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9"/>
  </p:notesMasterIdLst>
  <p:sldIdLst>
    <p:sldId id="256" r:id="rId2"/>
    <p:sldId id="345" r:id="rId3"/>
    <p:sldId id="346" r:id="rId4"/>
    <p:sldId id="342" r:id="rId5"/>
    <p:sldId id="343" r:id="rId6"/>
    <p:sldId id="344" r:id="rId7"/>
    <p:sldId id="34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41" autoAdjust="0"/>
  </p:normalViewPr>
  <p:slideViewPr>
    <p:cSldViewPr snapToGrid="0">
      <p:cViewPr varScale="1">
        <p:scale>
          <a:sx n="84" d="100"/>
          <a:sy n="84" d="100"/>
        </p:scale>
        <p:origin x="108" y="47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4B054E-CE91-45DC-B3C4-F9AB709CB83C}" type="datetimeFigureOut">
              <a:rPr lang="en-US" smtClean="0"/>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1BE2F-AB45-4EE7-80A3-898533C736F6}" type="slidenum">
              <a:rPr lang="en-US" smtClean="0"/>
              <a:t>‹#›</a:t>
            </a:fld>
            <a:endParaRPr lang="en-US"/>
          </a:p>
        </p:txBody>
      </p:sp>
    </p:spTree>
    <p:extLst>
      <p:ext uri="{BB962C8B-B14F-4D97-AF65-F5344CB8AC3E}">
        <p14:creationId xmlns:p14="http://schemas.microsoft.com/office/powerpoint/2010/main" val="255584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F9018C6-721B-491B-B789-99AE6D1067CE}"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302031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018C6-721B-491B-B789-99AE6D1067CE}"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98043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018C6-721B-491B-B789-99AE6D1067CE}"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63292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l="17384" t="20751" r="59490" b="46625"/>
          <a:stretch/>
        </p:blipFill>
        <p:spPr>
          <a:xfrm>
            <a:off x="0" y="-1"/>
            <a:ext cx="9144000" cy="6858001"/>
          </a:xfrm>
          <a:prstGeom prst="rect">
            <a:avLst/>
          </a:prstGeom>
          <a:ln>
            <a:noFill/>
          </a:ln>
        </p:spPr>
      </p:pic>
      <p:sp>
        <p:nvSpPr>
          <p:cNvPr id="17" name="Rectangle 16"/>
          <p:cNvSpPr/>
          <p:nvPr userDrawn="1"/>
        </p:nvSpPr>
        <p:spPr>
          <a:xfrm>
            <a:off x="1" y="990600"/>
            <a:ext cx="9144000" cy="5186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 y="6176962"/>
            <a:ext cx="9144000" cy="681038"/>
          </a:xfrm>
          <a:prstGeom prst="rect">
            <a:avLst/>
          </a:prstGeom>
          <a:solidFill>
            <a:srgbClr val="981E32">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0"/>
            <a:ext cx="9144000" cy="990600"/>
          </a:xfrm>
          <a:prstGeom prst="rect">
            <a:avLst/>
          </a:prstGeom>
          <a:solidFill>
            <a:srgbClr val="981E32">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1"/>
            <a:ext cx="7886700" cy="990599"/>
          </a:xfrm>
        </p:spPr>
        <p:txBody>
          <a:bodyPr/>
          <a:lstStyle>
            <a:lvl1pPr>
              <a:defRPr b="1">
                <a:solidFill>
                  <a:schemeClr val="bg1"/>
                </a:solidFill>
              </a:defRPr>
            </a:lvl1pPr>
          </a:lstStyle>
          <a:p>
            <a:r>
              <a:rPr lang="en-US"/>
              <a:t>Click to edit Master title style</a:t>
            </a:r>
          </a:p>
        </p:txBody>
      </p:sp>
      <p:sp>
        <p:nvSpPr>
          <p:cNvPr id="3" name="Content Placeholder 2"/>
          <p:cNvSpPr>
            <a:spLocks noGrp="1"/>
          </p:cNvSpPr>
          <p:nvPr>
            <p:ph idx="1"/>
          </p:nvPr>
        </p:nvSpPr>
        <p:spPr>
          <a:xfrm>
            <a:off x="628650" y="1169989"/>
            <a:ext cx="7886700" cy="5006974"/>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018C6-721B-491B-B789-99AE6D1067CE}"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E1C19-7029-41F4-9D8F-DA09027CD0E5}" type="slidenum">
              <a:rPr lang="en-US" smtClean="0"/>
              <a:t>‹#›</a:t>
            </a:fld>
            <a:endParaRPr lang="en-US"/>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607" y="5405437"/>
            <a:ext cx="1543050" cy="1543050"/>
          </a:xfrm>
          <a:prstGeom prst="rect">
            <a:avLst/>
          </a:prstGeom>
        </p:spPr>
      </p:pic>
    </p:spTree>
    <p:extLst>
      <p:ext uri="{BB962C8B-B14F-4D97-AF65-F5344CB8AC3E}">
        <p14:creationId xmlns:p14="http://schemas.microsoft.com/office/powerpoint/2010/main" val="396318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9018C6-721B-491B-B789-99AE6D1067CE}"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209181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9018C6-721B-491B-B789-99AE6D1067CE}"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47737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9018C6-721B-491B-B789-99AE6D1067CE}"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11587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9018C6-721B-491B-B789-99AE6D1067CE}"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15225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018C6-721B-491B-B789-99AE6D1067CE}"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5105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F9018C6-721B-491B-B789-99AE6D1067CE}"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270603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F9018C6-721B-491B-B789-99AE6D1067CE}"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1E6A-D11E-4391-A75B-7048E8E1783D}" type="slidenum">
              <a:rPr lang="en-US" smtClean="0"/>
              <a:t>‹#›</a:t>
            </a:fld>
            <a:endParaRPr lang="en-US"/>
          </a:p>
        </p:txBody>
      </p:sp>
    </p:spTree>
    <p:extLst>
      <p:ext uri="{BB962C8B-B14F-4D97-AF65-F5344CB8AC3E}">
        <p14:creationId xmlns:p14="http://schemas.microsoft.com/office/powerpoint/2010/main" val="50957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9018C6-721B-491B-B789-99AE6D1067CE}" type="datetimeFigureOut">
              <a:rPr lang="en-US" smtClean="0"/>
              <a:t>1/18/2018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BA1E6A-D11E-4391-A75B-7048E8E1783D}" type="slidenum">
              <a:rPr lang="en-US" smtClean="0"/>
              <a:t>‹#›</a:t>
            </a:fld>
            <a:endParaRPr lang="en-US"/>
          </a:p>
        </p:txBody>
      </p:sp>
    </p:spTree>
    <p:extLst>
      <p:ext uri="{BB962C8B-B14F-4D97-AF65-F5344CB8AC3E}">
        <p14:creationId xmlns:p14="http://schemas.microsoft.com/office/powerpoint/2010/main" val="1493495019"/>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lp.github.com/articles/fork-a-rep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7384" t="20751" r="59490" b="46625"/>
          <a:stretch/>
        </p:blipFill>
        <p:spPr>
          <a:xfrm>
            <a:off x="0" y="-1"/>
            <a:ext cx="9144000" cy="6858001"/>
          </a:xfrm>
          <a:prstGeom prst="rect">
            <a:avLst/>
          </a:prstGeom>
          <a:ln>
            <a:noFill/>
          </a:ln>
        </p:spPr>
      </p:pic>
      <p:sp>
        <p:nvSpPr>
          <p:cNvPr id="7" name="Rectangle 6"/>
          <p:cNvSpPr/>
          <p:nvPr/>
        </p:nvSpPr>
        <p:spPr>
          <a:xfrm>
            <a:off x="0" y="-1"/>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533" y="923925"/>
            <a:ext cx="7086600" cy="1702160"/>
          </a:xfrm>
        </p:spPr>
        <p:txBody>
          <a:bodyPr>
            <a:normAutofit/>
          </a:bodyPr>
          <a:lstStyle/>
          <a:p>
            <a:r>
              <a:rPr lang="en-US"/>
              <a:t>Introduction to Computing for Data Science</a:t>
            </a:r>
            <a:br>
              <a:rPr lang="en-US"/>
            </a:br>
            <a:endParaRPr lang="en-US" sz="1600" b="1"/>
          </a:p>
        </p:txBody>
      </p:sp>
      <p:sp>
        <p:nvSpPr>
          <p:cNvPr id="3" name="Subtitle 2"/>
          <p:cNvSpPr>
            <a:spLocks noGrp="1"/>
          </p:cNvSpPr>
          <p:nvPr>
            <p:ph type="subTitle" idx="1"/>
          </p:nvPr>
        </p:nvSpPr>
        <p:spPr/>
        <p:txBody>
          <a:bodyPr vert="horz" lIns="91440" tIns="45720" rIns="91440" bIns="45720" rtlCol="0" anchor="t">
            <a:normAutofit/>
          </a:bodyPr>
          <a:lstStyle/>
          <a:p>
            <a:r>
              <a:rPr lang="en-US" dirty="0"/>
              <a:t>Day 4</a:t>
            </a:r>
          </a:p>
          <a:p>
            <a:r>
              <a:rPr lang="en-US" dirty="0"/>
              <a:t>01/18/2018</a:t>
            </a:r>
          </a:p>
          <a:p>
            <a:endParaRPr lang="en-US" dirty="0"/>
          </a:p>
          <a:p>
            <a:r>
              <a:rPr lang="en-US" dirty="0" err="1"/>
              <a:t>Hort</a:t>
            </a:r>
            <a:r>
              <a:rPr lang="en-US" dirty="0"/>
              <a:t> 503-01  Spring 2018</a:t>
            </a:r>
          </a:p>
        </p:txBody>
      </p:sp>
    </p:spTree>
    <p:extLst>
      <p:ext uri="{BB962C8B-B14F-4D97-AF65-F5344CB8AC3E}">
        <p14:creationId xmlns:p14="http://schemas.microsoft.com/office/powerpoint/2010/main" val="305166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1DA9-0564-42D3-AE32-9AE361CF1487}"/>
              </a:ext>
            </a:extLst>
          </p:cNvPr>
          <p:cNvSpPr>
            <a:spLocks noGrp="1"/>
          </p:cNvSpPr>
          <p:nvPr>
            <p:ph type="title"/>
          </p:nvPr>
        </p:nvSpPr>
        <p:spPr/>
        <p:txBody>
          <a:bodyPr/>
          <a:lstStyle/>
          <a:p>
            <a:r>
              <a:rPr lang="en-US" dirty="0"/>
              <a:t>Class Exercise #1: input and math</a:t>
            </a:r>
          </a:p>
        </p:txBody>
      </p:sp>
      <p:sp>
        <p:nvSpPr>
          <p:cNvPr id="3" name="Content Placeholder 2">
            <a:extLst>
              <a:ext uri="{FF2B5EF4-FFF2-40B4-BE49-F238E27FC236}">
                <a16:creationId xmlns:a16="http://schemas.microsoft.com/office/drawing/2014/main" id="{B187BE0F-E83A-4906-909F-39AF9B3681E3}"/>
              </a:ext>
            </a:extLst>
          </p:cNvPr>
          <p:cNvSpPr>
            <a:spLocks noGrp="1"/>
          </p:cNvSpPr>
          <p:nvPr>
            <p:ph idx="1"/>
          </p:nvPr>
        </p:nvSpPr>
        <p:spPr/>
        <p:txBody>
          <a:bodyPr/>
          <a:lstStyle/>
          <a:p>
            <a:pPr marL="0" indent="0">
              <a:buNone/>
            </a:pPr>
            <a:r>
              <a:rPr lang="en-US" dirty="0"/>
              <a:t>Write a program that requests 10 floating point numbers from a user.</a:t>
            </a:r>
          </a:p>
          <a:p>
            <a:pPr marL="0" indent="0">
              <a:buNone/>
            </a:pPr>
            <a:endParaRPr lang="en-US" dirty="0"/>
          </a:p>
          <a:p>
            <a:pPr marL="0" indent="0">
              <a:buNone/>
            </a:pPr>
            <a:r>
              <a:rPr lang="en-US" dirty="0"/>
              <a:t>Calculate the average of those numbers and print the average to the screen.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0871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811A-A10B-4F01-B4BB-F10711476400}"/>
              </a:ext>
            </a:extLst>
          </p:cNvPr>
          <p:cNvSpPr>
            <a:spLocks noGrp="1"/>
          </p:cNvSpPr>
          <p:nvPr>
            <p:ph type="title"/>
          </p:nvPr>
        </p:nvSpPr>
        <p:spPr/>
        <p:txBody>
          <a:bodyPr/>
          <a:lstStyle/>
          <a:p>
            <a:r>
              <a:rPr lang="en-US" dirty="0"/>
              <a:t>Code critique</a:t>
            </a:r>
          </a:p>
        </p:txBody>
      </p:sp>
      <p:sp>
        <p:nvSpPr>
          <p:cNvPr id="3" name="Content Placeholder 2">
            <a:extLst>
              <a:ext uri="{FF2B5EF4-FFF2-40B4-BE49-F238E27FC236}">
                <a16:creationId xmlns:a16="http://schemas.microsoft.com/office/drawing/2014/main" id="{A8F5F0B8-8DE9-4E54-9A09-CE30B0E30BF4}"/>
              </a:ext>
            </a:extLst>
          </p:cNvPr>
          <p:cNvSpPr>
            <a:spLocks noGrp="1"/>
          </p:cNvSpPr>
          <p:nvPr>
            <p:ph idx="1"/>
          </p:nvPr>
        </p:nvSpPr>
        <p:spPr>
          <a:xfrm>
            <a:off x="628650" y="2877015"/>
            <a:ext cx="7886700" cy="3299948"/>
          </a:xfrm>
        </p:spPr>
        <p:txBody>
          <a:bodyPr/>
          <a:lstStyle/>
          <a:p>
            <a:pPr marL="0" indent="0" algn="ctr">
              <a:buNone/>
            </a:pPr>
            <a:r>
              <a:rPr lang="en-US" dirty="0"/>
              <a:t>Let’s see your code!</a:t>
            </a:r>
          </a:p>
        </p:txBody>
      </p:sp>
    </p:spTree>
    <p:extLst>
      <p:ext uri="{BB962C8B-B14F-4D97-AF65-F5344CB8AC3E}">
        <p14:creationId xmlns:p14="http://schemas.microsoft.com/office/powerpoint/2010/main" val="328674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BB47-70E5-4014-9312-4A8547B22AA9}"/>
              </a:ext>
            </a:extLst>
          </p:cNvPr>
          <p:cNvSpPr>
            <a:spLocks noGrp="1"/>
          </p:cNvSpPr>
          <p:nvPr>
            <p:ph type="title"/>
          </p:nvPr>
        </p:nvSpPr>
        <p:spPr/>
        <p:txBody>
          <a:bodyPr/>
          <a:lstStyle/>
          <a:p>
            <a:r>
              <a:rPr lang="en-US" dirty="0"/>
              <a:t>Class Exercise #2:  files</a:t>
            </a:r>
          </a:p>
        </p:txBody>
      </p:sp>
      <p:sp>
        <p:nvSpPr>
          <p:cNvPr id="3" name="Content Placeholder 2">
            <a:extLst>
              <a:ext uri="{FF2B5EF4-FFF2-40B4-BE49-F238E27FC236}">
                <a16:creationId xmlns:a16="http://schemas.microsoft.com/office/drawing/2014/main" id="{4A62A4DC-2CDB-4264-88D8-CC2328464FAC}"/>
              </a:ext>
            </a:extLst>
          </p:cNvPr>
          <p:cNvSpPr>
            <a:spLocks noGrp="1"/>
          </p:cNvSpPr>
          <p:nvPr>
            <p:ph idx="1"/>
          </p:nvPr>
        </p:nvSpPr>
        <p:spPr/>
        <p:txBody>
          <a:bodyPr>
            <a:normAutofit lnSpcReduction="10000"/>
          </a:bodyPr>
          <a:lstStyle/>
          <a:p>
            <a:pPr marL="0" indent="0">
              <a:buNone/>
            </a:pPr>
            <a:r>
              <a:rPr lang="en-US" dirty="0"/>
              <a:t>Download the SRR2931278_vs_all.fpkm file from slack.</a:t>
            </a:r>
          </a:p>
          <a:p>
            <a:pPr lvl="1"/>
            <a:r>
              <a:rPr lang="en-US" dirty="0"/>
              <a:t>This file contains two columns of data separated by a tab character.</a:t>
            </a:r>
          </a:p>
          <a:p>
            <a:pPr lvl="1"/>
            <a:r>
              <a:rPr lang="en-US" dirty="0"/>
              <a:t>The first column represents a gene transcript name for </a:t>
            </a:r>
            <a:r>
              <a:rPr lang="en-US" i="1" dirty="0"/>
              <a:t>Oryza sativa</a:t>
            </a:r>
            <a:r>
              <a:rPr lang="en-US" dirty="0"/>
              <a:t>.</a:t>
            </a:r>
          </a:p>
          <a:p>
            <a:pPr lvl="1"/>
            <a:r>
              <a:rPr lang="en-US" dirty="0"/>
              <a:t>The second column represents normalized expression count data for each gene.</a:t>
            </a:r>
          </a:p>
          <a:p>
            <a:pPr lvl="1"/>
            <a:endParaRPr lang="en-US" dirty="0"/>
          </a:p>
          <a:p>
            <a:pPr marL="0" indent="0">
              <a:buNone/>
            </a:pPr>
            <a:r>
              <a:rPr lang="en-US" i="1" u="sng" dirty="0"/>
              <a:t>Your Task</a:t>
            </a:r>
          </a:p>
          <a:p>
            <a:pPr marL="0" indent="0">
              <a:buNone/>
            </a:pPr>
            <a:r>
              <a:rPr lang="en-US" dirty="0"/>
              <a:t>Write a python script that will read in the contents of the file and save the contents into a new file.  Print out the length of the contents of the file for the user to see. This seems a bit boring but we will build on it from things learned next week.  Your script should:</a:t>
            </a:r>
          </a:p>
          <a:p>
            <a:r>
              <a:rPr lang="en-US" dirty="0"/>
              <a:t>Use the </a:t>
            </a:r>
            <a:r>
              <a:rPr lang="en-US" b="1" i="1" dirty="0" err="1"/>
              <a:t>argv</a:t>
            </a:r>
            <a:r>
              <a:rPr lang="en-US" dirty="0"/>
              <a:t> method to let the user provide the input file name and the output file name.</a:t>
            </a:r>
          </a:p>
          <a:p>
            <a:r>
              <a:rPr lang="en-US" dirty="0"/>
              <a:t>Name your script </a:t>
            </a:r>
            <a:r>
              <a:rPr lang="en-US" sz="1500" dirty="0">
                <a:latin typeface="Courier New" panose="02070309020205020404" pitchFamily="49" charset="0"/>
                <a:cs typeface="Courier New" panose="02070309020205020404" pitchFamily="49" charset="0"/>
              </a:rPr>
              <a:t>class_day03.py </a:t>
            </a:r>
            <a:r>
              <a:rPr lang="en-US" dirty="0"/>
              <a:t>and when finished add it to your GitHub repository in a new folder named ‘</a:t>
            </a:r>
            <a:r>
              <a:rPr lang="en-US" dirty="0" err="1"/>
              <a:t>ClassExercises</a:t>
            </a:r>
            <a:r>
              <a:rPr lang="en-US" dirty="0"/>
              <a:t>’</a:t>
            </a:r>
          </a:p>
          <a:p>
            <a:r>
              <a:rPr lang="en-US" dirty="0"/>
              <a:t>Take a look at the file sizes of your input and output files… notice anything different?  If so, why?</a:t>
            </a:r>
          </a:p>
          <a:p>
            <a:pPr marL="0" indent="0">
              <a:buNone/>
            </a:pPr>
            <a:endParaRPr lang="en-US" dirty="0"/>
          </a:p>
        </p:txBody>
      </p:sp>
    </p:spTree>
    <p:extLst>
      <p:ext uri="{BB962C8B-B14F-4D97-AF65-F5344CB8AC3E}">
        <p14:creationId xmlns:p14="http://schemas.microsoft.com/office/powerpoint/2010/main" val="136645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811A-A10B-4F01-B4BB-F10711476400}"/>
              </a:ext>
            </a:extLst>
          </p:cNvPr>
          <p:cNvSpPr>
            <a:spLocks noGrp="1"/>
          </p:cNvSpPr>
          <p:nvPr>
            <p:ph type="title"/>
          </p:nvPr>
        </p:nvSpPr>
        <p:spPr/>
        <p:txBody>
          <a:bodyPr/>
          <a:lstStyle/>
          <a:p>
            <a:r>
              <a:rPr lang="en-US" dirty="0"/>
              <a:t>Code critique</a:t>
            </a:r>
          </a:p>
        </p:txBody>
      </p:sp>
      <p:sp>
        <p:nvSpPr>
          <p:cNvPr id="3" name="Content Placeholder 2">
            <a:extLst>
              <a:ext uri="{FF2B5EF4-FFF2-40B4-BE49-F238E27FC236}">
                <a16:creationId xmlns:a16="http://schemas.microsoft.com/office/drawing/2014/main" id="{A8F5F0B8-8DE9-4E54-9A09-CE30B0E30BF4}"/>
              </a:ext>
            </a:extLst>
          </p:cNvPr>
          <p:cNvSpPr>
            <a:spLocks noGrp="1"/>
          </p:cNvSpPr>
          <p:nvPr>
            <p:ph idx="1"/>
          </p:nvPr>
        </p:nvSpPr>
        <p:spPr>
          <a:xfrm>
            <a:off x="628650" y="2877015"/>
            <a:ext cx="7886700" cy="3299948"/>
          </a:xfrm>
        </p:spPr>
        <p:txBody>
          <a:bodyPr/>
          <a:lstStyle/>
          <a:p>
            <a:pPr marL="0" indent="0" algn="ctr">
              <a:buNone/>
            </a:pPr>
            <a:r>
              <a:rPr lang="en-US" dirty="0"/>
              <a:t>Let’s see your code!</a:t>
            </a:r>
          </a:p>
        </p:txBody>
      </p:sp>
    </p:spTree>
    <p:extLst>
      <p:ext uri="{BB962C8B-B14F-4D97-AF65-F5344CB8AC3E}">
        <p14:creationId xmlns:p14="http://schemas.microsoft.com/office/powerpoint/2010/main" val="115659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BC7E-419D-4404-9007-C97152BAC2D2}"/>
              </a:ext>
            </a:extLst>
          </p:cNvPr>
          <p:cNvSpPr>
            <a:spLocks noGrp="1"/>
          </p:cNvSpPr>
          <p:nvPr>
            <p:ph type="title"/>
          </p:nvPr>
        </p:nvSpPr>
        <p:spPr/>
        <p:txBody>
          <a:bodyPr/>
          <a:lstStyle/>
          <a:p>
            <a:r>
              <a:rPr lang="en-US" dirty="0"/>
              <a:t>Class </a:t>
            </a:r>
            <a:r>
              <a:rPr lang="en-US"/>
              <a:t>Exercise #3:  </a:t>
            </a:r>
            <a:r>
              <a:rPr lang="en-US" dirty="0"/>
              <a:t>git forking</a:t>
            </a:r>
          </a:p>
        </p:txBody>
      </p:sp>
      <p:sp>
        <p:nvSpPr>
          <p:cNvPr id="3" name="Content Placeholder 2">
            <a:extLst>
              <a:ext uri="{FF2B5EF4-FFF2-40B4-BE49-F238E27FC236}">
                <a16:creationId xmlns:a16="http://schemas.microsoft.com/office/drawing/2014/main" id="{83CBC9A1-7777-4835-82D1-5AB07D73C42A}"/>
              </a:ext>
            </a:extLst>
          </p:cNvPr>
          <p:cNvSpPr>
            <a:spLocks noGrp="1"/>
          </p:cNvSpPr>
          <p:nvPr>
            <p:ph idx="1"/>
          </p:nvPr>
        </p:nvSpPr>
        <p:spPr/>
        <p:txBody>
          <a:bodyPr/>
          <a:lstStyle/>
          <a:p>
            <a:pPr marL="0" indent="0">
              <a:buNone/>
            </a:pPr>
            <a:r>
              <a:rPr lang="en-US" dirty="0"/>
              <a:t>As you become more comfortable with Python and using other people’s code you may want to start making fixes or contributing.</a:t>
            </a:r>
          </a:p>
          <a:p>
            <a:pPr marL="0" indent="0">
              <a:buNone/>
            </a:pPr>
            <a:endParaRPr lang="en-US" dirty="0"/>
          </a:p>
          <a:p>
            <a:pPr marL="0" indent="0">
              <a:buNone/>
            </a:pPr>
            <a:r>
              <a:rPr lang="en-US" b="1" i="1" dirty="0"/>
              <a:t>If you find something wrong try to contribute!!</a:t>
            </a:r>
          </a:p>
          <a:p>
            <a:pPr marL="0" indent="0">
              <a:buNone/>
            </a:pPr>
            <a:endParaRPr lang="en-US" dirty="0"/>
          </a:p>
          <a:p>
            <a:pPr marL="0" indent="0">
              <a:buNone/>
            </a:pPr>
            <a:r>
              <a:rPr lang="en-US" dirty="0"/>
              <a:t>Forking is how to do this.  </a:t>
            </a:r>
          </a:p>
          <a:p>
            <a:pPr marL="0" indent="0">
              <a:buNone/>
            </a:pPr>
            <a:endParaRPr lang="en-US" dirty="0"/>
          </a:p>
          <a:p>
            <a:pPr marL="0" indent="0">
              <a:buNone/>
            </a:pPr>
            <a:r>
              <a:rPr lang="en-US" dirty="0"/>
              <a:t>A fork is a copy of someone else’s project which you can edit as you want! </a:t>
            </a:r>
          </a:p>
          <a:p>
            <a:pPr marL="0" indent="0">
              <a:buNone/>
            </a:pPr>
            <a:endParaRPr lang="en-US" dirty="0"/>
          </a:p>
          <a:p>
            <a:pPr marL="0" indent="0">
              <a:buNone/>
            </a:pPr>
            <a:r>
              <a:rPr lang="en-US" dirty="0"/>
              <a:t>Read this page and follow the instructions to learn how to fork and contribute back to a project using Git.</a:t>
            </a:r>
          </a:p>
          <a:p>
            <a:pPr marL="0" indent="0">
              <a:buNone/>
            </a:pPr>
            <a:r>
              <a:rPr lang="en-US" dirty="0">
                <a:hlinkClick r:id="rId2"/>
              </a:rPr>
              <a:t>https://help.github.com/articles/fork-a-repo/</a:t>
            </a:r>
            <a:endParaRPr lang="en-US" dirty="0"/>
          </a:p>
          <a:p>
            <a:pPr marL="0" indent="0">
              <a:buNone/>
            </a:pPr>
            <a:endParaRPr lang="en-US" dirty="0"/>
          </a:p>
        </p:txBody>
      </p:sp>
    </p:spTree>
    <p:extLst>
      <p:ext uri="{BB962C8B-B14F-4D97-AF65-F5344CB8AC3E}">
        <p14:creationId xmlns:p14="http://schemas.microsoft.com/office/powerpoint/2010/main" val="137820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6C1A-6611-4263-84D5-984CF4C947EB}"/>
              </a:ext>
            </a:extLst>
          </p:cNvPr>
          <p:cNvSpPr>
            <a:spLocks noGrp="1"/>
          </p:cNvSpPr>
          <p:nvPr>
            <p:ph type="title"/>
          </p:nvPr>
        </p:nvSpPr>
        <p:spPr/>
        <p:txBody>
          <a:bodyPr/>
          <a:lstStyle/>
          <a:p>
            <a:r>
              <a:rPr lang="en-US" dirty="0"/>
              <a:t>Exercise #4: debugging</a:t>
            </a:r>
          </a:p>
        </p:txBody>
      </p:sp>
      <p:sp>
        <p:nvSpPr>
          <p:cNvPr id="3" name="Content Placeholder 2">
            <a:extLst>
              <a:ext uri="{FF2B5EF4-FFF2-40B4-BE49-F238E27FC236}">
                <a16:creationId xmlns:a16="http://schemas.microsoft.com/office/drawing/2014/main" id="{F86913B6-D467-404E-8536-4BC36F7B8C10}"/>
              </a:ext>
            </a:extLst>
          </p:cNvPr>
          <p:cNvSpPr>
            <a:spLocks noGrp="1"/>
          </p:cNvSpPr>
          <p:nvPr>
            <p:ph idx="1"/>
          </p:nvPr>
        </p:nvSpPr>
        <p:spPr/>
        <p:txBody>
          <a:bodyPr>
            <a:normAutofit lnSpcReduction="10000"/>
          </a:bodyPr>
          <a:lstStyle/>
          <a:p>
            <a:pPr marL="0" indent="0">
              <a:buNone/>
            </a:pPr>
            <a:r>
              <a:rPr lang="en-US" dirty="0"/>
              <a:t>Download the file ex17_bad.py from slack.  </a:t>
            </a:r>
          </a:p>
          <a:p>
            <a:pPr marL="0" indent="0">
              <a:buNone/>
            </a:pPr>
            <a:endParaRPr lang="en-US" dirty="0"/>
          </a:p>
          <a:p>
            <a:pPr marL="0" indent="0">
              <a:buNone/>
            </a:pPr>
            <a:r>
              <a:rPr lang="en-US" dirty="0"/>
              <a:t>This program is a copy of exercise 17 in the book.   It can copy one file into another. To make it work you give the name of the original file followed by the new file name when you run it on the command-line for example:</a:t>
            </a:r>
          </a:p>
          <a:p>
            <a:pPr marL="0" indent="0">
              <a:buNone/>
            </a:pPr>
            <a:endParaRPr lang="en-US" dirty="0"/>
          </a:p>
          <a:p>
            <a:pPr marL="0" indent="0">
              <a:buNone/>
            </a:pPr>
            <a:r>
              <a:rPr lang="en-US" sz="1400" dirty="0">
                <a:latin typeface="Courier New" panose="02070309020205020404" pitchFamily="49" charset="0"/>
                <a:cs typeface="Courier New" panose="02070309020205020404" pitchFamily="49" charset="0"/>
              </a:rPr>
              <a:t>python .\ex17_bad.py .\SRR2931278_vs_all.fpkm .\SRR2931278_vs_all.out</a:t>
            </a:r>
          </a:p>
          <a:p>
            <a:pPr marL="0" indent="0">
              <a:buNone/>
            </a:pPr>
            <a:endParaRPr lang="en-US" dirty="0"/>
          </a:p>
          <a:p>
            <a:pPr marL="0" indent="0">
              <a:buNone/>
            </a:pPr>
            <a:r>
              <a:rPr lang="en-US" dirty="0"/>
              <a:t>However, 3 things have changed in this program such that it will not work.   Can you figure them out?</a:t>
            </a:r>
          </a:p>
          <a:p>
            <a:pPr marL="0" indent="0">
              <a:buNone/>
            </a:pPr>
            <a:endParaRPr lang="en-US" dirty="0"/>
          </a:p>
          <a:p>
            <a:pPr marL="0" indent="0">
              <a:buNone/>
            </a:pPr>
            <a:r>
              <a:rPr lang="en-US" dirty="0"/>
              <a:t>Try not to look in the book for the answer unless you get absolutely stuck.  But before looking ask for help thinking through what might be wrong.</a:t>
            </a:r>
          </a:p>
          <a:p>
            <a:pPr marL="0" indent="0">
              <a:buNone/>
            </a:pPr>
            <a:endParaRPr lang="en-US" dirty="0"/>
          </a:p>
        </p:txBody>
      </p:sp>
    </p:spTree>
    <p:extLst>
      <p:ext uri="{BB962C8B-B14F-4D97-AF65-F5344CB8AC3E}">
        <p14:creationId xmlns:p14="http://schemas.microsoft.com/office/powerpoint/2010/main" val="2239293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477</Words>
  <Application>Microsoft Office PowerPoint</Application>
  <PresentationFormat>On-screen Show (4:3)</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Introduction to Computing for Data Science </vt:lpstr>
      <vt:lpstr>Class Exercise #1: input and math</vt:lpstr>
      <vt:lpstr>Code critique</vt:lpstr>
      <vt:lpstr>Class Exercise #2:  files</vt:lpstr>
      <vt:lpstr>Code critique</vt:lpstr>
      <vt:lpstr>Class Exercise #3:  git forking</vt:lpstr>
      <vt:lpstr>Exercise #4: 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for Data Science</dc:title>
  <dc:creator>ficklin</dc:creator>
  <cp:lastModifiedBy>Stephen Ficklin</cp:lastModifiedBy>
  <cp:revision>109</cp:revision>
  <dcterms:modified xsi:type="dcterms:W3CDTF">2018-01-18T18:23:13Z</dcterms:modified>
</cp:coreProperties>
</file>