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PT Sans Narrow"/>
      <p:regular r:id="rId19"/>
      <p:bold r:id="rId20"/>
    </p:embeddedFont>
    <p:embeddedFont>
      <p:font typeface="Open Sans"/>
      <p:regular r:id="rId21"/>
      <p:bold r:id="rId22"/>
      <p:italic r:id="rId23"/>
      <p:boldItalic r:id="rId24"/>
    </p:embeddedFont>
    <p:embeddedFont>
      <p:font typeface="Century Gothic"/>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03809E1-922B-443F-B185-7F543DE5D741}">
  <a:tblStyle styleId="{F03809E1-922B-443F-B185-7F543DE5D74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bold.fntdata"/><Relationship Id="rId22" Type="http://schemas.openxmlformats.org/officeDocument/2006/relationships/font" Target="fonts/OpenSans-bold.fntdata"/><Relationship Id="rId21" Type="http://schemas.openxmlformats.org/officeDocument/2006/relationships/font" Target="fonts/OpenSans-regular.fntdata"/><Relationship Id="rId24" Type="http://schemas.openxmlformats.org/officeDocument/2006/relationships/font" Target="fonts/OpenSans-boldItalic.fntdata"/><Relationship Id="rId23"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enturyGothic-bold.fntdata"/><Relationship Id="rId25" Type="http://schemas.openxmlformats.org/officeDocument/2006/relationships/font" Target="fonts/CenturyGothic-regular.fntdata"/><Relationship Id="rId28" Type="http://schemas.openxmlformats.org/officeDocument/2006/relationships/font" Target="fonts/CenturyGothic-boldItalic.fntdata"/><Relationship Id="rId27" Type="http://schemas.openxmlformats.org/officeDocument/2006/relationships/font" Target="fonts/CenturyGothic-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PTSansNarrow-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ecea6dd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ecea6dd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make mention of the splitting up of the 1 big testing file to </a:t>
            </a:r>
            <a:r>
              <a:rPr lang="en"/>
              <a:t>separate</a:t>
            </a:r>
            <a:r>
              <a:rPr lang="en"/>
              <a:t> files for each page, and the verification and validation testings that we were carrying out and documenting in our Test Plan document.</a:t>
            </a:r>
            <a:endParaRPr/>
          </a:p>
          <a:p>
            <a:pPr indent="0" lvl="0" marL="0" rtl="0" algn="l">
              <a:spcBef>
                <a:spcPts val="0"/>
              </a:spcBef>
              <a:spcAft>
                <a:spcPts val="0"/>
              </a:spcAft>
              <a:buNone/>
            </a:pPr>
            <a:r>
              <a:rPr lang="en"/>
              <a:t>No need to demo running the test, you might have 1 or 2 already run with the ‘passed’ result showing at the bottom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e1e157732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e1e157732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Touch on the challenged of AWS transition and Ed’s successful run as SCRUM master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e1e157732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e1e157732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Breez through this smooth and clear, touching on at least 2 points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e1e157732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e1e157732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1e1e157732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1e1e157732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1e1e157732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1e1e157732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1ecea6dd8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1ecea6dd8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3 overview and Effort points are the crux of your slides. Just make mention of the fact that pretty much every user story we wanted to complete was completed, the little that was moved over to sprint 4 were always to be done at towards the end of the project, but we attempted to at least begin anyway</a:t>
            </a:r>
            <a:endParaRPr/>
          </a:p>
          <a:p>
            <a:pPr indent="0" lvl="0" marL="0" rtl="0" algn="l">
              <a:spcBef>
                <a:spcPts val="0"/>
              </a:spcBef>
              <a:spcAft>
                <a:spcPts val="0"/>
              </a:spcAft>
              <a:buNone/>
            </a:pPr>
            <a:r>
              <a:rPr lang="en"/>
              <a:t>Pick 1 or 2 user stories with differing expected and actual effort points and touch on the reason why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ecea6dd8c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1ecea6dd8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e1e157732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1e1e157732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e1e157732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e1e157732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e1e157732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e1e157732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Breez through the DEMO touching on EVERY user story completed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Sprint 3 Presentation</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Team 03: Agile Elite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a:t>
            </a:r>
            <a:endParaRPr/>
          </a:p>
        </p:txBody>
      </p:sp>
      <p:sp>
        <p:nvSpPr>
          <p:cNvPr id="129" name="Google Shape;129;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Codeception still used</a:t>
            </a:r>
            <a:endParaRPr/>
          </a:p>
          <a:p>
            <a:pPr indent="-342900" lvl="0" marL="457200" rtl="0" algn="l">
              <a:spcBef>
                <a:spcPts val="0"/>
              </a:spcBef>
              <a:spcAft>
                <a:spcPts val="0"/>
              </a:spcAft>
              <a:buSzPts val="1800"/>
              <a:buChar char="●"/>
            </a:pPr>
            <a:r>
              <a:rPr lang="en"/>
              <a:t>Every web page + form in the site has tests for it</a:t>
            </a:r>
            <a:endParaRPr/>
          </a:p>
          <a:p>
            <a:pPr indent="-342900" lvl="0" marL="457200" rtl="0" algn="l">
              <a:spcBef>
                <a:spcPts val="0"/>
              </a:spcBef>
              <a:spcAft>
                <a:spcPts val="0"/>
              </a:spcAft>
              <a:buSzPts val="1800"/>
              <a:buChar char="●"/>
            </a:pPr>
            <a:r>
              <a:rPr lang="en"/>
              <a:t>Used a tool called </a:t>
            </a:r>
            <a:r>
              <a:rPr lang="en"/>
              <a:t>UseTrace to test the donation and contact us forms (but will need to find another tool)</a:t>
            </a:r>
            <a:endParaRPr/>
          </a:p>
          <a:p>
            <a:pPr indent="-342900" lvl="0" marL="457200" rtl="0" algn="l">
              <a:spcBef>
                <a:spcPts val="0"/>
              </a:spcBef>
              <a:spcAft>
                <a:spcPts val="0"/>
              </a:spcAft>
              <a:buSzPts val="1800"/>
              <a:buChar char="●"/>
            </a:pPr>
            <a:r>
              <a:rPr lang="en"/>
              <a:t>Compatibility with mobile devices and different browsers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Successes and Challenges</a:t>
            </a:r>
            <a:endParaRPr/>
          </a:p>
        </p:txBody>
      </p:sp>
      <p:sp>
        <p:nvSpPr>
          <p:cNvPr id="135" name="Google Shape;135;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a:t>Challenges</a:t>
            </a:r>
            <a:endParaRPr i="1"/>
          </a:p>
          <a:p>
            <a:pPr indent="-342900" lvl="0" marL="457200" rtl="0" algn="l">
              <a:spcBef>
                <a:spcPts val="1200"/>
              </a:spcBef>
              <a:spcAft>
                <a:spcPts val="0"/>
              </a:spcAft>
              <a:buSzPts val="1800"/>
              <a:buChar char="●"/>
            </a:pPr>
            <a:r>
              <a:rPr lang="en"/>
              <a:t>AWS configuration and troubleshooting</a:t>
            </a:r>
            <a:endParaRPr/>
          </a:p>
          <a:p>
            <a:pPr indent="-342900" lvl="0" marL="457200" rtl="0" algn="l">
              <a:spcBef>
                <a:spcPts val="0"/>
              </a:spcBef>
              <a:spcAft>
                <a:spcPts val="0"/>
              </a:spcAft>
              <a:buSzPts val="1800"/>
              <a:buChar char="●"/>
            </a:pPr>
            <a:r>
              <a:rPr lang="en"/>
              <a:t>Testing tools: Selenium, UseTrace</a:t>
            </a:r>
            <a:endParaRPr/>
          </a:p>
          <a:p>
            <a:pPr indent="0" lvl="0" marL="0" rtl="0" algn="l">
              <a:spcBef>
                <a:spcPts val="1200"/>
              </a:spcBef>
              <a:spcAft>
                <a:spcPts val="0"/>
              </a:spcAft>
              <a:buNone/>
            </a:pPr>
            <a:r>
              <a:rPr i="1" lang="en"/>
              <a:t>Successes</a:t>
            </a:r>
            <a:endParaRPr i="1"/>
          </a:p>
          <a:p>
            <a:pPr indent="-342900" lvl="0" marL="457200" rtl="0" algn="l">
              <a:spcBef>
                <a:spcPts val="1200"/>
              </a:spcBef>
              <a:spcAft>
                <a:spcPts val="0"/>
              </a:spcAft>
              <a:buSzPts val="1800"/>
              <a:buChar char="●"/>
            </a:pPr>
            <a:r>
              <a:rPr lang="en"/>
              <a:t>Successful SCRUM master transition</a:t>
            </a:r>
            <a:endParaRPr/>
          </a:p>
          <a:p>
            <a:pPr indent="-342900" lvl="0" marL="457200" rtl="0" algn="l">
              <a:spcBef>
                <a:spcPts val="0"/>
              </a:spcBef>
              <a:spcAft>
                <a:spcPts val="0"/>
              </a:spcAft>
              <a:buSzPts val="1800"/>
              <a:buChar char="●"/>
            </a:pPr>
            <a:r>
              <a:rPr lang="en"/>
              <a:t>Touring client facility</a:t>
            </a:r>
            <a:endParaRPr/>
          </a:p>
          <a:p>
            <a:pPr indent="-342900" lvl="0" marL="457200" rtl="0" algn="l">
              <a:spcBef>
                <a:spcPts val="0"/>
              </a:spcBef>
              <a:spcAft>
                <a:spcPts val="0"/>
              </a:spcAft>
              <a:buSzPts val="1800"/>
              <a:buChar char="●"/>
            </a:pPr>
            <a:r>
              <a:rPr lang="en"/>
              <a:t>Deployment of AWS EC2 instance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4</a:t>
            </a:r>
            <a:endParaRPr/>
          </a:p>
        </p:txBody>
      </p:sp>
      <p:sp>
        <p:nvSpPr>
          <p:cNvPr id="141" name="Google Shape;141;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addition to the user stories moved over from the initial sprint3 scope, we have the following;</a:t>
            </a:r>
            <a:endParaRPr/>
          </a:p>
          <a:p>
            <a:pPr indent="-342900" lvl="0" marL="457200" rtl="0" algn="l">
              <a:spcBef>
                <a:spcPts val="1200"/>
              </a:spcBef>
              <a:spcAft>
                <a:spcPts val="0"/>
              </a:spcAft>
              <a:buSzPts val="1800"/>
              <a:buChar char="●"/>
            </a:pPr>
            <a:r>
              <a:rPr lang="en"/>
              <a:t>Improve and Polish Design</a:t>
            </a:r>
            <a:endParaRPr/>
          </a:p>
          <a:p>
            <a:pPr indent="-342900" lvl="0" marL="457200" rtl="0" algn="l">
              <a:spcBef>
                <a:spcPts val="0"/>
              </a:spcBef>
              <a:spcAft>
                <a:spcPts val="0"/>
              </a:spcAft>
              <a:buSzPts val="1800"/>
              <a:buChar char="●"/>
            </a:pPr>
            <a:r>
              <a:rPr lang="en"/>
              <a:t>Refactor (as a result of moving over to AWS)</a:t>
            </a:r>
            <a:endParaRPr/>
          </a:p>
          <a:p>
            <a:pPr indent="-342900" lvl="0" marL="457200" rtl="0" algn="l">
              <a:spcBef>
                <a:spcPts val="0"/>
              </a:spcBef>
              <a:spcAft>
                <a:spcPts val="0"/>
              </a:spcAft>
              <a:buSzPts val="1800"/>
              <a:buChar char="●"/>
            </a:pPr>
            <a:r>
              <a:rPr lang="en"/>
              <a:t>Google Analytics</a:t>
            </a:r>
            <a:endParaRPr/>
          </a:p>
          <a:p>
            <a:pPr indent="-342900" lvl="0" marL="457200" rtl="0" algn="l">
              <a:spcBef>
                <a:spcPts val="0"/>
              </a:spcBef>
              <a:spcAft>
                <a:spcPts val="0"/>
              </a:spcAft>
              <a:buSzPts val="1800"/>
              <a:buChar char="●"/>
            </a:pPr>
            <a:r>
              <a:rPr lang="en"/>
              <a:t>More rigorous testing</a:t>
            </a:r>
            <a:endParaRPr/>
          </a:p>
          <a:p>
            <a:pPr indent="-342900" lvl="0" marL="457200" rtl="0" algn="l">
              <a:spcBef>
                <a:spcPts val="0"/>
              </a:spcBef>
              <a:spcAft>
                <a:spcPts val="0"/>
              </a:spcAft>
              <a:buSzPts val="1800"/>
              <a:buChar char="●"/>
            </a:pPr>
            <a:r>
              <a:rPr lang="en"/>
              <a:t>Publish Website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Members</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Edmund Amankwah Jr</a:t>
            </a:r>
            <a:endParaRPr/>
          </a:p>
          <a:p>
            <a:pPr indent="-342900" lvl="0" marL="457200" rtl="0" algn="l">
              <a:spcBef>
                <a:spcPts val="0"/>
              </a:spcBef>
              <a:spcAft>
                <a:spcPts val="0"/>
              </a:spcAft>
              <a:buSzPts val="1800"/>
              <a:buChar char="●"/>
            </a:pPr>
            <a:r>
              <a:rPr lang="en"/>
              <a:t>Michael Yopp</a:t>
            </a:r>
            <a:endParaRPr/>
          </a:p>
          <a:p>
            <a:pPr indent="-342900" lvl="0" marL="457200" rtl="0" algn="l">
              <a:spcBef>
                <a:spcPts val="0"/>
              </a:spcBef>
              <a:spcAft>
                <a:spcPts val="0"/>
              </a:spcAft>
              <a:buSzPts val="1800"/>
              <a:buChar char="●"/>
            </a:pPr>
            <a:r>
              <a:rPr lang="en"/>
              <a:t>Liam Cespedes</a:t>
            </a:r>
            <a:endParaRPr/>
          </a:p>
          <a:p>
            <a:pPr indent="-342900" lvl="0" marL="457200" rtl="0" algn="l">
              <a:spcBef>
                <a:spcPts val="0"/>
              </a:spcBef>
              <a:spcAft>
                <a:spcPts val="0"/>
              </a:spcAft>
              <a:buSzPts val="1800"/>
              <a:buChar char="●"/>
            </a:pPr>
            <a:r>
              <a:rPr lang="en"/>
              <a:t>Preston Hudson</a:t>
            </a:r>
            <a:endParaRPr/>
          </a:p>
          <a:p>
            <a:pPr indent="-342900" lvl="0" marL="457200" rtl="0" algn="l">
              <a:spcBef>
                <a:spcPts val="0"/>
              </a:spcBef>
              <a:spcAft>
                <a:spcPts val="0"/>
              </a:spcAft>
              <a:buSzPts val="1800"/>
              <a:buChar char="●"/>
            </a:pPr>
            <a:r>
              <a:rPr lang="en"/>
              <a:t>Abdul Ojelade</a:t>
            </a:r>
            <a:endParaRPr/>
          </a:p>
        </p:txBody>
      </p:sp>
      <p:pic>
        <p:nvPicPr>
          <p:cNvPr id="74" name="Google Shape;74;p14"/>
          <p:cNvPicPr preferRelativeResize="0"/>
          <p:nvPr/>
        </p:nvPicPr>
        <p:blipFill rotWithShape="1">
          <a:blip r:embed="rId3">
            <a:alphaModFix/>
          </a:blip>
          <a:srcRect b="0" l="555" r="1902" t="0"/>
          <a:stretch/>
        </p:blipFill>
        <p:spPr>
          <a:xfrm>
            <a:off x="7116926" y="0"/>
            <a:ext cx="1961425" cy="2015825"/>
          </a:xfrm>
          <a:prstGeom prst="rect">
            <a:avLst/>
          </a:prstGeom>
          <a:noFill/>
          <a:ln>
            <a:noFill/>
          </a:ln>
          <a:effectLst>
            <a:outerShdw blurRad="50800" rotWithShape="0" algn="t" dir="5400000" dist="38100">
              <a:srgbClr val="000000">
                <a:alpha val="4275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Presentation Overview</a:t>
            </a:r>
            <a:endParaRPr/>
          </a:p>
        </p:txBody>
      </p:sp>
      <p:sp>
        <p:nvSpPr>
          <p:cNvPr id="80" name="Google Shape;80;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Project Description</a:t>
            </a:r>
            <a:endParaRPr/>
          </a:p>
          <a:p>
            <a:pPr indent="-342900" lvl="0" marL="457200" rtl="0" algn="l">
              <a:spcBef>
                <a:spcPts val="0"/>
              </a:spcBef>
              <a:spcAft>
                <a:spcPts val="0"/>
              </a:spcAft>
              <a:buSzPts val="1800"/>
              <a:buChar char="●"/>
            </a:pPr>
            <a:r>
              <a:rPr lang="en"/>
              <a:t>Sprint Overview</a:t>
            </a:r>
            <a:endParaRPr/>
          </a:p>
          <a:p>
            <a:pPr indent="-342900" lvl="0" marL="457200" rtl="0" algn="l">
              <a:spcBef>
                <a:spcPts val="0"/>
              </a:spcBef>
              <a:spcAft>
                <a:spcPts val="0"/>
              </a:spcAft>
              <a:buSzPts val="1800"/>
              <a:buChar char="●"/>
            </a:pPr>
            <a:r>
              <a:rPr lang="en"/>
              <a:t>Estimated and Actual effort points</a:t>
            </a:r>
            <a:endParaRPr/>
          </a:p>
          <a:p>
            <a:pPr indent="-342900" lvl="0" marL="457200" rtl="0" algn="l">
              <a:spcBef>
                <a:spcPts val="0"/>
              </a:spcBef>
              <a:spcAft>
                <a:spcPts val="0"/>
              </a:spcAft>
              <a:buSzPts val="1800"/>
              <a:buChar char="●"/>
            </a:pPr>
            <a:r>
              <a:rPr lang="en"/>
              <a:t>Demo</a:t>
            </a:r>
            <a:endParaRPr/>
          </a:p>
          <a:p>
            <a:pPr indent="-342900" lvl="0" marL="457200" rtl="0" algn="l">
              <a:spcBef>
                <a:spcPts val="0"/>
              </a:spcBef>
              <a:spcAft>
                <a:spcPts val="0"/>
              </a:spcAft>
              <a:buSzPts val="1800"/>
              <a:buChar char="●"/>
            </a:pPr>
            <a:r>
              <a:rPr lang="en"/>
              <a:t>Testing</a:t>
            </a:r>
            <a:endParaRPr/>
          </a:p>
          <a:p>
            <a:pPr indent="-342900" lvl="0" marL="457200" rtl="0" algn="l">
              <a:spcBef>
                <a:spcPts val="0"/>
              </a:spcBef>
              <a:spcAft>
                <a:spcPts val="0"/>
              </a:spcAft>
              <a:buSzPts val="1800"/>
              <a:buChar char="●"/>
            </a:pPr>
            <a:r>
              <a:rPr lang="en"/>
              <a:t>Challenges and Successes</a:t>
            </a:r>
            <a:endParaRPr/>
          </a:p>
          <a:p>
            <a:pPr indent="-342900" lvl="0" marL="457200" rtl="0" algn="l">
              <a:spcBef>
                <a:spcPts val="0"/>
              </a:spcBef>
              <a:spcAft>
                <a:spcPts val="0"/>
              </a:spcAft>
              <a:buSzPts val="1800"/>
              <a:buChar char="●"/>
            </a:pPr>
            <a:r>
              <a:rPr lang="en"/>
              <a:t>Future Sprint</a:t>
            </a:r>
            <a:endParaRPr/>
          </a:p>
        </p:txBody>
      </p:sp>
      <p:pic>
        <p:nvPicPr>
          <p:cNvPr id="81" name="Google Shape;81;p15"/>
          <p:cNvPicPr preferRelativeResize="0"/>
          <p:nvPr/>
        </p:nvPicPr>
        <p:blipFill rotWithShape="1">
          <a:blip r:embed="rId3">
            <a:alphaModFix/>
          </a:blip>
          <a:srcRect b="0" l="555" r="1902" t="0"/>
          <a:stretch/>
        </p:blipFill>
        <p:spPr>
          <a:xfrm>
            <a:off x="7116926" y="0"/>
            <a:ext cx="1961425" cy="2015825"/>
          </a:xfrm>
          <a:prstGeom prst="rect">
            <a:avLst/>
          </a:prstGeom>
          <a:noFill/>
          <a:ln>
            <a:noFill/>
          </a:ln>
          <a:effectLst>
            <a:outerShdw blurRad="50800" rotWithShape="0" algn="t" dir="5400000" dist="38100">
              <a:srgbClr val="000000">
                <a:alpha val="4275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Description</a:t>
            </a:r>
            <a:endParaRPr/>
          </a:p>
        </p:txBody>
      </p:sp>
      <p:sp>
        <p:nvSpPr>
          <p:cNvPr id="87" name="Google Shape;87;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00000"/>
              </a:lnSpc>
              <a:spcBef>
                <a:spcPts val="1000"/>
              </a:spcBef>
              <a:spcAft>
                <a:spcPts val="0"/>
              </a:spcAft>
              <a:buNone/>
            </a:pPr>
            <a:r>
              <a:rPr lang="en">
                <a:solidFill>
                  <a:srgbClr val="000000"/>
                </a:solidFill>
                <a:latin typeface="Century Gothic"/>
                <a:ea typeface="Century Gothic"/>
                <a:cs typeface="Century Gothic"/>
                <a:sym typeface="Century Gothic"/>
              </a:rPr>
              <a:t>A website for the Radford Child Development Inc centered around their Radford early learning center. The site should contain information, tools, and services that relate to the organization’s goals - to make available a high-quality learning experience for kids in the Radford area.</a:t>
            </a:r>
            <a:endParaRPr sz="1700">
              <a:solidFill>
                <a:srgbClr val="000000"/>
              </a:solidFill>
              <a:latin typeface="Century Gothic"/>
              <a:ea typeface="Century Gothic"/>
              <a:cs typeface="Century Gothic"/>
              <a:sym typeface="Century Gothic"/>
            </a:endParaRPr>
          </a:p>
          <a:p>
            <a:pPr indent="0" lvl="0" marL="0" rtl="0" algn="l">
              <a:lnSpc>
                <a:spcPct val="100000"/>
              </a:lnSpc>
              <a:spcBef>
                <a:spcPts val="1000"/>
              </a:spcBef>
              <a:spcAft>
                <a:spcPts val="0"/>
              </a:spcAft>
              <a:buClr>
                <a:srgbClr val="000000"/>
              </a:buClr>
              <a:buSzPts val="1200"/>
              <a:buFont typeface="Noto Sans Symbols"/>
              <a:buNone/>
            </a:pPr>
            <a:r>
              <a:t/>
            </a:r>
            <a:endParaRPr sz="1500">
              <a:solidFill>
                <a:srgbClr val="000000"/>
              </a:solidFill>
              <a:latin typeface="Century Gothic"/>
              <a:ea typeface="Century Gothic"/>
              <a:cs typeface="Century Gothic"/>
              <a:sym typeface="Century Gothic"/>
            </a:endParaRPr>
          </a:p>
          <a:p>
            <a:pPr indent="0" lvl="0" marL="0" rtl="0" algn="l">
              <a:spcBef>
                <a:spcPts val="0"/>
              </a:spcBef>
              <a:spcAft>
                <a:spcPts val="1200"/>
              </a:spcAft>
              <a:buNone/>
            </a:pPr>
            <a:r>
              <a:t/>
            </a:r>
            <a:endParaRPr sz="1700">
              <a:solidFill>
                <a:srgbClr val="000000"/>
              </a:solidFill>
            </a:endParaRPr>
          </a:p>
        </p:txBody>
      </p:sp>
      <p:pic>
        <p:nvPicPr>
          <p:cNvPr id="88" name="Google Shape;88;p16"/>
          <p:cNvPicPr preferRelativeResize="0"/>
          <p:nvPr/>
        </p:nvPicPr>
        <p:blipFill rotWithShape="1">
          <a:blip r:embed="rId3">
            <a:alphaModFix/>
          </a:blip>
          <a:srcRect b="0" l="555" r="1902" t="0"/>
          <a:stretch/>
        </p:blipFill>
        <p:spPr>
          <a:xfrm>
            <a:off x="7116901" y="3008800"/>
            <a:ext cx="1961425" cy="2015825"/>
          </a:xfrm>
          <a:prstGeom prst="rect">
            <a:avLst/>
          </a:prstGeom>
          <a:noFill/>
          <a:ln>
            <a:noFill/>
          </a:ln>
          <a:effectLst>
            <a:outerShdw blurRad="50800" rotWithShape="0" algn="t" dir="5400000" dist="38100">
              <a:srgbClr val="000000">
                <a:alpha val="4275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266475" y="15616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3</a:t>
            </a:r>
            <a:endParaRPr/>
          </a:p>
        </p:txBody>
      </p:sp>
      <p:sp>
        <p:nvSpPr>
          <p:cNvPr id="94" name="Google Shape;94;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5" name="Google Shape;95;p17"/>
          <p:cNvPicPr preferRelativeResize="0"/>
          <p:nvPr/>
        </p:nvPicPr>
        <p:blipFill>
          <a:blip r:embed="rId3">
            <a:alphaModFix/>
          </a:blip>
          <a:stretch>
            <a:fillRect/>
          </a:stretch>
        </p:blipFill>
        <p:spPr>
          <a:xfrm>
            <a:off x="311700" y="908350"/>
            <a:ext cx="8520599" cy="4104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3</a:t>
            </a:r>
            <a:endParaRPr/>
          </a:p>
        </p:txBody>
      </p:sp>
      <p:sp>
        <p:nvSpPr>
          <p:cNvPr id="101" name="Google Shape;101;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2" name="Google Shape;102;p18"/>
          <p:cNvPicPr preferRelativeResize="0"/>
          <p:nvPr/>
        </p:nvPicPr>
        <p:blipFill>
          <a:blip r:embed="rId3">
            <a:alphaModFix/>
          </a:blip>
          <a:stretch>
            <a:fillRect/>
          </a:stretch>
        </p:blipFill>
        <p:spPr>
          <a:xfrm>
            <a:off x="311700" y="1266325"/>
            <a:ext cx="8610499" cy="330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953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Effort Points</a:t>
            </a:r>
            <a:endParaRPr/>
          </a:p>
        </p:txBody>
      </p:sp>
      <p:sp>
        <p:nvSpPr>
          <p:cNvPr id="108" name="Google Shape;108;p19"/>
          <p:cNvSpPr txBox="1"/>
          <p:nvPr>
            <p:ph idx="1" type="body"/>
          </p:nvPr>
        </p:nvSpPr>
        <p:spPr>
          <a:xfrm>
            <a:off x="311700" y="802725"/>
            <a:ext cx="8520600" cy="376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09" name="Google Shape;109;p19"/>
          <p:cNvGraphicFramePr/>
          <p:nvPr/>
        </p:nvGraphicFramePr>
        <p:xfrm>
          <a:off x="311700" y="935363"/>
          <a:ext cx="3000000" cy="3000000"/>
        </p:xfrm>
        <a:graphic>
          <a:graphicData uri="http://schemas.openxmlformats.org/drawingml/2006/table">
            <a:tbl>
              <a:tblPr>
                <a:noFill/>
                <a:tableStyleId>{F03809E1-922B-443F-B185-7F543DE5D741}</a:tableStyleId>
              </a:tblPr>
              <a:tblGrid>
                <a:gridCol w="2455900"/>
                <a:gridCol w="2455900"/>
                <a:gridCol w="2455900"/>
              </a:tblGrid>
              <a:tr h="386875">
                <a:tc>
                  <a:txBody>
                    <a:bodyPr/>
                    <a:lstStyle/>
                    <a:p>
                      <a:pPr indent="0" lvl="0" marL="0" rtl="0" algn="l">
                        <a:spcBef>
                          <a:spcPts val="0"/>
                        </a:spcBef>
                        <a:spcAft>
                          <a:spcPts val="0"/>
                        </a:spcAft>
                        <a:buNone/>
                      </a:pPr>
                      <a:r>
                        <a:rPr lang="en"/>
                        <a:t>User Story</a:t>
                      </a:r>
                      <a:endParaRPr/>
                    </a:p>
                  </a:txBody>
                  <a:tcPr marT="91425" marB="91425" marR="91425" marL="91425"/>
                </a:tc>
                <a:tc>
                  <a:txBody>
                    <a:bodyPr/>
                    <a:lstStyle/>
                    <a:p>
                      <a:pPr indent="0" lvl="0" marL="0" rtl="0" algn="l">
                        <a:spcBef>
                          <a:spcPts val="0"/>
                        </a:spcBef>
                        <a:spcAft>
                          <a:spcPts val="0"/>
                        </a:spcAft>
                        <a:buNone/>
                      </a:pPr>
                      <a:r>
                        <a:rPr lang="en"/>
                        <a:t>Expected Points</a:t>
                      </a:r>
                      <a:endParaRPr/>
                    </a:p>
                  </a:txBody>
                  <a:tcPr marT="91425" marB="91425" marR="91425" marL="91425"/>
                </a:tc>
                <a:tc>
                  <a:txBody>
                    <a:bodyPr/>
                    <a:lstStyle/>
                    <a:p>
                      <a:pPr indent="0" lvl="0" marL="0" rtl="0" algn="l">
                        <a:spcBef>
                          <a:spcPts val="0"/>
                        </a:spcBef>
                        <a:spcAft>
                          <a:spcPts val="0"/>
                        </a:spcAft>
                        <a:buNone/>
                      </a:pPr>
                      <a:r>
                        <a:rPr lang="en"/>
                        <a:t>Actual Points</a:t>
                      </a:r>
                      <a:endParaRPr/>
                    </a:p>
                  </a:txBody>
                  <a:tcPr marT="91425" marB="91425" marR="91425" marL="91425"/>
                </a:tc>
              </a:tr>
              <a:tr h="575225">
                <a:tc>
                  <a:txBody>
                    <a:bodyPr/>
                    <a:lstStyle/>
                    <a:p>
                      <a:pPr indent="0" lvl="0" marL="0" rtl="0" algn="l">
                        <a:spcBef>
                          <a:spcPts val="0"/>
                        </a:spcBef>
                        <a:spcAft>
                          <a:spcPts val="0"/>
                        </a:spcAft>
                        <a:buNone/>
                      </a:pPr>
                      <a:r>
                        <a:rPr lang="en"/>
                        <a:t>TRCDI 40: Adjust partners order </a:t>
                      </a:r>
                      <a:r>
                        <a:rPr lang="en"/>
                        <a:t>and add new partners.</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420150">
                <a:tc>
                  <a:txBody>
                    <a:bodyPr/>
                    <a:lstStyle/>
                    <a:p>
                      <a:pPr indent="0" lvl="0" marL="0" rtl="0" algn="l">
                        <a:spcBef>
                          <a:spcPts val="0"/>
                        </a:spcBef>
                        <a:spcAft>
                          <a:spcPts val="0"/>
                        </a:spcAft>
                        <a:buNone/>
                      </a:pPr>
                      <a:r>
                        <a:rPr lang="en"/>
                        <a:t>TRCDI 14: Secure website</a:t>
                      </a:r>
                      <a:endParaRPr/>
                    </a:p>
                  </a:txBody>
                  <a:tcPr marT="91425" marB="91425" marR="91425" marL="91425"/>
                </a:tc>
                <a:tc>
                  <a:txBody>
                    <a:bodyPr/>
                    <a:lstStyle/>
                    <a:p>
                      <a:pPr indent="0" lvl="0" marL="0" rtl="0" algn="l">
                        <a:spcBef>
                          <a:spcPts val="0"/>
                        </a:spcBef>
                        <a:spcAft>
                          <a:spcPts val="0"/>
                        </a:spcAft>
                        <a:buNone/>
                      </a:pPr>
                      <a:r>
                        <a:rPr lang="en"/>
                        <a:t>13</a:t>
                      </a:r>
                      <a:endParaRPr/>
                    </a:p>
                  </a:txBody>
                  <a:tcPr marT="91425" marB="91425" marR="91425" marL="91425"/>
                </a:tc>
                <a:tc>
                  <a:txBody>
                    <a:bodyPr/>
                    <a:lstStyle/>
                    <a:p>
                      <a:pPr indent="0" lvl="0" marL="0" rtl="0" algn="l">
                        <a:spcBef>
                          <a:spcPts val="0"/>
                        </a:spcBef>
                        <a:spcAft>
                          <a:spcPts val="0"/>
                        </a:spcAft>
                        <a:buNone/>
                      </a:pPr>
                      <a:r>
                        <a:rPr lang="en"/>
                        <a:t>13</a:t>
                      </a:r>
                      <a:endParaRPr/>
                    </a:p>
                  </a:txBody>
                  <a:tcPr marT="91425" marB="91425" marR="91425" marL="91425"/>
                </a:tc>
              </a:tr>
              <a:tr h="609575">
                <a:tc>
                  <a:txBody>
                    <a:bodyPr/>
                    <a:lstStyle/>
                    <a:p>
                      <a:pPr indent="0" lvl="0" marL="0" rtl="0" algn="l">
                        <a:spcBef>
                          <a:spcPts val="0"/>
                        </a:spcBef>
                        <a:spcAft>
                          <a:spcPts val="0"/>
                        </a:spcAft>
                        <a:buNone/>
                      </a:pPr>
                      <a:r>
                        <a:rPr lang="en"/>
                        <a:t>TRCDI 44: Replace images with images from drop box</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565875">
                <a:tc>
                  <a:txBody>
                    <a:bodyPr/>
                    <a:lstStyle/>
                    <a:p>
                      <a:pPr indent="0" lvl="0" marL="0" rtl="0" algn="l">
                        <a:spcBef>
                          <a:spcPts val="0"/>
                        </a:spcBef>
                        <a:spcAft>
                          <a:spcPts val="0"/>
                        </a:spcAft>
                        <a:buNone/>
                      </a:pPr>
                      <a:r>
                        <a:rPr lang="en"/>
                        <a:t>TRCDI 41: Split cover letter form</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427925">
                <a:tc>
                  <a:txBody>
                    <a:bodyPr/>
                    <a:lstStyle/>
                    <a:p>
                      <a:pPr indent="0" lvl="0" marL="0" rtl="0" algn="l">
                        <a:spcBef>
                          <a:spcPts val="0"/>
                        </a:spcBef>
                        <a:spcAft>
                          <a:spcPts val="0"/>
                        </a:spcAft>
                        <a:buNone/>
                      </a:pPr>
                      <a:r>
                        <a:rPr lang="en"/>
                        <a:t>TRCDI 8: View blog page</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427925">
                <a:tc>
                  <a:txBody>
                    <a:bodyPr/>
                    <a:lstStyle/>
                    <a:p>
                      <a:pPr indent="0" lvl="0" marL="0" rtl="0" algn="l">
                        <a:spcBef>
                          <a:spcPts val="0"/>
                        </a:spcBef>
                        <a:spcAft>
                          <a:spcPts val="0"/>
                        </a:spcAft>
                        <a:buNone/>
                      </a:pPr>
                      <a:r>
                        <a:rPr lang="en"/>
                        <a:t>TRCDI 38: Develop tests</a:t>
                      </a:r>
                      <a:endParaRPr/>
                    </a:p>
                  </a:txBody>
                  <a:tcPr marT="91425" marB="91425" marR="91425" marL="91425"/>
                </a:tc>
                <a:tc>
                  <a:txBody>
                    <a:bodyPr/>
                    <a:lstStyle/>
                    <a:p>
                      <a:pPr indent="0" lvl="0" marL="0" rtl="0" algn="l">
                        <a:spcBef>
                          <a:spcPts val="0"/>
                        </a:spcBef>
                        <a:spcAft>
                          <a:spcPts val="0"/>
                        </a:spcAft>
                        <a:buNone/>
                      </a:pPr>
                      <a:r>
                        <a:rPr lang="en"/>
                        <a:t>13</a:t>
                      </a:r>
                      <a:endParaRPr/>
                    </a:p>
                  </a:txBody>
                  <a:tcPr marT="91425" marB="91425" marR="91425" marL="91425"/>
                </a:tc>
                <a:tc>
                  <a:txBody>
                    <a:bodyPr/>
                    <a:lstStyle/>
                    <a:p>
                      <a:pPr indent="0" lvl="0" marL="0" rtl="0" algn="l">
                        <a:spcBef>
                          <a:spcPts val="0"/>
                        </a:spcBef>
                        <a:spcAft>
                          <a:spcPts val="0"/>
                        </a:spcAft>
                        <a:buNone/>
                      </a:pPr>
                      <a:r>
                        <a:rPr lang="en"/>
                        <a:t>13</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3 cont…</a:t>
            </a:r>
            <a:endParaRPr/>
          </a:p>
        </p:txBody>
      </p:sp>
      <p:sp>
        <p:nvSpPr>
          <p:cNvPr id="115" name="Google Shape;115;p20"/>
          <p:cNvSpPr txBox="1"/>
          <p:nvPr>
            <p:ph idx="1" type="body"/>
          </p:nvPr>
        </p:nvSpPr>
        <p:spPr>
          <a:xfrm>
            <a:off x="311700" y="1266325"/>
            <a:ext cx="8520600" cy="364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16" name="Google Shape;116;p20"/>
          <p:cNvGraphicFramePr/>
          <p:nvPr/>
        </p:nvGraphicFramePr>
        <p:xfrm>
          <a:off x="384550" y="1333750"/>
          <a:ext cx="3000000" cy="3000000"/>
        </p:xfrm>
        <a:graphic>
          <a:graphicData uri="http://schemas.openxmlformats.org/drawingml/2006/table">
            <a:tbl>
              <a:tblPr>
                <a:noFill/>
                <a:tableStyleId>{F03809E1-922B-443F-B185-7F543DE5D741}</a:tableStyleId>
              </a:tblPr>
              <a:tblGrid>
                <a:gridCol w="2413000"/>
                <a:gridCol w="2413000"/>
                <a:gridCol w="2413000"/>
              </a:tblGrid>
              <a:tr h="381000">
                <a:tc>
                  <a:txBody>
                    <a:bodyPr/>
                    <a:lstStyle/>
                    <a:p>
                      <a:pPr indent="0" lvl="0" marL="0" rtl="0" algn="l">
                        <a:spcBef>
                          <a:spcPts val="0"/>
                        </a:spcBef>
                        <a:spcAft>
                          <a:spcPts val="0"/>
                        </a:spcAft>
                        <a:buNone/>
                      </a:pPr>
                      <a:r>
                        <a:rPr lang="en"/>
                        <a:t>TRCDI 43: Edit youtube video</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r>
              <a:tr h="381000">
                <a:tc>
                  <a:txBody>
                    <a:bodyPr/>
                    <a:lstStyle/>
                    <a:p>
                      <a:pPr indent="0" lvl="0" marL="0" rtl="0" algn="l">
                        <a:spcBef>
                          <a:spcPts val="0"/>
                        </a:spcBef>
                        <a:spcAft>
                          <a:spcPts val="0"/>
                        </a:spcAft>
                        <a:buNone/>
                      </a:pPr>
                      <a:r>
                        <a:rPr lang="en"/>
                        <a:t>TRCDI 12: View info on scholarships</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469050">
                <a:tc>
                  <a:txBody>
                    <a:bodyPr/>
                    <a:lstStyle/>
                    <a:p>
                      <a:pPr indent="0" lvl="0" marL="0" rtl="0" algn="l">
                        <a:spcBef>
                          <a:spcPts val="0"/>
                        </a:spcBef>
                        <a:spcAft>
                          <a:spcPts val="0"/>
                        </a:spcAft>
                        <a:buNone/>
                      </a:pPr>
                      <a:r>
                        <a:rPr lang="en"/>
                        <a:t>TRCDI 49: Tour Facility</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r>
              <a:tr h="381000">
                <a:tc>
                  <a:txBody>
                    <a:bodyPr/>
                    <a:lstStyle/>
                    <a:p>
                      <a:pPr indent="0" lvl="0" marL="0" rtl="0" algn="l">
                        <a:spcBef>
                          <a:spcPts val="0"/>
                        </a:spcBef>
                        <a:spcAft>
                          <a:spcPts val="0"/>
                        </a:spcAft>
                        <a:buNone/>
                      </a:pPr>
                      <a:r>
                        <a:rPr lang="en"/>
                        <a:t>TRCDI 45: Update Admin Documentation</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381000">
                <a:tc>
                  <a:txBody>
                    <a:bodyPr/>
                    <a:lstStyle/>
                    <a:p>
                      <a:pPr indent="0" lvl="0" marL="0" rtl="0" algn="l">
                        <a:spcBef>
                          <a:spcPts val="0"/>
                        </a:spcBef>
                        <a:spcAft>
                          <a:spcPts val="0"/>
                        </a:spcAft>
                        <a:buNone/>
                      </a:pPr>
                      <a:r>
                        <a:rPr lang="en"/>
                        <a:t>TRCDI 46: Website Design</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r h="410800">
                <a:tc>
                  <a:txBody>
                    <a:bodyPr/>
                    <a:lstStyle/>
                    <a:p>
                      <a:pPr indent="0" lvl="0" marL="0" rtl="0" algn="l">
                        <a:spcBef>
                          <a:spcPts val="0"/>
                        </a:spcBef>
                        <a:spcAft>
                          <a:spcPts val="0"/>
                        </a:spcAft>
                        <a:buNone/>
                      </a:pPr>
                      <a:r>
                        <a:rPr lang="en"/>
                        <a:t>TRCDI 47: AWS</a:t>
                      </a:r>
                      <a:endParaRPr/>
                    </a:p>
                  </a:txBody>
                  <a:tcPr marT="91425" marB="91425" marR="91425" marL="91425"/>
                </a:tc>
                <a:tc>
                  <a:txBody>
                    <a:bodyPr/>
                    <a:lstStyle/>
                    <a:p>
                      <a:pPr indent="0" lvl="0" marL="0" rtl="0" algn="l">
                        <a:spcBef>
                          <a:spcPts val="0"/>
                        </a:spcBef>
                        <a:spcAft>
                          <a:spcPts val="0"/>
                        </a:spcAft>
                        <a:buNone/>
                      </a:pPr>
                      <a:r>
                        <a:rPr lang="en"/>
                        <a:t>13</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a:t>
            </a:r>
            <a:endParaRPr/>
          </a:p>
        </p:txBody>
      </p:sp>
      <p:sp>
        <p:nvSpPr>
          <p:cNvPr id="122" name="Google Shape;122;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rcd.michaelyopp.com</a:t>
            </a:r>
            <a:endParaRPr/>
          </a:p>
        </p:txBody>
      </p:sp>
      <p:pic>
        <p:nvPicPr>
          <p:cNvPr id="123" name="Google Shape;123;p21"/>
          <p:cNvPicPr preferRelativeResize="0"/>
          <p:nvPr/>
        </p:nvPicPr>
        <p:blipFill rotWithShape="1">
          <a:blip r:embed="rId3">
            <a:alphaModFix/>
          </a:blip>
          <a:srcRect b="0" l="555" r="1902" t="0"/>
          <a:stretch/>
        </p:blipFill>
        <p:spPr>
          <a:xfrm>
            <a:off x="7182576" y="0"/>
            <a:ext cx="1961425" cy="2015825"/>
          </a:xfrm>
          <a:prstGeom prst="rect">
            <a:avLst/>
          </a:prstGeom>
          <a:noFill/>
          <a:ln>
            <a:noFill/>
          </a:ln>
          <a:effectLst>
            <a:outerShdw blurRad="50800" rotWithShape="0" algn="t" dir="5400000" dist="38100">
              <a:srgbClr val="000000">
                <a:alpha val="4275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