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5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6122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Mature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Modèle MVC et SPA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Porté par Google et une communauté OpenSource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John Papa et ses bonnes pratiques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fr"/>
              <a:t>Structure d’une application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fr"/>
              <a:t>Formatage des commentaires à la JSDoc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fr"/>
              <a:t>Formatage des composants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fr"/>
              <a:t>Cloisonnement du code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fr"/>
              <a:t>etc.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Angular 2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fr"/>
              <a:t>TypeScrypting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fr"/>
              <a:t>Performance améliorée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Une application Angular est à la base un module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fr"/>
              <a:t>Mise en place de la directive ng-app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fr"/>
              <a:t>Mise en place de notre module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Angular suit le design pattern MVC (Model View Controller)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Langage mature et fait pour le WEB.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Langage orienté objet à prototype. Il s’inspire clairement du Java, on retrouve notamment le concept de constructeur. Attention, les objets prototypés sont des objets et non des classes.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ECMAScript est un ensemble de normes concernant les langages de programmation de type script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Variable scopée càd référencée dans le service $scope d’Angular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scope est une sorte de bus de données. Il fait transiter la donnée entre le controller et la vue et entre la vue et le controller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scope est une sorte de bus de données. Il fait transiter la donnée entre le controller et la vue et entre la vue et le controller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scope est une sorte de bus de données. Il fait transiter la donnée entre le controller et la vue et entre la vue et le controller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Angular est un framework modulaire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fichiers JS doivent être déclarés dans l’index.html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Le module hello doit être déclaré en dépendance avec le module fjs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Langage compilé et interprété par le navigateur client contrairement au Java et/ou PHP qui sont compilés par le serveur.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Avec l’émergence du Javascript, il est possible d’avoir maintenant du JavaScript côté serveur (NodeJS).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Pas de soucis de référencements sur les moteurs de recherche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Accès en lecture avec les moustaches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Accès en écriture avec la directive ng-model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Langage compilé et interprété par le navigateur client contrairement au Java et/ou PHP qui sont compilés par le serveur.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Premier inconvénient : l’exécution du code peut dépendre du moteur de rendu JS choisi par le navigateur.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Avec l’émergence du Javascript, il est possible d’avoir maintenant du JavaScript côté serveur (NodeJS).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Premier avantage : on a un même langage de bout en bout.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AngularJS 2009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Sencha 2010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BackBone.JS 2010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Knockout 2010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Ember 2011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React 2013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e en page personnalisée 1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 rot="-5400000">
            <a:off x="4001650" y="900"/>
            <a:ext cx="5143500" cy="51417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FFFFFF"/>
                </a:solidFill>
              </a:rPr>
              <a:t>‹N°›</a:t>
            </a:fld>
            <a:endParaRPr lang="fr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e en page personnalisée 2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 rot="-5400000">
            <a:off x="4001650" y="900"/>
            <a:ext cx="5143500" cy="51417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FFFFFF"/>
                </a:solidFill>
              </a:rPr>
              <a:t>‹N°›</a:t>
            </a:fld>
            <a:endParaRPr lang="fr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e en page personnalisée 3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-5400000">
            <a:off x="4001650" y="900"/>
            <a:ext cx="5143500" cy="51417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FFFFFF"/>
                </a:solidFill>
              </a:rPr>
              <a:t>‹N°›</a:t>
            </a:fld>
            <a:endParaRPr lang="fr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‹N°›</a:t>
            </a:fld>
            <a:endParaRPr lang="fr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johnpapa/angular-styleguide" TargetMode="External"/><Relationship Id="rId5" Type="http://schemas.openxmlformats.org/officeDocument/2006/relationships/hyperlink" Target="https://johnpapa.net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ngular.io" TargetMode="Externa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www.angularjs.org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di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460950" y="2168100"/>
            <a:ext cx="8222100" cy="807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1800"/>
              <a:t>Frameworks</a:t>
            </a:r>
            <a:r>
              <a:rPr lang="fr" sz="1800" b="1"/>
              <a:t> </a:t>
            </a:r>
            <a:r>
              <a:rPr lang="fr" b="1"/>
              <a:t>{ </a:t>
            </a:r>
            <a:r>
              <a:rPr lang="fr"/>
              <a:t>JS</a:t>
            </a:r>
            <a:r>
              <a:rPr lang="fr" b="1"/>
              <a:t> }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971050" y="4188650"/>
            <a:ext cx="2202300" cy="95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François </a:t>
            </a:r>
            <a:r>
              <a:rPr lang="fr"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GRUCHALA</a:t>
            </a:r>
          </a:p>
          <a:p>
            <a:pPr lvl="0" algn="r" rtl="0">
              <a:spcBef>
                <a:spcPts val="0"/>
              </a:spcBef>
              <a:buNone/>
            </a:pPr>
            <a:endParaRPr sz="1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r" rtl="0">
              <a:spcBef>
                <a:spcPts val="0"/>
              </a:spcBef>
              <a:buNone/>
            </a:pPr>
            <a:r>
              <a:rPr lang="fr"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 </a:t>
            </a: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FGruchala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fr"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francoisgruchala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francois.gruchala@gmail.com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0"/>
              <a:t>Focus sur 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10</a:t>
            </a:fld>
            <a:endParaRPr lang="fr"/>
          </a:p>
        </p:txBody>
      </p:sp>
      <p:sp>
        <p:nvSpPr>
          <p:cNvPr id="184" name="Shape 184"/>
          <p:cNvSpPr txBox="1"/>
          <p:nvPr/>
        </p:nvSpPr>
        <p:spPr>
          <a:xfrm>
            <a:off x="579450" y="2454350"/>
            <a:ext cx="7864200" cy="4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Lancé en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2009 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et construit/maintenu par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&lt; 1 500 contributeurs 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et ...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5" name="Shape 185" descr="AngularJS_logo.svg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5325" y="37587"/>
            <a:ext cx="2106035" cy="56021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8132300" y="28650"/>
            <a:ext cx="939900" cy="57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{ </a:t>
            </a: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r>
              <a:rPr lang="fr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}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025" y="3042049"/>
            <a:ext cx="3029527" cy="126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5">
            <a:alphaModFix/>
          </a:blip>
          <a:srcRect l="8968" r="9724"/>
          <a:stretch/>
        </p:blipFill>
        <p:spPr>
          <a:xfrm>
            <a:off x="3043025" y="1073250"/>
            <a:ext cx="3029523" cy="138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0"/>
              <a:t>Focus sur 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11</a:t>
            </a:fld>
            <a:endParaRPr lang="fr"/>
          </a:p>
        </p:txBody>
      </p:sp>
      <p:pic>
        <p:nvPicPr>
          <p:cNvPr id="195" name="Shape 195" descr="AngularJS_logo.svg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5325" y="37587"/>
            <a:ext cx="2106035" cy="56021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8132300" y="28650"/>
            <a:ext cx="939900" cy="57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{ </a:t>
            </a: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r>
              <a:rPr lang="fr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}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634" y="1203722"/>
            <a:ext cx="1872725" cy="18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5833750" y="1203725"/>
            <a:ext cx="3000000" cy="187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</a:t>
            </a: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johnpapa.net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John_Papa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956700" y="3661125"/>
            <a:ext cx="7230600" cy="72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2400" b="1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</a:t>
            </a:r>
            <a:r>
              <a:rPr lang="fr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github.com/johnpapa/</a:t>
            </a:r>
            <a:r>
              <a:rPr lang="fr" sz="2400" b="1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angular-styleguide</a:t>
            </a:r>
            <a:r>
              <a:rPr lang="fr" sz="2400" b="1"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47A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97375"/>
            <a:ext cx="9144001" cy="19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12</a:t>
            </a:fld>
            <a:endParaRPr lang="fr">
              <a:solidFill>
                <a:schemeClr val="lt1"/>
              </a:solidFill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8132300" y="28650"/>
            <a:ext cx="939900" cy="57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{ </a:t>
            </a: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r>
              <a:rPr lang="fr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}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625" y="1857375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3376500" y="2322150"/>
            <a:ext cx="810900" cy="57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006725" y="2322150"/>
            <a:ext cx="1070400" cy="57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ngular.io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13</a:t>
            </a:fld>
            <a:endParaRPr lang="fr"/>
          </a:p>
        </p:txBody>
      </p:sp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Un point de départ</a:t>
            </a:r>
          </a:p>
        </p:txBody>
      </p:sp>
      <p:grpSp>
        <p:nvGrpSpPr>
          <p:cNvPr id="216" name="Shape 216"/>
          <p:cNvGrpSpPr/>
          <p:nvPr/>
        </p:nvGrpSpPr>
        <p:grpSpPr>
          <a:xfrm>
            <a:off x="2277550" y="1773500"/>
            <a:ext cx="2376300" cy="2056800"/>
            <a:chOff x="3183750" y="1715975"/>
            <a:chExt cx="2376300" cy="2056800"/>
          </a:xfrm>
        </p:grpSpPr>
        <p:sp>
          <p:nvSpPr>
            <p:cNvPr id="217" name="Shape 217"/>
            <p:cNvSpPr txBox="1"/>
            <p:nvPr/>
          </p:nvSpPr>
          <p:spPr>
            <a:xfrm>
              <a:off x="3183750" y="3170075"/>
              <a:ext cx="2376300" cy="602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fr"/>
                <a:t>Se documenter </a:t>
              </a:r>
              <a:r>
                <a:rPr lang="fr" b="1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3"/>
                </a:rPr>
                <a:t>https://</a:t>
              </a:r>
              <a:r>
                <a:rPr lang="fr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3"/>
                </a:rPr>
                <a:t>www.angularjs.org</a:t>
              </a:r>
            </a:p>
          </p:txBody>
        </p:sp>
        <p:pic>
          <p:nvPicPr>
            <p:cNvPr id="218" name="Shape 218" descr="1473265110_Search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62300" y="171597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Shape 219"/>
          <p:cNvGrpSpPr/>
          <p:nvPr/>
        </p:nvGrpSpPr>
        <p:grpSpPr>
          <a:xfrm>
            <a:off x="68350" y="1773500"/>
            <a:ext cx="2376300" cy="2056800"/>
            <a:chOff x="448800" y="1715975"/>
            <a:chExt cx="2376300" cy="2056800"/>
          </a:xfrm>
        </p:grpSpPr>
        <p:pic>
          <p:nvPicPr>
            <p:cNvPr id="220" name="Shape 220" descr="1473265367_Folder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27350" y="171597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Shape 221"/>
            <p:cNvSpPr txBox="1"/>
            <p:nvPr/>
          </p:nvSpPr>
          <p:spPr>
            <a:xfrm>
              <a:off x="448800" y="3170075"/>
              <a:ext cx="2376300" cy="602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fr"/>
                <a:t>Préparer son projet</a:t>
              </a:r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4486750" y="1773500"/>
            <a:ext cx="2376300" cy="2056800"/>
            <a:chOff x="6158975" y="1715975"/>
            <a:chExt cx="2376300" cy="2056800"/>
          </a:xfrm>
        </p:grpSpPr>
        <p:pic>
          <p:nvPicPr>
            <p:cNvPr id="223" name="Shape 223" descr="1473265081_Download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37525" y="171597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Shape 224"/>
            <p:cNvSpPr txBox="1"/>
            <p:nvPr/>
          </p:nvSpPr>
          <p:spPr>
            <a:xfrm>
              <a:off x="6158975" y="3170075"/>
              <a:ext cx="2376300" cy="602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fr"/>
                <a:t>Télécharger et installer le framework</a:t>
              </a:r>
            </a:p>
          </p:txBody>
        </p:sp>
      </p:grpSp>
      <p:grpSp>
        <p:nvGrpSpPr>
          <p:cNvPr id="225" name="Shape 225"/>
          <p:cNvGrpSpPr/>
          <p:nvPr/>
        </p:nvGrpSpPr>
        <p:grpSpPr>
          <a:xfrm>
            <a:off x="6695950" y="1773500"/>
            <a:ext cx="2376300" cy="2056800"/>
            <a:chOff x="6695950" y="1773500"/>
            <a:chExt cx="2376300" cy="2056800"/>
          </a:xfrm>
        </p:grpSpPr>
        <p:pic>
          <p:nvPicPr>
            <p:cNvPr id="226" name="Shape 226" descr="1473265797_Processo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274500" y="17735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Shape 227"/>
            <p:cNvSpPr txBox="1"/>
            <p:nvPr/>
          </p:nvSpPr>
          <p:spPr>
            <a:xfrm>
              <a:off x="6695950" y="3227600"/>
              <a:ext cx="2376300" cy="602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fr"/>
                <a:t>Créer son premier module</a:t>
              </a:r>
            </a:p>
          </p:txBody>
        </p:sp>
      </p:grpSp>
      <p:pic>
        <p:nvPicPr>
          <p:cNvPr id="228" name="Shape 2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14</a:t>
            </a:fld>
            <a:endParaRPr lang="fr"/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 point de départ </a:t>
            </a:r>
            <a:r>
              <a:rPr lang="fr" sz="1000"/>
              <a:t>/ </a:t>
            </a:r>
            <a:r>
              <a:rPr lang="fr" sz="1000" b="1"/>
              <a:t>Préparer son projet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12" y="1583275"/>
            <a:ext cx="200977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2747750" y="768400"/>
            <a:ext cx="3192900" cy="4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/TP1</a:t>
            </a:r>
          </a:p>
        </p:txBody>
      </p:sp>
      <p:sp>
        <p:nvSpPr>
          <p:cNvPr id="237" name="Shape 237"/>
          <p:cNvSpPr/>
          <p:nvPr/>
        </p:nvSpPr>
        <p:spPr>
          <a:xfrm>
            <a:off x="2747750" y="1308025"/>
            <a:ext cx="6287400" cy="4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/TP1/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app 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contient nos développements Angular</a:t>
            </a:r>
          </a:p>
        </p:txBody>
      </p:sp>
      <p:sp>
        <p:nvSpPr>
          <p:cNvPr id="238" name="Shape 238"/>
          <p:cNvSpPr/>
          <p:nvPr/>
        </p:nvSpPr>
        <p:spPr>
          <a:xfrm>
            <a:off x="2747750" y="1770825"/>
            <a:ext cx="6287400" cy="4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/TP1/app/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components 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contient nos “Web Components” et/ou “directives”</a:t>
            </a:r>
          </a:p>
        </p:txBody>
      </p:sp>
      <p:sp>
        <p:nvSpPr>
          <p:cNvPr id="239" name="Shape 239"/>
          <p:cNvSpPr/>
          <p:nvPr/>
        </p:nvSpPr>
        <p:spPr>
          <a:xfrm>
            <a:off x="2747750" y="2233625"/>
            <a:ext cx="6287400" cy="4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/TP1/app/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core 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référence les dépendances externes au projet</a:t>
            </a:r>
          </a:p>
        </p:txBody>
      </p:sp>
      <p:sp>
        <p:nvSpPr>
          <p:cNvPr id="240" name="Shape 240"/>
          <p:cNvSpPr/>
          <p:nvPr/>
        </p:nvSpPr>
        <p:spPr>
          <a:xfrm>
            <a:off x="2747750" y="2696425"/>
            <a:ext cx="6287400" cy="4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/TP1/app/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filters 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contient nos filtres d’affichage</a:t>
            </a:r>
          </a:p>
        </p:txBody>
      </p:sp>
      <p:sp>
        <p:nvSpPr>
          <p:cNvPr id="241" name="Shape 241"/>
          <p:cNvSpPr/>
          <p:nvPr/>
        </p:nvSpPr>
        <p:spPr>
          <a:xfrm>
            <a:off x="2747750" y="3159225"/>
            <a:ext cx="6177000" cy="4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/TP1/app/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services 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contient nos services et/ou ressources REST</a:t>
            </a:r>
          </a:p>
        </p:txBody>
      </p:sp>
      <p:sp>
        <p:nvSpPr>
          <p:cNvPr id="242" name="Shape 242"/>
          <p:cNvSpPr/>
          <p:nvPr/>
        </p:nvSpPr>
        <p:spPr>
          <a:xfrm>
            <a:off x="2747750" y="3698850"/>
            <a:ext cx="6287400" cy="4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/TP1/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content 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contient nos assets</a:t>
            </a:r>
          </a:p>
        </p:txBody>
      </p:sp>
      <p:sp>
        <p:nvSpPr>
          <p:cNvPr id="243" name="Shape 243"/>
          <p:cNvSpPr/>
          <p:nvPr/>
        </p:nvSpPr>
        <p:spPr>
          <a:xfrm>
            <a:off x="2747750" y="4188150"/>
            <a:ext cx="6287400" cy="4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/TP1/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index.html 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 notre point d’entrée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15</a:t>
            </a:fld>
            <a:endParaRPr lang="fr"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 point de départ </a:t>
            </a:r>
            <a:r>
              <a:rPr lang="fr" sz="1000"/>
              <a:t>/ </a:t>
            </a:r>
            <a:r>
              <a:rPr lang="fr" sz="1000" b="1"/>
              <a:t>Préparer son projet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12694"/>
          <a:stretch/>
        </p:blipFill>
        <p:spPr>
          <a:xfrm>
            <a:off x="2100262" y="1550725"/>
            <a:ext cx="4943475" cy="24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16</a:t>
            </a:fld>
            <a:endParaRPr lang="fr"/>
          </a:p>
        </p:txBody>
      </p:sp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 point de départ </a:t>
            </a:r>
            <a:r>
              <a:rPr lang="fr" sz="1000"/>
              <a:t>/ </a:t>
            </a:r>
            <a:r>
              <a:rPr lang="fr" sz="1000" b="1"/>
              <a:t>Télécharger et installer le framework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446025" y="906775"/>
            <a:ext cx="985500" cy="148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9600" b="1">
                <a:latin typeface="Roboto"/>
                <a:ea typeface="Roboto"/>
                <a:cs typeface="Roboto"/>
                <a:sym typeface="Roboto"/>
              </a:rPr>
              <a:t>4</a:t>
            </a:r>
          </a:p>
        </p:txBody>
      </p:sp>
      <p:sp>
        <p:nvSpPr>
          <p:cNvPr id="260" name="Shape 260"/>
          <p:cNvSpPr/>
          <p:nvPr/>
        </p:nvSpPr>
        <p:spPr>
          <a:xfrm>
            <a:off x="1596450" y="906775"/>
            <a:ext cx="62874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En téléchargement direct</a:t>
            </a:r>
          </a:p>
        </p:txBody>
      </p:sp>
      <p:sp>
        <p:nvSpPr>
          <p:cNvPr id="261" name="Shape 261"/>
          <p:cNvSpPr/>
          <p:nvPr/>
        </p:nvSpPr>
        <p:spPr>
          <a:xfrm>
            <a:off x="1596450" y="1690175"/>
            <a:ext cx="62874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Via NPM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(celle que j’utilise) avec la commande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npm install --save angular</a:t>
            </a:r>
          </a:p>
        </p:txBody>
      </p:sp>
      <p:sp>
        <p:nvSpPr>
          <p:cNvPr id="262" name="Shape 262"/>
          <p:cNvSpPr/>
          <p:nvPr/>
        </p:nvSpPr>
        <p:spPr>
          <a:xfrm>
            <a:off x="1596450" y="2083775"/>
            <a:ext cx="62874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Via Bower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avec la commande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bower install angular </a:t>
            </a:r>
          </a:p>
        </p:txBody>
      </p:sp>
      <p:sp>
        <p:nvSpPr>
          <p:cNvPr id="263" name="Shape 263"/>
          <p:cNvSpPr/>
          <p:nvPr/>
        </p:nvSpPr>
        <p:spPr>
          <a:xfrm>
            <a:off x="1596450" y="1296575"/>
            <a:ext cx="62874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Via CDN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281" y="2727624"/>
            <a:ext cx="4854525" cy="222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3064850" y="4016925"/>
            <a:ext cx="3643500" cy="1749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17</a:t>
            </a:fld>
            <a:endParaRPr lang="fr"/>
          </a:p>
        </p:txBody>
      </p:sp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 point de départ </a:t>
            </a:r>
            <a:r>
              <a:rPr lang="fr" sz="1000"/>
              <a:t>/ </a:t>
            </a:r>
            <a:r>
              <a:rPr lang="fr" sz="1000" b="1"/>
              <a:t>Créer son premier module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48054"/>
          <a:stretch/>
        </p:blipFill>
        <p:spPr>
          <a:xfrm>
            <a:off x="4367475" y="1105350"/>
            <a:ext cx="4557375" cy="10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x="216325" y="1105350"/>
            <a:ext cx="4025100" cy="106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 directive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ng-app 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place le point d’entrée et définit le module racine de notre application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470" y="2489395"/>
            <a:ext cx="2228174" cy="11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/>
          <p:nvPr/>
        </p:nvSpPr>
        <p:spPr>
          <a:xfrm>
            <a:off x="216325" y="2489400"/>
            <a:ext cx="4025100" cy="11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Dans notre dossier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app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on crée un fichier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app.module.js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définissant notre module racine.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216325" y="4100000"/>
            <a:ext cx="8708400" cy="5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Attention</a:t>
            </a:r>
            <a:r>
              <a:rPr lang="fr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, pensez à déclarer votre app.module.js dans votre index.html</a:t>
            </a:r>
          </a:p>
        </p:txBody>
      </p:sp>
      <p:pic>
        <p:nvPicPr>
          <p:cNvPr id="278" name="Shape 2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{ TP</a:t>
            </a:r>
            <a:r>
              <a:rPr lang="fr" b="1"/>
              <a:t>1</a:t>
            </a:r>
            <a:r>
              <a:rPr lang="fr"/>
              <a:t> }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18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19</a:t>
            </a:fld>
            <a:endParaRPr lang="fr"/>
          </a:p>
        </p:txBody>
      </p:sp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“controllers” &amp; scope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331850" y="1502475"/>
            <a:ext cx="6480300" cy="26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Design Pattern</a:t>
            </a:r>
          </a:p>
          <a:p>
            <a:pPr lvl="0" algn="ctr">
              <a:spcBef>
                <a:spcPts val="0"/>
              </a:spcBef>
              <a:buNone/>
            </a:pPr>
            <a:r>
              <a:rPr lang="fr" sz="6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MV</a:t>
            </a:r>
            <a:r>
              <a:rPr lang="fr" sz="6000" b="1">
                <a:latin typeface="Roboto"/>
                <a:ea typeface="Roboto"/>
                <a:cs typeface="Roboto"/>
                <a:sym typeface="Roboto"/>
              </a:rPr>
              <a:t>C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2</a:t>
            </a:fld>
            <a:endParaRPr lang="fr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226075" y="1846800"/>
            <a:ext cx="2808000" cy="291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/>
              <a:t>Il était une fois le JavaScript …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Comment ça marche ?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Les inconvénients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Les avantages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187" y="218012"/>
            <a:ext cx="124777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575050" y="3558950"/>
            <a:ext cx="46218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Rejoint le standard ECMAScript en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1997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575050" y="1817600"/>
            <a:ext cx="49485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Lancé en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1995</a:t>
            </a:r>
            <a:r>
              <a:rPr lang="fr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et inventé par un certain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Brendan Eich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575050" y="1059267"/>
            <a:ext cx="49485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Langage informatique pour le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WEB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575050" y="2575925"/>
            <a:ext cx="4948500" cy="64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Porté par des géants de l’époque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NetScape 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et la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fondation Mozilla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20</a:t>
            </a:fld>
            <a:endParaRPr lang="fr"/>
          </a:p>
        </p:txBody>
      </p:sp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“controllers” &amp; scope</a:t>
            </a:r>
          </a:p>
        </p:txBody>
      </p:sp>
      <p:sp>
        <p:nvSpPr>
          <p:cNvPr id="299" name="Shape 299"/>
          <p:cNvSpPr/>
          <p:nvPr/>
        </p:nvSpPr>
        <p:spPr>
          <a:xfrm>
            <a:off x="216325" y="839550"/>
            <a:ext cx="4025100" cy="2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 directive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ng-controller 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définit dans notre vue, le “controller” associé</a:t>
            </a:r>
          </a:p>
        </p:txBody>
      </p:sp>
      <p:sp>
        <p:nvSpPr>
          <p:cNvPr id="300" name="Shape 300"/>
          <p:cNvSpPr/>
          <p:nvPr/>
        </p:nvSpPr>
        <p:spPr>
          <a:xfrm>
            <a:off x="216325" y="3165450"/>
            <a:ext cx="4025100" cy="17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Dans notre dossier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app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on crée un fichier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app.controller.js</a:t>
            </a: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644" y="3165450"/>
            <a:ext cx="3237525" cy="178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650" y="839550"/>
            <a:ext cx="3867325" cy="21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/>
          <p:nvPr/>
        </p:nvSpPr>
        <p:spPr>
          <a:xfrm>
            <a:off x="6472030" y="2424550"/>
            <a:ext cx="1118400" cy="1749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5792223" y="3852425"/>
            <a:ext cx="931800" cy="1749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21</a:t>
            </a:fld>
            <a:endParaRPr lang="fr"/>
          </a:p>
        </p:txBody>
      </p:sp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“controllers” &amp; scope</a:t>
            </a:r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75" y="1622650"/>
            <a:ext cx="3867325" cy="21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578800" y="3804225"/>
            <a:ext cx="3867300" cy="6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Template</a:t>
            </a:r>
          </a:p>
        </p:txBody>
      </p:sp>
      <p:sp>
        <p:nvSpPr>
          <p:cNvPr id="314" name="Shape 314"/>
          <p:cNvSpPr/>
          <p:nvPr/>
        </p:nvSpPr>
        <p:spPr>
          <a:xfrm>
            <a:off x="1252225" y="1925450"/>
            <a:ext cx="855000" cy="1749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4564525" y="1629225"/>
            <a:ext cx="2013000" cy="2181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6695950" y="1622637"/>
            <a:ext cx="2013000" cy="2181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685700" y="1730203"/>
            <a:ext cx="1787400" cy="350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Root Scope</a:t>
            </a:r>
          </a:p>
        </p:txBody>
      </p:sp>
      <p:sp>
        <p:nvSpPr>
          <p:cNvPr id="318" name="Shape 318"/>
          <p:cNvSpPr/>
          <p:nvPr/>
        </p:nvSpPr>
        <p:spPr>
          <a:xfrm>
            <a:off x="1150700" y="3224775"/>
            <a:ext cx="2370600" cy="350100"/>
          </a:xfrm>
          <a:prstGeom prst="rect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1294475" y="3347800"/>
            <a:ext cx="745500" cy="1254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4685840" y="2248596"/>
            <a:ext cx="1787400" cy="1454099"/>
          </a:xfrm>
          <a:prstGeom prst="rect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FirstController4Win Scope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4685700" y="3238250"/>
            <a:ext cx="1787400" cy="28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message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3362" y="2571987"/>
            <a:ext cx="1898167" cy="28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Shape 323"/>
          <p:cNvCxnSpPr>
            <a:stCxn id="320" idx="0"/>
            <a:endCxn id="317" idx="2"/>
          </p:cNvCxnSpPr>
          <p:nvPr/>
        </p:nvCxnSpPr>
        <p:spPr>
          <a:xfrm rot="10800000">
            <a:off x="5579540" y="2080296"/>
            <a:ext cx="0" cy="16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4" name="Shape 324"/>
          <p:cNvSpPr txBox="1"/>
          <p:nvPr/>
        </p:nvSpPr>
        <p:spPr>
          <a:xfrm>
            <a:off x="4564537" y="3804225"/>
            <a:ext cx="2013000" cy="6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Modèle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696000" y="3810825"/>
            <a:ext cx="2013000" cy="6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Vue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22</a:t>
            </a:fld>
            <a:endParaRPr lang="fr"/>
          </a:p>
        </p:txBody>
      </p:sp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“controllers” &amp; scope</a:t>
            </a:r>
          </a:p>
        </p:txBody>
      </p:sp>
      <p:sp>
        <p:nvSpPr>
          <p:cNvPr id="333" name="Shape 333"/>
          <p:cNvSpPr/>
          <p:nvPr/>
        </p:nvSpPr>
        <p:spPr>
          <a:xfrm>
            <a:off x="216325" y="839550"/>
            <a:ext cx="5627400" cy="115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scope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représente le modèle de données, il permet de : 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216325" y="1795125"/>
            <a:ext cx="6238500" cy="8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 surveiller les changement du modèle avec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$watch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216325" y="2686425"/>
            <a:ext cx="6238500" cy="8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 capter des événements avec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$on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216325" y="3577725"/>
            <a:ext cx="6238500" cy="8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 propager des événements avec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$apply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$emit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$broadcast</a:t>
            </a:r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23</a:t>
            </a:fld>
            <a:endParaRPr lang="fr"/>
          </a:p>
        </p:txBody>
      </p:sp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“controllers” &amp; scope</a:t>
            </a:r>
          </a:p>
        </p:txBody>
      </p:sp>
      <p:sp>
        <p:nvSpPr>
          <p:cNvPr id="344" name="Shape 344"/>
          <p:cNvSpPr/>
          <p:nvPr/>
        </p:nvSpPr>
        <p:spPr>
          <a:xfrm>
            <a:off x="3565500" y="1045580"/>
            <a:ext cx="2013000" cy="9627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Root Scope</a:t>
            </a:r>
          </a:p>
        </p:txBody>
      </p:sp>
      <p:sp>
        <p:nvSpPr>
          <p:cNvPr id="345" name="Shape 345"/>
          <p:cNvSpPr/>
          <p:nvPr/>
        </p:nvSpPr>
        <p:spPr>
          <a:xfrm>
            <a:off x="314375" y="2434825"/>
            <a:ext cx="1543800" cy="962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Scope enfant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fr" sz="1000" i="1"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346" name="Shape 346"/>
          <p:cNvSpPr/>
          <p:nvPr/>
        </p:nvSpPr>
        <p:spPr>
          <a:xfrm>
            <a:off x="2364881" y="2434825"/>
            <a:ext cx="1543800" cy="9627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Scope enfant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fr" sz="1000" i="1">
                <a:latin typeface="Roboto"/>
                <a:ea typeface="Roboto"/>
                <a:cs typeface="Roboto"/>
                <a:sym typeface="Roboto"/>
              </a:rPr>
              <a:t>2</a:t>
            </a:r>
          </a:p>
        </p:txBody>
      </p:sp>
      <p:sp>
        <p:nvSpPr>
          <p:cNvPr id="347" name="Shape 347"/>
          <p:cNvSpPr/>
          <p:nvPr/>
        </p:nvSpPr>
        <p:spPr>
          <a:xfrm>
            <a:off x="4415387" y="2434825"/>
            <a:ext cx="1543800" cy="962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Scope enfant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fr" sz="1000" i="1">
                <a:latin typeface="Roboto"/>
                <a:ea typeface="Roboto"/>
                <a:cs typeface="Roboto"/>
                <a:sym typeface="Roboto"/>
              </a:rPr>
              <a:t>3</a:t>
            </a:r>
          </a:p>
        </p:txBody>
      </p:sp>
      <p:sp>
        <p:nvSpPr>
          <p:cNvPr id="348" name="Shape 348"/>
          <p:cNvSpPr/>
          <p:nvPr/>
        </p:nvSpPr>
        <p:spPr>
          <a:xfrm>
            <a:off x="6465893" y="2434825"/>
            <a:ext cx="1543800" cy="962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Scope enfant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fr" sz="10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8135400" y="2416900"/>
            <a:ext cx="627600" cy="96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...</a:t>
            </a:r>
          </a:p>
        </p:txBody>
      </p:sp>
      <p:cxnSp>
        <p:nvCxnSpPr>
          <p:cNvPr id="350" name="Shape 350"/>
          <p:cNvCxnSpPr>
            <a:stCxn id="344" idx="2"/>
            <a:endCxn id="345" idx="0"/>
          </p:cNvCxnSpPr>
          <p:nvPr/>
        </p:nvCxnSpPr>
        <p:spPr>
          <a:xfrm flipH="1">
            <a:off x="1086300" y="2008280"/>
            <a:ext cx="3485700" cy="4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1" name="Shape 351"/>
          <p:cNvCxnSpPr>
            <a:stCxn id="344" idx="2"/>
            <a:endCxn id="346" idx="0"/>
          </p:cNvCxnSpPr>
          <p:nvPr/>
        </p:nvCxnSpPr>
        <p:spPr>
          <a:xfrm flipH="1">
            <a:off x="3136800" y="2008280"/>
            <a:ext cx="1435200" cy="4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2" name="Shape 352"/>
          <p:cNvCxnSpPr>
            <a:stCxn id="344" idx="2"/>
            <a:endCxn id="347" idx="0"/>
          </p:cNvCxnSpPr>
          <p:nvPr/>
        </p:nvCxnSpPr>
        <p:spPr>
          <a:xfrm>
            <a:off x="4572000" y="2008280"/>
            <a:ext cx="615300" cy="4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3" name="Shape 353"/>
          <p:cNvCxnSpPr>
            <a:stCxn id="344" idx="2"/>
            <a:endCxn id="348" idx="0"/>
          </p:cNvCxnSpPr>
          <p:nvPr/>
        </p:nvCxnSpPr>
        <p:spPr>
          <a:xfrm>
            <a:off x="4572000" y="2008280"/>
            <a:ext cx="2665800" cy="4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4" name="Shape 354"/>
          <p:cNvSpPr/>
          <p:nvPr/>
        </p:nvSpPr>
        <p:spPr>
          <a:xfrm>
            <a:off x="6465893" y="3732925"/>
            <a:ext cx="1543800" cy="9627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Scope enfant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fr" sz="1000" i="1">
                <a:latin typeface="Roboto"/>
                <a:ea typeface="Roboto"/>
                <a:cs typeface="Roboto"/>
                <a:sym typeface="Roboto"/>
              </a:rPr>
              <a:t>6</a:t>
            </a:r>
          </a:p>
        </p:txBody>
      </p:sp>
      <p:sp>
        <p:nvSpPr>
          <p:cNvPr id="355" name="Shape 355"/>
          <p:cNvSpPr/>
          <p:nvPr/>
        </p:nvSpPr>
        <p:spPr>
          <a:xfrm>
            <a:off x="2364868" y="3732925"/>
            <a:ext cx="1543800" cy="96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Scope enfant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fr" sz="10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</a:p>
        </p:txBody>
      </p:sp>
      <p:cxnSp>
        <p:nvCxnSpPr>
          <p:cNvPr id="356" name="Shape 356"/>
          <p:cNvCxnSpPr>
            <a:stCxn id="346" idx="2"/>
            <a:endCxn id="355" idx="0"/>
          </p:cNvCxnSpPr>
          <p:nvPr/>
        </p:nvCxnSpPr>
        <p:spPr>
          <a:xfrm>
            <a:off x="3136781" y="3397525"/>
            <a:ext cx="0" cy="3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7" name="Shape 357"/>
          <p:cNvCxnSpPr>
            <a:stCxn id="348" idx="2"/>
            <a:endCxn id="354" idx="0"/>
          </p:cNvCxnSpPr>
          <p:nvPr/>
        </p:nvCxnSpPr>
        <p:spPr>
          <a:xfrm>
            <a:off x="7237793" y="3397525"/>
            <a:ext cx="0" cy="3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8" name="Shape 358"/>
          <p:cNvSpPr/>
          <p:nvPr/>
        </p:nvSpPr>
        <p:spPr>
          <a:xfrm>
            <a:off x="7053225" y="908450"/>
            <a:ext cx="1943100" cy="4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$emit</a:t>
            </a:r>
          </a:p>
        </p:txBody>
      </p:sp>
      <p:sp>
        <p:nvSpPr>
          <p:cNvPr id="359" name="Shape 359"/>
          <p:cNvSpPr/>
          <p:nvPr/>
        </p:nvSpPr>
        <p:spPr>
          <a:xfrm>
            <a:off x="7053225" y="1397750"/>
            <a:ext cx="1943100" cy="4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$broadcast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{ TP</a:t>
            </a:r>
            <a:r>
              <a:rPr lang="fr" b="1"/>
              <a:t>2</a:t>
            </a:r>
            <a:r>
              <a:rPr lang="fr"/>
              <a:t> }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24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25</a:t>
            </a:fld>
            <a:endParaRPr lang="fr"/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routage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319650" y="1464100"/>
            <a:ext cx="8504700" cy="259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4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</a:p>
          <a:p>
            <a:pPr lvl="0">
              <a:spcBef>
                <a:spcPts val="0"/>
              </a:spcBef>
              <a:buNone/>
            </a:pPr>
            <a:r>
              <a:rPr lang="fr" sz="3000" b="1" i="1">
                <a:latin typeface="Roboto"/>
                <a:ea typeface="Roboto"/>
                <a:cs typeface="Roboto"/>
                <a:sym typeface="Roboto"/>
              </a:rPr>
              <a:t>Route</a:t>
            </a:r>
            <a:r>
              <a:rPr lang="fr" sz="3000" i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30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is used for </a:t>
            </a:r>
            <a:r>
              <a:rPr lang="fr" sz="3000" b="1" i="1">
                <a:latin typeface="Roboto"/>
                <a:ea typeface="Roboto"/>
                <a:cs typeface="Roboto"/>
                <a:sym typeface="Roboto"/>
              </a:rPr>
              <a:t>deep-linking URLs</a:t>
            </a:r>
            <a:r>
              <a:rPr lang="fr" sz="3000" i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30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lang="fr" sz="3000" b="1" i="1">
                <a:latin typeface="Roboto"/>
                <a:ea typeface="Roboto"/>
                <a:cs typeface="Roboto"/>
                <a:sym typeface="Roboto"/>
              </a:rPr>
              <a:t>controllers </a:t>
            </a:r>
            <a:r>
              <a:rPr lang="fr" sz="30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fr" sz="3000" b="1" i="1">
                <a:latin typeface="Roboto"/>
                <a:ea typeface="Roboto"/>
                <a:cs typeface="Roboto"/>
                <a:sym typeface="Roboto"/>
              </a:rPr>
              <a:t>views</a:t>
            </a:r>
            <a:r>
              <a:rPr lang="fr" sz="3000" b="1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30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(HTML partials).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fr" sz="4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f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Angular Doc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26</a:t>
            </a:fld>
            <a:endParaRPr lang="fr"/>
          </a:p>
        </p:txBody>
      </p:sp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routage</a:t>
            </a:r>
          </a:p>
        </p:txBody>
      </p:sp>
      <p:grpSp>
        <p:nvGrpSpPr>
          <p:cNvPr id="381" name="Shape 381"/>
          <p:cNvGrpSpPr/>
          <p:nvPr/>
        </p:nvGrpSpPr>
        <p:grpSpPr>
          <a:xfrm>
            <a:off x="2218800" y="1766775"/>
            <a:ext cx="2376300" cy="2056800"/>
            <a:chOff x="6158975" y="1715975"/>
            <a:chExt cx="2376300" cy="2056800"/>
          </a:xfrm>
        </p:grpSpPr>
        <p:pic>
          <p:nvPicPr>
            <p:cNvPr id="382" name="Shape 382" descr="1473265081_Download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37525" y="171597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Shape 383"/>
            <p:cNvSpPr txBox="1"/>
            <p:nvPr/>
          </p:nvSpPr>
          <p:spPr>
            <a:xfrm>
              <a:off x="6158975" y="3170075"/>
              <a:ext cx="2376300" cy="602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fr"/>
                <a:t>Ajouter la dépendance ngRoute</a:t>
              </a:r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4428000" y="1766775"/>
            <a:ext cx="2376300" cy="2056800"/>
            <a:chOff x="6695950" y="1773500"/>
            <a:chExt cx="2376300" cy="2056800"/>
          </a:xfrm>
        </p:grpSpPr>
        <p:pic>
          <p:nvPicPr>
            <p:cNvPr id="385" name="Shape 385" descr="1473265797_Processor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74500" y="17735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6" name="Shape 386"/>
            <p:cNvSpPr txBox="1"/>
            <p:nvPr/>
          </p:nvSpPr>
          <p:spPr>
            <a:xfrm>
              <a:off x="6695950" y="3227600"/>
              <a:ext cx="2376300" cy="602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fr"/>
                <a:t>Créer ses règles de routage</a:t>
              </a:r>
            </a:p>
          </p:txBody>
        </p:sp>
      </p:grpSp>
      <p:pic>
        <p:nvPicPr>
          <p:cNvPr id="387" name="Shape 3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27</a:t>
            </a:fld>
            <a:endParaRPr lang="fr"/>
          </a:p>
        </p:txBody>
      </p:sp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routage </a:t>
            </a:r>
            <a:r>
              <a:rPr lang="fr" sz="1000"/>
              <a:t>/ </a:t>
            </a:r>
            <a:r>
              <a:rPr lang="fr" sz="1000" b="1"/>
              <a:t>Ajouter la dépendance ngRoute</a:t>
            </a:r>
          </a:p>
        </p:txBody>
      </p:sp>
      <p:sp>
        <p:nvSpPr>
          <p:cNvPr id="394" name="Shape 394"/>
          <p:cNvSpPr/>
          <p:nvPr/>
        </p:nvSpPr>
        <p:spPr>
          <a:xfrm>
            <a:off x="3565500" y="1045580"/>
            <a:ext cx="2013000" cy="962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Angular</a:t>
            </a:r>
          </a:p>
          <a:p>
            <a:pPr lvl="0" algn="ctr">
              <a:spcBef>
                <a:spcPts val="0"/>
              </a:spcBef>
              <a:buNone/>
            </a:pPr>
            <a:r>
              <a:rPr lang="fr" sz="1000" i="1">
                <a:latin typeface="Roboto"/>
                <a:ea typeface="Roboto"/>
                <a:cs typeface="Roboto"/>
                <a:sym typeface="Roboto"/>
              </a:rPr>
              <a:t>Kernel</a:t>
            </a:r>
          </a:p>
        </p:txBody>
      </p:sp>
      <p:sp>
        <p:nvSpPr>
          <p:cNvPr id="395" name="Shape 395"/>
          <p:cNvSpPr/>
          <p:nvPr/>
        </p:nvSpPr>
        <p:spPr>
          <a:xfrm>
            <a:off x="314375" y="2434825"/>
            <a:ext cx="1543800" cy="962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Routage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fr" sz="1000" i="1">
                <a:latin typeface="Roboto"/>
                <a:ea typeface="Roboto"/>
                <a:cs typeface="Roboto"/>
                <a:sym typeface="Roboto"/>
              </a:rPr>
              <a:t>ngRoute</a:t>
            </a:r>
          </a:p>
        </p:txBody>
      </p:sp>
      <p:sp>
        <p:nvSpPr>
          <p:cNvPr id="396" name="Shape 396"/>
          <p:cNvSpPr/>
          <p:nvPr/>
        </p:nvSpPr>
        <p:spPr>
          <a:xfrm>
            <a:off x="2364881" y="2434825"/>
            <a:ext cx="1543800" cy="962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Ressource REST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fr" sz="1000" i="1">
                <a:latin typeface="Roboto"/>
                <a:ea typeface="Roboto"/>
                <a:cs typeface="Roboto"/>
                <a:sym typeface="Roboto"/>
              </a:rPr>
              <a:t>ngResource</a:t>
            </a:r>
          </a:p>
        </p:txBody>
      </p:sp>
      <p:sp>
        <p:nvSpPr>
          <p:cNvPr id="397" name="Shape 397"/>
          <p:cNvSpPr/>
          <p:nvPr/>
        </p:nvSpPr>
        <p:spPr>
          <a:xfrm>
            <a:off x="4415387" y="2434825"/>
            <a:ext cx="1543800" cy="962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Animation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fr" sz="1000" i="1">
                <a:latin typeface="Roboto"/>
                <a:ea typeface="Roboto"/>
                <a:cs typeface="Roboto"/>
                <a:sym typeface="Roboto"/>
              </a:rPr>
              <a:t>ngAnimate</a:t>
            </a:r>
          </a:p>
        </p:txBody>
      </p:sp>
      <p:sp>
        <p:nvSpPr>
          <p:cNvPr id="398" name="Shape 398"/>
          <p:cNvSpPr/>
          <p:nvPr/>
        </p:nvSpPr>
        <p:spPr>
          <a:xfrm>
            <a:off x="6465893" y="2434825"/>
            <a:ext cx="1543800" cy="962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Cookies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fr" sz="1000" i="1">
                <a:latin typeface="Roboto"/>
                <a:ea typeface="Roboto"/>
                <a:cs typeface="Roboto"/>
                <a:sym typeface="Roboto"/>
              </a:rPr>
              <a:t>ngCookies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8135400" y="2416900"/>
            <a:ext cx="627600" cy="96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...</a:t>
            </a:r>
          </a:p>
        </p:txBody>
      </p:sp>
      <p:cxnSp>
        <p:nvCxnSpPr>
          <p:cNvPr id="400" name="Shape 400"/>
          <p:cNvCxnSpPr>
            <a:stCxn id="394" idx="2"/>
            <a:endCxn id="395" idx="0"/>
          </p:cNvCxnSpPr>
          <p:nvPr/>
        </p:nvCxnSpPr>
        <p:spPr>
          <a:xfrm flipH="1">
            <a:off x="1086300" y="2008280"/>
            <a:ext cx="3485700" cy="4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01" name="Shape 401"/>
          <p:cNvCxnSpPr>
            <a:stCxn id="394" idx="2"/>
            <a:endCxn id="396" idx="0"/>
          </p:cNvCxnSpPr>
          <p:nvPr/>
        </p:nvCxnSpPr>
        <p:spPr>
          <a:xfrm flipH="1">
            <a:off x="3136800" y="2008280"/>
            <a:ext cx="1435200" cy="4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02" name="Shape 402"/>
          <p:cNvCxnSpPr>
            <a:stCxn id="394" idx="2"/>
            <a:endCxn id="397" idx="0"/>
          </p:cNvCxnSpPr>
          <p:nvPr/>
        </p:nvCxnSpPr>
        <p:spPr>
          <a:xfrm>
            <a:off x="4572000" y="2008280"/>
            <a:ext cx="615300" cy="4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03" name="Shape 403"/>
          <p:cNvCxnSpPr>
            <a:stCxn id="394" idx="2"/>
            <a:endCxn id="398" idx="0"/>
          </p:cNvCxnSpPr>
          <p:nvPr/>
        </p:nvCxnSpPr>
        <p:spPr>
          <a:xfrm>
            <a:off x="4572000" y="2008280"/>
            <a:ext cx="2665800" cy="4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4" name="Shape 404"/>
          <p:cNvSpPr txBox="1"/>
          <p:nvPr/>
        </p:nvSpPr>
        <p:spPr>
          <a:xfrm>
            <a:off x="363850" y="3711650"/>
            <a:ext cx="8708400" cy="83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lr>
                <a:srgbClr val="666666"/>
              </a:buClr>
              <a:buFont typeface="Roboto"/>
              <a:buChar char="+"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Plus léger et permet de gérer plus finement les dépendances en fonction de vos besoins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0"/>
              </a:spcBef>
              <a:buClr>
                <a:srgbClr val="666666"/>
              </a:buClr>
              <a:buFont typeface="Roboto"/>
              <a:buChar char="+"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S’installe aussi facilement que le framework avec une commande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npm install --save angular-route</a:t>
            </a:r>
          </a:p>
        </p:txBody>
      </p:sp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28</a:t>
            </a:fld>
            <a:endParaRPr lang="fr"/>
          </a:p>
        </p:txBody>
      </p:sp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routage </a:t>
            </a:r>
            <a:r>
              <a:rPr lang="fr" sz="1000"/>
              <a:t>/ </a:t>
            </a:r>
            <a:r>
              <a:rPr lang="fr" sz="1000" b="1"/>
              <a:t>Ajouter la dépendance ngRoute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045700" y="1285875"/>
            <a:ext cx="3067050" cy="2760750"/>
            <a:chOff x="1045700" y="1514475"/>
            <a:chExt cx="3067050" cy="2760750"/>
          </a:xfrm>
        </p:grpSpPr>
        <p:pic>
          <p:nvPicPr>
            <p:cNvPr id="413" name="Shape 4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45700" y="1514475"/>
              <a:ext cx="3067050" cy="2114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Shape 414"/>
            <p:cNvSpPr txBox="1"/>
            <p:nvPr/>
          </p:nvSpPr>
          <p:spPr>
            <a:xfrm>
              <a:off x="1045775" y="3629025"/>
              <a:ext cx="30669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fr">
                  <a:latin typeface="Roboto"/>
                  <a:ea typeface="Roboto"/>
                  <a:cs typeface="Roboto"/>
                  <a:sym typeface="Roboto"/>
                </a:rPr>
                <a:t>app/core/</a:t>
              </a:r>
              <a:r>
                <a:rPr lang="fr" b="1">
                  <a:latin typeface="Roboto"/>
                  <a:ea typeface="Roboto"/>
                  <a:cs typeface="Roboto"/>
                  <a:sym typeface="Roboto"/>
                </a:rPr>
                <a:t>core.module.js</a:t>
              </a:r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5047075" y="1285875"/>
            <a:ext cx="2886075" cy="2760750"/>
            <a:chOff x="4742275" y="1514475"/>
            <a:chExt cx="2886075" cy="2760750"/>
          </a:xfrm>
        </p:grpSpPr>
        <p:sp>
          <p:nvSpPr>
            <p:cNvPr id="416" name="Shape 416"/>
            <p:cNvSpPr txBox="1"/>
            <p:nvPr/>
          </p:nvSpPr>
          <p:spPr>
            <a:xfrm>
              <a:off x="4742275" y="3629025"/>
              <a:ext cx="2886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fr">
                  <a:latin typeface="Roboto"/>
                  <a:ea typeface="Roboto"/>
                  <a:cs typeface="Roboto"/>
                  <a:sym typeface="Roboto"/>
                </a:rPr>
                <a:t>app/</a:t>
              </a:r>
              <a:r>
                <a:rPr lang="fr" b="1">
                  <a:latin typeface="Roboto"/>
                  <a:ea typeface="Roboto"/>
                  <a:cs typeface="Roboto"/>
                  <a:sym typeface="Roboto"/>
                </a:rPr>
                <a:t>app.module.js</a:t>
              </a:r>
            </a:p>
          </p:txBody>
        </p:sp>
        <p:pic>
          <p:nvPicPr>
            <p:cNvPr id="417" name="Shape 417"/>
            <p:cNvPicPr preferRelativeResize="0"/>
            <p:nvPr/>
          </p:nvPicPr>
          <p:blipFill rotWithShape="1">
            <a:blip r:embed="rId4">
              <a:alphaModFix/>
            </a:blip>
            <a:srcRect b="3474"/>
            <a:stretch/>
          </p:blipFill>
          <p:spPr>
            <a:xfrm>
              <a:off x="4742275" y="1514475"/>
              <a:ext cx="2886075" cy="21145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8" name="Shape 418"/>
          <p:cNvSpPr/>
          <p:nvPr/>
        </p:nvSpPr>
        <p:spPr>
          <a:xfrm>
            <a:off x="6215625" y="2518200"/>
            <a:ext cx="855000" cy="181800"/>
          </a:xfrm>
          <a:prstGeom prst="rect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537325" y="2336400"/>
            <a:ext cx="855000" cy="181800"/>
          </a:xfrm>
          <a:prstGeom prst="rect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 txBox="1"/>
          <p:nvPr/>
        </p:nvSpPr>
        <p:spPr>
          <a:xfrm>
            <a:off x="98250" y="4016450"/>
            <a:ext cx="8973900" cy="83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Nous avons accès à un provider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$routeProvider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avec lequel nous allons définir les règles de routage.</a:t>
            </a:r>
          </a:p>
        </p:txBody>
      </p:sp>
      <p:pic>
        <p:nvPicPr>
          <p:cNvPr id="421" name="Shape 4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29</a:t>
            </a:fld>
            <a:endParaRPr lang="fr"/>
          </a:p>
        </p:txBody>
      </p:sp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routage </a:t>
            </a:r>
            <a:r>
              <a:rPr lang="fr" sz="1000"/>
              <a:t>/ </a:t>
            </a:r>
            <a:r>
              <a:rPr lang="fr" sz="1000" b="1"/>
              <a:t>Créer ses règles de routage</a:t>
            </a:r>
          </a:p>
        </p:txBody>
      </p:sp>
      <p:pic>
        <p:nvPicPr>
          <p:cNvPr id="428" name="Shape 4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62" y="975462"/>
            <a:ext cx="1857375" cy="36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Shape 4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074" y="975475"/>
            <a:ext cx="1350600" cy="6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Shape 4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074" y="2799250"/>
            <a:ext cx="2768050" cy="17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Shape 4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4283" y="1528812"/>
            <a:ext cx="2985174" cy="25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 txBox="1"/>
          <p:nvPr/>
        </p:nvSpPr>
        <p:spPr>
          <a:xfrm>
            <a:off x="2734075" y="1611050"/>
            <a:ext cx="1350600" cy="6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Vue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2734075" y="4585450"/>
            <a:ext cx="2768100" cy="45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755450" y="4032125"/>
            <a:ext cx="3016800" cy="45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Routage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fr" sz="1000" i="1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Le lien concret entre votre URL, votre vue et votre controller</a:t>
            </a:r>
          </a:p>
        </p:txBody>
      </p:sp>
      <p:pic>
        <p:nvPicPr>
          <p:cNvPr id="435" name="Shape 4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/>
          <p:nvPr/>
        </p:nvSpPr>
        <p:spPr>
          <a:xfrm>
            <a:off x="890672" y="2257250"/>
            <a:ext cx="717600" cy="181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890677" y="2480850"/>
            <a:ext cx="1022400" cy="181800"/>
          </a:xfrm>
          <a:prstGeom prst="rect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889762" y="2904175"/>
            <a:ext cx="856800" cy="1818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6685686" y="3269211"/>
            <a:ext cx="1757400" cy="181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&lt;</a:t>
            </a:r>
          </a:p>
        </p:txBody>
      </p:sp>
      <p:sp>
        <p:nvSpPr>
          <p:cNvPr id="440" name="Shape 440"/>
          <p:cNvSpPr/>
          <p:nvPr/>
        </p:nvSpPr>
        <p:spPr>
          <a:xfrm>
            <a:off x="6685673" y="3007575"/>
            <a:ext cx="1507800" cy="181800"/>
          </a:xfrm>
          <a:prstGeom prst="rect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3757649" y="3492700"/>
            <a:ext cx="775800" cy="181800"/>
          </a:xfrm>
          <a:prstGeom prst="rect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3</a:t>
            </a:fld>
            <a:endParaRPr lang="fr"/>
          </a:p>
        </p:txBody>
      </p:sp>
      <p:sp>
        <p:nvSpPr>
          <p:cNvPr id="100" name="Shape 100"/>
          <p:cNvSpPr txBox="1"/>
          <p:nvPr/>
        </p:nvSpPr>
        <p:spPr>
          <a:xfrm>
            <a:off x="3629700" y="1948750"/>
            <a:ext cx="2564100" cy="104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666666"/>
              </a:buClr>
              <a:buFont typeface="Roboto"/>
              <a:buAutoNum type="arabicPeriod"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Alice ouvre son navigateur préféré et tape l’URL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http://www.w3c.com</a:t>
            </a:r>
          </a:p>
        </p:txBody>
      </p:sp>
      <p:pic>
        <p:nvPicPr>
          <p:cNvPr id="101" name="Shape 101" descr="1473000858_Lapto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0900" y="34855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6526925" y="1948750"/>
            <a:ext cx="2301600" cy="7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666666"/>
              </a:buClr>
              <a:buFont typeface="Roboto"/>
              <a:buAutoNum type="arabicPeriod" startAt="2"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 serveur reçoit la requête HTTP</a:t>
            </a:r>
          </a:p>
        </p:txBody>
      </p:sp>
      <p:pic>
        <p:nvPicPr>
          <p:cNvPr id="103" name="Shape 103" descr="1473000851_Serv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68125" y="34855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3629700" y="3853600"/>
            <a:ext cx="2301600" cy="104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666666"/>
              </a:buClr>
              <a:buFont typeface="Roboto"/>
              <a:buAutoNum type="arabicPeriod" startAt="6"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Il interprète les ressources HTML, CSS et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JS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6187" y="218012"/>
            <a:ext cx="124777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26075" y="1846800"/>
            <a:ext cx="2808000" cy="291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Il était une fois le JavaScript …</a:t>
            </a:r>
          </a:p>
          <a:p>
            <a:pPr lvl="0" rtl="0">
              <a:spcBef>
                <a:spcPts val="0"/>
              </a:spcBef>
              <a:buNone/>
            </a:pPr>
            <a:r>
              <a:rPr lang="fr" b="1"/>
              <a:t>Comment ça marche ?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Les inconvénients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Les avantages</a:t>
            </a:r>
          </a:p>
        </p:txBody>
      </p:sp>
      <p:cxnSp>
        <p:nvCxnSpPr>
          <p:cNvPr id="107" name="Shape 107"/>
          <p:cNvCxnSpPr/>
          <p:nvPr/>
        </p:nvCxnSpPr>
        <p:spPr>
          <a:xfrm>
            <a:off x="5509712" y="800100"/>
            <a:ext cx="14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8" name="Shape 108"/>
          <p:cNvCxnSpPr/>
          <p:nvPr/>
        </p:nvCxnSpPr>
        <p:spPr>
          <a:xfrm>
            <a:off x="5509712" y="1127325"/>
            <a:ext cx="14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109" name="Shape 109"/>
          <p:cNvSpPr txBox="1"/>
          <p:nvPr/>
        </p:nvSpPr>
        <p:spPr>
          <a:xfrm>
            <a:off x="5390100" y="365325"/>
            <a:ext cx="423600" cy="46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626912" y="1127325"/>
            <a:ext cx="423600" cy="46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4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626912" y="365325"/>
            <a:ext cx="423600" cy="46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2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407712" y="1127325"/>
            <a:ext cx="423600" cy="46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5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7999312" y="726250"/>
            <a:ext cx="423600" cy="46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3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845612" y="726250"/>
            <a:ext cx="423600" cy="46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6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629700" y="3033400"/>
            <a:ext cx="2301600" cy="82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666666"/>
              </a:buClr>
              <a:buFont typeface="Roboto"/>
              <a:buAutoNum type="arabicPeriod" startAt="5"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 navigateur reçoit la réponse émise par le serveur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526925" y="2682550"/>
            <a:ext cx="2301600" cy="7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666666"/>
              </a:buClr>
              <a:buFont typeface="Roboto"/>
              <a:buAutoNum type="arabicPeriod" startAt="3"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Il trouve les ressources demandées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526925" y="3593650"/>
            <a:ext cx="2301600" cy="12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666666"/>
              </a:buClr>
              <a:buFont typeface="Roboto"/>
              <a:buAutoNum type="arabicPeriod" startAt="4"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Il compile au besoin et restitue les ressources dans le format souhaité, ici HTML, CSS et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30</a:t>
            </a:fld>
            <a:endParaRPr lang="fr"/>
          </a:p>
        </p:txBody>
      </p:sp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routage </a:t>
            </a:r>
            <a:r>
              <a:rPr lang="fr" sz="1000"/>
              <a:t>/ </a:t>
            </a:r>
            <a:r>
              <a:rPr lang="fr" sz="1000" b="1"/>
              <a:t>Créer ses règles de routage</a:t>
            </a:r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298837"/>
            <a:ext cx="781050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/>
          <p:nvPr/>
        </p:nvSpPr>
        <p:spPr>
          <a:xfrm>
            <a:off x="2690325" y="1656475"/>
            <a:ext cx="245100" cy="181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666750" y="2172400"/>
            <a:ext cx="1043400" cy="2781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51" name="Shape 4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{ TP</a:t>
            </a:r>
            <a:r>
              <a:rPr lang="fr" b="1"/>
              <a:t>3</a:t>
            </a:r>
            <a:r>
              <a:rPr lang="fr"/>
              <a:t> }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31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32</a:t>
            </a:fld>
            <a:endParaRPr lang="fr"/>
          </a:p>
        </p:txBody>
      </p:sp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“Two-way data-binding”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363850" y="3711650"/>
            <a:ext cx="8708400" cy="83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lr>
                <a:srgbClr val="666666"/>
              </a:buClr>
              <a:buFont typeface="Roboto"/>
              <a:buChar char="+"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Facile à mettre en place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0"/>
              </a:spcBef>
              <a:buClr>
                <a:srgbClr val="666666"/>
              </a:buClr>
              <a:buFont typeface="Roboto"/>
              <a:buChar char="+"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Dynamisme</a:t>
            </a:r>
          </a:p>
        </p:txBody>
      </p:sp>
      <p:pic>
        <p:nvPicPr>
          <p:cNvPr id="465" name="Shape 4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750" y="1507150"/>
            <a:ext cx="480060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/>
          <p:nvPr/>
        </p:nvSpPr>
        <p:spPr>
          <a:xfrm>
            <a:off x="3175050" y="2383550"/>
            <a:ext cx="1322100" cy="181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4598175" y="2024275"/>
            <a:ext cx="1990200" cy="181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68" name="Shape 4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{ TP4 }</a:t>
            </a:r>
          </a:p>
        </p:txBody>
      </p:sp>
      <p:sp>
        <p:nvSpPr>
          <p:cNvPr id="474" name="Shape 4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33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34</a:t>
            </a:fld>
            <a:endParaRPr lang="fr"/>
          </a:p>
        </p:txBody>
      </p:sp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filtres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319650" y="1464100"/>
            <a:ext cx="8504700" cy="259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4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3000" b="1">
                <a:latin typeface="Roboto"/>
                <a:ea typeface="Roboto"/>
                <a:cs typeface="Roboto"/>
                <a:sym typeface="Roboto"/>
              </a:rPr>
              <a:t>Filters </a:t>
            </a:r>
            <a:r>
              <a:rPr lang="fr"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format the value of an expression </a:t>
            </a:r>
            <a:r>
              <a:rPr lang="fr" sz="3000" b="1">
                <a:latin typeface="Roboto"/>
                <a:ea typeface="Roboto"/>
                <a:cs typeface="Roboto"/>
                <a:sym typeface="Roboto"/>
              </a:rPr>
              <a:t>for display to the user</a:t>
            </a:r>
            <a:r>
              <a:rPr lang="fr" sz="300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fr" sz="4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f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Angular Doc</a:t>
            </a:r>
          </a:p>
        </p:txBody>
      </p:sp>
      <p:pic>
        <p:nvPicPr>
          <p:cNvPr id="482" name="Shape 4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35</a:t>
            </a:fld>
            <a:endParaRPr lang="fr"/>
          </a:p>
        </p:txBody>
      </p:sp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filtres</a:t>
            </a:r>
          </a:p>
        </p:txBody>
      </p:sp>
      <p:sp>
        <p:nvSpPr>
          <p:cNvPr id="489" name="Shape 489"/>
          <p:cNvSpPr/>
          <p:nvPr/>
        </p:nvSpPr>
        <p:spPr>
          <a:xfrm>
            <a:off x="216325" y="1372950"/>
            <a:ext cx="5550900" cy="7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Peut être utilisé depuis la vue directement avec cette syntaxe :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5767225" y="1372950"/>
            <a:ext cx="3157500" cy="7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{{ vm.message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| uppercase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}}</a:t>
            </a:r>
          </a:p>
        </p:txBody>
      </p:sp>
      <p:sp>
        <p:nvSpPr>
          <p:cNvPr id="491" name="Shape 491"/>
          <p:cNvSpPr/>
          <p:nvPr/>
        </p:nvSpPr>
        <p:spPr>
          <a:xfrm>
            <a:off x="217800" y="2153550"/>
            <a:ext cx="5550900" cy="7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Et/ou depuis le “controller” à l’aide de cette syntaxe :</a:t>
            </a:r>
          </a:p>
          <a:p>
            <a:pPr lvl="0" rtl="0">
              <a:spcBef>
                <a:spcPts val="0"/>
              </a:spcBef>
              <a:buNone/>
            </a:pPr>
            <a:r>
              <a:rPr lang="fr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Attention</a:t>
            </a:r>
            <a:r>
              <a:rPr lang="fr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, il est nécessaire d’ajouter le service </a:t>
            </a:r>
            <a:r>
              <a:rPr lang="fr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$filter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5768700" y="2153550"/>
            <a:ext cx="3157500" cy="7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$filter('uppercase')(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vm.message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);</a:t>
            </a:r>
          </a:p>
        </p:txBody>
      </p:sp>
      <p:sp>
        <p:nvSpPr>
          <p:cNvPr id="493" name="Shape 493"/>
          <p:cNvSpPr/>
          <p:nvPr/>
        </p:nvSpPr>
        <p:spPr>
          <a:xfrm>
            <a:off x="217800" y="3269350"/>
            <a:ext cx="5550900" cy="7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666666"/>
              </a:buClr>
              <a:buFont typeface="Roboto"/>
              <a:buChar char="+"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Peut être avoir un ou plusieurs paramètres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rtl="0">
              <a:spcBef>
                <a:spcPts val="0"/>
              </a:spcBef>
              <a:buClr>
                <a:srgbClr val="666666"/>
              </a:buClr>
              <a:buFont typeface="Roboto"/>
              <a:buChar char="+"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Peut être combinatoire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5194425" y="3447024"/>
            <a:ext cx="3730200" cy="7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{{ vm.message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| uppercase | lowercase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}}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5189650" y="3065954"/>
            <a:ext cx="3730200" cy="7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{{ vm.date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| date:’dd/mm/YYYY’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}}</a:t>
            </a:r>
          </a:p>
        </p:txBody>
      </p:sp>
      <p:pic>
        <p:nvPicPr>
          <p:cNvPr id="496" name="Shape 4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36</a:t>
            </a:fld>
            <a:endParaRPr lang="fr"/>
          </a:p>
        </p:txBody>
      </p:sp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filtres</a:t>
            </a:r>
          </a:p>
        </p:txBody>
      </p:sp>
      <p:sp>
        <p:nvSpPr>
          <p:cNvPr id="503" name="Shape 503"/>
          <p:cNvSpPr/>
          <p:nvPr/>
        </p:nvSpPr>
        <p:spPr>
          <a:xfrm>
            <a:off x="217800" y="1031250"/>
            <a:ext cx="8708400" cy="22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Angular propose nativement un certain nombre de filtres :</a:t>
            </a:r>
          </a:p>
          <a:p>
            <a:pPr lvl="0" rtl="0">
              <a:spcBef>
                <a:spcPts val="0"/>
              </a:spcBef>
              <a:buNone/>
            </a:pPr>
            <a:endParaRPr lang="fr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r>
              <a:rPr lang="fr" b="1" dirty="0" smtClean="0">
                <a:latin typeface="Roboto"/>
                <a:ea typeface="Roboto"/>
                <a:cs typeface="Roboto"/>
                <a:sym typeface="Roboto"/>
              </a:rPr>
              <a:t>currency</a:t>
            </a:r>
            <a:r>
              <a:rPr lang="fr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affiche un nombre au format monétaire 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fr" b="1" dirty="0">
                <a:latin typeface="Roboto"/>
                <a:ea typeface="Roboto"/>
                <a:cs typeface="Roboto"/>
                <a:sym typeface="Roboto"/>
              </a:rPr>
              <a:t>date</a:t>
            </a:r>
            <a:r>
              <a:rPr lang="fr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affiche une date selon le format souhaité 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fr" b="1" dirty="0">
                <a:latin typeface="Roboto"/>
                <a:ea typeface="Roboto"/>
                <a:cs typeface="Roboto"/>
                <a:sym typeface="Roboto"/>
              </a:rPr>
              <a:t>filter</a:t>
            </a:r>
            <a:r>
              <a:rPr lang="fr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filtre les éléments d’un tableau 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fr" b="1" dirty="0">
                <a:latin typeface="Roboto"/>
                <a:ea typeface="Roboto"/>
                <a:cs typeface="Roboto"/>
                <a:sym typeface="Roboto"/>
              </a:rPr>
              <a:t>orderBy</a:t>
            </a:r>
            <a:r>
              <a:rPr lang="fr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ordonne suivant certains critères les éléments d’un tableau 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fr" b="1" dirty="0">
                <a:latin typeface="Roboto"/>
                <a:ea typeface="Roboto"/>
                <a:cs typeface="Roboto"/>
                <a:sym typeface="Roboto"/>
              </a:rPr>
              <a:t>lowercase</a:t>
            </a:r>
            <a:r>
              <a:rPr lang="fr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met en minuscules 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fr" b="1" dirty="0">
                <a:latin typeface="Roboto"/>
                <a:ea typeface="Roboto"/>
                <a:cs typeface="Roboto"/>
                <a:sym typeface="Roboto"/>
              </a:rPr>
              <a:t>uppercase</a:t>
            </a:r>
            <a:r>
              <a:rPr lang="fr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met en majuscules.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</a:p>
        </p:txBody>
      </p:sp>
      <p:sp>
        <p:nvSpPr>
          <p:cNvPr id="504" name="Shape 504"/>
          <p:cNvSpPr/>
          <p:nvPr/>
        </p:nvSpPr>
        <p:spPr>
          <a:xfrm>
            <a:off x="217800" y="3042750"/>
            <a:ext cx="4025100" cy="190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Sinon, il est possible d’en créer. Pour cela, dans notre dossier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filters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on crée un fichier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capitalize.filter.js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</a:p>
        </p:txBody>
      </p:sp>
      <p:pic>
        <p:nvPicPr>
          <p:cNvPr id="505" name="Shape 5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750" y="2596100"/>
            <a:ext cx="3252924" cy="2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Shape 5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{ TP5 }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37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38</a:t>
            </a:fld>
            <a:endParaRPr lang="fr"/>
          </a:p>
        </p:txBody>
      </p:sp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“directives”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319650" y="1464100"/>
            <a:ext cx="8504700" cy="259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4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3000" b="1">
                <a:latin typeface="Roboto"/>
                <a:ea typeface="Roboto"/>
                <a:cs typeface="Roboto"/>
                <a:sym typeface="Roboto"/>
              </a:rPr>
              <a:t>Directives </a:t>
            </a:r>
            <a:r>
              <a:rPr lang="fr"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are </a:t>
            </a:r>
            <a:r>
              <a:rPr lang="fr" sz="3000" b="1">
                <a:latin typeface="Roboto"/>
                <a:ea typeface="Roboto"/>
                <a:cs typeface="Roboto"/>
                <a:sym typeface="Roboto"/>
              </a:rPr>
              <a:t>markers </a:t>
            </a:r>
            <a:r>
              <a:rPr lang="fr"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 a DOM element that tell AngularJS's HTML compiler </a:t>
            </a:r>
            <a:r>
              <a:rPr lang="fr" sz="3000" b="1">
                <a:latin typeface="Roboto"/>
                <a:ea typeface="Roboto"/>
                <a:cs typeface="Roboto"/>
                <a:sym typeface="Roboto"/>
              </a:rPr>
              <a:t>to attach a specified behavior</a:t>
            </a:r>
            <a:r>
              <a:rPr lang="fr"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that DOM element.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fr" sz="4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f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Angular Doc</a:t>
            </a:r>
          </a:p>
        </p:txBody>
      </p:sp>
      <p:pic>
        <p:nvPicPr>
          <p:cNvPr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39</a:t>
            </a:fld>
            <a:endParaRPr lang="fr"/>
          </a:p>
        </p:txBody>
      </p:sp>
      <p:sp>
        <p:nvSpPr>
          <p:cNvPr id="526" name="Shape 5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“directives”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319650" y="1464100"/>
            <a:ext cx="8504700" cy="259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4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Avec les </a:t>
            </a:r>
            <a:r>
              <a:rPr lang="fr" sz="3000" b="1">
                <a:latin typeface="Roboto"/>
                <a:ea typeface="Roboto"/>
                <a:cs typeface="Roboto"/>
                <a:sym typeface="Roboto"/>
              </a:rPr>
              <a:t>“directives”</a:t>
            </a:r>
            <a:r>
              <a:rPr lang="fr"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vous allez pouvoir créer vos propres balises HTML, pratique pour mutualiser du code et/ou éviter de réinventer la roue.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fr" sz="4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f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Moi-même</a:t>
            </a:r>
          </a:p>
        </p:txBody>
      </p:sp>
      <p:pic>
        <p:nvPicPr>
          <p:cNvPr id="528" name="Shape 5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187" y="218012"/>
            <a:ext cx="124777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226075" y="1846800"/>
            <a:ext cx="2808000" cy="291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Il était une fois le JavaScript …</a:t>
            </a:r>
          </a:p>
          <a:p>
            <a:pPr lvl="0" rtl="0">
              <a:spcBef>
                <a:spcPts val="0"/>
              </a:spcBef>
              <a:buNone/>
            </a:pPr>
            <a:r>
              <a:rPr lang="fr" b="1"/>
              <a:t>Comment ça marche ?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Les inconvénients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Les avantages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575050" y="1821275"/>
            <a:ext cx="5259600" cy="67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 JavaScript est un langage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compilé et interprété par le navigateur client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et pas par le serveur.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575050" y="2608800"/>
            <a:ext cx="5286600" cy="7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L’exécution du code, les calculs et les performances associées sont donc imputables au navigateur et à la configuration matériel de l’ordinateur.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Shape 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957" y="991949"/>
            <a:ext cx="3862718" cy="3703674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Shape 53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40</a:t>
            </a:fld>
            <a:endParaRPr lang="fr"/>
          </a:p>
        </p:txBody>
      </p:sp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“directives”</a:t>
            </a:r>
          </a:p>
        </p:txBody>
      </p:sp>
      <p:sp>
        <p:nvSpPr>
          <p:cNvPr id="536" name="Shape 536"/>
          <p:cNvSpPr/>
          <p:nvPr/>
        </p:nvSpPr>
        <p:spPr>
          <a:xfrm>
            <a:off x="216325" y="991950"/>
            <a:ext cx="4493100" cy="82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Dans notre dossier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app/components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on crée un fichier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message.directive.js</a:t>
            </a:r>
          </a:p>
        </p:txBody>
      </p:sp>
      <p:sp>
        <p:nvSpPr>
          <p:cNvPr id="537" name="Shape 537"/>
          <p:cNvSpPr/>
          <p:nvPr/>
        </p:nvSpPr>
        <p:spPr>
          <a:xfrm>
            <a:off x="227575" y="1820250"/>
            <a:ext cx="4470600" cy="1783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Elle est définie par une définition. Il existe bcp de paramètres mais attardons nous à celle-ci : 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restrict 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(E, A ou les 2) 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fr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pour </a:t>
            </a:r>
            <a:r>
              <a:rPr lang="fr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Element 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&lt;message&gt;&lt;/message&gt;</a:t>
            </a:r>
          </a:p>
          <a:p>
            <a:pPr lvl="0" rtl="0">
              <a:spcBef>
                <a:spcPts val="0"/>
              </a:spcBef>
              <a:buNone/>
            </a:pPr>
            <a:r>
              <a:rPr lang="fr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pour </a:t>
            </a:r>
            <a:r>
              <a:rPr lang="fr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Attribute 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&lt;strong data-message&gt;&lt;/strong&gt;</a:t>
            </a:r>
          </a:p>
        </p:txBody>
      </p:sp>
      <p:sp>
        <p:nvSpPr>
          <p:cNvPr id="538" name="Shape 538"/>
          <p:cNvSpPr/>
          <p:nvPr/>
        </p:nvSpPr>
        <p:spPr>
          <a:xfrm>
            <a:off x="5572125" y="2204350"/>
            <a:ext cx="3123000" cy="1202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227575" y="4302100"/>
            <a:ext cx="4470600" cy="393600"/>
          </a:xfrm>
          <a:prstGeom prst="rect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Et un “controller”</a:t>
            </a:r>
          </a:p>
        </p:txBody>
      </p:sp>
      <p:sp>
        <p:nvSpPr>
          <p:cNvPr id="540" name="Shape 540"/>
          <p:cNvSpPr/>
          <p:nvPr/>
        </p:nvSpPr>
        <p:spPr>
          <a:xfrm>
            <a:off x="5572125" y="3515062"/>
            <a:ext cx="3123000" cy="786000"/>
          </a:xfrm>
          <a:prstGeom prst="rect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216325" y="3755975"/>
            <a:ext cx="4470600" cy="3936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Une vue</a:t>
            </a:r>
          </a:p>
        </p:txBody>
      </p:sp>
      <p:sp>
        <p:nvSpPr>
          <p:cNvPr id="542" name="Shape 542"/>
          <p:cNvSpPr/>
          <p:nvPr/>
        </p:nvSpPr>
        <p:spPr>
          <a:xfrm>
            <a:off x="6173400" y="2637449"/>
            <a:ext cx="2502600" cy="2070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43" name="Shape 5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0669" y="3755969"/>
            <a:ext cx="1746253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Shape 5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41</a:t>
            </a:fld>
            <a:endParaRPr lang="fr"/>
          </a:p>
        </p:txBody>
      </p:sp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“directives”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363850" y="3711650"/>
            <a:ext cx="8708400" cy="83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lr>
                <a:srgbClr val="666666"/>
              </a:buClr>
              <a:buFont typeface="Roboto"/>
              <a:buChar char="-"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Pas de communication, ma “directive” affiche le texte “Hello World !!”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0"/>
              </a:spcBef>
              <a:buClr>
                <a:srgbClr val="666666"/>
              </a:buClr>
              <a:buFont typeface="Roboto"/>
              <a:buChar char="+"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Ce que je saisis dans le champs texte, je veux qu’il s’affiche dans ma directive</a:t>
            </a:r>
          </a:p>
        </p:txBody>
      </p:sp>
      <p:pic>
        <p:nvPicPr>
          <p:cNvPr id="552" name="Shape 5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Shape 5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6950" y="1341425"/>
            <a:ext cx="48291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Shape 5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98" y="2099387"/>
            <a:ext cx="4237727" cy="1566674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Shape 55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42</a:t>
            </a:fld>
            <a:endParaRPr lang="fr"/>
          </a:p>
        </p:txBody>
      </p:sp>
      <p:sp>
        <p:nvSpPr>
          <p:cNvPr id="560" name="Shape 5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“directives”</a:t>
            </a:r>
          </a:p>
        </p:txBody>
      </p:sp>
      <p:sp>
        <p:nvSpPr>
          <p:cNvPr id="561" name="Shape 561"/>
          <p:cNvSpPr/>
          <p:nvPr/>
        </p:nvSpPr>
        <p:spPr>
          <a:xfrm>
            <a:off x="2517900" y="2554750"/>
            <a:ext cx="1768200" cy="206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1840875" y="3046400"/>
            <a:ext cx="1515900" cy="175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63" name="Shape 5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075" y="1069825"/>
            <a:ext cx="3584124" cy="36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Shape 564"/>
          <p:cNvSpPr/>
          <p:nvPr/>
        </p:nvSpPr>
        <p:spPr>
          <a:xfrm>
            <a:off x="6099575" y="2734150"/>
            <a:ext cx="897600" cy="427800"/>
          </a:xfrm>
          <a:prstGeom prst="rect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6099575" y="3387550"/>
            <a:ext cx="1267200" cy="175200"/>
          </a:xfrm>
          <a:prstGeom prst="rect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66" name="Shape 5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43</a:t>
            </a:fld>
            <a:endParaRPr lang="fr"/>
          </a:p>
        </p:txBody>
      </p:sp>
      <p:pic>
        <p:nvPicPr>
          <p:cNvPr id="572" name="Shape 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“directives”</a:t>
            </a:r>
          </a:p>
        </p:txBody>
      </p:sp>
      <p:sp>
        <p:nvSpPr>
          <p:cNvPr id="574" name="Shape 574"/>
          <p:cNvSpPr/>
          <p:nvPr/>
        </p:nvSpPr>
        <p:spPr>
          <a:xfrm>
            <a:off x="217800" y="1654664"/>
            <a:ext cx="8708400" cy="236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Angular propose nativement un certain nombre de “directives” :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fr" b="1" dirty="0" smtClean="0">
                <a:latin typeface="Roboto"/>
                <a:ea typeface="Roboto"/>
                <a:cs typeface="Roboto"/>
                <a:sym typeface="Roboto"/>
              </a:rPr>
              <a:t>ngApp</a:t>
            </a:r>
            <a:r>
              <a:rPr lang="fr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déclare une application Angular 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fr" b="1" dirty="0">
                <a:latin typeface="Roboto"/>
                <a:ea typeface="Roboto"/>
                <a:cs typeface="Roboto"/>
                <a:sym typeface="Roboto"/>
              </a:rPr>
              <a:t>ngShow</a:t>
            </a:r>
            <a:r>
              <a:rPr lang="fr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affiche l'élément si la condition est </a:t>
            </a:r>
            <a:r>
              <a:rPr lang="fr" dirty="0"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lang="fr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fr" b="1" dirty="0">
                <a:latin typeface="Roboto"/>
                <a:ea typeface="Roboto"/>
                <a:cs typeface="Roboto"/>
                <a:sym typeface="Roboto"/>
              </a:rPr>
              <a:t>ngHide</a:t>
            </a:r>
            <a:r>
              <a:rPr lang="fr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affiche l'élément si la condition est </a:t>
            </a:r>
            <a:r>
              <a:rPr lang="fr" dirty="0"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lang="fr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fr" b="1" dirty="0">
                <a:latin typeface="Roboto"/>
                <a:ea typeface="Roboto"/>
                <a:cs typeface="Roboto"/>
                <a:sym typeface="Roboto"/>
              </a:rPr>
              <a:t>ngRepeat</a:t>
            </a:r>
            <a:r>
              <a:rPr lang="fr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répète une séquence d'élément en fonction des valeurs d’un tableau 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fr" b="1" dirty="0">
                <a:latin typeface="Roboto"/>
                <a:ea typeface="Roboto"/>
                <a:cs typeface="Roboto"/>
                <a:sym typeface="Roboto"/>
              </a:rPr>
              <a:t>ngClass</a:t>
            </a:r>
            <a:r>
              <a:rPr lang="fr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applique une ou plusieurs classes CSS si les conditions sont remplies 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fr" b="1" dirty="0">
                <a:latin typeface="Roboto"/>
                <a:ea typeface="Roboto"/>
                <a:cs typeface="Roboto"/>
                <a:sym typeface="Roboto"/>
              </a:rPr>
              <a:t>ngClick</a:t>
            </a:r>
            <a:r>
              <a:rPr lang="fr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propage l'événement du </a:t>
            </a:r>
            <a:r>
              <a:rPr lang="fr" dirty="0">
                <a:latin typeface="Roboto"/>
                <a:ea typeface="Roboto"/>
                <a:cs typeface="Roboto"/>
                <a:sym typeface="Roboto"/>
              </a:rPr>
              <a:t>click</a:t>
            </a:r>
            <a:r>
              <a:rPr lang="fr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44</a:t>
            </a:fld>
            <a:endParaRPr lang="fr"/>
          </a:p>
        </p:txBody>
      </p:sp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“components”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259200" y="1091150"/>
            <a:ext cx="8504700" cy="143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4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$ </a:t>
            </a:r>
            <a:r>
              <a:rPr lang="fr" sz="4800" b="1">
                <a:latin typeface="Roboto"/>
                <a:ea typeface="Roboto"/>
                <a:cs typeface="Roboto"/>
                <a:sym typeface="Roboto"/>
              </a:rPr>
              <a:t>!=</a:t>
            </a:r>
            <a:r>
              <a:rPr lang="fr" sz="4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Directive</a:t>
            </a:r>
          </a:p>
        </p:txBody>
      </p:sp>
      <p:sp>
        <p:nvSpPr>
          <p:cNvPr id="582" name="Shape 582"/>
          <p:cNvSpPr/>
          <p:nvPr/>
        </p:nvSpPr>
        <p:spPr>
          <a:xfrm>
            <a:off x="217800" y="2480425"/>
            <a:ext cx="8708400" cy="22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Lié au mouvement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Web Component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et qui par définition doit être totalement indépendant du métier de l’application.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rtl="0">
              <a:spcBef>
                <a:spcPts val="0"/>
              </a:spcBef>
              <a:buClr>
                <a:srgbClr val="666666"/>
              </a:buClr>
              <a:buFont typeface="Roboto"/>
              <a:buChar char="+"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Léger</a:t>
            </a:r>
          </a:p>
          <a:p>
            <a:pPr marL="457200" lvl="0" indent="-228600" rtl="0">
              <a:spcBef>
                <a:spcPts val="0"/>
              </a:spcBef>
              <a:buClr>
                <a:srgbClr val="666666"/>
              </a:buClr>
              <a:buFont typeface="Roboto"/>
              <a:buChar char="+"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Facile à développer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rtl="0">
              <a:spcBef>
                <a:spcPts val="0"/>
              </a:spcBef>
              <a:buClr>
                <a:srgbClr val="666666"/>
              </a:buClr>
              <a:buFont typeface="Roboto"/>
              <a:buChar char="-"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Ne peut être que de type “Element”</a:t>
            </a:r>
          </a:p>
          <a:p>
            <a:pPr marL="457200" lvl="0" indent="-228600" rtl="0">
              <a:spcBef>
                <a:spcPts val="0"/>
              </a:spcBef>
              <a:buClr>
                <a:srgbClr val="666666"/>
              </a:buClr>
              <a:buFont typeface="Roboto"/>
              <a:buChar char="-"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Scope forcément privé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</a:p>
        </p:txBody>
      </p:sp>
      <p:pic>
        <p:nvPicPr>
          <p:cNvPr id="583" name="Shape 5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{ TP6 }</a:t>
            </a:r>
          </a:p>
        </p:txBody>
      </p:sp>
      <p:sp>
        <p:nvSpPr>
          <p:cNvPr id="589" name="Shape 58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45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46</a:t>
            </a:fld>
            <a:endParaRPr lang="fr"/>
          </a:p>
        </p:txBody>
      </p:sp>
      <p:sp>
        <p:nvSpPr>
          <p:cNvPr id="595" name="Shape 59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services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319650" y="1464100"/>
            <a:ext cx="8504700" cy="259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4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3000" b="1">
                <a:latin typeface="Roboto"/>
                <a:ea typeface="Roboto"/>
                <a:cs typeface="Roboto"/>
                <a:sym typeface="Roboto"/>
              </a:rPr>
              <a:t>Services </a:t>
            </a:r>
            <a:r>
              <a:rPr lang="fr"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are substitutable objects that are wired together using dependency injection (DI</a:t>
            </a:r>
            <a:r>
              <a:rPr lang="fr"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)</a:t>
            </a:r>
            <a:r>
              <a:rPr lang="fr"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 You can use services</a:t>
            </a:r>
            <a:r>
              <a:rPr lang="fr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3000" b="1">
                <a:latin typeface="Roboto"/>
                <a:ea typeface="Roboto"/>
                <a:cs typeface="Roboto"/>
                <a:sym typeface="Roboto"/>
              </a:rPr>
              <a:t>to organize and share code across your app</a:t>
            </a:r>
            <a:r>
              <a:rPr lang="fr"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fr" sz="4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f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Angular Doc</a:t>
            </a:r>
          </a:p>
        </p:txBody>
      </p:sp>
      <p:pic>
        <p:nvPicPr>
          <p:cNvPr id="597" name="Shape 5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47</a:t>
            </a:fld>
            <a:endParaRPr lang="fr"/>
          </a:p>
        </p:txBody>
      </p:sp>
      <p:sp>
        <p:nvSpPr>
          <p:cNvPr id="603" name="Shape 60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services</a:t>
            </a:r>
          </a:p>
        </p:txBody>
      </p:sp>
      <p:grpSp>
        <p:nvGrpSpPr>
          <p:cNvPr id="604" name="Shape 604"/>
          <p:cNvGrpSpPr/>
          <p:nvPr/>
        </p:nvGrpSpPr>
        <p:grpSpPr>
          <a:xfrm>
            <a:off x="4428000" y="1766775"/>
            <a:ext cx="2376300" cy="2056800"/>
            <a:chOff x="4428000" y="1766775"/>
            <a:chExt cx="2376300" cy="2056800"/>
          </a:xfrm>
        </p:grpSpPr>
        <p:pic>
          <p:nvPicPr>
            <p:cNvPr id="605" name="Shape 605" descr="1473265797_Processor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06550" y="176677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6" name="Shape 606"/>
            <p:cNvSpPr txBox="1"/>
            <p:nvPr/>
          </p:nvSpPr>
          <p:spPr>
            <a:xfrm>
              <a:off x="4428000" y="3220875"/>
              <a:ext cx="2376300" cy="602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fr"/>
                <a:t>Créer un client REST</a:t>
              </a:r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2218800" y="1766775"/>
            <a:ext cx="2376300" cy="2056800"/>
            <a:chOff x="2218800" y="1766775"/>
            <a:chExt cx="2376300" cy="2056800"/>
          </a:xfrm>
        </p:grpSpPr>
        <p:sp>
          <p:nvSpPr>
            <p:cNvPr id="608" name="Shape 608"/>
            <p:cNvSpPr txBox="1"/>
            <p:nvPr/>
          </p:nvSpPr>
          <p:spPr>
            <a:xfrm>
              <a:off x="2218800" y="3220875"/>
              <a:ext cx="2376300" cy="602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fr"/>
                <a:t>Créer un service</a:t>
              </a:r>
            </a:p>
          </p:txBody>
        </p:sp>
        <p:pic>
          <p:nvPicPr>
            <p:cNvPr id="609" name="Shape 609" descr="1473265797_Processor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97350" y="176677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0" name="Shape 6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Shape 6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756" y="991950"/>
            <a:ext cx="4041094" cy="35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Shape 6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48</a:t>
            </a:fld>
            <a:endParaRPr lang="fr"/>
          </a:p>
        </p:txBody>
      </p:sp>
      <p:sp>
        <p:nvSpPr>
          <p:cNvPr id="617" name="Shape 6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services </a:t>
            </a:r>
            <a:r>
              <a:rPr lang="fr" sz="1000" b="1"/>
              <a:t>/ Créer un service</a:t>
            </a:r>
          </a:p>
        </p:txBody>
      </p:sp>
      <p:sp>
        <p:nvSpPr>
          <p:cNvPr id="618" name="Shape 618"/>
          <p:cNvSpPr/>
          <p:nvPr/>
        </p:nvSpPr>
        <p:spPr>
          <a:xfrm>
            <a:off x="216325" y="991950"/>
            <a:ext cx="4493100" cy="82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Dans notre dossier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app/services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on crée un fichier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math.service.js</a:t>
            </a:r>
          </a:p>
        </p:txBody>
      </p:sp>
      <p:sp>
        <p:nvSpPr>
          <p:cNvPr id="619" name="Shape 619"/>
          <p:cNvSpPr/>
          <p:nvPr/>
        </p:nvSpPr>
        <p:spPr>
          <a:xfrm>
            <a:off x="227575" y="1820250"/>
            <a:ext cx="4470600" cy="753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C’est un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objet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qui contient ...</a:t>
            </a:r>
          </a:p>
        </p:txBody>
      </p:sp>
      <p:sp>
        <p:nvSpPr>
          <p:cNvPr id="620" name="Shape 620"/>
          <p:cNvSpPr/>
          <p:nvPr/>
        </p:nvSpPr>
        <p:spPr>
          <a:xfrm>
            <a:off x="5949250" y="2621750"/>
            <a:ext cx="2883600" cy="1370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227575" y="3834900"/>
            <a:ext cx="4470600" cy="753000"/>
          </a:xfrm>
          <a:prstGeom prst="rect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Et une deuxième action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sub</a:t>
            </a:r>
          </a:p>
        </p:txBody>
      </p:sp>
      <p:sp>
        <p:nvSpPr>
          <p:cNvPr id="622" name="Shape 622"/>
          <p:cNvSpPr/>
          <p:nvPr/>
        </p:nvSpPr>
        <p:spPr>
          <a:xfrm>
            <a:off x="6204975" y="2784975"/>
            <a:ext cx="2502600" cy="4932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00FF"/>
              </a:solidFill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227575" y="2827575"/>
            <a:ext cx="4470600" cy="7530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Une première action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add</a:t>
            </a:r>
          </a:p>
        </p:txBody>
      </p:sp>
      <p:sp>
        <p:nvSpPr>
          <p:cNvPr id="624" name="Shape 624"/>
          <p:cNvSpPr/>
          <p:nvPr/>
        </p:nvSpPr>
        <p:spPr>
          <a:xfrm>
            <a:off x="6204975" y="3317400"/>
            <a:ext cx="2502600" cy="493200"/>
          </a:xfrm>
          <a:prstGeom prst="rect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69138"/>
              </a:solidFill>
            </a:endParaRPr>
          </a:p>
        </p:txBody>
      </p:sp>
      <p:pic>
        <p:nvPicPr>
          <p:cNvPr id="625" name="Shape 6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Shape 6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050" y="1208475"/>
            <a:ext cx="4233350" cy="3055524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Shape 63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49</a:t>
            </a:fld>
            <a:endParaRPr lang="fr"/>
          </a:p>
        </p:txBody>
      </p:sp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services </a:t>
            </a:r>
            <a:r>
              <a:rPr lang="fr" sz="1000" b="1"/>
              <a:t>/ Créer un service</a:t>
            </a:r>
          </a:p>
        </p:txBody>
      </p:sp>
      <p:sp>
        <p:nvSpPr>
          <p:cNvPr id="633" name="Shape 633"/>
          <p:cNvSpPr/>
          <p:nvPr/>
        </p:nvSpPr>
        <p:spPr>
          <a:xfrm>
            <a:off x="238825" y="1208475"/>
            <a:ext cx="4381500" cy="14859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 injecte notre service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math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dans le “controller”</a:t>
            </a:r>
          </a:p>
        </p:txBody>
      </p:sp>
      <p:sp>
        <p:nvSpPr>
          <p:cNvPr id="634" name="Shape 634"/>
          <p:cNvSpPr/>
          <p:nvPr/>
        </p:nvSpPr>
        <p:spPr>
          <a:xfrm>
            <a:off x="5605525" y="2573250"/>
            <a:ext cx="2388000" cy="2769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5870975" y="3406725"/>
            <a:ext cx="1610400" cy="2394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00FF"/>
              </a:solidFill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238825" y="2773950"/>
            <a:ext cx="4381500" cy="14859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 l’utilise en invoquant les méthodes </a:t>
            </a:r>
          </a:p>
          <a:p>
            <a:pPr lvl="0" indent="457200" rtl="0">
              <a:spcBef>
                <a:spcPts val="0"/>
              </a:spcBef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457200">
              <a:spcBef>
                <a:spcPts val="0"/>
              </a:spcBef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math.add(...)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math.sub(...)</a:t>
            </a:r>
          </a:p>
        </p:txBody>
      </p:sp>
      <p:pic>
        <p:nvPicPr>
          <p:cNvPr id="637" name="Shape 6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Shape 638"/>
          <p:cNvSpPr/>
          <p:nvPr/>
        </p:nvSpPr>
        <p:spPr>
          <a:xfrm>
            <a:off x="7208675" y="2914925"/>
            <a:ext cx="428700" cy="2769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5</a:t>
            </a:fld>
            <a:endParaRPr lang="fr"/>
          </a:p>
        </p:txBody>
      </p:sp>
      <p:sp>
        <p:nvSpPr>
          <p:cNvPr id="131" name="Shape 131"/>
          <p:cNvSpPr txBox="1"/>
          <p:nvPr/>
        </p:nvSpPr>
        <p:spPr>
          <a:xfrm>
            <a:off x="3901750" y="846600"/>
            <a:ext cx="4621800" cy="345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Peu de typage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$ { } = Object { }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$ { } + { } = "[object Object][object Object]"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$ [ ] + [ ] = “”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$ [] + {} = "[object Object]"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$ {} + [] = 0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$ "1" + 1 = “11”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$ 1 + 1 = 2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187" y="218012"/>
            <a:ext cx="124777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226075" y="1846800"/>
            <a:ext cx="2808000" cy="291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Il était une fois le JavaScript …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Comment ça marche ?</a:t>
            </a:r>
          </a:p>
          <a:p>
            <a:pPr lvl="0" rtl="0">
              <a:spcBef>
                <a:spcPts val="0"/>
              </a:spcBef>
              <a:buNone/>
            </a:pPr>
            <a:r>
              <a:rPr lang="fr" b="1"/>
              <a:t>Les inconvénients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Les avantages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50</a:t>
            </a:fld>
            <a:endParaRPr lang="fr"/>
          </a:p>
        </p:txBody>
      </p:sp>
      <p:sp>
        <p:nvSpPr>
          <p:cNvPr id="644" name="Shape 64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services </a:t>
            </a:r>
            <a:r>
              <a:rPr lang="fr" sz="1000" b="1"/>
              <a:t>/ Créer un client REST</a:t>
            </a:r>
          </a:p>
        </p:txBody>
      </p:sp>
      <p:pic>
        <p:nvPicPr>
          <p:cNvPr id="645" name="Shape 6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550" y="70849"/>
            <a:ext cx="464100" cy="4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Shape 646"/>
          <p:cNvSpPr txBox="1"/>
          <p:nvPr/>
        </p:nvSpPr>
        <p:spPr>
          <a:xfrm>
            <a:off x="259200" y="1091150"/>
            <a:ext cx="8504700" cy="143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4800" b="1">
                <a:latin typeface="Roboto"/>
                <a:ea typeface="Roboto"/>
                <a:cs typeface="Roboto"/>
                <a:sym typeface="Roboto"/>
              </a:rPr>
              <a:t>$resource(</a:t>
            </a:r>
            <a:r>
              <a:rPr lang="fr" sz="48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&lt;URL&gt;</a:t>
            </a:r>
            <a:r>
              <a:rPr lang="fr" sz="4800" b="1"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sp>
        <p:nvSpPr>
          <p:cNvPr id="647" name="Shape 647"/>
          <p:cNvSpPr/>
          <p:nvPr/>
        </p:nvSpPr>
        <p:spPr>
          <a:xfrm>
            <a:off x="217800" y="2480425"/>
            <a:ext cx="2175900" cy="22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217800" y="2480425"/>
            <a:ext cx="8708400" cy="22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Nécessite le module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ngResource 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(comme précédemment avec le routage)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l’utilisation, on a accès à ces méthodes 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save(...)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		HTTP POST </a:t>
            </a:r>
            <a:r>
              <a:rPr lang="fr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&lt;URL&gt;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get(...)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		HTTP GET </a:t>
            </a:r>
            <a:r>
              <a:rPr lang="fr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&lt;URL&gt; 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Retourne un et un seul élément { … }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query(...)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		HTTP GET </a:t>
            </a:r>
            <a:r>
              <a:rPr lang="fr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&lt;URL&gt; 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Retourne un tableau d’éléments [{ … }, { … }]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delete(...)</a:t>
            </a: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		HTTP DELETE </a:t>
            </a:r>
            <a:r>
              <a:rPr lang="fr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&lt;URL&gt;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{ TP7 }</a:t>
            </a:r>
          </a:p>
        </p:txBody>
      </p:sp>
      <p:sp>
        <p:nvSpPr>
          <p:cNvPr id="654" name="Shape 6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51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>
            <a:spLocks noGrp="1"/>
          </p:cNvSpPr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{ Projet }</a:t>
            </a:r>
          </a:p>
        </p:txBody>
      </p:sp>
      <p:sp>
        <p:nvSpPr>
          <p:cNvPr id="660" name="Shape 6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52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0"/>
              <a:t>Merci et ...</a:t>
            </a:r>
          </a:p>
        </p:txBody>
      </p:sp>
      <p:sp>
        <p:nvSpPr>
          <p:cNvPr id="666" name="Shape 66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53</a:t>
            </a:fld>
            <a:endParaRPr lang="fr"/>
          </a:p>
        </p:txBody>
      </p:sp>
      <p:sp>
        <p:nvSpPr>
          <p:cNvPr id="667" name="Shape 66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François </a:t>
            </a:r>
            <a:r>
              <a:rPr lang="fr" b="1">
                <a:solidFill>
                  <a:srgbClr val="FFFFFF"/>
                </a:solidFill>
              </a:rPr>
              <a:t>GRUCHALA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FFFFFF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>
                <a:solidFill>
                  <a:srgbClr val="FFFFFF"/>
                </a:solidFill>
              </a:rPr>
              <a:t>@ </a:t>
            </a:r>
            <a:r>
              <a:rPr lang="fr" sz="1000">
                <a:solidFill>
                  <a:srgbClr val="FFFFFF"/>
                </a:solidFill>
              </a:rPr>
              <a:t>FGruchala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>
                <a:solidFill>
                  <a:srgbClr val="FFFFFF"/>
                </a:solidFill>
              </a:rPr>
              <a:t>In</a:t>
            </a:r>
            <a:r>
              <a:rPr lang="fr" sz="1000">
                <a:solidFill>
                  <a:srgbClr val="FFFFFF"/>
                </a:solidFill>
              </a:rPr>
              <a:t> francoisgruchala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</a:rPr>
              <a:t>francois.gruchala@gmail.com</a:t>
            </a:r>
          </a:p>
        </p:txBody>
      </p:sp>
      <p:sp>
        <p:nvSpPr>
          <p:cNvPr id="668" name="Shape 668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Amusez-vous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6</a:t>
            </a:fld>
            <a:endParaRPr lang="fr"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187" y="218012"/>
            <a:ext cx="124777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226075" y="1846800"/>
            <a:ext cx="2808000" cy="291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Il était une fois le JavaScript …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Comment ça marche ?</a:t>
            </a:r>
          </a:p>
          <a:p>
            <a:pPr lvl="0" rtl="0">
              <a:spcBef>
                <a:spcPts val="0"/>
              </a:spcBef>
              <a:buNone/>
            </a:pPr>
            <a:r>
              <a:rPr lang="fr" b="1"/>
              <a:t>Les inconvénients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Les avantages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901750" y="3361500"/>
            <a:ext cx="4621800" cy="86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Pas de confidentialité de code</a:t>
            </a:r>
          </a:p>
          <a:p>
            <a:pPr lvl="0" rtl="0">
              <a:spcBef>
                <a:spcPts val="0"/>
              </a:spcBef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Tout ce qui est chargé depuis le navigateur et disponible depuis la console.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901750" y="949350"/>
            <a:ext cx="5170500" cy="217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Très verbeux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&lt;div id=”name”&gt;Bob&lt;/div&gt;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&lt;script&gt;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var val =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document.getElementById(“name”).innerHTML;</a:t>
            </a:r>
          </a:p>
          <a:p>
            <a:pPr lvl="0" indent="457200" rtl="0">
              <a:spcBef>
                <a:spcPts val="0"/>
              </a:spcBef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45720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console.log(val); 		// “Bob”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7</a:t>
            </a:fld>
            <a:endParaRPr lang="fr"/>
          </a:p>
        </p:txBody>
      </p:sp>
      <p:sp>
        <p:nvSpPr>
          <p:cNvPr id="148" name="Shape 148"/>
          <p:cNvSpPr txBox="1"/>
          <p:nvPr/>
        </p:nvSpPr>
        <p:spPr>
          <a:xfrm>
            <a:off x="3901750" y="1363950"/>
            <a:ext cx="4621800" cy="10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Dynamique</a:t>
            </a:r>
          </a:p>
          <a:p>
            <a:pPr lvl="0">
              <a:spcBef>
                <a:spcPts val="0"/>
              </a:spcBef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Modification du DOM à la volée.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Chargement asynchrone des données côté serveur.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187" y="218012"/>
            <a:ext cx="124777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226075" y="1846800"/>
            <a:ext cx="2808000" cy="291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Il était une fois le JavaScript …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Comment ça marche ?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Les inconvénients</a:t>
            </a:r>
          </a:p>
          <a:p>
            <a:pPr lvl="0" rtl="0">
              <a:spcBef>
                <a:spcPts val="0"/>
              </a:spcBef>
              <a:buNone/>
            </a:pPr>
            <a:r>
              <a:rPr lang="fr" b="1"/>
              <a:t>Les avantages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901750" y="2499150"/>
            <a:ext cx="4621800" cy="74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Au plus proche de l’interaction avec l’utilisateur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901750" y="3293550"/>
            <a:ext cx="4621800" cy="63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Plus léger et donc plus rapide à l’exécution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8</a:t>
            </a:fld>
            <a:endParaRPr lang="fr"/>
          </a:p>
        </p:txBody>
      </p:sp>
      <p:sp>
        <p:nvSpPr>
          <p:cNvPr id="158" name="Shape 158"/>
          <p:cNvSpPr txBox="1"/>
          <p:nvPr/>
        </p:nvSpPr>
        <p:spPr>
          <a:xfrm>
            <a:off x="6989575" y="738725"/>
            <a:ext cx="19548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4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{ </a:t>
            </a:r>
            <a:r>
              <a:rPr lang="fr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r>
              <a:rPr lang="fr" sz="4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}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6263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prémices d’un ordre nouveau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750" y="2895287"/>
            <a:ext cx="1668638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4003275" y="2842825"/>
            <a:ext cx="4621800" cy="20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Inventé par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John Resig</a:t>
            </a:r>
          </a:p>
          <a:p>
            <a:pPr lvl="0">
              <a:spcBef>
                <a:spcPts val="0"/>
              </a:spcBef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C’est ma génération \o/</a:t>
            </a:r>
          </a:p>
          <a:p>
            <a:pPr lvl="0">
              <a:spcBef>
                <a:spcPts val="0"/>
              </a:spcBef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Manipulation du DOM simplifié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$(“#name”).html()</a:t>
            </a:r>
          </a:p>
          <a:p>
            <a:pPr lvl="0">
              <a:spcBef>
                <a:spcPts val="0"/>
              </a:spcBef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Gestion des évènements </a:t>
            </a:r>
          </a:p>
          <a:p>
            <a:pPr lvl="0">
              <a:spcBef>
                <a:spcPts val="0"/>
              </a:spcBef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Ajax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162" name="Shape 162"/>
          <p:cNvSpPr txBox="1"/>
          <p:nvPr/>
        </p:nvSpPr>
        <p:spPr>
          <a:xfrm>
            <a:off x="471900" y="2088675"/>
            <a:ext cx="1248300" cy="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 b="1">
                <a:latin typeface="Roboto"/>
                <a:ea typeface="Roboto"/>
                <a:cs typeface="Roboto"/>
                <a:sym typeface="Roboto"/>
              </a:rPr>
              <a:t>2004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163" name="Shape 163"/>
          <p:cNvSpPr txBox="1"/>
          <p:nvPr/>
        </p:nvSpPr>
        <p:spPr>
          <a:xfrm>
            <a:off x="471900" y="2842825"/>
            <a:ext cx="1248300" cy="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 b="1">
                <a:latin typeface="Roboto"/>
                <a:ea typeface="Roboto"/>
                <a:cs typeface="Roboto"/>
                <a:sym typeface="Roboto"/>
              </a:rPr>
              <a:t>2006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9750" y="2176931"/>
            <a:ext cx="9144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L’explosion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9</a:t>
            </a:fld>
            <a:endParaRPr lang="fr"/>
          </a:p>
        </p:txBody>
      </p:sp>
      <p:pic>
        <p:nvPicPr>
          <p:cNvPr id="171" name="Shape 171" descr="AngularJS_logo.svg_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25" y="1030306"/>
            <a:ext cx="2618515" cy="69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 descr="backbon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775" y="3609112"/>
            <a:ext cx="3248756" cy="57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 descr="SenchaTouch1-0b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7650" y="1221440"/>
            <a:ext cx="2857500" cy="1193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 descr="front-1382449401931.fla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912" y="3716993"/>
            <a:ext cx="3248749" cy="81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8132300" y="28650"/>
            <a:ext cx="939900" cy="57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{ </a:t>
            </a: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r>
              <a:rPr lang="fr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}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8800" y="2220199"/>
            <a:ext cx="3605118" cy="100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5950" y="1221450"/>
            <a:ext cx="1611500" cy="16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1936</Words>
  <Application>Microsoft Office PowerPoint</Application>
  <PresentationFormat>Affichage à l'écran (16:9)</PresentationFormat>
  <Paragraphs>429</Paragraphs>
  <Slides>53</Slides>
  <Notes>53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56" baseType="lpstr">
      <vt:lpstr>Arial</vt:lpstr>
      <vt:lpstr>Roboto</vt:lpstr>
      <vt:lpstr>material</vt:lpstr>
      <vt:lpstr>Frameworks { JS }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prémices d’un ordre nouveau</vt:lpstr>
      <vt:lpstr>L’explosion</vt:lpstr>
      <vt:lpstr>Focus sur </vt:lpstr>
      <vt:lpstr>Focus sur </vt:lpstr>
      <vt:lpstr>Présentation PowerPoint</vt:lpstr>
      <vt:lpstr>Un point de départ</vt:lpstr>
      <vt:lpstr>Un point de départ / Préparer son projet</vt:lpstr>
      <vt:lpstr>Un point de départ / Préparer son projet</vt:lpstr>
      <vt:lpstr>Un point de départ / Télécharger et installer le framework</vt:lpstr>
      <vt:lpstr>Un point de départ / Créer son premier module</vt:lpstr>
      <vt:lpstr>{ TP1 }</vt:lpstr>
      <vt:lpstr>Les “controllers” &amp; scope</vt:lpstr>
      <vt:lpstr>Les “controllers” &amp; scope</vt:lpstr>
      <vt:lpstr>Les “controllers” &amp; scope</vt:lpstr>
      <vt:lpstr>Les “controllers” &amp; scope</vt:lpstr>
      <vt:lpstr>Les “controllers” &amp; scope</vt:lpstr>
      <vt:lpstr>{ TP2 }</vt:lpstr>
      <vt:lpstr>Le routage</vt:lpstr>
      <vt:lpstr>Le routage</vt:lpstr>
      <vt:lpstr>Le routage / Ajouter la dépendance ngRoute</vt:lpstr>
      <vt:lpstr>Le routage / Ajouter la dépendance ngRoute</vt:lpstr>
      <vt:lpstr>Le routage / Créer ses règles de routage</vt:lpstr>
      <vt:lpstr>Le routage / Créer ses règles de routage</vt:lpstr>
      <vt:lpstr>{ TP3 }</vt:lpstr>
      <vt:lpstr>“Two-way data-binding”</vt:lpstr>
      <vt:lpstr>{ TP4 }</vt:lpstr>
      <vt:lpstr>Les filtres</vt:lpstr>
      <vt:lpstr>Les filtres</vt:lpstr>
      <vt:lpstr>Les filtres</vt:lpstr>
      <vt:lpstr>{ TP5 }</vt:lpstr>
      <vt:lpstr>Les “directives”</vt:lpstr>
      <vt:lpstr>Les “directives”</vt:lpstr>
      <vt:lpstr>Les “directives”</vt:lpstr>
      <vt:lpstr>Les “directives”</vt:lpstr>
      <vt:lpstr>Les “directives”</vt:lpstr>
      <vt:lpstr>Les “directives”</vt:lpstr>
      <vt:lpstr>Les “components”</vt:lpstr>
      <vt:lpstr>{ TP6 }</vt:lpstr>
      <vt:lpstr>Les services</vt:lpstr>
      <vt:lpstr>Les services</vt:lpstr>
      <vt:lpstr>Les services / Créer un service</vt:lpstr>
      <vt:lpstr>Les services / Créer un service</vt:lpstr>
      <vt:lpstr>Les services / Créer un client REST</vt:lpstr>
      <vt:lpstr>{ TP7 }</vt:lpstr>
      <vt:lpstr>{ Projet }</vt:lpstr>
      <vt:lpstr>Merci et 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{ JS }</dc:title>
  <cp:lastModifiedBy>GRUCHALA François</cp:lastModifiedBy>
  <cp:revision>1</cp:revision>
  <dcterms:modified xsi:type="dcterms:W3CDTF">2016-10-04T11:13:31Z</dcterms:modified>
</cp:coreProperties>
</file>