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305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3366"/>
    <a:srgbClr val="5F5F5F"/>
    <a:srgbClr val="9696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27" autoAdjust="0"/>
    <p:restoredTop sz="89261" autoAdjust="0"/>
  </p:normalViewPr>
  <p:slideViewPr>
    <p:cSldViewPr>
      <p:cViewPr varScale="1">
        <p:scale>
          <a:sx n="65" d="100"/>
          <a:sy n="65" d="100"/>
        </p:scale>
        <p:origin x="-17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10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64E0154-D70A-4AB1-B9C6-5BAE9CC90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172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D7D3535-0807-4054-A1CE-F6C722912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733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D3535-0807-4054-A1CE-F6C722912E0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5614A-DC6F-4B60-9A5A-0E1D55F0D21D}" type="slidenum">
              <a:rPr lang="en-US"/>
              <a:pPr/>
              <a:t>19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D3535-0807-4054-A1CE-F6C722912E0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 Student Table the candidate key will be </a:t>
            </a:r>
            <a:r>
              <a:rPr lang="en-IN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Student</a:t>
            </a:r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 column, because all other column </a:t>
            </a:r>
            <a:r>
              <a:rPr lang="en-IN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i.e</a:t>
            </a:r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 </a:t>
            </a:r>
            <a:r>
              <a:rPr lang="en-IN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Age</a:t>
            </a:r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 is dependent on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 Subject Table the candidate key will be {</a:t>
            </a:r>
            <a:r>
              <a:rPr lang="en-IN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Student</a:t>
            </a:r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 </a:t>
            </a:r>
            <a:r>
              <a:rPr lang="en-IN" sz="12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Subject</a:t>
            </a:r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} column. Now, both the above tables qualifies for Second Normal Form and will never suffer from Update Anomalies. Although there are a few complex cases in which table in Second Normal Form suffers Update Anomalies, and to handle those scenarios Third Normal Form is there.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D3535-0807-4054-A1CE-F6C722912E0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The advantage of removing </a:t>
            </a:r>
            <a:r>
              <a:rPr lang="en-IN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transtive</a:t>
            </a:r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dependency is,</a:t>
            </a:r>
          </a:p>
          <a:p>
            <a:pPr lvl="0"/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Amount of data duplication is reduced.</a:t>
            </a:r>
          </a:p>
          <a:p>
            <a:pPr lvl="0"/>
            <a:r>
              <a:rPr lang="en-IN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Data integrity achieved.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D3535-0807-4054-A1CE-F6C722912E0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Normal Form is violated</a:t>
            </a:r>
          </a:p>
          <a:p>
            <a:r>
              <a:rPr lang="en-US" dirty="0" smtClean="0"/>
              <a:t>If there exists a partial key which is functionally dependent on a non-key field(s).</a:t>
            </a:r>
          </a:p>
          <a:p>
            <a:pPr>
              <a:buFontTx/>
              <a:buNone/>
            </a:pPr>
            <a:r>
              <a:rPr lang="en-US" dirty="0" smtClean="0"/>
              <a:t>		non-key 	            partial-key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D3535-0807-4054-A1CE-F6C722912E0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D3535-0807-4054-A1CE-F6C722912E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D3535-0807-4054-A1CE-F6C722912E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95172-56E1-471D-91E8-28BC434272A2}" type="slidenum">
              <a:rPr lang="en-US"/>
              <a:pPr/>
              <a:t>13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784A9-E538-4F51-B9C4-10F4164D49A6}" type="slidenum">
              <a:rPr lang="en-US"/>
              <a:pPr/>
              <a:t>14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77FB0-48DD-46DD-9E46-FAFD21BB1031}" type="slidenum">
              <a:rPr lang="en-US"/>
              <a:pPr/>
              <a:t>15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0AD5B-FA0E-4786-AD5F-070B7C964E73}" type="slidenum">
              <a:rPr lang="en-US"/>
              <a:pPr/>
              <a:t>16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06B5A-2858-4166-A338-B9D77A3D72D4}" type="slidenum">
              <a:rPr lang="en-US"/>
              <a:pPr/>
              <a:t>17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20706-DB34-4C91-8366-E1077B18A6BF}" type="slidenum">
              <a:rPr lang="en-US"/>
              <a:pPr/>
              <a:t>18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8852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8CC8-BC20-4CB4-A959-919DFBC96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05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85EB-2D29-499D-9062-CA58B6676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67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E1EC9-B5C9-4CB5-AB49-4CA0E2614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90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356A2-6B42-4BE4-99D3-906303C74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658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1322B-2055-4C84-A8BB-1C9E7666F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60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887C3-C2DC-4F34-90E3-B27418D67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202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195FE-85AB-4FCF-9FA4-B2BFCD5AA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123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02638-CE3A-4831-BA43-276E29C13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77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DC6B-00AC-4907-AC46-C08F7D702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753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6550E-8562-4E85-AEDC-C1E4DF8AB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29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BE77977-8543-479A-91BA-F671E073F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 smtClean="0">
                <a:cs typeface="Courier New" pitchFamily="49" charset="0"/>
              </a:rPr>
              <a:t>Database - Normalization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Database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00200"/>
            <a:ext cx="5257800" cy="4525963"/>
          </a:xfrm>
        </p:spPr>
        <p:txBody>
          <a:bodyPr/>
          <a:lstStyle/>
          <a:p>
            <a:pPr>
              <a:buSzPct val="75000"/>
              <a:buFont typeface="Monotype Sorts" pitchFamily="2" charset="2"/>
              <a:buChar char="u"/>
            </a:pPr>
            <a:r>
              <a:rPr lang="en-US" dirty="0" smtClean="0">
                <a:solidFill>
                  <a:schemeClr val="tx2"/>
                </a:solidFill>
              </a:rPr>
              <a:t>Conceptual design</a:t>
            </a:r>
            <a:r>
              <a:rPr lang="en-US" dirty="0" smtClean="0"/>
              <a:t> begins with the collection of requirements and results needed from the database (ER Diag.)</a:t>
            </a:r>
          </a:p>
          <a:p>
            <a:pPr>
              <a:buSzPct val="75000"/>
              <a:buFont typeface="Monotype Sorts" pitchFamily="2" charset="2"/>
              <a:buChar char="u"/>
            </a:pPr>
            <a:r>
              <a:rPr lang="en-US" dirty="0" smtClean="0">
                <a:solidFill>
                  <a:schemeClr val="tx2"/>
                </a:solidFill>
              </a:rPr>
              <a:t>Logical schema</a:t>
            </a:r>
            <a:r>
              <a:rPr lang="en-US" dirty="0" smtClean="0"/>
              <a:t> is a description of the structure of the database (Relational, Network, etc.)</a:t>
            </a:r>
          </a:p>
          <a:p>
            <a:pPr>
              <a:buSzPct val="75000"/>
              <a:buFont typeface="Monotype Sorts" pitchFamily="2" charset="2"/>
              <a:buChar char="u"/>
            </a:pPr>
            <a:r>
              <a:rPr lang="en-US" dirty="0" smtClean="0">
                <a:solidFill>
                  <a:schemeClr val="tx2"/>
                </a:solidFill>
              </a:rPr>
              <a:t>Physical schema</a:t>
            </a:r>
            <a:r>
              <a:rPr lang="en-US" dirty="0" smtClean="0"/>
              <a:t> is a description of the implementation (programs, tables, dictionaries, catalogs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6626" name="Object 2"/>
          <p:cNvGraphicFramePr>
            <a:graphicFrameLocks/>
          </p:cNvGraphicFramePr>
          <p:nvPr/>
        </p:nvGraphicFramePr>
        <p:xfrm>
          <a:off x="609600" y="1066800"/>
          <a:ext cx="2197100" cy="5356225"/>
        </p:xfrm>
        <a:graphic>
          <a:graphicData uri="http://schemas.openxmlformats.org/presentationml/2006/ole">
            <p:oleObj spid="_x0000_s26626" name="VISIO" r:id="rId3" imgW="3128760" imgH="750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/>
                </a:solidFill>
              </a:rPr>
              <a:t>A data model</a:t>
            </a:r>
            <a:r>
              <a:rPr lang="en-US" dirty="0" smtClean="0"/>
              <a:t> is a collection of objects that can be used to represent a set of </a:t>
            </a:r>
            <a:r>
              <a:rPr lang="en-US" i="1" dirty="0" smtClean="0"/>
              <a:t>data</a:t>
            </a:r>
            <a:r>
              <a:rPr lang="en-US" dirty="0" smtClean="0"/>
              <a:t> and </a:t>
            </a:r>
            <a:r>
              <a:rPr lang="en-US" i="1" dirty="0" smtClean="0"/>
              <a:t>operations</a:t>
            </a:r>
            <a:r>
              <a:rPr lang="en-US" dirty="0" smtClean="0"/>
              <a:t> to manipulate the data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Conceptual models</a:t>
            </a:r>
            <a:r>
              <a:rPr lang="en-US" dirty="0" smtClean="0"/>
              <a:t> are tools for representing reality at a very high-level of abstraction</a:t>
            </a:r>
          </a:p>
          <a:p>
            <a:r>
              <a:rPr lang="en-US" i="1" dirty="0" smtClean="0">
                <a:solidFill>
                  <a:schemeClr val="tx2"/>
                </a:solidFill>
              </a:rPr>
              <a:t>Logical models</a:t>
            </a:r>
            <a:r>
              <a:rPr lang="en-US" dirty="0" smtClean="0"/>
              <a:t> are data descriptions that can be processed by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– ER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b="1" i="1" dirty="0" smtClean="0">
                <a:solidFill>
                  <a:schemeClr val="tx2"/>
                </a:solidFill>
              </a:rPr>
              <a:t>Entities</a:t>
            </a:r>
            <a:r>
              <a:rPr lang="en-US" b="1" dirty="0" smtClean="0"/>
              <a:t> </a:t>
            </a:r>
            <a:r>
              <a:rPr lang="en-US" dirty="0" smtClean="0"/>
              <a:t>represent classes of</a:t>
            </a:r>
            <a:r>
              <a:rPr lang="en-US" i="1" dirty="0" smtClean="0"/>
              <a:t> real-world</a:t>
            </a:r>
            <a:r>
              <a:rPr lang="en-US" dirty="0" smtClean="0"/>
              <a:t> objects</a:t>
            </a:r>
            <a:r>
              <a:rPr lang="en-US" b="1" dirty="0" smtClean="0"/>
              <a:t>. </a:t>
            </a:r>
            <a:r>
              <a:rPr lang="en-US" sz="1600" b="1" dirty="0" smtClean="0">
                <a:latin typeface="Arial" charset="0"/>
              </a:rPr>
              <a:t>Person, Students, Projects, Courses </a:t>
            </a:r>
            <a:r>
              <a:rPr lang="en-US" dirty="0" smtClean="0"/>
              <a:t>are entities of a University database</a:t>
            </a:r>
          </a:p>
          <a:p>
            <a:r>
              <a:rPr lang="en-US" b="1" i="1" dirty="0" smtClean="0">
                <a:solidFill>
                  <a:schemeClr val="tx2"/>
                </a:solidFill>
              </a:rPr>
              <a:t>Relationships</a:t>
            </a:r>
            <a:r>
              <a:rPr lang="en-US" dirty="0" smtClean="0"/>
              <a:t> represent interactions between two or more entities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7651" name="Object 3"/>
          <p:cNvGraphicFramePr>
            <a:graphicFrameLocks/>
          </p:cNvGraphicFramePr>
          <p:nvPr/>
        </p:nvGraphicFramePr>
        <p:xfrm>
          <a:off x="990600" y="3733800"/>
          <a:ext cx="6107113" cy="2543175"/>
        </p:xfrm>
        <a:graphic>
          <a:graphicData uri="http://schemas.openxmlformats.org/presentationml/2006/ole">
            <p:oleObj spid="_x0000_s27651" name="VISIO" r:id="rId3" imgW="5689440" imgH="2374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02E5AE5F-3678-4841-9B1F-E2714E24906B}" type="slidenum">
              <a:rPr lang="en-US"/>
              <a:pPr/>
              <a:t>13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Every employee works in at least one project</a:t>
            </a:r>
          </a:p>
          <a:p>
            <a:r>
              <a:rPr lang="en-US"/>
              <a:t>Every project has employees working on it. </a:t>
            </a:r>
          </a:p>
        </p:txBody>
      </p:sp>
      <p:graphicFrame>
        <p:nvGraphicFramePr>
          <p:cNvPr id="9220" name="Object 4"/>
          <p:cNvGraphicFramePr>
            <a:graphicFrameLocks/>
          </p:cNvGraphicFramePr>
          <p:nvPr/>
        </p:nvGraphicFramePr>
        <p:xfrm>
          <a:off x="1273175" y="3922713"/>
          <a:ext cx="6878638" cy="1685925"/>
        </p:xfrm>
        <a:graphic>
          <a:graphicData uri="http://schemas.openxmlformats.org/presentationml/2006/ole">
            <p:oleObj spid="_x0000_s28674" name="VISIO" r:id="rId4" imgW="4606920" imgH="1136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CD3D151A-E9C8-4301-94D6-2760B34C0AAA}" type="slidenum">
              <a:rPr lang="en-US"/>
              <a:pPr/>
              <a:t>14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Higher-Order Relationships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0" rIns="0"/>
          <a:lstStyle/>
          <a:p>
            <a:pPr>
              <a:buFont typeface="Monotype Sorts" pitchFamily="2" charset="2"/>
              <a:buNone/>
            </a:pPr>
            <a:r>
              <a:rPr lang="en-US"/>
              <a:t>	A relationship may involve more than </a:t>
            </a:r>
            <a:r>
              <a:rPr lang="en-US" i="1"/>
              <a:t>two </a:t>
            </a:r>
            <a:r>
              <a:rPr lang="en-US"/>
              <a:t>entities</a:t>
            </a:r>
          </a:p>
        </p:txBody>
      </p:sp>
      <p:graphicFrame>
        <p:nvGraphicFramePr>
          <p:cNvPr id="10244" name="Object 4"/>
          <p:cNvGraphicFramePr>
            <a:graphicFrameLocks/>
          </p:cNvGraphicFramePr>
          <p:nvPr/>
        </p:nvGraphicFramePr>
        <p:xfrm>
          <a:off x="981075" y="3000375"/>
          <a:ext cx="7324725" cy="3097213"/>
        </p:xfrm>
        <a:graphic>
          <a:graphicData uri="http://schemas.openxmlformats.org/presentationml/2006/ole">
            <p:oleObj spid="_x0000_s29698" name="VISIO" r:id="rId4" imgW="5951520" imgH="2522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90135925-C3A2-44F0-8A63-2FFBDC2B0E04}" type="slidenum">
              <a:rPr lang="en-US"/>
              <a:pPr/>
              <a:t>15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Recursive relationships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	Relationships could be mapped from one entity to itself</a:t>
            </a:r>
          </a:p>
        </p:txBody>
      </p:sp>
      <p:graphicFrame>
        <p:nvGraphicFramePr>
          <p:cNvPr id="11268" name="Object 4"/>
          <p:cNvGraphicFramePr>
            <a:graphicFrameLocks/>
          </p:cNvGraphicFramePr>
          <p:nvPr/>
        </p:nvGraphicFramePr>
        <p:xfrm>
          <a:off x="1447800" y="2744788"/>
          <a:ext cx="6221413" cy="3656012"/>
        </p:xfrm>
        <a:graphic>
          <a:graphicData uri="http://schemas.openxmlformats.org/presentationml/2006/ole">
            <p:oleObj spid="_x0000_s30722" name="VISIO" r:id="rId4" imgW="5160960" imgH="3036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15639A99-FE90-4499-8DA0-2C11253DD3E1}" type="slidenum">
              <a:rPr lang="en-US"/>
              <a:pPr/>
              <a:t>16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1554163"/>
          </a:xfrm>
          <a:noFill/>
          <a:ln/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i="1">
                <a:solidFill>
                  <a:schemeClr val="tx2"/>
                </a:solidFill>
              </a:rPr>
              <a:t>	Attributes </a:t>
            </a:r>
            <a:r>
              <a:rPr lang="en-US"/>
              <a:t>represent elementary properties of the entities or relationships. The stored data will be kept as values of the attributes</a:t>
            </a:r>
          </a:p>
        </p:txBody>
      </p:sp>
      <p:graphicFrame>
        <p:nvGraphicFramePr>
          <p:cNvPr id="12292" name="Object 4"/>
          <p:cNvGraphicFramePr>
            <a:graphicFrameLocks/>
          </p:cNvGraphicFramePr>
          <p:nvPr/>
        </p:nvGraphicFramePr>
        <p:xfrm>
          <a:off x="1066800" y="3200400"/>
          <a:ext cx="6107113" cy="3541713"/>
        </p:xfrm>
        <a:graphic>
          <a:graphicData uri="http://schemas.openxmlformats.org/presentationml/2006/ole">
            <p:oleObj spid="_x0000_s31746" name="VISIO" r:id="rId4" imgW="5689440" imgH="3303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81F5A8E9-9011-4E65-9E91-ED60080A866F}" type="slidenum">
              <a:rPr lang="en-US"/>
              <a:pPr/>
              <a:t>17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Contract-Supplies System        </a:t>
            </a:r>
            <a:endParaRPr lang="en-US" sz="2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 company negotiates contracts with suppliers to provide certain amount of items at a fixed price</a:t>
            </a:r>
          </a:p>
          <a:p>
            <a:r>
              <a:rPr lang="en-US" dirty="0"/>
              <a:t>Orders are placed against any of the already  negotiated contracts</a:t>
            </a:r>
          </a:p>
          <a:p>
            <a:r>
              <a:rPr lang="en-US" dirty="0"/>
              <a:t>A contract could provide items to any number of  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806AE307-95B3-4379-B443-5AB339601A28}" type="slidenum">
              <a:rPr lang="en-US"/>
              <a:pPr/>
              <a:t>18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Contract-Supplies </a:t>
            </a:r>
            <a:r>
              <a:rPr lang="en-US" dirty="0" smtClean="0"/>
              <a:t>System</a:t>
            </a:r>
            <a:endParaRPr lang="en-US" sz="20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 order may include any number of items negotiated in the contract </a:t>
            </a:r>
          </a:p>
          <a:p>
            <a:r>
              <a:rPr lang="en-US" dirty="0"/>
              <a:t>Orders should not exceed the maximum amount of items quoted in the contract</a:t>
            </a:r>
          </a:p>
          <a:p>
            <a:r>
              <a:rPr lang="en-US" dirty="0"/>
              <a:t>All items in an order must be provided as part of a single contract and a single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/>
          <a:p>
            <a:fld id="{3D10BCA3-4A8C-4158-A2E5-4453EEF14539}" type="slidenum">
              <a:rPr lang="en-US"/>
              <a:pPr/>
              <a:t>19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Contract-Supplies </a:t>
            </a:r>
            <a:r>
              <a:rPr lang="en-US" dirty="0" smtClean="0"/>
              <a:t>System</a:t>
            </a:r>
            <a:endParaRPr lang="en-US" sz="2000" dirty="0"/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990600" y="1371600"/>
          <a:ext cx="7391400" cy="5170488"/>
        </p:xfrm>
        <a:graphic>
          <a:graphicData uri="http://schemas.openxmlformats.org/presentationml/2006/ole">
            <p:oleObj spid="_x0000_s32770" name="VISIO" r:id="rId4" imgW="6215760" imgH="5755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Normalization process and apply while creating the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1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Database Normalisation is a technique of organizing the data in the database</a:t>
            </a: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kern="0" dirty="0" smtClean="0">
                <a:latin typeface="+mn-lt"/>
                <a:cs typeface="+mn-cs"/>
              </a:rPr>
              <a:t>Normalization is used for mainly two purpose,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kern="0" dirty="0" smtClean="0">
                <a:latin typeface="+mn-lt"/>
                <a:cs typeface="+mn-cs"/>
              </a:rPr>
              <a:t>Eliminating redundant(useless) data.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kern="0" dirty="0" smtClean="0">
                <a:latin typeface="+mn-lt"/>
                <a:cs typeface="+mn-cs"/>
              </a:rPr>
              <a:t>Ensuring data dependencies make sense </a:t>
            </a:r>
            <a:r>
              <a:rPr lang="en-IN" sz="2000" kern="0" dirty="0" err="1" smtClean="0">
                <a:latin typeface="+mn-lt"/>
                <a:cs typeface="+mn-cs"/>
              </a:rPr>
              <a:t>i.e</a:t>
            </a:r>
            <a:r>
              <a:rPr lang="en-IN" sz="2000" kern="0" dirty="0" smtClean="0">
                <a:latin typeface="+mn-lt"/>
                <a:cs typeface="+mn-cs"/>
              </a:rPr>
              <a:t> data is logically stored.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without Normalization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Without Normalization, it becomes difficult to handle and update the database, without facing data loss. 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dirty="0" smtClean="0"/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Insertion, </a:t>
            </a:r>
            <a:r>
              <a:rPr lang="en-IN" sz="2000" dirty="0" err="1" smtClean="0"/>
              <a:t>Updation</a:t>
            </a:r>
            <a:r>
              <a:rPr lang="en-IN" sz="2000" dirty="0" smtClean="0"/>
              <a:t> and Deletion </a:t>
            </a:r>
            <a:r>
              <a:rPr lang="en-IN" sz="2000" dirty="0" err="1" smtClean="0"/>
              <a:t>Anamolies</a:t>
            </a:r>
            <a:r>
              <a:rPr lang="en-IN" sz="2000" dirty="0" smtClean="0"/>
              <a:t> are very frequent if Database is not Normalized. 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dirty="0" smtClean="0"/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To understand these anomalies let us take an example of </a:t>
            </a:r>
            <a:r>
              <a:rPr lang="en-IN" sz="2000" b="1" dirty="0" smtClean="0"/>
              <a:t>Student</a:t>
            </a:r>
            <a:r>
              <a:rPr lang="en-IN" sz="2000" dirty="0" smtClean="0"/>
              <a:t> table.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8800"/>
          <a:ext cx="7924800" cy="3886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1981200"/>
                <a:gridCol w="1981200"/>
              </a:tblGrid>
              <a:tr h="7772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S_id</a:t>
                      </a:r>
                      <a:endParaRPr lang="en-IN" sz="2000" b="0" i="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S_Name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S_Address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Subject_opted</a:t>
                      </a:r>
                      <a:endParaRPr lang="en-IN" sz="2000" b="0" i="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401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Adam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Noida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Bio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402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Alex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Panipat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403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Stuart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Jammu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404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Adam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Noida</a:t>
                      </a:r>
                      <a:endParaRPr lang="en-IN" sz="2000" b="0" i="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i="0" baseline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Physics</a:t>
                      </a:r>
                      <a:endParaRPr lang="en-IN" sz="2000" b="0" i="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Analmolies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38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 lvl="0"/>
            <a:r>
              <a:rPr lang="en-IN" sz="2000" b="1" dirty="0" err="1" smtClean="0"/>
              <a:t>Updation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Anamoly</a:t>
            </a:r>
            <a:r>
              <a:rPr lang="en-IN" sz="2000" b="1" dirty="0" smtClean="0"/>
              <a:t> :</a:t>
            </a:r>
            <a:r>
              <a:rPr lang="en-IN" sz="2000" dirty="0" smtClean="0"/>
              <a:t> To update address of a student who occurs twice or more than twice in a table, we will have to update </a:t>
            </a:r>
            <a:r>
              <a:rPr lang="en-IN" sz="2000" b="1" dirty="0" err="1" smtClean="0"/>
              <a:t>S_Address</a:t>
            </a:r>
            <a:r>
              <a:rPr lang="en-IN" sz="2000" b="1" dirty="0" smtClean="0"/>
              <a:t> </a:t>
            </a:r>
            <a:r>
              <a:rPr lang="en-IN" sz="2000" dirty="0" smtClean="0"/>
              <a:t>column in all the rows, else data will become inconsistent.</a:t>
            </a:r>
          </a:p>
          <a:p>
            <a:pPr lvl="0"/>
            <a:endParaRPr lang="en-IN" sz="2000" dirty="0" smtClean="0"/>
          </a:p>
          <a:p>
            <a:pPr lvl="0"/>
            <a:r>
              <a:rPr lang="en-IN" sz="2000" b="1" dirty="0" smtClean="0"/>
              <a:t>Insertion </a:t>
            </a:r>
            <a:r>
              <a:rPr lang="en-IN" sz="2000" b="1" dirty="0" err="1" smtClean="0"/>
              <a:t>Anamoly</a:t>
            </a:r>
            <a:r>
              <a:rPr lang="en-IN" sz="2000" b="1" dirty="0" smtClean="0"/>
              <a:t> :</a:t>
            </a:r>
            <a:r>
              <a:rPr lang="en-IN" sz="2000" dirty="0" smtClean="0"/>
              <a:t> Suppose for a new admission, we have a Student id(</a:t>
            </a:r>
            <a:r>
              <a:rPr lang="en-IN" sz="2000" dirty="0" err="1" smtClean="0"/>
              <a:t>S_id</a:t>
            </a:r>
            <a:r>
              <a:rPr lang="en-IN" sz="2000" dirty="0" smtClean="0"/>
              <a:t>), name and address of a student but if student has not opted for any subjects yet then we have to insert </a:t>
            </a:r>
            <a:r>
              <a:rPr lang="en-IN" sz="2000" b="1" dirty="0" smtClean="0"/>
              <a:t>NULL</a:t>
            </a:r>
            <a:r>
              <a:rPr lang="en-IN" sz="2000" dirty="0" smtClean="0"/>
              <a:t> there, leading to Insertion </a:t>
            </a:r>
            <a:r>
              <a:rPr lang="en-IN" sz="2000" dirty="0" err="1" smtClean="0"/>
              <a:t>Anamoly</a:t>
            </a:r>
            <a:r>
              <a:rPr lang="en-IN" sz="2000" dirty="0" smtClean="0"/>
              <a:t>.</a:t>
            </a:r>
          </a:p>
          <a:p>
            <a:pPr lvl="0"/>
            <a:endParaRPr lang="en-IN" sz="2000" dirty="0" smtClean="0"/>
          </a:p>
          <a:p>
            <a:pPr lvl="0"/>
            <a:r>
              <a:rPr lang="en-IN" sz="2000" b="1" dirty="0" smtClean="0"/>
              <a:t>Deletion </a:t>
            </a:r>
            <a:r>
              <a:rPr lang="en-IN" sz="2000" b="1" dirty="0" err="1" smtClean="0"/>
              <a:t>Anamoly</a:t>
            </a:r>
            <a:r>
              <a:rPr lang="en-IN" sz="2000" b="1" dirty="0" smtClean="0"/>
              <a:t> :</a:t>
            </a:r>
            <a:r>
              <a:rPr lang="en-IN" sz="2000" dirty="0" smtClean="0"/>
              <a:t> If (</a:t>
            </a:r>
            <a:r>
              <a:rPr lang="en-IN" sz="2000" dirty="0" err="1" smtClean="0"/>
              <a:t>S_id</a:t>
            </a:r>
            <a:r>
              <a:rPr lang="en-IN" sz="2000" dirty="0" smtClean="0"/>
              <a:t>) 401 has only one subject and temporarily he drops it, when we delete that row, entire student record will be deleted along with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Normalization Rule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dirty="0" smtClean="0"/>
              <a:t>Normalization rule are divided into following normal form.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1.	First Normal Form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2.	Second Normal Form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3.	Third Normal Form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4.	BCNF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dirty="0" smtClean="0"/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First Normal Form (1NF)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As per First Normal Form, no two Rows of data must contain repeating group of information </a:t>
            </a:r>
            <a:r>
              <a:rPr lang="en-IN" sz="2000" dirty="0" err="1" smtClean="0"/>
              <a:t>i.e</a:t>
            </a:r>
            <a:r>
              <a:rPr lang="en-IN" sz="2000" dirty="0" smtClean="0"/>
              <a:t> each set of column must have a unique value, such that multiple columns cannot be used to fetch the same row. Each table should be organized into rows, and each row should have a primary key that distinguishes it as unique.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The </a:t>
            </a:r>
            <a:r>
              <a:rPr lang="en-IN" sz="2000" b="1" dirty="0" smtClean="0"/>
              <a:t>Primary key</a:t>
            </a:r>
            <a:r>
              <a:rPr lang="en-IN" sz="2000" dirty="0" smtClean="0"/>
              <a:t> is usually a single column, but sometimes more than one column can be combined to create a single primary key. For example consider a table which is not in First normal form.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not in 1NF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Student Table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dirty="0" smtClean="0"/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438400"/>
          <a:ext cx="6705600" cy="3352800"/>
        </p:xfrm>
        <a:graphic>
          <a:graphicData uri="http://schemas.openxmlformats.org/drawingml/2006/table">
            <a:tbl>
              <a:tblPr/>
              <a:tblGrid>
                <a:gridCol w="2235200"/>
                <a:gridCol w="2235200"/>
                <a:gridCol w="2235200"/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baseline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Student</a:t>
                      </a:r>
                      <a:endParaRPr lang="en-IN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Age</a:t>
                      </a:r>
                      <a:endParaRPr lang="en-IN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Subject</a:t>
                      </a:r>
                      <a:endParaRPr lang="en-IN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Adam</a:t>
                      </a:r>
                      <a:endParaRPr lang="en-IN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en-IN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Biology, Maths</a:t>
                      </a:r>
                      <a:endParaRPr lang="en-IN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Alex</a:t>
                      </a:r>
                      <a:endParaRPr lang="en-IN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14</a:t>
                      </a:r>
                      <a:endParaRPr lang="en-IN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aseline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Stuart</a:t>
                      </a:r>
                      <a:endParaRPr lang="en-IN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aseline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17</a:t>
                      </a:r>
                      <a:endParaRPr lang="en-IN" sz="2000" baseline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aseline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1NF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6801"/>
            <a:ext cx="8229600" cy="14478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In First Normal Form, any row must not have a column in which more than one value is saved, like separated with commas. Rather than that, we must separate such data into multiple rows.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.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2603410"/>
          <a:ext cx="6324600" cy="2120990"/>
        </p:xfrm>
        <a:graphic>
          <a:graphicData uri="http://schemas.openxmlformats.org/drawingml/2006/table">
            <a:tbl>
              <a:tblPr/>
              <a:tblGrid>
                <a:gridCol w="2108200"/>
                <a:gridCol w="2108200"/>
                <a:gridCol w="2108200"/>
              </a:tblGrid>
              <a:tr h="42419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Student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Age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Subject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2419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Adam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Biology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2419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Adam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2419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Alex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14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2419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Stuart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17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5105400"/>
            <a:ext cx="797686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Using the First Normal Form, data redundancy increases, as there </a:t>
            </a:r>
          </a:p>
          <a:p>
            <a:r>
              <a:rPr lang="en-IN" sz="2000" dirty="0" smtClean="0"/>
              <a:t>will be many columns with same data in multiple rows </a:t>
            </a:r>
            <a:r>
              <a:rPr lang="en-IN" sz="2000" b="1" dirty="0" smtClean="0"/>
              <a:t>but each row </a:t>
            </a:r>
          </a:p>
          <a:p>
            <a:r>
              <a:rPr lang="en-IN" sz="2000" b="1" dirty="0" smtClean="0"/>
              <a:t>as a whole will be unique.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Normal Form (2NF)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As per the Second Normal Form there must not be any partial dependency of any column on primary key.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It means that for a table that has concatenated primary key, each column in the table that is not part of the primary key must depend upon the entire concatenated key for its existence. 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If any column depends only on one part of the concatenated key, then the table fails </a:t>
            </a:r>
            <a:r>
              <a:rPr lang="en-IN" sz="2000" b="1" dirty="0" smtClean="0"/>
              <a:t>Second normal form</a:t>
            </a:r>
            <a:r>
              <a:rPr lang="en-IN" sz="2000" dirty="0" smtClean="0"/>
              <a:t>.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6801"/>
            <a:ext cx="8229600" cy="22860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In example of First Normal Form there are two rows for Adam, to include multiple subjects that he has opted for. 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To achieve second normal form, it would be helpful to split out the subjects into an independent table, and match them up using the student names as foreign keys. .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3810000"/>
          <a:ext cx="3429000" cy="2514600"/>
        </p:xfrm>
        <a:graphic>
          <a:graphicData uri="http://schemas.openxmlformats.org/drawingml/2006/table">
            <a:tbl>
              <a:tblPr/>
              <a:tblGrid>
                <a:gridCol w="1714500"/>
                <a:gridCol w="1714500"/>
              </a:tblGrid>
              <a:tr h="6286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Student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Age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Adam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Alex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14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Stuart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17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3733800"/>
          <a:ext cx="2895600" cy="24384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48768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Student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Subject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Adam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Biology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Adam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Alex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Stuart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Maths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3352800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Table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352800"/>
            <a:ext cx="156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55006293"/>
              </p:ext>
            </p:extLst>
          </p:nvPr>
        </p:nvGraphicFramePr>
        <p:xfrm>
          <a:off x="533400" y="1447801"/>
          <a:ext cx="7467600" cy="2895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00"/>
              </a:tblGrid>
              <a:tr h="425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Introduction to Database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  <a:tr h="425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Database Design</a:t>
                      </a:r>
                      <a:endParaRPr lang="en-US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  <a:tr h="425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  <a:tr h="7696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 Diagrams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ctr"/>
                </a:tc>
              </a:tr>
              <a:tr h="42519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71450" marR="9525" marT="9525" marB="0" anchor="ctr"/>
                </a:tc>
              </a:tr>
              <a:tr h="42519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71450" marR="9525" marT="9525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Third Normal Form (3NF)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1"/>
            <a:ext cx="8229600" cy="32004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</a:t>
            </a:r>
            <a:r>
              <a:rPr lang="en-IN" sz="2000" b="1" dirty="0" smtClean="0"/>
              <a:t>Third Normal form</a:t>
            </a:r>
            <a:r>
              <a:rPr lang="en-IN" sz="2000" dirty="0" smtClean="0"/>
              <a:t> applies that every non-prime attribute of table must be dependent on primary key, or we can say that, there should not be the case that a non-prime attribute is determined by another non-prime attribute. 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So this </a:t>
            </a:r>
            <a:r>
              <a:rPr lang="en-IN" sz="2000" i="1" dirty="0" smtClean="0"/>
              <a:t>transitive functional dependency</a:t>
            </a:r>
            <a:r>
              <a:rPr lang="en-IN" sz="2000" dirty="0" smtClean="0"/>
              <a:t> should be removed from the table and also the table must be in </a:t>
            </a:r>
            <a:r>
              <a:rPr lang="en-IN" sz="2000" b="1" dirty="0" smtClean="0"/>
              <a:t>Second Normal form</a:t>
            </a:r>
            <a:r>
              <a:rPr lang="en-IN" sz="2000" dirty="0" smtClean="0"/>
              <a:t>.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For example, consider a table with following fields.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5105400"/>
          <a:ext cx="8001000" cy="520736"/>
        </p:xfrm>
        <a:graphic>
          <a:graphicData uri="http://schemas.openxmlformats.org/drawingml/2006/table">
            <a:tbl>
              <a:tblPr/>
              <a:tblGrid>
                <a:gridCol w="1524000"/>
                <a:gridCol w="1219200"/>
                <a:gridCol w="838200"/>
                <a:gridCol w="990600"/>
                <a:gridCol w="1143000"/>
                <a:gridCol w="1143000"/>
                <a:gridCol w="1143000"/>
              </a:tblGrid>
              <a:tr h="48907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Student_id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Student_name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DOB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Street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city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State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Zip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(3NF)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18288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In this table </a:t>
            </a:r>
            <a:r>
              <a:rPr lang="en-IN" sz="2000" dirty="0" err="1" smtClean="0"/>
              <a:t>Student_id</a:t>
            </a:r>
            <a:r>
              <a:rPr lang="en-IN" sz="2000" dirty="0" smtClean="0"/>
              <a:t> is Primary key, but street, city and state depends upon Zip. The dependency between zip and other fields is called </a:t>
            </a:r>
            <a:r>
              <a:rPr lang="en-IN" sz="2000" b="1" dirty="0" smtClean="0"/>
              <a:t>transitive dependency</a:t>
            </a:r>
            <a:r>
              <a:rPr lang="en-IN" sz="2000" dirty="0" smtClean="0"/>
              <a:t>. Hence to apply </a:t>
            </a:r>
            <a:r>
              <a:rPr lang="en-IN" sz="2000" b="1" dirty="0" smtClean="0"/>
              <a:t>3NF</a:t>
            </a:r>
            <a:r>
              <a:rPr lang="en-IN" sz="2000" dirty="0" smtClean="0"/>
              <a:t>, we need to move the street, city and state to new table, with </a:t>
            </a:r>
            <a:r>
              <a:rPr lang="en-IN" sz="2000" b="1" dirty="0" smtClean="0"/>
              <a:t>Zip</a:t>
            </a:r>
            <a:r>
              <a:rPr lang="en-IN" sz="2000" dirty="0" smtClean="0"/>
              <a:t> as primary key.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+mn-lt"/>
                <a:cs typeface="+mn-cs"/>
              </a:rPr>
              <a:t>    New Student Table</a:t>
            </a:r>
            <a:endParaRPr lang="en-IN" sz="2000" b="1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3505200"/>
          <a:ext cx="5943600" cy="330236"/>
        </p:xfrm>
        <a:graphic>
          <a:graphicData uri="http://schemas.openxmlformats.org/drawingml/2006/table">
            <a:tbl>
              <a:tblPr/>
              <a:tblGrid>
                <a:gridCol w="1485900"/>
                <a:gridCol w="1931670"/>
                <a:gridCol w="1040130"/>
                <a:gridCol w="1485900"/>
              </a:tblGrid>
              <a:tr h="3144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Student_id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Student_name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DOB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Zip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4419600"/>
          <a:ext cx="6096000" cy="330236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144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Zip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Street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city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state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868" marR="69868" marT="69868" marB="6986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9600" y="396240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srgbClr val="5F5F5F"/>
                </a:solidFill>
              </a:rPr>
              <a:t>Address Table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50292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dirty="0" smtClean="0"/>
              <a:t>The advantage of removing </a:t>
            </a:r>
            <a:r>
              <a:rPr lang="en-IN" sz="2000" dirty="0" err="1" smtClean="0"/>
              <a:t>transtive</a:t>
            </a:r>
            <a:r>
              <a:rPr lang="en-IN" sz="2000" dirty="0" smtClean="0"/>
              <a:t> dependency is,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dirty="0" smtClean="0"/>
              <a:t>Amount of data duplication is reduced.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dirty="0" smtClean="0"/>
              <a:t>Data integrity achieved.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Boyce and </a:t>
            </a:r>
            <a:r>
              <a:rPr lang="en-IN" dirty="0" err="1" smtClean="0"/>
              <a:t>Codd</a:t>
            </a:r>
            <a:r>
              <a:rPr lang="en-IN" dirty="0" smtClean="0"/>
              <a:t> Normal Form (BCNF)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Boyce and </a:t>
            </a:r>
            <a:r>
              <a:rPr lang="en-IN" sz="2000" dirty="0" err="1" smtClean="0"/>
              <a:t>Codd</a:t>
            </a:r>
            <a:r>
              <a:rPr lang="en-IN" sz="2000" dirty="0" smtClean="0"/>
              <a:t> Normal Form (BCNF)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Boyce and </a:t>
            </a:r>
            <a:r>
              <a:rPr lang="en-IN" sz="2000" dirty="0" err="1" smtClean="0"/>
              <a:t>Codd</a:t>
            </a:r>
            <a:r>
              <a:rPr lang="en-IN" sz="2000" dirty="0" smtClean="0"/>
              <a:t> Normal Form is a higher version of the Third Normal form. This form deals with certain type of </a:t>
            </a:r>
            <a:r>
              <a:rPr lang="en-IN" sz="2000" dirty="0" err="1" smtClean="0"/>
              <a:t>anamoly</a:t>
            </a:r>
            <a:r>
              <a:rPr lang="en-IN" sz="2000" dirty="0" smtClean="0"/>
              <a:t> that is not handled by 3NF. A 3NF table which does not have multiple overlapping candidate keys is said to be in BCNF. 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For a table to be in BCNF, following conditions must be satisfied: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R must be in 3rd Normal Form</a:t>
            </a:r>
          </a:p>
          <a:p>
            <a:pPr marL="800100" lvl="1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and, for each functional dependency ( X -&gt; Y ), X should be a super Key.</a:t>
            </a: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dirty="0" smtClean="0"/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 Contd..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195FE-85AB-4FCF-9FA4-B2BFCD5AAAD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/>
              <a:t> .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757445" cy="549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Introducing the Database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Data Versus Information</a:t>
            </a:r>
          </a:p>
          <a:p>
            <a:pPr lvl="1"/>
            <a:r>
              <a:rPr lang="en-IN" dirty="0" smtClean="0"/>
              <a:t>Data constitute building blocks of information</a:t>
            </a:r>
          </a:p>
          <a:p>
            <a:pPr lvl="1"/>
            <a:r>
              <a:rPr lang="en-IN" dirty="0" smtClean="0"/>
              <a:t>Information produced by processing data</a:t>
            </a:r>
          </a:p>
          <a:p>
            <a:pPr lvl="1"/>
            <a:r>
              <a:rPr lang="en-IN" dirty="0" smtClean="0"/>
              <a:t>Information reveals meaning of data </a:t>
            </a:r>
          </a:p>
          <a:p>
            <a:pPr lvl="1"/>
            <a:r>
              <a:rPr lang="en-IN" dirty="0" smtClean="0"/>
              <a:t>Good, timely, relevant information key to decision making </a:t>
            </a:r>
          </a:p>
          <a:p>
            <a:pPr lvl="1"/>
            <a:r>
              <a:rPr lang="en-IN" dirty="0" smtClean="0"/>
              <a:t>Good decision making key to organizational survival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906963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/>
              <a:t>Database is shared, integrated computer structure housing:</a:t>
            </a:r>
          </a:p>
          <a:p>
            <a:pPr lvl="1"/>
            <a:r>
              <a:rPr lang="en-IN" dirty="0" smtClean="0"/>
              <a:t>End user data </a:t>
            </a:r>
          </a:p>
          <a:p>
            <a:pPr lvl="1"/>
            <a:r>
              <a:rPr lang="en-IN" dirty="0" smtClean="0"/>
              <a:t>Metadata </a:t>
            </a:r>
          </a:p>
          <a:p>
            <a:pPr>
              <a:buNone/>
            </a:pPr>
            <a:r>
              <a:rPr lang="en-IN" sz="2400" b="1" dirty="0" smtClean="0"/>
              <a:t>Database Management System (DBMS)</a:t>
            </a:r>
          </a:p>
          <a:p>
            <a:pPr lvl="1">
              <a:buNone/>
            </a:pPr>
            <a:r>
              <a:rPr lang="en-IN" dirty="0" smtClean="0"/>
              <a:t>Manages Database structure </a:t>
            </a:r>
          </a:p>
          <a:p>
            <a:pPr lvl="1">
              <a:buNone/>
            </a:pPr>
            <a:r>
              <a:rPr lang="en-IN" dirty="0" smtClean="0"/>
              <a:t>Controls access to data </a:t>
            </a:r>
          </a:p>
          <a:p>
            <a:pPr lvl="1">
              <a:buNone/>
            </a:pPr>
            <a:r>
              <a:rPr lang="en-IN" dirty="0" smtClean="0"/>
              <a:t>Contains query language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Interaction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 descr="DBMS Manages Interaction Figure 1.2 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62782"/>
            <a:ext cx="8381999" cy="6286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4983163"/>
          </a:xfrm>
        </p:spPr>
        <p:txBody>
          <a:bodyPr/>
          <a:lstStyle/>
          <a:p>
            <a:r>
              <a:rPr lang="en-IN" sz="2400" b="1" dirty="0" smtClean="0"/>
              <a:t>Importance of Good Design</a:t>
            </a:r>
            <a:endParaRPr lang="en-IN" b="1" dirty="0" smtClean="0"/>
          </a:p>
          <a:p>
            <a:pPr lvl="1"/>
            <a:r>
              <a:rPr lang="en-IN" sz="2400" dirty="0" smtClean="0"/>
              <a:t>Poor design results in unwanted data redundancy </a:t>
            </a:r>
          </a:p>
          <a:p>
            <a:pPr lvl="1"/>
            <a:r>
              <a:rPr lang="en-IN" sz="2400" dirty="0" smtClean="0"/>
              <a:t>Poor design generates errors leading to bad decisions </a:t>
            </a:r>
          </a:p>
          <a:p>
            <a:r>
              <a:rPr lang="en-IN" sz="2400" b="1" dirty="0" smtClean="0"/>
              <a:t>Practical Approach </a:t>
            </a:r>
          </a:p>
          <a:p>
            <a:pPr lvl="1"/>
            <a:r>
              <a:rPr lang="en-IN" sz="2400" dirty="0" smtClean="0"/>
              <a:t>Focus on principles and concepts of database design </a:t>
            </a:r>
          </a:p>
          <a:p>
            <a:pPr lvl="1"/>
            <a:r>
              <a:rPr lang="en-IN" sz="2400" dirty="0" smtClean="0"/>
              <a:t>Importance of logical design</a:t>
            </a:r>
          </a:p>
          <a:p>
            <a:pPr lvl="1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</a:t>
            </a:r>
            <a:r>
              <a:rPr lang="en-IN" dirty="0" smtClean="0"/>
              <a:t>Terminology in database</a:t>
            </a:r>
            <a:endParaRPr lang="en-IN" dirty="0"/>
          </a:p>
        </p:txBody>
      </p:sp>
      <p:pic>
        <p:nvPicPr>
          <p:cNvPr id="7" name="Content Placeholder 6" descr="lecture-01-introduction-to-database-9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77082"/>
            <a:ext cx="7924799" cy="59435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4578" name="AutoShape 2" descr="Different Terminology in Database Salary Table Name  (File) Field  (Data item) Record Data End User Data Meta Data Sr. No.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80" name="AutoShape 4" descr="Different Terminology in Database Salary Table Name  (File) Field  (Data item) Record Data End User Data Meta Data Sr. No.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 Types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Single-user vs. Multiuser Database</a:t>
            </a:r>
          </a:p>
          <a:p>
            <a:pPr lvl="1"/>
            <a:r>
              <a:rPr lang="en-US" sz="2400" dirty="0" smtClean="0"/>
              <a:t>Desktop</a:t>
            </a:r>
          </a:p>
          <a:p>
            <a:pPr lvl="1"/>
            <a:r>
              <a:rPr lang="en-US" sz="2400" dirty="0" smtClean="0"/>
              <a:t>Workgroup</a:t>
            </a:r>
          </a:p>
          <a:p>
            <a:pPr lvl="1"/>
            <a:r>
              <a:rPr lang="en-US" sz="2400" dirty="0" smtClean="0"/>
              <a:t>Enterprise</a:t>
            </a:r>
          </a:p>
          <a:p>
            <a:r>
              <a:rPr lang="en-US" sz="2800" dirty="0" smtClean="0"/>
              <a:t>Centralized </a:t>
            </a:r>
            <a:r>
              <a:rPr lang="en-US" sz="2800" dirty="0" err="1" smtClean="0"/>
              <a:t>vs</a:t>
            </a:r>
            <a:r>
              <a:rPr lang="en-US" sz="2800" dirty="0" smtClean="0"/>
              <a:t> Distributed</a:t>
            </a:r>
          </a:p>
          <a:p>
            <a:r>
              <a:rPr lang="en-US" sz="2800" dirty="0" smtClean="0"/>
              <a:t>Use</a:t>
            </a:r>
          </a:p>
          <a:p>
            <a:pPr lvl="1"/>
            <a:r>
              <a:rPr lang="en-US" sz="2400" dirty="0" smtClean="0"/>
              <a:t>Production or transactional</a:t>
            </a:r>
          </a:p>
          <a:p>
            <a:pPr lvl="1"/>
            <a:r>
              <a:rPr lang="en-US" sz="2400" dirty="0" smtClean="0"/>
              <a:t>Decision support or data ware house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E1EC9-B5C9-4CB5-AB49-4CA0E261428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Microsoft Office PowerPoint</Application>
  <PresentationFormat>On-screen Show (4:3)</PresentationFormat>
  <Paragraphs>268</Paragraphs>
  <Slides>33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Default Design</vt:lpstr>
      <vt:lpstr>VISIO</vt:lpstr>
      <vt:lpstr>Database - Normalization</vt:lpstr>
      <vt:lpstr>Objectives</vt:lpstr>
      <vt:lpstr>Table of Content</vt:lpstr>
      <vt:lpstr>Introducing the Database </vt:lpstr>
      <vt:lpstr>Database Management </vt:lpstr>
      <vt:lpstr>DBMS Interaction</vt:lpstr>
      <vt:lpstr>Database Design</vt:lpstr>
      <vt:lpstr>Different Terminology in database</vt:lpstr>
      <vt:lpstr>Database System Types </vt:lpstr>
      <vt:lpstr>Phases of Database Design</vt:lpstr>
      <vt:lpstr>Models</vt:lpstr>
      <vt:lpstr>Conceptual Model – ER Diagram</vt:lpstr>
      <vt:lpstr>Example:</vt:lpstr>
      <vt:lpstr>Higher-Order Relationships</vt:lpstr>
      <vt:lpstr>Recursive relationships</vt:lpstr>
      <vt:lpstr>Attributes</vt:lpstr>
      <vt:lpstr>Contract-Supplies System        </vt:lpstr>
      <vt:lpstr>Contract-Supplies System</vt:lpstr>
      <vt:lpstr>Contract-Supplies System</vt:lpstr>
      <vt:lpstr>Normalization</vt:lpstr>
      <vt:lpstr>Problem without Normalization</vt:lpstr>
      <vt:lpstr>Example</vt:lpstr>
      <vt:lpstr>Analmolies</vt:lpstr>
      <vt:lpstr>Normalization Rule</vt:lpstr>
      <vt:lpstr>  First Normal Form (1NF) </vt:lpstr>
      <vt:lpstr>Example not in 1NF</vt:lpstr>
      <vt:lpstr>Convert to 1NF</vt:lpstr>
      <vt:lpstr>Second Normal Form (2NF)</vt:lpstr>
      <vt:lpstr>Slide 29</vt:lpstr>
      <vt:lpstr>Third Normal Form (3NF)</vt:lpstr>
      <vt:lpstr>Third Normal Form (3NF)</vt:lpstr>
      <vt:lpstr>Boyce and Codd Normal Form (BCNF)</vt:lpstr>
      <vt:lpstr>BCNF  Contd..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2016-06-02T11:59:27Z</dcterms:created>
  <dcterms:modified xsi:type="dcterms:W3CDTF">2018-07-23T03:13:10Z</dcterms:modified>
</cp:coreProperties>
</file>