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23034D-E60B-440E-833B-0E35765EF56D}">
          <p14:sldIdLst>
            <p14:sldId id="256"/>
            <p14:sldId id="257"/>
          </p14:sldIdLst>
        </p14:section>
        <p14:section name="Untitled Section" id="{F0246F19-CC0C-4F5A-A52B-FC2C257581BA}">
          <p14:sldIdLst>
            <p14:sldId id="258"/>
            <p14:sldId id="260"/>
            <p14:sldId id="259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B89C-711F-4B22-88BF-A08ABD13D88A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43DA-7ADE-46D6-87FF-950D5FE136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B89C-711F-4B22-88BF-A08ABD13D88A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43DA-7ADE-46D6-87FF-950D5FE136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B89C-711F-4B22-88BF-A08ABD13D88A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43DA-7ADE-46D6-87FF-950D5FE136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B89C-711F-4B22-88BF-A08ABD13D88A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43DA-7ADE-46D6-87FF-950D5FE136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B89C-711F-4B22-88BF-A08ABD13D88A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43DA-7ADE-46D6-87FF-950D5FE136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B89C-711F-4B22-88BF-A08ABD13D88A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43DA-7ADE-46D6-87FF-950D5FE136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B89C-711F-4B22-88BF-A08ABD13D88A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43DA-7ADE-46D6-87FF-950D5FE136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B89C-711F-4B22-88BF-A08ABD13D88A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43DA-7ADE-46D6-87FF-950D5FE136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B89C-711F-4B22-88BF-A08ABD13D88A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43DA-7ADE-46D6-87FF-950D5FE136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B89C-711F-4B22-88BF-A08ABD13D88A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43DA-7ADE-46D6-87FF-950D5FE1361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B89C-711F-4B22-88BF-A08ABD13D88A}" type="datetimeFigureOut">
              <a:rPr lang="en-IN" smtClean="0"/>
              <a:t>20-11-2015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9C43DA-7ADE-46D6-87FF-950D5FE1361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39C43DA-7ADE-46D6-87FF-950D5FE1361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625B89C-711F-4B22-88BF-A08ABD13D88A}" type="datetimeFigureOut">
              <a:rPr lang="en-IN" smtClean="0"/>
              <a:t>20-11-2015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Community Detection for testing hypothesis of dispersion similarity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9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 Approach   used </a:t>
            </a:r>
            <a:r>
              <a:rPr lang="en-US" sz="2800" dirty="0" smtClean="0"/>
              <a:t>-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The aim of this project is to  apply community detection algorithm  and measure dispersion for every pair of nodes to find nodes with highest dispersion.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Both"/>
            </a:pPr>
            <a:r>
              <a:rPr lang="en-US" b="1" dirty="0" smtClean="0"/>
              <a:t>Reading the DBLP data set –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This data set has following columns –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  [</a:t>
            </a:r>
            <a:r>
              <a:rPr lang="en-US" dirty="0">
                <a:solidFill>
                  <a:srgbClr val="FF0000"/>
                </a:solidFill>
              </a:rPr>
              <a:t>'id', 'title', 'authors', 'year', '</a:t>
            </a:r>
            <a:r>
              <a:rPr lang="en-US" dirty="0" err="1">
                <a:solidFill>
                  <a:srgbClr val="FF0000"/>
                </a:solidFill>
              </a:rPr>
              <a:t>pub_venue</a:t>
            </a:r>
            <a:r>
              <a:rPr lang="en-US" dirty="0">
                <a:solidFill>
                  <a:srgbClr val="FF0000"/>
                </a:solidFill>
              </a:rPr>
              <a:t>', '</a:t>
            </a:r>
            <a:r>
              <a:rPr lang="en-US" dirty="0" err="1">
                <a:solidFill>
                  <a:srgbClr val="FF0000"/>
                </a:solidFill>
              </a:rPr>
              <a:t>ref_id</a:t>
            </a:r>
            <a:r>
              <a:rPr lang="en-US" dirty="0">
                <a:solidFill>
                  <a:srgbClr val="FF0000"/>
                </a:solidFill>
              </a:rPr>
              <a:t>', '</a:t>
            </a:r>
            <a:r>
              <a:rPr lang="en-US" dirty="0" err="1">
                <a:solidFill>
                  <a:srgbClr val="FF0000"/>
                </a:solidFill>
              </a:rPr>
              <a:t>ref_num</a:t>
            </a:r>
            <a:r>
              <a:rPr lang="en-US" dirty="0">
                <a:solidFill>
                  <a:srgbClr val="FF0000"/>
                </a:solidFill>
              </a:rPr>
              <a:t>', </a:t>
            </a:r>
            <a:r>
              <a:rPr lang="en-US" dirty="0" smtClean="0">
                <a:solidFill>
                  <a:srgbClr val="FF0000"/>
                </a:solidFill>
              </a:rPr>
              <a:t>      'abstract']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As </a:t>
            </a:r>
            <a:r>
              <a:rPr lang="en-US" dirty="0" err="1"/>
              <a:t>ref_id</a:t>
            </a:r>
            <a:r>
              <a:rPr lang="en-US" dirty="0"/>
              <a:t> column contains all the nodes being </a:t>
            </a:r>
            <a:r>
              <a:rPr lang="en-US" dirty="0" smtClean="0"/>
              <a:t>referred </a:t>
            </a:r>
            <a:r>
              <a:rPr lang="en-US" dirty="0"/>
              <a:t>by </a:t>
            </a:r>
            <a:r>
              <a:rPr lang="en-US" dirty="0" smtClean="0"/>
              <a:t>    this </a:t>
            </a:r>
            <a:r>
              <a:rPr lang="en-US" dirty="0"/>
              <a:t>node or connected to given vertex id</a:t>
            </a:r>
            <a:r>
              <a:rPr lang="en-US" dirty="0" smtClean="0"/>
              <a:t>. We create a graph using id as vertex and </a:t>
            </a:r>
            <a:r>
              <a:rPr lang="en-US" dirty="0" err="1" smtClean="0"/>
              <a:t>ref_id</a:t>
            </a:r>
            <a:r>
              <a:rPr lang="en-US" dirty="0" smtClean="0"/>
              <a:t> to generate edges.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Igraph</a:t>
            </a:r>
            <a:r>
              <a:rPr lang="en-US" sz="3200" dirty="0" smtClean="0"/>
              <a:t> Community </a:t>
            </a:r>
            <a:r>
              <a:rPr lang="en-US" sz="3200" dirty="0" smtClean="0"/>
              <a:t>detection algorithm-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7681664" cy="513204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/>
              <a:t>First we tried </a:t>
            </a:r>
            <a:r>
              <a:rPr lang="en-US" dirty="0" err="1" smtClean="0"/>
              <a:t>igraph</a:t>
            </a:r>
            <a:r>
              <a:rPr lang="en-US" dirty="0" smtClean="0"/>
              <a:t> community detection algorithm to find the right community detection algorithm to be applied here.</a:t>
            </a:r>
            <a:endParaRPr lang="en-US" dirty="0"/>
          </a:p>
          <a:p>
            <a:pPr marL="571500" indent="-457200">
              <a:buFont typeface="Arial" pitchFamily="34" charset="0"/>
              <a:buAutoNum type="alphaLcParenBoth"/>
            </a:pPr>
            <a:r>
              <a:rPr lang="en-IN" b="1" dirty="0" err="1" smtClean="0"/>
              <a:t>edge.betweenness.community</a:t>
            </a:r>
            <a:r>
              <a:rPr lang="en-IN" b="1" dirty="0" smtClean="0"/>
              <a:t> </a:t>
            </a:r>
            <a:r>
              <a:rPr lang="en-IN" dirty="0" smtClean="0"/>
              <a:t> -   </a:t>
            </a:r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hierarchical decomposition process where edges are removed in the decreasing order of their edge </a:t>
            </a:r>
            <a:r>
              <a:rPr lang="en-IN" dirty="0" err="1"/>
              <a:t>betweenness</a:t>
            </a:r>
            <a:r>
              <a:rPr lang="en-IN" dirty="0"/>
              <a:t> scores </a:t>
            </a:r>
            <a:r>
              <a:rPr lang="en-IN" dirty="0" smtClean="0"/>
              <a:t>. </a:t>
            </a:r>
            <a:r>
              <a:rPr lang="en-IN" dirty="0" smtClean="0"/>
              <a:t>Runtime for above algorithm is  </a:t>
            </a:r>
            <a:r>
              <a:rPr lang="en-IN" dirty="0"/>
              <a:t>|V||E</a:t>
            </a:r>
            <a:r>
              <a:rPr lang="en-IN" dirty="0" smtClean="0"/>
              <a:t>|^2   which is huge </a:t>
            </a:r>
            <a:r>
              <a:rPr lang="en-IN" dirty="0" smtClean="0"/>
              <a:t>for </a:t>
            </a:r>
            <a:r>
              <a:rPr lang="en-IN" dirty="0" smtClean="0"/>
              <a:t>the above dataset with 16 million nodes . </a:t>
            </a:r>
            <a:r>
              <a:rPr lang="en-IN" dirty="0" smtClean="0"/>
              <a:t>And it does not give overlapping communities.</a:t>
            </a:r>
            <a:endParaRPr lang="en-IN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IN" b="1" dirty="0" smtClean="0"/>
              <a:t>(b) </a:t>
            </a:r>
            <a:r>
              <a:rPr lang="en-IN" b="1" dirty="0" err="1" smtClean="0"/>
              <a:t>fastgreedy.community</a:t>
            </a:r>
            <a:r>
              <a:rPr lang="en-IN" b="1" dirty="0" smtClean="0"/>
              <a:t>  </a:t>
            </a:r>
            <a:r>
              <a:rPr lang="en-IN" dirty="0" smtClean="0"/>
              <a:t>- </a:t>
            </a:r>
            <a:r>
              <a:rPr lang="en-IN" dirty="0"/>
              <a:t> It tries to optimize a quality function  </a:t>
            </a:r>
            <a:r>
              <a:rPr lang="en-IN" dirty="0" smtClean="0"/>
              <a:t>     	called </a:t>
            </a:r>
            <a:r>
              <a:rPr lang="en-IN" dirty="0"/>
              <a:t>modularity in a greedy manner. Initially, every vertex </a:t>
            </a:r>
            <a:r>
              <a:rPr lang="en-IN" dirty="0" smtClean="0"/>
              <a:t>	belongs </a:t>
            </a:r>
            <a:r>
              <a:rPr lang="en-IN" dirty="0"/>
              <a:t>to a separate community, and communities are merged </a:t>
            </a:r>
            <a:r>
              <a:rPr lang="en-IN" dirty="0" smtClean="0"/>
              <a:t>	in </a:t>
            </a:r>
            <a:r>
              <a:rPr lang="en-IN" dirty="0"/>
              <a:t>the current value of modularity). The algorithm stops when it </a:t>
            </a:r>
            <a:r>
              <a:rPr lang="en-IN" dirty="0" smtClean="0"/>
              <a:t>	is </a:t>
            </a:r>
            <a:r>
              <a:rPr lang="en-IN" dirty="0"/>
              <a:t>not possible to increase the modularity any more, so it gives </a:t>
            </a:r>
            <a:r>
              <a:rPr lang="en-IN" dirty="0" smtClean="0"/>
              <a:t>-	you </a:t>
            </a:r>
            <a:r>
              <a:rPr lang="en-IN" dirty="0"/>
              <a:t>a grouping as well as a </a:t>
            </a:r>
            <a:r>
              <a:rPr lang="en-IN" dirty="0" err="1" smtClean="0"/>
              <a:t>dendrogram</a:t>
            </a:r>
            <a:r>
              <a:rPr lang="en-IN" dirty="0" smtClean="0"/>
              <a:t>.  </a:t>
            </a:r>
            <a:endParaRPr lang="en-IN" dirty="0" smtClean="0"/>
          </a:p>
          <a:p>
            <a:pPr marL="114300" lvl="5" indent="0">
              <a:buNone/>
            </a:pPr>
            <a:r>
              <a:rPr lang="en-US" sz="2400" dirty="0" smtClean="0"/>
              <a:t>			</a:t>
            </a:r>
            <a:r>
              <a:rPr lang="en-IN" sz="2400" dirty="0" smtClean="0"/>
              <a:t>Runtime</a:t>
            </a:r>
            <a:r>
              <a:rPr lang="en-IN" sz="2400" dirty="0"/>
              <a:t> </a:t>
            </a:r>
            <a:r>
              <a:rPr lang="en-IN" sz="2400" dirty="0" smtClean="0"/>
              <a:t>for above algorithm is |V</a:t>
            </a:r>
            <a:r>
              <a:rPr lang="en-IN" sz="2400" dirty="0"/>
              <a:t>||E| </a:t>
            </a:r>
            <a:r>
              <a:rPr lang="en-IN" sz="2400" dirty="0" smtClean="0"/>
              <a:t>   log </a:t>
            </a:r>
            <a:r>
              <a:rPr lang="en-IN" sz="2400" dirty="0"/>
              <a:t>|V</a:t>
            </a:r>
            <a:r>
              <a:rPr lang="en-IN" sz="2400" dirty="0" smtClean="0"/>
              <a:t>|  </a:t>
            </a:r>
            <a:r>
              <a:rPr lang="en-US" sz="2200" dirty="0" smtClean="0"/>
              <a:t> bu</a:t>
            </a:r>
            <a:r>
              <a:rPr lang="en-US" sz="2200" dirty="0" smtClean="0"/>
              <a:t>t this algorithm does not work for graphs  having multiple edges</a:t>
            </a:r>
            <a:r>
              <a:rPr lang="en-US" sz="2200" dirty="0" smtClean="0"/>
              <a:t>, hence not useful in our case.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1911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Networkx</a:t>
            </a:r>
            <a:r>
              <a:rPr lang="en-US" sz="2800" dirty="0" smtClean="0"/>
              <a:t> community detection algorithm -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7764016" cy="50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We have applied </a:t>
            </a:r>
            <a:r>
              <a:rPr lang="en-US" dirty="0" err="1" smtClean="0"/>
              <a:t>networkx</a:t>
            </a:r>
            <a:r>
              <a:rPr lang="en-US" dirty="0" smtClean="0"/>
              <a:t> </a:t>
            </a:r>
            <a:r>
              <a:rPr lang="en-US" dirty="0" err="1" smtClean="0"/>
              <a:t>parition_at_level</a:t>
            </a:r>
            <a:r>
              <a:rPr lang="en-US" dirty="0" smtClean="0"/>
              <a:t> algorithm  to find overlapping communities at certain level which is suited for our sparse graph -</a:t>
            </a:r>
          </a:p>
          <a:p>
            <a:pPr marL="114300" indent="0">
              <a:buNone/>
            </a:pPr>
            <a:r>
              <a:rPr lang="en-US" dirty="0" err="1" smtClean="0"/>
              <a:t>Networkx</a:t>
            </a:r>
            <a:r>
              <a:rPr lang="en-US" dirty="0" smtClean="0"/>
              <a:t>  </a:t>
            </a:r>
            <a:r>
              <a:rPr lang="en-US" dirty="0" err="1" smtClean="0"/>
              <a:t>best_parition</a:t>
            </a:r>
            <a:r>
              <a:rPr lang="en-US" dirty="0" smtClean="0"/>
              <a:t> and </a:t>
            </a:r>
            <a:r>
              <a:rPr lang="en-US" dirty="0" err="1" smtClean="0"/>
              <a:t>partition_at_level</a:t>
            </a:r>
            <a:r>
              <a:rPr lang="en-US" dirty="0" smtClean="0"/>
              <a:t> -  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sz="1600" dirty="0" smtClean="0"/>
              <a:t>G </a:t>
            </a:r>
            <a:r>
              <a:rPr lang="en-US" sz="1600" dirty="0"/>
              <a:t>= </a:t>
            </a:r>
            <a:r>
              <a:rPr lang="en-US" sz="1600" dirty="0" err="1"/>
              <a:t>nx.from_dict_of_lists</a:t>
            </a:r>
            <a:r>
              <a:rPr lang="en-US" sz="1600" dirty="0"/>
              <a:t>(</a:t>
            </a:r>
            <a:r>
              <a:rPr lang="en-US" sz="1600" dirty="0" err="1"/>
              <a:t>mygraph</a:t>
            </a:r>
            <a:r>
              <a:rPr lang="en-US" sz="1600" dirty="0" smtClean="0"/>
              <a:t>)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dendo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 smtClean="0"/>
              <a:t>community.generate_dendogram</a:t>
            </a:r>
            <a:r>
              <a:rPr lang="en-US" sz="1600" dirty="0" smtClean="0"/>
              <a:t>(G)</a:t>
            </a:r>
          </a:p>
          <a:p>
            <a:pPr marL="11430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comDict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community.partition_at_level</a:t>
            </a:r>
            <a:r>
              <a:rPr lang="en-US" sz="1600" dirty="0"/>
              <a:t>(</a:t>
            </a:r>
            <a:r>
              <a:rPr lang="en-US" sz="1600" dirty="0" err="1"/>
              <a:t>dendo</a:t>
            </a:r>
            <a:r>
              <a:rPr lang="en-US" sz="1600" dirty="0"/>
              <a:t>, 3)</a:t>
            </a:r>
            <a:endParaRPr lang="en-US" sz="1600" dirty="0" smtClean="0"/>
          </a:p>
          <a:p>
            <a:pPr marL="114300" indent="0">
              <a:buNone/>
            </a:pPr>
            <a:r>
              <a:rPr lang="en-IN" sz="2000" dirty="0" err="1"/>
              <a:t>best_partition</a:t>
            </a:r>
            <a:r>
              <a:rPr lang="en-IN" sz="2000" dirty="0"/>
              <a:t> compute </a:t>
            </a:r>
            <a:r>
              <a:rPr lang="en-IN" sz="2000" dirty="0"/>
              <a:t>the partition of the graph nodes which maximises the modularity (or try..) using the Louvain </a:t>
            </a:r>
            <a:r>
              <a:rPr lang="en-IN" sz="2000" dirty="0" err="1"/>
              <a:t>heuristices</a:t>
            </a:r>
            <a:r>
              <a:rPr lang="en-IN" sz="2000" dirty="0"/>
              <a:t> This is the partition of highest modularity, i.e. the highest partition of the </a:t>
            </a:r>
            <a:r>
              <a:rPr lang="en-IN" sz="2000" dirty="0" err="1"/>
              <a:t>dendrogram</a:t>
            </a:r>
            <a:r>
              <a:rPr lang="en-IN" sz="2000" dirty="0"/>
              <a:t> generated by the Louvain algorithm</a:t>
            </a:r>
            <a:r>
              <a:rPr lang="en-IN" sz="2000" dirty="0"/>
              <a:t>. </a:t>
            </a:r>
          </a:p>
          <a:p>
            <a:pPr marL="114300" indent="0">
              <a:buNone/>
            </a:pPr>
            <a:r>
              <a:rPr lang="en-US" sz="2000" dirty="0"/>
              <a:t> </a:t>
            </a:r>
            <a:r>
              <a:rPr lang="en-US" sz="2000" dirty="0"/>
              <a:t>      </a:t>
            </a:r>
            <a:r>
              <a:rPr lang="en-IN" sz="2000" dirty="0"/>
              <a:t>A </a:t>
            </a:r>
            <a:r>
              <a:rPr lang="en-IN" sz="2000" dirty="0" err="1"/>
              <a:t>dendogram</a:t>
            </a:r>
            <a:r>
              <a:rPr lang="en-IN" sz="2000" dirty="0"/>
              <a:t> is a tree and each level is a partition of the graph nodes. Level 0 is the first partition, which contains the smallest communities, and the best is </a:t>
            </a:r>
            <a:r>
              <a:rPr lang="en-IN" sz="2000" dirty="0" err="1"/>
              <a:t>len</a:t>
            </a:r>
            <a:r>
              <a:rPr lang="en-IN" sz="2000" dirty="0"/>
              <a:t>(</a:t>
            </a:r>
            <a:r>
              <a:rPr lang="en-IN" sz="2000" dirty="0" err="1"/>
              <a:t>dendogram</a:t>
            </a:r>
            <a:r>
              <a:rPr lang="en-IN" sz="2000" dirty="0"/>
              <a:t>) - 1. The higher the level is, the bigger are the communities</a:t>
            </a:r>
            <a:endParaRPr lang="en-US" sz="2000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3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Dissimilarity Index 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To begin, we take the </a:t>
            </a:r>
            <a:r>
              <a:rPr lang="en-IN" dirty="0" err="1"/>
              <a:t>subgraph</a:t>
            </a:r>
            <a:r>
              <a:rPr lang="en-IN" dirty="0"/>
              <a:t> </a:t>
            </a:r>
            <a:r>
              <a:rPr lang="en-IN" dirty="0" err="1"/>
              <a:t>Gu</a:t>
            </a:r>
            <a:r>
              <a:rPr lang="en-IN" dirty="0"/>
              <a:t> </a:t>
            </a:r>
            <a:r>
              <a:rPr lang="en-IN" dirty="0" smtClean="0"/>
              <a:t>induced on </a:t>
            </a:r>
            <a:r>
              <a:rPr lang="en-IN" dirty="0"/>
              <a:t>u and all </a:t>
            </a:r>
            <a:r>
              <a:rPr lang="en-IN" dirty="0" err="1"/>
              <a:t>neighbors</a:t>
            </a:r>
            <a:r>
              <a:rPr lang="en-IN" dirty="0"/>
              <a:t> of u, and for a node v in </a:t>
            </a:r>
            <a:r>
              <a:rPr lang="en-IN" dirty="0" err="1"/>
              <a:t>Gu</a:t>
            </a:r>
            <a:r>
              <a:rPr lang="en-IN" dirty="0"/>
              <a:t> </a:t>
            </a:r>
            <a:r>
              <a:rPr lang="en-IN" dirty="0" smtClean="0"/>
              <a:t>we  define </a:t>
            </a:r>
            <a:r>
              <a:rPr lang="en-IN" dirty="0" err="1"/>
              <a:t>Cuv</a:t>
            </a:r>
            <a:r>
              <a:rPr lang="en-IN" dirty="0"/>
              <a:t> to be the set of common </a:t>
            </a:r>
            <a:r>
              <a:rPr lang="en-IN" dirty="0" err="1"/>
              <a:t>neighbors</a:t>
            </a:r>
            <a:r>
              <a:rPr lang="en-IN" dirty="0"/>
              <a:t> of u and v. </a:t>
            </a:r>
            <a:r>
              <a:rPr lang="en-IN" dirty="0" smtClean="0"/>
              <a:t>To express </a:t>
            </a:r>
            <a:r>
              <a:rPr lang="en-IN" dirty="0"/>
              <a:t>the idea that pairs of nodes in </a:t>
            </a:r>
            <a:r>
              <a:rPr lang="en-IN" dirty="0" err="1"/>
              <a:t>Cuv</a:t>
            </a:r>
            <a:r>
              <a:rPr lang="en-IN" dirty="0"/>
              <a:t> should be far </a:t>
            </a:r>
            <a:r>
              <a:rPr lang="en-IN" dirty="0" smtClean="0"/>
              <a:t>apart in </a:t>
            </a:r>
            <a:r>
              <a:rPr lang="en-IN" dirty="0" err="1"/>
              <a:t>Gu</a:t>
            </a:r>
            <a:r>
              <a:rPr lang="en-IN" dirty="0"/>
              <a:t> when we do not consider the two-step paths </a:t>
            </a:r>
            <a:r>
              <a:rPr lang="en-IN" dirty="0" smtClean="0"/>
              <a:t>through  u </a:t>
            </a:r>
            <a:r>
              <a:rPr lang="en-IN" dirty="0"/>
              <a:t>and v themselves, we define the absolute dispersion of </a:t>
            </a:r>
            <a:r>
              <a:rPr lang="en-IN" dirty="0" smtClean="0"/>
              <a:t>the u-v </a:t>
            </a:r>
            <a:r>
              <a:rPr lang="en-IN" dirty="0"/>
              <a:t>link, </a:t>
            </a:r>
            <a:r>
              <a:rPr lang="en-IN" dirty="0" err="1"/>
              <a:t>disp</a:t>
            </a:r>
            <a:r>
              <a:rPr lang="en-IN" dirty="0"/>
              <a:t>(u, v), to be the sum of all pairwise </a:t>
            </a:r>
            <a:r>
              <a:rPr lang="en-IN" dirty="0" smtClean="0"/>
              <a:t>distances between </a:t>
            </a:r>
            <a:r>
              <a:rPr lang="en-IN" dirty="0"/>
              <a:t>nodes in </a:t>
            </a:r>
            <a:r>
              <a:rPr lang="en-IN" dirty="0" err="1"/>
              <a:t>Cuv</a:t>
            </a:r>
            <a:r>
              <a:rPr lang="en-IN" dirty="0"/>
              <a:t>, as measured in </a:t>
            </a:r>
            <a:r>
              <a:rPr lang="en-IN" dirty="0" err="1"/>
              <a:t>Gu</a:t>
            </a:r>
            <a:r>
              <a:rPr lang="en-IN" dirty="0"/>
              <a:t> −{u, v}; that is,</a:t>
            </a:r>
          </a:p>
          <a:p>
            <a:pPr marL="11430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disp</a:t>
            </a:r>
            <a:r>
              <a:rPr lang="en-IN" dirty="0" smtClean="0"/>
              <a:t>(u</a:t>
            </a:r>
            <a:r>
              <a:rPr lang="en-IN" dirty="0"/>
              <a:t>, v) </a:t>
            </a:r>
            <a:r>
              <a:rPr lang="en-IN" dirty="0" smtClean="0"/>
              <a:t>=  ∑ d (v(s</a:t>
            </a:r>
            <a:r>
              <a:rPr lang="en-IN" dirty="0"/>
              <a:t>, t</a:t>
            </a:r>
            <a:r>
              <a:rPr lang="en-IN" dirty="0" smtClean="0"/>
              <a:t>))</a:t>
            </a:r>
            <a:endParaRPr lang="en-IN" dirty="0"/>
          </a:p>
          <a:p>
            <a:pPr marL="114300" indent="0">
              <a:buNone/>
            </a:pPr>
            <a:r>
              <a:rPr lang="en-IN" dirty="0" smtClean="0"/>
              <a:t>  where </a:t>
            </a:r>
            <a:r>
              <a:rPr lang="en-IN" dirty="0"/>
              <a:t>dv is a distance function on the nodes of </a:t>
            </a:r>
            <a:r>
              <a:rPr lang="en-IN" dirty="0" err="1"/>
              <a:t>Cuv</a:t>
            </a:r>
            <a:r>
              <a:rPr lang="en-IN" dirty="0"/>
              <a:t>. </a:t>
            </a:r>
            <a:r>
              <a:rPr lang="en-IN" dirty="0" smtClean="0"/>
              <a:t>The function </a:t>
            </a:r>
            <a:r>
              <a:rPr lang="en-IN" dirty="0"/>
              <a:t>dv need not be the standard graph-theoretic </a:t>
            </a:r>
            <a:r>
              <a:rPr lang="en-IN" dirty="0" smtClean="0"/>
              <a:t>distance; different </a:t>
            </a:r>
            <a:r>
              <a:rPr lang="en-IN" dirty="0"/>
              <a:t>choices of dv will give rise to different </a:t>
            </a:r>
            <a:r>
              <a:rPr lang="en-IN" dirty="0" smtClean="0"/>
              <a:t>measures of </a:t>
            </a:r>
            <a:r>
              <a:rPr lang="en-IN" dirty="0"/>
              <a:t>absolute dispersion. As we discuss in more detail </a:t>
            </a:r>
            <a:r>
              <a:rPr lang="en-IN" dirty="0" smtClean="0"/>
              <a:t>below, among </a:t>
            </a:r>
            <a:r>
              <a:rPr lang="en-IN" dirty="0"/>
              <a:t>a large class of possible distance functions, we </a:t>
            </a:r>
            <a:r>
              <a:rPr lang="en-IN" dirty="0" smtClean="0"/>
              <a:t>ultimately find </a:t>
            </a:r>
            <a:r>
              <a:rPr lang="en-IN" dirty="0"/>
              <a:t>the best performance when we define dv(s, t) </a:t>
            </a:r>
            <a:r>
              <a:rPr lang="en-IN" dirty="0" smtClean="0"/>
              <a:t>to be </a:t>
            </a:r>
            <a:r>
              <a:rPr lang="en-IN" dirty="0"/>
              <a:t>the function equal to 1 when s and t are not directly </a:t>
            </a:r>
            <a:r>
              <a:rPr lang="en-IN" dirty="0" smtClean="0"/>
              <a:t>linked 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dirty="0"/>
              <a:t>also have no common </a:t>
            </a:r>
            <a:r>
              <a:rPr lang="en-IN" dirty="0" err="1"/>
              <a:t>neighbors</a:t>
            </a:r>
            <a:r>
              <a:rPr lang="en-IN" dirty="0"/>
              <a:t> in </a:t>
            </a:r>
            <a:r>
              <a:rPr lang="en-IN" dirty="0" err="1"/>
              <a:t>Gu</a:t>
            </a:r>
            <a:r>
              <a:rPr lang="en-IN" dirty="0"/>
              <a:t> other than u </a:t>
            </a:r>
            <a:r>
              <a:rPr lang="en-IN" dirty="0" smtClean="0"/>
              <a:t>and v</a:t>
            </a:r>
            <a:r>
              <a:rPr lang="en-IN" dirty="0"/>
              <a:t>, and equal to 0 otherwise.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7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 -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the </a:t>
            </a:r>
            <a:r>
              <a:rPr lang="en-US" dirty="0"/>
              <a:t> </a:t>
            </a:r>
            <a:r>
              <a:rPr lang="en-US" dirty="0" smtClean="0"/>
              <a:t>pair of nodes having dissimilarity index  &gt; 0 is stored in a file.</a:t>
            </a:r>
          </a:p>
        </p:txBody>
      </p:sp>
    </p:spTree>
    <p:extLst>
      <p:ext uri="{BB962C8B-B14F-4D97-AF65-F5344CB8AC3E}">
        <p14:creationId xmlns:p14="http://schemas.microsoft.com/office/powerpoint/2010/main" val="24608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972</TotalTime>
  <Words>250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Community Detection for testing hypothesis of dispersion similarity</vt:lpstr>
      <vt:lpstr> Approach   used -</vt:lpstr>
      <vt:lpstr>Igraph Community detection algorithm-</vt:lpstr>
      <vt:lpstr>Networkx community detection algorithm -</vt:lpstr>
      <vt:lpstr>Dissimilarity Index -</vt:lpstr>
      <vt:lpstr>Result 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Dissimilarity based community detection</dc:title>
  <dc:creator>Agarwal, Radha - Contractor</dc:creator>
  <cp:lastModifiedBy>Agarwal, Radha - Contractor</cp:lastModifiedBy>
  <cp:revision>90</cp:revision>
  <dcterms:created xsi:type="dcterms:W3CDTF">2015-11-19T12:40:45Z</dcterms:created>
  <dcterms:modified xsi:type="dcterms:W3CDTF">2015-11-20T05:27:51Z</dcterms:modified>
</cp:coreProperties>
</file>