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3"/>
  </p:notesMasterIdLst>
  <p:handoutMasterIdLst>
    <p:handoutMasterId r:id="rId84"/>
  </p:handoutMasterIdLst>
  <p:sldIdLst>
    <p:sldId id="256" r:id="rId2"/>
    <p:sldId id="257" r:id="rId3"/>
    <p:sldId id="258" r:id="rId4"/>
    <p:sldId id="259" r:id="rId5"/>
    <p:sldId id="340" r:id="rId6"/>
    <p:sldId id="260" r:id="rId7"/>
    <p:sldId id="261" r:id="rId8"/>
    <p:sldId id="266" r:id="rId9"/>
    <p:sldId id="263" r:id="rId10"/>
    <p:sldId id="264" r:id="rId11"/>
    <p:sldId id="265" r:id="rId12"/>
    <p:sldId id="267" r:id="rId13"/>
    <p:sldId id="309" r:id="rId14"/>
    <p:sldId id="329" r:id="rId15"/>
    <p:sldId id="330" r:id="rId16"/>
    <p:sldId id="331" r:id="rId17"/>
    <p:sldId id="332" r:id="rId18"/>
    <p:sldId id="333" r:id="rId19"/>
    <p:sldId id="334" r:id="rId20"/>
    <p:sldId id="335" r:id="rId21"/>
    <p:sldId id="336" r:id="rId22"/>
    <p:sldId id="337" r:id="rId23"/>
    <p:sldId id="338" r:id="rId24"/>
    <p:sldId id="339" r:id="rId25"/>
    <p:sldId id="268" r:id="rId26"/>
    <p:sldId id="323" r:id="rId27"/>
    <p:sldId id="270" r:id="rId28"/>
    <p:sldId id="271" r:id="rId29"/>
    <p:sldId id="272" r:id="rId30"/>
    <p:sldId id="273" r:id="rId31"/>
    <p:sldId id="274" r:id="rId32"/>
    <p:sldId id="275" r:id="rId33"/>
    <p:sldId id="324" r:id="rId34"/>
    <p:sldId id="277" r:id="rId35"/>
    <p:sldId id="278" r:id="rId36"/>
    <p:sldId id="325" r:id="rId37"/>
    <p:sldId id="279" r:id="rId38"/>
    <p:sldId id="280" r:id="rId39"/>
    <p:sldId id="281" r:id="rId40"/>
    <p:sldId id="327" r:id="rId41"/>
    <p:sldId id="328" r:id="rId42"/>
    <p:sldId id="283" r:id="rId43"/>
    <p:sldId id="284" r:id="rId44"/>
    <p:sldId id="285" r:id="rId45"/>
    <p:sldId id="286" r:id="rId46"/>
    <p:sldId id="287" r:id="rId47"/>
    <p:sldId id="311" r:id="rId48"/>
    <p:sldId id="312" r:id="rId49"/>
    <p:sldId id="289" r:id="rId50"/>
    <p:sldId id="290" r:id="rId51"/>
    <p:sldId id="291" r:id="rId52"/>
    <p:sldId id="293" r:id="rId53"/>
    <p:sldId id="292" r:id="rId54"/>
    <p:sldId id="295" r:id="rId55"/>
    <p:sldId id="296" r:id="rId56"/>
    <p:sldId id="297" r:id="rId57"/>
    <p:sldId id="298" r:id="rId58"/>
    <p:sldId id="299" r:id="rId59"/>
    <p:sldId id="300" r:id="rId60"/>
    <p:sldId id="301" r:id="rId61"/>
    <p:sldId id="313" r:id="rId62"/>
    <p:sldId id="314" r:id="rId63"/>
    <p:sldId id="315" r:id="rId64"/>
    <p:sldId id="316" r:id="rId65"/>
    <p:sldId id="317" r:id="rId66"/>
    <p:sldId id="318" r:id="rId67"/>
    <p:sldId id="326" r:id="rId68"/>
    <p:sldId id="345" r:id="rId69"/>
    <p:sldId id="302" r:id="rId70"/>
    <p:sldId id="319" r:id="rId71"/>
    <p:sldId id="320" r:id="rId72"/>
    <p:sldId id="303" r:id="rId73"/>
    <p:sldId id="321" r:id="rId74"/>
    <p:sldId id="322" r:id="rId75"/>
    <p:sldId id="306" r:id="rId76"/>
    <p:sldId id="307" r:id="rId77"/>
    <p:sldId id="308" r:id="rId78"/>
    <p:sldId id="341" r:id="rId79"/>
    <p:sldId id="342" r:id="rId80"/>
    <p:sldId id="343" r:id="rId81"/>
    <p:sldId id="344" r:id="rId82"/>
  </p:sldIdLst>
  <p:sldSz cx="9144000" cy="6858000" type="screen4x3"/>
  <p:notesSz cx="6669088" cy="9928225"/>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20" y="27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559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E93646-2D11-2E55-5F01-B4AF7AC7830D}"/>
              </a:ext>
            </a:extLst>
          </p:cNvPr>
          <p:cNvSpPr>
            <a:spLocks noGrp="1"/>
          </p:cNvSpPr>
          <p:nvPr>
            <p:ph type="hdr" sz="quarter"/>
          </p:nvPr>
        </p:nvSpPr>
        <p:spPr>
          <a:xfrm>
            <a:off x="0" y="0"/>
            <a:ext cx="2889250" cy="496888"/>
          </a:xfrm>
          <a:prstGeom prst="rect">
            <a:avLst/>
          </a:prstGeom>
        </p:spPr>
        <p:txBody>
          <a:bodyPr vert="horz" lIns="91440" tIns="45720" rIns="91440" bIns="45720" rtlCol="0"/>
          <a:lstStyle>
            <a:lvl1pPr algn="l" eaLnBrk="1" hangingPunct="1">
              <a:defRPr sz="1200" b="1">
                <a:latin typeface="Arial" charset="0"/>
                <a:cs typeface="Arial" charset="0"/>
              </a:defRPr>
            </a:lvl1pPr>
          </a:lstStyle>
          <a:p>
            <a:pPr>
              <a:defRPr/>
            </a:pPr>
            <a:endParaRPr lang="en-GB"/>
          </a:p>
        </p:txBody>
      </p:sp>
      <p:sp>
        <p:nvSpPr>
          <p:cNvPr id="3" name="Date Placeholder 2">
            <a:extLst>
              <a:ext uri="{FF2B5EF4-FFF2-40B4-BE49-F238E27FC236}">
                <a16:creationId xmlns:a16="http://schemas.microsoft.com/office/drawing/2014/main" id="{F03C4C56-A0AA-4235-9E56-3418D90687F6}"/>
              </a:ext>
            </a:extLst>
          </p:cNvPr>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eaLnBrk="1" hangingPunct="1">
              <a:defRPr sz="1200" b="1">
                <a:latin typeface="Arial" charset="0"/>
                <a:cs typeface="Arial" charset="0"/>
              </a:defRPr>
            </a:lvl1pPr>
          </a:lstStyle>
          <a:p>
            <a:pPr>
              <a:defRPr/>
            </a:pPr>
            <a:fld id="{C5375A76-0345-44B2-92BF-21BB5832E492}" type="datetimeFigureOut">
              <a:rPr lang="en-GB"/>
              <a:pPr>
                <a:defRPr/>
              </a:pPr>
              <a:t>01/03/2025</a:t>
            </a:fld>
            <a:endParaRPr lang="en-GB"/>
          </a:p>
        </p:txBody>
      </p:sp>
      <p:sp>
        <p:nvSpPr>
          <p:cNvPr id="4" name="Footer Placeholder 3">
            <a:extLst>
              <a:ext uri="{FF2B5EF4-FFF2-40B4-BE49-F238E27FC236}">
                <a16:creationId xmlns:a16="http://schemas.microsoft.com/office/drawing/2014/main" id="{ECD15FEB-0803-5709-8280-0B426FFA8A8D}"/>
              </a:ext>
            </a:extLst>
          </p:cNvPr>
          <p:cNvSpPr>
            <a:spLocks noGrp="1"/>
          </p:cNvSpPr>
          <p:nvPr>
            <p:ph type="ftr" sz="quarter" idx="2"/>
          </p:nvPr>
        </p:nvSpPr>
        <p:spPr>
          <a:xfrm>
            <a:off x="0" y="9429750"/>
            <a:ext cx="2889250" cy="496888"/>
          </a:xfrm>
          <a:prstGeom prst="rect">
            <a:avLst/>
          </a:prstGeom>
        </p:spPr>
        <p:txBody>
          <a:bodyPr vert="horz" lIns="91440" tIns="45720" rIns="91440" bIns="45720" rtlCol="0" anchor="b"/>
          <a:lstStyle>
            <a:lvl1pPr algn="l" eaLnBrk="1" hangingPunct="1">
              <a:defRPr sz="1200" b="1">
                <a:latin typeface="Arial" charset="0"/>
                <a:cs typeface="Arial" charset="0"/>
              </a:defRPr>
            </a:lvl1pPr>
          </a:lstStyle>
          <a:p>
            <a:pPr>
              <a:defRPr/>
            </a:pPr>
            <a:endParaRPr lang="en-GB"/>
          </a:p>
        </p:txBody>
      </p:sp>
      <p:sp>
        <p:nvSpPr>
          <p:cNvPr id="5" name="Slide Number Placeholder 4">
            <a:extLst>
              <a:ext uri="{FF2B5EF4-FFF2-40B4-BE49-F238E27FC236}">
                <a16:creationId xmlns:a16="http://schemas.microsoft.com/office/drawing/2014/main" id="{9FFD2CC9-2618-868B-C913-D1DB1762CF4F}"/>
              </a:ext>
            </a:extLst>
          </p:cNvPr>
          <p:cNvSpPr>
            <a:spLocks noGrp="1"/>
          </p:cNvSpPr>
          <p:nvPr>
            <p:ph type="sldNum" sz="quarter" idx="3"/>
          </p:nvPr>
        </p:nvSpPr>
        <p:spPr>
          <a:xfrm>
            <a:off x="3778250" y="9429750"/>
            <a:ext cx="2889250"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b="1"/>
            </a:lvl1pPr>
          </a:lstStyle>
          <a:p>
            <a:fld id="{B442C553-CD0B-4EEB-81C5-125719F2F0EC}"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9A5DB70-11F0-6D9F-18B5-100B72A779E5}"/>
              </a:ext>
            </a:extLst>
          </p:cNvPr>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cs typeface="Arial" charset="0"/>
              </a:defRPr>
            </a:lvl1pPr>
          </a:lstStyle>
          <a:p>
            <a:pPr>
              <a:defRPr/>
            </a:pPr>
            <a:endParaRPr lang="en-GB"/>
          </a:p>
        </p:txBody>
      </p:sp>
      <p:sp>
        <p:nvSpPr>
          <p:cNvPr id="3075" name="Rectangle 3">
            <a:extLst>
              <a:ext uri="{FF2B5EF4-FFF2-40B4-BE49-F238E27FC236}">
                <a16:creationId xmlns:a16="http://schemas.microsoft.com/office/drawing/2014/main" id="{6AA3FFDB-7822-D66C-405F-2E19A700CB16}"/>
              </a:ext>
            </a:extLst>
          </p:cNvPr>
          <p:cNvSpPr>
            <a:spLocks noGrp="1" noChangeArrowheads="1"/>
          </p:cNvSpPr>
          <p:nvPr>
            <p:ph type="dt"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cs typeface="Arial" charset="0"/>
              </a:defRPr>
            </a:lvl1pPr>
          </a:lstStyle>
          <a:p>
            <a:pPr>
              <a:defRPr/>
            </a:pPr>
            <a:endParaRPr lang="en-GB"/>
          </a:p>
        </p:txBody>
      </p:sp>
      <p:sp>
        <p:nvSpPr>
          <p:cNvPr id="84996" name="Rectangle 4">
            <a:extLst>
              <a:ext uri="{FF2B5EF4-FFF2-40B4-BE49-F238E27FC236}">
                <a16:creationId xmlns:a16="http://schemas.microsoft.com/office/drawing/2014/main" id="{4126D1DD-93FE-9E71-3090-9FF3369C8B54}"/>
              </a:ext>
            </a:extLst>
          </p:cNvPr>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ECDF9872-5E5D-09ED-7645-850A1BC42603}"/>
              </a:ext>
            </a:extLst>
          </p:cNvPr>
          <p:cNvSpPr>
            <a:spLocks noGrp="1" noChangeArrowheads="1"/>
          </p:cNvSpPr>
          <p:nvPr>
            <p:ph type="body" sz="quarter" idx="3"/>
          </p:nvPr>
        </p:nvSpPr>
        <p:spPr bwMode="auto">
          <a:xfrm>
            <a:off x="666750" y="4716463"/>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a:extLst>
              <a:ext uri="{FF2B5EF4-FFF2-40B4-BE49-F238E27FC236}">
                <a16:creationId xmlns:a16="http://schemas.microsoft.com/office/drawing/2014/main" id="{24807ADC-B10B-0D01-257E-0ACF7C03E9DA}"/>
              </a:ext>
            </a:extLst>
          </p:cNvPr>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cs typeface="Arial" charset="0"/>
              </a:defRPr>
            </a:lvl1pPr>
          </a:lstStyle>
          <a:p>
            <a:pPr>
              <a:defRPr/>
            </a:pPr>
            <a:endParaRPr lang="en-GB"/>
          </a:p>
        </p:txBody>
      </p:sp>
      <p:sp>
        <p:nvSpPr>
          <p:cNvPr id="3079" name="Rectangle 7">
            <a:extLst>
              <a:ext uri="{FF2B5EF4-FFF2-40B4-BE49-F238E27FC236}">
                <a16:creationId xmlns:a16="http://schemas.microsoft.com/office/drawing/2014/main" id="{410FD04D-4E87-1459-FC37-75E769772B83}"/>
              </a:ext>
            </a:extLst>
          </p:cNvPr>
          <p:cNvSpPr>
            <a:spLocks noGrp="1" noChangeArrowheads="1"/>
          </p:cNvSpPr>
          <p:nvPr>
            <p:ph type="sldNum" sz="quarter" idx="5"/>
          </p:nvPr>
        </p:nvSpPr>
        <p:spPr bwMode="auto">
          <a:xfrm>
            <a:off x="377825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799F567-5FF1-4A8E-8751-F0BDD955621A}"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7D59C88B-D8C7-70AA-2150-7A41D16E8F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5108A9E-78BA-4096-A047-6AEC26B0FD39}" type="slidenum">
              <a:rPr lang="en-GB" altLang="en-US"/>
              <a:pPr/>
              <a:t>1</a:t>
            </a:fld>
            <a:endParaRPr lang="en-GB" altLang="en-US"/>
          </a:p>
        </p:txBody>
      </p:sp>
      <p:sp>
        <p:nvSpPr>
          <p:cNvPr id="86019" name="Rectangle 2">
            <a:extLst>
              <a:ext uri="{FF2B5EF4-FFF2-40B4-BE49-F238E27FC236}">
                <a16:creationId xmlns:a16="http://schemas.microsoft.com/office/drawing/2014/main" id="{AB631A9A-85ED-FD30-0920-617F82E651C9}"/>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EB90B267-EAF2-44A1-F67E-BE8AB69FEF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0B23CF28-660F-5374-0567-5ACD245A87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25F0BEA-D9C9-4106-B496-9C1B9B23D804}" type="slidenum">
              <a:rPr lang="en-GB" altLang="en-US"/>
              <a:pPr/>
              <a:t>10</a:t>
            </a:fld>
            <a:endParaRPr lang="en-GB" altLang="en-US"/>
          </a:p>
        </p:txBody>
      </p:sp>
      <p:sp>
        <p:nvSpPr>
          <p:cNvPr id="95235" name="Rectangle 2">
            <a:extLst>
              <a:ext uri="{FF2B5EF4-FFF2-40B4-BE49-F238E27FC236}">
                <a16:creationId xmlns:a16="http://schemas.microsoft.com/office/drawing/2014/main" id="{2C53B828-A1DF-A936-3CFF-D2CE3B4CA2FE}"/>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5D7F1E1C-72DD-688D-5690-9617915F08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A090AAD8-717B-54B0-CECD-32D65FFEF0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4E4D8C5-0311-4941-9EAF-810F86B9C20F}" type="slidenum">
              <a:rPr lang="en-GB" altLang="en-US"/>
              <a:pPr/>
              <a:t>11</a:t>
            </a:fld>
            <a:endParaRPr lang="en-GB" altLang="en-US"/>
          </a:p>
        </p:txBody>
      </p:sp>
      <p:sp>
        <p:nvSpPr>
          <p:cNvPr id="96259" name="Rectangle 2">
            <a:extLst>
              <a:ext uri="{FF2B5EF4-FFF2-40B4-BE49-F238E27FC236}">
                <a16:creationId xmlns:a16="http://schemas.microsoft.com/office/drawing/2014/main" id="{7E397055-EBC3-6D08-2D57-CB5478410E8E}"/>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46C0A2DB-7261-B774-B1D8-5EA42E971A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78859727-AA15-FD30-BF98-B2854A8659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8C23268-9F54-4156-BAB7-00D3BA897A4E}" type="slidenum">
              <a:rPr lang="en-GB" altLang="en-US"/>
              <a:pPr/>
              <a:t>12</a:t>
            </a:fld>
            <a:endParaRPr lang="en-GB" altLang="en-US"/>
          </a:p>
        </p:txBody>
      </p:sp>
      <p:sp>
        <p:nvSpPr>
          <p:cNvPr id="97283" name="Rectangle 2">
            <a:extLst>
              <a:ext uri="{FF2B5EF4-FFF2-40B4-BE49-F238E27FC236}">
                <a16:creationId xmlns:a16="http://schemas.microsoft.com/office/drawing/2014/main" id="{F9BDD774-55FD-B35C-D4F1-01E39F6A4309}"/>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A80BC063-5FAF-AD31-8AC8-4479559B5B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321BEEA7-BEFF-2178-F168-4BCDDBFB458B}"/>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5E2823A1-F003-97AB-16A8-3213675F30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91A5679A-9617-3155-D9C6-208DFDEDB1C8}"/>
              </a:ext>
            </a:extLst>
          </p:cNvPr>
          <p:cNvSpPr>
            <a:spLocks noGrp="1" noRot="1" noChangeAspect="1" noTextEdit="1"/>
          </p:cNvSpPr>
          <p:nvPr>
            <p:ph type="sldImg"/>
          </p:nvPr>
        </p:nvSpPr>
        <p:spPr>
          <a:ln/>
        </p:spPr>
      </p:sp>
      <p:sp>
        <p:nvSpPr>
          <p:cNvPr id="99331" name="Notes Placeholder 2">
            <a:extLst>
              <a:ext uri="{FF2B5EF4-FFF2-40B4-BE49-F238E27FC236}">
                <a16:creationId xmlns:a16="http://schemas.microsoft.com/office/drawing/2014/main" id="{31C88C7C-C5C7-1FAF-F143-9807433F2F8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99332" name="Slide Number Placeholder 3">
            <a:extLst>
              <a:ext uri="{FF2B5EF4-FFF2-40B4-BE49-F238E27FC236}">
                <a16:creationId xmlns:a16="http://schemas.microsoft.com/office/drawing/2014/main" id="{1B1AD318-89DF-E29B-6815-CFA13753AFF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8C73830-FA0B-49F6-A565-88B5C0F3C42E}" type="slidenum">
              <a:rPr lang="en-GB" altLang="en-US"/>
              <a:pPr/>
              <a:t>14</a:t>
            </a:fld>
            <a:endParaRPr lang="en-GB"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1676125E-73CA-06FE-48CD-EAF5722C0701}"/>
              </a:ext>
            </a:extLst>
          </p:cNvPr>
          <p:cNvSpPr>
            <a:spLocks noGrp="1" noRot="1" noChangeAspect="1" noTextEdit="1"/>
          </p:cNvSpPr>
          <p:nvPr>
            <p:ph type="sldImg"/>
          </p:nvPr>
        </p:nvSpPr>
        <p:spPr>
          <a:ln/>
        </p:spPr>
      </p:sp>
      <p:sp>
        <p:nvSpPr>
          <p:cNvPr id="100355" name="Notes Placeholder 2">
            <a:extLst>
              <a:ext uri="{FF2B5EF4-FFF2-40B4-BE49-F238E27FC236}">
                <a16:creationId xmlns:a16="http://schemas.microsoft.com/office/drawing/2014/main" id="{E614FAA3-EEB9-BD86-4005-49739AF7B8D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00356" name="Slide Number Placeholder 3">
            <a:extLst>
              <a:ext uri="{FF2B5EF4-FFF2-40B4-BE49-F238E27FC236}">
                <a16:creationId xmlns:a16="http://schemas.microsoft.com/office/drawing/2014/main" id="{24ECC980-FEB5-7ABB-A703-306DA9092DF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71EF23A-55AE-43FE-8CEF-ABFDB478167F}" type="slidenum">
              <a:rPr lang="en-GB" altLang="en-US"/>
              <a:pPr/>
              <a:t>15</a:t>
            </a:fld>
            <a:endParaRPr lang="en-GB"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84FF12A0-40D4-E5F4-1A8C-1D58C256C0BB}"/>
              </a:ext>
            </a:extLst>
          </p:cNvPr>
          <p:cNvSpPr>
            <a:spLocks noGrp="1" noRot="1" noChangeAspect="1" noTextEdit="1"/>
          </p:cNvSpPr>
          <p:nvPr>
            <p:ph type="sldImg"/>
          </p:nvPr>
        </p:nvSpPr>
        <p:spPr>
          <a:ln/>
        </p:spPr>
      </p:sp>
      <p:sp>
        <p:nvSpPr>
          <p:cNvPr id="101379" name="Notes Placeholder 2">
            <a:extLst>
              <a:ext uri="{FF2B5EF4-FFF2-40B4-BE49-F238E27FC236}">
                <a16:creationId xmlns:a16="http://schemas.microsoft.com/office/drawing/2014/main" id="{B51EB63F-7C9D-DFF5-A2CF-28B3ECAFC0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01380" name="Slide Number Placeholder 3">
            <a:extLst>
              <a:ext uri="{FF2B5EF4-FFF2-40B4-BE49-F238E27FC236}">
                <a16:creationId xmlns:a16="http://schemas.microsoft.com/office/drawing/2014/main" id="{7BEE90F0-531B-ACA6-A1AA-0288329F6C4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7E4F6C-A179-432C-BF34-36794C20CA58}" type="slidenum">
              <a:rPr lang="en-GB" altLang="en-US"/>
              <a:pPr/>
              <a:t>16</a:t>
            </a:fld>
            <a:endParaRPr lang="en-GB"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23BB9405-835F-F2A4-F1C9-85E581935B8E}"/>
              </a:ext>
            </a:extLst>
          </p:cNvPr>
          <p:cNvSpPr>
            <a:spLocks noGrp="1" noRot="1" noChangeAspect="1" noTextEdit="1"/>
          </p:cNvSpPr>
          <p:nvPr>
            <p:ph type="sldImg"/>
          </p:nvPr>
        </p:nvSpPr>
        <p:spPr>
          <a:ln/>
        </p:spPr>
      </p:sp>
      <p:sp>
        <p:nvSpPr>
          <p:cNvPr id="102403" name="Notes Placeholder 2">
            <a:extLst>
              <a:ext uri="{FF2B5EF4-FFF2-40B4-BE49-F238E27FC236}">
                <a16:creationId xmlns:a16="http://schemas.microsoft.com/office/drawing/2014/main" id="{CC561203-4883-3966-9743-57554C923A2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02404" name="Slide Number Placeholder 3">
            <a:extLst>
              <a:ext uri="{FF2B5EF4-FFF2-40B4-BE49-F238E27FC236}">
                <a16:creationId xmlns:a16="http://schemas.microsoft.com/office/drawing/2014/main" id="{8B6A35BF-822B-A175-D031-CDF624211EA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E466B29-76F9-4AA3-B423-F121FD0D2845}" type="slidenum">
              <a:rPr lang="en-GB" altLang="en-US"/>
              <a:pPr/>
              <a:t>17</a:t>
            </a:fld>
            <a:endParaRPr lang="en-GB"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433746BD-7885-EC25-3950-1FFE3272DD36}"/>
              </a:ext>
            </a:extLst>
          </p:cNvPr>
          <p:cNvSpPr>
            <a:spLocks noGrp="1" noRot="1" noChangeAspect="1" noTextEdit="1"/>
          </p:cNvSpPr>
          <p:nvPr>
            <p:ph type="sldImg"/>
          </p:nvPr>
        </p:nvSpPr>
        <p:spPr>
          <a:ln/>
        </p:spPr>
      </p:sp>
      <p:sp>
        <p:nvSpPr>
          <p:cNvPr id="103427" name="Notes Placeholder 2">
            <a:extLst>
              <a:ext uri="{FF2B5EF4-FFF2-40B4-BE49-F238E27FC236}">
                <a16:creationId xmlns:a16="http://schemas.microsoft.com/office/drawing/2014/main" id="{9D3C4565-C27B-8158-095B-CA49D70515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03428" name="Slide Number Placeholder 3">
            <a:extLst>
              <a:ext uri="{FF2B5EF4-FFF2-40B4-BE49-F238E27FC236}">
                <a16:creationId xmlns:a16="http://schemas.microsoft.com/office/drawing/2014/main" id="{7B3C3807-8AEC-0390-47E9-091A70CA185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6CC8B80-E09B-4FDA-82DB-092C4C938B13}" type="slidenum">
              <a:rPr lang="en-GB" altLang="en-US"/>
              <a:pPr/>
              <a:t>18</a:t>
            </a:fld>
            <a:endParaRPr lang="en-GB"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16D0F0EA-B588-6F49-0120-20EC531E178D}"/>
              </a:ext>
            </a:extLst>
          </p:cNvPr>
          <p:cNvSpPr>
            <a:spLocks noGrp="1" noRot="1" noChangeAspect="1" noTextEdit="1"/>
          </p:cNvSpPr>
          <p:nvPr>
            <p:ph type="sldImg"/>
          </p:nvPr>
        </p:nvSpPr>
        <p:spPr>
          <a:ln/>
        </p:spPr>
      </p:sp>
      <p:sp>
        <p:nvSpPr>
          <p:cNvPr id="104451" name="Notes Placeholder 2">
            <a:extLst>
              <a:ext uri="{FF2B5EF4-FFF2-40B4-BE49-F238E27FC236}">
                <a16:creationId xmlns:a16="http://schemas.microsoft.com/office/drawing/2014/main" id="{3BC7A0F8-0697-C759-C641-A21B672CAED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04452" name="Slide Number Placeholder 3">
            <a:extLst>
              <a:ext uri="{FF2B5EF4-FFF2-40B4-BE49-F238E27FC236}">
                <a16:creationId xmlns:a16="http://schemas.microsoft.com/office/drawing/2014/main" id="{81C27E2A-FF18-F545-FEF1-560DD77094D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69CE3D5-6EFE-4A37-B603-6F0AD0DB0710}" type="slidenum">
              <a:rPr lang="en-GB" altLang="en-US"/>
              <a:pPr/>
              <a:t>19</a:t>
            </a:fld>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F6FC3677-8FB1-552F-0B91-7960C4CE29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9144600-1A5E-4BCA-A2D3-A3FBD87691A9}" type="slidenum">
              <a:rPr lang="en-GB" altLang="en-US"/>
              <a:pPr/>
              <a:t>2</a:t>
            </a:fld>
            <a:endParaRPr lang="en-GB" altLang="en-US"/>
          </a:p>
        </p:txBody>
      </p:sp>
      <p:sp>
        <p:nvSpPr>
          <p:cNvPr id="87043" name="Rectangle 2">
            <a:extLst>
              <a:ext uri="{FF2B5EF4-FFF2-40B4-BE49-F238E27FC236}">
                <a16:creationId xmlns:a16="http://schemas.microsoft.com/office/drawing/2014/main" id="{94DAEF75-9D2D-177C-306C-B50FF44C3B10}"/>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C20A7792-F975-D714-3959-074ADC61CF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D5136AE5-7383-7000-69D3-BE9787F15C0D}"/>
              </a:ext>
            </a:extLst>
          </p:cNvPr>
          <p:cNvSpPr>
            <a:spLocks noGrp="1" noRot="1" noChangeAspect="1" noTextEdit="1"/>
          </p:cNvSpPr>
          <p:nvPr>
            <p:ph type="sldImg"/>
          </p:nvPr>
        </p:nvSpPr>
        <p:spPr>
          <a:ln/>
        </p:spPr>
      </p:sp>
      <p:sp>
        <p:nvSpPr>
          <p:cNvPr id="105475" name="Notes Placeholder 2">
            <a:extLst>
              <a:ext uri="{FF2B5EF4-FFF2-40B4-BE49-F238E27FC236}">
                <a16:creationId xmlns:a16="http://schemas.microsoft.com/office/drawing/2014/main" id="{DFE172FF-7DAF-1797-DFA1-10D1A75CB8D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05476" name="Slide Number Placeholder 3">
            <a:extLst>
              <a:ext uri="{FF2B5EF4-FFF2-40B4-BE49-F238E27FC236}">
                <a16:creationId xmlns:a16="http://schemas.microsoft.com/office/drawing/2014/main" id="{88F1E890-7306-BD57-E77E-05E6AB93F0E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E5C35BB-63B8-40C6-AE9D-C5CDB9CA0445}" type="slidenum">
              <a:rPr lang="en-GB" altLang="en-US"/>
              <a:pPr/>
              <a:t>20</a:t>
            </a:fld>
            <a:endParaRPr lang="en-GB"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2DD502D-C016-2933-C682-B9354DD3BAD7}"/>
              </a:ext>
            </a:extLst>
          </p:cNvPr>
          <p:cNvSpPr>
            <a:spLocks noGrp="1" noRot="1" noChangeAspect="1" noTextEdit="1"/>
          </p:cNvSpPr>
          <p:nvPr>
            <p:ph type="sldImg"/>
          </p:nvPr>
        </p:nvSpPr>
        <p:spPr>
          <a:ln/>
        </p:spPr>
      </p:sp>
      <p:sp>
        <p:nvSpPr>
          <p:cNvPr id="106499" name="Notes Placeholder 2">
            <a:extLst>
              <a:ext uri="{FF2B5EF4-FFF2-40B4-BE49-F238E27FC236}">
                <a16:creationId xmlns:a16="http://schemas.microsoft.com/office/drawing/2014/main" id="{F6BB2FB3-39D5-91D4-A246-2F3FF51B29E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06500" name="Slide Number Placeholder 3">
            <a:extLst>
              <a:ext uri="{FF2B5EF4-FFF2-40B4-BE49-F238E27FC236}">
                <a16:creationId xmlns:a16="http://schemas.microsoft.com/office/drawing/2014/main" id="{F184C793-AD35-3009-9176-18DE1DCFDE0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286B1D7-04AD-4226-A0F8-74B56E2F4421}" type="slidenum">
              <a:rPr lang="en-GB" altLang="en-US"/>
              <a:pPr/>
              <a:t>21</a:t>
            </a:fld>
            <a:endParaRPr lang="en-GB"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6402FD72-D786-6049-FBAF-1D7355D59FA6}"/>
              </a:ext>
            </a:extLst>
          </p:cNvPr>
          <p:cNvSpPr>
            <a:spLocks noGrp="1" noRot="1" noChangeAspect="1" noTextEdit="1"/>
          </p:cNvSpPr>
          <p:nvPr>
            <p:ph type="sldImg"/>
          </p:nvPr>
        </p:nvSpPr>
        <p:spPr>
          <a:ln/>
        </p:spPr>
      </p:sp>
      <p:sp>
        <p:nvSpPr>
          <p:cNvPr id="107523" name="Notes Placeholder 2">
            <a:extLst>
              <a:ext uri="{FF2B5EF4-FFF2-40B4-BE49-F238E27FC236}">
                <a16:creationId xmlns:a16="http://schemas.microsoft.com/office/drawing/2014/main" id="{B3EC76C0-9172-7A8E-12EE-6678D346DD4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07524" name="Slide Number Placeholder 3">
            <a:extLst>
              <a:ext uri="{FF2B5EF4-FFF2-40B4-BE49-F238E27FC236}">
                <a16:creationId xmlns:a16="http://schemas.microsoft.com/office/drawing/2014/main" id="{D1DB8D3F-2E5E-DCB1-D86F-0435F163F84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5673823-F30B-48E3-8C62-C01239BC2615}" type="slidenum">
              <a:rPr lang="en-GB" altLang="en-US"/>
              <a:pPr/>
              <a:t>22</a:t>
            </a:fld>
            <a:endParaRPr lang="en-GB"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9327174E-12F1-81E3-D785-0F38C34B0C91}"/>
              </a:ext>
            </a:extLst>
          </p:cNvPr>
          <p:cNvSpPr>
            <a:spLocks noGrp="1" noRot="1" noChangeAspect="1" noTextEdit="1"/>
          </p:cNvSpPr>
          <p:nvPr>
            <p:ph type="sldImg"/>
          </p:nvPr>
        </p:nvSpPr>
        <p:spPr>
          <a:ln/>
        </p:spPr>
      </p:sp>
      <p:sp>
        <p:nvSpPr>
          <p:cNvPr id="108547" name="Notes Placeholder 2">
            <a:extLst>
              <a:ext uri="{FF2B5EF4-FFF2-40B4-BE49-F238E27FC236}">
                <a16:creationId xmlns:a16="http://schemas.microsoft.com/office/drawing/2014/main" id="{4DBC373E-29ED-3FDD-A9B4-46531DEA7A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08548" name="Slide Number Placeholder 3">
            <a:extLst>
              <a:ext uri="{FF2B5EF4-FFF2-40B4-BE49-F238E27FC236}">
                <a16:creationId xmlns:a16="http://schemas.microsoft.com/office/drawing/2014/main" id="{FF99760F-2CA8-79A4-C025-677B4FA35B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9D5E0E0-A525-4B45-B0E5-44202BCB6EDE}" type="slidenum">
              <a:rPr lang="en-GB" altLang="en-US"/>
              <a:pPr/>
              <a:t>23</a:t>
            </a:fld>
            <a:endParaRPr lang="en-GB"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E2A35E6A-6319-6E5E-4D62-9C5B3CFB6A5C}"/>
              </a:ext>
            </a:extLst>
          </p:cNvPr>
          <p:cNvSpPr>
            <a:spLocks noGrp="1" noRot="1" noChangeAspect="1" noTextEdit="1"/>
          </p:cNvSpPr>
          <p:nvPr>
            <p:ph type="sldImg"/>
          </p:nvPr>
        </p:nvSpPr>
        <p:spPr>
          <a:ln/>
        </p:spPr>
      </p:sp>
      <p:sp>
        <p:nvSpPr>
          <p:cNvPr id="109571" name="Notes Placeholder 2">
            <a:extLst>
              <a:ext uri="{FF2B5EF4-FFF2-40B4-BE49-F238E27FC236}">
                <a16:creationId xmlns:a16="http://schemas.microsoft.com/office/drawing/2014/main" id="{D3C8DAFD-3274-6672-2512-AFEC751C718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09572" name="Slide Number Placeholder 3">
            <a:extLst>
              <a:ext uri="{FF2B5EF4-FFF2-40B4-BE49-F238E27FC236}">
                <a16:creationId xmlns:a16="http://schemas.microsoft.com/office/drawing/2014/main" id="{098360E6-BA98-1302-3817-2A116BA7BDD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047872-9526-4AF5-B6DF-838BE8D1276E}" type="slidenum">
              <a:rPr lang="en-GB" altLang="en-US"/>
              <a:pPr/>
              <a:t>24</a:t>
            </a:fld>
            <a:endParaRPr lang="en-GB"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8B079A21-55C2-E511-80D1-AD2685F27C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0C81718-146D-45A1-983F-ABD8EE8755D2}" type="slidenum">
              <a:rPr lang="en-GB" altLang="en-US"/>
              <a:pPr/>
              <a:t>25</a:t>
            </a:fld>
            <a:endParaRPr lang="en-GB" altLang="en-US"/>
          </a:p>
        </p:txBody>
      </p:sp>
      <p:sp>
        <p:nvSpPr>
          <p:cNvPr id="110595" name="Rectangle 2">
            <a:extLst>
              <a:ext uri="{FF2B5EF4-FFF2-40B4-BE49-F238E27FC236}">
                <a16:creationId xmlns:a16="http://schemas.microsoft.com/office/drawing/2014/main" id="{0594EB84-87E4-D05D-E527-BFB47AD00B2D}"/>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91C86202-D9E5-7916-63A9-998A827490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4C2F722A-00B7-3D78-1485-3F3369D9CBA1}"/>
              </a:ext>
            </a:extLst>
          </p:cNvPr>
          <p:cNvSpPr>
            <a:spLocks noGrp="1" noRot="1" noChangeAspect="1" noTextEdit="1"/>
          </p:cNvSpPr>
          <p:nvPr>
            <p:ph type="sldImg"/>
          </p:nvPr>
        </p:nvSpPr>
        <p:spPr>
          <a:ln/>
        </p:spPr>
      </p:sp>
      <p:sp>
        <p:nvSpPr>
          <p:cNvPr id="111619" name="Notes Placeholder 2">
            <a:extLst>
              <a:ext uri="{FF2B5EF4-FFF2-40B4-BE49-F238E27FC236}">
                <a16:creationId xmlns:a16="http://schemas.microsoft.com/office/drawing/2014/main" id="{ACFE0158-5E18-AFAC-29CB-429AEBEB09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11620" name="Slide Number Placeholder 3">
            <a:extLst>
              <a:ext uri="{FF2B5EF4-FFF2-40B4-BE49-F238E27FC236}">
                <a16:creationId xmlns:a16="http://schemas.microsoft.com/office/drawing/2014/main" id="{7D4AAB05-A819-2B32-F163-17A18087165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4368F80-7DD1-4BB1-B187-2EF25DAEC9CA}" type="slidenum">
              <a:rPr lang="en-GB" altLang="en-US"/>
              <a:pPr/>
              <a:t>26</a:t>
            </a:fld>
            <a:endParaRPr lang="en-GB"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55EC5AE4-ADE2-3E1F-68D5-764491CEE3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5325DF2-6C96-4778-9B16-D455C2E3C0BB}" type="slidenum">
              <a:rPr lang="en-GB" altLang="en-US"/>
              <a:pPr/>
              <a:t>27</a:t>
            </a:fld>
            <a:endParaRPr lang="en-GB" altLang="en-US"/>
          </a:p>
        </p:txBody>
      </p:sp>
      <p:sp>
        <p:nvSpPr>
          <p:cNvPr id="112643" name="Rectangle 2">
            <a:extLst>
              <a:ext uri="{FF2B5EF4-FFF2-40B4-BE49-F238E27FC236}">
                <a16:creationId xmlns:a16="http://schemas.microsoft.com/office/drawing/2014/main" id="{74503434-C198-0F98-111D-57FC4D6DFE7A}"/>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94DE4E05-A86A-6212-436A-6D70BFB28D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C2A862FC-4624-189B-7EF3-86D046194E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C70BFB3-B03C-47E9-B7C4-A5395AEA0FB3}" type="slidenum">
              <a:rPr lang="en-GB" altLang="en-US"/>
              <a:pPr/>
              <a:t>28</a:t>
            </a:fld>
            <a:endParaRPr lang="en-GB" altLang="en-US"/>
          </a:p>
        </p:txBody>
      </p:sp>
      <p:sp>
        <p:nvSpPr>
          <p:cNvPr id="113667" name="Rectangle 2">
            <a:extLst>
              <a:ext uri="{FF2B5EF4-FFF2-40B4-BE49-F238E27FC236}">
                <a16:creationId xmlns:a16="http://schemas.microsoft.com/office/drawing/2014/main" id="{F3FC3746-037A-D6A9-4919-3F55403FF85B}"/>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71A76469-0142-D062-040C-6304A1BFB9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1567AFC1-967F-6092-32BA-C1BD8F374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0AD7D7D-CD76-47C1-96B9-786ABECED3C5}" type="slidenum">
              <a:rPr lang="en-GB" altLang="en-US"/>
              <a:pPr/>
              <a:t>29</a:t>
            </a:fld>
            <a:endParaRPr lang="en-GB" altLang="en-US"/>
          </a:p>
        </p:txBody>
      </p:sp>
      <p:sp>
        <p:nvSpPr>
          <p:cNvPr id="114691" name="Rectangle 2">
            <a:extLst>
              <a:ext uri="{FF2B5EF4-FFF2-40B4-BE49-F238E27FC236}">
                <a16:creationId xmlns:a16="http://schemas.microsoft.com/office/drawing/2014/main" id="{193C89B0-C863-A6F9-D71E-60440444D00B}"/>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930BC593-86B9-6CAF-0D02-A4B61A008D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E649A3D0-D610-08F0-AB83-D415103384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7C01715-D8EB-4030-9A7A-FF5E353C9D6C}" type="slidenum">
              <a:rPr lang="en-GB" altLang="en-US"/>
              <a:pPr/>
              <a:t>3</a:t>
            </a:fld>
            <a:endParaRPr lang="en-GB" altLang="en-US"/>
          </a:p>
        </p:txBody>
      </p:sp>
      <p:sp>
        <p:nvSpPr>
          <p:cNvPr id="88067" name="Rectangle 2">
            <a:extLst>
              <a:ext uri="{FF2B5EF4-FFF2-40B4-BE49-F238E27FC236}">
                <a16:creationId xmlns:a16="http://schemas.microsoft.com/office/drawing/2014/main" id="{88956B7F-9B69-B0A1-163C-C428BF3D3379}"/>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CFA6759B-B0DF-573B-31F4-09990E382E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2FF79FAF-C904-41DF-8658-BD787C626A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89DD634-E67B-4BEC-9802-53F3EDE503A3}" type="slidenum">
              <a:rPr lang="en-GB" altLang="en-US"/>
              <a:pPr/>
              <a:t>30</a:t>
            </a:fld>
            <a:endParaRPr lang="en-GB" altLang="en-US"/>
          </a:p>
        </p:txBody>
      </p:sp>
      <p:sp>
        <p:nvSpPr>
          <p:cNvPr id="115715" name="Rectangle 2">
            <a:extLst>
              <a:ext uri="{FF2B5EF4-FFF2-40B4-BE49-F238E27FC236}">
                <a16:creationId xmlns:a16="http://schemas.microsoft.com/office/drawing/2014/main" id="{B418D0AC-C954-A964-65F1-EEA6B57AA472}"/>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D7BCA39C-3528-807B-E072-90E6A6E0CE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396B9BA7-7396-C2B4-A6B5-CB2BE16836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53F37C2-DEE2-4A6C-91B7-E32043A5270E}" type="slidenum">
              <a:rPr lang="en-GB" altLang="en-US"/>
              <a:pPr/>
              <a:t>31</a:t>
            </a:fld>
            <a:endParaRPr lang="en-GB" altLang="en-US"/>
          </a:p>
        </p:txBody>
      </p:sp>
      <p:sp>
        <p:nvSpPr>
          <p:cNvPr id="116739" name="Rectangle 2">
            <a:extLst>
              <a:ext uri="{FF2B5EF4-FFF2-40B4-BE49-F238E27FC236}">
                <a16:creationId xmlns:a16="http://schemas.microsoft.com/office/drawing/2014/main" id="{8A8EA9E6-D9B5-171A-32B5-820D4B9E2727}"/>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CEE6C0A4-06B7-9D97-341D-FEB116B696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33206F60-BF00-EB75-445C-84AE65F7C8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58F7C2D-2634-47F8-B8AA-FFEF05C2BCCA}" type="slidenum">
              <a:rPr lang="en-GB" altLang="en-US"/>
              <a:pPr/>
              <a:t>32</a:t>
            </a:fld>
            <a:endParaRPr lang="en-GB" altLang="en-US"/>
          </a:p>
        </p:txBody>
      </p:sp>
      <p:sp>
        <p:nvSpPr>
          <p:cNvPr id="117763" name="Rectangle 2">
            <a:extLst>
              <a:ext uri="{FF2B5EF4-FFF2-40B4-BE49-F238E27FC236}">
                <a16:creationId xmlns:a16="http://schemas.microsoft.com/office/drawing/2014/main" id="{3403AEF1-71CE-64DD-A42C-D24ABE7E6CEA}"/>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0BAA0795-793C-C12C-1F3A-8AD03ABC5D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551A2210-94CC-DC09-5A3A-ACE86657E9BB}"/>
              </a:ext>
            </a:extLst>
          </p:cNvPr>
          <p:cNvSpPr>
            <a:spLocks noGrp="1" noRot="1" noChangeAspect="1" noTextEdit="1"/>
          </p:cNvSpPr>
          <p:nvPr>
            <p:ph type="sldImg"/>
          </p:nvPr>
        </p:nvSpPr>
        <p:spPr>
          <a:ln/>
        </p:spPr>
      </p:sp>
      <p:sp>
        <p:nvSpPr>
          <p:cNvPr id="118787" name="Notes Placeholder 2">
            <a:extLst>
              <a:ext uri="{FF2B5EF4-FFF2-40B4-BE49-F238E27FC236}">
                <a16:creationId xmlns:a16="http://schemas.microsoft.com/office/drawing/2014/main" id="{27E73B14-BF41-65F9-1910-3F5553BDDDF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18788" name="Slide Number Placeholder 3">
            <a:extLst>
              <a:ext uri="{FF2B5EF4-FFF2-40B4-BE49-F238E27FC236}">
                <a16:creationId xmlns:a16="http://schemas.microsoft.com/office/drawing/2014/main" id="{870710EF-F9E0-9EE7-A661-24754E0941E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BC5AD25-CB83-44BD-A002-C702BAC8F8E8}" type="slidenum">
              <a:rPr lang="en-GB" altLang="en-US"/>
              <a:pPr/>
              <a:t>33</a:t>
            </a:fld>
            <a:endParaRPr lang="en-GB"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7635358C-BDD1-9E6A-DF7D-74C053730D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44C56DA-FE1F-4383-BD2B-17A64278CD4D}" type="slidenum">
              <a:rPr lang="en-GB" altLang="en-US"/>
              <a:pPr/>
              <a:t>34</a:t>
            </a:fld>
            <a:endParaRPr lang="en-GB" altLang="en-US"/>
          </a:p>
        </p:txBody>
      </p:sp>
      <p:sp>
        <p:nvSpPr>
          <p:cNvPr id="119811" name="Rectangle 2">
            <a:extLst>
              <a:ext uri="{FF2B5EF4-FFF2-40B4-BE49-F238E27FC236}">
                <a16:creationId xmlns:a16="http://schemas.microsoft.com/office/drawing/2014/main" id="{46C48912-E765-6616-1492-D88387EBDA3F}"/>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868093C3-B250-BE73-C5C8-37C7555E23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DFD130A3-F98E-B531-75E2-A11424A742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31187F9-CF4D-4F82-B387-7991084CD612}" type="slidenum">
              <a:rPr lang="en-GB" altLang="en-US"/>
              <a:pPr/>
              <a:t>35</a:t>
            </a:fld>
            <a:endParaRPr lang="en-GB" altLang="en-US"/>
          </a:p>
        </p:txBody>
      </p:sp>
      <p:sp>
        <p:nvSpPr>
          <p:cNvPr id="120835" name="Rectangle 2">
            <a:extLst>
              <a:ext uri="{FF2B5EF4-FFF2-40B4-BE49-F238E27FC236}">
                <a16:creationId xmlns:a16="http://schemas.microsoft.com/office/drawing/2014/main" id="{26EE88E8-C4A1-9815-1B0C-3CFA9B32EF7B}"/>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A28FBC13-6E5E-A5A9-21F7-C5C5CEC9AC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9FA4A7E0-631F-7A8C-30C5-2DFD1BFD62E7}"/>
              </a:ext>
            </a:extLst>
          </p:cNvPr>
          <p:cNvSpPr>
            <a:spLocks noGrp="1" noRot="1" noChangeAspect="1" noTextEdit="1"/>
          </p:cNvSpPr>
          <p:nvPr>
            <p:ph type="sldImg"/>
          </p:nvPr>
        </p:nvSpPr>
        <p:spPr>
          <a:ln/>
        </p:spPr>
      </p:sp>
      <p:sp>
        <p:nvSpPr>
          <p:cNvPr id="121859" name="Notes Placeholder 2">
            <a:extLst>
              <a:ext uri="{FF2B5EF4-FFF2-40B4-BE49-F238E27FC236}">
                <a16:creationId xmlns:a16="http://schemas.microsoft.com/office/drawing/2014/main" id="{A5F8A3DD-6B29-D64E-1E97-0B7BD5E2221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21860" name="Slide Number Placeholder 3">
            <a:extLst>
              <a:ext uri="{FF2B5EF4-FFF2-40B4-BE49-F238E27FC236}">
                <a16:creationId xmlns:a16="http://schemas.microsoft.com/office/drawing/2014/main" id="{5AB73AE5-C1D9-B0E6-7353-C9876756B0D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2F2773A-9DF4-4724-9CF9-0727D3F0B438}" type="slidenum">
              <a:rPr lang="en-GB" altLang="en-US"/>
              <a:pPr/>
              <a:t>36</a:t>
            </a:fld>
            <a:endParaRPr lang="en-GB"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2ACB8A87-ED1D-7ECA-CFDC-2656F0E298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EE8C447-48C2-4A5E-8341-E4E14517103D}" type="slidenum">
              <a:rPr lang="en-GB" altLang="en-US"/>
              <a:pPr/>
              <a:t>37</a:t>
            </a:fld>
            <a:endParaRPr lang="en-GB" altLang="en-US"/>
          </a:p>
        </p:txBody>
      </p:sp>
      <p:sp>
        <p:nvSpPr>
          <p:cNvPr id="122883" name="Rectangle 2">
            <a:extLst>
              <a:ext uri="{FF2B5EF4-FFF2-40B4-BE49-F238E27FC236}">
                <a16:creationId xmlns:a16="http://schemas.microsoft.com/office/drawing/2014/main" id="{100C5FEB-C5C2-10D1-C4EA-0E4B3B676097}"/>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D8DA849D-9260-C789-523B-DF04A8E6A2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3EFABA5D-F7F9-47DB-67F0-D279076BE5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CADAD47-4B08-40A1-8EEB-0A963A6C8FA1}" type="slidenum">
              <a:rPr lang="en-GB" altLang="en-US"/>
              <a:pPr/>
              <a:t>38</a:t>
            </a:fld>
            <a:endParaRPr lang="en-GB" altLang="en-US"/>
          </a:p>
        </p:txBody>
      </p:sp>
      <p:sp>
        <p:nvSpPr>
          <p:cNvPr id="123907" name="Rectangle 2">
            <a:extLst>
              <a:ext uri="{FF2B5EF4-FFF2-40B4-BE49-F238E27FC236}">
                <a16:creationId xmlns:a16="http://schemas.microsoft.com/office/drawing/2014/main" id="{C2A005BD-AFFC-A2F5-27C3-89CCEDBCAAC6}"/>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56A57F87-AFEE-CD47-BD5B-5AEC2582C8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5E7CA58B-6C83-C303-9A69-48AC4703C492}"/>
              </a:ext>
            </a:extLst>
          </p:cNvPr>
          <p:cNvSpPr>
            <a:spLocks noGrp="1" noRot="1" noChangeAspect="1" noTextEdit="1"/>
          </p:cNvSpPr>
          <p:nvPr>
            <p:ph type="sldImg"/>
          </p:nvPr>
        </p:nvSpPr>
        <p:spPr>
          <a:ln/>
        </p:spPr>
      </p:sp>
      <p:sp>
        <p:nvSpPr>
          <p:cNvPr id="124931" name="Notes Placeholder 2">
            <a:extLst>
              <a:ext uri="{FF2B5EF4-FFF2-40B4-BE49-F238E27FC236}">
                <a16:creationId xmlns:a16="http://schemas.microsoft.com/office/drawing/2014/main" id="{D740E9C0-7CDB-345F-720B-953476611D5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124932" name="Slide Number Placeholder 3">
            <a:extLst>
              <a:ext uri="{FF2B5EF4-FFF2-40B4-BE49-F238E27FC236}">
                <a16:creationId xmlns:a16="http://schemas.microsoft.com/office/drawing/2014/main" id="{69D6B0CA-A338-B248-22CE-B1D04671C9D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16AB347-8057-4F6E-A4E0-02CA683EBD55}" type="slidenum">
              <a:rPr lang="en-GB" altLang="en-US"/>
              <a:pPr/>
              <a:t>39</a:t>
            </a:fld>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48995A33-C1AA-9E15-5ACE-D324AE2C34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C09E88D-CB07-499B-AC0E-1337AD02ACC7}" type="slidenum">
              <a:rPr lang="en-GB" altLang="en-US"/>
              <a:pPr/>
              <a:t>4</a:t>
            </a:fld>
            <a:endParaRPr lang="en-GB" altLang="en-US"/>
          </a:p>
        </p:txBody>
      </p:sp>
      <p:sp>
        <p:nvSpPr>
          <p:cNvPr id="89091" name="Rectangle 2">
            <a:extLst>
              <a:ext uri="{FF2B5EF4-FFF2-40B4-BE49-F238E27FC236}">
                <a16:creationId xmlns:a16="http://schemas.microsoft.com/office/drawing/2014/main" id="{E6D46BD3-7580-D155-67D1-44BDFA134459}"/>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5E7456AE-4FAB-3571-1EEB-268089C8C4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DACE885A-63AE-9FA3-C2F5-E38EA3FF6DAF}"/>
              </a:ext>
            </a:extLst>
          </p:cNvPr>
          <p:cNvSpPr>
            <a:spLocks noGrp="1" noRot="1" noChangeAspect="1" noTextEdit="1"/>
          </p:cNvSpPr>
          <p:nvPr>
            <p:ph type="sldImg"/>
          </p:nvPr>
        </p:nvSpPr>
        <p:spPr>
          <a:ln/>
        </p:spPr>
      </p:sp>
      <p:sp>
        <p:nvSpPr>
          <p:cNvPr id="125955" name="Notes Placeholder 2">
            <a:extLst>
              <a:ext uri="{FF2B5EF4-FFF2-40B4-BE49-F238E27FC236}">
                <a16:creationId xmlns:a16="http://schemas.microsoft.com/office/drawing/2014/main" id="{C12CB72B-1837-307F-A58B-9E843FF9083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25956" name="Slide Number Placeholder 3">
            <a:extLst>
              <a:ext uri="{FF2B5EF4-FFF2-40B4-BE49-F238E27FC236}">
                <a16:creationId xmlns:a16="http://schemas.microsoft.com/office/drawing/2014/main" id="{3D7DAB19-C18E-4E03-E069-03AC43E3618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E31B961-EE64-441C-8C44-15D928A43815}" type="slidenum">
              <a:rPr lang="en-GB" altLang="en-US"/>
              <a:pPr/>
              <a:t>40</a:t>
            </a:fld>
            <a:endParaRPr lang="en-GB"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C0CC1918-A04F-4C15-F5D1-5D5CF741F8D3}"/>
              </a:ext>
            </a:extLst>
          </p:cNvPr>
          <p:cNvSpPr>
            <a:spLocks noGrp="1" noRot="1" noChangeAspect="1" noTextEdit="1"/>
          </p:cNvSpPr>
          <p:nvPr>
            <p:ph type="sldImg"/>
          </p:nvPr>
        </p:nvSpPr>
        <p:spPr>
          <a:ln/>
        </p:spPr>
      </p:sp>
      <p:sp>
        <p:nvSpPr>
          <p:cNvPr id="126979" name="Notes Placeholder 2">
            <a:extLst>
              <a:ext uri="{FF2B5EF4-FFF2-40B4-BE49-F238E27FC236}">
                <a16:creationId xmlns:a16="http://schemas.microsoft.com/office/drawing/2014/main" id="{D246B01B-8E4E-8856-EE74-32BDEF9BD0A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26980" name="Slide Number Placeholder 3">
            <a:extLst>
              <a:ext uri="{FF2B5EF4-FFF2-40B4-BE49-F238E27FC236}">
                <a16:creationId xmlns:a16="http://schemas.microsoft.com/office/drawing/2014/main" id="{0200365E-57E6-4763-156E-57F8401634D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815B093-93F5-4A11-9253-00889945E771}" type="slidenum">
              <a:rPr lang="en-GB" altLang="en-US"/>
              <a:pPr/>
              <a:t>41</a:t>
            </a:fld>
            <a:endParaRPr lang="en-GB"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B6DB5021-B1FE-7108-72A5-AC1B8EC530EB}"/>
              </a:ext>
            </a:extLst>
          </p:cNvPr>
          <p:cNvSpPr>
            <a:spLocks noGrp="1" noRot="1" noChangeAspect="1" noTextEdit="1"/>
          </p:cNvSpPr>
          <p:nvPr>
            <p:ph type="sldImg"/>
          </p:nvPr>
        </p:nvSpPr>
        <p:spPr>
          <a:ln/>
        </p:spPr>
      </p:sp>
      <p:sp>
        <p:nvSpPr>
          <p:cNvPr id="128003" name="Notes Placeholder 2">
            <a:extLst>
              <a:ext uri="{FF2B5EF4-FFF2-40B4-BE49-F238E27FC236}">
                <a16:creationId xmlns:a16="http://schemas.microsoft.com/office/drawing/2014/main" id="{32B63BEE-3BD0-DF93-355C-3C36CAB5038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128004" name="Slide Number Placeholder 3">
            <a:extLst>
              <a:ext uri="{FF2B5EF4-FFF2-40B4-BE49-F238E27FC236}">
                <a16:creationId xmlns:a16="http://schemas.microsoft.com/office/drawing/2014/main" id="{F2C58FB7-943D-0B01-1011-0823C067778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365D834-4E37-4203-9CB2-71D6EBBE54F4}" type="slidenum">
              <a:rPr lang="en-GB" altLang="en-US"/>
              <a:pPr/>
              <a:t>42</a:t>
            </a:fld>
            <a:endParaRPr lang="en-GB"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24F62BF3-3170-6C06-FF3E-B8E2BC1C6626}"/>
              </a:ext>
            </a:extLst>
          </p:cNvPr>
          <p:cNvSpPr>
            <a:spLocks noGrp="1" noRot="1" noChangeAspect="1" noTextEdit="1"/>
          </p:cNvSpPr>
          <p:nvPr>
            <p:ph type="sldImg"/>
          </p:nvPr>
        </p:nvSpPr>
        <p:spPr>
          <a:ln/>
        </p:spPr>
      </p:sp>
      <p:sp>
        <p:nvSpPr>
          <p:cNvPr id="129027" name="Notes Placeholder 2">
            <a:extLst>
              <a:ext uri="{FF2B5EF4-FFF2-40B4-BE49-F238E27FC236}">
                <a16:creationId xmlns:a16="http://schemas.microsoft.com/office/drawing/2014/main" id="{638D0B2E-3E02-862A-9D93-5D0307B6C61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129028" name="Slide Number Placeholder 3">
            <a:extLst>
              <a:ext uri="{FF2B5EF4-FFF2-40B4-BE49-F238E27FC236}">
                <a16:creationId xmlns:a16="http://schemas.microsoft.com/office/drawing/2014/main" id="{53DDABA9-F1B7-A349-312A-1A4527F044B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62015D-C6CB-4A8A-90A8-E9F3C6B275B1}" type="slidenum">
              <a:rPr lang="en-GB" altLang="en-US"/>
              <a:pPr/>
              <a:t>43</a:t>
            </a:fld>
            <a:endParaRPr lang="en-GB"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123C4A5A-1BD6-71BC-5554-5DC0D4174CEF}"/>
              </a:ext>
            </a:extLst>
          </p:cNvPr>
          <p:cNvSpPr>
            <a:spLocks noGrp="1" noRot="1" noChangeAspect="1" noTextEdit="1"/>
          </p:cNvSpPr>
          <p:nvPr>
            <p:ph type="sldImg"/>
          </p:nvPr>
        </p:nvSpPr>
        <p:spPr>
          <a:ln/>
        </p:spPr>
      </p:sp>
      <p:sp>
        <p:nvSpPr>
          <p:cNvPr id="130051" name="Notes Placeholder 2">
            <a:extLst>
              <a:ext uri="{FF2B5EF4-FFF2-40B4-BE49-F238E27FC236}">
                <a16:creationId xmlns:a16="http://schemas.microsoft.com/office/drawing/2014/main" id="{3BCB836B-05E3-61E7-55D2-89352B631DA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130052" name="Slide Number Placeholder 3">
            <a:extLst>
              <a:ext uri="{FF2B5EF4-FFF2-40B4-BE49-F238E27FC236}">
                <a16:creationId xmlns:a16="http://schemas.microsoft.com/office/drawing/2014/main" id="{F3562EC3-B245-D8EE-40CC-01ADA371012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A417B96-7E52-4074-A620-3419D7681666}" type="slidenum">
              <a:rPr lang="en-GB" altLang="en-US"/>
              <a:pPr/>
              <a:t>44</a:t>
            </a:fld>
            <a:endParaRPr lang="en-GB"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A3C2F506-0E01-729D-23D4-C88194D5DE61}"/>
              </a:ext>
            </a:extLst>
          </p:cNvPr>
          <p:cNvSpPr>
            <a:spLocks noGrp="1" noRot="1" noChangeAspect="1" noTextEdit="1"/>
          </p:cNvSpPr>
          <p:nvPr>
            <p:ph type="sldImg"/>
          </p:nvPr>
        </p:nvSpPr>
        <p:spPr>
          <a:ln/>
        </p:spPr>
      </p:sp>
      <p:sp>
        <p:nvSpPr>
          <p:cNvPr id="131075" name="Notes Placeholder 2">
            <a:extLst>
              <a:ext uri="{FF2B5EF4-FFF2-40B4-BE49-F238E27FC236}">
                <a16:creationId xmlns:a16="http://schemas.microsoft.com/office/drawing/2014/main" id="{354ABDAA-DE21-B59F-AF0C-AA961A82098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131076" name="Slide Number Placeholder 3">
            <a:extLst>
              <a:ext uri="{FF2B5EF4-FFF2-40B4-BE49-F238E27FC236}">
                <a16:creationId xmlns:a16="http://schemas.microsoft.com/office/drawing/2014/main" id="{3B556145-6964-7FC5-A029-1006EFEC29A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87191A8-52C7-47E3-91FE-6965EBEBFAEA}" type="slidenum">
              <a:rPr lang="en-GB" altLang="en-US"/>
              <a:pPr/>
              <a:t>45</a:t>
            </a:fld>
            <a:endParaRPr lang="en-GB"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35DF75B2-7E77-5E24-32B7-CB42C1B8218E}"/>
              </a:ext>
            </a:extLst>
          </p:cNvPr>
          <p:cNvSpPr>
            <a:spLocks noGrp="1" noRot="1" noChangeAspect="1" noTextEdit="1"/>
          </p:cNvSpPr>
          <p:nvPr>
            <p:ph type="sldImg"/>
          </p:nvPr>
        </p:nvSpPr>
        <p:spPr>
          <a:ln/>
        </p:spPr>
      </p:sp>
      <p:sp>
        <p:nvSpPr>
          <p:cNvPr id="132099" name="Notes Placeholder 2">
            <a:extLst>
              <a:ext uri="{FF2B5EF4-FFF2-40B4-BE49-F238E27FC236}">
                <a16:creationId xmlns:a16="http://schemas.microsoft.com/office/drawing/2014/main" id="{A302AEF2-62DA-B652-AEAA-0F548EF365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32100" name="Slide Number Placeholder 3">
            <a:extLst>
              <a:ext uri="{FF2B5EF4-FFF2-40B4-BE49-F238E27FC236}">
                <a16:creationId xmlns:a16="http://schemas.microsoft.com/office/drawing/2014/main" id="{F42395AF-8348-8A8A-3845-4C1F4E312D3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E75E197-C064-466C-A006-8E6ECED515BD}" type="slidenum">
              <a:rPr lang="en-GB" altLang="en-US"/>
              <a:pPr/>
              <a:t>46</a:t>
            </a:fld>
            <a:endParaRPr lang="en-GB"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44CE9621-B2E0-19E3-C1C5-0299A3CBB35E}"/>
              </a:ext>
            </a:extLst>
          </p:cNvPr>
          <p:cNvSpPr>
            <a:spLocks noGrp="1" noRot="1" noChangeAspect="1" noTextEdit="1"/>
          </p:cNvSpPr>
          <p:nvPr>
            <p:ph type="sldImg"/>
          </p:nvPr>
        </p:nvSpPr>
        <p:spPr>
          <a:ln/>
        </p:spPr>
      </p:sp>
      <p:sp>
        <p:nvSpPr>
          <p:cNvPr id="133123" name="Notes Placeholder 2">
            <a:extLst>
              <a:ext uri="{FF2B5EF4-FFF2-40B4-BE49-F238E27FC236}">
                <a16:creationId xmlns:a16="http://schemas.microsoft.com/office/drawing/2014/main" id="{8418481D-E6C6-E502-B6FD-3AEEF143FC5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33124" name="Slide Number Placeholder 3">
            <a:extLst>
              <a:ext uri="{FF2B5EF4-FFF2-40B4-BE49-F238E27FC236}">
                <a16:creationId xmlns:a16="http://schemas.microsoft.com/office/drawing/2014/main" id="{60D5C88F-6B76-EB31-5476-9D056001EFE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312CBB4-8D90-4783-A98F-B8639FE8AE90}" type="slidenum">
              <a:rPr lang="en-GB" altLang="en-US"/>
              <a:pPr/>
              <a:t>47</a:t>
            </a:fld>
            <a:endParaRPr lang="en-GB"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D7134688-BD12-84E7-F04C-4AA90FA75EEF}"/>
              </a:ext>
            </a:extLst>
          </p:cNvPr>
          <p:cNvSpPr>
            <a:spLocks noGrp="1" noRot="1" noChangeAspect="1" noTextEdit="1"/>
          </p:cNvSpPr>
          <p:nvPr>
            <p:ph type="sldImg"/>
          </p:nvPr>
        </p:nvSpPr>
        <p:spPr>
          <a:ln/>
        </p:spPr>
      </p:sp>
      <p:sp>
        <p:nvSpPr>
          <p:cNvPr id="134147" name="Notes Placeholder 2">
            <a:extLst>
              <a:ext uri="{FF2B5EF4-FFF2-40B4-BE49-F238E27FC236}">
                <a16:creationId xmlns:a16="http://schemas.microsoft.com/office/drawing/2014/main" id="{67F8FB4B-6546-FE20-8D9F-73FD9DA049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34148" name="Slide Number Placeholder 3">
            <a:extLst>
              <a:ext uri="{FF2B5EF4-FFF2-40B4-BE49-F238E27FC236}">
                <a16:creationId xmlns:a16="http://schemas.microsoft.com/office/drawing/2014/main" id="{7DE99699-0587-1DF4-82BD-A276700B4D6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34190A5-B72C-4805-B812-FFFE708A54F7}" type="slidenum">
              <a:rPr lang="en-GB" altLang="en-US"/>
              <a:pPr/>
              <a:t>48</a:t>
            </a:fld>
            <a:endParaRPr lang="en-GB"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D2DEC9C6-6053-807E-E80C-37473A4A3AF3}"/>
              </a:ext>
            </a:extLst>
          </p:cNvPr>
          <p:cNvSpPr>
            <a:spLocks noGrp="1" noRot="1" noChangeAspect="1" noTextEdit="1"/>
          </p:cNvSpPr>
          <p:nvPr>
            <p:ph type="sldImg"/>
          </p:nvPr>
        </p:nvSpPr>
        <p:spPr>
          <a:ln/>
        </p:spPr>
      </p:sp>
      <p:sp>
        <p:nvSpPr>
          <p:cNvPr id="135171" name="Notes Placeholder 2">
            <a:extLst>
              <a:ext uri="{FF2B5EF4-FFF2-40B4-BE49-F238E27FC236}">
                <a16:creationId xmlns:a16="http://schemas.microsoft.com/office/drawing/2014/main" id="{441AC11B-3399-69E6-2CDD-959E3A980B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35172" name="Slide Number Placeholder 3">
            <a:extLst>
              <a:ext uri="{FF2B5EF4-FFF2-40B4-BE49-F238E27FC236}">
                <a16:creationId xmlns:a16="http://schemas.microsoft.com/office/drawing/2014/main" id="{B1E3C413-CF88-4F16-5D9D-FE08D9F99CE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F696BEB-5599-4EE8-8475-3C296E34B14D}" type="slidenum">
              <a:rPr lang="en-GB" altLang="en-US"/>
              <a:pPr/>
              <a:t>49</a:t>
            </a:fld>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035844FB-C2A8-8570-0ABD-C35433A9AF16}"/>
              </a:ext>
            </a:extLst>
          </p:cNvPr>
          <p:cNvSpPr>
            <a:spLocks noGrp="1" noRot="1" noChangeAspect="1" noTextEdit="1"/>
          </p:cNvSpPr>
          <p:nvPr>
            <p:ph type="sldImg"/>
          </p:nvPr>
        </p:nvSpPr>
        <p:spPr>
          <a:ln/>
        </p:spPr>
      </p:sp>
      <p:sp>
        <p:nvSpPr>
          <p:cNvPr id="90115" name="Notes Placeholder 2">
            <a:extLst>
              <a:ext uri="{FF2B5EF4-FFF2-40B4-BE49-F238E27FC236}">
                <a16:creationId xmlns:a16="http://schemas.microsoft.com/office/drawing/2014/main" id="{313E5384-8B27-9511-3658-039E2913F5C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90116" name="Slide Number Placeholder 3">
            <a:extLst>
              <a:ext uri="{FF2B5EF4-FFF2-40B4-BE49-F238E27FC236}">
                <a16:creationId xmlns:a16="http://schemas.microsoft.com/office/drawing/2014/main" id="{7108F8A6-083D-3139-9BCC-BC5F88046C4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37D0F67-2E5F-4136-98BD-AB3309444E35}" type="slidenum">
              <a:rPr lang="en-GB" altLang="en-US"/>
              <a:pPr/>
              <a:t>5</a:t>
            </a:fld>
            <a:endParaRPr lang="en-GB"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22A70D45-1854-2AE6-6545-77C5F9892E18}"/>
              </a:ext>
            </a:extLst>
          </p:cNvPr>
          <p:cNvSpPr>
            <a:spLocks noGrp="1" noRot="1" noChangeAspect="1" noTextEdit="1"/>
          </p:cNvSpPr>
          <p:nvPr>
            <p:ph type="sldImg"/>
          </p:nvPr>
        </p:nvSpPr>
        <p:spPr>
          <a:ln/>
        </p:spPr>
      </p:sp>
      <p:sp>
        <p:nvSpPr>
          <p:cNvPr id="136195" name="Notes Placeholder 2">
            <a:extLst>
              <a:ext uri="{FF2B5EF4-FFF2-40B4-BE49-F238E27FC236}">
                <a16:creationId xmlns:a16="http://schemas.microsoft.com/office/drawing/2014/main" id="{FACBA9BA-A3A9-DED2-3D26-87B57946306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36196" name="Slide Number Placeholder 3">
            <a:extLst>
              <a:ext uri="{FF2B5EF4-FFF2-40B4-BE49-F238E27FC236}">
                <a16:creationId xmlns:a16="http://schemas.microsoft.com/office/drawing/2014/main" id="{98DA2E93-C723-142A-242F-F5C02B779B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E0A4009-F20B-41D3-B27D-9824761BAF62}" type="slidenum">
              <a:rPr lang="en-GB" altLang="en-US"/>
              <a:pPr/>
              <a:t>50</a:t>
            </a:fld>
            <a:endParaRPr lang="en-GB"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44731595-C987-0FBB-0970-E4EBE2B62615}"/>
              </a:ext>
            </a:extLst>
          </p:cNvPr>
          <p:cNvSpPr>
            <a:spLocks noGrp="1" noRot="1" noChangeAspect="1" noTextEdit="1"/>
          </p:cNvSpPr>
          <p:nvPr>
            <p:ph type="sldImg"/>
          </p:nvPr>
        </p:nvSpPr>
        <p:spPr>
          <a:ln/>
        </p:spPr>
      </p:sp>
      <p:sp>
        <p:nvSpPr>
          <p:cNvPr id="137219" name="Notes Placeholder 2">
            <a:extLst>
              <a:ext uri="{FF2B5EF4-FFF2-40B4-BE49-F238E27FC236}">
                <a16:creationId xmlns:a16="http://schemas.microsoft.com/office/drawing/2014/main" id="{D5AB827C-4DF6-CCC1-ED49-146668CEBB2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37220" name="Slide Number Placeholder 3">
            <a:extLst>
              <a:ext uri="{FF2B5EF4-FFF2-40B4-BE49-F238E27FC236}">
                <a16:creationId xmlns:a16="http://schemas.microsoft.com/office/drawing/2014/main" id="{D025CA8C-6644-7F0C-8905-D7A6049987C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D2A3A8F-1061-48AC-B66B-42F1E9CD5308}" type="slidenum">
              <a:rPr lang="en-GB" altLang="en-US"/>
              <a:pPr/>
              <a:t>51</a:t>
            </a:fld>
            <a:endParaRPr lang="en-GB"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70B20B04-1C20-F6D4-F44D-19CF991754C5}"/>
              </a:ext>
            </a:extLst>
          </p:cNvPr>
          <p:cNvSpPr>
            <a:spLocks noGrp="1" noRot="1" noChangeAspect="1" noTextEdit="1"/>
          </p:cNvSpPr>
          <p:nvPr>
            <p:ph type="sldImg"/>
          </p:nvPr>
        </p:nvSpPr>
        <p:spPr>
          <a:ln/>
        </p:spPr>
      </p:sp>
      <p:sp>
        <p:nvSpPr>
          <p:cNvPr id="138243" name="Notes Placeholder 2">
            <a:extLst>
              <a:ext uri="{FF2B5EF4-FFF2-40B4-BE49-F238E27FC236}">
                <a16:creationId xmlns:a16="http://schemas.microsoft.com/office/drawing/2014/main" id="{4B865E09-393C-1334-3FF1-0A13C1F1CE5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38244" name="Slide Number Placeholder 3">
            <a:extLst>
              <a:ext uri="{FF2B5EF4-FFF2-40B4-BE49-F238E27FC236}">
                <a16:creationId xmlns:a16="http://schemas.microsoft.com/office/drawing/2014/main" id="{56E703C8-9571-88F3-ED32-E6E065187F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0D6E08D-83C2-4A42-A329-D8DCCAEA3F6C}" type="slidenum">
              <a:rPr lang="en-GB" altLang="en-US"/>
              <a:pPr/>
              <a:t>52</a:t>
            </a:fld>
            <a:endParaRPr lang="en-GB"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EF27B526-1397-53A1-B999-98B7307C51A5}"/>
              </a:ext>
            </a:extLst>
          </p:cNvPr>
          <p:cNvSpPr>
            <a:spLocks noGrp="1" noRot="1" noChangeAspect="1" noTextEdit="1"/>
          </p:cNvSpPr>
          <p:nvPr>
            <p:ph type="sldImg"/>
          </p:nvPr>
        </p:nvSpPr>
        <p:spPr>
          <a:ln/>
        </p:spPr>
      </p:sp>
      <p:sp>
        <p:nvSpPr>
          <p:cNvPr id="139267" name="Notes Placeholder 2">
            <a:extLst>
              <a:ext uri="{FF2B5EF4-FFF2-40B4-BE49-F238E27FC236}">
                <a16:creationId xmlns:a16="http://schemas.microsoft.com/office/drawing/2014/main" id="{F2BDA4EB-6689-34EE-5ECF-B182B1EE00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39268" name="Slide Number Placeholder 3">
            <a:extLst>
              <a:ext uri="{FF2B5EF4-FFF2-40B4-BE49-F238E27FC236}">
                <a16:creationId xmlns:a16="http://schemas.microsoft.com/office/drawing/2014/main" id="{BFAED087-91C4-6DE3-061C-16744073C46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27C5A83-9D19-4820-945A-1045DF60EC14}" type="slidenum">
              <a:rPr lang="en-GB" altLang="en-US"/>
              <a:pPr/>
              <a:t>53</a:t>
            </a:fld>
            <a:endParaRPr lang="en-GB"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F7FE07CE-93C7-7944-7F83-A1F57AF0CF02}"/>
              </a:ext>
            </a:extLst>
          </p:cNvPr>
          <p:cNvSpPr>
            <a:spLocks noGrp="1" noRot="1" noChangeAspect="1" noTextEdit="1"/>
          </p:cNvSpPr>
          <p:nvPr>
            <p:ph type="sldImg"/>
          </p:nvPr>
        </p:nvSpPr>
        <p:spPr>
          <a:ln/>
        </p:spPr>
      </p:sp>
      <p:sp>
        <p:nvSpPr>
          <p:cNvPr id="140291" name="Notes Placeholder 2">
            <a:extLst>
              <a:ext uri="{FF2B5EF4-FFF2-40B4-BE49-F238E27FC236}">
                <a16:creationId xmlns:a16="http://schemas.microsoft.com/office/drawing/2014/main" id="{5388341A-AD14-3791-9AF2-68CAC8A418F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40292" name="Slide Number Placeholder 3">
            <a:extLst>
              <a:ext uri="{FF2B5EF4-FFF2-40B4-BE49-F238E27FC236}">
                <a16:creationId xmlns:a16="http://schemas.microsoft.com/office/drawing/2014/main" id="{EEF14B9A-FB15-9843-7F1E-E048EAC960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ADA4627-DB5E-42A7-8170-78300DA3BC8D}" type="slidenum">
              <a:rPr lang="en-GB" altLang="en-US"/>
              <a:pPr/>
              <a:t>54</a:t>
            </a:fld>
            <a:endParaRPr lang="en-GB"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189835F6-E561-4AD1-5496-69C62B32199F}"/>
              </a:ext>
            </a:extLst>
          </p:cNvPr>
          <p:cNvSpPr>
            <a:spLocks noGrp="1" noRot="1" noChangeAspect="1" noTextEdit="1"/>
          </p:cNvSpPr>
          <p:nvPr>
            <p:ph type="sldImg"/>
          </p:nvPr>
        </p:nvSpPr>
        <p:spPr>
          <a:ln/>
        </p:spPr>
      </p:sp>
      <p:sp>
        <p:nvSpPr>
          <p:cNvPr id="141315" name="Notes Placeholder 2">
            <a:extLst>
              <a:ext uri="{FF2B5EF4-FFF2-40B4-BE49-F238E27FC236}">
                <a16:creationId xmlns:a16="http://schemas.microsoft.com/office/drawing/2014/main" id="{B3050AC6-F1D5-DF14-D500-042BBA7502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41316" name="Slide Number Placeholder 3">
            <a:extLst>
              <a:ext uri="{FF2B5EF4-FFF2-40B4-BE49-F238E27FC236}">
                <a16:creationId xmlns:a16="http://schemas.microsoft.com/office/drawing/2014/main" id="{FCF51FF9-FCAE-8715-D6EB-83C5FCF6FDD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30AE75A-F906-475E-B384-FA5535FF1EBA}" type="slidenum">
              <a:rPr lang="en-GB" altLang="en-US"/>
              <a:pPr/>
              <a:t>55</a:t>
            </a:fld>
            <a:endParaRPr lang="en-GB"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487C3D90-F996-759E-27DD-9A7547C8A4D6}"/>
              </a:ext>
            </a:extLst>
          </p:cNvPr>
          <p:cNvSpPr>
            <a:spLocks noGrp="1" noRot="1" noChangeAspect="1" noTextEdit="1"/>
          </p:cNvSpPr>
          <p:nvPr>
            <p:ph type="sldImg"/>
          </p:nvPr>
        </p:nvSpPr>
        <p:spPr>
          <a:ln/>
        </p:spPr>
      </p:sp>
      <p:sp>
        <p:nvSpPr>
          <p:cNvPr id="142339" name="Notes Placeholder 2">
            <a:extLst>
              <a:ext uri="{FF2B5EF4-FFF2-40B4-BE49-F238E27FC236}">
                <a16:creationId xmlns:a16="http://schemas.microsoft.com/office/drawing/2014/main" id="{A6BEA0C2-898D-7B0D-5678-9616728764F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42340" name="Slide Number Placeholder 3">
            <a:extLst>
              <a:ext uri="{FF2B5EF4-FFF2-40B4-BE49-F238E27FC236}">
                <a16:creationId xmlns:a16="http://schemas.microsoft.com/office/drawing/2014/main" id="{340B0153-CB4B-09E8-301B-3A47FF9C93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712B05B-F93A-4308-9FD3-60F33505563B}" type="slidenum">
              <a:rPr lang="en-GB" altLang="en-US"/>
              <a:pPr/>
              <a:t>56</a:t>
            </a:fld>
            <a:endParaRPr lang="en-GB"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1D700D5D-2E92-D8E2-46C4-3D3F5FB5DA82}"/>
              </a:ext>
            </a:extLst>
          </p:cNvPr>
          <p:cNvSpPr>
            <a:spLocks noGrp="1" noRot="1" noChangeAspect="1" noChangeArrowheads="1" noTextEdit="1"/>
          </p:cNvSpPr>
          <p:nvPr>
            <p:ph type="sldImg"/>
          </p:nvPr>
        </p:nvSpPr>
        <p:spPr>
          <a:ln/>
        </p:spPr>
      </p:sp>
      <p:sp>
        <p:nvSpPr>
          <p:cNvPr id="143363" name="Rectangle 3">
            <a:extLst>
              <a:ext uri="{FF2B5EF4-FFF2-40B4-BE49-F238E27FC236}">
                <a16:creationId xmlns:a16="http://schemas.microsoft.com/office/drawing/2014/main" id="{AE04BBC6-F0F0-E6D9-1AFD-6BCF01BBF6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737ECDBC-235A-7219-556C-40230CA2B02B}"/>
              </a:ext>
            </a:extLst>
          </p:cNvPr>
          <p:cNvSpPr>
            <a:spLocks noGrp="1" noRot="1" noChangeAspect="1" noChangeArrowheads="1" noTextEdit="1"/>
          </p:cNvSpPr>
          <p:nvPr>
            <p:ph type="sldImg"/>
          </p:nvPr>
        </p:nvSpPr>
        <p:spPr>
          <a:ln/>
        </p:spPr>
      </p:sp>
      <p:sp>
        <p:nvSpPr>
          <p:cNvPr id="144387" name="Rectangle 3">
            <a:extLst>
              <a:ext uri="{FF2B5EF4-FFF2-40B4-BE49-F238E27FC236}">
                <a16:creationId xmlns:a16="http://schemas.microsoft.com/office/drawing/2014/main" id="{3C2EBD0F-E846-8DA3-0058-3BD8F88256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93A64718-3A57-DA63-8B82-7988530329F9}"/>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FA7710D7-FDF6-7544-6623-0F398E1010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0BE85D15-24EE-4688-3242-20E77E7D31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285F724-CF33-40AA-8644-09F4718DC45F}" type="slidenum">
              <a:rPr lang="en-GB" altLang="en-US"/>
              <a:pPr/>
              <a:t>6</a:t>
            </a:fld>
            <a:endParaRPr lang="en-GB" altLang="en-US"/>
          </a:p>
        </p:txBody>
      </p:sp>
      <p:sp>
        <p:nvSpPr>
          <p:cNvPr id="91139" name="Rectangle 2">
            <a:extLst>
              <a:ext uri="{FF2B5EF4-FFF2-40B4-BE49-F238E27FC236}">
                <a16:creationId xmlns:a16="http://schemas.microsoft.com/office/drawing/2014/main" id="{E701DADB-6E9F-0CFF-816C-185A19FF6097}"/>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7966E773-88FD-A5B9-4FC9-EE124611B3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542AFB11-9CF0-4F30-098F-97FC69418A27}"/>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2DB548C3-D19F-B1BF-F181-196CB833D8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90B913C2-14F6-02D6-FA27-C5FF716CB2C9}"/>
              </a:ext>
            </a:extLst>
          </p:cNvPr>
          <p:cNvSpPr>
            <a:spLocks noGrp="1" noRot="1" noChangeAspect="1" noTextEdit="1"/>
          </p:cNvSpPr>
          <p:nvPr>
            <p:ph type="sldImg"/>
          </p:nvPr>
        </p:nvSpPr>
        <p:spPr>
          <a:ln/>
        </p:spPr>
      </p:sp>
      <p:sp>
        <p:nvSpPr>
          <p:cNvPr id="147459" name="Notes Placeholder 2">
            <a:extLst>
              <a:ext uri="{FF2B5EF4-FFF2-40B4-BE49-F238E27FC236}">
                <a16:creationId xmlns:a16="http://schemas.microsoft.com/office/drawing/2014/main" id="{D12EF7F8-5E6D-D393-7FB7-D6A0BC57A5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47460" name="Slide Number Placeholder 3">
            <a:extLst>
              <a:ext uri="{FF2B5EF4-FFF2-40B4-BE49-F238E27FC236}">
                <a16:creationId xmlns:a16="http://schemas.microsoft.com/office/drawing/2014/main" id="{8CB5493E-714E-BCBB-FE90-8563055232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2515A03-E8F3-447A-9C3C-887693B3F040}" type="slidenum">
              <a:rPr lang="en-GB" altLang="en-US"/>
              <a:pPr/>
              <a:t>61</a:t>
            </a:fld>
            <a:endParaRPr lang="en-GB"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3A35C333-A2A2-BD98-B29B-4BF89E207A7D}"/>
              </a:ext>
            </a:extLst>
          </p:cNvPr>
          <p:cNvSpPr>
            <a:spLocks noGrp="1" noRot="1" noChangeAspect="1" noTextEdit="1"/>
          </p:cNvSpPr>
          <p:nvPr>
            <p:ph type="sldImg"/>
          </p:nvPr>
        </p:nvSpPr>
        <p:spPr>
          <a:ln/>
        </p:spPr>
      </p:sp>
      <p:sp>
        <p:nvSpPr>
          <p:cNvPr id="148483" name="Notes Placeholder 2">
            <a:extLst>
              <a:ext uri="{FF2B5EF4-FFF2-40B4-BE49-F238E27FC236}">
                <a16:creationId xmlns:a16="http://schemas.microsoft.com/office/drawing/2014/main" id="{B5B383FB-F80C-BB29-C16C-FC3BDF1C1AB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48484" name="Slide Number Placeholder 3">
            <a:extLst>
              <a:ext uri="{FF2B5EF4-FFF2-40B4-BE49-F238E27FC236}">
                <a16:creationId xmlns:a16="http://schemas.microsoft.com/office/drawing/2014/main" id="{8CC7AFB0-77C2-05D2-FF50-4B24090D3BB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8AF56CB-F657-42A6-93AC-0AC65587D5BC}" type="slidenum">
              <a:rPr lang="en-GB" altLang="en-US"/>
              <a:pPr/>
              <a:t>62</a:t>
            </a:fld>
            <a:endParaRPr lang="en-GB"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a:extLst>
              <a:ext uri="{FF2B5EF4-FFF2-40B4-BE49-F238E27FC236}">
                <a16:creationId xmlns:a16="http://schemas.microsoft.com/office/drawing/2014/main" id="{4EE0849D-2E91-9CD8-73F1-FA24B6B5BBCD}"/>
              </a:ext>
            </a:extLst>
          </p:cNvPr>
          <p:cNvSpPr>
            <a:spLocks noGrp="1" noRot="1" noChangeAspect="1" noTextEdit="1"/>
          </p:cNvSpPr>
          <p:nvPr>
            <p:ph type="sldImg"/>
          </p:nvPr>
        </p:nvSpPr>
        <p:spPr>
          <a:ln/>
        </p:spPr>
      </p:sp>
      <p:sp>
        <p:nvSpPr>
          <p:cNvPr id="149507" name="Notes Placeholder 2">
            <a:extLst>
              <a:ext uri="{FF2B5EF4-FFF2-40B4-BE49-F238E27FC236}">
                <a16:creationId xmlns:a16="http://schemas.microsoft.com/office/drawing/2014/main" id="{E9F60906-EEA8-504B-4FB1-8A4741257F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49508" name="Slide Number Placeholder 3">
            <a:extLst>
              <a:ext uri="{FF2B5EF4-FFF2-40B4-BE49-F238E27FC236}">
                <a16:creationId xmlns:a16="http://schemas.microsoft.com/office/drawing/2014/main" id="{B7AF11F7-31F1-B15F-C8C8-3453A0E25AA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27CDB43-6CC5-4BD4-9439-38DF92F960F7}" type="slidenum">
              <a:rPr lang="en-GB" altLang="en-US"/>
              <a:pPr/>
              <a:t>63</a:t>
            </a:fld>
            <a:endParaRPr lang="en-GB"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240F4DA1-6958-A85A-BAA2-BAF7E7462FEB}"/>
              </a:ext>
            </a:extLst>
          </p:cNvPr>
          <p:cNvSpPr>
            <a:spLocks noGrp="1" noRot="1" noChangeAspect="1" noTextEdit="1"/>
          </p:cNvSpPr>
          <p:nvPr>
            <p:ph type="sldImg"/>
          </p:nvPr>
        </p:nvSpPr>
        <p:spPr>
          <a:ln/>
        </p:spPr>
      </p:sp>
      <p:sp>
        <p:nvSpPr>
          <p:cNvPr id="150531" name="Notes Placeholder 2">
            <a:extLst>
              <a:ext uri="{FF2B5EF4-FFF2-40B4-BE49-F238E27FC236}">
                <a16:creationId xmlns:a16="http://schemas.microsoft.com/office/drawing/2014/main" id="{2F801060-30F7-61D3-2551-2DF73251E62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50532" name="Slide Number Placeholder 3">
            <a:extLst>
              <a:ext uri="{FF2B5EF4-FFF2-40B4-BE49-F238E27FC236}">
                <a16:creationId xmlns:a16="http://schemas.microsoft.com/office/drawing/2014/main" id="{764AB924-8D40-9574-0AE9-01A63A4720F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2182251-50EA-4CF8-BC09-130458F5E139}" type="slidenum">
              <a:rPr lang="en-GB" altLang="en-US"/>
              <a:pPr/>
              <a:t>64</a:t>
            </a:fld>
            <a:endParaRPr lang="en-GB"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a:extLst>
              <a:ext uri="{FF2B5EF4-FFF2-40B4-BE49-F238E27FC236}">
                <a16:creationId xmlns:a16="http://schemas.microsoft.com/office/drawing/2014/main" id="{E3B9F708-62A1-DA2D-2F37-58A1C107B396}"/>
              </a:ext>
            </a:extLst>
          </p:cNvPr>
          <p:cNvSpPr>
            <a:spLocks noGrp="1" noRot="1" noChangeAspect="1" noTextEdit="1"/>
          </p:cNvSpPr>
          <p:nvPr>
            <p:ph type="sldImg"/>
          </p:nvPr>
        </p:nvSpPr>
        <p:spPr>
          <a:ln/>
        </p:spPr>
      </p:sp>
      <p:sp>
        <p:nvSpPr>
          <p:cNvPr id="151555" name="Notes Placeholder 2">
            <a:extLst>
              <a:ext uri="{FF2B5EF4-FFF2-40B4-BE49-F238E27FC236}">
                <a16:creationId xmlns:a16="http://schemas.microsoft.com/office/drawing/2014/main" id="{11D6BA2E-18F7-CEDD-778E-F2B46F28229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51556" name="Slide Number Placeholder 3">
            <a:extLst>
              <a:ext uri="{FF2B5EF4-FFF2-40B4-BE49-F238E27FC236}">
                <a16:creationId xmlns:a16="http://schemas.microsoft.com/office/drawing/2014/main" id="{8D273AB4-20DC-23AC-9CF9-61BE144453B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670EE7D-F2FE-47BA-BFB3-E928159EE8F2}" type="slidenum">
              <a:rPr lang="en-GB" altLang="en-US"/>
              <a:pPr/>
              <a:t>65</a:t>
            </a:fld>
            <a:endParaRPr lang="en-GB"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id="{CBF224B1-2544-666C-A719-9983C386A824}"/>
              </a:ext>
            </a:extLst>
          </p:cNvPr>
          <p:cNvSpPr>
            <a:spLocks noGrp="1" noRot="1" noChangeAspect="1" noTextEdit="1"/>
          </p:cNvSpPr>
          <p:nvPr>
            <p:ph type="sldImg"/>
          </p:nvPr>
        </p:nvSpPr>
        <p:spPr>
          <a:ln/>
        </p:spPr>
      </p:sp>
      <p:sp>
        <p:nvSpPr>
          <p:cNvPr id="152579" name="Notes Placeholder 2">
            <a:extLst>
              <a:ext uri="{FF2B5EF4-FFF2-40B4-BE49-F238E27FC236}">
                <a16:creationId xmlns:a16="http://schemas.microsoft.com/office/drawing/2014/main" id="{B37223E1-1059-9243-D3F3-A26A40ED4EC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52580" name="Slide Number Placeholder 3">
            <a:extLst>
              <a:ext uri="{FF2B5EF4-FFF2-40B4-BE49-F238E27FC236}">
                <a16:creationId xmlns:a16="http://schemas.microsoft.com/office/drawing/2014/main" id="{CC0E2678-3522-EA4B-F7FE-B6B9763BB21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6D1E2B0-9D1F-462E-8E41-ECDF07740D8B}" type="slidenum">
              <a:rPr lang="en-GB" altLang="en-US"/>
              <a:pPr/>
              <a:t>66</a:t>
            </a:fld>
            <a:endParaRPr lang="en-GB"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66D1BDE2-950C-3AEE-DD46-B03980CFAC2B}"/>
              </a:ext>
            </a:extLst>
          </p:cNvPr>
          <p:cNvSpPr>
            <a:spLocks noGrp="1" noRot="1" noChangeAspect="1" noTextEdit="1"/>
          </p:cNvSpPr>
          <p:nvPr>
            <p:ph type="sldImg"/>
          </p:nvPr>
        </p:nvSpPr>
        <p:spPr>
          <a:ln/>
        </p:spPr>
      </p:sp>
      <p:sp>
        <p:nvSpPr>
          <p:cNvPr id="153603" name="Notes Placeholder 2">
            <a:extLst>
              <a:ext uri="{FF2B5EF4-FFF2-40B4-BE49-F238E27FC236}">
                <a16:creationId xmlns:a16="http://schemas.microsoft.com/office/drawing/2014/main" id="{FE6305EC-D646-CE92-55A4-A21E966C23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53604" name="Slide Number Placeholder 3">
            <a:extLst>
              <a:ext uri="{FF2B5EF4-FFF2-40B4-BE49-F238E27FC236}">
                <a16:creationId xmlns:a16="http://schemas.microsoft.com/office/drawing/2014/main" id="{B0E2E3EC-58EA-256F-C903-BFA8D4FA040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DC4FF93-E274-47FB-8F03-6E850909F7B8}" type="slidenum">
              <a:rPr lang="en-GB" altLang="en-US"/>
              <a:pPr/>
              <a:t>67</a:t>
            </a:fld>
            <a:endParaRPr lang="en-GB"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1167F0BD-F1DF-E769-F3F8-7E704D8E150D}"/>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9A545962-73D4-2276-50D1-34D664C801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D5AFC585-C8BD-A7ED-E73B-185C789D34A1}"/>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47EA8CC9-DC37-8361-F4CD-F55B678EE9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B8CBC09B-DB37-7710-9DC2-B3CE7087F5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C5746BA-B954-4BB6-A5A3-229FCEA4E8BD}" type="slidenum">
              <a:rPr lang="en-GB" altLang="en-US"/>
              <a:pPr/>
              <a:t>7</a:t>
            </a:fld>
            <a:endParaRPr lang="en-GB" altLang="en-US"/>
          </a:p>
        </p:txBody>
      </p:sp>
      <p:sp>
        <p:nvSpPr>
          <p:cNvPr id="92163" name="Rectangle 2">
            <a:extLst>
              <a:ext uri="{FF2B5EF4-FFF2-40B4-BE49-F238E27FC236}">
                <a16:creationId xmlns:a16="http://schemas.microsoft.com/office/drawing/2014/main" id="{85499D83-6925-8921-1E91-1E152E07BBA3}"/>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C23AF7E5-0A47-FABB-B646-1F5851FF20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BD23B82F-ED70-449E-6B53-3BF84AEED82F}"/>
              </a:ext>
            </a:extLst>
          </p:cNvPr>
          <p:cNvSpPr>
            <a:spLocks noGrp="1" noRot="1" noChangeAspect="1" noTextEdit="1"/>
          </p:cNvSpPr>
          <p:nvPr>
            <p:ph type="sldImg"/>
          </p:nvPr>
        </p:nvSpPr>
        <p:spPr>
          <a:ln/>
        </p:spPr>
      </p:sp>
      <p:sp>
        <p:nvSpPr>
          <p:cNvPr id="156675" name="Notes Placeholder 2">
            <a:extLst>
              <a:ext uri="{FF2B5EF4-FFF2-40B4-BE49-F238E27FC236}">
                <a16:creationId xmlns:a16="http://schemas.microsoft.com/office/drawing/2014/main" id="{FEC49E0E-31E0-B241-E87D-D30A273C9B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56676" name="Slide Number Placeholder 3">
            <a:extLst>
              <a:ext uri="{FF2B5EF4-FFF2-40B4-BE49-F238E27FC236}">
                <a16:creationId xmlns:a16="http://schemas.microsoft.com/office/drawing/2014/main" id="{5E8021C9-B85A-789C-0A93-B6D1FF4023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6470B0C-42CA-487F-9560-73182B3A0A2D}" type="slidenum">
              <a:rPr lang="en-GB" altLang="en-US"/>
              <a:pPr/>
              <a:t>70</a:t>
            </a:fld>
            <a:endParaRPr lang="en-GB"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13FE5050-34DA-9A90-AEE6-D5148FC6CCF5}"/>
              </a:ext>
            </a:extLst>
          </p:cNvPr>
          <p:cNvSpPr>
            <a:spLocks noGrp="1" noRot="1" noChangeAspect="1" noTextEdit="1"/>
          </p:cNvSpPr>
          <p:nvPr>
            <p:ph type="sldImg"/>
          </p:nvPr>
        </p:nvSpPr>
        <p:spPr>
          <a:ln/>
        </p:spPr>
      </p:sp>
      <p:sp>
        <p:nvSpPr>
          <p:cNvPr id="157699" name="Notes Placeholder 2">
            <a:extLst>
              <a:ext uri="{FF2B5EF4-FFF2-40B4-BE49-F238E27FC236}">
                <a16:creationId xmlns:a16="http://schemas.microsoft.com/office/drawing/2014/main" id="{45B3BD9A-70D8-0F52-34D1-6C160B8E42D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57700" name="Slide Number Placeholder 3">
            <a:extLst>
              <a:ext uri="{FF2B5EF4-FFF2-40B4-BE49-F238E27FC236}">
                <a16:creationId xmlns:a16="http://schemas.microsoft.com/office/drawing/2014/main" id="{7FB7FE77-74F4-4E5A-89C6-F68FF31CA2C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25F7502-F2CF-4F73-85E0-611631E95172}" type="slidenum">
              <a:rPr lang="en-GB" altLang="en-US"/>
              <a:pPr/>
              <a:t>71</a:t>
            </a:fld>
            <a:endParaRPr lang="en-GB"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ABAF4F33-4901-BF0A-838F-94B6B301F122}"/>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A6BAE91E-C432-2036-92E5-6181C26C49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a:extLst>
              <a:ext uri="{FF2B5EF4-FFF2-40B4-BE49-F238E27FC236}">
                <a16:creationId xmlns:a16="http://schemas.microsoft.com/office/drawing/2014/main" id="{A9BA1533-B126-22AF-C376-A05B1F5E7065}"/>
              </a:ext>
            </a:extLst>
          </p:cNvPr>
          <p:cNvSpPr>
            <a:spLocks noGrp="1" noRot="1" noChangeAspect="1" noTextEdit="1"/>
          </p:cNvSpPr>
          <p:nvPr>
            <p:ph type="sldImg"/>
          </p:nvPr>
        </p:nvSpPr>
        <p:spPr>
          <a:ln/>
        </p:spPr>
      </p:sp>
      <p:sp>
        <p:nvSpPr>
          <p:cNvPr id="159747" name="Notes Placeholder 2">
            <a:extLst>
              <a:ext uri="{FF2B5EF4-FFF2-40B4-BE49-F238E27FC236}">
                <a16:creationId xmlns:a16="http://schemas.microsoft.com/office/drawing/2014/main" id="{876412DA-F5F3-0706-A0A0-08C6F893489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59748" name="Slide Number Placeholder 3">
            <a:extLst>
              <a:ext uri="{FF2B5EF4-FFF2-40B4-BE49-F238E27FC236}">
                <a16:creationId xmlns:a16="http://schemas.microsoft.com/office/drawing/2014/main" id="{4167538B-689C-D25B-BD14-D35B39B27B5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6E786E9-EA9E-4912-B61A-E780C8434F88}" type="slidenum">
              <a:rPr lang="en-GB" altLang="en-US"/>
              <a:pPr/>
              <a:t>73</a:t>
            </a:fld>
            <a:endParaRPr lang="en-GB"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a:extLst>
              <a:ext uri="{FF2B5EF4-FFF2-40B4-BE49-F238E27FC236}">
                <a16:creationId xmlns:a16="http://schemas.microsoft.com/office/drawing/2014/main" id="{9949AEA2-7B32-A1F9-3DE8-15EE8D71EA08}"/>
              </a:ext>
            </a:extLst>
          </p:cNvPr>
          <p:cNvSpPr>
            <a:spLocks noGrp="1" noRot="1" noChangeAspect="1" noTextEdit="1"/>
          </p:cNvSpPr>
          <p:nvPr>
            <p:ph type="sldImg"/>
          </p:nvPr>
        </p:nvSpPr>
        <p:spPr>
          <a:ln/>
        </p:spPr>
      </p:sp>
      <p:sp>
        <p:nvSpPr>
          <p:cNvPr id="160771" name="Notes Placeholder 2">
            <a:extLst>
              <a:ext uri="{FF2B5EF4-FFF2-40B4-BE49-F238E27FC236}">
                <a16:creationId xmlns:a16="http://schemas.microsoft.com/office/drawing/2014/main" id="{EC28E736-61BC-5B9B-CF6F-8D917CBF192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60772" name="Slide Number Placeholder 3">
            <a:extLst>
              <a:ext uri="{FF2B5EF4-FFF2-40B4-BE49-F238E27FC236}">
                <a16:creationId xmlns:a16="http://schemas.microsoft.com/office/drawing/2014/main" id="{2D138A33-3A99-41AA-F827-138BDE42FF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B4F4AC5-25FA-40DB-A944-F2FCC40C29B1}" type="slidenum">
              <a:rPr lang="en-GB" altLang="en-US"/>
              <a:pPr/>
              <a:t>74</a:t>
            </a:fld>
            <a:endParaRPr lang="en-GB"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B68C8E16-F4D1-1449-6D3A-C65C61387AE8}"/>
              </a:ext>
            </a:extLst>
          </p:cNvPr>
          <p:cNvSpPr>
            <a:spLocks noGrp="1" noRot="1" noChangeAspect="1" noChangeArrowheads="1" noTextEdit="1"/>
          </p:cNvSpPr>
          <p:nvPr>
            <p:ph type="sldImg"/>
          </p:nvPr>
        </p:nvSpPr>
        <p:spPr>
          <a:ln/>
        </p:spPr>
      </p:sp>
      <p:sp>
        <p:nvSpPr>
          <p:cNvPr id="161795" name="Rectangle 3">
            <a:extLst>
              <a:ext uri="{FF2B5EF4-FFF2-40B4-BE49-F238E27FC236}">
                <a16:creationId xmlns:a16="http://schemas.microsoft.com/office/drawing/2014/main" id="{0FC67DDC-10D1-8470-AF2D-20F1D4AF8D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6FBFA623-40F0-5D18-BCAE-0D5C10E72A7C}"/>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ADDC67E7-6715-D400-4F5A-C6786D645D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80527DF0-98FD-BD91-FD50-B992F4AFE446}"/>
              </a:ext>
            </a:extLst>
          </p:cNvPr>
          <p:cNvSpPr>
            <a:spLocks noGrp="1" noRot="1" noChangeAspect="1" noChangeArrowheads="1" noTextEdit="1"/>
          </p:cNvSpPr>
          <p:nvPr>
            <p:ph type="sldImg"/>
          </p:nvPr>
        </p:nvSpPr>
        <p:spPr>
          <a:ln/>
        </p:spPr>
      </p:sp>
      <p:sp>
        <p:nvSpPr>
          <p:cNvPr id="163843" name="Rectangle 3">
            <a:extLst>
              <a:ext uri="{FF2B5EF4-FFF2-40B4-BE49-F238E27FC236}">
                <a16:creationId xmlns:a16="http://schemas.microsoft.com/office/drawing/2014/main" id="{BC6DA815-1AC7-3B70-F7F9-B5AD9B7284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id="{43C2CC43-CBC5-F59A-CAA0-57E6B2FFB523}"/>
              </a:ext>
            </a:extLst>
          </p:cNvPr>
          <p:cNvSpPr>
            <a:spLocks noGrp="1" noRot="1" noChangeAspect="1" noTextEdit="1"/>
          </p:cNvSpPr>
          <p:nvPr>
            <p:ph type="sldImg"/>
          </p:nvPr>
        </p:nvSpPr>
        <p:spPr>
          <a:ln/>
        </p:spPr>
      </p:sp>
      <p:sp>
        <p:nvSpPr>
          <p:cNvPr id="164867" name="Notes Placeholder 2">
            <a:extLst>
              <a:ext uri="{FF2B5EF4-FFF2-40B4-BE49-F238E27FC236}">
                <a16:creationId xmlns:a16="http://schemas.microsoft.com/office/drawing/2014/main" id="{386AB561-D068-E532-200A-F767241791C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64868" name="Slide Number Placeholder 3">
            <a:extLst>
              <a:ext uri="{FF2B5EF4-FFF2-40B4-BE49-F238E27FC236}">
                <a16:creationId xmlns:a16="http://schemas.microsoft.com/office/drawing/2014/main" id="{F8E27D90-D7D2-B5D1-48C8-74C1848346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3CD4315-6CB4-4009-A79A-65FB02017940}" type="slidenum">
              <a:rPr lang="en-GB" altLang="en-US"/>
              <a:pPr/>
              <a:t>78</a:t>
            </a:fld>
            <a:endParaRPr lang="en-GB"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15A64CE6-096E-FBA4-C364-9851977CBB39}"/>
              </a:ext>
            </a:extLst>
          </p:cNvPr>
          <p:cNvSpPr>
            <a:spLocks noGrp="1" noRot="1" noChangeAspect="1" noTextEdit="1"/>
          </p:cNvSpPr>
          <p:nvPr>
            <p:ph type="sldImg"/>
          </p:nvPr>
        </p:nvSpPr>
        <p:spPr>
          <a:ln/>
        </p:spPr>
      </p:sp>
      <p:sp>
        <p:nvSpPr>
          <p:cNvPr id="165891" name="Notes Placeholder 2">
            <a:extLst>
              <a:ext uri="{FF2B5EF4-FFF2-40B4-BE49-F238E27FC236}">
                <a16:creationId xmlns:a16="http://schemas.microsoft.com/office/drawing/2014/main" id="{04960410-A355-CFF0-3007-0321901B52F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65892" name="Slide Number Placeholder 3">
            <a:extLst>
              <a:ext uri="{FF2B5EF4-FFF2-40B4-BE49-F238E27FC236}">
                <a16:creationId xmlns:a16="http://schemas.microsoft.com/office/drawing/2014/main" id="{E2EC0311-95F0-974D-184F-C43416845D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2956E6B-B72D-46A0-9A8B-DB797AB36806}" type="slidenum">
              <a:rPr lang="en-GB" altLang="en-US"/>
              <a:pPr/>
              <a:t>79</a:t>
            </a:fld>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59132FC9-E7EA-3684-2F50-275ACE2BB6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FE96EDD-9A47-41B1-A181-1AE9E49B47CB}" type="slidenum">
              <a:rPr lang="en-GB" altLang="en-US"/>
              <a:pPr/>
              <a:t>8</a:t>
            </a:fld>
            <a:endParaRPr lang="en-GB" altLang="en-US"/>
          </a:p>
        </p:txBody>
      </p:sp>
      <p:sp>
        <p:nvSpPr>
          <p:cNvPr id="93187" name="Rectangle 2">
            <a:extLst>
              <a:ext uri="{FF2B5EF4-FFF2-40B4-BE49-F238E27FC236}">
                <a16:creationId xmlns:a16="http://schemas.microsoft.com/office/drawing/2014/main" id="{FDAA777F-F8A4-72F8-45D4-5E7A18F93DD3}"/>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18BE31A8-C389-5F3B-38CB-B97B2736C4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a:extLst>
              <a:ext uri="{FF2B5EF4-FFF2-40B4-BE49-F238E27FC236}">
                <a16:creationId xmlns:a16="http://schemas.microsoft.com/office/drawing/2014/main" id="{4FAF4C32-CD39-EBEB-C107-14EDF73DF359}"/>
              </a:ext>
            </a:extLst>
          </p:cNvPr>
          <p:cNvSpPr>
            <a:spLocks noGrp="1" noRot="1" noChangeAspect="1" noTextEdit="1"/>
          </p:cNvSpPr>
          <p:nvPr>
            <p:ph type="sldImg"/>
          </p:nvPr>
        </p:nvSpPr>
        <p:spPr>
          <a:ln/>
        </p:spPr>
      </p:sp>
      <p:sp>
        <p:nvSpPr>
          <p:cNvPr id="166915" name="Notes Placeholder 2">
            <a:extLst>
              <a:ext uri="{FF2B5EF4-FFF2-40B4-BE49-F238E27FC236}">
                <a16:creationId xmlns:a16="http://schemas.microsoft.com/office/drawing/2014/main" id="{8DEAD37B-37A8-408B-CF17-BF20C3E66F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66916" name="Slide Number Placeholder 3">
            <a:extLst>
              <a:ext uri="{FF2B5EF4-FFF2-40B4-BE49-F238E27FC236}">
                <a16:creationId xmlns:a16="http://schemas.microsoft.com/office/drawing/2014/main" id="{45C9D3C6-42AE-5AB7-B779-3FB57639F8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F26AE88-1AB1-4CB1-BD9F-E47FA7C09159}" type="slidenum">
              <a:rPr lang="en-GB" altLang="en-US"/>
              <a:pPr/>
              <a:t>80</a:t>
            </a:fld>
            <a:endParaRPr lang="en-GB"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a16="http://schemas.microsoft.com/office/drawing/2014/main" id="{15AF016F-ED7F-4B66-ECFA-94F2D423B34E}"/>
              </a:ext>
            </a:extLst>
          </p:cNvPr>
          <p:cNvSpPr>
            <a:spLocks noGrp="1" noRot="1" noChangeAspect="1" noTextEdit="1"/>
          </p:cNvSpPr>
          <p:nvPr>
            <p:ph type="sldImg"/>
          </p:nvPr>
        </p:nvSpPr>
        <p:spPr>
          <a:ln/>
        </p:spPr>
      </p:sp>
      <p:sp>
        <p:nvSpPr>
          <p:cNvPr id="167939" name="Notes Placeholder 2">
            <a:extLst>
              <a:ext uri="{FF2B5EF4-FFF2-40B4-BE49-F238E27FC236}">
                <a16:creationId xmlns:a16="http://schemas.microsoft.com/office/drawing/2014/main" id="{DD81E564-B251-3396-7565-0A3EE0497BD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67940" name="Slide Number Placeholder 3">
            <a:extLst>
              <a:ext uri="{FF2B5EF4-FFF2-40B4-BE49-F238E27FC236}">
                <a16:creationId xmlns:a16="http://schemas.microsoft.com/office/drawing/2014/main" id="{D9FFB95A-D28F-B38E-B625-F03E64B6356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1BB2747-9EF9-4DE8-895A-94BD1E728CB0}" type="slidenum">
              <a:rPr lang="en-GB" altLang="en-US"/>
              <a:pPr/>
              <a:t>81</a:t>
            </a:fld>
            <a:endParaRPr lang="en-GB"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07893B39-1CAE-4675-860D-E11D4B5F0B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D999259-C297-42D9-8BC3-B53BCF00AF1D}" type="slidenum">
              <a:rPr lang="en-GB" altLang="en-US"/>
              <a:pPr/>
              <a:t>9</a:t>
            </a:fld>
            <a:endParaRPr lang="en-GB" altLang="en-US"/>
          </a:p>
        </p:txBody>
      </p:sp>
      <p:sp>
        <p:nvSpPr>
          <p:cNvPr id="94211" name="Rectangle 2">
            <a:extLst>
              <a:ext uri="{FF2B5EF4-FFF2-40B4-BE49-F238E27FC236}">
                <a16:creationId xmlns:a16="http://schemas.microsoft.com/office/drawing/2014/main" id="{8097EE6D-1FFE-C2CE-64F5-A3BEE179A9AE}"/>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84DB3E9D-E005-8A0B-E22D-B82C581629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1CC8B773-B990-98E9-60AF-12A0A8CA8BAD}"/>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E5B0EC2D-984E-C0AE-C275-E895F151F13D}"/>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0D3D378A-0384-70CD-C07E-7B2CA2DEC444}"/>
              </a:ext>
            </a:extLst>
          </p:cNvPr>
          <p:cNvSpPr>
            <a:spLocks noGrp="1" noChangeArrowheads="1"/>
          </p:cNvSpPr>
          <p:nvPr>
            <p:ph type="sldNum" sz="quarter" idx="12"/>
          </p:nvPr>
        </p:nvSpPr>
        <p:spPr>
          <a:ln/>
        </p:spPr>
        <p:txBody>
          <a:bodyPr/>
          <a:lstStyle>
            <a:lvl1pPr>
              <a:defRPr/>
            </a:lvl1pPr>
          </a:lstStyle>
          <a:p>
            <a:fld id="{3DEFDFB4-03F1-42D4-9546-1FB3FB2CD28E}" type="slidenum">
              <a:rPr lang="en-GB" altLang="en-US"/>
              <a:pPr/>
              <a:t>‹#›</a:t>
            </a:fld>
            <a:endParaRPr lang="en-GB" altLang="en-US"/>
          </a:p>
        </p:txBody>
      </p:sp>
    </p:spTree>
    <p:extLst>
      <p:ext uri="{BB962C8B-B14F-4D97-AF65-F5344CB8AC3E}">
        <p14:creationId xmlns:p14="http://schemas.microsoft.com/office/powerpoint/2010/main" val="1443725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DB4784EC-5FBF-1F6C-1D24-12987A4E9DEF}"/>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1F649028-C016-B587-A7F2-BA9C0CA83965}"/>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4505BB36-94C2-8F07-2D2B-7E69B7702EB4}"/>
              </a:ext>
            </a:extLst>
          </p:cNvPr>
          <p:cNvSpPr>
            <a:spLocks noGrp="1" noChangeArrowheads="1"/>
          </p:cNvSpPr>
          <p:nvPr>
            <p:ph type="sldNum" sz="quarter" idx="12"/>
          </p:nvPr>
        </p:nvSpPr>
        <p:spPr>
          <a:ln/>
        </p:spPr>
        <p:txBody>
          <a:bodyPr/>
          <a:lstStyle>
            <a:lvl1pPr>
              <a:defRPr/>
            </a:lvl1pPr>
          </a:lstStyle>
          <a:p>
            <a:fld id="{A3DDAD75-466F-4155-BCAA-AC79E4EF6C6C}" type="slidenum">
              <a:rPr lang="en-GB" altLang="en-US"/>
              <a:pPr/>
              <a:t>‹#›</a:t>
            </a:fld>
            <a:endParaRPr lang="en-GB" altLang="en-US"/>
          </a:p>
        </p:txBody>
      </p:sp>
    </p:spTree>
    <p:extLst>
      <p:ext uri="{BB962C8B-B14F-4D97-AF65-F5344CB8AC3E}">
        <p14:creationId xmlns:p14="http://schemas.microsoft.com/office/powerpoint/2010/main" val="1647746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113AE021-1FB3-3CDB-E5B0-1929002B8630}"/>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2E964CAF-5C73-C7F7-3004-022E27D0B776}"/>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D13A7A2A-76AF-979A-ED6C-190828041A26}"/>
              </a:ext>
            </a:extLst>
          </p:cNvPr>
          <p:cNvSpPr>
            <a:spLocks noGrp="1" noChangeArrowheads="1"/>
          </p:cNvSpPr>
          <p:nvPr>
            <p:ph type="sldNum" sz="quarter" idx="12"/>
          </p:nvPr>
        </p:nvSpPr>
        <p:spPr>
          <a:ln/>
        </p:spPr>
        <p:txBody>
          <a:bodyPr/>
          <a:lstStyle>
            <a:lvl1pPr>
              <a:defRPr/>
            </a:lvl1pPr>
          </a:lstStyle>
          <a:p>
            <a:fld id="{E1F437E3-9D5E-4EF8-B927-66A8E61A1E3F}" type="slidenum">
              <a:rPr lang="en-GB" altLang="en-US"/>
              <a:pPr/>
              <a:t>‹#›</a:t>
            </a:fld>
            <a:endParaRPr lang="en-GB" altLang="en-US"/>
          </a:p>
        </p:txBody>
      </p:sp>
    </p:spTree>
    <p:extLst>
      <p:ext uri="{BB962C8B-B14F-4D97-AF65-F5344CB8AC3E}">
        <p14:creationId xmlns:p14="http://schemas.microsoft.com/office/powerpoint/2010/main" val="1459274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5C17C016-F058-8C0F-6B2A-25A5F58BB4EE}"/>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E1961A05-0FB1-7D87-31BA-77A639CA839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9FA50E9B-1BDE-EDBE-40A6-1AEBF0FF5B27}"/>
              </a:ext>
            </a:extLst>
          </p:cNvPr>
          <p:cNvSpPr>
            <a:spLocks noGrp="1" noChangeArrowheads="1"/>
          </p:cNvSpPr>
          <p:nvPr>
            <p:ph type="sldNum" sz="quarter" idx="12"/>
          </p:nvPr>
        </p:nvSpPr>
        <p:spPr>
          <a:ln/>
        </p:spPr>
        <p:txBody>
          <a:bodyPr/>
          <a:lstStyle>
            <a:lvl1pPr>
              <a:defRPr/>
            </a:lvl1pPr>
          </a:lstStyle>
          <a:p>
            <a:fld id="{99CEEAA7-5A27-488A-A466-25A4C52E193C}" type="slidenum">
              <a:rPr lang="en-GB" altLang="en-US"/>
              <a:pPr/>
              <a:t>‹#›</a:t>
            </a:fld>
            <a:endParaRPr lang="en-GB" altLang="en-US"/>
          </a:p>
        </p:txBody>
      </p:sp>
    </p:spTree>
    <p:extLst>
      <p:ext uri="{BB962C8B-B14F-4D97-AF65-F5344CB8AC3E}">
        <p14:creationId xmlns:p14="http://schemas.microsoft.com/office/powerpoint/2010/main" val="2551917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50788F11-54DC-A70F-B11A-AEBB8FEA2D10}"/>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AD404ED1-6552-D41C-B049-192FFE39E688}"/>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706D422D-0F20-3583-3E04-AEBCAC8C15FF}"/>
              </a:ext>
            </a:extLst>
          </p:cNvPr>
          <p:cNvSpPr>
            <a:spLocks noGrp="1" noChangeArrowheads="1"/>
          </p:cNvSpPr>
          <p:nvPr>
            <p:ph type="sldNum" sz="quarter" idx="12"/>
          </p:nvPr>
        </p:nvSpPr>
        <p:spPr>
          <a:ln/>
        </p:spPr>
        <p:txBody>
          <a:bodyPr/>
          <a:lstStyle>
            <a:lvl1pPr>
              <a:defRPr/>
            </a:lvl1pPr>
          </a:lstStyle>
          <a:p>
            <a:fld id="{4F7889AB-9971-4DA8-ACD5-5C2751CC9E7F}" type="slidenum">
              <a:rPr lang="en-GB" altLang="en-US"/>
              <a:pPr/>
              <a:t>‹#›</a:t>
            </a:fld>
            <a:endParaRPr lang="en-GB" altLang="en-US"/>
          </a:p>
        </p:txBody>
      </p:sp>
    </p:spTree>
    <p:extLst>
      <p:ext uri="{BB962C8B-B14F-4D97-AF65-F5344CB8AC3E}">
        <p14:creationId xmlns:p14="http://schemas.microsoft.com/office/powerpoint/2010/main" val="350902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B8E944E-8942-9C9F-CB19-5CD226E1A224}"/>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B7F51AE1-9EEF-D044-9675-817B90F4C575}"/>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FA7FC625-16A2-A713-5803-6AFD9FFABA7E}"/>
              </a:ext>
            </a:extLst>
          </p:cNvPr>
          <p:cNvSpPr>
            <a:spLocks noGrp="1" noChangeArrowheads="1"/>
          </p:cNvSpPr>
          <p:nvPr>
            <p:ph type="sldNum" sz="quarter" idx="12"/>
          </p:nvPr>
        </p:nvSpPr>
        <p:spPr>
          <a:ln/>
        </p:spPr>
        <p:txBody>
          <a:bodyPr/>
          <a:lstStyle>
            <a:lvl1pPr>
              <a:defRPr/>
            </a:lvl1pPr>
          </a:lstStyle>
          <a:p>
            <a:fld id="{6FA01288-C15E-433F-891F-0945E3C01FC3}" type="slidenum">
              <a:rPr lang="en-GB" altLang="en-US"/>
              <a:pPr/>
              <a:t>‹#›</a:t>
            </a:fld>
            <a:endParaRPr lang="en-GB" altLang="en-US"/>
          </a:p>
        </p:txBody>
      </p:sp>
    </p:spTree>
    <p:extLst>
      <p:ext uri="{BB962C8B-B14F-4D97-AF65-F5344CB8AC3E}">
        <p14:creationId xmlns:p14="http://schemas.microsoft.com/office/powerpoint/2010/main" val="1560195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EFB7F8A7-2072-D839-544C-2551BD3412B1}"/>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C7289A7C-F40A-705C-6F88-1AB30E43235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7497D865-8706-D0FB-47F8-535FEA6F766F}"/>
              </a:ext>
            </a:extLst>
          </p:cNvPr>
          <p:cNvSpPr>
            <a:spLocks noGrp="1" noChangeArrowheads="1"/>
          </p:cNvSpPr>
          <p:nvPr>
            <p:ph type="sldNum" sz="quarter" idx="12"/>
          </p:nvPr>
        </p:nvSpPr>
        <p:spPr>
          <a:ln/>
        </p:spPr>
        <p:txBody>
          <a:bodyPr/>
          <a:lstStyle>
            <a:lvl1pPr>
              <a:defRPr/>
            </a:lvl1pPr>
          </a:lstStyle>
          <a:p>
            <a:fld id="{400F2E60-9DEB-4C5D-A628-EE80E95783AC}" type="slidenum">
              <a:rPr lang="en-GB" altLang="en-US"/>
              <a:pPr/>
              <a:t>‹#›</a:t>
            </a:fld>
            <a:endParaRPr lang="en-GB" altLang="en-US"/>
          </a:p>
        </p:txBody>
      </p:sp>
    </p:spTree>
    <p:extLst>
      <p:ext uri="{BB962C8B-B14F-4D97-AF65-F5344CB8AC3E}">
        <p14:creationId xmlns:p14="http://schemas.microsoft.com/office/powerpoint/2010/main" val="1106045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52E5A98F-77FB-D952-8AE3-0A5B48E334F2}"/>
              </a:ext>
            </a:extLst>
          </p:cNvPr>
          <p:cNvSpPr>
            <a:spLocks noGrp="1" noChangeArrowheads="1"/>
          </p:cNvSpPr>
          <p:nvPr>
            <p:ph type="dt" sz="half" idx="10"/>
          </p:nvPr>
        </p:nvSpPr>
        <p:spPr>
          <a:ln/>
        </p:spPr>
        <p:txBody>
          <a:bodyPr/>
          <a:lstStyle>
            <a:lvl1pPr>
              <a:defRPr/>
            </a:lvl1pPr>
          </a:lstStyle>
          <a:p>
            <a:pPr>
              <a:defRPr/>
            </a:pPr>
            <a:endParaRPr lang="en-GB"/>
          </a:p>
        </p:txBody>
      </p:sp>
      <p:sp>
        <p:nvSpPr>
          <p:cNvPr id="8" name="Rectangle 5">
            <a:extLst>
              <a:ext uri="{FF2B5EF4-FFF2-40B4-BE49-F238E27FC236}">
                <a16:creationId xmlns:a16="http://schemas.microsoft.com/office/drawing/2014/main" id="{1D98203A-ADAC-0103-F23C-3B724F2F4C0A}"/>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
            <a:extLst>
              <a:ext uri="{FF2B5EF4-FFF2-40B4-BE49-F238E27FC236}">
                <a16:creationId xmlns:a16="http://schemas.microsoft.com/office/drawing/2014/main" id="{9A899527-6B19-E39C-BB4E-AF2120D7F4FF}"/>
              </a:ext>
            </a:extLst>
          </p:cNvPr>
          <p:cNvSpPr>
            <a:spLocks noGrp="1" noChangeArrowheads="1"/>
          </p:cNvSpPr>
          <p:nvPr>
            <p:ph type="sldNum" sz="quarter" idx="12"/>
          </p:nvPr>
        </p:nvSpPr>
        <p:spPr>
          <a:ln/>
        </p:spPr>
        <p:txBody>
          <a:bodyPr/>
          <a:lstStyle>
            <a:lvl1pPr>
              <a:defRPr/>
            </a:lvl1pPr>
          </a:lstStyle>
          <a:p>
            <a:fld id="{D9C7C3D2-4C77-4CFB-ACE2-3BD1ECFCD655}" type="slidenum">
              <a:rPr lang="en-GB" altLang="en-US"/>
              <a:pPr/>
              <a:t>‹#›</a:t>
            </a:fld>
            <a:endParaRPr lang="en-GB" altLang="en-US"/>
          </a:p>
        </p:txBody>
      </p:sp>
    </p:spTree>
    <p:extLst>
      <p:ext uri="{BB962C8B-B14F-4D97-AF65-F5344CB8AC3E}">
        <p14:creationId xmlns:p14="http://schemas.microsoft.com/office/powerpoint/2010/main" val="14739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E4D2D962-3D27-7653-B5DA-2000365F2460}"/>
              </a:ext>
            </a:extLst>
          </p:cNvPr>
          <p:cNvSpPr>
            <a:spLocks noGrp="1" noChangeArrowheads="1"/>
          </p:cNvSpPr>
          <p:nvPr>
            <p:ph type="dt" sz="half" idx="10"/>
          </p:nvPr>
        </p:nvSpPr>
        <p:spPr>
          <a:ln/>
        </p:spPr>
        <p:txBody>
          <a:bodyPr/>
          <a:lstStyle>
            <a:lvl1pPr>
              <a:defRPr/>
            </a:lvl1pPr>
          </a:lstStyle>
          <a:p>
            <a:pPr>
              <a:defRPr/>
            </a:pPr>
            <a:endParaRPr lang="en-GB"/>
          </a:p>
        </p:txBody>
      </p:sp>
      <p:sp>
        <p:nvSpPr>
          <p:cNvPr id="4" name="Rectangle 5">
            <a:extLst>
              <a:ext uri="{FF2B5EF4-FFF2-40B4-BE49-F238E27FC236}">
                <a16:creationId xmlns:a16="http://schemas.microsoft.com/office/drawing/2014/main" id="{88192E16-C60D-7495-5D60-CA27F26324AE}"/>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6">
            <a:extLst>
              <a:ext uri="{FF2B5EF4-FFF2-40B4-BE49-F238E27FC236}">
                <a16:creationId xmlns:a16="http://schemas.microsoft.com/office/drawing/2014/main" id="{252F3F6D-8D06-9C51-A726-40C95D220DDB}"/>
              </a:ext>
            </a:extLst>
          </p:cNvPr>
          <p:cNvSpPr>
            <a:spLocks noGrp="1" noChangeArrowheads="1"/>
          </p:cNvSpPr>
          <p:nvPr>
            <p:ph type="sldNum" sz="quarter" idx="12"/>
          </p:nvPr>
        </p:nvSpPr>
        <p:spPr>
          <a:ln/>
        </p:spPr>
        <p:txBody>
          <a:bodyPr/>
          <a:lstStyle>
            <a:lvl1pPr>
              <a:defRPr/>
            </a:lvl1pPr>
          </a:lstStyle>
          <a:p>
            <a:fld id="{DE46166B-478A-42BA-A6B0-E8E989B2C807}" type="slidenum">
              <a:rPr lang="en-GB" altLang="en-US"/>
              <a:pPr/>
              <a:t>‹#›</a:t>
            </a:fld>
            <a:endParaRPr lang="en-GB" altLang="en-US"/>
          </a:p>
        </p:txBody>
      </p:sp>
    </p:spTree>
    <p:extLst>
      <p:ext uri="{BB962C8B-B14F-4D97-AF65-F5344CB8AC3E}">
        <p14:creationId xmlns:p14="http://schemas.microsoft.com/office/powerpoint/2010/main" val="309444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2DCDE91-FCC8-97FD-978F-1973B24689F1}"/>
              </a:ext>
            </a:extLst>
          </p:cNvPr>
          <p:cNvSpPr>
            <a:spLocks noGrp="1" noChangeArrowheads="1"/>
          </p:cNvSpPr>
          <p:nvPr>
            <p:ph type="dt" sz="half" idx="10"/>
          </p:nvPr>
        </p:nvSpPr>
        <p:spPr>
          <a:ln/>
        </p:spPr>
        <p:txBody>
          <a:bodyPr/>
          <a:lstStyle>
            <a:lvl1pPr>
              <a:defRPr/>
            </a:lvl1pPr>
          </a:lstStyle>
          <a:p>
            <a:pPr>
              <a:defRPr/>
            </a:pPr>
            <a:endParaRPr lang="en-GB"/>
          </a:p>
        </p:txBody>
      </p:sp>
      <p:sp>
        <p:nvSpPr>
          <p:cNvPr id="3" name="Rectangle 5">
            <a:extLst>
              <a:ext uri="{FF2B5EF4-FFF2-40B4-BE49-F238E27FC236}">
                <a16:creationId xmlns:a16="http://schemas.microsoft.com/office/drawing/2014/main" id="{2F74836F-766A-A8C8-1C35-50FADBC743C6}"/>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6">
            <a:extLst>
              <a:ext uri="{FF2B5EF4-FFF2-40B4-BE49-F238E27FC236}">
                <a16:creationId xmlns:a16="http://schemas.microsoft.com/office/drawing/2014/main" id="{A94E10E9-5438-4316-C706-4520942F7B62}"/>
              </a:ext>
            </a:extLst>
          </p:cNvPr>
          <p:cNvSpPr>
            <a:spLocks noGrp="1" noChangeArrowheads="1"/>
          </p:cNvSpPr>
          <p:nvPr>
            <p:ph type="sldNum" sz="quarter" idx="12"/>
          </p:nvPr>
        </p:nvSpPr>
        <p:spPr>
          <a:ln/>
        </p:spPr>
        <p:txBody>
          <a:bodyPr/>
          <a:lstStyle>
            <a:lvl1pPr>
              <a:defRPr/>
            </a:lvl1pPr>
          </a:lstStyle>
          <a:p>
            <a:fld id="{C0F729C5-2BF5-4C45-BEA7-CC7E83F463BD}" type="slidenum">
              <a:rPr lang="en-GB" altLang="en-US"/>
              <a:pPr/>
              <a:t>‹#›</a:t>
            </a:fld>
            <a:endParaRPr lang="en-GB" altLang="en-US"/>
          </a:p>
        </p:txBody>
      </p:sp>
    </p:spTree>
    <p:extLst>
      <p:ext uri="{BB962C8B-B14F-4D97-AF65-F5344CB8AC3E}">
        <p14:creationId xmlns:p14="http://schemas.microsoft.com/office/powerpoint/2010/main" val="954870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B085B2F-8EB1-7A2C-9015-3024A6651A67}"/>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A70CD721-DE68-5D58-698C-561E8A9C6AF8}"/>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C55AC214-91A1-79A5-3B46-D42478863FEE}"/>
              </a:ext>
            </a:extLst>
          </p:cNvPr>
          <p:cNvSpPr>
            <a:spLocks noGrp="1" noChangeArrowheads="1"/>
          </p:cNvSpPr>
          <p:nvPr>
            <p:ph type="sldNum" sz="quarter" idx="12"/>
          </p:nvPr>
        </p:nvSpPr>
        <p:spPr>
          <a:ln/>
        </p:spPr>
        <p:txBody>
          <a:bodyPr/>
          <a:lstStyle>
            <a:lvl1pPr>
              <a:defRPr/>
            </a:lvl1pPr>
          </a:lstStyle>
          <a:p>
            <a:fld id="{4539F500-9BEB-46B4-9D90-612D8DD8C0C6}" type="slidenum">
              <a:rPr lang="en-GB" altLang="en-US"/>
              <a:pPr/>
              <a:t>‹#›</a:t>
            </a:fld>
            <a:endParaRPr lang="en-GB" altLang="en-US"/>
          </a:p>
        </p:txBody>
      </p:sp>
    </p:spTree>
    <p:extLst>
      <p:ext uri="{BB962C8B-B14F-4D97-AF65-F5344CB8AC3E}">
        <p14:creationId xmlns:p14="http://schemas.microsoft.com/office/powerpoint/2010/main" val="343082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2E92920-D7B2-967F-D5C3-001F0C74248C}"/>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5F929B1D-FC2F-AA23-8B7C-28C39EC728F7}"/>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3704D3B4-F018-DC42-7D46-02710B8BD5F0}"/>
              </a:ext>
            </a:extLst>
          </p:cNvPr>
          <p:cNvSpPr>
            <a:spLocks noGrp="1" noChangeArrowheads="1"/>
          </p:cNvSpPr>
          <p:nvPr>
            <p:ph type="sldNum" sz="quarter" idx="12"/>
          </p:nvPr>
        </p:nvSpPr>
        <p:spPr>
          <a:ln/>
        </p:spPr>
        <p:txBody>
          <a:bodyPr/>
          <a:lstStyle>
            <a:lvl1pPr>
              <a:defRPr/>
            </a:lvl1pPr>
          </a:lstStyle>
          <a:p>
            <a:fld id="{5DB8D34A-5628-4023-9BDD-6E5B2080C88D}" type="slidenum">
              <a:rPr lang="en-GB" altLang="en-US"/>
              <a:pPr/>
              <a:t>‹#›</a:t>
            </a:fld>
            <a:endParaRPr lang="en-GB" altLang="en-US"/>
          </a:p>
        </p:txBody>
      </p:sp>
    </p:spTree>
    <p:extLst>
      <p:ext uri="{BB962C8B-B14F-4D97-AF65-F5344CB8AC3E}">
        <p14:creationId xmlns:p14="http://schemas.microsoft.com/office/powerpoint/2010/main" val="26522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B1DFD79-9E70-B6C4-A23D-A3C87D9857B6}"/>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8438BC59-149C-FCA9-0B19-704BCE91DBA1}"/>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0BA3F944-10FA-CF22-7B6E-3543637046C2}"/>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cs typeface="Arial" charset="0"/>
              </a:defRPr>
            </a:lvl1pPr>
          </a:lstStyle>
          <a:p>
            <a:pPr>
              <a:defRPr/>
            </a:pPr>
            <a:endParaRPr lang="en-GB"/>
          </a:p>
        </p:txBody>
      </p:sp>
      <p:sp>
        <p:nvSpPr>
          <p:cNvPr id="1029" name="Rectangle 5">
            <a:extLst>
              <a:ext uri="{FF2B5EF4-FFF2-40B4-BE49-F238E27FC236}">
                <a16:creationId xmlns:a16="http://schemas.microsoft.com/office/drawing/2014/main" id="{944406B7-1756-BC3E-8A80-5610D7BF5A7F}"/>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cs typeface="Arial" charset="0"/>
              </a:defRPr>
            </a:lvl1pPr>
          </a:lstStyle>
          <a:p>
            <a:pPr>
              <a:defRPr/>
            </a:pPr>
            <a:endParaRPr lang="en-GB"/>
          </a:p>
        </p:txBody>
      </p:sp>
      <p:sp>
        <p:nvSpPr>
          <p:cNvPr id="1030" name="Rectangle 6">
            <a:extLst>
              <a:ext uri="{FF2B5EF4-FFF2-40B4-BE49-F238E27FC236}">
                <a16:creationId xmlns:a16="http://schemas.microsoft.com/office/drawing/2014/main" id="{23A6CA10-08AD-754D-2152-EC0509ACD125}"/>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602680E6-B070-4268-BF91-3177AB10FA82}"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6.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45.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49.emf"/></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2C184CC-8CD4-17F5-58C2-52C7C6441670}"/>
              </a:ext>
            </a:extLst>
          </p:cNvPr>
          <p:cNvSpPr>
            <a:spLocks noGrp="1" noChangeArrowheads="1"/>
          </p:cNvSpPr>
          <p:nvPr>
            <p:ph type="ctrTitle"/>
          </p:nvPr>
        </p:nvSpPr>
        <p:spPr/>
        <p:txBody>
          <a:bodyPr/>
          <a:lstStyle/>
          <a:p>
            <a:pPr eaLnBrk="1" hangingPunct="1"/>
            <a:r>
              <a:rPr lang="en-GB" altLang="en-US" sz="3600" b="1"/>
              <a:t>2012 ACB National Audit of Tumour Marker Service Provision</a:t>
            </a:r>
          </a:p>
        </p:txBody>
      </p:sp>
      <p:sp>
        <p:nvSpPr>
          <p:cNvPr id="2051" name="Rectangle 3">
            <a:extLst>
              <a:ext uri="{FF2B5EF4-FFF2-40B4-BE49-F238E27FC236}">
                <a16:creationId xmlns:a16="http://schemas.microsoft.com/office/drawing/2014/main" id="{1FAF182D-C963-897B-79DC-EF5797A06944}"/>
              </a:ext>
            </a:extLst>
          </p:cNvPr>
          <p:cNvSpPr>
            <a:spLocks noGrp="1" noChangeArrowheads="1"/>
          </p:cNvSpPr>
          <p:nvPr>
            <p:ph type="subTitle" idx="1"/>
          </p:nvPr>
        </p:nvSpPr>
        <p:spPr/>
        <p:txBody>
          <a:bodyPr/>
          <a:lstStyle/>
          <a:p>
            <a:pPr eaLnBrk="1" hangingPunct="1">
              <a:lnSpc>
                <a:spcPct val="80000"/>
              </a:lnSpc>
            </a:pPr>
            <a:r>
              <a:rPr lang="en-GB" altLang="en-US" sz="2000" b="1"/>
              <a:t>Peter West</a:t>
            </a:r>
          </a:p>
          <a:p>
            <a:pPr eaLnBrk="1" hangingPunct="1">
              <a:lnSpc>
                <a:spcPct val="80000"/>
              </a:lnSpc>
            </a:pPr>
            <a:r>
              <a:rPr lang="en-GB" altLang="en-US" sz="2000" b="1"/>
              <a:t>Consultant Biochemist</a:t>
            </a:r>
          </a:p>
          <a:p>
            <a:pPr eaLnBrk="1" hangingPunct="1">
              <a:lnSpc>
                <a:spcPct val="80000"/>
              </a:lnSpc>
            </a:pPr>
            <a:r>
              <a:rPr lang="en-GB" altLang="en-US" sz="2000" b="1"/>
              <a:t>North Middlesex University Hospital NHS Trust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914E47D-BF76-5D58-1DCC-90FD268963DE}"/>
              </a:ext>
            </a:extLst>
          </p:cNvPr>
          <p:cNvSpPr>
            <a:spLocks noGrp="1" noChangeArrowheads="1"/>
          </p:cNvSpPr>
          <p:nvPr>
            <p:ph type="title"/>
          </p:nvPr>
        </p:nvSpPr>
        <p:spPr/>
        <p:txBody>
          <a:bodyPr/>
          <a:lstStyle/>
          <a:p>
            <a:pPr eaLnBrk="1" hangingPunct="1"/>
            <a:r>
              <a:rPr lang="en-GB" altLang="en-US" sz="3200" b="1"/>
              <a:t>Question 3b-Which guidelines were considered when devising local ones?</a:t>
            </a:r>
          </a:p>
        </p:txBody>
      </p:sp>
      <p:sp>
        <p:nvSpPr>
          <p:cNvPr id="11267" name="Text Box 5">
            <a:extLst>
              <a:ext uri="{FF2B5EF4-FFF2-40B4-BE49-F238E27FC236}">
                <a16:creationId xmlns:a16="http://schemas.microsoft.com/office/drawing/2014/main" id="{E29173BF-2EC1-1AFD-DA5F-3A7E5987BC43}"/>
              </a:ext>
            </a:extLst>
          </p:cNvPr>
          <p:cNvSpPr txBox="1">
            <a:spLocks noChangeArrowheads="1"/>
          </p:cNvSpPr>
          <p:nvPr/>
        </p:nvSpPr>
        <p:spPr bwMode="auto">
          <a:xfrm>
            <a:off x="1547813" y="5300663"/>
            <a:ext cx="490855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sz="1600" b="1"/>
              <a:t>PBCN Pan Birmingham Cancer Network</a:t>
            </a:r>
          </a:p>
          <a:p>
            <a:pPr eaLnBrk="1" hangingPunct="1"/>
            <a:r>
              <a:rPr lang="en-GB" altLang="en-US" sz="1600" b="1"/>
              <a:t>EGTM European Group on Tumour Markers</a:t>
            </a:r>
          </a:p>
          <a:p>
            <a:pPr eaLnBrk="1" hangingPunct="1"/>
            <a:r>
              <a:rPr lang="en-GB" altLang="en-US" sz="1600" b="1"/>
              <a:t>SIGN Scottish Intercollegiate Guidelines</a:t>
            </a:r>
          </a:p>
          <a:p>
            <a:pPr eaLnBrk="1" hangingPunct="1"/>
            <a:r>
              <a:rPr lang="en-GB" altLang="en-US" sz="1600" b="1"/>
              <a:t>NACB National Academy of Clinical Biochemistry</a:t>
            </a:r>
          </a:p>
          <a:p>
            <a:pPr eaLnBrk="1" hangingPunct="1"/>
            <a:r>
              <a:rPr lang="en-GB" altLang="en-US" sz="1600" b="1"/>
              <a:t>ASCO American Society of Clinical Oncology</a:t>
            </a:r>
          </a:p>
        </p:txBody>
      </p:sp>
      <p:graphicFrame>
        <p:nvGraphicFramePr>
          <p:cNvPr id="11268" name="Object 6">
            <a:extLst>
              <a:ext uri="{FF2B5EF4-FFF2-40B4-BE49-F238E27FC236}">
                <a16:creationId xmlns:a16="http://schemas.microsoft.com/office/drawing/2014/main" id="{BF5516C4-127C-A801-4F74-6AEAACBF92FD}"/>
              </a:ext>
            </a:extLst>
          </p:cNvPr>
          <p:cNvGraphicFramePr>
            <a:graphicFrameLocks noChangeAspect="1"/>
          </p:cNvGraphicFramePr>
          <p:nvPr/>
        </p:nvGraphicFramePr>
        <p:xfrm>
          <a:off x="971550" y="1844675"/>
          <a:ext cx="7445375" cy="3433763"/>
        </p:xfrm>
        <a:graphic>
          <a:graphicData uri="http://schemas.openxmlformats.org/presentationml/2006/ole">
            <mc:AlternateContent xmlns:mc="http://schemas.openxmlformats.org/markup-compatibility/2006">
              <mc:Choice xmlns:v="urn:schemas-microsoft-com:vml" Requires="v">
                <p:oleObj name="Chart" r:id="rId3" imgW="5886416" imgH="2714557" progId="Excel.Chart.8">
                  <p:embed/>
                </p:oleObj>
              </mc:Choice>
              <mc:Fallback>
                <p:oleObj name="Chart" r:id="rId3" imgW="5886416" imgH="2714557"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844675"/>
                        <a:ext cx="7445375" cy="343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Text Box 6">
            <a:extLst>
              <a:ext uri="{FF2B5EF4-FFF2-40B4-BE49-F238E27FC236}">
                <a16:creationId xmlns:a16="http://schemas.microsoft.com/office/drawing/2014/main" id="{00764386-B61B-9C00-ECDF-54B44606C534}"/>
              </a:ext>
            </a:extLst>
          </p:cNvPr>
          <p:cNvSpPr txBox="1">
            <a:spLocks noChangeArrowheads="1"/>
          </p:cNvSpPr>
          <p:nvPr/>
        </p:nvSpPr>
        <p:spPr bwMode="auto">
          <a:xfrm>
            <a:off x="592138" y="1647825"/>
            <a:ext cx="996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9B589863-D0ED-9AA3-701F-34148C38E858}"/>
              </a:ext>
            </a:extLst>
          </p:cNvPr>
          <p:cNvSpPr>
            <a:spLocks noGrp="1"/>
          </p:cNvSpPr>
          <p:nvPr>
            <p:ph type="sldNum" sz="quarter" idx="12"/>
          </p:nvPr>
        </p:nvSpPr>
        <p:spPr/>
        <p:txBody>
          <a:bodyPr/>
          <a:lstStyle/>
          <a:p>
            <a:fld id="{4F7889AB-9971-4DA8-ACD5-5C2751CC9E7F}" type="slidenum">
              <a:rPr lang="en-GB" altLang="en-US" smtClean="0"/>
              <a:pPr/>
              <a:t>10</a:t>
            </a:fld>
            <a:endParaRPr lang="en-GB"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C45E774-DF14-1838-F031-1023A55D90F2}"/>
              </a:ext>
            </a:extLst>
          </p:cNvPr>
          <p:cNvSpPr>
            <a:spLocks noGrp="1" noChangeArrowheads="1"/>
          </p:cNvSpPr>
          <p:nvPr>
            <p:ph type="title"/>
          </p:nvPr>
        </p:nvSpPr>
        <p:spPr/>
        <p:txBody>
          <a:bodyPr/>
          <a:lstStyle/>
          <a:p>
            <a:pPr eaLnBrk="1" hangingPunct="1"/>
            <a:r>
              <a:rPr lang="en-GB" altLang="en-US" sz="3200" b="1"/>
              <a:t>Question 3c-Are the guidelines readily available for junior doctors and other health care professionals?</a:t>
            </a:r>
          </a:p>
        </p:txBody>
      </p:sp>
      <p:sp>
        <p:nvSpPr>
          <p:cNvPr id="12291" name="Rectangle 3">
            <a:extLst>
              <a:ext uri="{FF2B5EF4-FFF2-40B4-BE49-F238E27FC236}">
                <a16:creationId xmlns:a16="http://schemas.microsoft.com/office/drawing/2014/main" id="{F2571D2F-CDED-220B-2FFF-F79D645291FF}"/>
              </a:ext>
            </a:extLst>
          </p:cNvPr>
          <p:cNvSpPr>
            <a:spLocks noGrp="1" noChangeArrowheads="1"/>
          </p:cNvSpPr>
          <p:nvPr>
            <p:ph type="body" sz="half" idx="1"/>
          </p:nvPr>
        </p:nvSpPr>
        <p:spPr>
          <a:xfrm>
            <a:off x="684213" y="1700213"/>
            <a:ext cx="6119812" cy="4670425"/>
          </a:xfrm>
        </p:spPr>
        <p:txBody>
          <a:bodyPr/>
          <a:lstStyle/>
          <a:p>
            <a:pPr eaLnBrk="1" hangingPunct="1"/>
            <a:r>
              <a:rPr lang="en-GB" altLang="en-US" sz="1800"/>
              <a:t>25 laboratories stated that these were available</a:t>
            </a:r>
          </a:p>
        </p:txBody>
      </p:sp>
      <p:graphicFrame>
        <p:nvGraphicFramePr>
          <p:cNvPr id="12292" name="Object 7">
            <a:extLst>
              <a:ext uri="{FF2B5EF4-FFF2-40B4-BE49-F238E27FC236}">
                <a16:creationId xmlns:a16="http://schemas.microsoft.com/office/drawing/2014/main" id="{25603A64-10CD-EEB0-CC94-FAC6E45777E6}"/>
              </a:ext>
            </a:extLst>
          </p:cNvPr>
          <p:cNvGraphicFramePr>
            <a:graphicFrameLocks noChangeAspect="1"/>
          </p:cNvGraphicFramePr>
          <p:nvPr/>
        </p:nvGraphicFramePr>
        <p:xfrm>
          <a:off x="539750" y="2520950"/>
          <a:ext cx="8274050" cy="4337050"/>
        </p:xfrm>
        <a:graphic>
          <a:graphicData uri="http://schemas.openxmlformats.org/presentationml/2006/ole">
            <mc:AlternateContent xmlns:mc="http://schemas.openxmlformats.org/markup-compatibility/2006">
              <mc:Choice xmlns:v="urn:schemas-microsoft-com:vml" Requires="v">
                <p:oleObj name="Chart" r:id="rId3" imgW="4905392" imgH="2571885" progId="Excel.Chart.8">
                  <p:embed/>
                </p:oleObj>
              </mc:Choice>
              <mc:Fallback>
                <p:oleObj name="Chart" r:id="rId3" imgW="4905392" imgH="2571885" progId="Excel.Char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520950"/>
                        <a:ext cx="8274050" cy="433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3" name="Text Box 6">
            <a:extLst>
              <a:ext uri="{FF2B5EF4-FFF2-40B4-BE49-F238E27FC236}">
                <a16:creationId xmlns:a16="http://schemas.microsoft.com/office/drawing/2014/main" id="{D85869C7-A9A8-8612-6654-71EF05FFAF85}"/>
              </a:ext>
            </a:extLst>
          </p:cNvPr>
          <p:cNvSpPr txBox="1">
            <a:spLocks noChangeArrowheads="1"/>
          </p:cNvSpPr>
          <p:nvPr/>
        </p:nvSpPr>
        <p:spPr bwMode="auto">
          <a:xfrm>
            <a:off x="323850" y="2368550"/>
            <a:ext cx="11922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CC2DDDFC-928E-0656-83AD-1C6E88D626D3}"/>
              </a:ext>
            </a:extLst>
          </p:cNvPr>
          <p:cNvSpPr>
            <a:spLocks noGrp="1"/>
          </p:cNvSpPr>
          <p:nvPr>
            <p:ph type="sldNum" sz="quarter" idx="12"/>
          </p:nvPr>
        </p:nvSpPr>
        <p:spPr/>
        <p:txBody>
          <a:bodyPr/>
          <a:lstStyle/>
          <a:p>
            <a:fld id="{99CEEAA7-5A27-488A-A466-25A4C52E193C}" type="slidenum">
              <a:rPr lang="en-GB" altLang="en-US" smtClean="0"/>
              <a:pPr/>
              <a:t>11</a:t>
            </a:fld>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0306213-C76D-B3E1-A7D2-0D3CF99DE603}"/>
              </a:ext>
            </a:extLst>
          </p:cNvPr>
          <p:cNvSpPr>
            <a:spLocks noGrp="1" noChangeArrowheads="1"/>
          </p:cNvSpPr>
          <p:nvPr>
            <p:ph type="title"/>
          </p:nvPr>
        </p:nvSpPr>
        <p:spPr/>
        <p:txBody>
          <a:bodyPr/>
          <a:lstStyle/>
          <a:p>
            <a:pPr eaLnBrk="1" hangingPunct="1"/>
            <a:r>
              <a:rPr lang="en-GB" altLang="en-US" sz="3200" b="1"/>
              <a:t>Question 3d-Do laboratory staff meet regularly with relevant clinicians to review the guidelines?</a:t>
            </a:r>
          </a:p>
        </p:txBody>
      </p:sp>
      <p:sp>
        <p:nvSpPr>
          <p:cNvPr id="13315" name="Text Box 5">
            <a:extLst>
              <a:ext uri="{FF2B5EF4-FFF2-40B4-BE49-F238E27FC236}">
                <a16:creationId xmlns:a16="http://schemas.microsoft.com/office/drawing/2014/main" id="{45480AFF-EF60-70F0-0AAE-6411B7014DD9}"/>
              </a:ext>
            </a:extLst>
          </p:cNvPr>
          <p:cNvSpPr txBox="1">
            <a:spLocks noChangeArrowheads="1"/>
          </p:cNvSpPr>
          <p:nvPr/>
        </p:nvSpPr>
        <p:spPr bwMode="auto">
          <a:xfrm>
            <a:off x="1239838" y="5465763"/>
            <a:ext cx="77073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t>Two of the laboratories responding yes mentioned that this was on a</a:t>
            </a:r>
          </a:p>
          <a:p>
            <a:pPr eaLnBrk="1" hangingPunct="1"/>
            <a:r>
              <a:rPr lang="en-GB" altLang="en-US" b="1"/>
              <a:t>quarterly basis with the other two providing no more information</a:t>
            </a:r>
          </a:p>
        </p:txBody>
      </p:sp>
      <p:graphicFrame>
        <p:nvGraphicFramePr>
          <p:cNvPr id="13316" name="Object 6">
            <a:extLst>
              <a:ext uri="{FF2B5EF4-FFF2-40B4-BE49-F238E27FC236}">
                <a16:creationId xmlns:a16="http://schemas.microsoft.com/office/drawing/2014/main" id="{35503BC9-E403-923C-4AEC-C7E1E9DA48E0}"/>
              </a:ext>
            </a:extLst>
          </p:cNvPr>
          <p:cNvGraphicFramePr>
            <a:graphicFrameLocks noChangeAspect="1"/>
          </p:cNvGraphicFramePr>
          <p:nvPr/>
        </p:nvGraphicFramePr>
        <p:xfrm>
          <a:off x="1258888" y="1844675"/>
          <a:ext cx="6723062" cy="3721100"/>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844675"/>
                        <a:ext cx="6723062" cy="372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7" name="Text Box 6">
            <a:extLst>
              <a:ext uri="{FF2B5EF4-FFF2-40B4-BE49-F238E27FC236}">
                <a16:creationId xmlns:a16="http://schemas.microsoft.com/office/drawing/2014/main" id="{FF9449B2-C970-6D97-A33D-7312D1595DAF}"/>
              </a:ext>
            </a:extLst>
          </p:cNvPr>
          <p:cNvSpPr txBox="1">
            <a:spLocks noChangeArrowheads="1"/>
          </p:cNvSpPr>
          <p:nvPr/>
        </p:nvSpPr>
        <p:spPr bwMode="auto">
          <a:xfrm>
            <a:off x="663575" y="15763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A8ACDDEA-18B5-89ED-CFAA-8589B0E64E88}"/>
              </a:ext>
            </a:extLst>
          </p:cNvPr>
          <p:cNvSpPr>
            <a:spLocks noGrp="1"/>
          </p:cNvSpPr>
          <p:nvPr>
            <p:ph type="sldNum" sz="quarter" idx="12"/>
          </p:nvPr>
        </p:nvSpPr>
        <p:spPr/>
        <p:txBody>
          <a:bodyPr/>
          <a:lstStyle/>
          <a:p>
            <a:fld id="{4F7889AB-9971-4DA8-ACD5-5C2751CC9E7F}" type="slidenum">
              <a:rPr lang="en-GB" altLang="en-US" smtClean="0"/>
              <a:pPr/>
              <a:t>12</a:t>
            </a:fld>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7749EDD-BFDC-45AD-F0BA-35517D888C07}"/>
              </a:ext>
            </a:extLst>
          </p:cNvPr>
          <p:cNvSpPr>
            <a:spLocks noGrp="1" noChangeArrowheads="1"/>
          </p:cNvSpPr>
          <p:nvPr>
            <p:ph type="title"/>
          </p:nvPr>
        </p:nvSpPr>
        <p:spPr/>
        <p:txBody>
          <a:bodyPr/>
          <a:lstStyle/>
          <a:p>
            <a:r>
              <a:rPr lang="en-GB" altLang="en-US" sz="3600" b="1"/>
              <a:t>Guidelines from Northumbria Healthcare NHS Foundation Trust</a:t>
            </a:r>
            <a:endParaRPr lang="en-US" altLang="en-US" sz="3600" b="1"/>
          </a:p>
        </p:txBody>
      </p:sp>
      <p:sp>
        <p:nvSpPr>
          <p:cNvPr id="14339" name="Rectangle 3">
            <a:extLst>
              <a:ext uri="{FF2B5EF4-FFF2-40B4-BE49-F238E27FC236}">
                <a16:creationId xmlns:a16="http://schemas.microsoft.com/office/drawing/2014/main" id="{08181D49-7E52-181B-D537-91CC4C065D69}"/>
              </a:ext>
            </a:extLst>
          </p:cNvPr>
          <p:cNvSpPr>
            <a:spLocks noGrp="1" noChangeArrowheads="1"/>
          </p:cNvSpPr>
          <p:nvPr>
            <p:ph type="body" idx="1"/>
          </p:nvPr>
        </p:nvSpPr>
        <p:spPr/>
        <p:txBody>
          <a:bodyPr/>
          <a:lstStyle/>
          <a:p>
            <a:r>
              <a:rPr lang="en-US" altLang="en-US" sz="2000" b="1"/>
              <a:t>Tumour Markers-Indications for measurement</a:t>
            </a:r>
          </a:p>
          <a:p>
            <a:r>
              <a:rPr lang="en-US" altLang="en-US" sz="2000"/>
              <a:t>These have a column for prostate,liver,germ cell tumours,ovary,breast,pancreas(upper GI),and GI Tract(colorectal) cancers,listing the main tumour marker,whether they are useful for general screening,for diagnosis,whether they are a good prognostic indicator,good for monitoring treatment and a column listing other causes of raised levels for each marker</a:t>
            </a:r>
          </a:p>
        </p:txBody>
      </p:sp>
      <p:sp>
        <p:nvSpPr>
          <p:cNvPr id="3" name="Slide Number Placeholder 2">
            <a:extLst>
              <a:ext uri="{FF2B5EF4-FFF2-40B4-BE49-F238E27FC236}">
                <a16:creationId xmlns:a16="http://schemas.microsoft.com/office/drawing/2014/main" id="{3B6477DC-B008-ACE8-EA87-21E3B56A4667}"/>
              </a:ext>
            </a:extLst>
          </p:cNvPr>
          <p:cNvSpPr>
            <a:spLocks noGrp="1"/>
          </p:cNvSpPr>
          <p:nvPr>
            <p:ph type="sldNum" sz="quarter" idx="12"/>
          </p:nvPr>
        </p:nvSpPr>
        <p:spPr/>
        <p:txBody>
          <a:bodyPr/>
          <a:lstStyle/>
          <a:p>
            <a:fld id="{4F7889AB-9971-4DA8-ACD5-5C2751CC9E7F}" type="slidenum">
              <a:rPr lang="en-GB" altLang="en-US" smtClean="0"/>
              <a:pPr/>
              <a:t>13</a:t>
            </a:fld>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7DE9B48-5727-CF36-DF3B-3368ECED86FB}"/>
              </a:ext>
            </a:extLst>
          </p:cNvPr>
          <p:cNvSpPr>
            <a:spLocks noGrp="1"/>
          </p:cNvSpPr>
          <p:nvPr>
            <p:ph type="title"/>
          </p:nvPr>
        </p:nvSpPr>
        <p:spPr/>
        <p:txBody>
          <a:bodyPr/>
          <a:lstStyle/>
          <a:p>
            <a:r>
              <a:rPr lang="en-GB" altLang="en-US" sz="3600" b="1"/>
              <a:t>Guidelines from Royal Surrey County Hospital</a:t>
            </a:r>
          </a:p>
        </p:txBody>
      </p:sp>
      <p:sp>
        <p:nvSpPr>
          <p:cNvPr id="15363" name="Content Placeholder 2">
            <a:extLst>
              <a:ext uri="{FF2B5EF4-FFF2-40B4-BE49-F238E27FC236}">
                <a16:creationId xmlns:a16="http://schemas.microsoft.com/office/drawing/2014/main" id="{B12F594A-681F-F560-9610-DCA121536FF7}"/>
              </a:ext>
            </a:extLst>
          </p:cNvPr>
          <p:cNvSpPr>
            <a:spLocks noGrp="1"/>
          </p:cNvSpPr>
          <p:nvPr>
            <p:ph idx="1"/>
          </p:nvPr>
        </p:nvSpPr>
        <p:spPr/>
        <p:txBody>
          <a:bodyPr/>
          <a:lstStyle/>
          <a:p>
            <a:r>
              <a:rPr lang="en-GB" altLang="en-US" sz="2000" b="1"/>
              <a:t>Tumour Marker Testing</a:t>
            </a:r>
          </a:p>
          <a:p>
            <a:r>
              <a:rPr lang="en-GB" altLang="en-US" sz="2000"/>
              <a:t>These have an introduction to tumour markers, a section on the frequency of testing of tumour marker levels for chemotherapy,radiotherapy,remission,a section on tumour marker 'screens’ for those patients with metastases but unknown primary tumour and for patients with symptoms but no known malignant disease and a table with a column listing the type of tumour-testicular,prostate,colorectal,primary liver cancer,ovarian,breast,gastric,bladder,pancreatic,cervical,lymphoma,monoclonal gammopathies,parathyroid,thyroid and lung cancers,a column for screening/early detection, diagnosis/case finding,staging/prognosis,detecting recurrence and for monitoring therapy</a:t>
            </a:r>
          </a:p>
        </p:txBody>
      </p:sp>
      <p:sp>
        <p:nvSpPr>
          <p:cNvPr id="3" name="Slide Number Placeholder 2">
            <a:extLst>
              <a:ext uri="{FF2B5EF4-FFF2-40B4-BE49-F238E27FC236}">
                <a16:creationId xmlns:a16="http://schemas.microsoft.com/office/drawing/2014/main" id="{49239625-64A5-54C0-AD2F-5A891A5A048F}"/>
              </a:ext>
            </a:extLst>
          </p:cNvPr>
          <p:cNvSpPr>
            <a:spLocks noGrp="1"/>
          </p:cNvSpPr>
          <p:nvPr>
            <p:ph type="sldNum" sz="quarter" idx="12"/>
          </p:nvPr>
        </p:nvSpPr>
        <p:spPr/>
        <p:txBody>
          <a:bodyPr/>
          <a:lstStyle/>
          <a:p>
            <a:fld id="{4F7889AB-9971-4DA8-ACD5-5C2751CC9E7F}" type="slidenum">
              <a:rPr lang="en-GB" altLang="en-US" smtClean="0"/>
              <a:pPr/>
              <a:t>14</a:t>
            </a:fld>
            <a:endParaRPr lang="en-GB"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DEF0D40C-DFB5-2322-ACBD-A0570E5F7B3C}"/>
              </a:ext>
            </a:extLst>
          </p:cNvPr>
          <p:cNvSpPr>
            <a:spLocks noGrp="1"/>
          </p:cNvSpPr>
          <p:nvPr>
            <p:ph type="title"/>
          </p:nvPr>
        </p:nvSpPr>
        <p:spPr/>
        <p:txBody>
          <a:bodyPr/>
          <a:lstStyle/>
          <a:p>
            <a:r>
              <a:rPr lang="en-GB" altLang="en-US" sz="3600" b="1"/>
              <a:t>Guidelines from Dumfries and Galloway Royal Infirmary</a:t>
            </a:r>
          </a:p>
        </p:txBody>
      </p:sp>
      <p:sp>
        <p:nvSpPr>
          <p:cNvPr id="16387" name="Content Placeholder 2">
            <a:extLst>
              <a:ext uri="{FF2B5EF4-FFF2-40B4-BE49-F238E27FC236}">
                <a16:creationId xmlns:a16="http://schemas.microsoft.com/office/drawing/2014/main" id="{98221AE2-2F2F-6D42-A8EB-4123A945A7EF}"/>
              </a:ext>
            </a:extLst>
          </p:cNvPr>
          <p:cNvSpPr>
            <a:spLocks noGrp="1"/>
          </p:cNvSpPr>
          <p:nvPr>
            <p:ph idx="1"/>
          </p:nvPr>
        </p:nvSpPr>
        <p:spPr/>
        <p:txBody>
          <a:bodyPr/>
          <a:lstStyle/>
          <a:p>
            <a:r>
              <a:rPr lang="en-GB" altLang="en-US" sz="2000" b="1"/>
              <a:t>Biochemistry Department Guideline for Tumour Markers</a:t>
            </a:r>
          </a:p>
          <a:p>
            <a:r>
              <a:rPr lang="en-GB" altLang="en-US" sz="2000"/>
              <a:t>This has information about the CA125 reference range, limitations of CA125 measurements,CA19-9 intelligent requesting,CEA –reporting units, reference range and intelligent requesting and age-related PSA reference ranges in line with the South East Scotland Cancer Network</a:t>
            </a:r>
          </a:p>
        </p:txBody>
      </p:sp>
      <p:sp>
        <p:nvSpPr>
          <p:cNvPr id="3" name="Slide Number Placeholder 2">
            <a:extLst>
              <a:ext uri="{FF2B5EF4-FFF2-40B4-BE49-F238E27FC236}">
                <a16:creationId xmlns:a16="http://schemas.microsoft.com/office/drawing/2014/main" id="{7AB5749B-6F6A-BCCC-A102-83EF5E5F165F}"/>
              </a:ext>
            </a:extLst>
          </p:cNvPr>
          <p:cNvSpPr>
            <a:spLocks noGrp="1"/>
          </p:cNvSpPr>
          <p:nvPr>
            <p:ph type="sldNum" sz="quarter" idx="12"/>
          </p:nvPr>
        </p:nvSpPr>
        <p:spPr/>
        <p:txBody>
          <a:bodyPr/>
          <a:lstStyle/>
          <a:p>
            <a:fld id="{4F7889AB-9971-4DA8-ACD5-5C2751CC9E7F}" type="slidenum">
              <a:rPr lang="en-GB" altLang="en-US" smtClean="0"/>
              <a:pPr/>
              <a:t>15</a:t>
            </a:fld>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E29D9C4E-F70F-7FEA-9CB7-CF65BC99D6AB}"/>
              </a:ext>
            </a:extLst>
          </p:cNvPr>
          <p:cNvSpPr>
            <a:spLocks noGrp="1"/>
          </p:cNvSpPr>
          <p:nvPr>
            <p:ph type="title"/>
          </p:nvPr>
        </p:nvSpPr>
        <p:spPr/>
        <p:txBody>
          <a:bodyPr/>
          <a:lstStyle/>
          <a:p>
            <a:r>
              <a:rPr lang="en-GB" altLang="en-US" sz="3600" b="1"/>
              <a:t>Guidelines from Bangor</a:t>
            </a:r>
          </a:p>
        </p:txBody>
      </p:sp>
      <p:sp>
        <p:nvSpPr>
          <p:cNvPr id="17411" name="Content Placeholder 2">
            <a:extLst>
              <a:ext uri="{FF2B5EF4-FFF2-40B4-BE49-F238E27FC236}">
                <a16:creationId xmlns:a16="http://schemas.microsoft.com/office/drawing/2014/main" id="{040059A3-221C-2DEF-55AE-ACDB16775FBE}"/>
              </a:ext>
            </a:extLst>
          </p:cNvPr>
          <p:cNvSpPr>
            <a:spLocks noGrp="1"/>
          </p:cNvSpPr>
          <p:nvPr>
            <p:ph idx="1"/>
          </p:nvPr>
        </p:nvSpPr>
        <p:spPr/>
        <p:txBody>
          <a:bodyPr/>
          <a:lstStyle/>
          <a:p>
            <a:r>
              <a:rPr lang="en-GB" altLang="en-US" sz="2000" b="1"/>
              <a:t>Guidelines for the use of Tumour Markers excluding PSA</a:t>
            </a:r>
          </a:p>
          <a:p>
            <a:r>
              <a:rPr lang="en-GB" altLang="en-US" sz="2000"/>
              <a:t>Introduction to tumour markers, important points about tumour markers such as that no marker in current use is specific for malignancy and that marker levels are rarely elevated in patients with early malignancy, a section of available tumour markers, and the main clinical indications for AFP,HCG,CA125,CEA,CA15-3 and for each of these those malignancies with elevated levels,benign conditions which may have elevated levels and physiological conditions with elevated levels and a short section on cancer of unknown primary origin </a:t>
            </a:r>
          </a:p>
        </p:txBody>
      </p:sp>
      <p:sp>
        <p:nvSpPr>
          <p:cNvPr id="3" name="Slide Number Placeholder 2">
            <a:extLst>
              <a:ext uri="{FF2B5EF4-FFF2-40B4-BE49-F238E27FC236}">
                <a16:creationId xmlns:a16="http://schemas.microsoft.com/office/drawing/2014/main" id="{B27428F7-57CF-124C-A576-78894A896F91}"/>
              </a:ext>
            </a:extLst>
          </p:cNvPr>
          <p:cNvSpPr>
            <a:spLocks noGrp="1"/>
          </p:cNvSpPr>
          <p:nvPr>
            <p:ph type="sldNum" sz="quarter" idx="12"/>
          </p:nvPr>
        </p:nvSpPr>
        <p:spPr/>
        <p:txBody>
          <a:bodyPr/>
          <a:lstStyle/>
          <a:p>
            <a:fld id="{4F7889AB-9971-4DA8-ACD5-5C2751CC9E7F}" type="slidenum">
              <a:rPr lang="en-GB" altLang="en-US" smtClean="0"/>
              <a:pPr/>
              <a:t>16</a:t>
            </a:fld>
            <a:endParaRPr lang="en-GB"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766F951-3C0B-B68C-1F84-05497883EDF2}"/>
              </a:ext>
            </a:extLst>
          </p:cNvPr>
          <p:cNvSpPr>
            <a:spLocks noGrp="1"/>
          </p:cNvSpPr>
          <p:nvPr>
            <p:ph type="title"/>
          </p:nvPr>
        </p:nvSpPr>
        <p:spPr/>
        <p:txBody>
          <a:bodyPr/>
          <a:lstStyle/>
          <a:p>
            <a:r>
              <a:rPr lang="en-GB" altLang="en-US" sz="3600" b="1"/>
              <a:t>Guidelines from University Hospital of Wales</a:t>
            </a:r>
          </a:p>
        </p:txBody>
      </p:sp>
      <p:sp>
        <p:nvSpPr>
          <p:cNvPr id="18435" name="Content Placeholder 2">
            <a:extLst>
              <a:ext uri="{FF2B5EF4-FFF2-40B4-BE49-F238E27FC236}">
                <a16:creationId xmlns:a16="http://schemas.microsoft.com/office/drawing/2014/main" id="{E709407E-D40C-4609-B8B7-4A6726443DBF}"/>
              </a:ext>
            </a:extLst>
          </p:cNvPr>
          <p:cNvSpPr>
            <a:spLocks noGrp="1"/>
          </p:cNvSpPr>
          <p:nvPr>
            <p:ph idx="1"/>
          </p:nvPr>
        </p:nvSpPr>
        <p:spPr/>
        <p:txBody>
          <a:bodyPr/>
          <a:lstStyle/>
          <a:p>
            <a:r>
              <a:rPr lang="en-GB" altLang="en-US" sz="2000" b="1"/>
              <a:t>Guidance for the use of tumour markers in pelvic masses</a:t>
            </a:r>
          </a:p>
          <a:p>
            <a:r>
              <a:rPr lang="en-GB" altLang="en-US" sz="2000"/>
              <a:t>Adapted from the FIGO staging booklet and the SIGN guidelines on epithelial ovarian cancer</a:t>
            </a:r>
          </a:p>
          <a:p>
            <a:r>
              <a:rPr lang="en-GB" altLang="en-US" sz="2000"/>
              <a:t>It lists for all age groups CA125 and CEA and for those aged less than 40 years AFP,HCG and other tumour markers CA19-9 and CA15-3</a:t>
            </a:r>
          </a:p>
          <a:p>
            <a:r>
              <a:rPr lang="en-GB" altLang="en-US" sz="2000"/>
              <a:t>There is emphasis on the fact that it is not helpful to blanket screen with markers as they are not specific or sensitive enough to be used in that way</a:t>
            </a:r>
          </a:p>
          <a:p>
            <a:r>
              <a:rPr lang="en-GB" altLang="en-US" sz="2000" b="1"/>
              <a:t>Guidelines for Tumour Marker requests in General Surgery</a:t>
            </a:r>
          </a:p>
          <a:p>
            <a:r>
              <a:rPr lang="en-GB" altLang="en-US" sz="2000"/>
              <a:t>Only individual tumour markers should be requested</a:t>
            </a:r>
          </a:p>
          <a:p>
            <a:r>
              <a:rPr lang="en-GB" altLang="en-US" sz="2000"/>
              <a:t>Mentions CEA,CA19-9,AFP for males and females and PSA in males and CA125 in females.</a:t>
            </a:r>
          </a:p>
          <a:p>
            <a:r>
              <a:rPr lang="en-GB" altLang="en-US" sz="2000"/>
              <a:t>The use of each of these markers for diagnosis and monitoring together with frequency of monitoring is discussed</a:t>
            </a:r>
          </a:p>
        </p:txBody>
      </p:sp>
      <p:sp>
        <p:nvSpPr>
          <p:cNvPr id="3" name="Slide Number Placeholder 2">
            <a:extLst>
              <a:ext uri="{FF2B5EF4-FFF2-40B4-BE49-F238E27FC236}">
                <a16:creationId xmlns:a16="http://schemas.microsoft.com/office/drawing/2014/main" id="{E129F156-2D9C-C72A-D494-31701B7B0031}"/>
              </a:ext>
            </a:extLst>
          </p:cNvPr>
          <p:cNvSpPr>
            <a:spLocks noGrp="1"/>
          </p:cNvSpPr>
          <p:nvPr>
            <p:ph type="sldNum" sz="quarter" idx="12"/>
          </p:nvPr>
        </p:nvSpPr>
        <p:spPr/>
        <p:txBody>
          <a:bodyPr/>
          <a:lstStyle/>
          <a:p>
            <a:fld id="{4F7889AB-9971-4DA8-ACD5-5C2751CC9E7F}" type="slidenum">
              <a:rPr lang="en-GB" altLang="en-US" smtClean="0"/>
              <a:pPr/>
              <a:t>17</a:t>
            </a:fld>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18C92CC-DB9D-B28B-D06D-1EB230A134E3}"/>
              </a:ext>
            </a:extLst>
          </p:cNvPr>
          <p:cNvSpPr>
            <a:spLocks noGrp="1"/>
          </p:cNvSpPr>
          <p:nvPr>
            <p:ph type="title"/>
          </p:nvPr>
        </p:nvSpPr>
        <p:spPr/>
        <p:txBody>
          <a:bodyPr/>
          <a:lstStyle/>
          <a:p>
            <a:r>
              <a:rPr lang="en-GB" altLang="en-US" sz="3600" b="1"/>
              <a:t>Guidance from Royal Victoria Hospital,Belfast</a:t>
            </a:r>
          </a:p>
        </p:txBody>
      </p:sp>
      <p:sp>
        <p:nvSpPr>
          <p:cNvPr id="19459" name="Content Placeholder 2">
            <a:extLst>
              <a:ext uri="{FF2B5EF4-FFF2-40B4-BE49-F238E27FC236}">
                <a16:creationId xmlns:a16="http://schemas.microsoft.com/office/drawing/2014/main" id="{58E5954C-0AC8-8834-30E4-CB195071C960}"/>
              </a:ext>
            </a:extLst>
          </p:cNvPr>
          <p:cNvSpPr>
            <a:spLocks noGrp="1"/>
          </p:cNvSpPr>
          <p:nvPr>
            <p:ph idx="1"/>
          </p:nvPr>
        </p:nvSpPr>
        <p:spPr/>
        <p:txBody>
          <a:bodyPr/>
          <a:lstStyle/>
          <a:p>
            <a:r>
              <a:rPr lang="en-GB" altLang="en-US" sz="1800" b="1"/>
              <a:t>Guidelines for the use of tumour markers-ACBI</a:t>
            </a:r>
          </a:p>
          <a:p>
            <a:r>
              <a:rPr lang="en-GB" altLang="en-US" sz="1800"/>
              <a:t>This has an introduction to tumour markers and lists the markers,AFP,CA125,CA15-3,CA19-9,CEA,HCG,PSA and for each of these refers to their structure,physiogical function,malignancies with elevated levels,benign conditions which may have elevated levels, physiological conditions with elevated levels,main clinical applications, reference range,half life and comment on the assay.</a:t>
            </a:r>
          </a:p>
          <a:p>
            <a:r>
              <a:rPr lang="en-GB" altLang="en-US" sz="1800"/>
              <a:t>Included for PSA are aged related reference ranges, the effects of urological manipulations on PSA levels and the effect of drugs on PSA levels</a:t>
            </a:r>
          </a:p>
          <a:p>
            <a:r>
              <a:rPr lang="en-GB" altLang="en-US" sz="1800"/>
              <a:t>A section on Free PSA includes the form in the serum, main clinical applications, type of sample,% cancer probability for each range of %free PSA</a:t>
            </a:r>
          </a:p>
          <a:p>
            <a:r>
              <a:rPr lang="en-GB" altLang="en-US" sz="1800"/>
              <a:t>A section on the use of serum markers in the diagnosis of cancers of unknown primary origin,tissue markers in breast cancer(oestrogen and progesterone receptors ,Her-2 and urokinase plasminogen activator</a:t>
            </a:r>
          </a:p>
        </p:txBody>
      </p:sp>
      <p:sp>
        <p:nvSpPr>
          <p:cNvPr id="3" name="Slide Number Placeholder 2">
            <a:extLst>
              <a:ext uri="{FF2B5EF4-FFF2-40B4-BE49-F238E27FC236}">
                <a16:creationId xmlns:a16="http://schemas.microsoft.com/office/drawing/2014/main" id="{6F1BB61C-26B1-E414-6408-8C7E68DF0074}"/>
              </a:ext>
            </a:extLst>
          </p:cNvPr>
          <p:cNvSpPr>
            <a:spLocks noGrp="1"/>
          </p:cNvSpPr>
          <p:nvPr>
            <p:ph type="sldNum" sz="quarter" idx="12"/>
          </p:nvPr>
        </p:nvSpPr>
        <p:spPr/>
        <p:txBody>
          <a:bodyPr/>
          <a:lstStyle/>
          <a:p>
            <a:fld id="{4F7889AB-9971-4DA8-ACD5-5C2751CC9E7F}" type="slidenum">
              <a:rPr lang="en-GB" altLang="en-US" smtClean="0"/>
              <a:pPr/>
              <a:t>18</a:t>
            </a:fld>
            <a:endParaRPr lang="en-GB"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1C529E2-B936-6283-2F3A-F6A7DE4E640B}"/>
              </a:ext>
            </a:extLst>
          </p:cNvPr>
          <p:cNvSpPr>
            <a:spLocks noGrp="1"/>
          </p:cNvSpPr>
          <p:nvPr>
            <p:ph type="title"/>
          </p:nvPr>
        </p:nvSpPr>
        <p:spPr/>
        <p:txBody>
          <a:bodyPr/>
          <a:lstStyle/>
          <a:p>
            <a:r>
              <a:rPr lang="en-GB" altLang="en-US" sz="3600" b="1"/>
              <a:t>Guideline from Royal Berkshire Hospital</a:t>
            </a:r>
          </a:p>
        </p:txBody>
      </p:sp>
      <p:sp>
        <p:nvSpPr>
          <p:cNvPr id="20483" name="Content Placeholder 2">
            <a:extLst>
              <a:ext uri="{FF2B5EF4-FFF2-40B4-BE49-F238E27FC236}">
                <a16:creationId xmlns:a16="http://schemas.microsoft.com/office/drawing/2014/main" id="{7538810E-1AA7-6FD3-E4F2-45FAABB3DD4F}"/>
              </a:ext>
            </a:extLst>
          </p:cNvPr>
          <p:cNvSpPr>
            <a:spLocks noGrp="1"/>
          </p:cNvSpPr>
          <p:nvPr>
            <p:ph idx="1"/>
          </p:nvPr>
        </p:nvSpPr>
        <p:spPr/>
        <p:txBody>
          <a:bodyPr/>
          <a:lstStyle/>
          <a:p>
            <a:r>
              <a:rPr lang="en-GB" altLang="en-US" sz="2000" b="1"/>
              <a:t>Guidelines for Tumour Marker Requesting</a:t>
            </a:r>
          </a:p>
          <a:p>
            <a:r>
              <a:rPr lang="en-GB" altLang="en-US" sz="2000"/>
              <a:t>This mentions the main use of tumour markers being to establish pre-treatment levels at the time of definitive diagnosis which gives the baseline for subsequent monitoring for recurrence and mentions that if the relevant marker was not raised at diagnosis that it cannot be used for subsequent monitoring.</a:t>
            </a:r>
          </a:p>
          <a:p>
            <a:r>
              <a:rPr lang="en-GB" altLang="en-US" sz="2000"/>
              <a:t>It gives examples such as CA125 for proven ovarian cancer ,PSA for proven prostate cancer and CA19-9 for proven pancreatic cancer</a:t>
            </a:r>
          </a:p>
          <a:p>
            <a:r>
              <a:rPr lang="en-GB" altLang="en-US" sz="2000"/>
              <a:t>It also has advice for specific scenarios such as when a patient is merely suspected as having malignancy such as unexplained weight loss that measurement of tumour markers is not indicated, that in a female with a pelvic mass of likely ovarian origin that measurement of CA125 is indicated, in a male patient with multiple bony metastases and no known primary site that measurement of PSA is indicated and AFP is indicated for screening/surveillance of hepatoma in cirrhotics</a:t>
            </a:r>
          </a:p>
        </p:txBody>
      </p:sp>
      <p:sp>
        <p:nvSpPr>
          <p:cNvPr id="3" name="Slide Number Placeholder 2">
            <a:extLst>
              <a:ext uri="{FF2B5EF4-FFF2-40B4-BE49-F238E27FC236}">
                <a16:creationId xmlns:a16="http://schemas.microsoft.com/office/drawing/2014/main" id="{9B3B1254-8FA0-AD07-A2BF-F0DF36F24C2D}"/>
              </a:ext>
            </a:extLst>
          </p:cNvPr>
          <p:cNvSpPr>
            <a:spLocks noGrp="1"/>
          </p:cNvSpPr>
          <p:nvPr>
            <p:ph type="sldNum" sz="quarter" idx="12"/>
          </p:nvPr>
        </p:nvSpPr>
        <p:spPr/>
        <p:txBody>
          <a:bodyPr/>
          <a:lstStyle/>
          <a:p>
            <a:fld id="{4F7889AB-9971-4DA8-ACD5-5C2751CC9E7F}" type="slidenum">
              <a:rPr lang="en-GB" altLang="en-US" smtClean="0"/>
              <a:pPr/>
              <a:t>19</a:t>
            </a:fld>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7">
            <a:extLst>
              <a:ext uri="{FF2B5EF4-FFF2-40B4-BE49-F238E27FC236}">
                <a16:creationId xmlns:a16="http://schemas.microsoft.com/office/drawing/2014/main" id="{FE632B85-BB40-29CF-B547-8806B8A6C7F2}"/>
              </a:ext>
            </a:extLst>
          </p:cNvPr>
          <p:cNvSpPr txBox="1">
            <a:spLocks noChangeArrowheads="1"/>
          </p:cNvSpPr>
          <p:nvPr/>
        </p:nvSpPr>
        <p:spPr bwMode="auto">
          <a:xfrm>
            <a:off x="519113" y="1073150"/>
            <a:ext cx="2724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t>There were a total of 80</a:t>
            </a:r>
          </a:p>
          <a:p>
            <a:pPr eaLnBrk="1" hangingPunct="1"/>
            <a:r>
              <a:rPr lang="en-GB" altLang="en-US" b="1"/>
              <a:t>responses to the audit</a:t>
            </a:r>
          </a:p>
          <a:p>
            <a:pPr eaLnBrk="1" hangingPunct="1"/>
            <a:r>
              <a:rPr lang="en-GB" altLang="en-US" b="1"/>
              <a:t>questionnaire</a:t>
            </a:r>
          </a:p>
        </p:txBody>
      </p:sp>
      <p:sp>
        <p:nvSpPr>
          <p:cNvPr id="3075" name="Text Box 8">
            <a:extLst>
              <a:ext uri="{FF2B5EF4-FFF2-40B4-BE49-F238E27FC236}">
                <a16:creationId xmlns:a16="http://schemas.microsoft.com/office/drawing/2014/main" id="{93D39702-7380-45C7-F362-B04255BA0FDC}"/>
              </a:ext>
            </a:extLst>
          </p:cNvPr>
          <p:cNvSpPr txBox="1">
            <a:spLocks noChangeArrowheads="1"/>
          </p:cNvSpPr>
          <p:nvPr/>
        </p:nvSpPr>
        <p:spPr bwMode="auto">
          <a:xfrm>
            <a:off x="592138" y="3376613"/>
            <a:ext cx="20510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t>England	           60</a:t>
            </a:r>
          </a:p>
          <a:p>
            <a:pPr eaLnBrk="1" hangingPunct="1"/>
            <a:r>
              <a:rPr lang="en-GB" altLang="en-US" b="1"/>
              <a:t>Scotland          11</a:t>
            </a:r>
          </a:p>
          <a:p>
            <a:pPr eaLnBrk="1" hangingPunct="1"/>
            <a:r>
              <a:rPr lang="en-GB" altLang="en-US" b="1"/>
              <a:t>N Ireland           6</a:t>
            </a:r>
          </a:p>
          <a:p>
            <a:pPr eaLnBrk="1" hangingPunct="1"/>
            <a:r>
              <a:rPr lang="en-GB" altLang="en-US" b="1"/>
              <a:t>Wales                3</a:t>
            </a:r>
          </a:p>
        </p:txBody>
      </p:sp>
      <p:pic>
        <p:nvPicPr>
          <p:cNvPr id="3076" name="Picture 7" descr="uk_colour_map">
            <a:extLst>
              <a:ext uri="{FF2B5EF4-FFF2-40B4-BE49-F238E27FC236}">
                <a16:creationId xmlns:a16="http://schemas.microsoft.com/office/drawing/2014/main" id="{2022744A-E435-F1F2-2723-3C2715C8C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692150"/>
            <a:ext cx="4078287" cy="531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9855B22D-567F-78EC-CEE8-CC0FAA166E5C}"/>
              </a:ext>
            </a:extLst>
          </p:cNvPr>
          <p:cNvSpPr>
            <a:spLocks noGrp="1"/>
          </p:cNvSpPr>
          <p:nvPr>
            <p:ph type="sldNum" sz="quarter" idx="12"/>
          </p:nvPr>
        </p:nvSpPr>
        <p:spPr/>
        <p:txBody>
          <a:bodyPr/>
          <a:lstStyle/>
          <a:p>
            <a:fld id="{C0F729C5-2BF5-4C45-BEA7-CC7E83F463BD}" type="slidenum">
              <a:rPr lang="en-GB" altLang="en-US" smtClean="0"/>
              <a:pPr/>
              <a:t>2</a:t>
            </a:fld>
            <a:endParaRPr lang="en-GB"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B57F64A-53D4-5FDA-641D-D741BF373F62}"/>
              </a:ext>
            </a:extLst>
          </p:cNvPr>
          <p:cNvSpPr>
            <a:spLocks noGrp="1"/>
          </p:cNvSpPr>
          <p:nvPr>
            <p:ph type="title"/>
          </p:nvPr>
        </p:nvSpPr>
        <p:spPr/>
        <p:txBody>
          <a:bodyPr/>
          <a:lstStyle/>
          <a:p>
            <a:r>
              <a:rPr lang="en-GB" altLang="en-US" sz="3600" b="1"/>
              <a:t>Guideline from Eastbourne and Conquest Hospitals</a:t>
            </a:r>
          </a:p>
        </p:txBody>
      </p:sp>
      <p:sp>
        <p:nvSpPr>
          <p:cNvPr id="21507" name="Content Placeholder 2">
            <a:extLst>
              <a:ext uri="{FF2B5EF4-FFF2-40B4-BE49-F238E27FC236}">
                <a16:creationId xmlns:a16="http://schemas.microsoft.com/office/drawing/2014/main" id="{E7D731F0-4CFD-3895-CA1F-4CE3D808B6D9}"/>
              </a:ext>
            </a:extLst>
          </p:cNvPr>
          <p:cNvSpPr>
            <a:spLocks noGrp="1"/>
          </p:cNvSpPr>
          <p:nvPr>
            <p:ph idx="1"/>
          </p:nvPr>
        </p:nvSpPr>
        <p:spPr/>
        <p:txBody>
          <a:bodyPr/>
          <a:lstStyle/>
          <a:p>
            <a:r>
              <a:rPr lang="en-GB" altLang="en-US" sz="2000" b="1"/>
              <a:t>Guidance on the requesting of tumour markers</a:t>
            </a:r>
          </a:p>
          <a:p>
            <a:r>
              <a:rPr lang="en-GB" altLang="en-US" sz="2000"/>
              <a:t>This has a section on general guidance for tumour markers including that no serum marker in current use is specific for malignancy, and sections on PSA,CEA,CA125,CA15-3,CA19-9,AFP and under each marker their main use and the fact that the marker may be raised in a number of other malignancies and benign conditions</a:t>
            </a:r>
          </a:p>
        </p:txBody>
      </p:sp>
      <p:sp>
        <p:nvSpPr>
          <p:cNvPr id="3" name="Slide Number Placeholder 2">
            <a:extLst>
              <a:ext uri="{FF2B5EF4-FFF2-40B4-BE49-F238E27FC236}">
                <a16:creationId xmlns:a16="http://schemas.microsoft.com/office/drawing/2014/main" id="{5153A153-43A1-603B-87C4-51C82ECEC2B3}"/>
              </a:ext>
            </a:extLst>
          </p:cNvPr>
          <p:cNvSpPr>
            <a:spLocks noGrp="1"/>
          </p:cNvSpPr>
          <p:nvPr>
            <p:ph type="sldNum" sz="quarter" idx="12"/>
          </p:nvPr>
        </p:nvSpPr>
        <p:spPr/>
        <p:txBody>
          <a:bodyPr/>
          <a:lstStyle/>
          <a:p>
            <a:fld id="{4F7889AB-9971-4DA8-ACD5-5C2751CC9E7F}" type="slidenum">
              <a:rPr lang="en-GB" altLang="en-US" smtClean="0"/>
              <a:pPr/>
              <a:t>20</a:t>
            </a:fld>
            <a:endParaRPr lang="en-GB"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8F6DDC0-4156-9955-A324-8288C19178A9}"/>
              </a:ext>
            </a:extLst>
          </p:cNvPr>
          <p:cNvSpPr>
            <a:spLocks noGrp="1"/>
          </p:cNvSpPr>
          <p:nvPr>
            <p:ph type="title"/>
          </p:nvPr>
        </p:nvSpPr>
        <p:spPr/>
        <p:txBody>
          <a:bodyPr/>
          <a:lstStyle/>
          <a:p>
            <a:r>
              <a:rPr lang="en-GB" altLang="en-US" sz="3600" b="1"/>
              <a:t>Guideline from Southmead Hospital</a:t>
            </a:r>
          </a:p>
        </p:txBody>
      </p:sp>
      <p:sp>
        <p:nvSpPr>
          <p:cNvPr id="22531" name="Content Placeholder 2">
            <a:extLst>
              <a:ext uri="{FF2B5EF4-FFF2-40B4-BE49-F238E27FC236}">
                <a16:creationId xmlns:a16="http://schemas.microsoft.com/office/drawing/2014/main" id="{998C9379-5070-B3EC-AAEC-7717A7198B81}"/>
              </a:ext>
            </a:extLst>
          </p:cNvPr>
          <p:cNvSpPr>
            <a:spLocks noGrp="1"/>
          </p:cNvSpPr>
          <p:nvPr>
            <p:ph idx="1"/>
          </p:nvPr>
        </p:nvSpPr>
        <p:spPr/>
        <p:txBody>
          <a:bodyPr/>
          <a:lstStyle/>
          <a:p>
            <a:r>
              <a:rPr lang="en-GB" altLang="en-US" sz="2000" b="1"/>
              <a:t>Guideline for CA19-9 requesting</a:t>
            </a:r>
          </a:p>
          <a:p>
            <a:r>
              <a:rPr lang="en-GB" altLang="en-US" sz="2000"/>
              <a:t>This describes where measurement of CA19-9 is of most value,its use in diagnosis of pancreatic cancer,cholangiocarcinoma and in monitoring and prognosis</a:t>
            </a:r>
          </a:p>
          <a:p>
            <a:r>
              <a:rPr lang="en-GB" altLang="en-US" sz="2000" b="1"/>
              <a:t>Guideline for CEA requesting</a:t>
            </a:r>
          </a:p>
          <a:p>
            <a:r>
              <a:rPr lang="en-GB" altLang="en-US" sz="2000"/>
              <a:t>This describes where measurement of CEA is of most value and its use in diagnosis ,monitoring and prognosis</a:t>
            </a:r>
          </a:p>
        </p:txBody>
      </p:sp>
      <p:sp>
        <p:nvSpPr>
          <p:cNvPr id="3" name="Slide Number Placeholder 2">
            <a:extLst>
              <a:ext uri="{FF2B5EF4-FFF2-40B4-BE49-F238E27FC236}">
                <a16:creationId xmlns:a16="http://schemas.microsoft.com/office/drawing/2014/main" id="{9C84522D-56CE-7D78-1274-5660944F6B96}"/>
              </a:ext>
            </a:extLst>
          </p:cNvPr>
          <p:cNvSpPr>
            <a:spLocks noGrp="1"/>
          </p:cNvSpPr>
          <p:nvPr>
            <p:ph type="sldNum" sz="quarter" idx="12"/>
          </p:nvPr>
        </p:nvSpPr>
        <p:spPr/>
        <p:txBody>
          <a:bodyPr/>
          <a:lstStyle/>
          <a:p>
            <a:fld id="{4F7889AB-9971-4DA8-ACD5-5C2751CC9E7F}" type="slidenum">
              <a:rPr lang="en-GB" altLang="en-US" smtClean="0"/>
              <a:pPr/>
              <a:t>21</a:t>
            </a:fld>
            <a:endParaRPr lang="en-GB"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2B9EC751-5B73-B013-03E1-540CA38D212C}"/>
              </a:ext>
            </a:extLst>
          </p:cNvPr>
          <p:cNvSpPr>
            <a:spLocks noGrp="1"/>
          </p:cNvSpPr>
          <p:nvPr>
            <p:ph type="title"/>
          </p:nvPr>
        </p:nvSpPr>
        <p:spPr/>
        <p:txBody>
          <a:bodyPr/>
          <a:lstStyle/>
          <a:p>
            <a:r>
              <a:rPr lang="en-GB" altLang="en-US" sz="3600" b="1"/>
              <a:t>Guideline for Chesire Hospitals</a:t>
            </a:r>
          </a:p>
        </p:txBody>
      </p:sp>
      <p:sp>
        <p:nvSpPr>
          <p:cNvPr id="23555" name="Content Placeholder 2">
            <a:extLst>
              <a:ext uri="{FF2B5EF4-FFF2-40B4-BE49-F238E27FC236}">
                <a16:creationId xmlns:a16="http://schemas.microsoft.com/office/drawing/2014/main" id="{897AA8F4-AB0C-2F3A-05BF-C1838230D4AE}"/>
              </a:ext>
            </a:extLst>
          </p:cNvPr>
          <p:cNvSpPr>
            <a:spLocks noGrp="1"/>
          </p:cNvSpPr>
          <p:nvPr>
            <p:ph idx="1"/>
          </p:nvPr>
        </p:nvSpPr>
        <p:spPr/>
        <p:txBody>
          <a:bodyPr/>
          <a:lstStyle/>
          <a:p>
            <a:r>
              <a:rPr lang="en-GB" altLang="en-US" sz="2000"/>
              <a:t>There is only guidance for PSA and lists age-related reference ranges,that a total PSA above 15 ug/l indicates a high probability of prostatic cancer and greater than 75 ug/l strongly suggests metastatic disease</a:t>
            </a:r>
          </a:p>
          <a:p>
            <a:r>
              <a:rPr lang="en-GB" altLang="en-US" sz="2000"/>
              <a:t>In addition to prostatic cancer, elevated total PSA may be found in patients with benign prostatic hypertrophy, undergoing prostate manipulation, those with acute retention of constipation and those undergoing catheterisation</a:t>
            </a:r>
          </a:p>
        </p:txBody>
      </p:sp>
      <p:sp>
        <p:nvSpPr>
          <p:cNvPr id="3" name="Slide Number Placeholder 2">
            <a:extLst>
              <a:ext uri="{FF2B5EF4-FFF2-40B4-BE49-F238E27FC236}">
                <a16:creationId xmlns:a16="http://schemas.microsoft.com/office/drawing/2014/main" id="{31A1872A-8234-5FF7-3983-126DE6C24B47}"/>
              </a:ext>
            </a:extLst>
          </p:cNvPr>
          <p:cNvSpPr>
            <a:spLocks noGrp="1"/>
          </p:cNvSpPr>
          <p:nvPr>
            <p:ph type="sldNum" sz="quarter" idx="12"/>
          </p:nvPr>
        </p:nvSpPr>
        <p:spPr/>
        <p:txBody>
          <a:bodyPr/>
          <a:lstStyle/>
          <a:p>
            <a:fld id="{4F7889AB-9971-4DA8-ACD5-5C2751CC9E7F}" type="slidenum">
              <a:rPr lang="en-GB" altLang="en-US" smtClean="0"/>
              <a:pPr/>
              <a:t>22</a:t>
            </a:fld>
            <a:endParaRPr lang="en-GB"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08FAF02-28D1-1224-DEF2-FE2DDF4C6C36}"/>
              </a:ext>
            </a:extLst>
          </p:cNvPr>
          <p:cNvSpPr>
            <a:spLocks noGrp="1"/>
          </p:cNvSpPr>
          <p:nvPr>
            <p:ph type="title"/>
          </p:nvPr>
        </p:nvSpPr>
        <p:spPr/>
        <p:txBody>
          <a:bodyPr/>
          <a:lstStyle/>
          <a:p>
            <a:r>
              <a:rPr lang="en-GB" altLang="en-US" sz="3600" b="1"/>
              <a:t>Guideline from North Middlesex University Hospital NHS Trust</a:t>
            </a:r>
          </a:p>
        </p:txBody>
      </p:sp>
      <p:sp>
        <p:nvSpPr>
          <p:cNvPr id="24579" name="Content Placeholder 2">
            <a:extLst>
              <a:ext uri="{FF2B5EF4-FFF2-40B4-BE49-F238E27FC236}">
                <a16:creationId xmlns:a16="http://schemas.microsoft.com/office/drawing/2014/main" id="{47BD46E4-2ECF-A663-1214-D7A90D357AE7}"/>
              </a:ext>
            </a:extLst>
          </p:cNvPr>
          <p:cNvSpPr>
            <a:spLocks noGrp="1"/>
          </p:cNvSpPr>
          <p:nvPr>
            <p:ph idx="1"/>
          </p:nvPr>
        </p:nvSpPr>
        <p:spPr/>
        <p:txBody>
          <a:bodyPr/>
          <a:lstStyle/>
          <a:p>
            <a:r>
              <a:rPr lang="en-GB" altLang="en-US" sz="2000" b="1"/>
              <a:t>Guidelines for the appropriate use of tumour markers</a:t>
            </a:r>
          </a:p>
          <a:p>
            <a:r>
              <a:rPr lang="en-GB" altLang="en-US" sz="2000"/>
              <a:t>This has an introduction to tumour markers,general information related to specificity,screening,diagnosis,monitoring,interpretation of results,reference ranges,and the use of the following specific tumour markers-AFP,CA125,CA15-3,CA19-9,CEA,neuron specific enolase,HCG,her 2/neu,thyroglobulin,chromogranin A,squamous cell carcinoma antigen,inhibin,PSA,patients with metastatic malignant disease of unknown primary origin, a table of the most frequently requested serum tumour markers and the current recommendations of the National Academy of Clinical Biochemistry, a table of the most frequently requested tumour markers and typical clinical presentations that might prompt a request for them and factors that might influence interpretation of tumour marker results such a lifestyle factors and medical investigation and intervention</a:t>
            </a:r>
          </a:p>
        </p:txBody>
      </p:sp>
      <p:sp>
        <p:nvSpPr>
          <p:cNvPr id="3" name="Slide Number Placeholder 2">
            <a:extLst>
              <a:ext uri="{FF2B5EF4-FFF2-40B4-BE49-F238E27FC236}">
                <a16:creationId xmlns:a16="http://schemas.microsoft.com/office/drawing/2014/main" id="{E2FDFC9B-1129-2EB6-9C96-BAB7B5CE06C2}"/>
              </a:ext>
            </a:extLst>
          </p:cNvPr>
          <p:cNvSpPr>
            <a:spLocks noGrp="1"/>
          </p:cNvSpPr>
          <p:nvPr>
            <p:ph type="sldNum" sz="quarter" idx="12"/>
          </p:nvPr>
        </p:nvSpPr>
        <p:spPr/>
        <p:txBody>
          <a:bodyPr/>
          <a:lstStyle/>
          <a:p>
            <a:fld id="{4F7889AB-9971-4DA8-ACD5-5C2751CC9E7F}" type="slidenum">
              <a:rPr lang="en-GB" altLang="en-US" smtClean="0"/>
              <a:pPr/>
              <a:t>23</a:t>
            </a:fld>
            <a:endParaRPr lang="en-GB"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88F2435-3B20-CBAF-207C-B75A78380B48}"/>
              </a:ext>
            </a:extLst>
          </p:cNvPr>
          <p:cNvSpPr>
            <a:spLocks noGrp="1"/>
          </p:cNvSpPr>
          <p:nvPr>
            <p:ph type="title"/>
          </p:nvPr>
        </p:nvSpPr>
        <p:spPr/>
        <p:txBody>
          <a:bodyPr/>
          <a:lstStyle/>
          <a:p>
            <a:r>
              <a:rPr lang="en-GB" altLang="en-US" sz="3600" b="1"/>
              <a:t>Guideline from University Hospital,North Staffordshire</a:t>
            </a:r>
          </a:p>
        </p:txBody>
      </p:sp>
      <p:sp>
        <p:nvSpPr>
          <p:cNvPr id="25603" name="Content Placeholder 2">
            <a:extLst>
              <a:ext uri="{FF2B5EF4-FFF2-40B4-BE49-F238E27FC236}">
                <a16:creationId xmlns:a16="http://schemas.microsoft.com/office/drawing/2014/main" id="{0E391407-749B-6E7C-7CDE-C5068B189751}"/>
              </a:ext>
            </a:extLst>
          </p:cNvPr>
          <p:cNvSpPr>
            <a:spLocks noGrp="1"/>
          </p:cNvSpPr>
          <p:nvPr>
            <p:ph idx="1"/>
          </p:nvPr>
        </p:nvSpPr>
        <p:spPr/>
        <p:txBody>
          <a:bodyPr/>
          <a:lstStyle/>
          <a:p>
            <a:r>
              <a:rPr lang="en-GB" altLang="en-US" sz="2000" b="1"/>
              <a:t>Tumour markers:uses and pitfalls</a:t>
            </a:r>
          </a:p>
          <a:p>
            <a:r>
              <a:rPr lang="en-GB" altLang="en-US" sz="2000"/>
              <a:t>This mentions HCG- mainly used to monitor gestational trophoblastic disease and germ cell tumours,CEA being raised in any adenocarcinoma and mainly used to monitor colorectal cancer,CA15-3 to monitor breast cancer,CA19-9 raised in pancreatic adenocarcinomas and in about 30-50% of gastric carcinoma,CA125 should be used to monitor ovarian cancer and to check for recurrence and to aid diagnosis when a pelvic mass is seen,PSA being raised in prostate cancer and AFP being raised in hepatocellular carcinioma,hepatoblastoma and non seminomatous germ cell carcinomas</a:t>
            </a:r>
          </a:p>
        </p:txBody>
      </p:sp>
      <p:sp>
        <p:nvSpPr>
          <p:cNvPr id="3" name="Slide Number Placeholder 2">
            <a:extLst>
              <a:ext uri="{FF2B5EF4-FFF2-40B4-BE49-F238E27FC236}">
                <a16:creationId xmlns:a16="http://schemas.microsoft.com/office/drawing/2014/main" id="{E25D588E-3115-53CC-C3B5-3EDB6BEB2ADF}"/>
              </a:ext>
            </a:extLst>
          </p:cNvPr>
          <p:cNvSpPr>
            <a:spLocks noGrp="1"/>
          </p:cNvSpPr>
          <p:nvPr>
            <p:ph type="sldNum" sz="quarter" idx="12"/>
          </p:nvPr>
        </p:nvSpPr>
        <p:spPr/>
        <p:txBody>
          <a:bodyPr/>
          <a:lstStyle/>
          <a:p>
            <a:fld id="{4F7889AB-9971-4DA8-ACD5-5C2751CC9E7F}" type="slidenum">
              <a:rPr lang="en-GB" altLang="en-US" smtClean="0"/>
              <a:pPr/>
              <a:t>24</a:t>
            </a:fld>
            <a:endParaRPr lang="en-GB"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76F98F5-5ADB-26D4-683B-6EED4D63D992}"/>
              </a:ext>
            </a:extLst>
          </p:cNvPr>
          <p:cNvSpPr>
            <a:spLocks noGrp="1" noChangeArrowheads="1"/>
          </p:cNvSpPr>
          <p:nvPr>
            <p:ph type="title"/>
          </p:nvPr>
        </p:nvSpPr>
        <p:spPr/>
        <p:txBody>
          <a:bodyPr/>
          <a:lstStyle/>
          <a:p>
            <a:pPr eaLnBrk="1" hangingPunct="1"/>
            <a:r>
              <a:rPr lang="en-GB" altLang="en-US" sz="3200" b="1"/>
              <a:t>	Question 4-Does your laboratory carry out a local audit of the tumour marker service?</a:t>
            </a:r>
          </a:p>
        </p:txBody>
      </p:sp>
      <p:graphicFrame>
        <p:nvGraphicFramePr>
          <p:cNvPr id="26627" name="Object 6">
            <a:extLst>
              <a:ext uri="{FF2B5EF4-FFF2-40B4-BE49-F238E27FC236}">
                <a16:creationId xmlns:a16="http://schemas.microsoft.com/office/drawing/2014/main" id="{0507E012-62DA-5E40-5A5F-2A8FDE4AF2BF}"/>
              </a:ext>
            </a:extLst>
          </p:cNvPr>
          <p:cNvGraphicFramePr>
            <a:graphicFrameLocks noChangeAspect="1"/>
          </p:cNvGraphicFramePr>
          <p:nvPr/>
        </p:nvGraphicFramePr>
        <p:xfrm>
          <a:off x="755650" y="2205038"/>
          <a:ext cx="7504113" cy="4152900"/>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205038"/>
                        <a:ext cx="7504113"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8" name="Text Box 5">
            <a:extLst>
              <a:ext uri="{FF2B5EF4-FFF2-40B4-BE49-F238E27FC236}">
                <a16:creationId xmlns:a16="http://schemas.microsoft.com/office/drawing/2014/main" id="{6719B692-A024-7798-506F-3280A7AE4BB9}"/>
              </a:ext>
            </a:extLst>
          </p:cNvPr>
          <p:cNvSpPr txBox="1">
            <a:spLocks noChangeArrowheads="1"/>
          </p:cNvSpPr>
          <p:nvPr/>
        </p:nvSpPr>
        <p:spPr bwMode="auto">
          <a:xfrm>
            <a:off x="519113" y="1936750"/>
            <a:ext cx="996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A707C0EB-A1F9-CA60-3F30-0AEA50E37BAE}"/>
              </a:ext>
            </a:extLst>
          </p:cNvPr>
          <p:cNvSpPr>
            <a:spLocks noGrp="1"/>
          </p:cNvSpPr>
          <p:nvPr>
            <p:ph type="sldNum" sz="quarter" idx="12"/>
          </p:nvPr>
        </p:nvSpPr>
        <p:spPr/>
        <p:txBody>
          <a:bodyPr/>
          <a:lstStyle/>
          <a:p>
            <a:fld id="{4F7889AB-9971-4DA8-ACD5-5C2751CC9E7F}" type="slidenum">
              <a:rPr lang="en-GB" altLang="en-US" smtClean="0"/>
              <a:pPr/>
              <a:t>25</a:t>
            </a:fld>
            <a:endParaRPr lang="en-GB"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3A050F7C-73DC-D6FA-073D-9AA1DDA89479}"/>
              </a:ext>
            </a:extLst>
          </p:cNvPr>
          <p:cNvSpPr>
            <a:spLocks noGrp="1"/>
          </p:cNvSpPr>
          <p:nvPr>
            <p:ph type="title"/>
          </p:nvPr>
        </p:nvSpPr>
        <p:spPr/>
        <p:txBody>
          <a:bodyPr/>
          <a:lstStyle/>
          <a:p>
            <a:r>
              <a:rPr lang="en-GB" altLang="en-US" sz="3600" b="1"/>
              <a:t>Question 4a-If a local audit is performed,how often is this done?</a:t>
            </a:r>
          </a:p>
        </p:txBody>
      </p:sp>
      <p:sp>
        <p:nvSpPr>
          <p:cNvPr id="27651" name="Content Placeholder 2">
            <a:extLst>
              <a:ext uri="{FF2B5EF4-FFF2-40B4-BE49-F238E27FC236}">
                <a16:creationId xmlns:a16="http://schemas.microsoft.com/office/drawing/2014/main" id="{B20F9B2C-B728-8CB8-8DAC-37E40B110527}"/>
              </a:ext>
            </a:extLst>
          </p:cNvPr>
          <p:cNvSpPr>
            <a:spLocks noGrp="1"/>
          </p:cNvSpPr>
          <p:nvPr>
            <p:ph idx="1"/>
          </p:nvPr>
        </p:nvSpPr>
        <p:spPr/>
        <p:txBody>
          <a:bodyPr/>
          <a:lstStyle/>
          <a:p>
            <a:r>
              <a:rPr lang="en-GB" altLang="en-US" sz="2000"/>
              <a:t>8 laboratories mentioned that this was done annually</a:t>
            </a:r>
          </a:p>
          <a:p>
            <a:r>
              <a:rPr lang="en-GB" altLang="en-US" sz="2000"/>
              <a:t>1 laboratory mentioned that this was done monthly</a:t>
            </a:r>
          </a:p>
          <a:p>
            <a:r>
              <a:rPr lang="en-GB" altLang="en-US" sz="2000"/>
              <a:t>I laboratory mentioned that this was done 6 monthly</a:t>
            </a:r>
          </a:p>
          <a:p>
            <a:r>
              <a:rPr lang="en-GB" altLang="en-US" sz="2000"/>
              <a:t>1 laboratory mentioned that this was done every 1-2 years</a:t>
            </a:r>
          </a:p>
          <a:p>
            <a:r>
              <a:rPr lang="en-GB" altLang="en-US" sz="2000"/>
              <a:t>4 laboratories mentioned that this was done every 2 years</a:t>
            </a:r>
          </a:p>
          <a:p>
            <a:r>
              <a:rPr lang="en-GB" altLang="en-US" sz="2000"/>
              <a:t>3 laboratories mentioned that this was done every 3 years</a:t>
            </a:r>
          </a:p>
          <a:p>
            <a:r>
              <a:rPr lang="en-GB" altLang="en-US" sz="2000"/>
              <a:t>3 laboratories mentioned that this was done every 2-3 years</a:t>
            </a:r>
          </a:p>
          <a:p>
            <a:r>
              <a:rPr lang="en-GB" altLang="en-US" sz="2000"/>
              <a:t>3 laboratories mentioned that this was done every 5 years</a:t>
            </a:r>
          </a:p>
          <a:p>
            <a:r>
              <a:rPr lang="en-GB" altLang="en-US" sz="2000"/>
              <a:t>4 laboratories mentioned that this was on an ad hoc basis</a:t>
            </a:r>
          </a:p>
          <a:p>
            <a:r>
              <a:rPr lang="en-GB" altLang="en-US" sz="2000"/>
              <a:t>1 laboratory mentioned that this was in response to certain issues eg:workload for CA125</a:t>
            </a:r>
          </a:p>
        </p:txBody>
      </p:sp>
      <p:sp>
        <p:nvSpPr>
          <p:cNvPr id="3" name="Slide Number Placeholder 2">
            <a:extLst>
              <a:ext uri="{FF2B5EF4-FFF2-40B4-BE49-F238E27FC236}">
                <a16:creationId xmlns:a16="http://schemas.microsoft.com/office/drawing/2014/main" id="{A40C2B02-5B3C-D07C-2EC5-E4236BC6F37B}"/>
              </a:ext>
            </a:extLst>
          </p:cNvPr>
          <p:cNvSpPr>
            <a:spLocks noGrp="1"/>
          </p:cNvSpPr>
          <p:nvPr>
            <p:ph type="sldNum" sz="quarter" idx="12"/>
          </p:nvPr>
        </p:nvSpPr>
        <p:spPr/>
        <p:txBody>
          <a:bodyPr/>
          <a:lstStyle/>
          <a:p>
            <a:fld id="{4F7889AB-9971-4DA8-ACD5-5C2751CC9E7F}" type="slidenum">
              <a:rPr lang="en-GB" altLang="en-US" smtClean="0"/>
              <a:pPr/>
              <a:t>26</a:t>
            </a:fld>
            <a:endParaRPr lang="en-GB"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F93C8A8-7E5A-6F43-041D-5485ABA8F0DF}"/>
              </a:ext>
            </a:extLst>
          </p:cNvPr>
          <p:cNvSpPr>
            <a:spLocks noGrp="1" noChangeArrowheads="1"/>
          </p:cNvSpPr>
          <p:nvPr>
            <p:ph type="title"/>
          </p:nvPr>
        </p:nvSpPr>
        <p:spPr/>
        <p:txBody>
          <a:bodyPr/>
          <a:lstStyle/>
          <a:p>
            <a:pPr eaLnBrk="1" hangingPunct="1"/>
            <a:r>
              <a:rPr lang="en-GB" altLang="en-US" sz="3200" b="1"/>
              <a:t>Question 5-Does your laboratory routinely  review any tumour marker requests?</a:t>
            </a:r>
          </a:p>
        </p:txBody>
      </p:sp>
      <p:graphicFrame>
        <p:nvGraphicFramePr>
          <p:cNvPr id="28675" name="Object 5">
            <a:extLst>
              <a:ext uri="{FF2B5EF4-FFF2-40B4-BE49-F238E27FC236}">
                <a16:creationId xmlns:a16="http://schemas.microsoft.com/office/drawing/2014/main" id="{E3B3CDC3-F21D-A21F-F777-FED995A67AD6}"/>
              </a:ext>
            </a:extLst>
          </p:cNvPr>
          <p:cNvGraphicFramePr>
            <a:graphicFrameLocks noChangeAspect="1"/>
          </p:cNvGraphicFramePr>
          <p:nvPr/>
        </p:nvGraphicFramePr>
        <p:xfrm>
          <a:off x="1476375" y="2133600"/>
          <a:ext cx="6592888" cy="3648075"/>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133600"/>
                        <a:ext cx="6592888"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6" name="TextBox 4">
            <a:extLst>
              <a:ext uri="{FF2B5EF4-FFF2-40B4-BE49-F238E27FC236}">
                <a16:creationId xmlns:a16="http://schemas.microsoft.com/office/drawing/2014/main" id="{D396CE47-94D6-843C-AD36-83760C3A4CC4}"/>
              </a:ext>
            </a:extLst>
          </p:cNvPr>
          <p:cNvSpPr txBox="1">
            <a:spLocks noChangeArrowheads="1"/>
          </p:cNvSpPr>
          <p:nvPr/>
        </p:nvSpPr>
        <p:spPr bwMode="auto">
          <a:xfrm>
            <a:off x="1187450" y="1916113"/>
            <a:ext cx="1004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p>
        </p:txBody>
      </p:sp>
      <p:sp>
        <p:nvSpPr>
          <p:cNvPr id="3" name="Slide Number Placeholder 2">
            <a:extLst>
              <a:ext uri="{FF2B5EF4-FFF2-40B4-BE49-F238E27FC236}">
                <a16:creationId xmlns:a16="http://schemas.microsoft.com/office/drawing/2014/main" id="{B7B274B6-C8BD-D31D-59E6-F64ECB8E1B51}"/>
              </a:ext>
            </a:extLst>
          </p:cNvPr>
          <p:cNvSpPr>
            <a:spLocks noGrp="1"/>
          </p:cNvSpPr>
          <p:nvPr>
            <p:ph type="sldNum" sz="quarter" idx="12"/>
          </p:nvPr>
        </p:nvSpPr>
        <p:spPr/>
        <p:txBody>
          <a:bodyPr/>
          <a:lstStyle/>
          <a:p>
            <a:fld id="{4F7889AB-9971-4DA8-ACD5-5C2751CC9E7F}" type="slidenum">
              <a:rPr lang="en-GB" altLang="en-US" smtClean="0"/>
              <a:pPr/>
              <a:t>27</a:t>
            </a:fld>
            <a:endParaRPr lang="en-GB"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FDB85FA-DBD5-14FD-082B-5F5187BC052D}"/>
              </a:ext>
            </a:extLst>
          </p:cNvPr>
          <p:cNvSpPr>
            <a:spLocks noGrp="1" noChangeArrowheads="1"/>
          </p:cNvSpPr>
          <p:nvPr>
            <p:ph type="title"/>
          </p:nvPr>
        </p:nvSpPr>
        <p:spPr/>
        <p:txBody>
          <a:bodyPr/>
          <a:lstStyle/>
          <a:p>
            <a:pPr eaLnBrk="1" hangingPunct="1"/>
            <a:r>
              <a:rPr lang="en-GB" altLang="en-US" sz="3200" b="1"/>
              <a:t>Question 5a-Which requests are reviewed?</a:t>
            </a:r>
          </a:p>
        </p:txBody>
      </p:sp>
      <p:sp>
        <p:nvSpPr>
          <p:cNvPr id="29699" name="Rectangle 3">
            <a:extLst>
              <a:ext uri="{FF2B5EF4-FFF2-40B4-BE49-F238E27FC236}">
                <a16:creationId xmlns:a16="http://schemas.microsoft.com/office/drawing/2014/main" id="{DE0C698B-D367-EB91-214C-FA6171DEF5F0}"/>
              </a:ext>
            </a:extLst>
          </p:cNvPr>
          <p:cNvSpPr>
            <a:spLocks noGrp="1" noChangeArrowheads="1"/>
          </p:cNvSpPr>
          <p:nvPr>
            <p:ph type="body" idx="1"/>
          </p:nvPr>
        </p:nvSpPr>
        <p:spPr/>
        <p:txBody>
          <a:bodyPr/>
          <a:lstStyle/>
          <a:p>
            <a:pPr eaLnBrk="1" hangingPunct="1">
              <a:lnSpc>
                <a:spcPct val="90000"/>
              </a:lnSpc>
            </a:pPr>
            <a:r>
              <a:rPr lang="en-GB" altLang="en-US" sz="1600"/>
              <a:t>AFP			11</a:t>
            </a:r>
          </a:p>
          <a:p>
            <a:pPr eaLnBrk="1" hangingPunct="1">
              <a:lnSpc>
                <a:spcPct val="90000"/>
              </a:lnSpc>
            </a:pPr>
            <a:r>
              <a:rPr lang="en-GB" altLang="en-US" sz="1600"/>
              <a:t>HCG			12</a:t>
            </a:r>
          </a:p>
          <a:p>
            <a:pPr eaLnBrk="1" hangingPunct="1">
              <a:lnSpc>
                <a:spcPct val="90000"/>
              </a:lnSpc>
            </a:pPr>
            <a:r>
              <a:rPr lang="en-GB" altLang="en-US" sz="1600"/>
              <a:t>CA125		20</a:t>
            </a:r>
          </a:p>
          <a:p>
            <a:pPr eaLnBrk="1" hangingPunct="1">
              <a:lnSpc>
                <a:spcPct val="90000"/>
              </a:lnSpc>
            </a:pPr>
            <a:r>
              <a:rPr lang="en-GB" altLang="en-US" sz="1600"/>
              <a:t>CA15-3		25</a:t>
            </a:r>
          </a:p>
          <a:p>
            <a:pPr eaLnBrk="1" hangingPunct="1">
              <a:lnSpc>
                <a:spcPct val="90000"/>
              </a:lnSpc>
            </a:pPr>
            <a:r>
              <a:rPr lang="en-GB" altLang="en-US" sz="1600"/>
              <a:t>CA19-9		28</a:t>
            </a:r>
          </a:p>
          <a:p>
            <a:pPr eaLnBrk="1" hangingPunct="1">
              <a:lnSpc>
                <a:spcPct val="90000"/>
              </a:lnSpc>
            </a:pPr>
            <a:r>
              <a:rPr lang="en-GB" altLang="en-US" sz="1600"/>
              <a:t>PSA			12</a:t>
            </a:r>
          </a:p>
          <a:p>
            <a:pPr eaLnBrk="1" hangingPunct="1">
              <a:lnSpc>
                <a:spcPct val="90000"/>
              </a:lnSpc>
            </a:pPr>
            <a:r>
              <a:rPr lang="en-GB" altLang="en-US" sz="1600"/>
              <a:t>Calcitonin		22</a:t>
            </a:r>
          </a:p>
          <a:p>
            <a:pPr eaLnBrk="1" hangingPunct="1">
              <a:lnSpc>
                <a:spcPct val="90000"/>
              </a:lnSpc>
            </a:pPr>
            <a:r>
              <a:rPr lang="en-GB" altLang="en-US" sz="1600"/>
              <a:t>CEA			17</a:t>
            </a:r>
          </a:p>
          <a:p>
            <a:pPr eaLnBrk="1" hangingPunct="1">
              <a:lnSpc>
                <a:spcPct val="90000"/>
              </a:lnSpc>
            </a:pPr>
            <a:r>
              <a:rPr lang="en-GB" altLang="en-US" sz="1600"/>
              <a:t>Her2-Neu		5</a:t>
            </a:r>
          </a:p>
          <a:p>
            <a:pPr eaLnBrk="1" hangingPunct="1">
              <a:lnSpc>
                <a:spcPct val="90000"/>
              </a:lnSpc>
            </a:pPr>
            <a:r>
              <a:rPr lang="en-GB" altLang="en-US" sz="1600"/>
              <a:t>Inhibin		19</a:t>
            </a:r>
          </a:p>
          <a:p>
            <a:pPr eaLnBrk="1" hangingPunct="1">
              <a:lnSpc>
                <a:spcPct val="90000"/>
              </a:lnSpc>
            </a:pPr>
            <a:r>
              <a:rPr lang="en-GB" altLang="en-US" sz="1600"/>
              <a:t>NSE			12</a:t>
            </a:r>
          </a:p>
          <a:p>
            <a:pPr eaLnBrk="1" hangingPunct="1">
              <a:lnSpc>
                <a:spcPct val="90000"/>
              </a:lnSpc>
            </a:pPr>
            <a:r>
              <a:rPr lang="en-GB" altLang="en-US" sz="1600"/>
              <a:t>S100			11</a:t>
            </a:r>
          </a:p>
          <a:p>
            <a:pPr eaLnBrk="1" hangingPunct="1">
              <a:lnSpc>
                <a:spcPct val="90000"/>
              </a:lnSpc>
            </a:pPr>
            <a:r>
              <a:rPr lang="en-GB" altLang="en-US" sz="1600"/>
              <a:t>Thyroglobulin		25</a:t>
            </a:r>
          </a:p>
          <a:p>
            <a:pPr eaLnBrk="1" hangingPunct="1">
              <a:lnSpc>
                <a:spcPct val="90000"/>
              </a:lnSpc>
            </a:pPr>
            <a:r>
              <a:rPr lang="en-GB" altLang="en-US" sz="1600"/>
              <a:t>All send away tests	35</a:t>
            </a:r>
          </a:p>
          <a:p>
            <a:pPr eaLnBrk="1" hangingPunct="1">
              <a:lnSpc>
                <a:spcPct val="90000"/>
              </a:lnSpc>
            </a:pPr>
            <a:r>
              <a:rPr lang="en-GB" altLang="en-US" sz="1600"/>
              <a:t>Those with&gt;2 markers	1</a:t>
            </a:r>
          </a:p>
          <a:p>
            <a:pPr eaLnBrk="1" hangingPunct="1">
              <a:lnSpc>
                <a:spcPct val="90000"/>
              </a:lnSpc>
            </a:pPr>
            <a:r>
              <a:rPr lang="en-GB" altLang="en-US" sz="1600"/>
              <a:t>GP requests		1</a:t>
            </a:r>
          </a:p>
          <a:p>
            <a:pPr eaLnBrk="1" hangingPunct="1">
              <a:lnSpc>
                <a:spcPct val="90000"/>
              </a:lnSpc>
            </a:pPr>
            <a:endParaRPr lang="en-GB" altLang="en-US" sz="1800"/>
          </a:p>
        </p:txBody>
      </p:sp>
      <p:sp>
        <p:nvSpPr>
          <p:cNvPr id="3" name="Slide Number Placeholder 2">
            <a:extLst>
              <a:ext uri="{FF2B5EF4-FFF2-40B4-BE49-F238E27FC236}">
                <a16:creationId xmlns:a16="http://schemas.microsoft.com/office/drawing/2014/main" id="{3BE616E7-2CB6-4F3F-B812-FA0B589D8BD1}"/>
              </a:ext>
            </a:extLst>
          </p:cNvPr>
          <p:cNvSpPr>
            <a:spLocks noGrp="1"/>
          </p:cNvSpPr>
          <p:nvPr>
            <p:ph type="sldNum" sz="quarter" idx="12"/>
          </p:nvPr>
        </p:nvSpPr>
        <p:spPr/>
        <p:txBody>
          <a:bodyPr/>
          <a:lstStyle/>
          <a:p>
            <a:fld id="{4F7889AB-9971-4DA8-ACD5-5C2751CC9E7F}" type="slidenum">
              <a:rPr lang="en-GB" altLang="en-US" smtClean="0"/>
              <a:pPr/>
              <a:t>28</a:t>
            </a:fld>
            <a:endParaRPr lang="en-GB"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BEBC9EF-99BD-C8A9-CAAA-68457CE42262}"/>
              </a:ext>
            </a:extLst>
          </p:cNvPr>
          <p:cNvSpPr>
            <a:spLocks noGrp="1" noChangeArrowheads="1"/>
          </p:cNvSpPr>
          <p:nvPr>
            <p:ph type="title"/>
          </p:nvPr>
        </p:nvSpPr>
        <p:spPr/>
        <p:txBody>
          <a:bodyPr/>
          <a:lstStyle/>
          <a:p>
            <a:pPr eaLnBrk="1" hangingPunct="1"/>
            <a:r>
              <a:rPr lang="en-GB" altLang="en-US" sz="3200" b="1"/>
              <a:t>Question 5b-Which staff members assess the appropriateness of the requests?</a:t>
            </a:r>
          </a:p>
        </p:txBody>
      </p:sp>
      <p:sp>
        <p:nvSpPr>
          <p:cNvPr id="30723" name="Text Box 6">
            <a:extLst>
              <a:ext uri="{FF2B5EF4-FFF2-40B4-BE49-F238E27FC236}">
                <a16:creationId xmlns:a16="http://schemas.microsoft.com/office/drawing/2014/main" id="{593CEA70-5363-A37F-678D-B0A34FC18B2C}"/>
              </a:ext>
            </a:extLst>
          </p:cNvPr>
          <p:cNvSpPr txBox="1">
            <a:spLocks noChangeArrowheads="1"/>
          </p:cNvSpPr>
          <p:nvPr/>
        </p:nvSpPr>
        <p:spPr bwMode="auto">
          <a:xfrm>
            <a:off x="519113" y="5969000"/>
            <a:ext cx="8070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t>Two mentioned other-one said that this was specimen reception staff for</a:t>
            </a:r>
          </a:p>
          <a:p>
            <a:pPr eaLnBrk="1" hangingPunct="1"/>
            <a:r>
              <a:rPr lang="en-GB" altLang="en-US" b="1"/>
              <a:t>CA125 for males,the other that this was automated</a:t>
            </a:r>
          </a:p>
        </p:txBody>
      </p:sp>
      <p:graphicFrame>
        <p:nvGraphicFramePr>
          <p:cNvPr id="30724" name="Object 6">
            <a:extLst>
              <a:ext uri="{FF2B5EF4-FFF2-40B4-BE49-F238E27FC236}">
                <a16:creationId xmlns:a16="http://schemas.microsoft.com/office/drawing/2014/main" id="{979D37B2-1F7A-8715-700D-CE4F7BC82C99}"/>
              </a:ext>
            </a:extLst>
          </p:cNvPr>
          <p:cNvGraphicFramePr>
            <a:graphicFrameLocks noChangeAspect="1"/>
          </p:cNvGraphicFramePr>
          <p:nvPr/>
        </p:nvGraphicFramePr>
        <p:xfrm>
          <a:off x="60325" y="1916113"/>
          <a:ext cx="9083675" cy="4189412"/>
        </p:xfrm>
        <a:graphic>
          <a:graphicData uri="http://schemas.openxmlformats.org/presentationml/2006/ole">
            <mc:AlternateContent xmlns:mc="http://schemas.openxmlformats.org/markup-compatibility/2006">
              <mc:Choice xmlns:v="urn:schemas-microsoft-com:vml" Requires="v">
                <p:oleObj name="Chart" r:id="rId3" imgW="5962701" imgH="2733609" progId="Excel.Chart.8">
                  <p:embed/>
                </p:oleObj>
              </mc:Choice>
              <mc:Fallback>
                <p:oleObj name="Chart" r:id="rId3" imgW="5962701" imgH="2733609"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25" y="1916113"/>
                        <a:ext cx="9083675" cy="418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5" name="Text Box 6">
            <a:extLst>
              <a:ext uri="{FF2B5EF4-FFF2-40B4-BE49-F238E27FC236}">
                <a16:creationId xmlns:a16="http://schemas.microsoft.com/office/drawing/2014/main" id="{207D941E-32FD-8F81-75EC-E1D62F3D4D02}"/>
              </a:ext>
            </a:extLst>
          </p:cNvPr>
          <p:cNvSpPr txBox="1">
            <a:spLocks noChangeArrowheads="1"/>
          </p:cNvSpPr>
          <p:nvPr/>
        </p:nvSpPr>
        <p:spPr bwMode="auto">
          <a:xfrm>
            <a:off x="179388" y="1773238"/>
            <a:ext cx="1336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8FD1489A-92DD-FE03-50D3-AF49B9563A8B}"/>
              </a:ext>
            </a:extLst>
          </p:cNvPr>
          <p:cNvSpPr>
            <a:spLocks noGrp="1"/>
          </p:cNvSpPr>
          <p:nvPr>
            <p:ph type="sldNum" sz="quarter" idx="12"/>
          </p:nvPr>
        </p:nvSpPr>
        <p:spPr/>
        <p:txBody>
          <a:bodyPr/>
          <a:lstStyle/>
          <a:p>
            <a:fld id="{4F7889AB-9971-4DA8-ACD5-5C2751CC9E7F}" type="slidenum">
              <a:rPr lang="en-GB" altLang="en-US" smtClean="0"/>
              <a:pPr/>
              <a:t>29</a:t>
            </a:fld>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a:extLst>
              <a:ext uri="{FF2B5EF4-FFF2-40B4-BE49-F238E27FC236}">
                <a16:creationId xmlns:a16="http://schemas.microsoft.com/office/drawing/2014/main" id="{12DC2907-46A3-E90C-320B-BA67CEED265F}"/>
              </a:ext>
            </a:extLst>
          </p:cNvPr>
          <p:cNvSpPr txBox="1">
            <a:spLocks noChangeArrowheads="1"/>
          </p:cNvSpPr>
          <p:nvPr/>
        </p:nvSpPr>
        <p:spPr bwMode="auto">
          <a:xfrm>
            <a:off x="1311275" y="5608638"/>
            <a:ext cx="66103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Ten of the hospitals mentioned that they were part of a network</a:t>
            </a:r>
          </a:p>
          <a:p>
            <a:pPr eaLnBrk="1" hangingPunct="1"/>
            <a:r>
              <a:rPr lang="en-GB" altLang="en-US"/>
              <a:t>Tertiary centres were the Royal Brompton and Harefield NHS</a:t>
            </a:r>
          </a:p>
          <a:p>
            <a:pPr eaLnBrk="1" hangingPunct="1"/>
            <a:r>
              <a:rPr lang="en-GB" altLang="en-US"/>
              <a:t>Trust  and the Christie Cancer Centre</a:t>
            </a:r>
            <a:endParaRPr lang="en-US" altLang="en-US"/>
          </a:p>
        </p:txBody>
      </p:sp>
      <p:graphicFrame>
        <p:nvGraphicFramePr>
          <p:cNvPr id="4099" name="Object 5">
            <a:extLst>
              <a:ext uri="{FF2B5EF4-FFF2-40B4-BE49-F238E27FC236}">
                <a16:creationId xmlns:a16="http://schemas.microsoft.com/office/drawing/2014/main" id="{80AB12D5-D9FB-20E3-9A4A-A69CDD449B18}"/>
              </a:ext>
            </a:extLst>
          </p:cNvPr>
          <p:cNvGraphicFramePr>
            <a:graphicFrameLocks noChangeAspect="1"/>
          </p:cNvGraphicFramePr>
          <p:nvPr/>
        </p:nvGraphicFramePr>
        <p:xfrm>
          <a:off x="0" y="1412875"/>
          <a:ext cx="9144000" cy="4116388"/>
        </p:xfrm>
        <a:graphic>
          <a:graphicData uri="http://schemas.openxmlformats.org/presentationml/2006/ole">
            <mc:AlternateContent xmlns:mc="http://schemas.openxmlformats.org/markup-compatibility/2006">
              <mc:Choice xmlns:v="urn:schemas-microsoft-com:vml" Requires="v">
                <p:oleObj name="Chart" r:id="rId3" imgW="5886416" imgH="2714557" progId="Excel.Chart.8">
                  <p:embed/>
                </p:oleObj>
              </mc:Choice>
              <mc:Fallback>
                <p:oleObj name="Chart" r:id="rId3" imgW="5886416" imgH="2714557" progId="Excel.Char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12875"/>
                        <a:ext cx="9144000" cy="411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0" name="TextBox 4">
            <a:extLst>
              <a:ext uri="{FF2B5EF4-FFF2-40B4-BE49-F238E27FC236}">
                <a16:creationId xmlns:a16="http://schemas.microsoft.com/office/drawing/2014/main" id="{A68095CD-B836-2073-15DE-B4B3DC001524}"/>
              </a:ext>
            </a:extLst>
          </p:cNvPr>
          <p:cNvSpPr txBox="1">
            <a:spLocks noChangeArrowheads="1"/>
          </p:cNvSpPr>
          <p:nvPr/>
        </p:nvSpPr>
        <p:spPr bwMode="auto">
          <a:xfrm>
            <a:off x="250825" y="1844675"/>
            <a:ext cx="1006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p>
        </p:txBody>
      </p:sp>
      <p:sp>
        <p:nvSpPr>
          <p:cNvPr id="3" name="Slide Number Placeholder 2">
            <a:extLst>
              <a:ext uri="{FF2B5EF4-FFF2-40B4-BE49-F238E27FC236}">
                <a16:creationId xmlns:a16="http://schemas.microsoft.com/office/drawing/2014/main" id="{B959EF7C-62E8-10B4-BF85-BF6295226055}"/>
              </a:ext>
            </a:extLst>
          </p:cNvPr>
          <p:cNvSpPr>
            <a:spLocks noGrp="1"/>
          </p:cNvSpPr>
          <p:nvPr>
            <p:ph type="sldNum" sz="quarter" idx="12"/>
          </p:nvPr>
        </p:nvSpPr>
        <p:spPr/>
        <p:txBody>
          <a:bodyPr/>
          <a:lstStyle/>
          <a:p>
            <a:fld id="{C0F729C5-2BF5-4C45-BEA7-CC7E83F463BD}" type="slidenum">
              <a:rPr lang="en-GB" altLang="en-US" smtClean="0"/>
              <a:pPr/>
              <a:t>3</a:t>
            </a:fld>
            <a:endParaRPr lang="en-GB"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159BB4E-4581-3A00-8810-5B3D1AE9AF13}"/>
              </a:ext>
            </a:extLst>
          </p:cNvPr>
          <p:cNvSpPr>
            <a:spLocks noGrp="1" noChangeArrowheads="1"/>
          </p:cNvSpPr>
          <p:nvPr>
            <p:ph type="title"/>
          </p:nvPr>
        </p:nvSpPr>
        <p:spPr/>
        <p:txBody>
          <a:bodyPr/>
          <a:lstStyle/>
          <a:p>
            <a:pPr eaLnBrk="1" hangingPunct="1"/>
            <a:r>
              <a:rPr lang="en-GB" altLang="en-US" sz="3200" b="1"/>
              <a:t>Question 5c-What are the most common reasons for rejecting requests?</a:t>
            </a:r>
          </a:p>
        </p:txBody>
      </p:sp>
      <p:graphicFrame>
        <p:nvGraphicFramePr>
          <p:cNvPr id="31747" name="Object 5">
            <a:extLst>
              <a:ext uri="{FF2B5EF4-FFF2-40B4-BE49-F238E27FC236}">
                <a16:creationId xmlns:a16="http://schemas.microsoft.com/office/drawing/2014/main" id="{09573E52-A14F-7DB0-B866-C5B0CCD8C05A}"/>
              </a:ext>
            </a:extLst>
          </p:cNvPr>
          <p:cNvGraphicFramePr>
            <a:graphicFrameLocks noChangeAspect="1"/>
          </p:cNvGraphicFramePr>
          <p:nvPr/>
        </p:nvGraphicFramePr>
        <p:xfrm>
          <a:off x="1042988" y="2276475"/>
          <a:ext cx="7439025" cy="4117975"/>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276475"/>
                        <a:ext cx="7439025" cy="411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48" name="Text Box 5">
            <a:extLst>
              <a:ext uri="{FF2B5EF4-FFF2-40B4-BE49-F238E27FC236}">
                <a16:creationId xmlns:a16="http://schemas.microsoft.com/office/drawing/2014/main" id="{4BE8C115-AA5D-207B-583C-8642845F9305}"/>
              </a:ext>
            </a:extLst>
          </p:cNvPr>
          <p:cNvSpPr txBox="1">
            <a:spLocks noChangeArrowheads="1"/>
          </p:cNvSpPr>
          <p:nvPr/>
        </p:nvSpPr>
        <p:spPr bwMode="auto">
          <a:xfrm>
            <a:off x="735013" y="1936750"/>
            <a:ext cx="265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Char char="•"/>
            </a:pPr>
            <a:endParaRPr lang="en-US" altLang="en-US"/>
          </a:p>
        </p:txBody>
      </p:sp>
      <p:sp>
        <p:nvSpPr>
          <p:cNvPr id="31749" name="TextBox 4">
            <a:extLst>
              <a:ext uri="{FF2B5EF4-FFF2-40B4-BE49-F238E27FC236}">
                <a16:creationId xmlns:a16="http://schemas.microsoft.com/office/drawing/2014/main" id="{66A6253C-BFB7-B455-45FF-E22EC6109B4B}"/>
              </a:ext>
            </a:extLst>
          </p:cNvPr>
          <p:cNvSpPr txBox="1">
            <a:spLocks noChangeArrowheads="1"/>
          </p:cNvSpPr>
          <p:nvPr/>
        </p:nvSpPr>
        <p:spPr bwMode="auto">
          <a:xfrm>
            <a:off x="900113" y="2205038"/>
            <a:ext cx="1292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p>
        </p:txBody>
      </p:sp>
      <p:sp>
        <p:nvSpPr>
          <p:cNvPr id="3" name="Slide Number Placeholder 2">
            <a:extLst>
              <a:ext uri="{FF2B5EF4-FFF2-40B4-BE49-F238E27FC236}">
                <a16:creationId xmlns:a16="http://schemas.microsoft.com/office/drawing/2014/main" id="{737D2CAA-3F7C-3C07-04C0-26C30F4AEA83}"/>
              </a:ext>
            </a:extLst>
          </p:cNvPr>
          <p:cNvSpPr>
            <a:spLocks noGrp="1"/>
          </p:cNvSpPr>
          <p:nvPr>
            <p:ph type="sldNum" sz="quarter" idx="12"/>
          </p:nvPr>
        </p:nvSpPr>
        <p:spPr/>
        <p:txBody>
          <a:bodyPr/>
          <a:lstStyle/>
          <a:p>
            <a:fld id="{4F7889AB-9971-4DA8-ACD5-5C2751CC9E7F}" type="slidenum">
              <a:rPr lang="en-GB" altLang="en-US" smtClean="0"/>
              <a:pPr/>
              <a:t>30</a:t>
            </a:fld>
            <a:endParaRPr lang="en-GB"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2DFB17E-84F5-86AB-5657-A7BFBBFE5654}"/>
              </a:ext>
            </a:extLst>
          </p:cNvPr>
          <p:cNvSpPr>
            <a:spLocks noGrp="1" noChangeArrowheads="1"/>
          </p:cNvSpPr>
          <p:nvPr>
            <p:ph type="title"/>
          </p:nvPr>
        </p:nvSpPr>
        <p:spPr/>
        <p:txBody>
          <a:bodyPr/>
          <a:lstStyle/>
          <a:p>
            <a:pPr eaLnBrk="1" hangingPunct="1"/>
            <a:r>
              <a:rPr lang="en-GB" altLang="en-US" sz="3600" b="1"/>
              <a:t>Question 5-Reasons given as other</a:t>
            </a:r>
          </a:p>
        </p:txBody>
      </p:sp>
      <p:sp>
        <p:nvSpPr>
          <p:cNvPr id="32771" name="Rectangle 3">
            <a:extLst>
              <a:ext uri="{FF2B5EF4-FFF2-40B4-BE49-F238E27FC236}">
                <a16:creationId xmlns:a16="http://schemas.microsoft.com/office/drawing/2014/main" id="{F866377A-E30A-838E-116D-5B9A05D0E2D4}"/>
              </a:ext>
            </a:extLst>
          </p:cNvPr>
          <p:cNvSpPr>
            <a:spLocks noGrp="1" noChangeArrowheads="1"/>
          </p:cNvSpPr>
          <p:nvPr>
            <p:ph type="body" idx="1"/>
          </p:nvPr>
        </p:nvSpPr>
        <p:spPr/>
        <p:txBody>
          <a:bodyPr/>
          <a:lstStyle/>
          <a:p>
            <a:pPr eaLnBrk="1" hangingPunct="1"/>
            <a:r>
              <a:rPr lang="en-US" altLang="en-US" sz="2000"/>
              <a:t>PSA in females</a:t>
            </a:r>
          </a:p>
          <a:p>
            <a:pPr eaLnBrk="1" hangingPunct="1"/>
            <a:r>
              <a:rPr lang="en-US" altLang="en-US" sz="2000"/>
              <a:t>No or inappropriate clinical details given</a:t>
            </a:r>
          </a:p>
          <a:p>
            <a:pPr eaLnBrk="1" hangingPunct="1"/>
            <a:r>
              <a:rPr lang="en-US" altLang="en-US" sz="2000"/>
              <a:t>Inappropriate marker for the suspected cancer</a:t>
            </a:r>
          </a:p>
          <a:p>
            <a:pPr eaLnBrk="1" hangingPunct="1"/>
            <a:r>
              <a:rPr lang="en-US" altLang="en-US" sz="2000"/>
              <a:t>Clinically inappropriate</a:t>
            </a:r>
          </a:p>
          <a:p>
            <a:pPr eaLnBrk="1" hangingPunct="1"/>
            <a:r>
              <a:rPr lang="en-US" altLang="en-US" sz="2000"/>
              <a:t>CA19-9 if no suggestion of pancreatic disease in the clinical details</a:t>
            </a:r>
          </a:p>
          <a:p>
            <a:pPr eaLnBrk="1" hangingPunct="1"/>
            <a:r>
              <a:rPr lang="en-US" altLang="en-US" sz="2000"/>
              <a:t>Thyroglobulin in patients without known thyroid cancer</a:t>
            </a:r>
          </a:p>
          <a:p>
            <a:pPr eaLnBrk="1" hangingPunct="1"/>
            <a:r>
              <a:rPr lang="en-US" altLang="en-US" sz="2000"/>
              <a:t>CEA in those with no history of colorectal cancer</a:t>
            </a:r>
          </a:p>
          <a:p>
            <a:pPr eaLnBrk="1" hangingPunct="1"/>
            <a:r>
              <a:rPr lang="en-US" altLang="en-US" sz="2000"/>
              <a:t>CA15-3 if not for breast cancer follow up</a:t>
            </a:r>
          </a:p>
          <a:p>
            <a:pPr eaLnBrk="1" hangingPunct="1"/>
            <a:r>
              <a:rPr lang="en-US" altLang="en-US" sz="2000"/>
              <a:t>Inhibin not done if not for ovarian granuloma surveillance</a:t>
            </a:r>
          </a:p>
          <a:p>
            <a:pPr eaLnBrk="1" hangingPunct="1"/>
            <a:r>
              <a:rPr lang="en-US" altLang="en-US" sz="2000"/>
              <a:t>Inhibin rejected for screening</a:t>
            </a:r>
          </a:p>
          <a:p>
            <a:pPr eaLnBrk="1" hangingPunct="1"/>
            <a:r>
              <a:rPr lang="en-US" altLang="en-US" sz="2000"/>
              <a:t>CA15-3 in males</a:t>
            </a:r>
          </a:p>
          <a:p>
            <a:pPr eaLnBrk="1" hangingPunct="1"/>
            <a:r>
              <a:rPr lang="en-US" altLang="en-US" sz="2000"/>
              <a:t>No clinical details to justify a send away tumour marker request</a:t>
            </a:r>
          </a:p>
          <a:p>
            <a:pPr eaLnBrk="1" hangingPunct="1"/>
            <a:r>
              <a:rPr lang="en-US" altLang="en-US" sz="2000"/>
              <a:t>Multiple tumour marker request-fishing/screening</a:t>
            </a:r>
          </a:p>
          <a:p>
            <a:pPr eaLnBrk="1" hangingPunct="1"/>
            <a:endParaRPr lang="en-US" altLang="en-US" sz="2000"/>
          </a:p>
          <a:p>
            <a:pPr eaLnBrk="1" hangingPunct="1"/>
            <a:endParaRPr lang="en-US" altLang="en-US" sz="2000"/>
          </a:p>
        </p:txBody>
      </p:sp>
      <p:sp>
        <p:nvSpPr>
          <p:cNvPr id="3" name="Slide Number Placeholder 2">
            <a:extLst>
              <a:ext uri="{FF2B5EF4-FFF2-40B4-BE49-F238E27FC236}">
                <a16:creationId xmlns:a16="http://schemas.microsoft.com/office/drawing/2014/main" id="{C13E954D-B7D1-C6CB-5D46-173B03295710}"/>
              </a:ext>
            </a:extLst>
          </p:cNvPr>
          <p:cNvSpPr>
            <a:spLocks noGrp="1"/>
          </p:cNvSpPr>
          <p:nvPr>
            <p:ph type="sldNum" sz="quarter" idx="12"/>
          </p:nvPr>
        </p:nvSpPr>
        <p:spPr/>
        <p:txBody>
          <a:bodyPr/>
          <a:lstStyle/>
          <a:p>
            <a:fld id="{4F7889AB-9971-4DA8-ACD5-5C2751CC9E7F}" type="slidenum">
              <a:rPr lang="en-GB" altLang="en-US" smtClean="0"/>
              <a:pPr/>
              <a:t>31</a:t>
            </a:fld>
            <a:endParaRPr lang="en-GB"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4E2A02B-D2FE-9A92-9359-B1825B05BFF3}"/>
              </a:ext>
            </a:extLst>
          </p:cNvPr>
          <p:cNvSpPr>
            <a:spLocks noGrp="1" noChangeArrowheads="1"/>
          </p:cNvSpPr>
          <p:nvPr>
            <p:ph type="title"/>
          </p:nvPr>
        </p:nvSpPr>
        <p:spPr/>
        <p:txBody>
          <a:bodyPr/>
          <a:lstStyle/>
          <a:p>
            <a:pPr eaLnBrk="1" hangingPunct="1"/>
            <a:r>
              <a:rPr lang="en-GB" altLang="en-US" sz="3200" b="1"/>
              <a:t>Question 6-Does your laboratory often receive requests from Accident and Emergency for a tumour marker screen?</a:t>
            </a:r>
          </a:p>
        </p:txBody>
      </p:sp>
      <p:graphicFrame>
        <p:nvGraphicFramePr>
          <p:cNvPr id="33795" name="Object 5">
            <a:extLst>
              <a:ext uri="{FF2B5EF4-FFF2-40B4-BE49-F238E27FC236}">
                <a16:creationId xmlns:a16="http://schemas.microsoft.com/office/drawing/2014/main" id="{6ED3C04C-147C-57B9-980C-AFC94C84C57D}"/>
              </a:ext>
            </a:extLst>
          </p:cNvPr>
          <p:cNvGraphicFramePr>
            <a:graphicFrameLocks noChangeAspect="1"/>
          </p:cNvGraphicFramePr>
          <p:nvPr/>
        </p:nvGraphicFramePr>
        <p:xfrm>
          <a:off x="0" y="1916113"/>
          <a:ext cx="9004300" cy="4152900"/>
        </p:xfrm>
        <a:graphic>
          <a:graphicData uri="http://schemas.openxmlformats.org/presentationml/2006/ole">
            <mc:AlternateContent xmlns:mc="http://schemas.openxmlformats.org/markup-compatibility/2006">
              <mc:Choice xmlns:v="urn:schemas-microsoft-com:vml" Requires="v">
                <p:oleObj name="Chart" r:id="rId3" imgW="5886416" imgH="2714557" progId="Excel.Chart.8">
                  <p:embed/>
                </p:oleObj>
              </mc:Choice>
              <mc:Fallback>
                <p:oleObj name="Chart" r:id="rId3" imgW="5886416" imgH="2714557" progId="Excel.Char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16113"/>
                        <a:ext cx="900430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6" name="TextBox 4">
            <a:extLst>
              <a:ext uri="{FF2B5EF4-FFF2-40B4-BE49-F238E27FC236}">
                <a16:creationId xmlns:a16="http://schemas.microsoft.com/office/drawing/2014/main" id="{A3B8DFB6-4FBF-1D92-0416-34FEAE5065A2}"/>
              </a:ext>
            </a:extLst>
          </p:cNvPr>
          <p:cNvSpPr txBox="1">
            <a:spLocks noChangeArrowheads="1"/>
          </p:cNvSpPr>
          <p:nvPr/>
        </p:nvSpPr>
        <p:spPr bwMode="auto">
          <a:xfrm>
            <a:off x="179388" y="1916113"/>
            <a:ext cx="1004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p>
        </p:txBody>
      </p:sp>
      <p:sp>
        <p:nvSpPr>
          <p:cNvPr id="3" name="Slide Number Placeholder 2">
            <a:extLst>
              <a:ext uri="{FF2B5EF4-FFF2-40B4-BE49-F238E27FC236}">
                <a16:creationId xmlns:a16="http://schemas.microsoft.com/office/drawing/2014/main" id="{48751A44-A724-6828-D38C-FC3499DC4A8C}"/>
              </a:ext>
            </a:extLst>
          </p:cNvPr>
          <p:cNvSpPr>
            <a:spLocks noGrp="1"/>
          </p:cNvSpPr>
          <p:nvPr>
            <p:ph type="sldNum" sz="quarter" idx="12"/>
          </p:nvPr>
        </p:nvSpPr>
        <p:spPr/>
        <p:txBody>
          <a:bodyPr/>
          <a:lstStyle/>
          <a:p>
            <a:fld id="{4F7889AB-9971-4DA8-ACD5-5C2751CC9E7F}" type="slidenum">
              <a:rPr lang="en-GB" altLang="en-US" smtClean="0"/>
              <a:pPr/>
              <a:t>32</a:t>
            </a:fld>
            <a:endParaRPr lang="en-GB"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F7D71C7-165E-BB21-CCCD-529F7B761881}"/>
              </a:ext>
            </a:extLst>
          </p:cNvPr>
          <p:cNvSpPr>
            <a:spLocks noGrp="1"/>
          </p:cNvSpPr>
          <p:nvPr>
            <p:ph type="title"/>
          </p:nvPr>
        </p:nvSpPr>
        <p:spPr/>
        <p:txBody>
          <a:bodyPr/>
          <a:lstStyle/>
          <a:p>
            <a:r>
              <a:rPr lang="en-GB" altLang="en-US" sz="3600" b="1"/>
              <a:t>Question 6a-If you receive a request,how do you respond ?</a:t>
            </a:r>
          </a:p>
        </p:txBody>
      </p:sp>
      <p:sp>
        <p:nvSpPr>
          <p:cNvPr id="34819" name="Content Placeholder 2">
            <a:extLst>
              <a:ext uri="{FF2B5EF4-FFF2-40B4-BE49-F238E27FC236}">
                <a16:creationId xmlns:a16="http://schemas.microsoft.com/office/drawing/2014/main" id="{C682E78C-6681-4102-9000-6AAC66F1E097}"/>
              </a:ext>
            </a:extLst>
          </p:cNvPr>
          <p:cNvSpPr>
            <a:spLocks noGrp="1"/>
          </p:cNvSpPr>
          <p:nvPr>
            <p:ph idx="1"/>
          </p:nvPr>
        </p:nvSpPr>
        <p:spPr/>
        <p:txBody>
          <a:bodyPr/>
          <a:lstStyle/>
          <a:p>
            <a:r>
              <a:rPr lang="en-GB" altLang="en-US" sz="2000"/>
              <a:t>Reject request and add a standard comment suggesting that the requesting doctor contacts Biochemistry to discuss-save the sample</a:t>
            </a:r>
          </a:p>
          <a:p>
            <a:r>
              <a:rPr lang="en-GB" altLang="en-US" sz="2000"/>
              <a:t>Standard comment about’fishing’</a:t>
            </a:r>
          </a:p>
          <a:p>
            <a:r>
              <a:rPr lang="en-GB" altLang="en-US" sz="2000"/>
              <a:t>Store the sample and discuss with the requesting doctor</a:t>
            </a:r>
          </a:p>
          <a:p>
            <a:r>
              <a:rPr lang="en-GB" altLang="en-US" sz="2000"/>
              <a:t>Check the record for any obvious marker required</a:t>
            </a:r>
          </a:p>
          <a:p>
            <a:r>
              <a:rPr lang="en-GB" altLang="en-US" sz="2000"/>
              <a:t>Comment added that tumour markers are not good screening tests</a:t>
            </a:r>
          </a:p>
          <a:p>
            <a:r>
              <a:rPr lang="en-GB" altLang="en-US" sz="2000"/>
              <a:t>Discuss with the requesting clinician</a:t>
            </a:r>
          </a:p>
          <a:p>
            <a:r>
              <a:rPr lang="en-GB" altLang="en-US" sz="2000"/>
              <a:t>Add a comment that it is not appropriate to measure tumour markers to screen for malignancy and that specific tumour markers are of use once a tissue diagnosis has been made after definitive pathology established and then please send a sample for a specific marker</a:t>
            </a:r>
          </a:p>
          <a:p>
            <a:r>
              <a:rPr lang="en-GB" altLang="en-US" sz="2000"/>
              <a:t>Reject request unless receive a call from the requesting doctor</a:t>
            </a:r>
          </a:p>
          <a:p>
            <a:r>
              <a:rPr lang="en-GB" altLang="en-US" sz="2000"/>
              <a:t>Inappropriate request  comment is validated by the Chemical Pathologist</a:t>
            </a:r>
          </a:p>
        </p:txBody>
      </p:sp>
      <p:sp>
        <p:nvSpPr>
          <p:cNvPr id="3" name="Slide Number Placeholder 2">
            <a:extLst>
              <a:ext uri="{FF2B5EF4-FFF2-40B4-BE49-F238E27FC236}">
                <a16:creationId xmlns:a16="http://schemas.microsoft.com/office/drawing/2014/main" id="{23D6303E-5827-BB71-8929-66A0ECC47818}"/>
              </a:ext>
            </a:extLst>
          </p:cNvPr>
          <p:cNvSpPr>
            <a:spLocks noGrp="1"/>
          </p:cNvSpPr>
          <p:nvPr>
            <p:ph type="sldNum" sz="quarter" idx="12"/>
          </p:nvPr>
        </p:nvSpPr>
        <p:spPr/>
        <p:txBody>
          <a:bodyPr/>
          <a:lstStyle/>
          <a:p>
            <a:fld id="{4F7889AB-9971-4DA8-ACD5-5C2751CC9E7F}" type="slidenum">
              <a:rPr lang="en-GB" altLang="en-US" smtClean="0"/>
              <a:pPr/>
              <a:t>33</a:t>
            </a:fld>
            <a:endParaRPr lang="en-GB"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9C36A37-C23E-FB83-03D1-AB0E3D12B998}"/>
              </a:ext>
            </a:extLst>
          </p:cNvPr>
          <p:cNvSpPr>
            <a:spLocks noGrp="1" noChangeArrowheads="1"/>
          </p:cNvSpPr>
          <p:nvPr>
            <p:ph type="title"/>
          </p:nvPr>
        </p:nvSpPr>
        <p:spPr/>
        <p:txBody>
          <a:bodyPr/>
          <a:lstStyle/>
          <a:p>
            <a:pPr eaLnBrk="1" hangingPunct="1"/>
            <a:r>
              <a:rPr lang="en-GB" altLang="en-US" sz="3200" b="1"/>
              <a:t>Question 7-Are tumour markers restricted to particular grades of yes?</a:t>
            </a:r>
          </a:p>
        </p:txBody>
      </p:sp>
      <p:sp>
        <p:nvSpPr>
          <p:cNvPr id="35843" name="Text Box 5">
            <a:extLst>
              <a:ext uri="{FF2B5EF4-FFF2-40B4-BE49-F238E27FC236}">
                <a16:creationId xmlns:a16="http://schemas.microsoft.com/office/drawing/2014/main" id="{C2294C44-15B7-795E-B4CB-08A0814796D2}"/>
              </a:ext>
            </a:extLst>
          </p:cNvPr>
          <p:cNvSpPr txBox="1">
            <a:spLocks noChangeArrowheads="1"/>
          </p:cNvSpPr>
          <p:nvPr/>
        </p:nvSpPr>
        <p:spPr bwMode="auto">
          <a:xfrm>
            <a:off x="1816100" y="5608638"/>
            <a:ext cx="7054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t>The one laboratory that mentioned yes mentioned that this was</a:t>
            </a:r>
          </a:p>
          <a:p>
            <a:pPr eaLnBrk="1" hangingPunct="1"/>
            <a:r>
              <a:rPr lang="en-GB" altLang="en-US" b="1"/>
              <a:t>restricted to consultant staff only</a:t>
            </a:r>
          </a:p>
        </p:txBody>
      </p:sp>
      <p:graphicFrame>
        <p:nvGraphicFramePr>
          <p:cNvPr id="35844" name="Object 6">
            <a:extLst>
              <a:ext uri="{FF2B5EF4-FFF2-40B4-BE49-F238E27FC236}">
                <a16:creationId xmlns:a16="http://schemas.microsoft.com/office/drawing/2014/main" id="{DD04F28C-4BAE-7E7E-EF7B-9367AE35D986}"/>
              </a:ext>
            </a:extLst>
          </p:cNvPr>
          <p:cNvGraphicFramePr>
            <a:graphicFrameLocks noChangeAspect="1"/>
          </p:cNvGraphicFramePr>
          <p:nvPr/>
        </p:nvGraphicFramePr>
        <p:xfrm>
          <a:off x="827088" y="1916113"/>
          <a:ext cx="7759700" cy="3578225"/>
        </p:xfrm>
        <a:graphic>
          <a:graphicData uri="http://schemas.openxmlformats.org/presentationml/2006/ole">
            <mc:AlternateContent xmlns:mc="http://schemas.openxmlformats.org/markup-compatibility/2006">
              <mc:Choice xmlns:v="urn:schemas-microsoft-com:vml" Requires="v">
                <p:oleObj name="Chart" r:id="rId3" imgW="5886416" imgH="2714557" progId="Excel.Chart.8">
                  <p:embed/>
                </p:oleObj>
              </mc:Choice>
              <mc:Fallback>
                <p:oleObj name="Chart" r:id="rId3" imgW="5886416" imgH="2714557"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916113"/>
                        <a:ext cx="7759700" cy="357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5" name="TextBox 5">
            <a:extLst>
              <a:ext uri="{FF2B5EF4-FFF2-40B4-BE49-F238E27FC236}">
                <a16:creationId xmlns:a16="http://schemas.microsoft.com/office/drawing/2014/main" id="{8A64968F-224C-53C9-9B2E-94878E6C428A}"/>
              </a:ext>
            </a:extLst>
          </p:cNvPr>
          <p:cNvSpPr txBox="1">
            <a:spLocks noChangeArrowheads="1"/>
          </p:cNvSpPr>
          <p:nvPr/>
        </p:nvSpPr>
        <p:spPr bwMode="auto">
          <a:xfrm>
            <a:off x="684213" y="1773238"/>
            <a:ext cx="1004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p>
        </p:txBody>
      </p:sp>
      <p:sp>
        <p:nvSpPr>
          <p:cNvPr id="3" name="Slide Number Placeholder 2">
            <a:extLst>
              <a:ext uri="{FF2B5EF4-FFF2-40B4-BE49-F238E27FC236}">
                <a16:creationId xmlns:a16="http://schemas.microsoft.com/office/drawing/2014/main" id="{E5793947-612F-98B3-0124-6D1A80D9EE16}"/>
              </a:ext>
            </a:extLst>
          </p:cNvPr>
          <p:cNvSpPr>
            <a:spLocks noGrp="1"/>
          </p:cNvSpPr>
          <p:nvPr>
            <p:ph type="sldNum" sz="quarter" idx="12"/>
          </p:nvPr>
        </p:nvSpPr>
        <p:spPr/>
        <p:txBody>
          <a:bodyPr/>
          <a:lstStyle/>
          <a:p>
            <a:fld id="{4F7889AB-9971-4DA8-ACD5-5C2751CC9E7F}" type="slidenum">
              <a:rPr lang="en-GB" altLang="en-US" smtClean="0"/>
              <a:pPr/>
              <a:t>34</a:t>
            </a:fld>
            <a:endParaRPr lang="en-GB"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3414007-EA40-B5F9-8062-9771ECA031DC}"/>
              </a:ext>
            </a:extLst>
          </p:cNvPr>
          <p:cNvSpPr>
            <a:spLocks noGrp="1" noChangeArrowheads="1"/>
          </p:cNvSpPr>
          <p:nvPr>
            <p:ph type="title"/>
          </p:nvPr>
        </p:nvSpPr>
        <p:spPr/>
        <p:txBody>
          <a:bodyPr/>
          <a:lstStyle/>
          <a:p>
            <a:pPr eaLnBrk="1" hangingPunct="1"/>
            <a:r>
              <a:rPr lang="en-GB" altLang="en-US" sz="3200" b="1"/>
              <a:t>Question 8-Does your laboratory generally accept requests from GPs for tumour markers?</a:t>
            </a:r>
          </a:p>
        </p:txBody>
      </p:sp>
      <p:sp>
        <p:nvSpPr>
          <p:cNvPr id="36867" name="Text Box 5">
            <a:extLst>
              <a:ext uri="{FF2B5EF4-FFF2-40B4-BE49-F238E27FC236}">
                <a16:creationId xmlns:a16="http://schemas.microsoft.com/office/drawing/2014/main" id="{0B27615E-8207-D106-BB70-D7B4E02BD375}"/>
              </a:ext>
            </a:extLst>
          </p:cNvPr>
          <p:cNvSpPr txBox="1">
            <a:spLocks noChangeArrowheads="1"/>
          </p:cNvSpPr>
          <p:nvPr/>
        </p:nvSpPr>
        <p:spPr bwMode="auto">
          <a:xfrm>
            <a:off x="1384300" y="6040438"/>
            <a:ext cx="721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t>One laboratory responded that,as a tertiary referral centre that  it</a:t>
            </a:r>
          </a:p>
          <a:p>
            <a:pPr eaLnBrk="1" hangingPunct="1"/>
            <a:r>
              <a:rPr lang="en-GB" altLang="en-US" b="1"/>
              <a:t>did not receive samples from GPs</a:t>
            </a:r>
          </a:p>
        </p:txBody>
      </p:sp>
      <p:graphicFrame>
        <p:nvGraphicFramePr>
          <p:cNvPr id="36868" name="Object 6">
            <a:extLst>
              <a:ext uri="{FF2B5EF4-FFF2-40B4-BE49-F238E27FC236}">
                <a16:creationId xmlns:a16="http://schemas.microsoft.com/office/drawing/2014/main" id="{FF926159-2CB8-996A-1E7F-28A19BB6E716}"/>
              </a:ext>
            </a:extLst>
          </p:cNvPr>
          <p:cNvGraphicFramePr>
            <a:graphicFrameLocks noChangeAspect="1"/>
          </p:cNvGraphicFramePr>
          <p:nvPr/>
        </p:nvGraphicFramePr>
        <p:xfrm>
          <a:off x="219075" y="1916113"/>
          <a:ext cx="8924925" cy="4116387"/>
        </p:xfrm>
        <a:graphic>
          <a:graphicData uri="http://schemas.openxmlformats.org/presentationml/2006/ole">
            <mc:AlternateContent xmlns:mc="http://schemas.openxmlformats.org/markup-compatibility/2006">
              <mc:Choice xmlns:v="urn:schemas-microsoft-com:vml" Requires="v">
                <p:oleObj name="Chart" r:id="rId3" imgW="5886416" imgH="2714557" progId="Excel.Chart.8">
                  <p:embed/>
                </p:oleObj>
              </mc:Choice>
              <mc:Fallback>
                <p:oleObj name="Chart" r:id="rId3" imgW="5886416" imgH="2714557"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 y="1916113"/>
                        <a:ext cx="8924925" cy="411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9" name="Text Box 6">
            <a:extLst>
              <a:ext uri="{FF2B5EF4-FFF2-40B4-BE49-F238E27FC236}">
                <a16:creationId xmlns:a16="http://schemas.microsoft.com/office/drawing/2014/main" id="{DD6B230E-0D34-6A6B-164B-8F507F1A8939}"/>
              </a:ext>
            </a:extLst>
          </p:cNvPr>
          <p:cNvSpPr txBox="1">
            <a:spLocks noChangeArrowheads="1"/>
          </p:cNvSpPr>
          <p:nvPr/>
        </p:nvSpPr>
        <p:spPr bwMode="auto">
          <a:xfrm>
            <a:off x="447675" y="172085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6870" name="TextBox 5">
            <a:extLst>
              <a:ext uri="{FF2B5EF4-FFF2-40B4-BE49-F238E27FC236}">
                <a16:creationId xmlns:a16="http://schemas.microsoft.com/office/drawing/2014/main" id="{595ACFFE-C3C3-39B2-C94D-A425CE3C3F9F}"/>
              </a:ext>
            </a:extLst>
          </p:cNvPr>
          <p:cNvSpPr txBox="1">
            <a:spLocks noChangeArrowheads="1"/>
          </p:cNvSpPr>
          <p:nvPr/>
        </p:nvSpPr>
        <p:spPr bwMode="auto">
          <a:xfrm>
            <a:off x="395288" y="1844675"/>
            <a:ext cx="122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p>
        </p:txBody>
      </p:sp>
      <p:sp>
        <p:nvSpPr>
          <p:cNvPr id="3" name="Slide Number Placeholder 2">
            <a:extLst>
              <a:ext uri="{FF2B5EF4-FFF2-40B4-BE49-F238E27FC236}">
                <a16:creationId xmlns:a16="http://schemas.microsoft.com/office/drawing/2014/main" id="{D18F34F5-CF73-0E3E-9F7C-1369248434A1}"/>
              </a:ext>
            </a:extLst>
          </p:cNvPr>
          <p:cNvSpPr>
            <a:spLocks noGrp="1"/>
          </p:cNvSpPr>
          <p:nvPr>
            <p:ph type="sldNum" sz="quarter" idx="12"/>
          </p:nvPr>
        </p:nvSpPr>
        <p:spPr/>
        <p:txBody>
          <a:bodyPr/>
          <a:lstStyle/>
          <a:p>
            <a:fld id="{4F7889AB-9971-4DA8-ACD5-5C2751CC9E7F}" type="slidenum">
              <a:rPr lang="en-GB" altLang="en-US" smtClean="0"/>
              <a:pPr/>
              <a:t>35</a:t>
            </a:fld>
            <a:endParaRPr lang="en-GB"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509209CF-2BB0-8D05-D00A-F4AEBB02671B}"/>
              </a:ext>
            </a:extLst>
          </p:cNvPr>
          <p:cNvSpPr>
            <a:spLocks noGrp="1"/>
          </p:cNvSpPr>
          <p:nvPr>
            <p:ph type="title"/>
          </p:nvPr>
        </p:nvSpPr>
        <p:spPr/>
        <p:txBody>
          <a:bodyPr/>
          <a:lstStyle/>
          <a:p>
            <a:r>
              <a:rPr lang="en-GB" altLang="en-US" sz="3600" b="1"/>
              <a:t>Question 8a-If you receive requests from GPs,under what circumstances are they accepted?</a:t>
            </a:r>
          </a:p>
        </p:txBody>
      </p:sp>
      <p:sp>
        <p:nvSpPr>
          <p:cNvPr id="37891" name="Content Placeholder 2">
            <a:extLst>
              <a:ext uri="{FF2B5EF4-FFF2-40B4-BE49-F238E27FC236}">
                <a16:creationId xmlns:a16="http://schemas.microsoft.com/office/drawing/2014/main" id="{087B67D9-5246-0865-590E-346C98C1BBE7}"/>
              </a:ext>
            </a:extLst>
          </p:cNvPr>
          <p:cNvSpPr>
            <a:spLocks noGrp="1"/>
          </p:cNvSpPr>
          <p:nvPr>
            <p:ph idx="1"/>
          </p:nvPr>
        </p:nvSpPr>
        <p:spPr/>
        <p:txBody>
          <a:bodyPr/>
          <a:lstStyle/>
          <a:p>
            <a:r>
              <a:rPr lang="en-GB" altLang="en-US" sz="1800"/>
              <a:t>Single marker requests accepted.Multiple markers usually rejected apart from HCG and AFP in NSGCT(non seminomatous germ cell tumour)</a:t>
            </a:r>
          </a:p>
          <a:p>
            <a:r>
              <a:rPr lang="en-GB" altLang="en-US" sz="1800"/>
              <a:t>GPs can have any in house assay-only the send away tests are vetted</a:t>
            </a:r>
          </a:p>
          <a:p>
            <a:r>
              <a:rPr lang="en-GB" altLang="en-US" sz="1800"/>
              <a:t>Follow up and monitoring samples post treatment</a:t>
            </a:r>
          </a:p>
          <a:p>
            <a:r>
              <a:rPr lang="en-GB" altLang="en-US" sz="1800"/>
              <a:t>CA125 and PSA- most given answer</a:t>
            </a:r>
          </a:p>
          <a:p>
            <a:r>
              <a:rPr lang="en-GB" altLang="en-US" sz="1800"/>
              <a:t>When clinical details are appropriate</a:t>
            </a:r>
          </a:p>
          <a:p>
            <a:r>
              <a:rPr lang="en-GB" altLang="en-US" sz="1800"/>
              <a:t>If GP monitoring is on behalf of a specialist unit</a:t>
            </a:r>
          </a:p>
          <a:p>
            <a:r>
              <a:rPr lang="en-GB" altLang="en-US" sz="1800"/>
              <a:t>All accepted except CA125 and CA15-3 in males,PSA in females</a:t>
            </a:r>
          </a:p>
          <a:p>
            <a:r>
              <a:rPr lang="en-GB" altLang="en-US" sz="1800"/>
              <a:t>CA125 and PSA.The allowed if for secondary care follow up</a:t>
            </a:r>
          </a:p>
          <a:p>
            <a:r>
              <a:rPr lang="en-GB" altLang="en-US" sz="1800"/>
              <a:t>AFP,LDH and HCG in? germ cell tumour</a:t>
            </a:r>
          </a:p>
          <a:p>
            <a:r>
              <a:rPr lang="en-GB" altLang="en-US" sz="1800"/>
              <a:t>If in line with NICE for CA125</a:t>
            </a:r>
          </a:p>
          <a:p>
            <a:r>
              <a:rPr lang="en-GB" altLang="en-US" sz="1800"/>
              <a:t>Allow without restriction-given by several laboratories</a:t>
            </a:r>
          </a:p>
          <a:p>
            <a:r>
              <a:rPr lang="en-GB" altLang="en-US" sz="1800"/>
              <a:t>Monitoring of oncology patients</a:t>
            </a:r>
          </a:p>
          <a:p>
            <a:r>
              <a:rPr lang="en-GB" altLang="en-US" sz="1800"/>
              <a:t>Abnormal HCG in the absence of pregnancy in females</a:t>
            </a:r>
          </a:p>
          <a:p>
            <a:r>
              <a:rPr lang="en-GB" altLang="en-US" sz="1800"/>
              <a:t>?ovarian mass with positive clinical findings</a:t>
            </a:r>
          </a:p>
          <a:p>
            <a:r>
              <a:rPr lang="en-GB" altLang="en-US" sz="1800"/>
              <a:t>PSA in ?enlarged prostate gland</a:t>
            </a:r>
          </a:p>
          <a:p>
            <a:endParaRPr lang="en-GB" altLang="en-US" sz="2000"/>
          </a:p>
        </p:txBody>
      </p:sp>
      <p:sp>
        <p:nvSpPr>
          <p:cNvPr id="3" name="Slide Number Placeholder 2">
            <a:extLst>
              <a:ext uri="{FF2B5EF4-FFF2-40B4-BE49-F238E27FC236}">
                <a16:creationId xmlns:a16="http://schemas.microsoft.com/office/drawing/2014/main" id="{D1B36FB5-FC2C-9FA3-8AFE-FB05C0C205A2}"/>
              </a:ext>
            </a:extLst>
          </p:cNvPr>
          <p:cNvSpPr>
            <a:spLocks noGrp="1"/>
          </p:cNvSpPr>
          <p:nvPr>
            <p:ph type="sldNum" sz="quarter" idx="12"/>
          </p:nvPr>
        </p:nvSpPr>
        <p:spPr/>
        <p:txBody>
          <a:bodyPr/>
          <a:lstStyle/>
          <a:p>
            <a:fld id="{4F7889AB-9971-4DA8-ACD5-5C2751CC9E7F}" type="slidenum">
              <a:rPr lang="en-GB" altLang="en-US" smtClean="0"/>
              <a:pPr/>
              <a:t>36</a:t>
            </a:fld>
            <a:endParaRPr lang="en-GB"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1AC1A48-7329-6D8E-C97F-4F7C5BD15B15}"/>
              </a:ext>
            </a:extLst>
          </p:cNvPr>
          <p:cNvSpPr>
            <a:spLocks noGrp="1" noChangeArrowheads="1"/>
          </p:cNvSpPr>
          <p:nvPr>
            <p:ph type="title"/>
          </p:nvPr>
        </p:nvSpPr>
        <p:spPr/>
        <p:txBody>
          <a:bodyPr/>
          <a:lstStyle/>
          <a:p>
            <a:pPr eaLnBrk="1" hangingPunct="1"/>
            <a:r>
              <a:rPr lang="en-GB" altLang="en-US" sz="3200" b="1"/>
              <a:t>Question 9-Please state when tumour markers are available in your laboratory?</a:t>
            </a:r>
          </a:p>
        </p:txBody>
      </p:sp>
      <p:sp>
        <p:nvSpPr>
          <p:cNvPr id="38915" name="TextBox 3">
            <a:extLst>
              <a:ext uri="{FF2B5EF4-FFF2-40B4-BE49-F238E27FC236}">
                <a16:creationId xmlns:a16="http://schemas.microsoft.com/office/drawing/2014/main" id="{5007370D-FA7C-A1A1-86B8-1FCE4170D589}"/>
              </a:ext>
            </a:extLst>
          </p:cNvPr>
          <p:cNvSpPr txBox="1">
            <a:spLocks noChangeArrowheads="1"/>
          </p:cNvSpPr>
          <p:nvPr/>
        </p:nvSpPr>
        <p:spPr bwMode="auto">
          <a:xfrm>
            <a:off x="1619250" y="5949950"/>
            <a:ext cx="6750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t>Eight  laboratories mentioning 24/7 stated that this was HCG</a:t>
            </a:r>
          </a:p>
        </p:txBody>
      </p:sp>
      <p:graphicFrame>
        <p:nvGraphicFramePr>
          <p:cNvPr id="38916" name="Object 6">
            <a:extLst>
              <a:ext uri="{FF2B5EF4-FFF2-40B4-BE49-F238E27FC236}">
                <a16:creationId xmlns:a16="http://schemas.microsoft.com/office/drawing/2014/main" id="{B6688AB3-7243-C943-02F0-79BE5CA31DAC}"/>
              </a:ext>
            </a:extLst>
          </p:cNvPr>
          <p:cNvGraphicFramePr>
            <a:graphicFrameLocks noChangeAspect="1"/>
          </p:cNvGraphicFramePr>
          <p:nvPr/>
        </p:nvGraphicFramePr>
        <p:xfrm>
          <a:off x="755650" y="2060575"/>
          <a:ext cx="8089900" cy="4478338"/>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060575"/>
                        <a:ext cx="808990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7" name="Text Box 6">
            <a:extLst>
              <a:ext uri="{FF2B5EF4-FFF2-40B4-BE49-F238E27FC236}">
                <a16:creationId xmlns:a16="http://schemas.microsoft.com/office/drawing/2014/main" id="{833C24C9-1EEF-5FCE-61C3-EEBE21123A7E}"/>
              </a:ext>
            </a:extLst>
          </p:cNvPr>
          <p:cNvSpPr txBox="1">
            <a:spLocks noChangeArrowheads="1"/>
          </p:cNvSpPr>
          <p:nvPr/>
        </p:nvSpPr>
        <p:spPr bwMode="auto">
          <a:xfrm>
            <a:off x="179388" y="177323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8918" name="TextBox 5">
            <a:extLst>
              <a:ext uri="{FF2B5EF4-FFF2-40B4-BE49-F238E27FC236}">
                <a16:creationId xmlns:a16="http://schemas.microsoft.com/office/drawing/2014/main" id="{FA9D197A-A2F0-6DEF-D3F6-8AF043A31E13}"/>
              </a:ext>
            </a:extLst>
          </p:cNvPr>
          <p:cNvSpPr txBox="1">
            <a:spLocks noChangeArrowheads="1"/>
          </p:cNvSpPr>
          <p:nvPr/>
        </p:nvSpPr>
        <p:spPr bwMode="auto">
          <a:xfrm>
            <a:off x="684213" y="1916113"/>
            <a:ext cx="1220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p>
        </p:txBody>
      </p:sp>
      <p:sp>
        <p:nvSpPr>
          <p:cNvPr id="3" name="Slide Number Placeholder 2">
            <a:extLst>
              <a:ext uri="{FF2B5EF4-FFF2-40B4-BE49-F238E27FC236}">
                <a16:creationId xmlns:a16="http://schemas.microsoft.com/office/drawing/2014/main" id="{4EA6E90D-8A3C-BDEA-FB71-AFF1C5D74677}"/>
              </a:ext>
            </a:extLst>
          </p:cNvPr>
          <p:cNvSpPr>
            <a:spLocks noGrp="1"/>
          </p:cNvSpPr>
          <p:nvPr>
            <p:ph type="sldNum" sz="quarter" idx="12"/>
          </p:nvPr>
        </p:nvSpPr>
        <p:spPr/>
        <p:txBody>
          <a:bodyPr/>
          <a:lstStyle/>
          <a:p>
            <a:fld id="{4F7889AB-9971-4DA8-ACD5-5C2751CC9E7F}" type="slidenum">
              <a:rPr lang="en-GB" altLang="en-US" smtClean="0"/>
              <a:pPr/>
              <a:t>37</a:t>
            </a:fld>
            <a:endParaRPr lang="en-GB"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3DCAB45-F41C-91ED-79F2-4FA7A7A73C3B}"/>
              </a:ext>
            </a:extLst>
          </p:cNvPr>
          <p:cNvSpPr>
            <a:spLocks noGrp="1" noChangeArrowheads="1"/>
          </p:cNvSpPr>
          <p:nvPr>
            <p:ph type="title"/>
          </p:nvPr>
        </p:nvSpPr>
        <p:spPr/>
        <p:txBody>
          <a:bodyPr/>
          <a:lstStyle/>
          <a:p>
            <a:pPr eaLnBrk="1" hangingPunct="1"/>
            <a:r>
              <a:rPr lang="en-GB" altLang="en-US" sz="3200" b="1"/>
              <a:t>	Question 9a-Urgent requesting of tumour markers</a:t>
            </a:r>
          </a:p>
        </p:txBody>
      </p:sp>
      <p:sp>
        <p:nvSpPr>
          <p:cNvPr id="39939" name="Rectangle 3">
            <a:extLst>
              <a:ext uri="{FF2B5EF4-FFF2-40B4-BE49-F238E27FC236}">
                <a16:creationId xmlns:a16="http://schemas.microsoft.com/office/drawing/2014/main" id="{02DBB75A-25AD-E20C-4748-397BF7F0E842}"/>
              </a:ext>
            </a:extLst>
          </p:cNvPr>
          <p:cNvSpPr>
            <a:spLocks noGrp="1" noChangeArrowheads="1"/>
          </p:cNvSpPr>
          <p:nvPr>
            <p:ph type="body" idx="1"/>
          </p:nvPr>
        </p:nvSpPr>
        <p:spPr/>
        <p:txBody>
          <a:bodyPr/>
          <a:lstStyle/>
          <a:p>
            <a:pPr eaLnBrk="1" hangingPunct="1"/>
            <a:r>
              <a:rPr lang="en-US" altLang="en-US" sz="2000"/>
              <a:t>HCG requests-most quoted test</a:t>
            </a:r>
          </a:p>
          <a:p>
            <a:pPr eaLnBrk="1" hangingPunct="1"/>
            <a:r>
              <a:rPr lang="en-US" altLang="en-US" sz="2000"/>
              <a:t>CA125 before surgery</a:t>
            </a:r>
          </a:p>
          <a:p>
            <a:pPr eaLnBrk="1" hangingPunct="1"/>
            <a:r>
              <a:rPr lang="en-US" altLang="en-US" sz="2000"/>
              <a:t>Specific consultant discussion with the laboratory</a:t>
            </a:r>
          </a:p>
          <a:p>
            <a:pPr eaLnBrk="1" hangingPunct="1"/>
            <a:r>
              <a:rPr lang="en-US" altLang="en-US" sz="2000"/>
              <a:t>Discuss on a case by case basis with the Duty Biochemist</a:t>
            </a:r>
          </a:p>
          <a:p>
            <a:pPr eaLnBrk="1" hangingPunct="1"/>
            <a:r>
              <a:rPr lang="en-US" altLang="en-US" sz="2000"/>
              <a:t>If discussed with the on call Biochemistry consultant</a:t>
            </a:r>
          </a:p>
          <a:p>
            <a:pPr eaLnBrk="1" hangingPunct="1"/>
            <a:r>
              <a:rPr lang="en-US" altLang="en-US" sz="2000"/>
              <a:t>Urgent AFP may be available following consultant level discussion</a:t>
            </a:r>
          </a:p>
        </p:txBody>
      </p:sp>
      <p:sp>
        <p:nvSpPr>
          <p:cNvPr id="3" name="Slide Number Placeholder 2">
            <a:extLst>
              <a:ext uri="{FF2B5EF4-FFF2-40B4-BE49-F238E27FC236}">
                <a16:creationId xmlns:a16="http://schemas.microsoft.com/office/drawing/2014/main" id="{BB43500B-14E3-2AD0-6C3F-C560B173C9AF}"/>
              </a:ext>
            </a:extLst>
          </p:cNvPr>
          <p:cNvSpPr>
            <a:spLocks noGrp="1"/>
          </p:cNvSpPr>
          <p:nvPr>
            <p:ph type="sldNum" sz="quarter" idx="12"/>
          </p:nvPr>
        </p:nvSpPr>
        <p:spPr/>
        <p:txBody>
          <a:bodyPr/>
          <a:lstStyle/>
          <a:p>
            <a:fld id="{4F7889AB-9971-4DA8-ACD5-5C2751CC9E7F}" type="slidenum">
              <a:rPr lang="en-GB" altLang="en-US" smtClean="0"/>
              <a:pPr/>
              <a:t>38</a:t>
            </a:fld>
            <a:endParaRPr lang="en-GB"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BE10BA97-BA82-8208-0B1E-036459088CC4}"/>
              </a:ext>
            </a:extLst>
          </p:cNvPr>
          <p:cNvSpPr>
            <a:spLocks noGrp="1"/>
          </p:cNvSpPr>
          <p:nvPr>
            <p:ph type="title"/>
          </p:nvPr>
        </p:nvSpPr>
        <p:spPr>
          <a:xfrm>
            <a:off x="0" y="260350"/>
            <a:ext cx="8604250" cy="1143000"/>
          </a:xfrm>
        </p:spPr>
        <p:txBody>
          <a:bodyPr/>
          <a:lstStyle/>
          <a:p>
            <a:pPr eaLnBrk="1" hangingPunct="1"/>
            <a:r>
              <a:rPr lang="en-GB" altLang="en-US" sz="3200" b="1"/>
              <a:t>Question 10-Does the laboratory ever measure tumour markers in cyst,pleural fluid or CSF?</a:t>
            </a:r>
          </a:p>
        </p:txBody>
      </p:sp>
      <p:sp>
        <p:nvSpPr>
          <p:cNvPr id="40963" name="Text Box 5">
            <a:extLst>
              <a:ext uri="{FF2B5EF4-FFF2-40B4-BE49-F238E27FC236}">
                <a16:creationId xmlns:a16="http://schemas.microsoft.com/office/drawing/2014/main" id="{09427124-4B38-04D9-9665-719EEF7F84E2}"/>
              </a:ext>
            </a:extLst>
          </p:cNvPr>
          <p:cNvSpPr txBox="1">
            <a:spLocks noChangeArrowheads="1"/>
          </p:cNvSpPr>
          <p:nvPr/>
        </p:nvSpPr>
        <p:spPr bwMode="auto">
          <a:xfrm>
            <a:off x="1023938" y="5753100"/>
            <a:ext cx="790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t>A number of laboratories that responded no mentioned that these were</a:t>
            </a:r>
          </a:p>
          <a:p>
            <a:pPr eaLnBrk="1" hangingPunct="1"/>
            <a:r>
              <a:rPr lang="en-GB" altLang="en-US" b="1"/>
              <a:t>sent away for analysis</a:t>
            </a:r>
            <a:endParaRPr lang="en-US" altLang="en-US" b="1"/>
          </a:p>
        </p:txBody>
      </p:sp>
      <p:graphicFrame>
        <p:nvGraphicFramePr>
          <p:cNvPr id="40964" name="Object 6">
            <a:extLst>
              <a:ext uri="{FF2B5EF4-FFF2-40B4-BE49-F238E27FC236}">
                <a16:creationId xmlns:a16="http://schemas.microsoft.com/office/drawing/2014/main" id="{D6BB4847-A25D-C334-B98B-B7B9631F6EF7}"/>
              </a:ext>
            </a:extLst>
          </p:cNvPr>
          <p:cNvGraphicFramePr>
            <a:graphicFrameLocks noChangeAspect="1"/>
          </p:cNvGraphicFramePr>
          <p:nvPr/>
        </p:nvGraphicFramePr>
        <p:xfrm>
          <a:off x="684213" y="1844675"/>
          <a:ext cx="8154987" cy="4513263"/>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844675"/>
                        <a:ext cx="8154987" cy="451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5" name="Text Box 6">
            <a:extLst>
              <a:ext uri="{FF2B5EF4-FFF2-40B4-BE49-F238E27FC236}">
                <a16:creationId xmlns:a16="http://schemas.microsoft.com/office/drawing/2014/main" id="{EB34FB76-9F73-0F61-D045-278282D273EC}"/>
              </a:ext>
            </a:extLst>
          </p:cNvPr>
          <p:cNvSpPr txBox="1">
            <a:spLocks noChangeArrowheads="1"/>
          </p:cNvSpPr>
          <p:nvPr/>
        </p:nvSpPr>
        <p:spPr bwMode="auto">
          <a:xfrm>
            <a:off x="735013" y="15763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0966" name="TextBox 5">
            <a:extLst>
              <a:ext uri="{FF2B5EF4-FFF2-40B4-BE49-F238E27FC236}">
                <a16:creationId xmlns:a16="http://schemas.microsoft.com/office/drawing/2014/main" id="{5744FE7C-D83E-8454-C7AA-D873D112D80A}"/>
              </a:ext>
            </a:extLst>
          </p:cNvPr>
          <p:cNvSpPr txBox="1">
            <a:spLocks noChangeArrowheads="1"/>
          </p:cNvSpPr>
          <p:nvPr/>
        </p:nvSpPr>
        <p:spPr bwMode="auto">
          <a:xfrm>
            <a:off x="611188" y="1844675"/>
            <a:ext cx="1438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p>
        </p:txBody>
      </p:sp>
      <p:sp>
        <p:nvSpPr>
          <p:cNvPr id="3" name="Slide Number Placeholder 2">
            <a:extLst>
              <a:ext uri="{FF2B5EF4-FFF2-40B4-BE49-F238E27FC236}">
                <a16:creationId xmlns:a16="http://schemas.microsoft.com/office/drawing/2014/main" id="{189DE76B-1D55-CC04-06A8-DCDDE4CEF750}"/>
              </a:ext>
            </a:extLst>
          </p:cNvPr>
          <p:cNvSpPr>
            <a:spLocks noGrp="1"/>
          </p:cNvSpPr>
          <p:nvPr>
            <p:ph type="sldNum" sz="quarter" idx="12"/>
          </p:nvPr>
        </p:nvSpPr>
        <p:spPr/>
        <p:txBody>
          <a:bodyPr/>
          <a:lstStyle/>
          <a:p>
            <a:fld id="{4F7889AB-9971-4DA8-ACD5-5C2751CC9E7F}" type="slidenum">
              <a:rPr lang="en-GB" altLang="en-US" smtClean="0"/>
              <a:pPr/>
              <a:t>39</a:t>
            </a:fld>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E93A34D-C81E-D140-B27D-3CD463CEEE41}"/>
              </a:ext>
            </a:extLst>
          </p:cNvPr>
          <p:cNvSpPr>
            <a:spLocks noGrp="1" noChangeArrowheads="1"/>
          </p:cNvSpPr>
          <p:nvPr>
            <p:ph type="title"/>
          </p:nvPr>
        </p:nvSpPr>
        <p:spPr/>
        <p:txBody>
          <a:bodyPr/>
          <a:lstStyle/>
          <a:p>
            <a:pPr eaLnBrk="1" hangingPunct="1"/>
            <a:r>
              <a:rPr lang="en-GB" altLang="en-US" sz="3600" b="1"/>
              <a:t>Question1-What tumour markers are offered by your laboratory?</a:t>
            </a:r>
          </a:p>
        </p:txBody>
      </p:sp>
      <p:sp>
        <p:nvSpPr>
          <p:cNvPr id="5123" name="Rectangle 3">
            <a:extLst>
              <a:ext uri="{FF2B5EF4-FFF2-40B4-BE49-F238E27FC236}">
                <a16:creationId xmlns:a16="http://schemas.microsoft.com/office/drawing/2014/main" id="{C45919B9-1D8C-EFFC-1A1A-507958F15662}"/>
              </a:ext>
            </a:extLst>
          </p:cNvPr>
          <p:cNvSpPr>
            <a:spLocks noGrp="1" noChangeArrowheads="1"/>
          </p:cNvSpPr>
          <p:nvPr>
            <p:ph type="body" idx="1"/>
          </p:nvPr>
        </p:nvSpPr>
        <p:spPr>
          <a:xfrm>
            <a:off x="457200" y="1484313"/>
            <a:ext cx="8229600" cy="4641850"/>
          </a:xfrm>
        </p:spPr>
        <p:txBody>
          <a:bodyPr/>
          <a:lstStyle/>
          <a:p>
            <a:pPr eaLnBrk="1" hangingPunct="1">
              <a:buFontTx/>
              <a:buNone/>
            </a:pPr>
            <a:r>
              <a:rPr lang="en-GB" altLang="en-US" sz="1600" b="1"/>
              <a:t>Marker		On site	   Within managed    Referred               Not routine</a:t>
            </a:r>
          </a:p>
          <a:p>
            <a:pPr eaLnBrk="1" hangingPunct="1">
              <a:buFontTx/>
              <a:buNone/>
            </a:pPr>
            <a:r>
              <a:rPr lang="en-GB" altLang="en-US" sz="1600" b="1"/>
              <a:t>                                                      network                                            requested</a:t>
            </a:r>
          </a:p>
          <a:p>
            <a:pPr eaLnBrk="1" hangingPunct="1">
              <a:buFontTx/>
              <a:buNone/>
            </a:pPr>
            <a:r>
              <a:rPr lang="en-GB" altLang="en-US" sz="1800"/>
              <a:t>AFP		72	 	7		1		0</a:t>
            </a:r>
          </a:p>
          <a:p>
            <a:pPr eaLnBrk="1" hangingPunct="1">
              <a:buFontTx/>
              <a:buNone/>
            </a:pPr>
            <a:r>
              <a:rPr lang="en-GB" altLang="en-US" sz="1800"/>
              <a:t>HCG		68		6		6		0</a:t>
            </a:r>
          </a:p>
          <a:p>
            <a:pPr eaLnBrk="1" hangingPunct="1">
              <a:buFontTx/>
              <a:buNone/>
            </a:pPr>
            <a:r>
              <a:rPr lang="en-GB" altLang="en-US" sz="1800"/>
              <a:t>PSA		75		2		1		0</a:t>
            </a:r>
          </a:p>
          <a:p>
            <a:pPr eaLnBrk="1" hangingPunct="1">
              <a:buFontTx/>
              <a:buNone/>
            </a:pPr>
            <a:r>
              <a:rPr lang="en-GB" altLang="en-US" sz="1800"/>
              <a:t>CEA		72		6		2		0</a:t>
            </a:r>
          </a:p>
          <a:p>
            <a:pPr eaLnBrk="1" hangingPunct="1">
              <a:buFontTx/>
              <a:buNone/>
            </a:pPr>
            <a:r>
              <a:rPr lang="en-GB" altLang="en-US" sz="1800"/>
              <a:t>CA125		71		6		2		0</a:t>
            </a:r>
          </a:p>
          <a:p>
            <a:pPr eaLnBrk="1" hangingPunct="1">
              <a:buFontTx/>
              <a:buNone/>
            </a:pPr>
            <a:r>
              <a:rPr lang="en-GB" altLang="en-US" sz="1800"/>
              <a:t>CA15-3		38		12		23		7</a:t>
            </a:r>
          </a:p>
          <a:p>
            <a:pPr eaLnBrk="1" hangingPunct="1">
              <a:buFontTx/>
              <a:buNone/>
            </a:pPr>
            <a:r>
              <a:rPr lang="en-GB" altLang="en-US" sz="1800"/>
              <a:t>CA19-9		56		14		9		1</a:t>
            </a:r>
          </a:p>
          <a:p>
            <a:pPr eaLnBrk="1" hangingPunct="1">
              <a:buFontTx/>
              <a:buNone/>
            </a:pPr>
            <a:r>
              <a:rPr lang="en-GB" altLang="en-US" sz="1800"/>
              <a:t>Calcitonin	8		8		63		1</a:t>
            </a:r>
          </a:p>
          <a:p>
            <a:pPr eaLnBrk="1" hangingPunct="1">
              <a:buFontTx/>
              <a:buNone/>
            </a:pPr>
            <a:r>
              <a:rPr lang="en-GB" altLang="en-US" sz="1800"/>
              <a:t>Her 2-Neu	0		0		9		71</a:t>
            </a:r>
          </a:p>
          <a:p>
            <a:pPr eaLnBrk="1" hangingPunct="1">
              <a:buFontTx/>
              <a:buNone/>
            </a:pPr>
            <a:r>
              <a:rPr lang="en-GB" altLang="en-US" sz="1800"/>
              <a:t>Inhibin		0		1		55		24</a:t>
            </a:r>
          </a:p>
          <a:p>
            <a:pPr eaLnBrk="1" hangingPunct="1">
              <a:buFontTx/>
              <a:buNone/>
            </a:pPr>
            <a:r>
              <a:rPr lang="en-GB" altLang="en-US" sz="1800"/>
              <a:t>NSE		1		0		31		48</a:t>
            </a:r>
          </a:p>
          <a:p>
            <a:pPr eaLnBrk="1" hangingPunct="1">
              <a:buFontTx/>
              <a:buNone/>
            </a:pPr>
            <a:r>
              <a:rPr lang="en-GB" altLang="en-US" sz="1800"/>
              <a:t>Thyroglobulin	16		9		54		1</a:t>
            </a:r>
          </a:p>
          <a:p>
            <a:pPr eaLnBrk="1" hangingPunct="1">
              <a:buFontTx/>
              <a:buNone/>
            </a:pPr>
            <a:r>
              <a:rPr lang="en-GB" altLang="en-US" sz="1800"/>
              <a:t>S100		1		0		20		59</a:t>
            </a:r>
          </a:p>
          <a:p>
            <a:pPr eaLnBrk="1" hangingPunct="1">
              <a:buFontTx/>
              <a:buNone/>
            </a:pPr>
            <a:r>
              <a:rPr lang="en-GB" altLang="en-US" sz="1400" b="1"/>
              <a:t>Some assays not offered by either Birmingham Women’s Hospital or Birmingham</a:t>
            </a:r>
          </a:p>
          <a:p>
            <a:pPr eaLnBrk="1" hangingPunct="1">
              <a:buFontTx/>
              <a:buNone/>
            </a:pPr>
            <a:r>
              <a:rPr lang="en-GB" altLang="en-US" sz="1400" b="1"/>
              <a:t>Children’s Hospital</a:t>
            </a:r>
          </a:p>
          <a:p>
            <a:pPr eaLnBrk="1" hangingPunct="1">
              <a:buFontTx/>
              <a:buNone/>
            </a:pPr>
            <a:endParaRPr lang="en-GB" altLang="en-US" sz="1800"/>
          </a:p>
          <a:p>
            <a:pPr eaLnBrk="1" hangingPunct="1">
              <a:buFontTx/>
              <a:buNone/>
            </a:pPr>
            <a:endParaRPr lang="en-GB" altLang="en-US" sz="1800"/>
          </a:p>
        </p:txBody>
      </p:sp>
      <p:sp>
        <p:nvSpPr>
          <p:cNvPr id="3" name="Slide Number Placeholder 2">
            <a:extLst>
              <a:ext uri="{FF2B5EF4-FFF2-40B4-BE49-F238E27FC236}">
                <a16:creationId xmlns:a16="http://schemas.microsoft.com/office/drawing/2014/main" id="{FCCF858B-B422-0C66-E834-5456416D9483}"/>
              </a:ext>
            </a:extLst>
          </p:cNvPr>
          <p:cNvSpPr>
            <a:spLocks noGrp="1"/>
          </p:cNvSpPr>
          <p:nvPr>
            <p:ph type="sldNum" sz="quarter" idx="12"/>
          </p:nvPr>
        </p:nvSpPr>
        <p:spPr/>
        <p:txBody>
          <a:bodyPr/>
          <a:lstStyle/>
          <a:p>
            <a:fld id="{4F7889AB-9971-4DA8-ACD5-5C2751CC9E7F}" type="slidenum">
              <a:rPr lang="en-GB" altLang="en-US" smtClean="0"/>
              <a:pPr/>
              <a:t>4</a:t>
            </a:fld>
            <a:endParaRPr lang="en-GB"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DAA80ED9-657E-F45F-BB63-BCB258ECC922}"/>
              </a:ext>
            </a:extLst>
          </p:cNvPr>
          <p:cNvSpPr>
            <a:spLocks noGrp="1"/>
          </p:cNvSpPr>
          <p:nvPr>
            <p:ph type="title"/>
          </p:nvPr>
        </p:nvSpPr>
        <p:spPr/>
        <p:txBody>
          <a:bodyPr/>
          <a:lstStyle/>
          <a:p>
            <a:r>
              <a:rPr lang="en-GB" altLang="en-US" sz="3600" b="1"/>
              <a:t>Question 10a-If yes,please state which fluids and which markers?</a:t>
            </a:r>
          </a:p>
        </p:txBody>
      </p:sp>
      <p:sp>
        <p:nvSpPr>
          <p:cNvPr id="41987" name="Content Placeholder 2">
            <a:extLst>
              <a:ext uri="{FF2B5EF4-FFF2-40B4-BE49-F238E27FC236}">
                <a16:creationId xmlns:a16="http://schemas.microsoft.com/office/drawing/2014/main" id="{49E4E0D1-383E-3039-3C7E-D06F9F5D9678}"/>
              </a:ext>
            </a:extLst>
          </p:cNvPr>
          <p:cNvSpPr>
            <a:spLocks noGrp="1"/>
          </p:cNvSpPr>
          <p:nvPr>
            <p:ph idx="1"/>
          </p:nvPr>
        </p:nvSpPr>
        <p:spPr/>
        <p:txBody>
          <a:bodyPr/>
          <a:lstStyle/>
          <a:p>
            <a:r>
              <a:rPr lang="en-GB" altLang="en-US" sz="1400"/>
              <a:t>Pancreatic cyst fluid CEA and CA199</a:t>
            </a:r>
          </a:p>
          <a:p>
            <a:r>
              <a:rPr lang="en-GB" altLang="en-US" sz="1400"/>
              <a:t>CSF AFP</a:t>
            </a:r>
          </a:p>
          <a:p>
            <a:r>
              <a:rPr lang="en-GB" altLang="en-US" sz="1400"/>
              <a:t>Fluid CEA and CA125</a:t>
            </a:r>
          </a:p>
          <a:p>
            <a:r>
              <a:rPr lang="en-GB" altLang="en-US" sz="1400"/>
              <a:t>Pituitary cyst lesion AFP and HCG</a:t>
            </a:r>
          </a:p>
          <a:p>
            <a:r>
              <a:rPr lang="en-GB" altLang="en-US" sz="1400"/>
              <a:t>CSF AFP and HCG-most quoted response</a:t>
            </a:r>
          </a:p>
          <a:p>
            <a:r>
              <a:rPr lang="en-GB" altLang="en-US" sz="1400"/>
              <a:t>Pancreatic cyst fluid AFP,CEA,CA19-9</a:t>
            </a:r>
          </a:p>
          <a:p>
            <a:r>
              <a:rPr lang="en-GB" altLang="en-US" sz="1400"/>
              <a:t>Pancreatic fluid and CSF</a:t>
            </a:r>
          </a:p>
          <a:p>
            <a:r>
              <a:rPr lang="en-GB" altLang="en-US" sz="1400"/>
              <a:t>CEA and CA19-9</a:t>
            </a:r>
          </a:p>
          <a:p>
            <a:r>
              <a:rPr lang="en-GB" altLang="en-US" sz="1400"/>
              <a:t>Pleural fluid LDH</a:t>
            </a:r>
          </a:p>
          <a:p>
            <a:r>
              <a:rPr lang="en-GB" altLang="en-US" sz="1400"/>
              <a:t>Pancreatic cyst fluid CEA</a:t>
            </a:r>
          </a:p>
          <a:p>
            <a:r>
              <a:rPr lang="en-GB" altLang="en-US" sz="1400"/>
              <a:t>Ascitic fluid CA125</a:t>
            </a:r>
          </a:p>
          <a:p>
            <a:r>
              <a:rPr lang="en-GB" altLang="en-US" sz="1400"/>
              <a:t>Fluid AFP,CEA,HCG,CA125,CA19-9</a:t>
            </a:r>
          </a:p>
          <a:p>
            <a:r>
              <a:rPr lang="en-GB" altLang="en-US" sz="1400"/>
              <a:t>Peritoneal fluid CA125</a:t>
            </a:r>
          </a:p>
          <a:p>
            <a:r>
              <a:rPr lang="en-GB" altLang="en-US" sz="1400"/>
              <a:t>Ascitic fluid AFP</a:t>
            </a:r>
          </a:p>
          <a:p>
            <a:r>
              <a:rPr lang="en-GB" altLang="en-US" sz="1400"/>
              <a:t>Pleural fluid CEA,CA19-9</a:t>
            </a:r>
          </a:p>
          <a:p>
            <a:r>
              <a:rPr lang="en-GB" altLang="en-US" sz="1400"/>
              <a:t>Ascitic fluid CA19-9</a:t>
            </a:r>
          </a:p>
          <a:p>
            <a:r>
              <a:rPr lang="en-GB" altLang="en-US" sz="1400"/>
              <a:t>Cyst fluid CEA,CA19-9</a:t>
            </a:r>
          </a:p>
          <a:p>
            <a:r>
              <a:rPr lang="en-GB" altLang="en-US" sz="1400"/>
              <a:t>Whatever is requested</a:t>
            </a:r>
          </a:p>
          <a:p>
            <a:r>
              <a:rPr lang="en-GB" altLang="en-US" sz="1800"/>
              <a:t>Some of the above would be sent off to another laboratory for analysis</a:t>
            </a:r>
          </a:p>
        </p:txBody>
      </p:sp>
      <p:sp>
        <p:nvSpPr>
          <p:cNvPr id="3" name="Slide Number Placeholder 2">
            <a:extLst>
              <a:ext uri="{FF2B5EF4-FFF2-40B4-BE49-F238E27FC236}">
                <a16:creationId xmlns:a16="http://schemas.microsoft.com/office/drawing/2014/main" id="{507EA446-3E55-2687-7A96-A7A8B7691925}"/>
              </a:ext>
            </a:extLst>
          </p:cNvPr>
          <p:cNvSpPr>
            <a:spLocks noGrp="1"/>
          </p:cNvSpPr>
          <p:nvPr>
            <p:ph type="sldNum" sz="quarter" idx="12"/>
          </p:nvPr>
        </p:nvSpPr>
        <p:spPr/>
        <p:txBody>
          <a:bodyPr/>
          <a:lstStyle/>
          <a:p>
            <a:fld id="{4F7889AB-9971-4DA8-ACD5-5C2751CC9E7F}" type="slidenum">
              <a:rPr lang="en-GB" altLang="en-US" smtClean="0"/>
              <a:pPr/>
              <a:t>40</a:t>
            </a:fld>
            <a:endParaRPr lang="en-GB"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1103CFBA-CF07-160B-B4A9-46BBB918CD35}"/>
              </a:ext>
            </a:extLst>
          </p:cNvPr>
          <p:cNvSpPr>
            <a:spLocks noGrp="1"/>
          </p:cNvSpPr>
          <p:nvPr>
            <p:ph type="title"/>
          </p:nvPr>
        </p:nvSpPr>
        <p:spPr/>
        <p:txBody>
          <a:bodyPr/>
          <a:lstStyle/>
          <a:p>
            <a:r>
              <a:rPr lang="en-GB" altLang="en-US" sz="3600" b="1"/>
              <a:t>Question 10b-Have you validated your methods for measurement of these fluids?</a:t>
            </a:r>
          </a:p>
        </p:txBody>
      </p:sp>
      <p:sp>
        <p:nvSpPr>
          <p:cNvPr id="43011" name="Content Placeholder 2">
            <a:extLst>
              <a:ext uri="{FF2B5EF4-FFF2-40B4-BE49-F238E27FC236}">
                <a16:creationId xmlns:a16="http://schemas.microsoft.com/office/drawing/2014/main" id="{7DA92BE2-CD7F-9228-AFB0-A5FC3251174F}"/>
              </a:ext>
            </a:extLst>
          </p:cNvPr>
          <p:cNvSpPr>
            <a:spLocks noGrp="1"/>
          </p:cNvSpPr>
          <p:nvPr>
            <p:ph idx="1"/>
          </p:nvPr>
        </p:nvSpPr>
        <p:spPr/>
        <p:txBody>
          <a:bodyPr/>
          <a:lstStyle/>
          <a:p>
            <a:pPr>
              <a:buFontTx/>
              <a:buNone/>
            </a:pPr>
            <a:endParaRPr lang="en-US" altLang="en-US"/>
          </a:p>
        </p:txBody>
      </p:sp>
      <p:graphicFrame>
        <p:nvGraphicFramePr>
          <p:cNvPr id="43012" name="Object 2">
            <a:extLst>
              <a:ext uri="{FF2B5EF4-FFF2-40B4-BE49-F238E27FC236}">
                <a16:creationId xmlns:a16="http://schemas.microsoft.com/office/drawing/2014/main" id="{72444030-372F-1394-135F-AC37FC67DEB7}"/>
              </a:ext>
            </a:extLst>
          </p:cNvPr>
          <p:cNvGraphicFramePr>
            <a:graphicFrameLocks noChangeAspect="1"/>
          </p:cNvGraphicFramePr>
          <p:nvPr/>
        </p:nvGraphicFramePr>
        <p:xfrm>
          <a:off x="1116013" y="2060575"/>
          <a:ext cx="7032625" cy="4497388"/>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060575"/>
                        <a:ext cx="7032625" cy="449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3" name="TextBox 4">
            <a:extLst>
              <a:ext uri="{FF2B5EF4-FFF2-40B4-BE49-F238E27FC236}">
                <a16:creationId xmlns:a16="http://schemas.microsoft.com/office/drawing/2014/main" id="{ABD41CAD-F8C4-1173-D5A9-A670D4B06C8B}"/>
              </a:ext>
            </a:extLst>
          </p:cNvPr>
          <p:cNvSpPr txBox="1">
            <a:spLocks noChangeArrowheads="1"/>
          </p:cNvSpPr>
          <p:nvPr/>
        </p:nvSpPr>
        <p:spPr bwMode="auto">
          <a:xfrm>
            <a:off x="10909300" y="2636838"/>
            <a:ext cx="1841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3600" b="1"/>
          </a:p>
        </p:txBody>
      </p:sp>
      <p:sp>
        <p:nvSpPr>
          <p:cNvPr id="43014" name="TextBox 6">
            <a:extLst>
              <a:ext uri="{FF2B5EF4-FFF2-40B4-BE49-F238E27FC236}">
                <a16:creationId xmlns:a16="http://schemas.microsoft.com/office/drawing/2014/main" id="{43DB4D96-42E5-18B9-8DE1-D8C286619A18}"/>
              </a:ext>
            </a:extLst>
          </p:cNvPr>
          <p:cNvSpPr txBox="1">
            <a:spLocks noChangeArrowheads="1"/>
          </p:cNvSpPr>
          <p:nvPr/>
        </p:nvSpPr>
        <p:spPr bwMode="auto">
          <a:xfrm>
            <a:off x="827088" y="1989138"/>
            <a:ext cx="1582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p>
        </p:txBody>
      </p:sp>
      <p:sp>
        <p:nvSpPr>
          <p:cNvPr id="3" name="Slide Number Placeholder 2">
            <a:extLst>
              <a:ext uri="{FF2B5EF4-FFF2-40B4-BE49-F238E27FC236}">
                <a16:creationId xmlns:a16="http://schemas.microsoft.com/office/drawing/2014/main" id="{8230DCE2-3E88-D58E-D926-FB93C9F848D6}"/>
              </a:ext>
            </a:extLst>
          </p:cNvPr>
          <p:cNvSpPr>
            <a:spLocks noGrp="1"/>
          </p:cNvSpPr>
          <p:nvPr>
            <p:ph type="sldNum" sz="quarter" idx="12"/>
          </p:nvPr>
        </p:nvSpPr>
        <p:spPr/>
        <p:txBody>
          <a:bodyPr/>
          <a:lstStyle/>
          <a:p>
            <a:fld id="{4F7889AB-9971-4DA8-ACD5-5C2751CC9E7F}" type="slidenum">
              <a:rPr lang="en-GB" altLang="en-US" smtClean="0"/>
              <a:pPr/>
              <a:t>41</a:t>
            </a:fld>
            <a:endParaRPr lang="en-GB"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ABA17E9C-CA85-26C5-B6BC-1C8339DD7ABA}"/>
              </a:ext>
            </a:extLst>
          </p:cNvPr>
          <p:cNvSpPr>
            <a:spLocks noGrp="1"/>
          </p:cNvSpPr>
          <p:nvPr>
            <p:ph type="title"/>
          </p:nvPr>
        </p:nvSpPr>
        <p:spPr/>
        <p:txBody>
          <a:bodyPr/>
          <a:lstStyle/>
          <a:p>
            <a:pPr eaLnBrk="1" hangingPunct="1"/>
            <a:r>
              <a:rPr lang="en-GB" altLang="en-US" sz="3200" b="1"/>
              <a:t>Question 11a-Reporting of tumour marker results-upper limit of reference range</a:t>
            </a:r>
          </a:p>
        </p:txBody>
      </p:sp>
      <p:sp>
        <p:nvSpPr>
          <p:cNvPr id="44035" name="Content Placeholder 2">
            <a:extLst>
              <a:ext uri="{FF2B5EF4-FFF2-40B4-BE49-F238E27FC236}">
                <a16:creationId xmlns:a16="http://schemas.microsoft.com/office/drawing/2014/main" id="{73A888AB-7711-E626-4473-18A1E6BBEC5F}"/>
              </a:ext>
            </a:extLst>
          </p:cNvPr>
          <p:cNvSpPr>
            <a:spLocks noGrp="1"/>
          </p:cNvSpPr>
          <p:nvPr>
            <p:ph idx="1"/>
          </p:nvPr>
        </p:nvSpPr>
        <p:spPr/>
        <p:txBody>
          <a:bodyPr/>
          <a:lstStyle/>
          <a:p>
            <a:pPr eaLnBrk="1" hangingPunct="1">
              <a:buFontTx/>
              <a:buNone/>
            </a:pPr>
            <a:endParaRPr lang="en-US" altLang="en-US"/>
          </a:p>
        </p:txBody>
      </p:sp>
      <p:graphicFrame>
        <p:nvGraphicFramePr>
          <p:cNvPr id="44036" name="Object 6">
            <a:extLst>
              <a:ext uri="{FF2B5EF4-FFF2-40B4-BE49-F238E27FC236}">
                <a16:creationId xmlns:a16="http://schemas.microsoft.com/office/drawing/2014/main" id="{40A3584E-22AE-535D-3BE2-7BF133F4F99B}"/>
              </a:ext>
            </a:extLst>
          </p:cNvPr>
          <p:cNvGraphicFramePr>
            <a:graphicFrameLocks noChangeAspect="1"/>
          </p:cNvGraphicFramePr>
          <p:nvPr/>
        </p:nvGraphicFramePr>
        <p:xfrm>
          <a:off x="790575" y="2060575"/>
          <a:ext cx="8353425" cy="4622800"/>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75" y="2060575"/>
                        <a:ext cx="8353425" cy="46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7" name="Text Box 7">
            <a:extLst>
              <a:ext uri="{FF2B5EF4-FFF2-40B4-BE49-F238E27FC236}">
                <a16:creationId xmlns:a16="http://schemas.microsoft.com/office/drawing/2014/main" id="{476251B7-6E41-5D0A-98B2-F136662E3B2F}"/>
              </a:ext>
            </a:extLst>
          </p:cNvPr>
          <p:cNvSpPr txBox="1">
            <a:spLocks noChangeArrowheads="1"/>
          </p:cNvSpPr>
          <p:nvPr/>
        </p:nvSpPr>
        <p:spPr bwMode="auto">
          <a:xfrm>
            <a:off x="592138" y="15763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4038" name="TextBox 5">
            <a:extLst>
              <a:ext uri="{FF2B5EF4-FFF2-40B4-BE49-F238E27FC236}">
                <a16:creationId xmlns:a16="http://schemas.microsoft.com/office/drawing/2014/main" id="{3F6D4728-E240-04AD-F24F-4991131C5910}"/>
              </a:ext>
            </a:extLst>
          </p:cNvPr>
          <p:cNvSpPr txBox="1">
            <a:spLocks noChangeArrowheads="1"/>
          </p:cNvSpPr>
          <p:nvPr/>
        </p:nvSpPr>
        <p:spPr bwMode="auto">
          <a:xfrm>
            <a:off x="684213" y="2060575"/>
            <a:ext cx="1220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p>
        </p:txBody>
      </p:sp>
      <p:sp>
        <p:nvSpPr>
          <p:cNvPr id="3" name="Slide Number Placeholder 2">
            <a:extLst>
              <a:ext uri="{FF2B5EF4-FFF2-40B4-BE49-F238E27FC236}">
                <a16:creationId xmlns:a16="http://schemas.microsoft.com/office/drawing/2014/main" id="{06165908-3228-B9FC-A1F9-D82F3EC2ECD8}"/>
              </a:ext>
            </a:extLst>
          </p:cNvPr>
          <p:cNvSpPr>
            <a:spLocks noGrp="1"/>
          </p:cNvSpPr>
          <p:nvPr>
            <p:ph type="sldNum" sz="quarter" idx="12"/>
          </p:nvPr>
        </p:nvSpPr>
        <p:spPr/>
        <p:txBody>
          <a:bodyPr/>
          <a:lstStyle/>
          <a:p>
            <a:fld id="{4F7889AB-9971-4DA8-ACD5-5C2751CC9E7F}" type="slidenum">
              <a:rPr lang="en-GB" altLang="en-US" smtClean="0"/>
              <a:pPr/>
              <a:t>42</a:t>
            </a:fld>
            <a:endParaRPr lang="en-GB"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75DDA9CB-EB6C-EA5B-8ECF-E1A72942FFD9}"/>
              </a:ext>
            </a:extLst>
          </p:cNvPr>
          <p:cNvSpPr>
            <a:spLocks noGrp="1"/>
          </p:cNvSpPr>
          <p:nvPr>
            <p:ph type="title"/>
          </p:nvPr>
        </p:nvSpPr>
        <p:spPr/>
        <p:txBody>
          <a:bodyPr/>
          <a:lstStyle/>
          <a:p>
            <a:pPr eaLnBrk="1" hangingPunct="1"/>
            <a:r>
              <a:rPr lang="en-GB" altLang="en-US" sz="3200" b="1"/>
              <a:t>Question 11b-Stating the name of the method on the laboratory report</a:t>
            </a:r>
          </a:p>
        </p:txBody>
      </p:sp>
      <p:graphicFrame>
        <p:nvGraphicFramePr>
          <p:cNvPr id="45059" name="Object 2">
            <a:extLst>
              <a:ext uri="{FF2B5EF4-FFF2-40B4-BE49-F238E27FC236}">
                <a16:creationId xmlns:a16="http://schemas.microsoft.com/office/drawing/2014/main" id="{2ABE8A10-ACEC-B711-AF0D-BA3C09F4F568}"/>
              </a:ext>
            </a:extLst>
          </p:cNvPr>
          <p:cNvGraphicFramePr>
            <a:graphicFrameLocks noGrp="1" noChangeAspect="1"/>
          </p:cNvGraphicFramePr>
          <p:nvPr>
            <p:ph idx="1"/>
          </p:nvPr>
        </p:nvGraphicFramePr>
        <p:xfrm>
          <a:off x="539750" y="2060575"/>
          <a:ext cx="8220075" cy="4549775"/>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060575"/>
                        <a:ext cx="8220075" cy="454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0" name="TextBox 4">
            <a:extLst>
              <a:ext uri="{FF2B5EF4-FFF2-40B4-BE49-F238E27FC236}">
                <a16:creationId xmlns:a16="http://schemas.microsoft.com/office/drawing/2014/main" id="{E2030097-6E7E-2140-78A7-D61FFEF961A6}"/>
              </a:ext>
            </a:extLst>
          </p:cNvPr>
          <p:cNvSpPr txBox="1">
            <a:spLocks noChangeArrowheads="1"/>
          </p:cNvSpPr>
          <p:nvPr/>
        </p:nvSpPr>
        <p:spPr bwMode="auto">
          <a:xfrm>
            <a:off x="395288" y="1989138"/>
            <a:ext cx="1293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p>
        </p:txBody>
      </p:sp>
      <p:sp>
        <p:nvSpPr>
          <p:cNvPr id="3" name="Slide Number Placeholder 2">
            <a:extLst>
              <a:ext uri="{FF2B5EF4-FFF2-40B4-BE49-F238E27FC236}">
                <a16:creationId xmlns:a16="http://schemas.microsoft.com/office/drawing/2014/main" id="{DB99D205-53B3-75E7-FE91-3D4E6AFC15B6}"/>
              </a:ext>
            </a:extLst>
          </p:cNvPr>
          <p:cNvSpPr>
            <a:spLocks noGrp="1"/>
          </p:cNvSpPr>
          <p:nvPr>
            <p:ph type="sldNum" sz="quarter" idx="12"/>
          </p:nvPr>
        </p:nvSpPr>
        <p:spPr/>
        <p:txBody>
          <a:bodyPr/>
          <a:lstStyle/>
          <a:p>
            <a:fld id="{4F7889AB-9971-4DA8-ACD5-5C2751CC9E7F}" type="slidenum">
              <a:rPr lang="en-GB" altLang="en-US" smtClean="0"/>
              <a:pPr/>
              <a:t>43</a:t>
            </a:fld>
            <a:endParaRPr lang="en-GB"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365D9E50-3AF1-265E-55FE-3E72648A4443}"/>
              </a:ext>
            </a:extLst>
          </p:cNvPr>
          <p:cNvSpPr>
            <a:spLocks noGrp="1"/>
          </p:cNvSpPr>
          <p:nvPr>
            <p:ph type="title"/>
          </p:nvPr>
        </p:nvSpPr>
        <p:spPr/>
        <p:txBody>
          <a:bodyPr/>
          <a:lstStyle/>
          <a:p>
            <a:pPr eaLnBrk="1" hangingPunct="1"/>
            <a:r>
              <a:rPr lang="en-GB" altLang="en-US" sz="3200" b="1"/>
              <a:t>Question 11c-Providing interpretative comments on the laboratory report</a:t>
            </a:r>
          </a:p>
        </p:txBody>
      </p:sp>
      <p:sp>
        <p:nvSpPr>
          <p:cNvPr id="46083" name="Content Placeholder 2">
            <a:extLst>
              <a:ext uri="{FF2B5EF4-FFF2-40B4-BE49-F238E27FC236}">
                <a16:creationId xmlns:a16="http://schemas.microsoft.com/office/drawing/2014/main" id="{0F8E0197-E5B2-5944-7DE9-6C3EE40A6097}"/>
              </a:ext>
            </a:extLst>
          </p:cNvPr>
          <p:cNvSpPr>
            <a:spLocks noGrp="1"/>
          </p:cNvSpPr>
          <p:nvPr>
            <p:ph idx="1"/>
          </p:nvPr>
        </p:nvSpPr>
        <p:spPr/>
        <p:txBody>
          <a:bodyPr/>
          <a:lstStyle/>
          <a:p>
            <a:pPr eaLnBrk="1" hangingPunct="1">
              <a:buFontTx/>
              <a:buNone/>
            </a:pPr>
            <a:endParaRPr lang="en-US" altLang="en-US"/>
          </a:p>
        </p:txBody>
      </p:sp>
      <p:graphicFrame>
        <p:nvGraphicFramePr>
          <p:cNvPr id="46084" name="Object 6">
            <a:extLst>
              <a:ext uri="{FF2B5EF4-FFF2-40B4-BE49-F238E27FC236}">
                <a16:creationId xmlns:a16="http://schemas.microsoft.com/office/drawing/2014/main" id="{ABEC96F6-DD6B-963E-C3D5-54014C176503}"/>
              </a:ext>
            </a:extLst>
          </p:cNvPr>
          <p:cNvGraphicFramePr>
            <a:graphicFrameLocks noChangeAspect="1"/>
          </p:cNvGraphicFramePr>
          <p:nvPr/>
        </p:nvGraphicFramePr>
        <p:xfrm>
          <a:off x="684213" y="2205038"/>
          <a:ext cx="7700962" cy="4262437"/>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205038"/>
                        <a:ext cx="7700962" cy="426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5" name="Text Box 6">
            <a:extLst>
              <a:ext uri="{FF2B5EF4-FFF2-40B4-BE49-F238E27FC236}">
                <a16:creationId xmlns:a16="http://schemas.microsoft.com/office/drawing/2014/main" id="{2FFD8D03-7979-F390-CC93-562A23D8C6E5}"/>
              </a:ext>
            </a:extLst>
          </p:cNvPr>
          <p:cNvSpPr txBox="1">
            <a:spLocks noChangeArrowheads="1"/>
          </p:cNvSpPr>
          <p:nvPr/>
        </p:nvSpPr>
        <p:spPr bwMode="auto">
          <a:xfrm>
            <a:off x="950913" y="186531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6086" name="TextBox 5">
            <a:extLst>
              <a:ext uri="{FF2B5EF4-FFF2-40B4-BE49-F238E27FC236}">
                <a16:creationId xmlns:a16="http://schemas.microsoft.com/office/drawing/2014/main" id="{DD279E08-CBCD-6900-82CB-FA6242D0253E}"/>
              </a:ext>
            </a:extLst>
          </p:cNvPr>
          <p:cNvSpPr txBox="1">
            <a:spLocks noChangeArrowheads="1"/>
          </p:cNvSpPr>
          <p:nvPr/>
        </p:nvSpPr>
        <p:spPr bwMode="auto">
          <a:xfrm>
            <a:off x="611188" y="2205038"/>
            <a:ext cx="1438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p>
        </p:txBody>
      </p:sp>
      <p:sp>
        <p:nvSpPr>
          <p:cNvPr id="3" name="Slide Number Placeholder 2">
            <a:extLst>
              <a:ext uri="{FF2B5EF4-FFF2-40B4-BE49-F238E27FC236}">
                <a16:creationId xmlns:a16="http://schemas.microsoft.com/office/drawing/2014/main" id="{CD82B48F-C2BE-D7F9-6FFC-3D6ADBC33318}"/>
              </a:ext>
            </a:extLst>
          </p:cNvPr>
          <p:cNvSpPr>
            <a:spLocks noGrp="1"/>
          </p:cNvSpPr>
          <p:nvPr>
            <p:ph type="sldNum" sz="quarter" idx="12"/>
          </p:nvPr>
        </p:nvSpPr>
        <p:spPr/>
        <p:txBody>
          <a:bodyPr/>
          <a:lstStyle/>
          <a:p>
            <a:fld id="{4F7889AB-9971-4DA8-ACD5-5C2751CC9E7F}" type="slidenum">
              <a:rPr lang="en-GB" altLang="en-US" smtClean="0"/>
              <a:pPr/>
              <a:t>44</a:t>
            </a:fld>
            <a:endParaRPr lang="en-GB"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BD50915B-85B3-36F9-9275-524B81EB812B}"/>
              </a:ext>
            </a:extLst>
          </p:cNvPr>
          <p:cNvSpPr>
            <a:spLocks noGrp="1"/>
          </p:cNvSpPr>
          <p:nvPr>
            <p:ph type="title"/>
          </p:nvPr>
        </p:nvSpPr>
        <p:spPr/>
        <p:txBody>
          <a:bodyPr/>
          <a:lstStyle/>
          <a:p>
            <a:pPr eaLnBrk="1" hangingPunct="1"/>
            <a:r>
              <a:rPr lang="en-GB" altLang="en-US" sz="3600" b="1"/>
              <a:t>Question 12-Provision of cumulative reports</a:t>
            </a:r>
          </a:p>
        </p:txBody>
      </p:sp>
      <p:graphicFrame>
        <p:nvGraphicFramePr>
          <p:cNvPr id="47107" name="Object 5">
            <a:extLst>
              <a:ext uri="{FF2B5EF4-FFF2-40B4-BE49-F238E27FC236}">
                <a16:creationId xmlns:a16="http://schemas.microsoft.com/office/drawing/2014/main" id="{15AF3B19-854B-2440-CC9A-AF931C1D06B8}"/>
              </a:ext>
            </a:extLst>
          </p:cNvPr>
          <p:cNvGraphicFramePr>
            <a:graphicFrameLocks noChangeAspect="1"/>
          </p:cNvGraphicFramePr>
          <p:nvPr/>
        </p:nvGraphicFramePr>
        <p:xfrm>
          <a:off x="971550" y="2060575"/>
          <a:ext cx="7896225" cy="4370388"/>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060575"/>
                        <a:ext cx="7896225" cy="437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08" name="TextBox 4">
            <a:extLst>
              <a:ext uri="{FF2B5EF4-FFF2-40B4-BE49-F238E27FC236}">
                <a16:creationId xmlns:a16="http://schemas.microsoft.com/office/drawing/2014/main" id="{3F9D36AA-AE39-04B1-C072-AFA010C179E8}"/>
              </a:ext>
            </a:extLst>
          </p:cNvPr>
          <p:cNvSpPr txBox="1">
            <a:spLocks noChangeArrowheads="1"/>
          </p:cNvSpPr>
          <p:nvPr/>
        </p:nvSpPr>
        <p:spPr bwMode="auto">
          <a:xfrm>
            <a:off x="755650" y="1916113"/>
            <a:ext cx="15097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p>
        </p:txBody>
      </p:sp>
      <p:sp>
        <p:nvSpPr>
          <p:cNvPr id="3" name="Slide Number Placeholder 2">
            <a:extLst>
              <a:ext uri="{FF2B5EF4-FFF2-40B4-BE49-F238E27FC236}">
                <a16:creationId xmlns:a16="http://schemas.microsoft.com/office/drawing/2014/main" id="{2BC076AD-7DE4-1599-F354-EE8236205314}"/>
              </a:ext>
            </a:extLst>
          </p:cNvPr>
          <p:cNvSpPr>
            <a:spLocks noGrp="1"/>
          </p:cNvSpPr>
          <p:nvPr>
            <p:ph type="sldNum" sz="quarter" idx="12"/>
          </p:nvPr>
        </p:nvSpPr>
        <p:spPr/>
        <p:txBody>
          <a:bodyPr/>
          <a:lstStyle/>
          <a:p>
            <a:fld id="{4F7889AB-9971-4DA8-ACD5-5C2751CC9E7F}" type="slidenum">
              <a:rPr lang="en-GB" altLang="en-US" smtClean="0"/>
              <a:pPr/>
              <a:t>45</a:t>
            </a:fld>
            <a:endParaRPr lang="en-GB"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03E59289-EE34-8661-C812-CAF09B99693D}"/>
              </a:ext>
            </a:extLst>
          </p:cNvPr>
          <p:cNvSpPr>
            <a:spLocks noGrp="1"/>
          </p:cNvSpPr>
          <p:nvPr>
            <p:ph type="title"/>
          </p:nvPr>
        </p:nvSpPr>
        <p:spPr/>
        <p:txBody>
          <a:bodyPr/>
          <a:lstStyle/>
          <a:p>
            <a:r>
              <a:rPr lang="en-GB" altLang="en-US" sz="3600" b="1"/>
              <a:t>Question 12a-If cumulative reports are produced,is this for all tumour markers?</a:t>
            </a:r>
          </a:p>
        </p:txBody>
      </p:sp>
      <p:sp>
        <p:nvSpPr>
          <p:cNvPr id="48131" name="Content Placeholder 2">
            <a:extLst>
              <a:ext uri="{FF2B5EF4-FFF2-40B4-BE49-F238E27FC236}">
                <a16:creationId xmlns:a16="http://schemas.microsoft.com/office/drawing/2014/main" id="{7E34845E-9677-7009-3EC8-1FBC7D9F23B8}"/>
              </a:ext>
            </a:extLst>
          </p:cNvPr>
          <p:cNvSpPr>
            <a:spLocks noGrp="1"/>
          </p:cNvSpPr>
          <p:nvPr>
            <p:ph idx="1"/>
          </p:nvPr>
        </p:nvSpPr>
        <p:spPr>
          <a:xfrm>
            <a:off x="457200" y="1600200"/>
            <a:ext cx="8229600" cy="4781550"/>
          </a:xfrm>
        </p:spPr>
        <p:txBody>
          <a:bodyPr/>
          <a:lstStyle/>
          <a:p>
            <a:pPr>
              <a:buFontTx/>
              <a:buNone/>
            </a:pPr>
            <a:endParaRPr lang="en-US" altLang="en-US"/>
          </a:p>
        </p:txBody>
      </p:sp>
      <p:graphicFrame>
        <p:nvGraphicFramePr>
          <p:cNvPr id="48132" name="Object 6">
            <a:extLst>
              <a:ext uri="{FF2B5EF4-FFF2-40B4-BE49-F238E27FC236}">
                <a16:creationId xmlns:a16="http://schemas.microsoft.com/office/drawing/2014/main" id="{B155EC13-4952-39AC-CC16-BFEFA0F2AE18}"/>
              </a:ext>
            </a:extLst>
          </p:cNvPr>
          <p:cNvGraphicFramePr>
            <a:graphicFrameLocks noChangeAspect="1"/>
          </p:cNvGraphicFramePr>
          <p:nvPr/>
        </p:nvGraphicFramePr>
        <p:xfrm>
          <a:off x="1125538" y="2060575"/>
          <a:ext cx="8018462" cy="4437063"/>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538" y="2060575"/>
                        <a:ext cx="8018462" cy="443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3" name="Text Box 7">
            <a:extLst>
              <a:ext uri="{FF2B5EF4-FFF2-40B4-BE49-F238E27FC236}">
                <a16:creationId xmlns:a16="http://schemas.microsoft.com/office/drawing/2014/main" id="{A6D70577-DDCE-40E8-128F-1C6A4C7A910C}"/>
              </a:ext>
            </a:extLst>
          </p:cNvPr>
          <p:cNvSpPr txBox="1">
            <a:spLocks noChangeArrowheads="1"/>
          </p:cNvSpPr>
          <p:nvPr/>
        </p:nvSpPr>
        <p:spPr bwMode="auto">
          <a:xfrm>
            <a:off x="827088" y="2008188"/>
            <a:ext cx="1697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BC1AA62C-7FA7-B5D3-D5E8-65CE3930BF9F}"/>
              </a:ext>
            </a:extLst>
          </p:cNvPr>
          <p:cNvSpPr>
            <a:spLocks noGrp="1"/>
          </p:cNvSpPr>
          <p:nvPr>
            <p:ph type="sldNum" sz="quarter" idx="12"/>
          </p:nvPr>
        </p:nvSpPr>
        <p:spPr/>
        <p:txBody>
          <a:bodyPr/>
          <a:lstStyle/>
          <a:p>
            <a:fld id="{4F7889AB-9971-4DA8-ACD5-5C2751CC9E7F}" type="slidenum">
              <a:rPr lang="en-GB" altLang="en-US" smtClean="0"/>
              <a:pPr/>
              <a:t>46</a:t>
            </a:fld>
            <a:endParaRPr lang="en-GB"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520299B1-F14D-C17A-3FAA-1A574BA9F5E6}"/>
              </a:ext>
            </a:extLst>
          </p:cNvPr>
          <p:cNvSpPr>
            <a:spLocks noGrp="1"/>
          </p:cNvSpPr>
          <p:nvPr>
            <p:ph type="title"/>
          </p:nvPr>
        </p:nvSpPr>
        <p:spPr/>
        <p:txBody>
          <a:bodyPr/>
          <a:lstStyle/>
          <a:p>
            <a:r>
              <a:rPr lang="en-GB" altLang="en-US" sz="3600" b="1"/>
              <a:t>Question 12b-Are all previous results cumulated?</a:t>
            </a:r>
          </a:p>
        </p:txBody>
      </p:sp>
      <p:sp>
        <p:nvSpPr>
          <p:cNvPr id="49155" name="Content Placeholder 2">
            <a:extLst>
              <a:ext uri="{FF2B5EF4-FFF2-40B4-BE49-F238E27FC236}">
                <a16:creationId xmlns:a16="http://schemas.microsoft.com/office/drawing/2014/main" id="{6DED9328-8B50-0876-9356-F1AB33318963}"/>
              </a:ext>
            </a:extLst>
          </p:cNvPr>
          <p:cNvSpPr>
            <a:spLocks noGrp="1"/>
          </p:cNvSpPr>
          <p:nvPr>
            <p:ph idx="1"/>
          </p:nvPr>
        </p:nvSpPr>
        <p:spPr/>
        <p:txBody>
          <a:bodyPr/>
          <a:lstStyle/>
          <a:p>
            <a:pPr>
              <a:buFontTx/>
              <a:buNone/>
            </a:pPr>
            <a:endParaRPr lang="en-US" altLang="en-US"/>
          </a:p>
        </p:txBody>
      </p:sp>
      <p:graphicFrame>
        <p:nvGraphicFramePr>
          <p:cNvPr id="49156" name="Object 6">
            <a:extLst>
              <a:ext uri="{FF2B5EF4-FFF2-40B4-BE49-F238E27FC236}">
                <a16:creationId xmlns:a16="http://schemas.microsoft.com/office/drawing/2014/main" id="{7FCB02C6-78DC-FC05-9A29-8AA9A8F957C9}"/>
              </a:ext>
            </a:extLst>
          </p:cNvPr>
          <p:cNvGraphicFramePr>
            <a:graphicFrameLocks noChangeAspect="1"/>
          </p:cNvGraphicFramePr>
          <p:nvPr/>
        </p:nvGraphicFramePr>
        <p:xfrm>
          <a:off x="971550" y="2060575"/>
          <a:ext cx="7827963" cy="4333875"/>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060575"/>
                        <a:ext cx="7827963"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7" name="Text Box 6">
            <a:extLst>
              <a:ext uri="{FF2B5EF4-FFF2-40B4-BE49-F238E27FC236}">
                <a16:creationId xmlns:a16="http://schemas.microsoft.com/office/drawing/2014/main" id="{FB69449B-5418-78E5-2BE9-6F9B1BF6D968}"/>
              </a:ext>
            </a:extLst>
          </p:cNvPr>
          <p:cNvSpPr txBox="1">
            <a:spLocks noChangeArrowheads="1"/>
          </p:cNvSpPr>
          <p:nvPr/>
        </p:nvSpPr>
        <p:spPr bwMode="auto">
          <a:xfrm>
            <a:off x="971550" y="2008188"/>
            <a:ext cx="11922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7CF9746D-6A54-AD67-404A-357F5314DD90}"/>
              </a:ext>
            </a:extLst>
          </p:cNvPr>
          <p:cNvSpPr>
            <a:spLocks noGrp="1"/>
          </p:cNvSpPr>
          <p:nvPr>
            <p:ph type="sldNum" sz="quarter" idx="12"/>
          </p:nvPr>
        </p:nvSpPr>
        <p:spPr/>
        <p:txBody>
          <a:bodyPr/>
          <a:lstStyle/>
          <a:p>
            <a:fld id="{4F7889AB-9971-4DA8-ACD5-5C2751CC9E7F}" type="slidenum">
              <a:rPr lang="en-GB" altLang="en-US" smtClean="0"/>
              <a:pPr/>
              <a:t>47</a:t>
            </a:fld>
            <a:endParaRPr lang="en-GB"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31387FAC-FCCD-9369-3A3E-544E1556A1E1}"/>
              </a:ext>
            </a:extLst>
          </p:cNvPr>
          <p:cNvSpPr>
            <a:spLocks noGrp="1"/>
          </p:cNvSpPr>
          <p:nvPr>
            <p:ph type="title"/>
          </p:nvPr>
        </p:nvSpPr>
        <p:spPr/>
        <p:txBody>
          <a:bodyPr/>
          <a:lstStyle/>
          <a:p>
            <a:r>
              <a:rPr lang="en-GB" altLang="en-US" sz="3600" b="1"/>
              <a:t>Question 12c-If no,please state how many results appear on the printed report?</a:t>
            </a:r>
          </a:p>
        </p:txBody>
      </p:sp>
      <p:sp>
        <p:nvSpPr>
          <p:cNvPr id="50179" name="Content Placeholder 2">
            <a:extLst>
              <a:ext uri="{FF2B5EF4-FFF2-40B4-BE49-F238E27FC236}">
                <a16:creationId xmlns:a16="http://schemas.microsoft.com/office/drawing/2014/main" id="{D71E31E3-D63A-7C0B-13D4-5BAB2D564FD7}"/>
              </a:ext>
            </a:extLst>
          </p:cNvPr>
          <p:cNvSpPr>
            <a:spLocks noGrp="1"/>
          </p:cNvSpPr>
          <p:nvPr>
            <p:ph idx="1"/>
          </p:nvPr>
        </p:nvSpPr>
        <p:spPr/>
        <p:txBody>
          <a:bodyPr/>
          <a:lstStyle/>
          <a:p>
            <a:r>
              <a:rPr lang="en-GB" altLang="en-US" sz="2000"/>
              <a:t>I result		5</a:t>
            </a:r>
          </a:p>
          <a:p>
            <a:r>
              <a:rPr lang="en-GB" altLang="en-US" sz="2000"/>
              <a:t>2 results		1</a:t>
            </a:r>
          </a:p>
          <a:p>
            <a:r>
              <a:rPr lang="en-GB" altLang="en-US" sz="2000"/>
              <a:t>3 results		1</a:t>
            </a:r>
          </a:p>
          <a:p>
            <a:r>
              <a:rPr lang="en-GB" altLang="en-US" sz="2000"/>
              <a:t>4 results		2</a:t>
            </a:r>
          </a:p>
          <a:p>
            <a:r>
              <a:rPr lang="en-GB" altLang="en-US" sz="2000"/>
              <a:t>5 results		7</a:t>
            </a:r>
          </a:p>
          <a:p>
            <a:r>
              <a:rPr lang="en-GB" altLang="en-US" sz="2000"/>
              <a:t>6 results		4</a:t>
            </a:r>
          </a:p>
          <a:p>
            <a:r>
              <a:rPr lang="en-GB" altLang="en-US" sz="2000"/>
              <a:t>7 results		1</a:t>
            </a:r>
          </a:p>
          <a:p>
            <a:r>
              <a:rPr lang="en-GB" altLang="en-US" sz="2000"/>
              <a:t>8 results		0</a:t>
            </a:r>
          </a:p>
          <a:p>
            <a:r>
              <a:rPr lang="en-GB" altLang="en-US" sz="2000"/>
              <a:t>9 results		0</a:t>
            </a:r>
          </a:p>
          <a:p>
            <a:r>
              <a:rPr lang="en-GB" altLang="en-US" sz="2000"/>
              <a:t>10 results		2</a:t>
            </a:r>
          </a:p>
          <a:p>
            <a:r>
              <a:rPr lang="en-GB" altLang="en-US" sz="2000"/>
              <a:t>All but one laboratory mentioned that all previous results were stored on the laboratory computer</a:t>
            </a:r>
          </a:p>
        </p:txBody>
      </p:sp>
      <p:sp>
        <p:nvSpPr>
          <p:cNvPr id="3" name="Slide Number Placeholder 2">
            <a:extLst>
              <a:ext uri="{FF2B5EF4-FFF2-40B4-BE49-F238E27FC236}">
                <a16:creationId xmlns:a16="http://schemas.microsoft.com/office/drawing/2014/main" id="{7CAD3D85-4815-9461-B9CD-37891A9A9FA2}"/>
              </a:ext>
            </a:extLst>
          </p:cNvPr>
          <p:cNvSpPr>
            <a:spLocks noGrp="1"/>
          </p:cNvSpPr>
          <p:nvPr>
            <p:ph type="sldNum" sz="quarter" idx="12"/>
          </p:nvPr>
        </p:nvSpPr>
        <p:spPr/>
        <p:txBody>
          <a:bodyPr/>
          <a:lstStyle/>
          <a:p>
            <a:fld id="{4F7889AB-9971-4DA8-ACD5-5C2751CC9E7F}" type="slidenum">
              <a:rPr lang="en-GB" altLang="en-US" smtClean="0"/>
              <a:pPr/>
              <a:t>48</a:t>
            </a:fld>
            <a:endParaRPr lang="en-GB"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F926913A-A159-DA6E-D203-08477F805E98}"/>
              </a:ext>
            </a:extLst>
          </p:cNvPr>
          <p:cNvSpPr>
            <a:spLocks noGrp="1"/>
          </p:cNvSpPr>
          <p:nvPr>
            <p:ph type="title"/>
          </p:nvPr>
        </p:nvSpPr>
        <p:spPr/>
        <p:txBody>
          <a:bodyPr/>
          <a:lstStyle/>
          <a:p>
            <a:r>
              <a:rPr lang="en-GB" altLang="en-US" sz="3600" b="1"/>
              <a:t>Question 12d-Are cumulative graphs from referral centres made available to the clinician?</a:t>
            </a:r>
          </a:p>
        </p:txBody>
      </p:sp>
      <p:sp>
        <p:nvSpPr>
          <p:cNvPr id="51203" name="Content Placeholder 2">
            <a:extLst>
              <a:ext uri="{FF2B5EF4-FFF2-40B4-BE49-F238E27FC236}">
                <a16:creationId xmlns:a16="http://schemas.microsoft.com/office/drawing/2014/main" id="{5415F2D8-6AD2-763B-5E9D-42F427AF041F}"/>
              </a:ext>
            </a:extLst>
          </p:cNvPr>
          <p:cNvSpPr>
            <a:spLocks noGrp="1"/>
          </p:cNvSpPr>
          <p:nvPr>
            <p:ph idx="1"/>
          </p:nvPr>
        </p:nvSpPr>
        <p:spPr/>
        <p:txBody>
          <a:bodyPr/>
          <a:lstStyle/>
          <a:p>
            <a:pPr>
              <a:buFontTx/>
              <a:buNone/>
            </a:pPr>
            <a:endParaRPr lang="en-US" altLang="en-US"/>
          </a:p>
        </p:txBody>
      </p:sp>
      <p:graphicFrame>
        <p:nvGraphicFramePr>
          <p:cNvPr id="51204" name="Object 6">
            <a:extLst>
              <a:ext uri="{FF2B5EF4-FFF2-40B4-BE49-F238E27FC236}">
                <a16:creationId xmlns:a16="http://schemas.microsoft.com/office/drawing/2014/main" id="{47C5F52B-3362-38B2-1858-6BAE51A1BF80}"/>
              </a:ext>
            </a:extLst>
          </p:cNvPr>
          <p:cNvGraphicFramePr>
            <a:graphicFrameLocks noChangeAspect="1"/>
          </p:cNvGraphicFramePr>
          <p:nvPr/>
        </p:nvGraphicFramePr>
        <p:xfrm>
          <a:off x="401638" y="2020888"/>
          <a:ext cx="8742362" cy="4837112"/>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638" y="2020888"/>
                        <a:ext cx="8742362" cy="483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5" name="TextBox 5">
            <a:extLst>
              <a:ext uri="{FF2B5EF4-FFF2-40B4-BE49-F238E27FC236}">
                <a16:creationId xmlns:a16="http://schemas.microsoft.com/office/drawing/2014/main" id="{46B6ECE7-55CB-DB3B-7029-954345D7837C}"/>
              </a:ext>
            </a:extLst>
          </p:cNvPr>
          <p:cNvSpPr txBox="1">
            <a:spLocks noChangeArrowheads="1"/>
          </p:cNvSpPr>
          <p:nvPr/>
        </p:nvSpPr>
        <p:spPr bwMode="auto">
          <a:xfrm>
            <a:off x="539750" y="2060575"/>
            <a:ext cx="1149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p>
        </p:txBody>
      </p:sp>
      <p:sp>
        <p:nvSpPr>
          <p:cNvPr id="3" name="Slide Number Placeholder 2">
            <a:extLst>
              <a:ext uri="{FF2B5EF4-FFF2-40B4-BE49-F238E27FC236}">
                <a16:creationId xmlns:a16="http://schemas.microsoft.com/office/drawing/2014/main" id="{AA3006A6-6919-D6A9-1853-DA8C4C4E76C1}"/>
              </a:ext>
            </a:extLst>
          </p:cNvPr>
          <p:cNvSpPr>
            <a:spLocks noGrp="1"/>
          </p:cNvSpPr>
          <p:nvPr>
            <p:ph type="sldNum" sz="quarter" idx="12"/>
          </p:nvPr>
        </p:nvSpPr>
        <p:spPr/>
        <p:txBody>
          <a:bodyPr/>
          <a:lstStyle/>
          <a:p>
            <a:fld id="{4F7889AB-9971-4DA8-ACD5-5C2751CC9E7F}" type="slidenum">
              <a:rPr lang="en-GB" altLang="en-US" smtClean="0"/>
              <a:pPr/>
              <a:t>49</a:t>
            </a:fld>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AF479E5-663D-11BA-ADA2-99CE736387EC}"/>
              </a:ext>
            </a:extLst>
          </p:cNvPr>
          <p:cNvSpPr>
            <a:spLocks noGrp="1"/>
          </p:cNvSpPr>
          <p:nvPr>
            <p:ph type="title"/>
          </p:nvPr>
        </p:nvSpPr>
        <p:spPr/>
        <p:txBody>
          <a:bodyPr/>
          <a:lstStyle/>
          <a:p>
            <a:r>
              <a:rPr lang="en-GB" altLang="en-US" sz="3600" b="1"/>
              <a:t>Question 1-Other markers mentioned</a:t>
            </a:r>
          </a:p>
        </p:txBody>
      </p:sp>
      <p:sp>
        <p:nvSpPr>
          <p:cNvPr id="6147" name="Content Placeholder 2">
            <a:extLst>
              <a:ext uri="{FF2B5EF4-FFF2-40B4-BE49-F238E27FC236}">
                <a16:creationId xmlns:a16="http://schemas.microsoft.com/office/drawing/2014/main" id="{7E5FD7FD-A7A1-90CA-4D9F-37204885981A}"/>
              </a:ext>
            </a:extLst>
          </p:cNvPr>
          <p:cNvSpPr>
            <a:spLocks noGrp="1"/>
          </p:cNvSpPr>
          <p:nvPr>
            <p:ph idx="1"/>
          </p:nvPr>
        </p:nvSpPr>
        <p:spPr/>
        <p:txBody>
          <a:bodyPr/>
          <a:lstStyle/>
          <a:p>
            <a:r>
              <a:rPr lang="en-GB" altLang="en-US" sz="2000" b="1"/>
              <a:t>On site  </a:t>
            </a:r>
            <a:r>
              <a:rPr lang="en-GB" altLang="en-US" sz="2000"/>
              <a:t>Bence Jones Protein and paraproteins,LDH and placental alkaline phosphatase</a:t>
            </a:r>
          </a:p>
          <a:p>
            <a:r>
              <a:rPr lang="en-GB" altLang="en-US" sz="2000" b="1"/>
              <a:t>Referred  </a:t>
            </a:r>
            <a:r>
              <a:rPr lang="en-GB" altLang="en-US" sz="2000"/>
              <a:t>Placental alkaline phosphatase,5HIAA,SCC and neuroendocrine screen</a:t>
            </a:r>
            <a:endParaRPr lang="en-GB" altLang="en-US" sz="2000" b="1"/>
          </a:p>
        </p:txBody>
      </p:sp>
      <p:sp>
        <p:nvSpPr>
          <p:cNvPr id="3" name="Slide Number Placeholder 2">
            <a:extLst>
              <a:ext uri="{FF2B5EF4-FFF2-40B4-BE49-F238E27FC236}">
                <a16:creationId xmlns:a16="http://schemas.microsoft.com/office/drawing/2014/main" id="{A39463A1-AAD4-B0BE-07B4-FEC7035361CD}"/>
              </a:ext>
            </a:extLst>
          </p:cNvPr>
          <p:cNvSpPr>
            <a:spLocks noGrp="1"/>
          </p:cNvSpPr>
          <p:nvPr>
            <p:ph type="sldNum" sz="quarter" idx="12"/>
          </p:nvPr>
        </p:nvSpPr>
        <p:spPr/>
        <p:txBody>
          <a:bodyPr/>
          <a:lstStyle/>
          <a:p>
            <a:fld id="{4F7889AB-9971-4DA8-ACD5-5C2751CC9E7F}" type="slidenum">
              <a:rPr lang="en-GB" altLang="en-US" smtClean="0"/>
              <a:pPr/>
              <a:t>5</a:t>
            </a:fld>
            <a:endParaRPr lang="en-GB"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778398A2-75A0-7A81-8152-E62FE0AB4F46}"/>
              </a:ext>
            </a:extLst>
          </p:cNvPr>
          <p:cNvSpPr>
            <a:spLocks noGrp="1"/>
          </p:cNvSpPr>
          <p:nvPr>
            <p:ph type="title"/>
          </p:nvPr>
        </p:nvSpPr>
        <p:spPr/>
        <p:txBody>
          <a:bodyPr/>
          <a:lstStyle/>
          <a:p>
            <a:r>
              <a:rPr lang="en-GB" altLang="en-US" sz="3600" b="1"/>
              <a:t>Question 13-Does your laboratory regularly telephone tumour marker results?</a:t>
            </a:r>
          </a:p>
        </p:txBody>
      </p:sp>
      <p:sp>
        <p:nvSpPr>
          <p:cNvPr id="52227" name="Content Placeholder 2">
            <a:extLst>
              <a:ext uri="{FF2B5EF4-FFF2-40B4-BE49-F238E27FC236}">
                <a16:creationId xmlns:a16="http://schemas.microsoft.com/office/drawing/2014/main" id="{420F0406-5FD2-7139-D752-D58629414FE4}"/>
              </a:ext>
            </a:extLst>
          </p:cNvPr>
          <p:cNvSpPr>
            <a:spLocks noGrp="1"/>
          </p:cNvSpPr>
          <p:nvPr>
            <p:ph idx="1"/>
          </p:nvPr>
        </p:nvSpPr>
        <p:spPr/>
        <p:txBody>
          <a:bodyPr/>
          <a:lstStyle/>
          <a:p>
            <a:pPr>
              <a:buFontTx/>
              <a:buNone/>
            </a:pPr>
            <a:endParaRPr lang="en-US" altLang="en-US"/>
          </a:p>
        </p:txBody>
      </p:sp>
      <p:graphicFrame>
        <p:nvGraphicFramePr>
          <p:cNvPr id="52228" name="Object 6">
            <a:extLst>
              <a:ext uri="{FF2B5EF4-FFF2-40B4-BE49-F238E27FC236}">
                <a16:creationId xmlns:a16="http://schemas.microsoft.com/office/drawing/2014/main" id="{A0E5B094-8F70-E05B-5F8B-EEDF212EFE97}"/>
              </a:ext>
            </a:extLst>
          </p:cNvPr>
          <p:cNvGraphicFramePr>
            <a:graphicFrameLocks noChangeAspect="1"/>
          </p:cNvGraphicFramePr>
          <p:nvPr/>
        </p:nvGraphicFramePr>
        <p:xfrm>
          <a:off x="611188" y="2344738"/>
          <a:ext cx="8154987" cy="4513262"/>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344738"/>
                        <a:ext cx="8154987" cy="451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9" name="Text Box 6">
            <a:extLst>
              <a:ext uri="{FF2B5EF4-FFF2-40B4-BE49-F238E27FC236}">
                <a16:creationId xmlns:a16="http://schemas.microsoft.com/office/drawing/2014/main" id="{748CFCF7-DE5E-B289-4185-98A2505FE470}"/>
              </a:ext>
            </a:extLst>
          </p:cNvPr>
          <p:cNvSpPr txBox="1">
            <a:spLocks noChangeArrowheads="1"/>
          </p:cNvSpPr>
          <p:nvPr/>
        </p:nvSpPr>
        <p:spPr bwMode="auto">
          <a:xfrm>
            <a:off x="1095375" y="17922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2230" name="TextBox 5">
            <a:extLst>
              <a:ext uri="{FF2B5EF4-FFF2-40B4-BE49-F238E27FC236}">
                <a16:creationId xmlns:a16="http://schemas.microsoft.com/office/drawing/2014/main" id="{440C4910-FBA4-AD94-A7DD-997EEFE591C6}"/>
              </a:ext>
            </a:extLst>
          </p:cNvPr>
          <p:cNvSpPr txBox="1">
            <a:spLocks noChangeArrowheads="1"/>
          </p:cNvSpPr>
          <p:nvPr/>
        </p:nvSpPr>
        <p:spPr bwMode="auto">
          <a:xfrm>
            <a:off x="468313" y="2276475"/>
            <a:ext cx="1436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p>
        </p:txBody>
      </p:sp>
      <p:sp>
        <p:nvSpPr>
          <p:cNvPr id="3" name="Slide Number Placeholder 2">
            <a:extLst>
              <a:ext uri="{FF2B5EF4-FFF2-40B4-BE49-F238E27FC236}">
                <a16:creationId xmlns:a16="http://schemas.microsoft.com/office/drawing/2014/main" id="{E5D4199B-8576-6023-AA7D-8666B823171B}"/>
              </a:ext>
            </a:extLst>
          </p:cNvPr>
          <p:cNvSpPr>
            <a:spLocks noGrp="1"/>
          </p:cNvSpPr>
          <p:nvPr>
            <p:ph type="sldNum" sz="quarter" idx="12"/>
          </p:nvPr>
        </p:nvSpPr>
        <p:spPr/>
        <p:txBody>
          <a:bodyPr/>
          <a:lstStyle/>
          <a:p>
            <a:fld id="{4F7889AB-9971-4DA8-ACD5-5C2751CC9E7F}" type="slidenum">
              <a:rPr lang="en-GB" altLang="en-US" smtClean="0"/>
              <a:pPr/>
              <a:t>50</a:t>
            </a:fld>
            <a:endParaRPr lang="en-GB"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13895EDA-8C33-DA3A-19AB-4F715D3EDDBE}"/>
              </a:ext>
            </a:extLst>
          </p:cNvPr>
          <p:cNvSpPr>
            <a:spLocks noGrp="1"/>
          </p:cNvSpPr>
          <p:nvPr>
            <p:ph type="title"/>
          </p:nvPr>
        </p:nvSpPr>
        <p:spPr/>
        <p:txBody>
          <a:bodyPr/>
          <a:lstStyle/>
          <a:p>
            <a:r>
              <a:rPr lang="en-GB" altLang="en-US" sz="3600" b="1"/>
              <a:t>Question 13a-If you telephone tumour marker results,indicate under which circumstances</a:t>
            </a:r>
          </a:p>
        </p:txBody>
      </p:sp>
      <p:sp>
        <p:nvSpPr>
          <p:cNvPr id="53251" name="Content Placeholder 2">
            <a:extLst>
              <a:ext uri="{FF2B5EF4-FFF2-40B4-BE49-F238E27FC236}">
                <a16:creationId xmlns:a16="http://schemas.microsoft.com/office/drawing/2014/main" id="{C8500059-CF54-FFA3-08DA-87A5FE85E053}"/>
              </a:ext>
            </a:extLst>
          </p:cNvPr>
          <p:cNvSpPr>
            <a:spLocks noGrp="1"/>
          </p:cNvSpPr>
          <p:nvPr>
            <p:ph idx="1"/>
          </p:nvPr>
        </p:nvSpPr>
        <p:spPr/>
        <p:txBody>
          <a:bodyPr/>
          <a:lstStyle/>
          <a:p>
            <a:pPr>
              <a:buFontTx/>
              <a:buNone/>
            </a:pPr>
            <a:endParaRPr lang="en-US" altLang="en-US"/>
          </a:p>
        </p:txBody>
      </p:sp>
      <p:graphicFrame>
        <p:nvGraphicFramePr>
          <p:cNvPr id="53252" name="Object 6">
            <a:extLst>
              <a:ext uri="{FF2B5EF4-FFF2-40B4-BE49-F238E27FC236}">
                <a16:creationId xmlns:a16="http://schemas.microsoft.com/office/drawing/2014/main" id="{682F39EE-9FCE-58E2-B7F3-407232BBB1FC}"/>
              </a:ext>
            </a:extLst>
          </p:cNvPr>
          <p:cNvGraphicFramePr>
            <a:graphicFrameLocks noChangeAspect="1"/>
          </p:cNvGraphicFramePr>
          <p:nvPr/>
        </p:nvGraphicFramePr>
        <p:xfrm>
          <a:off x="684213" y="1989138"/>
          <a:ext cx="8288337" cy="4586287"/>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989138"/>
                        <a:ext cx="8288337" cy="45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3" name="Text Box 6">
            <a:extLst>
              <a:ext uri="{FF2B5EF4-FFF2-40B4-BE49-F238E27FC236}">
                <a16:creationId xmlns:a16="http://schemas.microsoft.com/office/drawing/2014/main" id="{3669B4E5-D59B-EAD6-F47D-8843BEAD7BE7}"/>
              </a:ext>
            </a:extLst>
          </p:cNvPr>
          <p:cNvSpPr txBox="1">
            <a:spLocks noChangeArrowheads="1"/>
          </p:cNvSpPr>
          <p:nvPr/>
        </p:nvSpPr>
        <p:spPr bwMode="auto">
          <a:xfrm>
            <a:off x="539750" y="2008188"/>
            <a:ext cx="14081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66F24C15-8E84-4C88-FF74-61ABB8C2CFEE}"/>
              </a:ext>
            </a:extLst>
          </p:cNvPr>
          <p:cNvSpPr>
            <a:spLocks noGrp="1"/>
          </p:cNvSpPr>
          <p:nvPr>
            <p:ph type="sldNum" sz="quarter" idx="12"/>
          </p:nvPr>
        </p:nvSpPr>
        <p:spPr/>
        <p:txBody>
          <a:bodyPr/>
          <a:lstStyle/>
          <a:p>
            <a:fld id="{4F7889AB-9971-4DA8-ACD5-5C2751CC9E7F}" type="slidenum">
              <a:rPr lang="en-GB" altLang="en-US" smtClean="0"/>
              <a:pPr/>
              <a:t>51</a:t>
            </a:fld>
            <a:endParaRPr lang="en-GB"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0D3F65C1-0422-B80C-DE10-4E4FC98C1BB3}"/>
              </a:ext>
            </a:extLst>
          </p:cNvPr>
          <p:cNvSpPr>
            <a:spLocks noGrp="1"/>
          </p:cNvSpPr>
          <p:nvPr>
            <p:ph type="title"/>
          </p:nvPr>
        </p:nvSpPr>
        <p:spPr/>
        <p:txBody>
          <a:bodyPr/>
          <a:lstStyle/>
          <a:p>
            <a:r>
              <a:rPr lang="en-GB" altLang="en-US" sz="3600" b="1"/>
              <a:t>Question 13b-Other reason</a:t>
            </a:r>
          </a:p>
        </p:txBody>
      </p:sp>
      <p:sp>
        <p:nvSpPr>
          <p:cNvPr id="54275" name="Content Placeholder 2">
            <a:extLst>
              <a:ext uri="{FF2B5EF4-FFF2-40B4-BE49-F238E27FC236}">
                <a16:creationId xmlns:a16="http://schemas.microsoft.com/office/drawing/2014/main" id="{55F05C78-9ECE-96E7-0A8E-1A2F51FBF39B}"/>
              </a:ext>
            </a:extLst>
          </p:cNvPr>
          <p:cNvSpPr>
            <a:spLocks noGrp="1"/>
          </p:cNvSpPr>
          <p:nvPr>
            <p:ph idx="1"/>
          </p:nvPr>
        </p:nvSpPr>
        <p:spPr/>
        <p:txBody>
          <a:bodyPr/>
          <a:lstStyle/>
          <a:p>
            <a:r>
              <a:rPr lang="en-US" altLang="en-US" sz="2000"/>
              <a:t>At discretion of the Duty Biochemist</a:t>
            </a:r>
          </a:p>
          <a:p>
            <a:r>
              <a:rPr lang="en-US" altLang="en-US" sz="2000"/>
              <a:t>When asked</a:t>
            </a:r>
          </a:p>
          <a:p>
            <a:r>
              <a:rPr lang="en-US" altLang="en-US" sz="2000"/>
              <a:t>HCG,AFP in a gonadal tumour</a:t>
            </a:r>
          </a:p>
          <a:p>
            <a:r>
              <a:rPr lang="en-US" altLang="en-US" sz="2000"/>
              <a:t>Not for oncologists who state that they look up results themselves</a:t>
            </a:r>
          </a:p>
          <a:p>
            <a:r>
              <a:rPr lang="en-US" altLang="en-US" sz="2000"/>
              <a:t>Duty Biochemist may decide on a case by case basis for the situation listed</a:t>
            </a:r>
          </a:p>
          <a:p>
            <a:r>
              <a:rPr lang="en-US" altLang="en-US" sz="2000"/>
              <a:t>Only for GPs</a:t>
            </a:r>
          </a:p>
          <a:p>
            <a:endParaRPr lang="en-US" altLang="en-US" sz="2000"/>
          </a:p>
        </p:txBody>
      </p:sp>
      <p:sp>
        <p:nvSpPr>
          <p:cNvPr id="3" name="Slide Number Placeholder 2">
            <a:extLst>
              <a:ext uri="{FF2B5EF4-FFF2-40B4-BE49-F238E27FC236}">
                <a16:creationId xmlns:a16="http://schemas.microsoft.com/office/drawing/2014/main" id="{091A82AD-E711-4FC7-41CF-DC53C142BC47}"/>
              </a:ext>
            </a:extLst>
          </p:cNvPr>
          <p:cNvSpPr>
            <a:spLocks noGrp="1"/>
          </p:cNvSpPr>
          <p:nvPr>
            <p:ph type="sldNum" sz="quarter" idx="12"/>
          </p:nvPr>
        </p:nvSpPr>
        <p:spPr/>
        <p:txBody>
          <a:bodyPr/>
          <a:lstStyle/>
          <a:p>
            <a:fld id="{4F7889AB-9971-4DA8-ACD5-5C2751CC9E7F}" type="slidenum">
              <a:rPr lang="en-GB" altLang="en-US" smtClean="0"/>
              <a:pPr/>
              <a:t>52</a:t>
            </a:fld>
            <a:endParaRPr lang="en-GB"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14744E6E-C8BD-D26F-719B-79FAD18DE922}"/>
              </a:ext>
            </a:extLst>
          </p:cNvPr>
          <p:cNvSpPr>
            <a:spLocks noGrp="1"/>
          </p:cNvSpPr>
          <p:nvPr>
            <p:ph type="title"/>
          </p:nvPr>
        </p:nvSpPr>
        <p:spPr/>
        <p:txBody>
          <a:bodyPr/>
          <a:lstStyle/>
          <a:p>
            <a:r>
              <a:rPr lang="en-GB" altLang="en-US" sz="3600" b="1"/>
              <a:t>Question 14-Does your laboratory have minimum test intervals for tumour markers?</a:t>
            </a:r>
          </a:p>
        </p:txBody>
      </p:sp>
      <p:sp>
        <p:nvSpPr>
          <p:cNvPr id="55299" name="Content Placeholder 2">
            <a:extLst>
              <a:ext uri="{FF2B5EF4-FFF2-40B4-BE49-F238E27FC236}">
                <a16:creationId xmlns:a16="http://schemas.microsoft.com/office/drawing/2014/main" id="{AF0489C5-33D9-E186-AA37-9E6719FAC3C2}"/>
              </a:ext>
            </a:extLst>
          </p:cNvPr>
          <p:cNvSpPr>
            <a:spLocks noGrp="1"/>
          </p:cNvSpPr>
          <p:nvPr>
            <p:ph idx="1"/>
          </p:nvPr>
        </p:nvSpPr>
        <p:spPr/>
        <p:txBody>
          <a:bodyPr/>
          <a:lstStyle/>
          <a:p>
            <a:pPr>
              <a:buFontTx/>
              <a:buNone/>
            </a:pPr>
            <a:endParaRPr lang="en-US" altLang="en-US"/>
          </a:p>
        </p:txBody>
      </p:sp>
      <p:graphicFrame>
        <p:nvGraphicFramePr>
          <p:cNvPr id="55300" name="Object 6">
            <a:extLst>
              <a:ext uri="{FF2B5EF4-FFF2-40B4-BE49-F238E27FC236}">
                <a16:creationId xmlns:a16="http://schemas.microsoft.com/office/drawing/2014/main" id="{9D24A096-3219-434B-5479-3527251FCF5B}"/>
              </a:ext>
            </a:extLst>
          </p:cNvPr>
          <p:cNvGraphicFramePr>
            <a:graphicFrameLocks noChangeAspect="1"/>
          </p:cNvGraphicFramePr>
          <p:nvPr/>
        </p:nvGraphicFramePr>
        <p:xfrm>
          <a:off x="395288" y="2416175"/>
          <a:ext cx="8024812" cy="4441825"/>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416175"/>
                        <a:ext cx="8024812" cy="444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1" name="Text Box 6">
            <a:extLst>
              <a:ext uri="{FF2B5EF4-FFF2-40B4-BE49-F238E27FC236}">
                <a16:creationId xmlns:a16="http://schemas.microsoft.com/office/drawing/2014/main" id="{86E7B7DE-5AB6-5703-02B2-DFCA2DAF5D87}"/>
              </a:ext>
            </a:extLst>
          </p:cNvPr>
          <p:cNvSpPr txBox="1">
            <a:spLocks noChangeArrowheads="1"/>
          </p:cNvSpPr>
          <p:nvPr/>
        </p:nvSpPr>
        <p:spPr bwMode="auto">
          <a:xfrm>
            <a:off x="950913" y="20081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5302" name="TextBox 5">
            <a:extLst>
              <a:ext uri="{FF2B5EF4-FFF2-40B4-BE49-F238E27FC236}">
                <a16:creationId xmlns:a16="http://schemas.microsoft.com/office/drawing/2014/main" id="{AC629533-ABA2-C55B-FECC-68C8A3502D6F}"/>
              </a:ext>
            </a:extLst>
          </p:cNvPr>
          <p:cNvSpPr txBox="1">
            <a:spLocks noChangeArrowheads="1"/>
          </p:cNvSpPr>
          <p:nvPr/>
        </p:nvSpPr>
        <p:spPr bwMode="auto">
          <a:xfrm>
            <a:off x="395288" y="2276475"/>
            <a:ext cx="1581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p>
        </p:txBody>
      </p:sp>
      <p:sp>
        <p:nvSpPr>
          <p:cNvPr id="3" name="Slide Number Placeholder 2">
            <a:extLst>
              <a:ext uri="{FF2B5EF4-FFF2-40B4-BE49-F238E27FC236}">
                <a16:creationId xmlns:a16="http://schemas.microsoft.com/office/drawing/2014/main" id="{69A85C6C-9940-A1B8-6BE8-4F91B81669AE}"/>
              </a:ext>
            </a:extLst>
          </p:cNvPr>
          <p:cNvSpPr>
            <a:spLocks noGrp="1"/>
          </p:cNvSpPr>
          <p:nvPr>
            <p:ph type="sldNum" sz="quarter" idx="12"/>
          </p:nvPr>
        </p:nvSpPr>
        <p:spPr/>
        <p:txBody>
          <a:bodyPr/>
          <a:lstStyle/>
          <a:p>
            <a:fld id="{4F7889AB-9971-4DA8-ACD5-5C2751CC9E7F}" type="slidenum">
              <a:rPr lang="en-GB" altLang="en-US" smtClean="0"/>
              <a:pPr/>
              <a:t>53</a:t>
            </a:fld>
            <a:endParaRPr lang="en-GB"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D3B353CD-C229-C0AE-EB6F-1212ABF3C456}"/>
              </a:ext>
            </a:extLst>
          </p:cNvPr>
          <p:cNvSpPr>
            <a:spLocks noGrp="1"/>
          </p:cNvSpPr>
          <p:nvPr>
            <p:ph type="title"/>
          </p:nvPr>
        </p:nvSpPr>
        <p:spPr/>
        <p:txBody>
          <a:bodyPr/>
          <a:lstStyle/>
          <a:p>
            <a:r>
              <a:rPr lang="en-GB" altLang="en-US" sz="3600" b="1"/>
              <a:t>Question 14a-Minimum test intervals quoted</a:t>
            </a:r>
          </a:p>
        </p:txBody>
      </p:sp>
      <p:sp>
        <p:nvSpPr>
          <p:cNvPr id="56323" name="Content Placeholder 2">
            <a:extLst>
              <a:ext uri="{FF2B5EF4-FFF2-40B4-BE49-F238E27FC236}">
                <a16:creationId xmlns:a16="http://schemas.microsoft.com/office/drawing/2014/main" id="{384B93D2-757A-12F9-2B03-AE44BF99FCDE}"/>
              </a:ext>
            </a:extLst>
          </p:cNvPr>
          <p:cNvSpPr>
            <a:spLocks noGrp="1"/>
          </p:cNvSpPr>
          <p:nvPr>
            <p:ph idx="1"/>
          </p:nvPr>
        </p:nvSpPr>
        <p:spPr/>
        <p:txBody>
          <a:bodyPr/>
          <a:lstStyle/>
          <a:p>
            <a:r>
              <a:rPr lang="en-US" altLang="en-US" sz="1800"/>
              <a:t>PSA 21 days,CEA 5 days,CA125 5 days,CA19-9 5days,AFP 2 days HCG 2 days-quoted by 3 laboratories</a:t>
            </a:r>
          </a:p>
          <a:p>
            <a:r>
              <a:rPr lang="en-US" altLang="en-US" sz="1800"/>
              <a:t>7 days for all</a:t>
            </a:r>
          </a:p>
          <a:p>
            <a:r>
              <a:rPr lang="en-US" altLang="en-US" sz="1800"/>
              <a:t>13 days for all</a:t>
            </a:r>
          </a:p>
          <a:p>
            <a:r>
              <a:rPr lang="en-US" altLang="en-US" sz="1800"/>
              <a:t>28 days for all</a:t>
            </a:r>
          </a:p>
          <a:p>
            <a:r>
              <a:rPr lang="en-US" altLang="en-US" sz="1800"/>
              <a:t>CEA and CA15-3 28 days,CA125,CA19-9 21 days and PSA 7 days</a:t>
            </a:r>
          </a:p>
          <a:p>
            <a:r>
              <a:rPr lang="en-US" altLang="en-US" sz="1800"/>
              <a:t>CA125,AFP,HCG 7 days CA153,CA19-9,CEA 2 weeks PSA 4 weeks</a:t>
            </a:r>
          </a:p>
          <a:p>
            <a:r>
              <a:rPr lang="en-US" altLang="en-US" sz="1800"/>
              <a:t>13 days for all</a:t>
            </a:r>
          </a:p>
          <a:p>
            <a:r>
              <a:rPr lang="en-US" altLang="en-US" sz="1800"/>
              <a:t>Depends on the marker</a:t>
            </a:r>
          </a:p>
          <a:p>
            <a:r>
              <a:rPr lang="en-US" altLang="en-US" sz="1800"/>
              <a:t>5 days currently</a:t>
            </a:r>
          </a:p>
          <a:p>
            <a:r>
              <a:rPr lang="en-US" altLang="en-US" sz="1800"/>
              <a:t>Suggest 1 month for monitoring positives</a:t>
            </a:r>
          </a:p>
          <a:p>
            <a:r>
              <a:rPr lang="en-US" altLang="en-US" sz="1800"/>
              <a:t>4 weeks unless oncology request</a:t>
            </a:r>
          </a:p>
          <a:p>
            <a:r>
              <a:rPr lang="en-US" altLang="en-US" sz="1800"/>
              <a:t>21 days for most markers</a:t>
            </a:r>
          </a:p>
          <a:p>
            <a:r>
              <a:rPr lang="en-US" altLang="en-US" sz="1800"/>
              <a:t>Likely to introduce a 3 month rule for PSA</a:t>
            </a:r>
          </a:p>
          <a:p>
            <a:r>
              <a:rPr lang="en-US" altLang="en-US" sz="1800"/>
              <a:t>CEA only-3 day minimum</a:t>
            </a:r>
          </a:p>
          <a:p>
            <a:pPr>
              <a:buFontTx/>
              <a:buNone/>
            </a:pPr>
            <a:endParaRPr lang="en-US" altLang="en-US" sz="1800"/>
          </a:p>
        </p:txBody>
      </p:sp>
      <p:sp>
        <p:nvSpPr>
          <p:cNvPr id="3" name="Slide Number Placeholder 2">
            <a:extLst>
              <a:ext uri="{FF2B5EF4-FFF2-40B4-BE49-F238E27FC236}">
                <a16:creationId xmlns:a16="http://schemas.microsoft.com/office/drawing/2014/main" id="{A940D3B4-6F6F-4E8A-4E91-0CD53074002F}"/>
              </a:ext>
            </a:extLst>
          </p:cNvPr>
          <p:cNvSpPr>
            <a:spLocks noGrp="1"/>
          </p:cNvSpPr>
          <p:nvPr>
            <p:ph type="sldNum" sz="quarter" idx="12"/>
          </p:nvPr>
        </p:nvSpPr>
        <p:spPr/>
        <p:txBody>
          <a:bodyPr/>
          <a:lstStyle/>
          <a:p>
            <a:fld id="{4F7889AB-9971-4DA8-ACD5-5C2751CC9E7F}" type="slidenum">
              <a:rPr lang="en-GB" altLang="en-US" smtClean="0"/>
              <a:pPr/>
              <a:t>54</a:t>
            </a:fld>
            <a:endParaRPr lang="en-GB"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B968DE2F-A47C-96D9-F2AF-65A477F93A45}"/>
              </a:ext>
            </a:extLst>
          </p:cNvPr>
          <p:cNvSpPr>
            <a:spLocks noGrp="1"/>
          </p:cNvSpPr>
          <p:nvPr>
            <p:ph type="title"/>
          </p:nvPr>
        </p:nvSpPr>
        <p:spPr/>
        <p:txBody>
          <a:bodyPr/>
          <a:lstStyle/>
          <a:p>
            <a:r>
              <a:rPr lang="en-GB" altLang="en-US" sz="2800" b="1"/>
              <a:t>Question 15-Has your department been involved in organising and presenting talks on the use of tumour markers to clinical staff?</a:t>
            </a:r>
          </a:p>
        </p:txBody>
      </p:sp>
      <p:sp>
        <p:nvSpPr>
          <p:cNvPr id="57347" name="Content Placeholder 2">
            <a:extLst>
              <a:ext uri="{FF2B5EF4-FFF2-40B4-BE49-F238E27FC236}">
                <a16:creationId xmlns:a16="http://schemas.microsoft.com/office/drawing/2014/main" id="{17A2D272-BB27-60FD-890D-A35A4E85BB90}"/>
              </a:ext>
            </a:extLst>
          </p:cNvPr>
          <p:cNvSpPr>
            <a:spLocks noGrp="1"/>
          </p:cNvSpPr>
          <p:nvPr>
            <p:ph idx="1"/>
          </p:nvPr>
        </p:nvSpPr>
        <p:spPr/>
        <p:txBody>
          <a:bodyPr/>
          <a:lstStyle/>
          <a:p>
            <a:pPr>
              <a:buFontTx/>
              <a:buNone/>
            </a:pPr>
            <a:endParaRPr lang="en-US" altLang="en-US"/>
          </a:p>
        </p:txBody>
      </p:sp>
      <p:graphicFrame>
        <p:nvGraphicFramePr>
          <p:cNvPr id="57348" name="Object 6">
            <a:extLst>
              <a:ext uri="{FF2B5EF4-FFF2-40B4-BE49-F238E27FC236}">
                <a16:creationId xmlns:a16="http://schemas.microsoft.com/office/drawing/2014/main" id="{E0F9AC6E-5778-1521-BD9F-BEC14E7039D3}"/>
              </a:ext>
            </a:extLst>
          </p:cNvPr>
          <p:cNvGraphicFramePr>
            <a:graphicFrameLocks noChangeAspect="1"/>
          </p:cNvGraphicFramePr>
          <p:nvPr/>
        </p:nvGraphicFramePr>
        <p:xfrm>
          <a:off x="787400" y="1989138"/>
          <a:ext cx="8356600" cy="4625975"/>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400" y="1989138"/>
                        <a:ext cx="8356600" cy="462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49" name="Text Box 6">
            <a:extLst>
              <a:ext uri="{FF2B5EF4-FFF2-40B4-BE49-F238E27FC236}">
                <a16:creationId xmlns:a16="http://schemas.microsoft.com/office/drawing/2014/main" id="{EB098B3B-01C3-E41C-5346-74FBF82D3819}"/>
              </a:ext>
            </a:extLst>
          </p:cNvPr>
          <p:cNvSpPr txBox="1">
            <a:spLocks noChangeArrowheads="1"/>
          </p:cNvSpPr>
          <p:nvPr/>
        </p:nvSpPr>
        <p:spPr bwMode="auto">
          <a:xfrm>
            <a:off x="539750" y="1792288"/>
            <a:ext cx="1336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BD3E58FF-896C-D0C2-0661-62089AE35013}"/>
              </a:ext>
            </a:extLst>
          </p:cNvPr>
          <p:cNvSpPr>
            <a:spLocks noGrp="1"/>
          </p:cNvSpPr>
          <p:nvPr>
            <p:ph type="sldNum" sz="quarter" idx="12"/>
          </p:nvPr>
        </p:nvSpPr>
        <p:spPr/>
        <p:txBody>
          <a:bodyPr/>
          <a:lstStyle/>
          <a:p>
            <a:fld id="{4F7889AB-9971-4DA8-ACD5-5C2751CC9E7F}" type="slidenum">
              <a:rPr lang="en-GB" altLang="en-US" smtClean="0"/>
              <a:pPr/>
              <a:t>55</a:t>
            </a:fld>
            <a:endParaRPr lang="en-GB"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9652D2AD-2566-FE9F-F6EC-55FA39A04D17}"/>
              </a:ext>
            </a:extLst>
          </p:cNvPr>
          <p:cNvSpPr>
            <a:spLocks noGrp="1"/>
          </p:cNvSpPr>
          <p:nvPr>
            <p:ph type="title"/>
          </p:nvPr>
        </p:nvSpPr>
        <p:spPr/>
        <p:txBody>
          <a:bodyPr/>
          <a:lstStyle/>
          <a:p>
            <a:r>
              <a:rPr lang="en-GB" altLang="en-US" sz="3200" b="1"/>
              <a:t>Question 15a-If the answer is yes,state the groups this has been to</a:t>
            </a:r>
          </a:p>
        </p:txBody>
      </p:sp>
      <p:graphicFrame>
        <p:nvGraphicFramePr>
          <p:cNvPr id="58371" name="Object 5">
            <a:extLst>
              <a:ext uri="{FF2B5EF4-FFF2-40B4-BE49-F238E27FC236}">
                <a16:creationId xmlns:a16="http://schemas.microsoft.com/office/drawing/2014/main" id="{4AA0052A-9D85-5D8F-3A59-8908089D3990}"/>
              </a:ext>
            </a:extLst>
          </p:cNvPr>
          <p:cNvGraphicFramePr>
            <a:graphicFrameLocks noChangeAspect="1"/>
          </p:cNvGraphicFramePr>
          <p:nvPr/>
        </p:nvGraphicFramePr>
        <p:xfrm>
          <a:off x="539750" y="2128838"/>
          <a:ext cx="8701088" cy="4656137"/>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128838"/>
                        <a:ext cx="8701088" cy="465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2" name="Text Box 5">
            <a:extLst>
              <a:ext uri="{FF2B5EF4-FFF2-40B4-BE49-F238E27FC236}">
                <a16:creationId xmlns:a16="http://schemas.microsoft.com/office/drawing/2014/main" id="{4C11747E-38DB-4564-AC5B-22E6EEE09E0D}"/>
              </a:ext>
            </a:extLst>
          </p:cNvPr>
          <p:cNvSpPr txBox="1">
            <a:spLocks noChangeArrowheads="1"/>
          </p:cNvSpPr>
          <p:nvPr/>
        </p:nvSpPr>
        <p:spPr bwMode="auto">
          <a:xfrm>
            <a:off x="971550" y="2008188"/>
            <a:ext cx="12652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73A493D2-323E-EBAF-0B19-72898C90F3E8}"/>
              </a:ext>
            </a:extLst>
          </p:cNvPr>
          <p:cNvSpPr>
            <a:spLocks noGrp="1"/>
          </p:cNvSpPr>
          <p:nvPr>
            <p:ph type="sldNum" sz="quarter" idx="12"/>
          </p:nvPr>
        </p:nvSpPr>
        <p:spPr/>
        <p:txBody>
          <a:bodyPr/>
          <a:lstStyle/>
          <a:p>
            <a:fld id="{4F7889AB-9971-4DA8-ACD5-5C2751CC9E7F}" type="slidenum">
              <a:rPr lang="en-GB" altLang="en-US" smtClean="0"/>
              <a:pPr/>
              <a:t>56</a:t>
            </a:fld>
            <a:endParaRPr lang="en-GB"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107B677E-DAFD-54EC-2582-DD39499A16C9}"/>
              </a:ext>
            </a:extLst>
          </p:cNvPr>
          <p:cNvSpPr>
            <a:spLocks noGrp="1" noChangeArrowheads="1"/>
          </p:cNvSpPr>
          <p:nvPr>
            <p:ph type="title"/>
          </p:nvPr>
        </p:nvSpPr>
        <p:spPr/>
        <p:txBody>
          <a:bodyPr/>
          <a:lstStyle/>
          <a:p>
            <a:r>
              <a:rPr lang="en-GB" altLang="en-US" sz="2800" b="1"/>
              <a:t>Question 16-Approximately what % of your requests from PSA have been from GPs?</a:t>
            </a:r>
            <a:endParaRPr lang="en-US" altLang="en-US" sz="2800" b="1"/>
          </a:p>
        </p:txBody>
      </p:sp>
      <p:graphicFrame>
        <p:nvGraphicFramePr>
          <p:cNvPr id="59395" name="Rectangle 3">
            <a:extLst>
              <a:ext uri="{FF2B5EF4-FFF2-40B4-BE49-F238E27FC236}">
                <a16:creationId xmlns:a16="http://schemas.microsoft.com/office/drawing/2014/main" id="{ACC9E5C2-891F-CB4F-01CB-984F981CC905}"/>
              </a:ext>
            </a:extLst>
          </p:cNvPr>
          <p:cNvGraphicFramePr>
            <a:graphicFrameLocks noGrp="1"/>
          </p:cNvGraphicFramePr>
          <p:nvPr>
            <p:ph type="body" idx="1"/>
          </p:nvPr>
        </p:nvGraphicFramePr>
        <p:xfrm>
          <a:off x="1258888" y="1412875"/>
          <a:ext cx="5832475" cy="4814888"/>
        </p:xfrm>
        <a:graphic>
          <a:graphicData uri="http://schemas.openxmlformats.org/presentationml/2006/ole">
            <mc:AlternateContent xmlns:mc="http://schemas.openxmlformats.org/markup-compatibility/2006">
              <mc:Choice xmlns:v="urn:schemas-microsoft-com:vml" Requires="v">
                <p:oleObj name="Chart" r:id="rId3" imgW="4676851" imgH="3628989" progId="Excel.Chart.8">
                  <p:embed/>
                </p:oleObj>
              </mc:Choice>
              <mc:Fallback>
                <p:oleObj name="Chart" r:id="rId3" imgW="4676851" imgH="3628989" progId="Excel.Chart.8">
                  <p:embed/>
                  <p:pic>
                    <p:nvPicPr>
                      <p:cNvPr id="0" name="Rectangle 3"/>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412875"/>
                        <a:ext cx="5832475" cy="481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6" name="TextBox 4">
            <a:extLst>
              <a:ext uri="{FF2B5EF4-FFF2-40B4-BE49-F238E27FC236}">
                <a16:creationId xmlns:a16="http://schemas.microsoft.com/office/drawing/2014/main" id="{A9E67179-A1BB-C57D-2983-1865E48DD2BD}"/>
              </a:ext>
            </a:extLst>
          </p:cNvPr>
          <p:cNvSpPr txBox="1">
            <a:spLocks noChangeArrowheads="1"/>
          </p:cNvSpPr>
          <p:nvPr/>
        </p:nvSpPr>
        <p:spPr bwMode="auto">
          <a:xfrm>
            <a:off x="2051050" y="6092825"/>
            <a:ext cx="2557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t>The average was 67%</a:t>
            </a:r>
          </a:p>
        </p:txBody>
      </p:sp>
      <p:sp>
        <p:nvSpPr>
          <p:cNvPr id="59397" name="Text Box 7">
            <a:extLst>
              <a:ext uri="{FF2B5EF4-FFF2-40B4-BE49-F238E27FC236}">
                <a16:creationId xmlns:a16="http://schemas.microsoft.com/office/drawing/2014/main" id="{1AA8A3F1-DBC4-21B0-1FF7-55E0FC80A7BE}"/>
              </a:ext>
            </a:extLst>
          </p:cNvPr>
          <p:cNvSpPr txBox="1">
            <a:spLocks noChangeArrowheads="1"/>
          </p:cNvSpPr>
          <p:nvPr/>
        </p:nvSpPr>
        <p:spPr bwMode="auto">
          <a:xfrm>
            <a:off x="735013" y="1289050"/>
            <a:ext cx="996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42FE32CD-8A85-E7FE-AC8C-2550D7A749E4}"/>
              </a:ext>
            </a:extLst>
          </p:cNvPr>
          <p:cNvSpPr>
            <a:spLocks noGrp="1"/>
          </p:cNvSpPr>
          <p:nvPr>
            <p:ph type="sldNum" sz="quarter" idx="12"/>
          </p:nvPr>
        </p:nvSpPr>
        <p:spPr/>
        <p:txBody>
          <a:bodyPr/>
          <a:lstStyle/>
          <a:p>
            <a:fld id="{4F7889AB-9971-4DA8-ACD5-5C2751CC9E7F}" type="slidenum">
              <a:rPr lang="en-GB" altLang="en-US" smtClean="0"/>
              <a:pPr/>
              <a:t>57</a:t>
            </a:fld>
            <a:endParaRPr lang="en-GB"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3CEC265-C966-5431-EC2E-74663F46B214}"/>
              </a:ext>
            </a:extLst>
          </p:cNvPr>
          <p:cNvSpPr>
            <a:spLocks noGrp="1" noChangeArrowheads="1"/>
          </p:cNvSpPr>
          <p:nvPr>
            <p:ph type="title"/>
          </p:nvPr>
        </p:nvSpPr>
        <p:spPr/>
        <p:txBody>
          <a:bodyPr/>
          <a:lstStyle/>
          <a:p>
            <a:r>
              <a:rPr lang="en-GB" altLang="en-US" sz="3200" b="1"/>
              <a:t>Question 17-Does your laboratory accept requests for free PSA?</a:t>
            </a:r>
            <a:endParaRPr lang="en-US" altLang="en-US" sz="3200" b="1"/>
          </a:p>
        </p:txBody>
      </p:sp>
      <p:graphicFrame>
        <p:nvGraphicFramePr>
          <p:cNvPr id="60419" name="Object 5">
            <a:extLst>
              <a:ext uri="{FF2B5EF4-FFF2-40B4-BE49-F238E27FC236}">
                <a16:creationId xmlns:a16="http://schemas.microsoft.com/office/drawing/2014/main" id="{5C52B3A0-F31D-901F-2BE6-F6B42E0A6118}"/>
              </a:ext>
            </a:extLst>
          </p:cNvPr>
          <p:cNvGraphicFramePr>
            <a:graphicFrameLocks noChangeAspect="1"/>
          </p:cNvGraphicFramePr>
          <p:nvPr/>
        </p:nvGraphicFramePr>
        <p:xfrm>
          <a:off x="827088" y="1989138"/>
          <a:ext cx="7504112" cy="4152900"/>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989138"/>
                        <a:ext cx="7504112"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20" name="TextBox 4">
            <a:extLst>
              <a:ext uri="{FF2B5EF4-FFF2-40B4-BE49-F238E27FC236}">
                <a16:creationId xmlns:a16="http://schemas.microsoft.com/office/drawing/2014/main" id="{1437BE0C-3E92-CD99-090A-44D3D15B1F0D}"/>
              </a:ext>
            </a:extLst>
          </p:cNvPr>
          <p:cNvSpPr txBox="1">
            <a:spLocks noChangeArrowheads="1"/>
          </p:cNvSpPr>
          <p:nvPr/>
        </p:nvSpPr>
        <p:spPr bwMode="auto">
          <a:xfrm>
            <a:off x="539750" y="1916113"/>
            <a:ext cx="1365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p>
        </p:txBody>
      </p:sp>
      <p:sp>
        <p:nvSpPr>
          <p:cNvPr id="3" name="Slide Number Placeholder 2">
            <a:extLst>
              <a:ext uri="{FF2B5EF4-FFF2-40B4-BE49-F238E27FC236}">
                <a16:creationId xmlns:a16="http://schemas.microsoft.com/office/drawing/2014/main" id="{2B74CA5B-B8F8-897F-73FE-A09D967E1F25}"/>
              </a:ext>
            </a:extLst>
          </p:cNvPr>
          <p:cNvSpPr>
            <a:spLocks noGrp="1"/>
          </p:cNvSpPr>
          <p:nvPr>
            <p:ph type="sldNum" sz="quarter" idx="12"/>
          </p:nvPr>
        </p:nvSpPr>
        <p:spPr/>
        <p:txBody>
          <a:bodyPr/>
          <a:lstStyle/>
          <a:p>
            <a:fld id="{4F7889AB-9971-4DA8-ACD5-5C2751CC9E7F}" type="slidenum">
              <a:rPr lang="en-GB" altLang="en-US" smtClean="0"/>
              <a:pPr/>
              <a:t>58</a:t>
            </a:fld>
            <a:endParaRPr lang="en-GB"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6A1D271-FCC2-A831-F7DA-E327782EDFB0}"/>
              </a:ext>
            </a:extLst>
          </p:cNvPr>
          <p:cNvSpPr>
            <a:spLocks noGrp="1" noChangeArrowheads="1"/>
          </p:cNvSpPr>
          <p:nvPr>
            <p:ph type="title"/>
          </p:nvPr>
        </p:nvSpPr>
        <p:spPr/>
        <p:txBody>
          <a:bodyPr/>
          <a:lstStyle/>
          <a:p>
            <a:r>
              <a:rPr lang="en-GB" altLang="en-US" sz="3200" b="1"/>
              <a:t>Question 17a-If yes,is the assay performed in-house or sent away?</a:t>
            </a:r>
            <a:endParaRPr lang="en-US" altLang="en-US" sz="3200" b="1"/>
          </a:p>
        </p:txBody>
      </p:sp>
      <p:graphicFrame>
        <p:nvGraphicFramePr>
          <p:cNvPr id="61443" name="Object 5">
            <a:extLst>
              <a:ext uri="{FF2B5EF4-FFF2-40B4-BE49-F238E27FC236}">
                <a16:creationId xmlns:a16="http://schemas.microsoft.com/office/drawing/2014/main" id="{439B3F9E-B047-C96D-9880-96BFF87666C3}"/>
              </a:ext>
            </a:extLst>
          </p:cNvPr>
          <p:cNvGraphicFramePr>
            <a:graphicFrameLocks noChangeAspect="1"/>
          </p:cNvGraphicFramePr>
          <p:nvPr/>
        </p:nvGraphicFramePr>
        <p:xfrm>
          <a:off x="179388" y="1916113"/>
          <a:ext cx="8413750" cy="4656137"/>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916113"/>
                        <a:ext cx="8413750" cy="465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4" name="TextBox 4">
            <a:extLst>
              <a:ext uri="{FF2B5EF4-FFF2-40B4-BE49-F238E27FC236}">
                <a16:creationId xmlns:a16="http://schemas.microsoft.com/office/drawing/2014/main" id="{84791F60-99FE-9EEB-0129-32D83BCBC251}"/>
              </a:ext>
            </a:extLst>
          </p:cNvPr>
          <p:cNvSpPr txBox="1">
            <a:spLocks noChangeArrowheads="1"/>
          </p:cNvSpPr>
          <p:nvPr/>
        </p:nvSpPr>
        <p:spPr bwMode="auto">
          <a:xfrm>
            <a:off x="323850" y="1916113"/>
            <a:ext cx="15097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p>
        </p:txBody>
      </p:sp>
      <p:sp>
        <p:nvSpPr>
          <p:cNvPr id="3" name="Slide Number Placeholder 2">
            <a:extLst>
              <a:ext uri="{FF2B5EF4-FFF2-40B4-BE49-F238E27FC236}">
                <a16:creationId xmlns:a16="http://schemas.microsoft.com/office/drawing/2014/main" id="{83F0CC63-3C80-EC30-7106-DF5D84586CA8}"/>
              </a:ext>
            </a:extLst>
          </p:cNvPr>
          <p:cNvSpPr>
            <a:spLocks noGrp="1"/>
          </p:cNvSpPr>
          <p:nvPr>
            <p:ph type="sldNum" sz="quarter" idx="12"/>
          </p:nvPr>
        </p:nvSpPr>
        <p:spPr/>
        <p:txBody>
          <a:bodyPr/>
          <a:lstStyle/>
          <a:p>
            <a:fld id="{4F7889AB-9971-4DA8-ACD5-5C2751CC9E7F}" type="slidenum">
              <a:rPr lang="en-GB" altLang="en-US" smtClean="0"/>
              <a:pPr/>
              <a:t>59</a:t>
            </a:fld>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63BE5F4-1241-B59A-408A-BF250CF13A03}"/>
              </a:ext>
            </a:extLst>
          </p:cNvPr>
          <p:cNvSpPr>
            <a:spLocks noGrp="1" noChangeArrowheads="1"/>
          </p:cNvSpPr>
          <p:nvPr>
            <p:ph type="title"/>
          </p:nvPr>
        </p:nvSpPr>
        <p:spPr/>
        <p:txBody>
          <a:bodyPr/>
          <a:lstStyle/>
          <a:p>
            <a:pPr eaLnBrk="1" hangingPunct="1"/>
            <a:r>
              <a:rPr lang="en-GB" altLang="en-US" sz="3200" b="1"/>
              <a:t>Question 2-Does your laboratory have an oncology unit on site?</a:t>
            </a:r>
          </a:p>
        </p:txBody>
      </p:sp>
      <p:graphicFrame>
        <p:nvGraphicFramePr>
          <p:cNvPr id="7" name="Table 6">
            <a:extLst>
              <a:ext uri="{FF2B5EF4-FFF2-40B4-BE49-F238E27FC236}">
                <a16:creationId xmlns:a16="http://schemas.microsoft.com/office/drawing/2014/main" id="{C8CB5691-82F3-1FF3-608F-5DEC14E05133}"/>
              </a:ext>
            </a:extLst>
          </p:cNvPr>
          <p:cNvGraphicFramePr>
            <a:graphicFrameLocks noGrp="1"/>
          </p:cNvGraphicFramePr>
          <p:nvPr/>
        </p:nvGraphicFramePr>
        <p:xfrm>
          <a:off x="4267200" y="3348038"/>
          <a:ext cx="609600" cy="161925"/>
        </p:xfrm>
        <a:graphic>
          <a:graphicData uri="http://schemas.openxmlformats.org/drawingml/2006/table">
            <a:tbl>
              <a:tblPr/>
              <a:tblGrid>
                <a:gridCol w="609600">
                  <a:extLst>
                    <a:ext uri="{9D8B030D-6E8A-4147-A177-3AD203B41FA5}">
                      <a16:colId xmlns:a16="http://schemas.microsoft.com/office/drawing/2014/main" val="20000"/>
                    </a:ext>
                  </a:extLst>
                </a:gridCol>
              </a:tblGrid>
              <a:tr h="161925">
                <a:tc>
                  <a:txBody>
                    <a:bodyPr/>
                    <a:lstStyle/>
                    <a:p>
                      <a:pPr algn="l" fontAlgn="b"/>
                      <a:endParaRPr lang="en-GB" sz="1000" b="0" i="0" u="none" strike="noStrike" dirty="0">
                        <a:latin typeface="Arial"/>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bl>
          </a:graphicData>
        </a:graphic>
      </p:graphicFrame>
      <p:graphicFrame>
        <p:nvGraphicFramePr>
          <p:cNvPr id="7173" name="Object 7">
            <a:extLst>
              <a:ext uri="{FF2B5EF4-FFF2-40B4-BE49-F238E27FC236}">
                <a16:creationId xmlns:a16="http://schemas.microsoft.com/office/drawing/2014/main" id="{1EC4DF64-0401-60D4-4A42-201D4DC1928B}"/>
              </a:ext>
            </a:extLst>
          </p:cNvPr>
          <p:cNvGraphicFramePr>
            <a:graphicFrameLocks noChangeAspect="1"/>
          </p:cNvGraphicFramePr>
          <p:nvPr/>
        </p:nvGraphicFramePr>
        <p:xfrm>
          <a:off x="468313" y="1989138"/>
          <a:ext cx="8410575" cy="4656137"/>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989138"/>
                        <a:ext cx="8410575" cy="465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4" name="Text Box 7">
            <a:extLst>
              <a:ext uri="{FF2B5EF4-FFF2-40B4-BE49-F238E27FC236}">
                <a16:creationId xmlns:a16="http://schemas.microsoft.com/office/drawing/2014/main" id="{AE697C03-F58C-98B3-45CB-04305F685C8B}"/>
              </a:ext>
            </a:extLst>
          </p:cNvPr>
          <p:cNvSpPr txBox="1">
            <a:spLocks noChangeArrowheads="1"/>
          </p:cNvSpPr>
          <p:nvPr/>
        </p:nvSpPr>
        <p:spPr bwMode="auto">
          <a:xfrm>
            <a:off x="611188" y="1844675"/>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86E3A6AB-AC7F-BF46-9234-B073DEFA79FD}"/>
              </a:ext>
            </a:extLst>
          </p:cNvPr>
          <p:cNvSpPr>
            <a:spLocks noGrp="1"/>
          </p:cNvSpPr>
          <p:nvPr>
            <p:ph type="sldNum" sz="quarter" idx="12"/>
          </p:nvPr>
        </p:nvSpPr>
        <p:spPr/>
        <p:txBody>
          <a:bodyPr/>
          <a:lstStyle/>
          <a:p>
            <a:fld id="{4F7889AB-9971-4DA8-ACD5-5C2751CC9E7F}" type="slidenum">
              <a:rPr lang="en-GB" altLang="en-US" smtClean="0"/>
              <a:pPr/>
              <a:t>6</a:t>
            </a:fld>
            <a:endParaRPr lang="en-GB"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22F7295-CE5A-BCDD-9733-7DD7754CC95B}"/>
              </a:ext>
            </a:extLst>
          </p:cNvPr>
          <p:cNvSpPr>
            <a:spLocks noGrp="1" noChangeArrowheads="1"/>
          </p:cNvSpPr>
          <p:nvPr>
            <p:ph type="title"/>
          </p:nvPr>
        </p:nvSpPr>
        <p:spPr/>
        <p:txBody>
          <a:bodyPr/>
          <a:lstStyle/>
          <a:p>
            <a:r>
              <a:rPr lang="en-GB" altLang="en-US" sz="3200" b="1"/>
              <a:t>Question 18a-Do you provide guidance about timing of PSA measurements after digital rectal examination?</a:t>
            </a:r>
            <a:endParaRPr lang="en-US" altLang="en-US" sz="3200" b="1"/>
          </a:p>
        </p:txBody>
      </p:sp>
      <p:graphicFrame>
        <p:nvGraphicFramePr>
          <p:cNvPr id="62467" name="Object 6">
            <a:extLst>
              <a:ext uri="{FF2B5EF4-FFF2-40B4-BE49-F238E27FC236}">
                <a16:creationId xmlns:a16="http://schemas.microsoft.com/office/drawing/2014/main" id="{EC5EA711-224A-2F52-1410-4A5AEB5FDC87}"/>
              </a:ext>
            </a:extLst>
          </p:cNvPr>
          <p:cNvGraphicFramePr>
            <a:graphicFrameLocks noChangeAspect="1"/>
          </p:cNvGraphicFramePr>
          <p:nvPr/>
        </p:nvGraphicFramePr>
        <p:xfrm>
          <a:off x="1547813" y="1827213"/>
          <a:ext cx="6484937" cy="5030787"/>
        </p:xfrm>
        <a:graphic>
          <a:graphicData uri="http://schemas.openxmlformats.org/presentationml/2006/ole">
            <mc:AlternateContent xmlns:mc="http://schemas.openxmlformats.org/markup-compatibility/2006">
              <mc:Choice xmlns:v="urn:schemas-microsoft-com:vml" Requires="v">
                <p:oleObj name="Chart" r:id="rId3" imgW="4676851" imgH="3628989" progId="Excel.Chart.8">
                  <p:embed/>
                </p:oleObj>
              </mc:Choice>
              <mc:Fallback>
                <p:oleObj name="Chart" r:id="rId3" imgW="4676851" imgH="3628989"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827213"/>
                        <a:ext cx="6484937" cy="503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8" name="Text Box 7">
            <a:extLst>
              <a:ext uri="{FF2B5EF4-FFF2-40B4-BE49-F238E27FC236}">
                <a16:creationId xmlns:a16="http://schemas.microsoft.com/office/drawing/2014/main" id="{54E673D9-F528-A1AD-E33E-C5A39CC269EC}"/>
              </a:ext>
            </a:extLst>
          </p:cNvPr>
          <p:cNvSpPr txBox="1">
            <a:spLocks noChangeArrowheads="1"/>
          </p:cNvSpPr>
          <p:nvPr/>
        </p:nvSpPr>
        <p:spPr bwMode="auto">
          <a:xfrm>
            <a:off x="1116013" y="1792288"/>
            <a:ext cx="1336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FE24D91C-5AE8-6CC3-8AF1-AEC92E17FCCD}"/>
              </a:ext>
            </a:extLst>
          </p:cNvPr>
          <p:cNvSpPr>
            <a:spLocks noGrp="1"/>
          </p:cNvSpPr>
          <p:nvPr>
            <p:ph type="sldNum" sz="quarter" idx="12"/>
          </p:nvPr>
        </p:nvSpPr>
        <p:spPr/>
        <p:txBody>
          <a:bodyPr/>
          <a:lstStyle/>
          <a:p>
            <a:fld id="{4F7889AB-9971-4DA8-ACD5-5C2751CC9E7F}" type="slidenum">
              <a:rPr lang="en-GB" altLang="en-US" smtClean="0"/>
              <a:pPr/>
              <a:t>60</a:t>
            </a:fld>
            <a:endParaRPr lang="en-GB"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E6C4F985-605B-158C-6837-42E64E9072D9}"/>
              </a:ext>
            </a:extLst>
          </p:cNvPr>
          <p:cNvSpPr>
            <a:spLocks noGrp="1"/>
          </p:cNvSpPr>
          <p:nvPr>
            <p:ph type="title"/>
          </p:nvPr>
        </p:nvSpPr>
        <p:spPr/>
        <p:txBody>
          <a:bodyPr/>
          <a:lstStyle/>
          <a:p>
            <a:r>
              <a:rPr lang="en-GB" altLang="en-US" sz="3600" b="1"/>
              <a:t>Question 18b-after ejaculation</a:t>
            </a:r>
          </a:p>
        </p:txBody>
      </p:sp>
      <p:graphicFrame>
        <p:nvGraphicFramePr>
          <p:cNvPr id="63491" name="Object 6">
            <a:extLst>
              <a:ext uri="{FF2B5EF4-FFF2-40B4-BE49-F238E27FC236}">
                <a16:creationId xmlns:a16="http://schemas.microsoft.com/office/drawing/2014/main" id="{EF7BD1C6-F2E4-98C1-C4A6-4F15EE36894A}"/>
              </a:ext>
            </a:extLst>
          </p:cNvPr>
          <p:cNvGraphicFramePr>
            <a:graphicFrameLocks noChangeAspect="1"/>
          </p:cNvGraphicFramePr>
          <p:nvPr/>
        </p:nvGraphicFramePr>
        <p:xfrm>
          <a:off x="1692275" y="1647825"/>
          <a:ext cx="6715125" cy="5210175"/>
        </p:xfrm>
        <a:graphic>
          <a:graphicData uri="http://schemas.openxmlformats.org/presentationml/2006/ole">
            <mc:AlternateContent xmlns:mc="http://schemas.openxmlformats.org/markup-compatibility/2006">
              <mc:Choice xmlns:v="urn:schemas-microsoft-com:vml" Requires="v">
                <p:oleObj name="Chart" r:id="rId3" imgW="4676851" imgH="3628989" progId="Excel.Chart.8">
                  <p:embed/>
                </p:oleObj>
              </mc:Choice>
              <mc:Fallback>
                <p:oleObj name="Chart" r:id="rId3" imgW="4676851" imgH="3628989"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647825"/>
                        <a:ext cx="6715125" cy="521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2" name="Text Box 7">
            <a:extLst>
              <a:ext uri="{FF2B5EF4-FFF2-40B4-BE49-F238E27FC236}">
                <a16:creationId xmlns:a16="http://schemas.microsoft.com/office/drawing/2014/main" id="{C649CA73-4CF6-B4D8-86C0-6852F352F335}"/>
              </a:ext>
            </a:extLst>
          </p:cNvPr>
          <p:cNvSpPr txBox="1">
            <a:spLocks noChangeArrowheads="1"/>
          </p:cNvSpPr>
          <p:nvPr/>
        </p:nvSpPr>
        <p:spPr bwMode="auto">
          <a:xfrm>
            <a:off x="1166813" y="15763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A69D520F-8294-87DA-E67A-547C61A93FB9}"/>
              </a:ext>
            </a:extLst>
          </p:cNvPr>
          <p:cNvSpPr>
            <a:spLocks noGrp="1"/>
          </p:cNvSpPr>
          <p:nvPr>
            <p:ph type="sldNum" sz="quarter" idx="12"/>
          </p:nvPr>
        </p:nvSpPr>
        <p:spPr/>
        <p:txBody>
          <a:bodyPr/>
          <a:lstStyle/>
          <a:p>
            <a:fld id="{4F7889AB-9971-4DA8-ACD5-5C2751CC9E7F}" type="slidenum">
              <a:rPr lang="en-GB" altLang="en-US" smtClean="0"/>
              <a:pPr/>
              <a:t>61</a:t>
            </a:fld>
            <a:endParaRPr lang="en-GB"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DD7CDB1F-4DD1-C1E0-598B-1EA397067437}"/>
              </a:ext>
            </a:extLst>
          </p:cNvPr>
          <p:cNvSpPr>
            <a:spLocks noGrp="1"/>
          </p:cNvSpPr>
          <p:nvPr>
            <p:ph type="title"/>
          </p:nvPr>
        </p:nvSpPr>
        <p:spPr/>
        <p:txBody>
          <a:bodyPr/>
          <a:lstStyle/>
          <a:p>
            <a:r>
              <a:rPr lang="en-GB" altLang="en-US" sz="3600" b="1"/>
              <a:t>Question 18c-after rigid cystoscopy</a:t>
            </a:r>
          </a:p>
        </p:txBody>
      </p:sp>
      <p:graphicFrame>
        <p:nvGraphicFramePr>
          <p:cNvPr id="64515" name="Content Placeholder 2">
            <a:extLst>
              <a:ext uri="{FF2B5EF4-FFF2-40B4-BE49-F238E27FC236}">
                <a16:creationId xmlns:a16="http://schemas.microsoft.com/office/drawing/2014/main" id="{03516FA7-4D00-9362-DC2C-FB8C733DD055}"/>
              </a:ext>
            </a:extLst>
          </p:cNvPr>
          <p:cNvGraphicFramePr>
            <a:graphicFrameLocks noGrp="1"/>
          </p:cNvGraphicFramePr>
          <p:nvPr>
            <p:ph idx="1"/>
          </p:nvPr>
        </p:nvGraphicFramePr>
        <p:xfrm>
          <a:off x="1547813" y="1484313"/>
          <a:ext cx="5832475" cy="5067300"/>
        </p:xfrm>
        <a:graphic>
          <a:graphicData uri="http://schemas.openxmlformats.org/presentationml/2006/ole">
            <mc:AlternateContent xmlns:mc="http://schemas.openxmlformats.org/markup-compatibility/2006">
              <mc:Choice xmlns:v="urn:schemas-microsoft-com:vml" Requires="v">
                <p:oleObj name="Chart" r:id="rId3" imgW="4676851" imgH="3628989" progId="Excel.Chart.8">
                  <p:embed/>
                </p:oleObj>
              </mc:Choice>
              <mc:Fallback>
                <p:oleObj name="Chart" r:id="rId3" imgW="4676851" imgH="3628989" progId="Excel.Chart.8">
                  <p:embed/>
                  <p:pic>
                    <p:nvPicPr>
                      <p:cNvPr id="0" name="Content Placeholder 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484313"/>
                        <a:ext cx="5832475"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6" name="Text Box 6">
            <a:extLst>
              <a:ext uri="{FF2B5EF4-FFF2-40B4-BE49-F238E27FC236}">
                <a16:creationId xmlns:a16="http://schemas.microsoft.com/office/drawing/2014/main" id="{99C3747D-252B-83D9-933C-ED363D9396AB}"/>
              </a:ext>
            </a:extLst>
          </p:cNvPr>
          <p:cNvSpPr txBox="1">
            <a:spLocks noChangeArrowheads="1"/>
          </p:cNvSpPr>
          <p:nvPr/>
        </p:nvSpPr>
        <p:spPr bwMode="auto">
          <a:xfrm>
            <a:off x="1023938" y="13604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A123DEE3-2218-FBB9-5674-1358390F5A43}"/>
              </a:ext>
            </a:extLst>
          </p:cNvPr>
          <p:cNvSpPr>
            <a:spLocks noGrp="1"/>
          </p:cNvSpPr>
          <p:nvPr>
            <p:ph type="sldNum" sz="quarter" idx="12"/>
          </p:nvPr>
        </p:nvSpPr>
        <p:spPr/>
        <p:txBody>
          <a:bodyPr/>
          <a:lstStyle/>
          <a:p>
            <a:fld id="{4F7889AB-9971-4DA8-ACD5-5C2751CC9E7F}" type="slidenum">
              <a:rPr lang="en-GB" altLang="en-US" smtClean="0"/>
              <a:pPr/>
              <a:t>62</a:t>
            </a:fld>
            <a:endParaRPr lang="en-GB"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075EA6D4-71E0-18BA-39CF-CEC4B99F4744}"/>
              </a:ext>
            </a:extLst>
          </p:cNvPr>
          <p:cNvSpPr>
            <a:spLocks noGrp="1"/>
          </p:cNvSpPr>
          <p:nvPr>
            <p:ph type="title"/>
          </p:nvPr>
        </p:nvSpPr>
        <p:spPr/>
        <p:txBody>
          <a:bodyPr/>
          <a:lstStyle/>
          <a:p>
            <a:r>
              <a:rPr lang="en-GB" altLang="en-US" sz="3600" b="1"/>
              <a:t>Question 18d- after prostate biopsy</a:t>
            </a:r>
          </a:p>
        </p:txBody>
      </p:sp>
      <p:graphicFrame>
        <p:nvGraphicFramePr>
          <p:cNvPr id="65539" name="Content Placeholder 2">
            <a:extLst>
              <a:ext uri="{FF2B5EF4-FFF2-40B4-BE49-F238E27FC236}">
                <a16:creationId xmlns:a16="http://schemas.microsoft.com/office/drawing/2014/main" id="{4E4056E9-A606-E5C5-1228-8562B21D390F}"/>
              </a:ext>
            </a:extLst>
          </p:cNvPr>
          <p:cNvGraphicFramePr>
            <a:graphicFrameLocks noGrp="1"/>
          </p:cNvGraphicFramePr>
          <p:nvPr>
            <p:ph idx="1"/>
          </p:nvPr>
        </p:nvGraphicFramePr>
        <p:xfrm>
          <a:off x="1655763" y="1600200"/>
          <a:ext cx="5832475" cy="5211763"/>
        </p:xfrm>
        <a:graphic>
          <a:graphicData uri="http://schemas.openxmlformats.org/presentationml/2006/ole">
            <mc:AlternateContent xmlns:mc="http://schemas.openxmlformats.org/markup-compatibility/2006">
              <mc:Choice xmlns:v="urn:schemas-microsoft-com:vml" Requires="v">
                <p:oleObj name="Chart" r:id="rId3" imgW="4676851" imgH="3628989" progId="Excel.Chart.8">
                  <p:embed/>
                </p:oleObj>
              </mc:Choice>
              <mc:Fallback>
                <p:oleObj name="Chart" r:id="rId3" imgW="4676851" imgH="3628989" progId="Excel.Chart.8">
                  <p:embed/>
                  <p:pic>
                    <p:nvPicPr>
                      <p:cNvPr id="0" name="Content Placeholder 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763" y="1600200"/>
                        <a:ext cx="5832475"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0" name="Text Box 6">
            <a:extLst>
              <a:ext uri="{FF2B5EF4-FFF2-40B4-BE49-F238E27FC236}">
                <a16:creationId xmlns:a16="http://schemas.microsoft.com/office/drawing/2014/main" id="{43CF6966-02A1-51A1-EAAC-3C7E3E8EE70F}"/>
              </a:ext>
            </a:extLst>
          </p:cNvPr>
          <p:cNvSpPr txBox="1">
            <a:spLocks noChangeArrowheads="1"/>
          </p:cNvSpPr>
          <p:nvPr/>
        </p:nvSpPr>
        <p:spPr bwMode="auto">
          <a:xfrm>
            <a:off x="1023938" y="1431925"/>
            <a:ext cx="996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7360E913-C567-D0B0-A910-E1ABDBFCE738}"/>
              </a:ext>
            </a:extLst>
          </p:cNvPr>
          <p:cNvSpPr>
            <a:spLocks noGrp="1"/>
          </p:cNvSpPr>
          <p:nvPr>
            <p:ph type="sldNum" sz="quarter" idx="12"/>
          </p:nvPr>
        </p:nvSpPr>
        <p:spPr/>
        <p:txBody>
          <a:bodyPr/>
          <a:lstStyle/>
          <a:p>
            <a:fld id="{4F7889AB-9971-4DA8-ACD5-5C2751CC9E7F}" type="slidenum">
              <a:rPr lang="en-GB" altLang="en-US" smtClean="0"/>
              <a:pPr/>
              <a:t>63</a:t>
            </a:fld>
            <a:endParaRPr lang="en-GB"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A52C86F9-CF11-0BB9-3D6C-7838836428BF}"/>
              </a:ext>
            </a:extLst>
          </p:cNvPr>
          <p:cNvSpPr>
            <a:spLocks noGrp="1"/>
          </p:cNvSpPr>
          <p:nvPr>
            <p:ph type="title"/>
          </p:nvPr>
        </p:nvSpPr>
        <p:spPr/>
        <p:txBody>
          <a:bodyPr/>
          <a:lstStyle/>
          <a:p>
            <a:r>
              <a:rPr lang="en-GB" altLang="en-US" sz="3600" b="1"/>
              <a:t>Question 18e-after prostatectomy</a:t>
            </a:r>
          </a:p>
        </p:txBody>
      </p:sp>
      <p:graphicFrame>
        <p:nvGraphicFramePr>
          <p:cNvPr id="66563" name="Content Placeholder 2">
            <a:extLst>
              <a:ext uri="{FF2B5EF4-FFF2-40B4-BE49-F238E27FC236}">
                <a16:creationId xmlns:a16="http://schemas.microsoft.com/office/drawing/2014/main" id="{E72D962F-4F92-1C4E-7F03-B460A8C9E985}"/>
              </a:ext>
            </a:extLst>
          </p:cNvPr>
          <p:cNvGraphicFramePr>
            <a:graphicFrameLocks noGrp="1"/>
          </p:cNvGraphicFramePr>
          <p:nvPr>
            <p:ph idx="1"/>
          </p:nvPr>
        </p:nvGraphicFramePr>
        <p:xfrm>
          <a:off x="1655763" y="1600200"/>
          <a:ext cx="5832475" cy="5138738"/>
        </p:xfrm>
        <a:graphic>
          <a:graphicData uri="http://schemas.openxmlformats.org/presentationml/2006/ole">
            <mc:AlternateContent xmlns:mc="http://schemas.openxmlformats.org/markup-compatibility/2006">
              <mc:Choice xmlns:v="urn:schemas-microsoft-com:vml" Requires="v">
                <p:oleObj name="Chart" r:id="rId3" imgW="4676851" imgH="3628989" progId="Excel.Chart.8">
                  <p:embed/>
                </p:oleObj>
              </mc:Choice>
              <mc:Fallback>
                <p:oleObj name="Chart" r:id="rId3" imgW="4676851" imgH="3628989" progId="Excel.Chart.8">
                  <p:embed/>
                  <p:pic>
                    <p:nvPicPr>
                      <p:cNvPr id="0" name="Content Placeholder 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763" y="1600200"/>
                        <a:ext cx="5832475" cy="513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4" name="Text Box 6">
            <a:extLst>
              <a:ext uri="{FF2B5EF4-FFF2-40B4-BE49-F238E27FC236}">
                <a16:creationId xmlns:a16="http://schemas.microsoft.com/office/drawing/2014/main" id="{F557EDCE-2272-31E3-5EFE-C827CBEFBBE3}"/>
              </a:ext>
            </a:extLst>
          </p:cNvPr>
          <p:cNvSpPr txBox="1">
            <a:spLocks noChangeArrowheads="1"/>
          </p:cNvSpPr>
          <p:nvPr/>
        </p:nvSpPr>
        <p:spPr bwMode="auto">
          <a:xfrm>
            <a:off x="879475" y="1360488"/>
            <a:ext cx="124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3777E0AD-F340-4162-7029-82CE5C6D2BF6}"/>
              </a:ext>
            </a:extLst>
          </p:cNvPr>
          <p:cNvSpPr>
            <a:spLocks noGrp="1"/>
          </p:cNvSpPr>
          <p:nvPr>
            <p:ph type="sldNum" sz="quarter" idx="12"/>
          </p:nvPr>
        </p:nvSpPr>
        <p:spPr/>
        <p:txBody>
          <a:bodyPr/>
          <a:lstStyle/>
          <a:p>
            <a:fld id="{4F7889AB-9971-4DA8-ACD5-5C2751CC9E7F}" type="slidenum">
              <a:rPr lang="en-GB" altLang="en-US" smtClean="0"/>
              <a:pPr/>
              <a:t>64</a:t>
            </a:fld>
            <a:endParaRPr lang="en-GB"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57407C62-6C0F-C536-E512-8FB38244F6D1}"/>
              </a:ext>
            </a:extLst>
          </p:cNvPr>
          <p:cNvSpPr>
            <a:spLocks noGrp="1"/>
          </p:cNvSpPr>
          <p:nvPr>
            <p:ph type="title"/>
          </p:nvPr>
        </p:nvSpPr>
        <p:spPr/>
        <p:txBody>
          <a:bodyPr/>
          <a:lstStyle/>
          <a:p>
            <a:r>
              <a:rPr lang="en-GB" altLang="en-US" sz="3600" b="1"/>
              <a:t>Question 18f- after transrectal ultrasound</a:t>
            </a:r>
          </a:p>
        </p:txBody>
      </p:sp>
      <p:graphicFrame>
        <p:nvGraphicFramePr>
          <p:cNvPr id="67587" name="Content Placeholder 2">
            <a:extLst>
              <a:ext uri="{FF2B5EF4-FFF2-40B4-BE49-F238E27FC236}">
                <a16:creationId xmlns:a16="http://schemas.microsoft.com/office/drawing/2014/main" id="{8521623F-5580-F017-B9EC-72E0B8ACA830}"/>
              </a:ext>
            </a:extLst>
          </p:cNvPr>
          <p:cNvGraphicFramePr>
            <a:graphicFrameLocks noGrp="1"/>
          </p:cNvGraphicFramePr>
          <p:nvPr>
            <p:ph idx="1"/>
          </p:nvPr>
        </p:nvGraphicFramePr>
        <p:xfrm>
          <a:off x="1619250" y="1412875"/>
          <a:ext cx="5832475" cy="5391150"/>
        </p:xfrm>
        <a:graphic>
          <a:graphicData uri="http://schemas.openxmlformats.org/presentationml/2006/ole">
            <mc:AlternateContent xmlns:mc="http://schemas.openxmlformats.org/markup-compatibility/2006">
              <mc:Choice xmlns:v="urn:schemas-microsoft-com:vml" Requires="v">
                <p:oleObj name="Chart" r:id="rId3" imgW="4676851" imgH="3628989" progId="Excel.Chart.8">
                  <p:embed/>
                </p:oleObj>
              </mc:Choice>
              <mc:Fallback>
                <p:oleObj name="Chart" r:id="rId3" imgW="4676851" imgH="3628989" progId="Excel.Chart.8">
                  <p:embed/>
                  <p:pic>
                    <p:nvPicPr>
                      <p:cNvPr id="0" name="Content Placeholder 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412875"/>
                        <a:ext cx="5832475" cy="539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88" name="Text Box 6">
            <a:extLst>
              <a:ext uri="{FF2B5EF4-FFF2-40B4-BE49-F238E27FC236}">
                <a16:creationId xmlns:a16="http://schemas.microsoft.com/office/drawing/2014/main" id="{7EDE82FC-80EA-9ECF-754E-8B1E0BCC4A8F}"/>
              </a:ext>
            </a:extLst>
          </p:cNvPr>
          <p:cNvSpPr txBox="1">
            <a:spLocks noChangeArrowheads="1"/>
          </p:cNvSpPr>
          <p:nvPr/>
        </p:nvSpPr>
        <p:spPr bwMode="auto">
          <a:xfrm>
            <a:off x="827088" y="1216025"/>
            <a:ext cx="12652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F633EE17-541B-BDD8-8D40-0C64BBA40207}"/>
              </a:ext>
            </a:extLst>
          </p:cNvPr>
          <p:cNvSpPr>
            <a:spLocks noGrp="1"/>
          </p:cNvSpPr>
          <p:nvPr>
            <p:ph type="sldNum" sz="quarter" idx="12"/>
          </p:nvPr>
        </p:nvSpPr>
        <p:spPr/>
        <p:txBody>
          <a:bodyPr/>
          <a:lstStyle/>
          <a:p>
            <a:fld id="{4F7889AB-9971-4DA8-ACD5-5C2751CC9E7F}" type="slidenum">
              <a:rPr lang="en-GB" altLang="en-US" smtClean="0"/>
              <a:pPr/>
              <a:t>65</a:t>
            </a:fld>
            <a:endParaRPr lang="en-GB"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99E039B1-8511-AC38-11D4-228365D8F946}"/>
              </a:ext>
            </a:extLst>
          </p:cNvPr>
          <p:cNvSpPr>
            <a:spLocks noGrp="1"/>
          </p:cNvSpPr>
          <p:nvPr>
            <p:ph type="title"/>
          </p:nvPr>
        </p:nvSpPr>
        <p:spPr/>
        <p:txBody>
          <a:bodyPr/>
          <a:lstStyle/>
          <a:p>
            <a:r>
              <a:rPr lang="en-GB" altLang="en-US" sz="3600" b="1"/>
              <a:t>Question 18g-after transurethral resection(TURP)</a:t>
            </a:r>
          </a:p>
        </p:txBody>
      </p:sp>
      <p:graphicFrame>
        <p:nvGraphicFramePr>
          <p:cNvPr id="68611" name="Content Placeholder 2">
            <a:extLst>
              <a:ext uri="{FF2B5EF4-FFF2-40B4-BE49-F238E27FC236}">
                <a16:creationId xmlns:a16="http://schemas.microsoft.com/office/drawing/2014/main" id="{A43E6928-66E7-A6D6-8B2B-559DBCE7B0CF}"/>
              </a:ext>
            </a:extLst>
          </p:cNvPr>
          <p:cNvGraphicFramePr>
            <a:graphicFrameLocks noGrp="1"/>
          </p:cNvGraphicFramePr>
          <p:nvPr>
            <p:ph idx="1"/>
          </p:nvPr>
        </p:nvGraphicFramePr>
        <p:xfrm>
          <a:off x="1655763" y="1600200"/>
          <a:ext cx="5832475" cy="5319713"/>
        </p:xfrm>
        <a:graphic>
          <a:graphicData uri="http://schemas.openxmlformats.org/presentationml/2006/ole">
            <mc:AlternateContent xmlns:mc="http://schemas.openxmlformats.org/markup-compatibility/2006">
              <mc:Choice xmlns:v="urn:schemas-microsoft-com:vml" Requires="v">
                <p:oleObj name="Chart" r:id="rId3" imgW="4676851" imgH="3628989" progId="Excel.Chart.8">
                  <p:embed/>
                </p:oleObj>
              </mc:Choice>
              <mc:Fallback>
                <p:oleObj name="Chart" r:id="rId3" imgW="4676851" imgH="3628989" progId="Excel.Chart.8">
                  <p:embed/>
                  <p:pic>
                    <p:nvPicPr>
                      <p:cNvPr id="0" name="Content Placeholder 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763" y="1600200"/>
                        <a:ext cx="5832475"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2" name="Text Box 6">
            <a:extLst>
              <a:ext uri="{FF2B5EF4-FFF2-40B4-BE49-F238E27FC236}">
                <a16:creationId xmlns:a16="http://schemas.microsoft.com/office/drawing/2014/main" id="{01833490-F096-D813-5347-8E211F380ED4}"/>
              </a:ext>
            </a:extLst>
          </p:cNvPr>
          <p:cNvSpPr txBox="1">
            <a:spLocks noChangeArrowheads="1"/>
          </p:cNvSpPr>
          <p:nvPr/>
        </p:nvSpPr>
        <p:spPr bwMode="auto">
          <a:xfrm>
            <a:off x="1258888" y="1360488"/>
            <a:ext cx="11223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62CF9008-663B-A93C-3F39-AE474F9E9984}"/>
              </a:ext>
            </a:extLst>
          </p:cNvPr>
          <p:cNvSpPr>
            <a:spLocks noGrp="1"/>
          </p:cNvSpPr>
          <p:nvPr>
            <p:ph type="sldNum" sz="quarter" idx="12"/>
          </p:nvPr>
        </p:nvSpPr>
        <p:spPr/>
        <p:txBody>
          <a:bodyPr/>
          <a:lstStyle/>
          <a:p>
            <a:fld id="{4F7889AB-9971-4DA8-ACD5-5C2751CC9E7F}" type="slidenum">
              <a:rPr lang="en-GB" altLang="en-US" smtClean="0"/>
              <a:pPr/>
              <a:t>66</a:t>
            </a:fld>
            <a:endParaRPr lang="en-GB"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A1F338B2-CB17-0D47-6DBB-02CD9C526009}"/>
              </a:ext>
            </a:extLst>
          </p:cNvPr>
          <p:cNvSpPr>
            <a:spLocks noGrp="1"/>
          </p:cNvSpPr>
          <p:nvPr>
            <p:ph type="title"/>
          </p:nvPr>
        </p:nvSpPr>
        <p:spPr/>
        <p:txBody>
          <a:bodyPr/>
          <a:lstStyle/>
          <a:p>
            <a:r>
              <a:rPr lang="en-GB" altLang="en-US" sz="3600" b="1"/>
              <a:t>Question 18-Guidance quoted</a:t>
            </a:r>
          </a:p>
        </p:txBody>
      </p:sp>
      <p:sp>
        <p:nvSpPr>
          <p:cNvPr id="69635" name="Content Placeholder 2">
            <a:extLst>
              <a:ext uri="{FF2B5EF4-FFF2-40B4-BE49-F238E27FC236}">
                <a16:creationId xmlns:a16="http://schemas.microsoft.com/office/drawing/2014/main" id="{22C0491B-A02D-C8D3-A994-BEF9BF93429B}"/>
              </a:ext>
            </a:extLst>
          </p:cNvPr>
          <p:cNvSpPr>
            <a:spLocks noGrp="1"/>
          </p:cNvSpPr>
          <p:nvPr>
            <p:ph idx="1"/>
          </p:nvPr>
        </p:nvSpPr>
        <p:spPr/>
        <p:txBody>
          <a:bodyPr/>
          <a:lstStyle/>
          <a:p>
            <a:r>
              <a:rPr lang="en-GB" altLang="en-US" sz="1800" b="1"/>
              <a:t>DRE </a:t>
            </a:r>
            <a:r>
              <a:rPr lang="en-GB" altLang="en-US" sz="1800"/>
              <a:t>&gt;3 days after,before procedure and at least 1 week after (Annals)</a:t>
            </a:r>
          </a:p>
          <a:p>
            <a:r>
              <a:rPr lang="en-GB" altLang="en-US" sz="1800" b="1"/>
              <a:t>Ejaculation  </a:t>
            </a:r>
            <a:r>
              <a:rPr lang="en-GB" altLang="en-US" sz="1800"/>
              <a:t>&gt;1 day after,2 days after(Annals),3 days after.Avoid sexual activity 2-3 days before blood collected</a:t>
            </a:r>
          </a:p>
          <a:p>
            <a:r>
              <a:rPr lang="en-GB" altLang="en-US" sz="1800" b="1"/>
              <a:t>Rigid cystoscopy </a:t>
            </a:r>
            <a:r>
              <a:rPr lang="en-GB" altLang="en-US" sz="1800"/>
              <a:t>&gt;14 days after,&gt;7 days after (Annals),before procedure</a:t>
            </a:r>
          </a:p>
          <a:p>
            <a:r>
              <a:rPr lang="en-GB" altLang="en-US" sz="1800" b="1"/>
              <a:t>Prostate biopsy </a:t>
            </a:r>
            <a:r>
              <a:rPr lang="en-GB" altLang="en-US" sz="1800"/>
              <a:t>&gt;6 weeks after(Annals)3-6 weeks after,2-3 weeks after,before procedure</a:t>
            </a:r>
          </a:p>
          <a:p>
            <a:r>
              <a:rPr lang="en-GB" altLang="en-US" sz="1800" b="1"/>
              <a:t>Prostatectomy  </a:t>
            </a:r>
            <a:r>
              <a:rPr lang="en-GB" altLang="en-US" sz="1800"/>
              <a:t>&gt;6 weeks after(Annals)&gt;3-6 weeks after,2-3 weeks after,before procedure</a:t>
            </a:r>
          </a:p>
          <a:p>
            <a:r>
              <a:rPr lang="en-GB" altLang="en-US" sz="1800" b="1"/>
              <a:t>Transrectal ultrasou</a:t>
            </a:r>
            <a:r>
              <a:rPr lang="en-GB" altLang="en-US" sz="1800"/>
              <a:t>n</a:t>
            </a:r>
            <a:r>
              <a:rPr lang="en-GB" altLang="en-US" sz="1800" b="1"/>
              <a:t>d  </a:t>
            </a:r>
            <a:r>
              <a:rPr lang="en-GB" altLang="en-US" sz="1800"/>
              <a:t>&gt;6 weeks after(Annals)&gt;2 weeks after, 2-3 weeks after,before procedure</a:t>
            </a:r>
          </a:p>
          <a:p>
            <a:r>
              <a:rPr lang="en-GB" altLang="en-US" sz="1800" b="1"/>
              <a:t>Transurethral resection(TURP) </a:t>
            </a:r>
            <a:r>
              <a:rPr lang="en-GB" altLang="en-US" sz="1800"/>
              <a:t>&gt;6 weeks after(Annals),&gt;3-6 weeks,2-3 weeks after,before procedure</a:t>
            </a:r>
          </a:p>
          <a:p>
            <a:r>
              <a:rPr lang="en-GB" altLang="en-US" sz="1800"/>
              <a:t>One laboratory that  did not issue guidance mentioned that this information was available on the intranet in their test knowledge database and several that this was provided in the guidance issued by their urologists and one assumed that this information was available to GPs in the guidance issued to them about the PSA test</a:t>
            </a:r>
          </a:p>
        </p:txBody>
      </p:sp>
      <p:sp>
        <p:nvSpPr>
          <p:cNvPr id="3" name="Slide Number Placeholder 2">
            <a:extLst>
              <a:ext uri="{FF2B5EF4-FFF2-40B4-BE49-F238E27FC236}">
                <a16:creationId xmlns:a16="http://schemas.microsoft.com/office/drawing/2014/main" id="{703AA51C-95CB-5AD5-F7F4-CB54DF418B51}"/>
              </a:ext>
            </a:extLst>
          </p:cNvPr>
          <p:cNvSpPr>
            <a:spLocks noGrp="1"/>
          </p:cNvSpPr>
          <p:nvPr>
            <p:ph type="sldNum" sz="quarter" idx="12"/>
          </p:nvPr>
        </p:nvSpPr>
        <p:spPr/>
        <p:txBody>
          <a:bodyPr/>
          <a:lstStyle/>
          <a:p>
            <a:fld id="{4F7889AB-9971-4DA8-ACD5-5C2751CC9E7F}" type="slidenum">
              <a:rPr lang="en-GB" altLang="en-US" smtClean="0"/>
              <a:pPr/>
              <a:t>67</a:t>
            </a:fld>
            <a:endParaRPr lang="en-GB"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1F639B8-0098-D1D2-D2A0-5990478E4289}"/>
              </a:ext>
            </a:extLst>
          </p:cNvPr>
          <p:cNvSpPr>
            <a:spLocks noGrp="1" noChangeArrowheads="1"/>
          </p:cNvSpPr>
          <p:nvPr>
            <p:ph type="title"/>
          </p:nvPr>
        </p:nvSpPr>
        <p:spPr/>
        <p:txBody>
          <a:bodyPr/>
          <a:lstStyle/>
          <a:p>
            <a:r>
              <a:rPr lang="en-GB" altLang="en-US" sz="3600" b="1"/>
              <a:t>Question 18-References</a:t>
            </a:r>
            <a:endParaRPr lang="en-US" altLang="en-US" sz="3600" b="1"/>
          </a:p>
        </p:txBody>
      </p:sp>
      <p:sp>
        <p:nvSpPr>
          <p:cNvPr id="70659" name="Rectangle 3">
            <a:extLst>
              <a:ext uri="{FF2B5EF4-FFF2-40B4-BE49-F238E27FC236}">
                <a16:creationId xmlns:a16="http://schemas.microsoft.com/office/drawing/2014/main" id="{06757853-7CC9-8512-DD64-F7E8E9E25828}"/>
              </a:ext>
            </a:extLst>
          </p:cNvPr>
          <p:cNvSpPr>
            <a:spLocks noGrp="1" noChangeArrowheads="1"/>
          </p:cNvSpPr>
          <p:nvPr>
            <p:ph type="body" idx="1"/>
          </p:nvPr>
        </p:nvSpPr>
        <p:spPr/>
        <p:txBody>
          <a:bodyPr/>
          <a:lstStyle/>
          <a:p>
            <a:r>
              <a:rPr lang="en-GB" altLang="en-US" sz="2000"/>
              <a:t>Price CP,Allard J,Davies G,Dawnay A,Duffy MJ,France M et al-Pre-and post-analytical factors that may influence use of serum prostate specific antigen and its isoforms in a screening programme for prostate cancer. </a:t>
            </a:r>
            <a:r>
              <a:rPr lang="en-GB" altLang="en-US" sz="2000" b="1"/>
              <a:t>Ann Clin Biochem 2006 43 35-48</a:t>
            </a:r>
          </a:p>
          <a:p>
            <a:r>
              <a:rPr lang="en-GB" altLang="en-US" sz="2000"/>
              <a:t>Prostate Cancer Risk Management Programme-information for primary care. </a:t>
            </a:r>
            <a:r>
              <a:rPr lang="en-GB" altLang="en-US" sz="2000" b="1"/>
              <a:t>Cancer Research UK Primary Care Education Group 2009</a:t>
            </a:r>
            <a:endParaRPr lang="en-US" altLang="en-US" sz="2000"/>
          </a:p>
        </p:txBody>
      </p:sp>
      <p:sp>
        <p:nvSpPr>
          <p:cNvPr id="3" name="Slide Number Placeholder 2">
            <a:extLst>
              <a:ext uri="{FF2B5EF4-FFF2-40B4-BE49-F238E27FC236}">
                <a16:creationId xmlns:a16="http://schemas.microsoft.com/office/drawing/2014/main" id="{A31CADEE-2C98-8C8F-2A30-956AD0B84D64}"/>
              </a:ext>
            </a:extLst>
          </p:cNvPr>
          <p:cNvSpPr>
            <a:spLocks noGrp="1"/>
          </p:cNvSpPr>
          <p:nvPr>
            <p:ph type="sldNum" sz="quarter" idx="12"/>
          </p:nvPr>
        </p:nvSpPr>
        <p:spPr/>
        <p:txBody>
          <a:bodyPr/>
          <a:lstStyle/>
          <a:p>
            <a:fld id="{4F7889AB-9971-4DA8-ACD5-5C2751CC9E7F}" type="slidenum">
              <a:rPr lang="en-GB" altLang="en-US" smtClean="0"/>
              <a:pPr/>
              <a:t>68</a:t>
            </a:fld>
            <a:endParaRPr lang="en-GB"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A30520AA-CF4F-08E0-6B42-46F4F0C0F1B3}"/>
              </a:ext>
            </a:extLst>
          </p:cNvPr>
          <p:cNvSpPr>
            <a:spLocks noGrp="1" noChangeArrowheads="1"/>
          </p:cNvSpPr>
          <p:nvPr>
            <p:ph type="title"/>
          </p:nvPr>
        </p:nvSpPr>
        <p:spPr/>
        <p:txBody>
          <a:bodyPr/>
          <a:lstStyle/>
          <a:p>
            <a:r>
              <a:rPr lang="en-GB" altLang="en-US" sz="3200" b="1"/>
              <a:t>Question 19-What is the lowest PSA concentration reported in your laboratory?</a:t>
            </a:r>
            <a:endParaRPr lang="en-US" altLang="en-US" sz="3200" b="1"/>
          </a:p>
        </p:txBody>
      </p:sp>
      <p:sp>
        <p:nvSpPr>
          <p:cNvPr id="71683" name="Rectangle 3">
            <a:extLst>
              <a:ext uri="{FF2B5EF4-FFF2-40B4-BE49-F238E27FC236}">
                <a16:creationId xmlns:a16="http://schemas.microsoft.com/office/drawing/2014/main" id="{EB982814-C4CA-7404-8443-2115D549517D}"/>
              </a:ext>
            </a:extLst>
          </p:cNvPr>
          <p:cNvSpPr>
            <a:spLocks noGrp="1" noChangeArrowheads="1"/>
          </p:cNvSpPr>
          <p:nvPr>
            <p:ph type="body" idx="1"/>
          </p:nvPr>
        </p:nvSpPr>
        <p:spPr/>
        <p:txBody>
          <a:bodyPr/>
          <a:lstStyle/>
          <a:p>
            <a:pPr>
              <a:buFontTx/>
              <a:buNone/>
            </a:pPr>
            <a:endParaRPr lang="en-US" altLang="en-US"/>
          </a:p>
        </p:txBody>
      </p:sp>
      <p:graphicFrame>
        <p:nvGraphicFramePr>
          <p:cNvPr id="71684" name="Object 4">
            <a:extLst>
              <a:ext uri="{FF2B5EF4-FFF2-40B4-BE49-F238E27FC236}">
                <a16:creationId xmlns:a16="http://schemas.microsoft.com/office/drawing/2014/main" id="{937EB53B-27F9-D004-4FE2-6ED2230F9FD3}"/>
              </a:ext>
            </a:extLst>
          </p:cNvPr>
          <p:cNvGraphicFramePr>
            <a:graphicFrameLocks noChangeAspect="1"/>
          </p:cNvGraphicFramePr>
          <p:nvPr/>
        </p:nvGraphicFramePr>
        <p:xfrm>
          <a:off x="827088" y="1844675"/>
          <a:ext cx="7637462" cy="4225925"/>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844675"/>
                        <a:ext cx="7637462" cy="422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5" name="TextBox 5">
            <a:extLst>
              <a:ext uri="{FF2B5EF4-FFF2-40B4-BE49-F238E27FC236}">
                <a16:creationId xmlns:a16="http://schemas.microsoft.com/office/drawing/2014/main" id="{2D75DE36-F560-E654-EE7B-3CFA5917824E}"/>
              </a:ext>
            </a:extLst>
          </p:cNvPr>
          <p:cNvSpPr txBox="1">
            <a:spLocks noChangeArrowheads="1"/>
          </p:cNvSpPr>
          <p:nvPr/>
        </p:nvSpPr>
        <p:spPr bwMode="auto">
          <a:xfrm>
            <a:off x="1042988" y="5876925"/>
            <a:ext cx="215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t>&lt;0</a:t>
            </a:r>
          </a:p>
        </p:txBody>
      </p:sp>
      <p:sp>
        <p:nvSpPr>
          <p:cNvPr id="71686" name="TextBox 6">
            <a:extLst>
              <a:ext uri="{FF2B5EF4-FFF2-40B4-BE49-F238E27FC236}">
                <a16:creationId xmlns:a16="http://schemas.microsoft.com/office/drawing/2014/main" id="{9F6FAF8C-6B7D-4AB5-B2E3-0470357A7CCF}"/>
              </a:ext>
            </a:extLst>
          </p:cNvPr>
          <p:cNvSpPr txBox="1">
            <a:spLocks noChangeArrowheads="1"/>
          </p:cNvSpPr>
          <p:nvPr/>
        </p:nvSpPr>
        <p:spPr bwMode="auto">
          <a:xfrm>
            <a:off x="1331913" y="6021388"/>
            <a:ext cx="7469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t>&lt;0.003,&lt;0.004,0.008,005,&lt;0.006,&lt;0.05,0.007 and 0.03 ug/l were each</a:t>
            </a:r>
          </a:p>
          <a:p>
            <a:pPr eaLnBrk="1" hangingPunct="1"/>
            <a:r>
              <a:rPr lang="en-GB" altLang="en-US" b="1"/>
              <a:t>quoted ,each by either one or two laboratories only </a:t>
            </a:r>
          </a:p>
        </p:txBody>
      </p:sp>
      <p:sp>
        <p:nvSpPr>
          <p:cNvPr id="71687" name="Text Box 8">
            <a:extLst>
              <a:ext uri="{FF2B5EF4-FFF2-40B4-BE49-F238E27FC236}">
                <a16:creationId xmlns:a16="http://schemas.microsoft.com/office/drawing/2014/main" id="{047828F5-2609-F0C6-DFC1-B6A2616DE95F}"/>
              </a:ext>
            </a:extLst>
          </p:cNvPr>
          <p:cNvSpPr txBox="1">
            <a:spLocks noChangeArrowheads="1"/>
          </p:cNvSpPr>
          <p:nvPr/>
        </p:nvSpPr>
        <p:spPr bwMode="auto">
          <a:xfrm>
            <a:off x="950913" y="1720850"/>
            <a:ext cx="996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2453F2C5-C162-9632-E405-30CECD22C5FA}"/>
              </a:ext>
            </a:extLst>
          </p:cNvPr>
          <p:cNvSpPr>
            <a:spLocks noGrp="1"/>
          </p:cNvSpPr>
          <p:nvPr>
            <p:ph type="sldNum" sz="quarter" idx="12"/>
          </p:nvPr>
        </p:nvSpPr>
        <p:spPr/>
        <p:txBody>
          <a:bodyPr/>
          <a:lstStyle/>
          <a:p>
            <a:fld id="{4F7889AB-9971-4DA8-ACD5-5C2751CC9E7F}" type="slidenum">
              <a:rPr lang="en-GB" altLang="en-US" smtClean="0"/>
              <a:pPr/>
              <a:t>69</a:t>
            </a:fld>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C66759A-6C2F-E13A-5840-5F03926C565B}"/>
              </a:ext>
            </a:extLst>
          </p:cNvPr>
          <p:cNvSpPr>
            <a:spLocks noGrp="1" noChangeArrowheads="1"/>
          </p:cNvSpPr>
          <p:nvPr>
            <p:ph type="title"/>
          </p:nvPr>
        </p:nvSpPr>
        <p:spPr/>
        <p:txBody>
          <a:bodyPr/>
          <a:lstStyle/>
          <a:p>
            <a:pPr eaLnBrk="1" hangingPunct="1"/>
            <a:r>
              <a:rPr lang="en-GB" altLang="en-US" sz="3200" b="1"/>
              <a:t>Question 2a-If there is an oncology unit on site,what type of centre?</a:t>
            </a:r>
          </a:p>
        </p:txBody>
      </p:sp>
      <p:graphicFrame>
        <p:nvGraphicFramePr>
          <p:cNvPr id="8195" name="Object 5">
            <a:extLst>
              <a:ext uri="{FF2B5EF4-FFF2-40B4-BE49-F238E27FC236}">
                <a16:creationId xmlns:a16="http://schemas.microsoft.com/office/drawing/2014/main" id="{D02DD14E-B743-D877-0BA6-C3C354796099}"/>
              </a:ext>
            </a:extLst>
          </p:cNvPr>
          <p:cNvGraphicFramePr>
            <a:graphicFrameLocks noChangeAspect="1"/>
          </p:cNvGraphicFramePr>
          <p:nvPr/>
        </p:nvGraphicFramePr>
        <p:xfrm>
          <a:off x="179388" y="1773238"/>
          <a:ext cx="8550275" cy="4727575"/>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773238"/>
                        <a:ext cx="8550275" cy="472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Text Box 5">
            <a:extLst>
              <a:ext uri="{FF2B5EF4-FFF2-40B4-BE49-F238E27FC236}">
                <a16:creationId xmlns:a16="http://schemas.microsoft.com/office/drawing/2014/main" id="{EB077C3C-0328-2BD1-300A-C2EC29DEDD76}"/>
              </a:ext>
            </a:extLst>
          </p:cNvPr>
          <p:cNvSpPr txBox="1">
            <a:spLocks noChangeArrowheads="1"/>
          </p:cNvSpPr>
          <p:nvPr/>
        </p:nvSpPr>
        <p:spPr bwMode="auto">
          <a:xfrm>
            <a:off x="447675" y="1720850"/>
            <a:ext cx="996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C963EF8C-FECE-FE54-ADFA-5E41699432D7}"/>
              </a:ext>
            </a:extLst>
          </p:cNvPr>
          <p:cNvSpPr>
            <a:spLocks noGrp="1"/>
          </p:cNvSpPr>
          <p:nvPr>
            <p:ph type="sldNum" sz="quarter" idx="12"/>
          </p:nvPr>
        </p:nvSpPr>
        <p:spPr/>
        <p:txBody>
          <a:bodyPr/>
          <a:lstStyle/>
          <a:p>
            <a:fld id="{4F7889AB-9971-4DA8-ACD5-5C2751CC9E7F}" type="slidenum">
              <a:rPr lang="en-GB" altLang="en-US" smtClean="0"/>
              <a:pPr/>
              <a:t>7</a:t>
            </a:fld>
            <a:endParaRPr lang="en-GB"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FAB35397-71B8-5B91-92BD-7B37F6D44000}"/>
              </a:ext>
            </a:extLst>
          </p:cNvPr>
          <p:cNvSpPr>
            <a:spLocks noGrp="1"/>
          </p:cNvSpPr>
          <p:nvPr>
            <p:ph type="title"/>
          </p:nvPr>
        </p:nvSpPr>
        <p:spPr/>
        <p:txBody>
          <a:bodyPr/>
          <a:lstStyle/>
          <a:p>
            <a:r>
              <a:rPr lang="en-GB" altLang="en-US" sz="3600" b="1"/>
              <a:t>Question 19a-Do you use a 3</a:t>
            </a:r>
            <a:r>
              <a:rPr lang="en-GB" altLang="en-US" sz="3600" b="1" baseline="30000"/>
              <a:t>rd</a:t>
            </a:r>
            <a:r>
              <a:rPr lang="en-GB" altLang="en-US" sz="3600" b="1"/>
              <a:t> generation assay for PSA?</a:t>
            </a:r>
          </a:p>
        </p:txBody>
      </p:sp>
      <p:graphicFrame>
        <p:nvGraphicFramePr>
          <p:cNvPr id="72707" name="Content Placeholder 2">
            <a:extLst>
              <a:ext uri="{FF2B5EF4-FFF2-40B4-BE49-F238E27FC236}">
                <a16:creationId xmlns:a16="http://schemas.microsoft.com/office/drawing/2014/main" id="{2FC00756-E591-A9B9-1714-891C799B8969}"/>
              </a:ext>
            </a:extLst>
          </p:cNvPr>
          <p:cNvGraphicFramePr>
            <a:graphicFrameLocks noGrp="1"/>
          </p:cNvGraphicFramePr>
          <p:nvPr>
            <p:ph idx="1"/>
          </p:nvPr>
        </p:nvGraphicFramePr>
        <p:xfrm>
          <a:off x="482600" y="1600200"/>
          <a:ext cx="8178800" cy="4672013"/>
        </p:xfrm>
        <a:graphic>
          <a:graphicData uri="http://schemas.openxmlformats.org/presentationml/2006/ole">
            <mc:AlternateContent xmlns:mc="http://schemas.openxmlformats.org/markup-compatibility/2006">
              <mc:Choice xmlns:v="urn:schemas-microsoft-com:vml" Requires="v">
                <p:oleObj name="Chart" r:id="rId3" imgW="4905411" imgH="2714752" progId="Excel.Chart.8">
                  <p:embed/>
                </p:oleObj>
              </mc:Choice>
              <mc:Fallback>
                <p:oleObj name="Chart" r:id="rId3" imgW="4905411" imgH="2714752" progId="Excel.Chart.8">
                  <p:embed/>
                  <p:pic>
                    <p:nvPicPr>
                      <p:cNvPr id="0" name="Content Placeholder 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1600200"/>
                        <a:ext cx="8178800" cy="467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08" name="Text Box 6">
            <a:extLst>
              <a:ext uri="{FF2B5EF4-FFF2-40B4-BE49-F238E27FC236}">
                <a16:creationId xmlns:a16="http://schemas.microsoft.com/office/drawing/2014/main" id="{BB7D0EFA-9644-0285-0E2D-A3BF930EBE62}"/>
              </a:ext>
            </a:extLst>
          </p:cNvPr>
          <p:cNvSpPr txBox="1">
            <a:spLocks noChangeArrowheads="1"/>
          </p:cNvSpPr>
          <p:nvPr/>
        </p:nvSpPr>
        <p:spPr bwMode="auto">
          <a:xfrm>
            <a:off x="323850" y="1341438"/>
            <a:ext cx="1408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7FCFF861-8A4D-33BF-5248-FCA1FB965F7A}"/>
              </a:ext>
            </a:extLst>
          </p:cNvPr>
          <p:cNvSpPr>
            <a:spLocks noGrp="1"/>
          </p:cNvSpPr>
          <p:nvPr>
            <p:ph type="sldNum" sz="quarter" idx="12"/>
          </p:nvPr>
        </p:nvSpPr>
        <p:spPr/>
        <p:txBody>
          <a:bodyPr/>
          <a:lstStyle/>
          <a:p>
            <a:fld id="{4F7889AB-9971-4DA8-ACD5-5C2751CC9E7F}" type="slidenum">
              <a:rPr lang="en-GB" altLang="en-US" smtClean="0"/>
              <a:pPr/>
              <a:t>70</a:t>
            </a:fld>
            <a:endParaRPr lang="en-GB"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496AC7A6-B3E7-5302-3EBA-2CE1BEF48395}"/>
              </a:ext>
            </a:extLst>
          </p:cNvPr>
          <p:cNvSpPr>
            <a:spLocks noGrp="1"/>
          </p:cNvSpPr>
          <p:nvPr>
            <p:ph type="title"/>
          </p:nvPr>
        </p:nvSpPr>
        <p:spPr/>
        <p:txBody>
          <a:bodyPr/>
          <a:lstStyle/>
          <a:p>
            <a:r>
              <a:rPr lang="en-GB" altLang="en-US" sz="3600" b="1"/>
              <a:t>Question 19b-If yes,please state the method used</a:t>
            </a:r>
          </a:p>
        </p:txBody>
      </p:sp>
      <p:sp>
        <p:nvSpPr>
          <p:cNvPr id="73731" name="Content Placeholder 2">
            <a:extLst>
              <a:ext uri="{FF2B5EF4-FFF2-40B4-BE49-F238E27FC236}">
                <a16:creationId xmlns:a16="http://schemas.microsoft.com/office/drawing/2014/main" id="{D2F9E804-9506-5B15-25FF-7CA764EBC7BB}"/>
              </a:ext>
            </a:extLst>
          </p:cNvPr>
          <p:cNvSpPr>
            <a:spLocks noGrp="1"/>
          </p:cNvSpPr>
          <p:nvPr>
            <p:ph idx="1"/>
          </p:nvPr>
        </p:nvSpPr>
        <p:spPr/>
        <p:txBody>
          <a:bodyPr/>
          <a:lstStyle/>
          <a:p>
            <a:r>
              <a:rPr lang="en-GB" altLang="en-US" sz="2000"/>
              <a:t>Roche						10</a:t>
            </a:r>
          </a:p>
          <a:p>
            <a:r>
              <a:rPr lang="en-GB" altLang="en-US" sz="2000"/>
              <a:t>Roche Cobas Total PSA				5</a:t>
            </a:r>
          </a:p>
          <a:p>
            <a:r>
              <a:rPr lang="en-GB" altLang="en-US" sz="2000"/>
              <a:t>Roche c800						3</a:t>
            </a:r>
          </a:p>
          <a:p>
            <a:r>
              <a:rPr lang="en-GB" altLang="en-US" sz="2000"/>
              <a:t>Roche E170						8</a:t>
            </a:r>
          </a:p>
          <a:p>
            <a:r>
              <a:rPr lang="en-GB" altLang="en-US" sz="2000"/>
              <a:t>Roche Elecys 601					2</a:t>
            </a:r>
          </a:p>
          <a:p>
            <a:r>
              <a:rPr lang="en-GB" altLang="en-US" sz="2000"/>
              <a:t>Abbott						1</a:t>
            </a:r>
          </a:p>
          <a:p>
            <a:r>
              <a:rPr lang="en-GB" altLang="en-US" sz="2000"/>
              <a:t>Abbott Architect					4</a:t>
            </a:r>
          </a:p>
          <a:p>
            <a:r>
              <a:rPr lang="en-GB" altLang="en-US" sz="2000"/>
              <a:t>Beckman Unicel DXL				1</a:t>
            </a:r>
          </a:p>
          <a:p>
            <a:r>
              <a:rPr lang="en-GB" altLang="en-US" sz="2000"/>
              <a:t>Beckman Coulter					2</a:t>
            </a:r>
          </a:p>
          <a:p>
            <a:r>
              <a:rPr lang="en-GB" altLang="en-US" sz="2000"/>
              <a:t>Beckman Hybritech with WHO standardisation	2</a:t>
            </a:r>
          </a:p>
          <a:p>
            <a:r>
              <a:rPr lang="en-GB" altLang="en-US" sz="2000"/>
              <a:t>Immulite 2000					3</a:t>
            </a:r>
          </a:p>
        </p:txBody>
      </p:sp>
      <p:sp>
        <p:nvSpPr>
          <p:cNvPr id="3" name="Slide Number Placeholder 2">
            <a:extLst>
              <a:ext uri="{FF2B5EF4-FFF2-40B4-BE49-F238E27FC236}">
                <a16:creationId xmlns:a16="http://schemas.microsoft.com/office/drawing/2014/main" id="{56B2F30E-B379-2D2F-A3E5-84903CDD3835}"/>
              </a:ext>
            </a:extLst>
          </p:cNvPr>
          <p:cNvSpPr>
            <a:spLocks noGrp="1"/>
          </p:cNvSpPr>
          <p:nvPr>
            <p:ph type="sldNum" sz="quarter" idx="12"/>
          </p:nvPr>
        </p:nvSpPr>
        <p:spPr/>
        <p:txBody>
          <a:bodyPr/>
          <a:lstStyle/>
          <a:p>
            <a:fld id="{4F7889AB-9971-4DA8-ACD5-5C2751CC9E7F}" type="slidenum">
              <a:rPr lang="en-GB" altLang="en-US" smtClean="0"/>
              <a:pPr/>
              <a:t>71</a:t>
            </a:fld>
            <a:endParaRPr lang="en-GB"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4E53DD76-0A96-414F-E62F-23B219E2254D}"/>
              </a:ext>
            </a:extLst>
          </p:cNvPr>
          <p:cNvSpPr>
            <a:spLocks noGrp="1" noChangeArrowheads="1"/>
          </p:cNvSpPr>
          <p:nvPr>
            <p:ph type="title"/>
          </p:nvPr>
        </p:nvSpPr>
        <p:spPr/>
        <p:txBody>
          <a:bodyPr/>
          <a:lstStyle/>
          <a:p>
            <a:r>
              <a:rPr lang="en-GB" altLang="en-US" sz="3200" b="1"/>
              <a:t>Question 20a-Does your laboratory routinely measure CA125 in asymptomatic women?</a:t>
            </a:r>
            <a:endParaRPr lang="en-US" altLang="en-US" sz="3200" b="1"/>
          </a:p>
        </p:txBody>
      </p:sp>
      <p:graphicFrame>
        <p:nvGraphicFramePr>
          <p:cNvPr id="74755" name="Rectangle 3">
            <a:extLst>
              <a:ext uri="{FF2B5EF4-FFF2-40B4-BE49-F238E27FC236}">
                <a16:creationId xmlns:a16="http://schemas.microsoft.com/office/drawing/2014/main" id="{C99539CB-45AF-6F83-F708-8B4F963B9871}"/>
              </a:ext>
            </a:extLst>
          </p:cNvPr>
          <p:cNvGraphicFramePr>
            <a:graphicFrameLocks noGrp="1"/>
          </p:cNvGraphicFramePr>
          <p:nvPr>
            <p:ph type="body" idx="1"/>
          </p:nvPr>
        </p:nvGraphicFramePr>
        <p:xfrm>
          <a:off x="482600" y="1600200"/>
          <a:ext cx="8178800" cy="4706938"/>
        </p:xfrm>
        <a:graphic>
          <a:graphicData uri="http://schemas.openxmlformats.org/presentationml/2006/ole">
            <mc:AlternateContent xmlns:mc="http://schemas.openxmlformats.org/markup-compatibility/2006">
              <mc:Choice xmlns:v="urn:schemas-microsoft-com:vml" Requires="v">
                <p:oleObj name="Chart" r:id="rId3" imgW="4905411" imgH="2714752" progId="Excel.Chart.8">
                  <p:embed/>
                </p:oleObj>
              </mc:Choice>
              <mc:Fallback>
                <p:oleObj name="Chart" r:id="rId3" imgW="4905411" imgH="2714752" progId="Excel.Chart.8">
                  <p:embed/>
                  <p:pic>
                    <p:nvPicPr>
                      <p:cNvPr id="0" name="Rectangle 3"/>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1600200"/>
                        <a:ext cx="8178800"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56" name="Text Box 6">
            <a:extLst>
              <a:ext uri="{FF2B5EF4-FFF2-40B4-BE49-F238E27FC236}">
                <a16:creationId xmlns:a16="http://schemas.microsoft.com/office/drawing/2014/main" id="{73534A00-D8DE-EAA0-2E5B-852DB7BECD5D}"/>
              </a:ext>
            </a:extLst>
          </p:cNvPr>
          <p:cNvSpPr txBox="1">
            <a:spLocks noChangeArrowheads="1"/>
          </p:cNvSpPr>
          <p:nvPr/>
        </p:nvSpPr>
        <p:spPr bwMode="auto">
          <a:xfrm>
            <a:off x="1023938" y="5897563"/>
            <a:ext cx="734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t>Several laboratories responded that they do not vet their requests</a:t>
            </a:r>
            <a:endParaRPr lang="en-US" altLang="en-US" b="1"/>
          </a:p>
        </p:txBody>
      </p:sp>
      <p:sp>
        <p:nvSpPr>
          <p:cNvPr id="74757" name="Text Box 7">
            <a:extLst>
              <a:ext uri="{FF2B5EF4-FFF2-40B4-BE49-F238E27FC236}">
                <a16:creationId xmlns:a16="http://schemas.microsoft.com/office/drawing/2014/main" id="{24D679C0-BF20-5770-8596-D7FA48FC0CF7}"/>
              </a:ext>
            </a:extLst>
          </p:cNvPr>
          <p:cNvSpPr txBox="1">
            <a:spLocks noChangeArrowheads="1"/>
          </p:cNvSpPr>
          <p:nvPr/>
        </p:nvSpPr>
        <p:spPr bwMode="auto">
          <a:xfrm>
            <a:off x="447675" y="15763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83341E0C-8DCA-F016-3B53-9FD0004FC234}"/>
              </a:ext>
            </a:extLst>
          </p:cNvPr>
          <p:cNvSpPr>
            <a:spLocks noGrp="1"/>
          </p:cNvSpPr>
          <p:nvPr>
            <p:ph type="sldNum" sz="quarter" idx="12"/>
          </p:nvPr>
        </p:nvSpPr>
        <p:spPr/>
        <p:txBody>
          <a:bodyPr/>
          <a:lstStyle/>
          <a:p>
            <a:fld id="{4F7889AB-9971-4DA8-ACD5-5C2751CC9E7F}" type="slidenum">
              <a:rPr lang="en-GB" altLang="en-US" smtClean="0"/>
              <a:pPr/>
              <a:t>72</a:t>
            </a:fld>
            <a:endParaRPr lang="en-GB"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ACD7C063-F14C-9801-9CFF-80F99079D757}"/>
              </a:ext>
            </a:extLst>
          </p:cNvPr>
          <p:cNvSpPr>
            <a:spLocks noGrp="1"/>
          </p:cNvSpPr>
          <p:nvPr>
            <p:ph type="title"/>
          </p:nvPr>
        </p:nvSpPr>
        <p:spPr/>
        <p:txBody>
          <a:bodyPr/>
          <a:lstStyle/>
          <a:p>
            <a:r>
              <a:rPr lang="en-GB" altLang="en-US" sz="2800" b="1"/>
              <a:t>Question 20b-Does your laboratory routinely measure CA125 in women with a strong family history of ovarian cancer?</a:t>
            </a:r>
          </a:p>
        </p:txBody>
      </p:sp>
      <p:graphicFrame>
        <p:nvGraphicFramePr>
          <p:cNvPr id="75779" name="Content Placeholder 2">
            <a:extLst>
              <a:ext uri="{FF2B5EF4-FFF2-40B4-BE49-F238E27FC236}">
                <a16:creationId xmlns:a16="http://schemas.microsoft.com/office/drawing/2014/main" id="{24797193-41BC-CC57-B174-8612D6547901}"/>
              </a:ext>
            </a:extLst>
          </p:cNvPr>
          <p:cNvGraphicFramePr>
            <a:graphicFrameLocks noGrp="1"/>
          </p:cNvGraphicFramePr>
          <p:nvPr>
            <p:ph idx="1"/>
          </p:nvPr>
        </p:nvGraphicFramePr>
        <p:xfrm>
          <a:off x="482600" y="1600200"/>
          <a:ext cx="8178800" cy="4672013"/>
        </p:xfrm>
        <a:graphic>
          <a:graphicData uri="http://schemas.openxmlformats.org/presentationml/2006/ole">
            <mc:AlternateContent xmlns:mc="http://schemas.openxmlformats.org/markup-compatibility/2006">
              <mc:Choice xmlns:v="urn:schemas-microsoft-com:vml" Requires="v">
                <p:oleObj name="Chart" r:id="rId3" imgW="4905411" imgH="2714752" progId="Excel.Chart.8">
                  <p:embed/>
                </p:oleObj>
              </mc:Choice>
              <mc:Fallback>
                <p:oleObj name="Chart" r:id="rId3" imgW="4905411" imgH="2714752" progId="Excel.Chart.8">
                  <p:embed/>
                  <p:pic>
                    <p:nvPicPr>
                      <p:cNvPr id="0" name="Content Placeholder 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1600200"/>
                        <a:ext cx="8178800" cy="467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0" name="TextBox 4">
            <a:extLst>
              <a:ext uri="{FF2B5EF4-FFF2-40B4-BE49-F238E27FC236}">
                <a16:creationId xmlns:a16="http://schemas.microsoft.com/office/drawing/2014/main" id="{9A42F24D-CDCF-D6D8-21D3-E8AD2D345C2A}"/>
              </a:ext>
            </a:extLst>
          </p:cNvPr>
          <p:cNvSpPr txBox="1">
            <a:spLocks noChangeArrowheads="1"/>
          </p:cNvSpPr>
          <p:nvPr/>
        </p:nvSpPr>
        <p:spPr bwMode="auto">
          <a:xfrm>
            <a:off x="539750" y="1557338"/>
            <a:ext cx="1149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p>
        </p:txBody>
      </p:sp>
      <p:sp>
        <p:nvSpPr>
          <p:cNvPr id="3" name="Slide Number Placeholder 2">
            <a:extLst>
              <a:ext uri="{FF2B5EF4-FFF2-40B4-BE49-F238E27FC236}">
                <a16:creationId xmlns:a16="http://schemas.microsoft.com/office/drawing/2014/main" id="{777B1229-0EA5-5652-0E48-0DF0FC8F96F6}"/>
              </a:ext>
            </a:extLst>
          </p:cNvPr>
          <p:cNvSpPr>
            <a:spLocks noGrp="1"/>
          </p:cNvSpPr>
          <p:nvPr>
            <p:ph type="sldNum" sz="quarter" idx="12"/>
          </p:nvPr>
        </p:nvSpPr>
        <p:spPr/>
        <p:txBody>
          <a:bodyPr/>
          <a:lstStyle/>
          <a:p>
            <a:fld id="{4F7889AB-9971-4DA8-ACD5-5C2751CC9E7F}" type="slidenum">
              <a:rPr lang="en-GB" altLang="en-US" smtClean="0"/>
              <a:pPr/>
              <a:t>73</a:t>
            </a:fld>
            <a:endParaRPr lang="en-GB"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8B374328-9011-3A07-AB9A-2D2494E0867F}"/>
              </a:ext>
            </a:extLst>
          </p:cNvPr>
          <p:cNvSpPr>
            <a:spLocks noGrp="1"/>
          </p:cNvSpPr>
          <p:nvPr>
            <p:ph type="title"/>
          </p:nvPr>
        </p:nvSpPr>
        <p:spPr/>
        <p:txBody>
          <a:bodyPr/>
          <a:lstStyle/>
          <a:p>
            <a:r>
              <a:rPr lang="en-GB" altLang="en-US" sz="2800" b="1"/>
              <a:t>Question 20c-Do you routinely measure CA125 in women presenting to their GP with symptoms suggestive of ovarian cancer?</a:t>
            </a:r>
          </a:p>
        </p:txBody>
      </p:sp>
      <p:graphicFrame>
        <p:nvGraphicFramePr>
          <p:cNvPr id="76803" name="Content Placeholder 2">
            <a:extLst>
              <a:ext uri="{FF2B5EF4-FFF2-40B4-BE49-F238E27FC236}">
                <a16:creationId xmlns:a16="http://schemas.microsoft.com/office/drawing/2014/main" id="{4EE1227E-262B-4EBE-A4AF-E6F4CE53F4DB}"/>
              </a:ext>
            </a:extLst>
          </p:cNvPr>
          <p:cNvGraphicFramePr>
            <a:graphicFrameLocks noGrp="1"/>
          </p:cNvGraphicFramePr>
          <p:nvPr>
            <p:ph idx="1"/>
          </p:nvPr>
        </p:nvGraphicFramePr>
        <p:xfrm>
          <a:off x="482600" y="1600200"/>
          <a:ext cx="8178800" cy="4635500"/>
        </p:xfrm>
        <a:graphic>
          <a:graphicData uri="http://schemas.openxmlformats.org/presentationml/2006/ole">
            <mc:AlternateContent xmlns:mc="http://schemas.openxmlformats.org/markup-compatibility/2006">
              <mc:Choice xmlns:v="urn:schemas-microsoft-com:vml" Requires="v">
                <p:oleObj name="Chart" r:id="rId3" imgW="4905411" imgH="2714752" progId="Excel.Chart.8">
                  <p:embed/>
                </p:oleObj>
              </mc:Choice>
              <mc:Fallback>
                <p:oleObj name="Chart" r:id="rId3" imgW="4905411" imgH="2714752" progId="Excel.Chart.8">
                  <p:embed/>
                  <p:pic>
                    <p:nvPicPr>
                      <p:cNvPr id="0" name="Content Placeholder 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1600200"/>
                        <a:ext cx="8178800"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4" name="Text Box 6">
            <a:extLst>
              <a:ext uri="{FF2B5EF4-FFF2-40B4-BE49-F238E27FC236}">
                <a16:creationId xmlns:a16="http://schemas.microsoft.com/office/drawing/2014/main" id="{9A200BAA-7E32-99F2-4D34-2DCC7F1662BB}"/>
              </a:ext>
            </a:extLst>
          </p:cNvPr>
          <p:cNvSpPr txBox="1">
            <a:spLocks noChangeArrowheads="1"/>
          </p:cNvSpPr>
          <p:nvPr/>
        </p:nvSpPr>
        <p:spPr bwMode="auto">
          <a:xfrm>
            <a:off x="447675" y="1504950"/>
            <a:ext cx="996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4E8EBF52-CE2D-D97F-6B07-EE8A3D9A1161}"/>
              </a:ext>
            </a:extLst>
          </p:cNvPr>
          <p:cNvSpPr>
            <a:spLocks noGrp="1"/>
          </p:cNvSpPr>
          <p:nvPr>
            <p:ph type="sldNum" sz="quarter" idx="12"/>
          </p:nvPr>
        </p:nvSpPr>
        <p:spPr/>
        <p:txBody>
          <a:bodyPr/>
          <a:lstStyle/>
          <a:p>
            <a:fld id="{4F7889AB-9971-4DA8-ACD5-5C2751CC9E7F}" type="slidenum">
              <a:rPr lang="en-GB" altLang="en-US" smtClean="0"/>
              <a:pPr/>
              <a:t>74</a:t>
            </a:fld>
            <a:endParaRPr lang="en-GB"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364478F1-AF09-D504-2FB2-786AEDC90347}"/>
              </a:ext>
            </a:extLst>
          </p:cNvPr>
          <p:cNvSpPr>
            <a:spLocks noGrp="1" noChangeArrowheads="1"/>
          </p:cNvSpPr>
          <p:nvPr>
            <p:ph type="title"/>
          </p:nvPr>
        </p:nvSpPr>
        <p:spPr/>
        <p:txBody>
          <a:bodyPr/>
          <a:lstStyle/>
          <a:p>
            <a:r>
              <a:rPr lang="en-GB" altLang="en-US" sz="3200" b="1"/>
              <a:t>Question 20d-Have you seen a significant change(&gt;10%)in your CA125 workload since publication of the NICE guideline?</a:t>
            </a:r>
            <a:endParaRPr lang="en-US" altLang="en-US" sz="3200" b="1"/>
          </a:p>
        </p:txBody>
      </p:sp>
      <p:graphicFrame>
        <p:nvGraphicFramePr>
          <p:cNvPr id="77827" name="Rectangle 3">
            <a:extLst>
              <a:ext uri="{FF2B5EF4-FFF2-40B4-BE49-F238E27FC236}">
                <a16:creationId xmlns:a16="http://schemas.microsoft.com/office/drawing/2014/main" id="{DF0A866D-4FA5-F741-3C5B-7E3287805D64}"/>
              </a:ext>
            </a:extLst>
          </p:cNvPr>
          <p:cNvGraphicFramePr>
            <a:graphicFrameLocks noGrp="1"/>
          </p:cNvGraphicFramePr>
          <p:nvPr>
            <p:ph type="body" idx="1"/>
          </p:nvPr>
        </p:nvGraphicFramePr>
        <p:xfrm>
          <a:off x="1547813" y="1700213"/>
          <a:ext cx="5832475" cy="4321175"/>
        </p:xfrm>
        <a:graphic>
          <a:graphicData uri="http://schemas.openxmlformats.org/presentationml/2006/ole">
            <mc:AlternateContent xmlns:mc="http://schemas.openxmlformats.org/markup-compatibility/2006">
              <mc:Choice xmlns:v="urn:schemas-microsoft-com:vml" Requires="v">
                <p:oleObj name="Chart" r:id="rId3" imgW="4676851" imgH="3628989" progId="Excel.Chart.8">
                  <p:embed/>
                </p:oleObj>
              </mc:Choice>
              <mc:Fallback>
                <p:oleObj name="Chart" r:id="rId3" imgW="4676851" imgH="3628989" progId="Excel.Chart.8">
                  <p:embed/>
                  <p:pic>
                    <p:nvPicPr>
                      <p:cNvPr id="0" name="Rectangle 3"/>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700213"/>
                        <a:ext cx="583247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28" name="TextBox 4">
            <a:extLst>
              <a:ext uri="{FF2B5EF4-FFF2-40B4-BE49-F238E27FC236}">
                <a16:creationId xmlns:a16="http://schemas.microsoft.com/office/drawing/2014/main" id="{886DC588-4958-BEA3-2F0A-E4EB8E31C4C0}"/>
              </a:ext>
            </a:extLst>
          </p:cNvPr>
          <p:cNvSpPr txBox="1">
            <a:spLocks noChangeArrowheads="1"/>
          </p:cNvSpPr>
          <p:nvPr/>
        </p:nvSpPr>
        <p:spPr bwMode="auto">
          <a:xfrm>
            <a:off x="1116013" y="6021388"/>
            <a:ext cx="77851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t>Two laboratories mentioned the introduction of a gating policy in Dec</a:t>
            </a:r>
          </a:p>
          <a:p>
            <a:pPr eaLnBrk="1" hangingPunct="1"/>
            <a:r>
              <a:rPr lang="en-GB" altLang="en-US" b="1"/>
              <a:t>2010 to reduce unnecessary CA125 requests and this has masked an</a:t>
            </a:r>
          </a:p>
          <a:p>
            <a:pPr eaLnBrk="1" hangingPunct="1"/>
            <a:r>
              <a:rPr lang="en-GB" altLang="en-US" b="1"/>
              <a:t>increase due to the introduction of the 2011 NICE guidelines</a:t>
            </a:r>
          </a:p>
        </p:txBody>
      </p:sp>
      <p:sp>
        <p:nvSpPr>
          <p:cNvPr id="77829" name="Text Box 8">
            <a:extLst>
              <a:ext uri="{FF2B5EF4-FFF2-40B4-BE49-F238E27FC236}">
                <a16:creationId xmlns:a16="http://schemas.microsoft.com/office/drawing/2014/main" id="{EBB07EB8-E2A6-2749-0642-A978229FCD61}"/>
              </a:ext>
            </a:extLst>
          </p:cNvPr>
          <p:cNvSpPr txBox="1">
            <a:spLocks noChangeArrowheads="1"/>
          </p:cNvSpPr>
          <p:nvPr/>
        </p:nvSpPr>
        <p:spPr bwMode="auto">
          <a:xfrm>
            <a:off x="1095375" y="1557338"/>
            <a:ext cx="996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859F6094-3568-0AA7-1D7E-5B50DAE89390}"/>
              </a:ext>
            </a:extLst>
          </p:cNvPr>
          <p:cNvSpPr>
            <a:spLocks noGrp="1"/>
          </p:cNvSpPr>
          <p:nvPr>
            <p:ph type="sldNum" sz="quarter" idx="12"/>
          </p:nvPr>
        </p:nvSpPr>
        <p:spPr/>
        <p:txBody>
          <a:bodyPr/>
          <a:lstStyle/>
          <a:p>
            <a:fld id="{4F7889AB-9971-4DA8-ACD5-5C2751CC9E7F}" type="slidenum">
              <a:rPr lang="en-GB" altLang="en-US" smtClean="0"/>
              <a:pPr/>
              <a:t>75</a:t>
            </a:fld>
            <a:endParaRPr lang="en-GB"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09AA311-414E-78A0-474A-739944744844}"/>
              </a:ext>
            </a:extLst>
          </p:cNvPr>
          <p:cNvSpPr>
            <a:spLocks noGrp="1" noChangeArrowheads="1"/>
          </p:cNvSpPr>
          <p:nvPr>
            <p:ph type="title"/>
          </p:nvPr>
        </p:nvSpPr>
        <p:spPr/>
        <p:txBody>
          <a:bodyPr/>
          <a:lstStyle/>
          <a:p>
            <a:r>
              <a:rPr lang="en-GB" altLang="en-US" sz="3200" b="1"/>
              <a:t>Question 20e-If yes,approximately what% increase in workload has there been in the year to April 2012?</a:t>
            </a:r>
            <a:endParaRPr lang="en-US" altLang="en-US" sz="3200" b="1"/>
          </a:p>
        </p:txBody>
      </p:sp>
      <p:graphicFrame>
        <p:nvGraphicFramePr>
          <p:cNvPr id="78851" name="Object 5">
            <a:extLst>
              <a:ext uri="{FF2B5EF4-FFF2-40B4-BE49-F238E27FC236}">
                <a16:creationId xmlns:a16="http://schemas.microsoft.com/office/drawing/2014/main" id="{248EE59B-614B-5214-AFA5-43E3652CA3B9}"/>
              </a:ext>
            </a:extLst>
          </p:cNvPr>
          <p:cNvGraphicFramePr>
            <a:graphicFrameLocks noChangeAspect="1"/>
          </p:cNvGraphicFramePr>
          <p:nvPr/>
        </p:nvGraphicFramePr>
        <p:xfrm>
          <a:off x="1835150" y="1773238"/>
          <a:ext cx="5922963" cy="4595812"/>
        </p:xfrm>
        <a:graphic>
          <a:graphicData uri="http://schemas.openxmlformats.org/presentationml/2006/ole">
            <mc:AlternateContent xmlns:mc="http://schemas.openxmlformats.org/markup-compatibility/2006">
              <mc:Choice xmlns:v="urn:schemas-microsoft-com:vml" Requires="v">
                <p:oleObj name="Chart" r:id="rId3" imgW="4676851" imgH="3628989" progId="Excel.Chart.8">
                  <p:embed/>
                </p:oleObj>
              </mc:Choice>
              <mc:Fallback>
                <p:oleObj name="Chart" r:id="rId3" imgW="4676851" imgH="3628989" progId="Excel.Char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773238"/>
                        <a:ext cx="5922963" cy="459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2" name="Text Box 6">
            <a:extLst>
              <a:ext uri="{FF2B5EF4-FFF2-40B4-BE49-F238E27FC236}">
                <a16:creationId xmlns:a16="http://schemas.microsoft.com/office/drawing/2014/main" id="{255B703D-3D1D-EB73-990E-8E20A2BC65E0}"/>
              </a:ext>
            </a:extLst>
          </p:cNvPr>
          <p:cNvSpPr txBox="1">
            <a:spLocks noChangeArrowheads="1"/>
          </p:cNvSpPr>
          <p:nvPr/>
        </p:nvSpPr>
        <p:spPr bwMode="auto">
          <a:xfrm>
            <a:off x="1527175" y="6256338"/>
            <a:ext cx="418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t>Percentages ranged from 12 to 300%</a:t>
            </a:r>
            <a:endParaRPr lang="en-US" altLang="en-US" b="1"/>
          </a:p>
        </p:txBody>
      </p:sp>
      <p:sp>
        <p:nvSpPr>
          <p:cNvPr id="78853" name="Text Box 7">
            <a:extLst>
              <a:ext uri="{FF2B5EF4-FFF2-40B4-BE49-F238E27FC236}">
                <a16:creationId xmlns:a16="http://schemas.microsoft.com/office/drawing/2014/main" id="{D2A1ED60-B036-BC2E-167C-672C94E18D05}"/>
              </a:ext>
            </a:extLst>
          </p:cNvPr>
          <p:cNvSpPr txBox="1">
            <a:spLocks noChangeArrowheads="1"/>
          </p:cNvSpPr>
          <p:nvPr/>
        </p:nvSpPr>
        <p:spPr bwMode="auto">
          <a:xfrm>
            <a:off x="1455738" y="1628775"/>
            <a:ext cx="996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B3EA312C-1D9B-452C-2477-81F3024B8FCB}"/>
              </a:ext>
            </a:extLst>
          </p:cNvPr>
          <p:cNvSpPr>
            <a:spLocks noGrp="1"/>
          </p:cNvSpPr>
          <p:nvPr>
            <p:ph type="sldNum" sz="quarter" idx="12"/>
          </p:nvPr>
        </p:nvSpPr>
        <p:spPr/>
        <p:txBody>
          <a:bodyPr/>
          <a:lstStyle/>
          <a:p>
            <a:fld id="{4F7889AB-9971-4DA8-ACD5-5C2751CC9E7F}" type="slidenum">
              <a:rPr lang="en-GB" altLang="en-US" smtClean="0"/>
              <a:pPr/>
              <a:t>76</a:t>
            </a:fld>
            <a:endParaRPr lang="en-GB"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80FA9620-47B5-F4F2-0834-AE99E83AB1C0}"/>
              </a:ext>
            </a:extLst>
          </p:cNvPr>
          <p:cNvSpPr>
            <a:spLocks noGrp="1" noChangeArrowheads="1"/>
          </p:cNvSpPr>
          <p:nvPr>
            <p:ph type="title"/>
          </p:nvPr>
        </p:nvSpPr>
        <p:spPr/>
        <p:txBody>
          <a:bodyPr/>
          <a:lstStyle/>
          <a:p>
            <a:r>
              <a:rPr lang="en-GB" altLang="en-US" sz="3200" b="1"/>
              <a:t>Question 20f-If possible,please indicate approximately what proportion of the increase was from general practice?</a:t>
            </a:r>
            <a:endParaRPr lang="en-US" altLang="en-US" sz="3200" b="1"/>
          </a:p>
        </p:txBody>
      </p:sp>
      <p:graphicFrame>
        <p:nvGraphicFramePr>
          <p:cNvPr id="79875" name="Object 5">
            <a:extLst>
              <a:ext uri="{FF2B5EF4-FFF2-40B4-BE49-F238E27FC236}">
                <a16:creationId xmlns:a16="http://schemas.microsoft.com/office/drawing/2014/main" id="{47A4F27A-5DF4-698D-0AED-BB631118EF29}"/>
              </a:ext>
            </a:extLst>
          </p:cNvPr>
          <p:cNvGraphicFramePr>
            <a:graphicFrameLocks noChangeAspect="1"/>
          </p:cNvGraphicFramePr>
          <p:nvPr/>
        </p:nvGraphicFramePr>
        <p:xfrm>
          <a:off x="2124075" y="2060575"/>
          <a:ext cx="5880100" cy="4562475"/>
        </p:xfrm>
        <a:graphic>
          <a:graphicData uri="http://schemas.openxmlformats.org/presentationml/2006/ole">
            <mc:AlternateContent xmlns:mc="http://schemas.openxmlformats.org/markup-compatibility/2006">
              <mc:Choice xmlns:v="urn:schemas-microsoft-com:vml" Requires="v">
                <p:oleObj name="Chart" r:id="rId3" imgW="4676851" imgH="3628989" progId="Excel.Chart.8">
                  <p:embed/>
                </p:oleObj>
              </mc:Choice>
              <mc:Fallback>
                <p:oleObj name="Chart" r:id="rId3" imgW="4676851" imgH="3628989" progId="Excel.Char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060575"/>
                        <a:ext cx="588010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6" name="Text Box 6">
            <a:extLst>
              <a:ext uri="{FF2B5EF4-FFF2-40B4-BE49-F238E27FC236}">
                <a16:creationId xmlns:a16="http://schemas.microsoft.com/office/drawing/2014/main" id="{DC9DC504-ACC6-09B9-D385-68E7CB8C2AE7}"/>
              </a:ext>
            </a:extLst>
          </p:cNvPr>
          <p:cNvSpPr txBox="1">
            <a:spLocks noChangeArrowheads="1"/>
          </p:cNvSpPr>
          <p:nvPr/>
        </p:nvSpPr>
        <p:spPr bwMode="auto">
          <a:xfrm>
            <a:off x="1743075" y="6329363"/>
            <a:ext cx="6584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t>Percentages ranged from 32 to 300%.Not all could respond</a:t>
            </a:r>
            <a:endParaRPr lang="en-US" altLang="en-US" b="1"/>
          </a:p>
        </p:txBody>
      </p:sp>
      <p:sp>
        <p:nvSpPr>
          <p:cNvPr id="79877" name="Text Box 7">
            <a:extLst>
              <a:ext uri="{FF2B5EF4-FFF2-40B4-BE49-F238E27FC236}">
                <a16:creationId xmlns:a16="http://schemas.microsoft.com/office/drawing/2014/main" id="{CD33C079-970C-0AB6-1FF4-D7A93EB138F8}"/>
              </a:ext>
            </a:extLst>
          </p:cNvPr>
          <p:cNvSpPr txBox="1">
            <a:spLocks noChangeArrowheads="1"/>
          </p:cNvSpPr>
          <p:nvPr/>
        </p:nvSpPr>
        <p:spPr bwMode="auto">
          <a:xfrm>
            <a:off x="1527175" y="1865313"/>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sp>
        <p:nvSpPr>
          <p:cNvPr id="3" name="Slide Number Placeholder 2">
            <a:extLst>
              <a:ext uri="{FF2B5EF4-FFF2-40B4-BE49-F238E27FC236}">
                <a16:creationId xmlns:a16="http://schemas.microsoft.com/office/drawing/2014/main" id="{67147683-CB62-D93A-2FD3-2EB70EC57380}"/>
              </a:ext>
            </a:extLst>
          </p:cNvPr>
          <p:cNvSpPr>
            <a:spLocks noGrp="1"/>
          </p:cNvSpPr>
          <p:nvPr>
            <p:ph type="sldNum" sz="quarter" idx="12"/>
          </p:nvPr>
        </p:nvSpPr>
        <p:spPr/>
        <p:txBody>
          <a:bodyPr/>
          <a:lstStyle/>
          <a:p>
            <a:fld id="{4F7889AB-9971-4DA8-ACD5-5C2751CC9E7F}" type="slidenum">
              <a:rPr lang="en-GB" altLang="en-US" smtClean="0"/>
              <a:pPr/>
              <a:t>77</a:t>
            </a:fld>
            <a:endParaRPr lang="en-GB"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DC366627-6370-3540-DD90-59BA4629C4B6}"/>
              </a:ext>
            </a:extLst>
          </p:cNvPr>
          <p:cNvSpPr>
            <a:spLocks noGrp="1"/>
          </p:cNvSpPr>
          <p:nvPr>
            <p:ph type="title"/>
          </p:nvPr>
        </p:nvSpPr>
        <p:spPr/>
        <p:txBody>
          <a:bodyPr/>
          <a:lstStyle/>
          <a:p>
            <a:r>
              <a:rPr lang="en-GB" altLang="en-US" sz="3600" b="1"/>
              <a:t>Summary of the audit findings-1</a:t>
            </a:r>
          </a:p>
        </p:txBody>
      </p:sp>
      <p:sp>
        <p:nvSpPr>
          <p:cNvPr id="80899" name="Content Placeholder 2">
            <a:extLst>
              <a:ext uri="{FF2B5EF4-FFF2-40B4-BE49-F238E27FC236}">
                <a16:creationId xmlns:a16="http://schemas.microsoft.com/office/drawing/2014/main" id="{44EE2A9D-6FAE-16EE-3AFE-D8E5C22CFBE4}"/>
              </a:ext>
            </a:extLst>
          </p:cNvPr>
          <p:cNvSpPr>
            <a:spLocks noGrp="1"/>
          </p:cNvSpPr>
          <p:nvPr>
            <p:ph idx="1"/>
          </p:nvPr>
        </p:nvSpPr>
        <p:spPr/>
        <p:txBody>
          <a:bodyPr/>
          <a:lstStyle/>
          <a:p>
            <a:r>
              <a:rPr lang="en-GB" altLang="en-US" sz="2000"/>
              <a:t>As expected, tumour markers such as AFP,HCG,PSA,CEA and CA125 tended to be assayed on site</a:t>
            </a:r>
          </a:p>
          <a:p>
            <a:r>
              <a:rPr lang="en-GB" altLang="en-US" sz="2000"/>
              <a:t>The more specialised tumour markers such as calcitonin,inhibin and thyroglobulin tended to be referred</a:t>
            </a:r>
          </a:p>
          <a:p>
            <a:r>
              <a:rPr lang="en-GB" altLang="en-US" sz="2000"/>
              <a:t>Very few laboratories offered her2-neu,NSE or S100</a:t>
            </a:r>
          </a:p>
          <a:p>
            <a:r>
              <a:rPr lang="en-GB" altLang="en-US" sz="2000"/>
              <a:t>The majority of respondents had an oncology unit on site with almost equal numbers being either a regional or peripheral site</a:t>
            </a:r>
          </a:p>
          <a:p>
            <a:r>
              <a:rPr lang="en-GB" altLang="en-US" sz="2000"/>
              <a:t>Most laboratories did not produce guidelines for the use of tumour markers and for those that did these were largely available on their Trust intranet site </a:t>
            </a:r>
          </a:p>
          <a:p>
            <a:r>
              <a:rPr lang="en-GB" altLang="en-US" sz="2000"/>
              <a:t>For guidelines received  there was variation in the information included</a:t>
            </a:r>
          </a:p>
          <a:p>
            <a:r>
              <a:rPr lang="en-GB" altLang="en-US" sz="2000"/>
              <a:t>The majority of laboratories had not performed a local audit of their tumour marker service and in those that had, the frequency when this was performed varied</a:t>
            </a:r>
          </a:p>
        </p:txBody>
      </p:sp>
      <p:sp>
        <p:nvSpPr>
          <p:cNvPr id="3" name="Slide Number Placeholder 2">
            <a:extLst>
              <a:ext uri="{FF2B5EF4-FFF2-40B4-BE49-F238E27FC236}">
                <a16:creationId xmlns:a16="http://schemas.microsoft.com/office/drawing/2014/main" id="{2F594E4C-317E-1C4E-02EF-C7EE90AD0D0A}"/>
              </a:ext>
            </a:extLst>
          </p:cNvPr>
          <p:cNvSpPr>
            <a:spLocks noGrp="1"/>
          </p:cNvSpPr>
          <p:nvPr>
            <p:ph type="sldNum" sz="quarter" idx="12"/>
          </p:nvPr>
        </p:nvSpPr>
        <p:spPr/>
        <p:txBody>
          <a:bodyPr/>
          <a:lstStyle/>
          <a:p>
            <a:fld id="{4F7889AB-9971-4DA8-ACD5-5C2751CC9E7F}" type="slidenum">
              <a:rPr lang="en-GB" altLang="en-US" smtClean="0"/>
              <a:pPr/>
              <a:t>78</a:t>
            </a:fld>
            <a:endParaRPr lang="en-GB"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F4F79EF7-26A3-2C41-C906-A53323A51027}"/>
              </a:ext>
            </a:extLst>
          </p:cNvPr>
          <p:cNvSpPr>
            <a:spLocks noGrp="1"/>
          </p:cNvSpPr>
          <p:nvPr>
            <p:ph type="title"/>
          </p:nvPr>
        </p:nvSpPr>
        <p:spPr/>
        <p:txBody>
          <a:bodyPr/>
          <a:lstStyle/>
          <a:p>
            <a:r>
              <a:rPr lang="en-GB" altLang="en-US" sz="3600" b="1"/>
              <a:t>Summary of the audit findings-2</a:t>
            </a:r>
          </a:p>
        </p:txBody>
      </p:sp>
      <p:sp>
        <p:nvSpPr>
          <p:cNvPr id="81923" name="Content Placeholder 2">
            <a:extLst>
              <a:ext uri="{FF2B5EF4-FFF2-40B4-BE49-F238E27FC236}">
                <a16:creationId xmlns:a16="http://schemas.microsoft.com/office/drawing/2014/main" id="{D12658EA-3A02-501D-4907-AAE5992E4F0C}"/>
              </a:ext>
            </a:extLst>
          </p:cNvPr>
          <p:cNvSpPr>
            <a:spLocks noGrp="1"/>
          </p:cNvSpPr>
          <p:nvPr>
            <p:ph idx="1"/>
          </p:nvPr>
        </p:nvSpPr>
        <p:spPr/>
        <p:txBody>
          <a:bodyPr/>
          <a:lstStyle/>
          <a:p>
            <a:r>
              <a:rPr lang="en-GB" altLang="en-US" sz="2000"/>
              <a:t>The majority of laboratories routinely reviewed their tumour marker requests with the send away requests being the most reviewed and the most common reasons for rejecting requests being a panel of markers being requested</a:t>
            </a:r>
          </a:p>
          <a:p>
            <a:r>
              <a:rPr lang="en-GB" altLang="en-US" sz="2000"/>
              <a:t>Most laboratories did not receive requests from their Accident and Emergency departments and those that did rarely measured them</a:t>
            </a:r>
          </a:p>
          <a:p>
            <a:r>
              <a:rPr lang="en-GB" altLang="en-US" sz="2000"/>
              <a:t>Requests from GPs were generally accepted </a:t>
            </a:r>
          </a:p>
          <a:p>
            <a:r>
              <a:rPr lang="en-GB" altLang="en-US" sz="2000"/>
              <a:t>The majority of tumour markers were analysed from Monday to Friday during core hours and any urgent requests were normally accepted after discussion between the laboratory and the requesting clinician</a:t>
            </a:r>
          </a:p>
          <a:p>
            <a:r>
              <a:rPr lang="en-GB" altLang="en-US" sz="2000"/>
              <a:t>Most laboratories did not measure tumour markers in cyst,pleural fluid or CSF and in those that did there was variation as to what markers were measured in what fluids with the majority having not validated their methods for these measurements.</a:t>
            </a:r>
          </a:p>
        </p:txBody>
      </p:sp>
      <p:sp>
        <p:nvSpPr>
          <p:cNvPr id="3" name="Slide Number Placeholder 2">
            <a:extLst>
              <a:ext uri="{FF2B5EF4-FFF2-40B4-BE49-F238E27FC236}">
                <a16:creationId xmlns:a16="http://schemas.microsoft.com/office/drawing/2014/main" id="{5E13FB01-50BB-5FDC-2C84-AB4855FD2D50}"/>
              </a:ext>
            </a:extLst>
          </p:cNvPr>
          <p:cNvSpPr>
            <a:spLocks noGrp="1"/>
          </p:cNvSpPr>
          <p:nvPr>
            <p:ph type="sldNum" sz="quarter" idx="12"/>
          </p:nvPr>
        </p:nvSpPr>
        <p:spPr/>
        <p:txBody>
          <a:bodyPr/>
          <a:lstStyle/>
          <a:p>
            <a:fld id="{4F7889AB-9971-4DA8-ACD5-5C2751CC9E7F}" type="slidenum">
              <a:rPr lang="en-GB" altLang="en-US" smtClean="0"/>
              <a:pPr/>
              <a:t>79</a:t>
            </a:fld>
            <a:endParaRPr lang="en-GB"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DA59A1F-14D1-180B-48CB-A86039171413}"/>
              </a:ext>
            </a:extLst>
          </p:cNvPr>
          <p:cNvSpPr>
            <a:spLocks noGrp="1" noChangeArrowheads="1"/>
          </p:cNvSpPr>
          <p:nvPr>
            <p:ph type="title"/>
          </p:nvPr>
        </p:nvSpPr>
        <p:spPr/>
        <p:txBody>
          <a:bodyPr/>
          <a:lstStyle/>
          <a:p>
            <a:pPr eaLnBrk="1" hangingPunct="1"/>
            <a:r>
              <a:rPr lang="en-GB" altLang="en-US" sz="3200" b="1"/>
              <a:t>Question 3-Does your laboratory produce guidelines for use of tumour markers?</a:t>
            </a:r>
          </a:p>
        </p:txBody>
      </p:sp>
      <p:sp>
        <p:nvSpPr>
          <p:cNvPr id="9219" name="Text Box 5">
            <a:extLst>
              <a:ext uri="{FF2B5EF4-FFF2-40B4-BE49-F238E27FC236}">
                <a16:creationId xmlns:a16="http://schemas.microsoft.com/office/drawing/2014/main" id="{B3F1D743-642F-F1EB-DABC-2D94285B79DF}"/>
              </a:ext>
            </a:extLst>
          </p:cNvPr>
          <p:cNvSpPr txBox="1">
            <a:spLocks noChangeArrowheads="1"/>
          </p:cNvSpPr>
          <p:nvPr/>
        </p:nvSpPr>
        <p:spPr bwMode="auto">
          <a:xfrm>
            <a:off x="1311275" y="5608638"/>
            <a:ext cx="73358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t>Two laboratories that responded no mentioned that these were in</a:t>
            </a:r>
          </a:p>
          <a:p>
            <a:pPr eaLnBrk="1" hangingPunct="1"/>
            <a:r>
              <a:rPr lang="en-GB" altLang="en-US" b="1"/>
              <a:t>progress and one, the Women’s Hospital that these were </a:t>
            </a:r>
          </a:p>
          <a:p>
            <a:pPr eaLnBrk="1" hangingPunct="1"/>
            <a:r>
              <a:rPr lang="en-GB" altLang="en-US" b="1"/>
              <a:t>produced by the gynaecology consultants</a:t>
            </a:r>
          </a:p>
        </p:txBody>
      </p:sp>
      <p:sp>
        <p:nvSpPr>
          <p:cNvPr id="9220" name="Text Box 6">
            <a:extLst>
              <a:ext uri="{FF2B5EF4-FFF2-40B4-BE49-F238E27FC236}">
                <a16:creationId xmlns:a16="http://schemas.microsoft.com/office/drawing/2014/main" id="{5D81E040-ADB2-BC5F-713B-9AF78CC3B3CF}"/>
              </a:ext>
            </a:extLst>
          </p:cNvPr>
          <p:cNvSpPr txBox="1">
            <a:spLocks noChangeArrowheads="1"/>
          </p:cNvSpPr>
          <p:nvPr/>
        </p:nvSpPr>
        <p:spPr bwMode="auto">
          <a:xfrm>
            <a:off x="447675" y="1576388"/>
            <a:ext cx="20367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endParaRPr lang="en-US" altLang="en-US"/>
          </a:p>
        </p:txBody>
      </p:sp>
      <p:graphicFrame>
        <p:nvGraphicFramePr>
          <p:cNvPr id="9221" name="Object 6">
            <a:extLst>
              <a:ext uri="{FF2B5EF4-FFF2-40B4-BE49-F238E27FC236}">
                <a16:creationId xmlns:a16="http://schemas.microsoft.com/office/drawing/2014/main" id="{2E54D096-C23B-4996-A6C6-E84284BCAF19}"/>
              </a:ext>
            </a:extLst>
          </p:cNvPr>
          <p:cNvGraphicFramePr>
            <a:graphicFrameLocks noChangeAspect="1"/>
          </p:cNvGraphicFramePr>
          <p:nvPr/>
        </p:nvGraphicFramePr>
        <p:xfrm>
          <a:off x="1258888" y="1773238"/>
          <a:ext cx="6856412" cy="3794125"/>
        </p:xfrm>
        <a:graphic>
          <a:graphicData uri="http://schemas.openxmlformats.org/presentationml/2006/ole">
            <mc:AlternateContent xmlns:mc="http://schemas.openxmlformats.org/markup-compatibility/2006">
              <mc:Choice xmlns:v="urn:schemas-microsoft-com:vml" Requires="v">
                <p:oleObj name="Chart" r:id="rId3" imgW="4905392" imgH="2714557" progId="Excel.Chart.8">
                  <p:embed/>
                </p:oleObj>
              </mc:Choice>
              <mc:Fallback>
                <p:oleObj name="Chart" r:id="rId3" imgW="4905392" imgH="2714557"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773238"/>
                        <a:ext cx="6856412" cy="379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98865638-2647-EBF9-7220-852DC4902092}"/>
              </a:ext>
            </a:extLst>
          </p:cNvPr>
          <p:cNvSpPr>
            <a:spLocks noGrp="1"/>
          </p:cNvSpPr>
          <p:nvPr>
            <p:ph type="sldNum" sz="quarter" idx="12"/>
          </p:nvPr>
        </p:nvSpPr>
        <p:spPr/>
        <p:txBody>
          <a:bodyPr/>
          <a:lstStyle/>
          <a:p>
            <a:fld id="{4F7889AB-9971-4DA8-ACD5-5C2751CC9E7F}" type="slidenum">
              <a:rPr lang="en-GB" altLang="en-US" smtClean="0"/>
              <a:pPr/>
              <a:t>8</a:t>
            </a:fld>
            <a:endParaRPr lang="en-GB"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A9DBA25F-ABA9-55CE-EE03-457B4D844EE3}"/>
              </a:ext>
            </a:extLst>
          </p:cNvPr>
          <p:cNvSpPr>
            <a:spLocks noGrp="1"/>
          </p:cNvSpPr>
          <p:nvPr>
            <p:ph type="title"/>
          </p:nvPr>
        </p:nvSpPr>
        <p:spPr/>
        <p:txBody>
          <a:bodyPr/>
          <a:lstStyle/>
          <a:p>
            <a:r>
              <a:rPr lang="en-GB" altLang="en-US" sz="3600" b="1"/>
              <a:t>Summary of audit findings-3</a:t>
            </a:r>
          </a:p>
        </p:txBody>
      </p:sp>
      <p:sp>
        <p:nvSpPr>
          <p:cNvPr id="82947" name="Content Placeholder 2">
            <a:extLst>
              <a:ext uri="{FF2B5EF4-FFF2-40B4-BE49-F238E27FC236}">
                <a16:creationId xmlns:a16="http://schemas.microsoft.com/office/drawing/2014/main" id="{A0C793BC-F964-D1FB-2233-45FD475CCDF4}"/>
              </a:ext>
            </a:extLst>
          </p:cNvPr>
          <p:cNvSpPr>
            <a:spLocks noGrp="1"/>
          </p:cNvSpPr>
          <p:nvPr>
            <p:ph idx="1"/>
          </p:nvPr>
        </p:nvSpPr>
        <p:spPr/>
        <p:txBody>
          <a:bodyPr/>
          <a:lstStyle/>
          <a:p>
            <a:r>
              <a:rPr lang="en-GB" altLang="en-US" sz="2000"/>
              <a:t>All laboratories reported the upper limit of the reference range ,few stated the name of the method and most provided interpretative comments on their laboratory reports</a:t>
            </a:r>
          </a:p>
          <a:p>
            <a:r>
              <a:rPr lang="en-GB" altLang="en-US" sz="2000"/>
              <a:t>About equal numbers of laboratories provided cumulative reports and where these were produced this was mostly for all markers</a:t>
            </a:r>
          </a:p>
          <a:p>
            <a:r>
              <a:rPr lang="en-GB" altLang="en-US" sz="2000"/>
              <a:t>In the majority of cases, all previous reports were not cumulated</a:t>
            </a:r>
          </a:p>
          <a:p>
            <a:r>
              <a:rPr lang="en-GB" altLang="en-US" sz="2000"/>
              <a:t>Most laboratories telephoned tumour marker results</a:t>
            </a:r>
          </a:p>
          <a:p>
            <a:r>
              <a:rPr lang="en-GB" altLang="en-US" sz="2000"/>
              <a:t>The majority of laboratories did not have minimum test intervals for tumour markers and in those that did there was variation in intervals quoted</a:t>
            </a:r>
          </a:p>
          <a:p>
            <a:r>
              <a:rPr lang="en-GB" altLang="en-US" sz="2000"/>
              <a:t>The majority of laboratories had not been involved in organising or presenting talks on the use of tumour markers to clinical staff</a:t>
            </a:r>
          </a:p>
          <a:p>
            <a:r>
              <a:rPr lang="en-GB" altLang="en-US" sz="2000"/>
              <a:t>There was variation in the percentage of requests for PSA from general practice</a:t>
            </a:r>
          </a:p>
        </p:txBody>
      </p:sp>
      <p:sp>
        <p:nvSpPr>
          <p:cNvPr id="3" name="Slide Number Placeholder 2">
            <a:extLst>
              <a:ext uri="{FF2B5EF4-FFF2-40B4-BE49-F238E27FC236}">
                <a16:creationId xmlns:a16="http://schemas.microsoft.com/office/drawing/2014/main" id="{57840BBC-3CAF-2FF3-064E-B4EC8E0A12DC}"/>
              </a:ext>
            </a:extLst>
          </p:cNvPr>
          <p:cNvSpPr>
            <a:spLocks noGrp="1"/>
          </p:cNvSpPr>
          <p:nvPr>
            <p:ph type="sldNum" sz="quarter" idx="12"/>
          </p:nvPr>
        </p:nvSpPr>
        <p:spPr/>
        <p:txBody>
          <a:bodyPr/>
          <a:lstStyle/>
          <a:p>
            <a:fld id="{4F7889AB-9971-4DA8-ACD5-5C2751CC9E7F}" type="slidenum">
              <a:rPr lang="en-GB" altLang="en-US" smtClean="0"/>
              <a:pPr/>
              <a:t>80</a:t>
            </a:fld>
            <a:endParaRPr lang="en-GB"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181A13D2-CA07-4405-06E6-EB2E98EB29ED}"/>
              </a:ext>
            </a:extLst>
          </p:cNvPr>
          <p:cNvSpPr>
            <a:spLocks noGrp="1"/>
          </p:cNvSpPr>
          <p:nvPr>
            <p:ph type="title"/>
          </p:nvPr>
        </p:nvSpPr>
        <p:spPr/>
        <p:txBody>
          <a:bodyPr/>
          <a:lstStyle/>
          <a:p>
            <a:r>
              <a:rPr lang="en-GB" altLang="en-US" sz="3600" b="1"/>
              <a:t>Summary of audit findings-4</a:t>
            </a:r>
          </a:p>
        </p:txBody>
      </p:sp>
      <p:sp>
        <p:nvSpPr>
          <p:cNvPr id="83971" name="Content Placeholder 2">
            <a:extLst>
              <a:ext uri="{FF2B5EF4-FFF2-40B4-BE49-F238E27FC236}">
                <a16:creationId xmlns:a16="http://schemas.microsoft.com/office/drawing/2014/main" id="{E38D9546-5C78-7149-220F-D5358B342D77}"/>
              </a:ext>
            </a:extLst>
          </p:cNvPr>
          <p:cNvSpPr>
            <a:spLocks noGrp="1"/>
          </p:cNvSpPr>
          <p:nvPr>
            <p:ph idx="1"/>
          </p:nvPr>
        </p:nvSpPr>
        <p:spPr/>
        <p:txBody>
          <a:bodyPr/>
          <a:lstStyle/>
          <a:p>
            <a:r>
              <a:rPr lang="en-GB" altLang="en-US" sz="2000"/>
              <a:t>Most laboratories did not offer free PSA and where offered the majority sent these to a another laboratory for assay</a:t>
            </a:r>
          </a:p>
          <a:p>
            <a:r>
              <a:rPr lang="en-GB" altLang="en-US" sz="2000"/>
              <a:t>Most laboratories did not provide specific guidance for when PSA should be measured in relation to a number of procedures and those that did mostly quoted guidance from the publication in the 2006 Annals of Clinical Biochemistry</a:t>
            </a:r>
          </a:p>
          <a:p>
            <a:r>
              <a:rPr lang="en-GB" altLang="en-US" sz="2000"/>
              <a:t>There was some variation in the lowest PSA concentration reported</a:t>
            </a:r>
          </a:p>
          <a:p>
            <a:r>
              <a:rPr lang="en-GB" altLang="en-US" sz="2000"/>
              <a:t>The majority of laboratories were using a 3</a:t>
            </a:r>
            <a:r>
              <a:rPr lang="en-GB" altLang="en-US" sz="2000" baseline="30000"/>
              <a:t>rd</a:t>
            </a:r>
            <a:r>
              <a:rPr lang="en-GB" altLang="en-US" sz="2000"/>
              <a:t> generation assay for PSA with Roche quoted as the most used analyser</a:t>
            </a:r>
          </a:p>
          <a:p>
            <a:r>
              <a:rPr lang="en-GB" altLang="en-US" sz="2000"/>
              <a:t>About an equal number of laboratories routinely measured CA125 in asymptomatic women with the majority measuring it in those with a family history of ovarian cancer and in those presenting to their GP with symptoms suggestive of ovarian cancer</a:t>
            </a:r>
          </a:p>
          <a:p>
            <a:r>
              <a:rPr lang="en-GB" altLang="en-US" sz="2000"/>
              <a:t>Most laboratories had seen a significant increase in CA125 requests as a result of the April 2011 NICE guideline especially from GPs</a:t>
            </a:r>
          </a:p>
        </p:txBody>
      </p:sp>
      <p:sp>
        <p:nvSpPr>
          <p:cNvPr id="3" name="Slide Number Placeholder 2">
            <a:extLst>
              <a:ext uri="{FF2B5EF4-FFF2-40B4-BE49-F238E27FC236}">
                <a16:creationId xmlns:a16="http://schemas.microsoft.com/office/drawing/2014/main" id="{2AC8503C-631A-E8EB-B70F-211E5EBE4528}"/>
              </a:ext>
            </a:extLst>
          </p:cNvPr>
          <p:cNvSpPr>
            <a:spLocks noGrp="1"/>
          </p:cNvSpPr>
          <p:nvPr>
            <p:ph type="sldNum" sz="quarter" idx="12"/>
          </p:nvPr>
        </p:nvSpPr>
        <p:spPr/>
        <p:txBody>
          <a:bodyPr/>
          <a:lstStyle/>
          <a:p>
            <a:fld id="{4F7889AB-9971-4DA8-ACD5-5C2751CC9E7F}" type="slidenum">
              <a:rPr lang="en-GB" altLang="en-US" smtClean="0"/>
              <a:pPr/>
              <a:t>81</a:t>
            </a:fld>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F374C97-1B5C-5A27-42E0-88EE8BD17791}"/>
              </a:ext>
            </a:extLst>
          </p:cNvPr>
          <p:cNvSpPr>
            <a:spLocks noGrp="1" noChangeArrowheads="1"/>
          </p:cNvSpPr>
          <p:nvPr>
            <p:ph type="title"/>
          </p:nvPr>
        </p:nvSpPr>
        <p:spPr/>
        <p:txBody>
          <a:bodyPr/>
          <a:lstStyle/>
          <a:p>
            <a:pPr eaLnBrk="1" hangingPunct="1"/>
            <a:r>
              <a:rPr lang="en-GB" altLang="en-US" sz="3200" b="1"/>
              <a:t>Question 3a-What professional groups contributed to the guidelines?</a:t>
            </a:r>
          </a:p>
        </p:txBody>
      </p:sp>
      <p:sp>
        <p:nvSpPr>
          <p:cNvPr id="10243" name="Text Box 5">
            <a:extLst>
              <a:ext uri="{FF2B5EF4-FFF2-40B4-BE49-F238E27FC236}">
                <a16:creationId xmlns:a16="http://schemas.microsoft.com/office/drawing/2014/main" id="{7FDB3D3F-4F63-3DA3-348E-27C6C820801F}"/>
              </a:ext>
            </a:extLst>
          </p:cNvPr>
          <p:cNvSpPr txBox="1">
            <a:spLocks noChangeArrowheads="1"/>
          </p:cNvSpPr>
          <p:nvPr/>
        </p:nvSpPr>
        <p:spPr bwMode="auto">
          <a:xfrm>
            <a:off x="1311275" y="6184900"/>
            <a:ext cx="592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t>The other was the Kent and Medway Cancer Network</a:t>
            </a:r>
          </a:p>
        </p:txBody>
      </p:sp>
      <p:graphicFrame>
        <p:nvGraphicFramePr>
          <p:cNvPr id="10244" name="Object 7">
            <a:extLst>
              <a:ext uri="{FF2B5EF4-FFF2-40B4-BE49-F238E27FC236}">
                <a16:creationId xmlns:a16="http://schemas.microsoft.com/office/drawing/2014/main" id="{D50C12DB-F028-C57F-F373-4E2D9BEC701A}"/>
              </a:ext>
            </a:extLst>
          </p:cNvPr>
          <p:cNvGraphicFramePr>
            <a:graphicFrameLocks noChangeAspect="1"/>
          </p:cNvGraphicFramePr>
          <p:nvPr/>
        </p:nvGraphicFramePr>
        <p:xfrm>
          <a:off x="139700" y="1989138"/>
          <a:ext cx="9004300" cy="4152900"/>
        </p:xfrm>
        <a:graphic>
          <a:graphicData uri="http://schemas.openxmlformats.org/presentationml/2006/ole">
            <mc:AlternateContent xmlns:mc="http://schemas.openxmlformats.org/markup-compatibility/2006">
              <mc:Choice xmlns:v="urn:schemas-microsoft-com:vml" Requires="v">
                <p:oleObj name="Chart" r:id="rId3" imgW="5886416" imgH="2714557" progId="Excel.Chart.8">
                  <p:embed/>
                </p:oleObj>
              </mc:Choice>
              <mc:Fallback>
                <p:oleObj name="Chart" r:id="rId3" imgW="5886416" imgH="2714557" progId="Excel.Char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700" y="1989138"/>
                        <a:ext cx="900430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TextBox 5">
            <a:extLst>
              <a:ext uri="{FF2B5EF4-FFF2-40B4-BE49-F238E27FC236}">
                <a16:creationId xmlns:a16="http://schemas.microsoft.com/office/drawing/2014/main" id="{058748FB-3254-3A73-9765-A71F4405A0DA}"/>
              </a:ext>
            </a:extLst>
          </p:cNvPr>
          <p:cNvSpPr txBox="1">
            <a:spLocks noChangeArrowheads="1"/>
          </p:cNvSpPr>
          <p:nvPr/>
        </p:nvSpPr>
        <p:spPr bwMode="auto">
          <a:xfrm>
            <a:off x="468313" y="1773238"/>
            <a:ext cx="1220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a:t>Number</a:t>
            </a:r>
          </a:p>
        </p:txBody>
      </p:sp>
      <p:sp>
        <p:nvSpPr>
          <p:cNvPr id="3" name="Slide Number Placeholder 2">
            <a:extLst>
              <a:ext uri="{FF2B5EF4-FFF2-40B4-BE49-F238E27FC236}">
                <a16:creationId xmlns:a16="http://schemas.microsoft.com/office/drawing/2014/main" id="{1B953A8F-78E4-DDD1-E9D4-760A67087A6B}"/>
              </a:ext>
            </a:extLst>
          </p:cNvPr>
          <p:cNvSpPr>
            <a:spLocks noGrp="1"/>
          </p:cNvSpPr>
          <p:nvPr>
            <p:ph type="sldNum" sz="quarter" idx="12"/>
          </p:nvPr>
        </p:nvSpPr>
        <p:spPr/>
        <p:txBody>
          <a:bodyPr/>
          <a:lstStyle/>
          <a:p>
            <a:fld id="{4F7889AB-9971-4DA8-ACD5-5C2751CC9E7F}" type="slidenum">
              <a:rPr lang="en-GB" altLang="en-US" smtClean="0"/>
              <a:pPr/>
              <a:t>9</a:t>
            </a:fld>
            <a:endParaRPr lang="en-GB" alt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36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36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1057</TotalTime>
  <Words>4507</Words>
  <Application>Microsoft Office PowerPoint</Application>
  <PresentationFormat>On-screen Show (4:3)</PresentationFormat>
  <Paragraphs>542</Paragraphs>
  <Slides>81</Slides>
  <Notes>81</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84" baseType="lpstr">
      <vt:lpstr>Arial</vt:lpstr>
      <vt:lpstr>Default Design</vt:lpstr>
      <vt:lpstr>Chart</vt:lpstr>
      <vt:lpstr>2012 ACB National Audit of Tumour Marker Service Provision</vt:lpstr>
      <vt:lpstr>PowerPoint Presentation</vt:lpstr>
      <vt:lpstr>PowerPoint Presentation</vt:lpstr>
      <vt:lpstr>Question1-What tumour markers are offered by your laboratory?</vt:lpstr>
      <vt:lpstr>Question 1-Other markers mentioned</vt:lpstr>
      <vt:lpstr>Question 2-Does your laboratory have an oncology unit on site?</vt:lpstr>
      <vt:lpstr>Question 2a-If there is an oncology unit on site,what type of centre?</vt:lpstr>
      <vt:lpstr>Question 3-Does your laboratory produce guidelines for use of tumour markers?</vt:lpstr>
      <vt:lpstr>Question 3a-What professional groups contributed to the guidelines?</vt:lpstr>
      <vt:lpstr>Question 3b-Which guidelines were considered when devising local ones?</vt:lpstr>
      <vt:lpstr>Question 3c-Are the guidelines readily available for junior doctors and other health care professionals?</vt:lpstr>
      <vt:lpstr>Question 3d-Do laboratory staff meet regularly with relevant clinicians to review the guidelines?</vt:lpstr>
      <vt:lpstr>Guidelines from Northumbria Healthcare NHS Foundation Trust</vt:lpstr>
      <vt:lpstr>Guidelines from Royal Surrey County Hospital</vt:lpstr>
      <vt:lpstr>Guidelines from Dumfries and Galloway Royal Infirmary</vt:lpstr>
      <vt:lpstr>Guidelines from Bangor</vt:lpstr>
      <vt:lpstr>Guidelines from University Hospital of Wales</vt:lpstr>
      <vt:lpstr>Guidance from Royal Victoria Hospital,Belfast</vt:lpstr>
      <vt:lpstr>Guideline from Royal Berkshire Hospital</vt:lpstr>
      <vt:lpstr>Guideline from Eastbourne and Conquest Hospitals</vt:lpstr>
      <vt:lpstr>Guideline from Southmead Hospital</vt:lpstr>
      <vt:lpstr>Guideline for Chesire Hospitals</vt:lpstr>
      <vt:lpstr>Guideline from North Middlesex University Hospital NHS Trust</vt:lpstr>
      <vt:lpstr>Guideline from University Hospital,North Staffordshire</vt:lpstr>
      <vt:lpstr> Question 4-Does your laboratory carry out a local audit of the tumour marker service?</vt:lpstr>
      <vt:lpstr>Question 4a-If a local audit is performed,how often is this done?</vt:lpstr>
      <vt:lpstr>Question 5-Does your laboratory routinely  review any tumour marker requests?</vt:lpstr>
      <vt:lpstr>Question 5a-Which requests are reviewed?</vt:lpstr>
      <vt:lpstr>Question 5b-Which staff members assess the appropriateness of the requests?</vt:lpstr>
      <vt:lpstr>Question 5c-What are the most common reasons for rejecting requests?</vt:lpstr>
      <vt:lpstr>Question 5-Reasons given as other</vt:lpstr>
      <vt:lpstr>Question 6-Does your laboratory often receive requests from Accident and Emergency for a tumour marker screen?</vt:lpstr>
      <vt:lpstr>Question 6a-If you receive a request,how do you respond ?</vt:lpstr>
      <vt:lpstr>Question 7-Are tumour markers restricted to particular grades of yes?</vt:lpstr>
      <vt:lpstr>Question 8-Does your laboratory generally accept requests from GPs for tumour markers?</vt:lpstr>
      <vt:lpstr>Question 8a-If you receive requests from GPs,under what circumstances are they accepted?</vt:lpstr>
      <vt:lpstr>Question 9-Please state when tumour markers are available in your laboratory?</vt:lpstr>
      <vt:lpstr> Question 9a-Urgent requesting of tumour markers</vt:lpstr>
      <vt:lpstr>Question 10-Does the laboratory ever measure tumour markers in cyst,pleural fluid or CSF?</vt:lpstr>
      <vt:lpstr>Question 10a-If yes,please state which fluids and which markers?</vt:lpstr>
      <vt:lpstr>Question 10b-Have you validated your methods for measurement of these fluids?</vt:lpstr>
      <vt:lpstr>Question 11a-Reporting of tumour marker results-upper limit of reference range</vt:lpstr>
      <vt:lpstr>Question 11b-Stating the name of the method on the laboratory report</vt:lpstr>
      <vt:lpstr>Question 11c-Providing interpretative comments on the laboratory report</vt:lpstr>
      <vt:lpstr>Question 12-Provision of cumulative reports</vt:lpstr>
      <vt:lpstr>Question 12a-If cumulative reports are produced,is this for all tumour markers?</vt:lpstr>
      <vt:lpstr>Question 12b-Are all previous results cumulated?</vt:lpstr>
      <vt:lpstr>Question 12c-If no,please state how many results appear on the printed report?</vt:lpstr>
      <vt:lpstr>Question 12d-Are cumulative graphs from referral centres made available to the clinician?</vt:lpstr>
      <vt:lpstr>Question 13-Does your laboratory regularly telephone tumour marker results?</vt:lpstr>
      <vt:lpstr>Question 13a-If you telephone tumour marker results,indicate under which circumstances</vt:lpstr>
      <vt:lpstr>Question 13b-Other reason</vt:lpstr>
      <vt:lpstr>Question 14-Does your laboratory have minimum test intervals for tumour markers?</vt:lpstr>
      <vt:lpstr>Question 14a-Minimum test intervals quoted</vt:lpstr>
      <vt:lpstr>Question 15-Has your department been involved in organising and presenting talks on the use of tumour markers to clinical staff?</vt:lpstr>
      <vt:lpstr>Question 15a-If the answer is yes,state the groups this has been to</vt:lpstr>
      <vt:lpstr>Question 16-Approximately what % of your requests from PSA have been from GPs?</vt:lpstr>
      <vt:lpstr>Question 17-Does your laboratory accept requests for free PSA?</vt:lpstr>
      <vt:lpstr>Question 17a-If yes,is the assay performed in-house or sent away?</vt:lpstr>
      <vt:lpstr>Question 18a-Do you provide guidance about timing of PSA measurements after digital rectal examination?</vt:lpstr>
      <vt:lpstr>Question 18b-after ejaculation</vt:lpstr>
      <vt:lpstr>Question 18c-after rigid cystoscopy</vt:lpstr>
      <vt:lpstr>Question 18d- after prostate biopsy</vt:lpstr>
      <vt:lpstr>Question 18e-after prostatectomy</vt:lpstr>
      <vt:lpstr>Question 18f- after transrectal ultrasound</vt:lpstr>
      <vt:lpstr>Question 18g-after transurethral resection(TURP)</vt:lpstr>
      <vt:lpstr>Question 18-Guidance quoted</vt:lpstr>
      <vt:lpstr>Question 18-References</vt:lpstr>
      <vt:lpstr>Question 19-What is the lowest PSA concentration reported in your laboratory?</vt:lpstr>
      <vt:lpstr>Question 19a-Do you use a 3rd generation assay for PSA?</vt:lpstr>
      <vt:lpstr>Question 19b-If yes,please state the method used</vt:lpstr>
      <vt:lpstr>Question 20a-Does your laboratory routinely measure CA125 in asymptomatic women?</vt:lpstr>
      <vt:lpstr>Question 20b-Does your laboratory routinely measure CA125 in women with a strong family history of ovarian cancer?</vt:lpstr>
      <vt:lpstr>Question 20c-Do you routinely measure CA125 in women presenting to their GP with symptoms suggestive of ovarian cancer?</vt:lpstr>
      <vt:lpstr>Question 20d-Have you seen a significant change(&gt;10%)in your CA125 workload since publication of the NICE guideline?</vt:lpstr>
      <vt:lpstr>Question 20e-If yes,approximately what% increase in workload has there been in the year to April 2012?</vt:lpstr>
      <vt:lpstr>Question 20f-If possible,please indicate approximately what proportion of the increase was from general practice?</vt:lpstr>
      <vt:lpstr>Summary of the audit findings-1</vt:lpstr>
      <vt:lpstr>Summary of the audit findings-2</vt:lpstr>
      <vt:lpstr>Summary of audit findings-3</vt:lpstr>
      <vt:lpstr>Summary of audit findings-4</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audit of tumour markers</dc:title>
  <dc:creator>peter</dc:creator>
  <cp:lastModifiedBy>Radha Baran Mohanty</cp:lastModifiedBy>
  <cp:revision>98</cp:revision>
  <dcterms:created xsi:type="dcterms:W3CDTF">2012-06-14T12:07:30Z</dcterms:created>
  <dcterms:modified xsi:type="dcterms:W3CDTF">2025-03-01T10:23:28Z</dcterms:modified>
</cp:coreProperties>
</file>