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58" r:id="rId2"/>
    <p:sldId id="395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265" autoAdjust="0"/>
  </p:normalViewPr>
  <p:slideViewPr>
    <p:cSldViewPr>
      <p:cViewPr>
        <p:scale>
          <a:sx n="74" d="100"/>
          <a:sy n="74" d="100"/>
        </p:scale>
        <p:origin x="-12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82" d="100"/>
          <a:sy n="82" d="100"/>
        </p:scale>
        <p:origin x="-1248" y="88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A8901-C30C-472C-B053-802A16023A9B}" type="datetimeFigureOut">
              <a:rPr lang="en-IN" smtClean="0"/>
              <a:pPr/>
              <a:t>09/24/2020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01EBD-4B02-47FF-9634-51A92008D3A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01EBD-4B02-47FF-9634-51A92008D3A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611560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IN" dirty="0" smtClean="0"/>
              <a:t>All Rights Reserved with Trendz IT Ltd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63688" y="6492875"/>
            <a:ext cx="2133600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IN" dirty="0" smtClean="0"/>
              <a:t>All Rights Reserved with Trendz IT Ltd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90872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/>
          <a:lstStyle>
            <a:lvl1pPr>
              <a:defRPr sz="2800"/>
            </a:lvl1pPr>
            <a:lvl2pPr>
              <a:buFontTx/>
              <a:buBlip>
                <a:blip r:embed="rId2"/>
              </a:buBlip>
              <a:defRPr sz="2400"/>
            </a:lvl2pPr>
            <a:lvl3pPr>
              <a:buFontTx/>
              <a:buBlip>
                <a:blip r:embed="rId3"/>
              </a:buBlip>
              <a:defRPr sz="2000"/>
            </a:lvl3pPr>
            <a:lvl4pPr>
              <a:buFontTx/>
              <a:buBlip>
                <a:blip r:embed="rId4"/>
              </a:buBlip>
              <a:defRPr sz="1800"/>
            </a:lvl4pPr>
            <a:lvl5pPr>
              <a:buFontTx/>
              <a:buBlip>
                <a:blip r:embed="rId5"/>
              </a:buBlip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9512" y="6492875"/>
            <a:ext cx="5760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1520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79512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12879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51520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95536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91680" y="6353944"/>
            <a:ext cx="7452320" cy="504056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IN" dirty="0" smtClean="0"/>
              <a:t>All Rights Reserved with Trendz IT Ltd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23528" y="6492875"/>
            <a:ext cx="504056" cy="365125"/>
          </a:xfrm>
          <a:prstGeom prst="rect">
            <a:avLst/>
          </a:prstGeom>
        </p:spPr>
        <p:txBody>
          <a:bodyPr/>
          <a:lstStyle/>
          <a:p>
            <a:fld id="{0CD13243-3D31-4DD5-8512-B28F7F2A6CD3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 descr="Logo 2012 head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335802" y="0"/>
            <a:ext cx="1808198" cy="857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452320" cy="70609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05273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rgbClr val="99CC00"/>
          </a:solidFill>
          <a:latin typeface="Book Antiqua" pitchFamily="18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3"/>
        </a:buBlip>
        <a:defRPr sz="28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2060"/>
          </a:solidFill>
          <a:latin typeface="Book Antiqu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348880"/>
            <a:ext cx="7772400" cy="1470025"/>
          </a:xfrm>
        </p:spPr>
        <p:txBody>
          <a:bodyPr/>
          <a:lstStyle/>
          <a:p>
            <a:r>
              <a:rPr lang="en-US" dirty="0" smtClean="0"/>
              <a:t>Simple Sorting Algorithms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8"/>
          <p:cNvGrpSpPr/>
          <p:nvPr/>
        </p:nvGrpSpPr>
        <p:grpSpPr>
          <a:xfrm>
            <a:off x="304800" y="1084416"/>
            <a:ext cx="3581400" cy="591980"/>
            <a:chOff x="2819400" y="3871913"/>
            <a:chExt cx="3360738" cy="533400"/>
          </a:xfrm>
          <a:solidFill>
            <a:schemeClr val="bg2"/>
          </a:solidFill>
        </p:grpSpPr>
        <p:sp>
          <p:nvSpPr>
            <p:cNvPr id="80" name="AutoShape 105"/>
            <p:cNvSpPr>
              <a:spLocks noChangeArrowheads="1"/>
            </p:cNvSpPr>
            <p:nvPr/>
          </p:nvSpPr>
          <p:spPr bwMode="auto">
            <a:xfrm>
              <a:off x="3436938" y="3871913"/>
              <a:ext cx="2743200" cy="5334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11"/>
            <p:cNvSpPr>
              <a:spLocks noChangeShapeType="1"/>
            </p:cNvSpPr>
            <p:nvPr/>
          </p:nvSpPr>
          <p:spPr bwMode="auto">
            <a:xfrm>
              <a:off x="3970338" y="3871913"/>
              <a:ext cx="0" cy="5334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12"/>
            <p:cNvSpPr>
              <a:spLocks noChangeShapeType="1"/>
            </p:cNvSpPr>
            <p:nvPr/>
          </p:nvSpPr>
          <p:spPr bwMode="auto">
            <a:xfrm>
              <a:off x="4503738" y="3871913"/>
              <a:ext cx="0" cy="5334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3"/>
            <p:cNvSpPr>
              <a:spLocks noChangeShapeType="1"/>
            </p:cNvSpPr>
            <p:nvPr/>
          </p:nvSpPr>
          <p:spPr bwMode="auto">
            <a:xfrm>
              <a:off x="5037138" y="3871913"/>
              <a:ext cx="0" cy="5334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4"/>
            <p:cNvSpPr>
              <a:spLocks noChangeShapeType="1"/>
            </p:cNvSpPr>
            <p:nvPr/>
          </p:nvSpPr>
          <p:spPr bwMode="auto">
            <a:xfrm>
              <a:off x="5570538" y="3871913"/>
              <a:ext cx="0" cy="5334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115"/>
            <p:cNvSpPr txBox="1">
              <a:spLocks noChangeArrowheads="1"/>
            </p:cNvSpPr>
            <p:nvPr/>
          </p:nvSpPr>
          <p:spPr bwMode="auto">
            <a:xfrm>
              <a:off x="3513138" y="3948113"/>
              <a:ext cx="463550" cy="366712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91" name="Text Box 116"/>
            <p:cNvSpPr txBox="1">
              <a:spLocks noChangeArrowheads="1"/>
            </p:cNvSpPr>
            <p:nvPr/>
          </p:nvSpPr>
          <p:spPr bwMode="auto">
            <a:xfrm>
              <a:off x="5037138" y="3948113"/>
              <a:ext cx="463550" cy="366712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  <p:sp>
          <p:nvSpPr>
            <p:cNvPr id="92" name="Text Box 117"/>
            <p:cNvSpPr txBox="1">
              <a:spLocks noChangeArrowheads="1"/>
            </p:cNvSpPr>
            <p:nvPr/>
          </p:nvSpPr>
          <p:spPr bwMode="auto">
            <a:xfrm>
              <a:off x="4503738" y="3948113"/>
              <a:ext cx="463550" cy="366712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93" name="Text Box 118"/>
            <p:cNvSpPr txBox="1">
              <a:spLocks noChangeArrowheads="1"/>
            </p:cNvSpPr>
            <p:nvPr/>
          </p:nvSpPr>
          <p:spPr bwMode="auto">
            <a:xfrm>
              <a:off x="4027488" y="3948113"/>
              <a:ext cx="463550" cy="366712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80</a:t>
              </a:r>
            </a:p>
          </p:txBody>
        </p:sp>
        <p:sp>
          <p:nvSpPr>
            <p:cNvPr id="94" name="Text Box 119"/>
            <p:cNvSpPr txBox="1">
              <a:spLocks noChangeArrowheads="1"/>
            </p:cNvSpPr>
            <p:nvPr/>
          </p:nvSpPr>
          <p:spPr bwMode="auto">
            <a:xfrm>
              <a:off x="5646738" y="3948113"/>
              <a:ext cx="463550" cy="366712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95" name="Text Box 120"/>
            <p:cNvSpPr txBox="1">
              <a:spLocks noChangeArrowheads="1"/>
            </p:cNvSpPr>
            <p:nvPr/>
          </p:nvSpPr>
          <p:spPr bwMode="auto">
            <a:xfrm>
              <a:off x="2819400" y="3971925"/>
              <a:ext cx="455613" cy="33655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solidFill>
                    <a:schemeClr val="accent2"/>
                  </a:solidFill>
                </a:rPr>
                <a:t>arr</a:t>
              </a:r>
            </a:p>
          </p:txBody>
        </p:sp>
      </p:grpSp>
      <p:grpSp>
        <p:nvGrpSpPr>
          <p:cNvPr id="3" name="Group 110"/>
          <p:cNvGrpSpPr/>
          <p:nvPr/>
        </p:nvGrpSpPr>
        <p:grpSpPr>
          <a:xfrm>
            <a:off x="5029201" y="1128712"/>
            <a:ext cx="3733799" cy="547688"/>
            <a:chOff x="3084513" y="3857625"/>
            <a:chExt cx="4002087" cy="547688"/>
          </a:xfrm>
          <a:solidFill>
            <a:schemeClr val="bg2"/>
          </a:solidFill>
        </p:grpSpPr>
        <p:sp>
          <p:nvSpPr>
            <p:cNvPr id="112" name="AutoShape 6"/>
            <p:cNvSpPr>
              <a:spLocks noChangeArrowheads="1"/>
            </p:cNvSpPr>
            <p:nvPr/>
          </p:nvSpPr>
          <p:spPr bwMode="auto">
            <a:xfrm>
              <a:off x="3084513" y="3871913"/>
              <a:ext cx="533400" cy="5334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8"/>
            <p:cNvSpPr txBox="1">
              <a:spLocks noChangeArrowheads="1"/>
            </p:cNvSpPr>
            <p:nvPr/>
          </p:nvSpPr>
          <p:spPr bwMode="auto">
            <a:xfrm>
              <a:off x="3160713" y="3948113"/>
              <a:ext cx="457200" cy="366712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115" name="AutoShape 9"/>
            <p:cNvSpPr>
              <a:spLocks noChangeArrowheads="1"/>
            </p:cNvSpPr>
            <p:nvPr/>
          </p:nvSpPr>
          <p:spPr bwMode="auto">
            <a:xfrm>
              <a:off x="4876800" y="3857625"/>
              <a:ext cx="2209800" cy="5334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5410200" y="3857625"/>
              <a:ext cx="0" cy="5334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"/>
            <p:cNvSpPr>
              <a:spLocks noChangeShapeType="1"/>
            </p:cNvSpPr>
            <p:nvPr/>
          </p:nvSpPr>
          <p:spPr bwMode="auto">
            <a:xfrm>
              <a:off x="5943600" y="3857625"/>
              <a:ext cx="0" cy="5334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6477000" y="3857625"/>
              <a:ext cx="0" cy="5334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Text Box 13"/>
            <p:cNvSpPr txBox="1">
              <a:spLocks noChangeArrowheads="1"/>
            </p:cNvSpPr>
            <p:nvPr/>
          </p:nvSpPr>
          <p:spPr bwMode="auto">
            <a:xfrm>
              <a:off x="5943600" y="3933825"/>
              <a:ext cx="463550" cy="366713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10</a:t>
              </a:r>
            </a:p>
          </p:txBody>
        </p:sp>
        <p:sp>
          <p:nvSpPr>
            <p:cNvPr id="120" name="Text Box 14"/>
            <p:cNvSpPr txBox="1">
              <a:spLocks noChangeArrowheads="1"/>
            </p:cNvSpPr>
            <p:nvPr/>
          </p:nvSpPr>
          <p:spPr bwMode="auto">
            <a:xfrm>
              <a:off x="5410200" y="3933825"/>
              <a:ext cx="463550" cy="366713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121" name="Text Box 15"/>
            <p:cNvSpPr txBox="1">
              <a:spLocks noChangeArrowheads="1"/>
            </p:cNvSpPr>
            <p:nvPr/>
          </p:nvSpPr>
          <p:spPr bwMode="auto">
            <a:xfrm>
              <a:off x="4933950" y="3933825"/>
              <a:ext cx="463550" cy="366713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80</a:t>
              </a:r>
            </a:p>
          </p:txBody>
        </p:sp>
        <p:sp>
          <p:nvSpPr>
            <p:cNvPr id="122" name="Text Box 16"/>
            <p:cNvSpPr txBox="1">
              <a:spLocks noChangeArrowheads="1"/>
            </p:cNvSpPr>
            <p:nvPr/>
          </p:nvSpPr>
          <p:spPr bwMode="auto">
            <a:xfrm>
              <a:off x="6553200" y="3933825"/>
              <a:ext cx="463550" cy="366713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</p:grpSp>
      <p:grpSp>
        <p:nvGrpSpPr>
          <p:cNvPr id="4" name="Group 126"/>
          <p:cNvGrpSpPr/>
          <p:nvPr/>
        </p:nvGrpSpPr>
        <p:grpSpPr>
          <a:xfrm>
            <a:off x="4953000" y="1882487"/>
            <a:ext cx="3733800" cy="494003"/>
            <a:chOff x="2743200" y="3871911"/>
            <a:chExt cx="3962400" cy="533402"/>
          </a:xfrm>
          <a:solidFill>
            <a:schemeClr val="bg2"/>
          </a:solidFill>
        </p:grpSpPr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743200" y="3871913"/>
              <a:ext cx="1143000" cy="533400"/>
              <a:chOff x="1296" y="1824"/>
              <a:chExt cx="720" cy="336"/>
            </a:xfrm>
            <a:grpFill/>
          </p:grpSpPr>
          <p:sp>
            <p:nvSpPr>
              <p:cNvPr id="142" name="AutoShape 26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672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Text Box 28"/>
              <p:cNvSpPr txBox="1">
                <a:spLocks noChangeArrowheads="1"/>
              </p:cNvSpPr>
              <p:nvPr/>
            </p:nvSpPr>
            <p:spPr bwMode="auto">
              <a:xfrm>
                <a:off x="1344" y="1872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70</a:t>
                </a:r>
              </a:p>
            </p:txBody>
          </p:sp>
          <p:sp>
            <p:nvSpPr>
              <p:cNvPr id="145" name="Text Box 29"/>
              <p:cNvSpPr txBox="1">
                <a:spLocks noChangeArrowheads="1"/>
              </p:cNvSpPr>
              <p:nvPr/>
            </p:nvSpPr>
            <p:spPr bwMode="auto">
              <a:xfrm>
                <a:off x="1680" y="1872"/>
                <a:ext cx="336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 dirty="0"/>
                  <a:t>80</a:t>
                </a:r>
              </a:p>
            </p:txBody>
          </p:sp>
          <p:sp>
            <p:nvSpPr>
              <p:cNvPr id="146" name="Line 30"/>
              <p:cNvSpPr>
                <a:spLocks noChangeShapeType="1"/>
              </p:cNvSpPr>
              <p:nvPr/>
            </p:nvSpPr>
            <p:spPr bwMode="auto">
              <a:xfrm>
                <a:off x="1632" y="1824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5105400" y="3871911"/>
              <a:ext cx="1600200" cy="533400"/>
              <a:chOff x="2736" y="1872"/>
              <a:chExt cx="1008" cy="336"/>
            </a:xfrm>
            <a:grpFill/>
          </p:grpSpPr>
          <p:sp>
            <p:nvSpPr>
              <p:cNvPr id="134" name="Line 43"/>
              <p:cNvSpPr>
                <a:spLocks noChangeShapeType="1"/>
              </p:cNvSpPr>
              <p:nvPr/>
            </p:nvSpPr>
            <p:spPr bwMode="auto">
              <a:xfrm>
                <a:off x="2736" y="2169"/>
                <a:ext cx="336" cy="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AutoShape 44"/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1008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Text Box 45"/>
              <p:cNvSpPr txBox="1">
                <a:spLocks noChangeArrowheads="1"/>
              </p:cNvSpPr>
              <p:nvPr/>
            </p:nvSpPr>
            <p:spPr bwMode="auto">
              <a:xfrm>
                <a:off x="2784" y="1920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30</a:t>
                </a:r>
              </a:p>
            </p:txBody>
          </p:sp>
          <p:sp>
            <p:nvSpPr>
              <p:cNvPr id="137" name="Text Box 46"/>
              <p:cNvSpPr txBox="1">
                <a:spLocks noChangeArrowheads="1"/>
              </p:cNvSpPr>
              <p:nvPr/>
            </p:nvSpPr>
            <p:spPr bwMode="auto">
              <a:xfrm>
                <a:off x="3120" y="1920"/>
                <a:ext cx="336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10</a:t>
                </a:r>
              </a:p>
            </p:txBody>
          </p:sp>
          <p:sp>
            <p:nvSpPr>
              <p:cNvPr id="138" name="Line 47"/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48"/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49"/>
              <p:cNvSpPr txBox="1">
                <a:spLocks noChangeArrowheads="1"/>
              </p:cNvSpPr>
              <p:nvPr/>
            </p:nvSpPr>
            <p:spPr bwMode="auto">
              <a:xfrm>
                <a:off x="3408" y="1920"/>
                <a:ext cx="336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20</a:t>
                </a:r>
              </a:p>
            </p:txBody>
          </p:sp>
        </p:grpSp>
      </p:grpSp>
      <p:grpSp>
        <p:nvGrpSpPr>
          <p:cNvPr id="7" name="Group 146"/>
          <p:cNvGrpSpPr/>
          <p:nvPr/>
        </p:nvGrpSpPr>
        <p:grpSpPr>
          <a:xfrm>
            <a:off x="4953000" y="2667000"/>
            <a:ext cx="3886200" cy="552450"/>
            <a:chOff x="2209800" y="3852863"/>
            <a:chExt cx="4114800" cy="552450"/>
          </a:xfrm>
          <a:solidFill>
            <a:schemeClr val="bg2"/>
          </a:solidFill>
        </p:grpSpPr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2209800" y="3871913"/>
              <a:ext cx="1600200" cy="533400"/>
              <a:chOff x="1248" y="1872"/>
              <a:chExt cx="1008" cy="336"/>
            </a:xfrm>
            <a:grpFill/>
          </p:grpSpPr>
          <p:sp>
            <p:nvSpPr>
              <p:cNvPr id="154" name="AutoShape 29"/>
              <p:cNvSpPr>
                <a:spLocks noChangeArrowheads="1"/>
              </p:cNvSpPr>
              <p:nvPr/>
            </p:nvSpPr>
            <p:spPr bwMode="auto">
              <a:xfrm>
                <a:off x="1248" y="1872"/>
                <a:ext cx="1008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Text Box 30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 dirty="0"/>
                  <a:t>30</a:t>
                </a:r>
              </a:p>
            </p:txBody>
          </p:sp>
          <p:sp>
            <p:nvSpPr>
              <p:cNvPr id="156" name="Text Box 31"/>
              <p:cNvSpPr txBox="1">
                <a:spLocks noChangeArrowheads="1"/>
              </p:cNvSpPr>
              <p:nvPr/>
            </p:nvSpPr>
            <p:spPr bwMode="auto">
              <a:xfrm>
                <a:off x="1632" y="1920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70</a:t>
                </a:r>
              </a:p>
            </p:txBody>
          </p:sp>
          <p:sp>
            <p:nvSpPr>
              <p:cNvPr id="157" name="Line 32"/>
              <p:cNvSpPr>
                <a:spLocks noChangeShapeType="1"/>
              </p:cNvSpPr>
              <p:nvPr/>
            </p:nvSpPr>
            <p:spPr bwMode="auto">
              <a:xfrm>
                <a:off x="1584" y="1872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33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Text Box 34"/>
              <p:cNvSpPr txBox="1">
                <a:spLocks noChangeArrowheads="1"/>
              </p:cNvSpPr>
              <p:nvPr/>
            </p:nvSpPr>
            <p:spPr bwMode="auto">
              <a:xfrm>
                <a:off x="1920" y="1920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 dirty="0"/>
                  <a:t>80</a:t>
                </a:r>
              </a:p>
            </p:txBody>
          </p: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5257800" y="3852863"/>
              <a:ext cx="1066800" cy="533400"/>
              <a:chOff x="3360" y="1824"/>
              <a:chExt cx="672" cy="336"/>
            </a:xfrm>
            <a:grpFill/>
          </p:grpSpPr>
          <p:sp>
            <p:nvSpPr>
              <p:cNvPr id="150" name="AutoShape 36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672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Text Box 37"/>
              <p:cNvSpPr txBox="1">
                <a:spLocks noChangeArrowheads="1"/>
              </p:cNvSpPr>
              <p:nvPr/>
            </p:nvSpPr>
            <p:spPr bwMode="auto">
              <a:xfrm>
                <a:off x="3696" y="1872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20</a:t>
                </a:r>
              </a:p>
            </p:txBody>
          </p:sp>
          <p:sp>
            <p:nvSpPr>
              <p:cNvPr id="152" name="Line 38"/>
              <p:cNvSpPr>
                <a:spLocks noChangeShapeType="1"/>
              </p:cNvSpPr>
              <p:nvPr/>
            </p:nvSpPr>
            <p:spPr bwMode="auto">
              <a:xfrm>
                <a:off x="3696" y="1824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39"/>
              <p:cNvSpPr txBox="1">
                <a:spLocks noChangeArrowheads="1"/>
              </p:cNvSpPr>
              <p:nvPr/>
            </p:nvSpPr>
            <p:spPr bwMode="auto">
              <a:xfrm>
                <a:off x="3408" y="1872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10</a:t>
                </a:r>
              </a:p>
            </p:txBody>
          </p:sp>
        </p:grpSp>
      </p:grpSp>
      <p:grpSp>
        <p:nvGrpSpPr>
          <p:cNvPr id="10" name="Group 159"/>
          <p:cNvGrpSpPr/>
          <p:nvPr/>
        </p:nvGrpSpPr>
        <p:grpSpPr>
          <a:xfrm>
            <a:off x="4876800" y="3429000"/>
            <a:ext cx="3505200" cy="529144"/>
            <a:chOff x="1676400" y="3867150"/>
            <a:chExt cx="3505200" cy="538164"/>
          </a:xfrm>
          <a:solidFill>
            <a:schemeClr val="bg2"/>
          </a:solidFill>
        </p:grpSpPr>
        <p:grpSp>
          <p:nvGrpSpPr>
            <p:cNvPr id="11" name="Group 21"/>
            <p:cNvGrpSpPr>
              <a:grpSpLocks/>
            </p:cNvGrpSpPr>
            <p:nvPr/>
          </p:nvGrpSpPr>
          <p:grpSpPr bwMode="auto">
            <a:xfrm>
              <a:off x="1676400" y="3867151"/>
              <a:ext cx="2133600" cy="538163"/>
              <a:chOff x="1200" y="1974"/>
              <a:chExt cx="1344" cy="339"/>
            </a:xfrm>
            <a:grpFill/>
          </p:grpSpPr>
          <p:sp>
            <p:nvSpPr>
              <p:cNvPr id="169" name="AutoShape 25"/>
              <p:cNvSpPr>
                <a:spLocks noChangeArrowheads="1"/>
              </p:cNvSpPr>
              <p:nvPr/>
            </p:nvSpPr>
            <p:spPr bwMode="auto">
              <a:xfrm>
                <a:off x="1200" y="1974"/>
                <a:ext cx="1344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Text Box 27"/>
              <p:cNvSpPr txBox="1">
                <a:spLocks noChangeArrowheads="1"/>
              </p:cNvSpPr>
              <p:nvPr/>
            </p:nvSpPr>
            <p:spPr bwMode="auto">
              <a:xfrm>
                <a:off x="1584" y="2022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30</a:t>
                </a:r>
              </a:p>
            </p:txBody>
          </p:sp>
          <p:sp>
            <p:nvSpPr>
              <p:cNvPr id="172" name="Text Box 28"/>
              <p:cNvSpPr txBox="1">
                <a:spLocks noChangeArrowheads="1"/>
              </p:cNvSpPr>
              <p:nvPr/>
            </p:nvSpPr>
            <p:spPr bwMode="auto">
              <a:xfrm>
                <a:off x="1920" y="2022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70</a:t>
                </a:r>
              </a:p>
            </p:txBody>
          </p:sp>
          <p:sp>
            <p:nvSpPr>
              <p:cNvPr id="173" name="Line 29"/>
              <p:cNvSpPr>
                <a:spLocks noChangeShapeType="1"/>
              </p:cNvSpPr>
              <p:nvPr/>
            </p:nvSpPr>
            <p:spPr bwMode="auto">
              <a:xfrm>
                <a:off x="1872" y="1974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Line 30"/>
              <p:cNvSpPr>
                <a:spLocks noChangeShapeType="1"/>
              </p:cNvSpPr>
              <p:nvPr/>
            </p:nvSpPr>
            <p:spPr bwMode="auto">
              <a:xfrm>
                <a:off x="2208" y="1977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Text Box 31"/>
              <p:cNvSpPr txBox="1">
                <a:spLocks noChangeArrowheads="1"/>
              </p:cNvSpPr>
              <p:nvPr/>
            </p:nvSpPr>
            <p:spPr bwMode="auto">
              <a:xfrm>
                <a:off x="2208" y="2013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80</a:t>
                </a:r>
              </a:p>
            </p:txBody>
          </p:sp>
          <p:sp>
            <p:nvSpPr>
              <p:cNvPr id="177" name="Line 33"/>
              <p:cNvSpPr>
                <a:spLocks noChangeShapeType="1"/>
              </p:cNvSpPr>
              <p:nvPr/>
            </p:nvSpPr>
            <p:spPr bwMode="auto">
              <a:xfrm>
                <a:off x="1536" y="1974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Text Box 34"/>
              <p:cNvSpPr txBox="1">
                <a:spLocks noChangeArrowheads="1"/>
              </p:cNvSpPr>
              <p:nvPr/>
            </p:nvSpPr>
            <p:spPr bwMode="auto">
              <a:xfrm>
                <a:off x="1248" y="2013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10</a:t>
                </a:r>
              </a:p>
            </p:txBody>
          </p:sp>
        </p:grpSp>
        <p:grpSp>
          <p:nvGrpSpPr>
            <p:cNvPr id="12" name="Group 36"/>
            <p:cNvGrpSpPr>
              <a:grpSpLocks/>
            </p:cNvGrpSpPr>
            <p:nvPr/>
          </p:nvGrpSpPr>
          <p:grpSpPr bwMode="auto">
            <a:xfrm>
              <a:off x="4648200" y="3867150"/>
              <a:ext cx="533400" cy="533400"/>
              <a:chOff x="2256" y="1872"/>
              <a:chExt cx="336" cy="336"/>
            </a:xfrm>
            <a:grpFill/>
          </p:grpSpPr>
          <p:sp>
            <p:nvSpPr>
              <p:cNvPr id="163" name="AutoShape 37"/>
              <p:cNvSpPr>
                <a:spLocks noChangeArrowheads="1"/>
              </p:cNvSpPr>
              <p:nvPr/>
            </p:nvSpPr>
            <p:spPr bwMode="auto">
              <a:xfrm>
                <a:off x="2256" y="1872"/>
                <a:ext cx="336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Text Box 38"/>
              <p:cNvSpPr txBox="1">
                <a:spLocks noChangeArrowheads="1"/>
              </p:cNvSpPr>
              <p:nvPr/>
            </p:nvSpPr>
            <p:spPr bwMode="auto">
              <a:xfrm>
                <a:off x="2256" y="1920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20</a:t>
                </a:r>
              </a:p>
            </p:txBody>
          </p:sp>
        </p:grpSp>
      </p:grpSp>
      <p:grpSp>
        <p:nvGrpSpPr>
          <p:cNvPr id="13" name="Group 179"/>
          <p:cNvGrpSpPr/>
          <p:nvPr/>
        </p:nvGrpSpPr>
        <p:grpSpPr>
          <a:xfrm>
            <a:off x="228600" y="4267200"/>
            <a:ext cx="4114800" cy="766763"/>
            <a:chOff x="1676400" y="3867150"/>
            <a:chExt cx="4419600" cy="766763"/>
          </a:xfrm>
          <a:solidFill>
            <a:schemeClr val="bg2"/>
          </a:solidFill>
        </p:grpSpPr>
        <p:grpSp>
          <p:nvGrpSpPr>
            <p:cNvPr id="14" name="Group 6"/>
            <p:cNvGrpSpPr>
              <a:grpSpLocks/>
            </p:cNvGrpSpPr>
            <p:nvPr/>
          </p:nvGrpSpPr>
          <p:grpSpPr bwMode="auto">
            <a:xfrm>
              <a:off x="1676400" y="3867151"/>
              <a:ext cx="2133600" cy="538163"/>
              <a:chOff x="1200" y="1974"/>
              <a:chExt cx="1344" cy="339"/>
            </a:xfrm>
            <a:grpFill/>
          </p:grpSpPr>
          <p:sp>
            <p:nvSpPr>
              <p:cNvPr id="192" name="AutoShape 10"/>
              <p:cNvSpPr>
                <a:spLocks noChangeArrowheads="1"/>
              </p:cNvSpPr>
              <p:nvPr/>
            </p:nvSpPr>
            <p:spPr bwMode="auto">
              <a:xfrm>
                <a:off x="1200" y="1974"/>
                <a:ext cx="1344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Text Box 12"/>
              <p:cNvSpPr txBox="1">
                <a:spLocks noChangeArrowheads="1"/>
              </p:cNvSpPr>
              <p:nvPr/>
            </p:nvSpPr>
            <p:spPr bwMode="auto">
              <a:xfrm>
                <a:off x="1584" y="2022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30</a:t>
                </a:r>
              </a:p>
            </p:txBody>
          </p:sp>
          <p:sp>
            <p:nvSpPr>
              <p:cNvPr id="195" name="Text Box 13"/>
              <p:cNvSpPr txBox="1">
                <a:spLocks noChangeArrowheads="1"/>
              </p:cNvSpPr>
              <p:nvPr/>
            </p:nvSpPr>
            <p:spPr bwMode="auto">
              <a:xfrm>
                <a:off x="1920" y="2022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70</a:t>
                </a:r>
              </a:p>
            </p:txBody>
          </p:sp>
          <p:sp>
            <p:nvSpPr>
              <p:cNvPr id="196" name="Line 14"/>
              <p:cNvSpPr>
                <a:spLocks noChangeShapeType="1"/>
              </p:cNvSpPr>
              <p:nvPr/>
            </p:nvSpPr>
            <p:spPr bwMode="auto">
              <a:xfrm>
                <a:off x="1872" y="1974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15"/>
              <p:cNvSpPr>
                <a:spLocks noChangeShapeType="1"/>
              </p:cNvSpPr>
              <p:nvPr/>
            </p:nvSpPr>
            <p:spPr bwMode="auto">
              <a:xfrm>
                <a:off x="2208" y="1977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Text Box 16"/>
              <p:cNvSpPr txBox="1">
                <a:spLocks noChangeArrowheads="1"/>
              </p:cNvSpPr>
              <p:nvPr/>
            </p:nvSpPr>
            <p:spPr bwMode="auto">
              <a:xfrm>
                <a:off x="2208" y="2013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 dirty="0"/>
                  <a:t>80</a:t>
                </a:r>
              </a:p>
            </p:txBody>
          </p:sp>
          <p:sp>
            <p:nvSpPr>
              <p:cNvPr id="200" name="Line 18"/>
              <p:cNvSpPr>
                <a:spLocks noChangeShapeType="1"/>
              </p:cNvSpPr>
              <p:nvPr/>
            </p:nvSpPr>
            <p:spPr bwMode="auto">
              <a:xfrm>
                <a:off x="1536" y="1974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Text Box 19"/>
              <p:cNvSpPr txBox="1">
                <a:spLocks noChangeArrowheads="1"/>
              </p:cNvSpPr>
              <p:nvPr/>
            </p:nvSpPr>
            <p:spPr bwMode="auto">
              <a:xfrm>
                <a:off x="1248" y="2013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10</a:t>
                </a:r>
              </a:p>
            </p:txBody>
          </p:sp>
        </p:grpSp>
        <p:grpSp>
          <p:nvGrpSpPr>
            <p:cNvPr id="15" name="Group 21"/>
            <p:cNvGrpSpPr>
              <a:grpSpLocks/>
            </p:cNvGrpSpPr>
            <p:nvPr/>
          </p:nvGrpSpPr>
          <p:grpSpPr bwMode="auto">
            <a:xfrm>
              <a:off x="5562600" y="3867150"/>
              <a:ext cx="533400" cy="533400"/>
              <a:chOff x="2832" y="1872"/>
              <a:chExt cx="336" cy="336"/>
            </a:xfrm>
            <a:grpFill/>
          </p:grpSpPr>
          <p:sp>
            <p:nvSpPr>
              <p:cNvPr id="186" name="AutoShape 22"/>
              <p:cNvSpPr>
                <a:spLocks noChangeArrowheads="1"/>
              </p:cNvSpPr>
              <p:nvPr/>
            </p:nvSpPr>
            <p:spPr bwMode="auto">
              <a:xfrm>
                <a:off x="2832" y="1872"/>
                <a:ext cx="336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Text Box 23"/>
              <p:cNvSpPr txBox="1">
                <a:spLocks noChangeArrowheads="1"/>
              </p:cNvSpPr>
              <p:nvPr/>
            </p:nvSpPr>
            <p:spPr bwMode="auto">
              <a:xfrm>
                <a:off x="2880" y="1920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 dirty="0"/>
                  <a:t>20</a:t>
                </a:r>
              </a:p>
            </p:txBody>
          </p:sp>
        </p:grpSp>
        <p:sp>
          <p:nvSpPr>
            <p:cNvPr id="183" name="Line 25"/>
            <p:cNvSpPr>
              <a:spLocks noChangeShapeType="1"/>
            </p:cNvSpPr>
            <p:nvPr/>
          </p:nvSpPr>
          <p:spPr bwMode="auto">
            <a:xfrm>
              <a:off x="5791200" y="4391025"/>
              <a:ext cx="0" cy="2286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26"/>
            <p:cNvSpPr>
              <a:spLocks noChangeShapeType="1"/>
            </p:cNvSpPr>
            <p:nvPr/>
          </p:nvSpPr>
          <p:spPr bwMode="auto">
            <a:xfrm flipH="1">
              <a:off x="2514600" y="4633913"/>
              <a:ext cx="3276600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27"/>
            <p:cNvSpPr>
              <a:spLocks noChangeShapeType="1"/>
            </p:cNvSpPr>
            <p:nvPr/>
          </p:nvSpPr>
          <p:spPr bwMode="auto">
            <a:xfrm flipV="1">
              <a:off x="2514600" y="4405313"/>
              <a:ext cx="0" cy="2286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02"/>
          <p:cNvGrpSpPr/>
          <p:nvPr/>
        </p:nvGrpSpPr>
        <p:grpSpPr>
          <a:xfrm>
            <a:off x="228601" y="1905001"/>
            <a:ext cx="3962400" cy="685800"/>
            <a:chOff x="3084513" y="3857625"/>
            <a:chExt cx="4002087" cy="866775"/>
          </a:xfrm>
          <a:solidFill>
            <a:schemeClr val="bg2"/>
          </a:solidFill>
        </p:grpSpPr>
        <p:sp>
          <p:nvSpPr>
            <p:cNvPr id="204" name="AutoShape 122"/>
            <p:cNvSpPr>
              <a:spLocks noChangeArrowheads="1"/>
            </p:cNvSpPr>
            <p:nvPr/>
          </p:nvSpPr>
          <p:spPr bwMode="auto">
            <a:xfrm>
              <a:off x="3084513" y="3871913"/>
              <a:ext cx="533400" cy="5334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Text Box 124"/>
            <p:cNvSpPr txBox="1">
              <a:spLocks noChangeArrowheads="1"/>
            </p:cNvSpPr>
            <p:nvPr/>
          </p:nvSpPr>
          <p:spPr bwMode="auto">
            <a:xfrm>
              <a:off x="3160713" y="3948113"/>
              <a:ext cx="457200" cy="366712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206" name="AutoShape 125"/>
            <p:cNvSpPr>
              <a:spLocks noChangeArrowheads="1"/>
            </p:cNvSpPr>
            <p:nvPr/>
          </p:nvSpPr>
          <p:spPr bwMode="auto">
            <a:xfrm>
              <a:off x="4876800" y="3857625"/>
              <a:ext cx="2209800" cy="5334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126"/>
            <p:cNvSpPr>
              <a:spLocks noChangeShapeType="1"/>
            </p:cNvSpPr>
            <p:nvPr/>
          </p:nvSpPr>
          <p:spPr bwMode="auto">
            <a:xfrm>
              <a:off x="5410200" y="3857625"/>
              <a:ext cx="0" cy="5334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Line 127"/>
            <p:cNvSpPr>
              <a:spLocks noChangeShapeType="1"/>
            </p:cNvSpPr>
            <p:nvPr/>
          </p:nvSpPr>
          <p:spPr bwMode="auto">
            <a:xfrm>
              <a:off x="5943600" y="3857625"/>
              <a:ext cx="0" cy="5334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128"/>
            <p:cNvSpPr>
              <a:spLocks noChangeShapeType="1"/>
            </p:cNvSpPr>
            <p:nvPr/>
          </p:nvSpPr>
          <p:spPr bwMode="auto">
            <a:xfrm>
              <a:off x="6477000" y="3857625"/>
              <a:ext cx="0" cy="5334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Text Box 129"/>
            <p:cNvSpPr txBox="1">
              <a:spLocks noChangeArrowheads="1"/>
            </p:cNvSpPr>
            <p:nvPr/>
          </p:nvSpPr>
          <p:spPr bwMode="auto">
            <a:xfrm>
              <a:off x="5943600" y="3933825"/>
              <a:ext cx="463550" cy="366713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10</a:t>
              </a:r>
            </a:p>
          </p:txBody>
        </p:sp>
        <p:sp>
          <p:nvSpPr>
            <p:cNvPr id="211" name="Text Box 130"/>
            <p:cNvSpPr txBox="1">
              <a:spLocks noChangeArrowheads="1"/>
            </p:cNvSpPr>
            <p:nvPr/>
          </p:nvSpPr>
          <p:spPr bwMode="auto">
            <a:xfrm>
              <a:off x="5410200" y="3933825"/>
              <a:ext cx="463550" cy="366713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212" name="Text Box 131"/>
            <p:cNvSpPr txBox="1">
              <a:spLocks noChangeArrowheads="1"/>
            </p:cNvSpPr>
            <p:nvPr/>
          </p:nvSpPr>
          <p:spPr bwMode="auto">
            <a:xfrm>
              <a:off x="4933950" y="3933825"/>
              <a:ext cx="463550" cy="366713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80</a:t>
              </a:r>
            </a:p>
          </p:txBody>
        </p:sp>
        <p:sp>
          <p:nvSpPr>
            <p:cNvPr id="213" name="Text Box 132"/>
            <p:cNvSpPr txBox="1">
              <a:spLocks noChangeArrowheads="1"/>
            </p:cNvSpPr>
            <p:nvPr/>
          </p:nvSpPr>
          <p:spPr bwMode="auto">
            <a:xfrm>
              <a:off x="6553200" y="3933825"/>
              <a:ext cx="463550" cy="366713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214" name="Line 139"/>
            <p:cNvSpPr>
              <a:spLocks noChangeShapeType="1"/>
            </p:cNvSpPr>
            <p:nvPr/>
          </p:nvSpPr>
          <p:spPr bwMode="auto">
            <a:xfrm>
              <a:off x="5105400" y="4419600"/>
              <a:ext cx="0" cy="3048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Line 140"/>
            <p:cNvSpPr>
              <a:spLocks noChangeShapeType="1"/>
            </p:cNvSpPr>
            <p:nvPr/>
          </p:nvSpPr>
          <p:spPr bwMode="auto">
            <a:xfrm flipH="1">
              <a:off x="3733800" y="4724400"/>
              <a:ext cx="1371600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Line 141"/>
            <p:cNvSpPr>
              <a:spLocks noChangeShapeType="1"/>
            </p:cNvSpPr>
            <p:nvPr/>
          </p:nvSpPr>
          <p:spPr bwMode="auto">
            <a:xfrm flipV="1">
              <a:off x="3733800" y="4329113"/>
              <a:ext cx="0" cy="3810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216"/>
          <p:cNvGrpSpPr/>
          <p:nvPr/>
        </p:nvGrpSpPr>
        <p:grpSpPr>
          <a:xfrm>
            <a:off x="152400" y="2819400"/>
            <a:ext cx="4114800" cy="620134"/>
            <a:chOff x="2514600" y="3871910"/>
            <a:chExt cx="4191000" cy="866778"/>
          </a:xfrm>
          <a:solidFill>
            <a:schemeClr val="bg2"/>
          </a:solidFill>
        </p:grpSpPr>
        <p:grpSp>
          <p:nvGrpSpPr>
            <p:cNvPr id="18" name="Group 6"/>
            <p:cNvGrpSpPr>
              <a:grpSpLocks/>
            </p:cNvGrpSpPr>
            <p:nvPr/>
          </p:nvGrpSpPr>
          <p:grpSpPr bwMode="auto">
            <a:xfrm>
              <a:off x="2743200" y="3871913"/>
              <a:ext cx="1143000" cy="533400"/>
              <a:chOff x="1296" y="1824"/>
              <a:chExt cx="720" cy="336"/>
            </a:xfrm>
            <a:grpFill/>
          </p:grpSpPr>
          <p:sp>
            <p:nvSpPr>
              <p:cNvPr id="235" name="AutoShape 8"/>
              <p:cNvSpPr>
                <a:spLocks noChangeArrowheads="1"/>
              </p:cNvSpPr>
              <p:nvPr/>
            </p:nvSpPr>
            <p:spPr bwMode="auto">
              <a:xfrm>
                <a:off x="1296" y="1824"/>
                <a:ext cx="672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Text Box 10"/>
              <p:cNvSpPr txBox="1">
                <a:spLocks noChangeArrowheads="1"/>
              </p:cNvSpPr>
              <p:nvPr/>
            </p:nvSpPr>
            <p:spPr bwMode="auto">
              <a:xfrm>
                <a:off x="1344" y="1872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70</a:t>
                </a:r>
              </a:p>
            </p:txBody>
          </p:sp>
          <p:sp>
            <p:nvSpPr>
              <p:cNvPr id="238" name="Text Box 11"/>
              <p:cNvSpPr txBox="1">
                <a:spLocks noChangeArrowheads="1"/>
              </p:cNvSpPr>
              <p:nvPr/>
            </p:nvSpPr>
            <p:spPr bwMode="auto">
              <a:xfrm>
                <a:off x="1680" y="1872"/>
                <a:ext cx="336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 dirty="0"/>
                  <a:t>80</a:t>
                </a:r>
              </a:p>
            </p:txBody>
          </p:sp>
          <p:sp>
            <p:nvSpPr>
              <p:cNvPr id="239" name="Line 12"/>
              <p:cNvSpPr>
                <a:spLocks noChangeShapeType="1"/>
              </p:cNvSpPr>
              <p:nvPr/>
            </p:nvSpPr>
            <p:spPr bwMode="auto">
              <a:xfrm>
                <a:off x="1632" y="1824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6"/>
            <p:cNvGrpSpPr>
              <a:grpSpLocks/>
            </p:cNvGrpSpPr>
            <p:nvPr/>
          </p:nvGrpSpPr>
          <p:grpSpPr bwMode="auto">
            <a:xfrm>
              <a:off x="5105400" y="3871910"/>
              <a:ext cx="1600200" cy="533400"/>
              <a:chOff x="2736" y="1872"/>
              <a:chExt cx="1008" cy="336"/>
            </a:xfrm>
            <a:grpFill/>
          </p:grpSpPr>
          <p:sp>
            <p:nvSpPr>
              <p:cNvPr id="227" name="Line 17"/>
              <p:cNvSpPr>
                <a:spLocks noChangeShapeType="1"/>
              </p:cNvSpPr>
              <p:nvPr/>
            </p:nvSpPr>
            <p:spPr bwMode="auto">
              <a:xfrm>
                <a:off x="2736" y="2169"/>
                <a:ext cx="336" cy="0"/>
              </a:xfrm>
              <a:prstGeom prst="line">
                <a:avLst/>
              </a:prstGeom>
              <a:grpFill/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AutoShape 18"/>
              <p:cNvSpPr>
                <a:spLocks noChangeArrowheads="1"/>
              </p:cNvSpPr>
              <p:nvPr/>
            </p:nvSpPr>
            <p:spPr bwMode="auto">
              <a:xfrm>
                <a:off x="2736" y="1872"/>
                <a:ext cx="1008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Text Box 19"/>
              <p:cNvSpPr txBox="1">
                <a:spLocks noChangeArrowheads="1"/>
              </p:cNvSpPr>
              <p:nvPr/>
            </p:nvSpPr>
            <p:spPr bwMode="auto">
              <a:xfrm>
                <a:off x="2784" y="1920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30</a:t>
                </a:r>
              </a:p>
            </p:txBody>
          </p:sp>
          <p:sp>
            <p:nvSpPr>
              <p:cNvPr id="230" name="Text Box 20"/>
              <p:cNvSpPr txBox="1">
                <a:spLocks noChangeArrowheads="1"/>
              </p:cNvSpPr>
              <p:nvPr/>
            </p:nvSpPr>
            <p:spPr bwMode="auto">
              <a:xfrm>
                <a:off x="3120" y="1920"/>
                <a:ext cx="336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 dirty="0"/>
                  <a:t>10</a:t>
                </a:r>
              </a:p>
            </p:txBody>
          </p:sp>
          <p:sp>
            <p:nvSpPr>
              <p:cNvPr id="231" name="Line 21"/>
              <p:cNvSpPr>
                <a:spLocks noChangeShapeType="1"/>
              </p:cNvSpPr>
              <p:nvPr/>
            </p:nvSpPr>
            <p:spPr bwMode="auto">
              <a:xfrm>
                <a:off x="3072" y="1872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22"/>
              <p:cNvSpPr>
                <a:spLocks noChangeShapeType="1"/>
              </p:cNvSpPr>
              <p:nvPr/>
            </p:nvSpPr>
            <p:spPr bwMode="auto">
              <a:xfrm>
                <a:off x="3408" y="1872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Text Box 23"/>
              <p:cNvSpPr txBox="1">
                <a:spLocks noChangeArrowheads="1"/>
              </p:cNvSpPr>
              <p:nvPr/>
            </p:nvSpPr>
            <p:spPr bwMode="auto">
              <a:xfrm>
                <a:off x="3408" y="1920"/>
                <a:ext cx="336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 dirty="0"/>
                  <a:t>20</a:t>
                </a:r>
              </a:p>
            </p:txBody>
          </p:sp>
        </p:grpSp>
        <p:sp>
          <p:nvSpPr>
            <p:cNvPr id="220" name="Line 25"/>
            <p:cNvSpPr>
              <a:spLocks noChangeShapeType="1"/>
            </p:cNvSpPr>
            <p:nvPr/>
          </p:nvSpPr>
          <p:spPr bwMode="auto">
            <a:xfrm>
              <a:off x="5410200" y="4433888"/>
              <a:ext cx="0" cy="3048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26"/>
            <p:cNvSpPr>
              <a:spLocks noChangeShapeType="1"/>
            </p:cNvSpPr>
            <p:nvPr/>
          </p:nvSpPr>
          <p:spPr bwMode="auto">
            <a:xfrm flipH="1">
              <a:off x="2514600" y="4738688"/>
              <a:ext cx="2895600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27"/>
            <p:cNvSpPr>
              <a:spLocks noChangeShapeType="1"/>
            </p:cNvSpPr>
            <p:nvPr/>
          </p:nvSpPr>
          <p:spPr bwMode="auto">
            <a:xfrm flipV="1">
              <a:off x="2514600" y="4343400"/>
              <a:ext cx="0" cy="3810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39"/>
          <p:cNvGrpSpPr/>
          <p:nvPr/>
        </p:nvGrpSpPr>
        <p:grpSpPr>
          <a:xfrm>
            <a:off x="76200" y="3581400"/>
            <a:ext cx="4357687" cy="595313"/>
            <a:chOff x="1966913" y="3852863"/>
            <a:chExt cx="4357687" cy="781050"/>
          </a:xfrm>
          <a:solidFill>
            <a:schemeClr val="bg2"/>
          </a:solidFill>
        </p:grpSpPr>
        <p:grpSp>
          <p:nvGrpSpPr>
            <p:cNvPr id="21" name="Group 6"/>
            <p:cNvGrpSpPr>
              <a:grpSpLocks/>
            </p:cNvGrpSpPr>
            <p:nvPr/>
          </p:nvGrpSpPr>
          <p:grpSpPr bwMode="auto">
            <a:xfrm>
              <a:off x="2209800" y="3871913"/>
              <a:ext cx="1600200" cy="533400"/>
              <a:chOff x="1248" y="1872"/>
              <a:chExt cx="1008" cy="336"/>
            </a:xfrm>
            <a:grpFill/>
          </p:grpSpPr>
          <p:sp>
            <p:nvSpPr>
              <p:cNvPr id="250" name="AutoShape 7"/>
              <p:cNvSpPr>
                <a:spLocks noChangeArrowheads="1"/>
              </p:cNvSpPr>
              <p:nvPr/>
            </p:nvSpPr>
            <p:spPr bwMode="auto">
              <a:xfrm>
                <a:off x="1248" y="1872"/>
                <a:ext cx="1008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Text Box 8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30</a:t>
                </a:r>
              </a:p>
            </p:txBody>
          </p:sp>
          <p:sp>
            <p:nvSpPr>
              <p:cNvPr id="252" name="Text Box 9"/>
              <p:cNvSpPr txBox="1">
                <a:spLocks noChangeArrowheads="1"/>
              </p:cNvSpPr>
              <p:nvPr/>
            </p:nvSpPr>
            <p:spPr bwMode="auto">
              <a:xfrm>
                <a:off x="1632" y="1920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70</a:t>
                </a:r>
              </a:p>
            </p:txBody>
          </p:sp>
          <p:sp>
            <p:nvSpPr>
              <p:cNvPr id="253" name="Line 10"/>
              <p:cNvSpPr>
                <a:spLocks noChangeShapeType="1"/>
              </p:cNvSpPr>
              <p:nvPr/>
            </p:nvSpPr>
            <p:spPr bwMode="auto">
              <a:xfrm>
                <a:off x="1584" y="1872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Line 11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Text Box 12"/>
              <p:cNvSpPr txBox="1">
                <a:spLocks noChangeArrowheads="1"/>
              </p:cNvSpPr>
              <p:nvPr/>
            </p:nvSpPr>
            <p:spPr bwMode="auto">
              <a:xfrm>
                <a:off x="1920" y="1920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80</a:t>
                </a:r>
              </a:p>
            </p:txBody>
          </p:sp>
        </p:grpSp>
        <p:grpSp>
          <p:nvGrpSpPr>
            <p:cNvPr id="22" name="Group 13"/>
            <p:cNvGrpSpPr>
              <a:grpSpLocks/>
            </p:cNvGrpSpPr>
            <p:nvPr/>
          </p:nvGrpSpPr>
          <p:grpSpPr bwMode="auto">
            <a:xfrm>
              <a:off x="5257800" y="3852863"/>
              <a:ext cx="1066800" cy="533400"/>
              <a:chOff x="3360" y="1824"/>
              <a:chExt cx="672" cy="336"/>
            </a:xfrm>
            <a:grpFill/>
          </p:grpSpPr>
          <p:sp>
            <p:nvSpPr>
              <p:cNvPr id="246" name="AutoShape 14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672" cy="336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Text Box 15"/>
              <p:cNvSpPr txBox="1">
                <a:spLocks noChangeArrowheads="1"/>
              </p:cNvSpPr>
              <p:nvPr/>
            </p:nvSpPr>
            <p:spPr bwMode="auto">
              <a:xfrm>
                <a:off x="3696" y="1872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/>
                  <a:t>20</a:t>
                </a:r>
              </a:p>
            </p:txBody>
          </p:sp>
          <p:sp>
            <p:nvSpPr>
              <p:cNvPr id="248" name="Line 16"/>
              <p:cNvSpPr>
                <a:spLocks noChangeShapeType="1"/>
              </p:cNvSpPr>
              <p:nvPr/>
            </p:nvSpPr>
            <p:spPr bwMode="auto">
              <a:xfrm>
                <a:off x="3696" y="1824"/>
                <a:ext cx="0" cy="336"/>
              </a:xfrm>
              <a:prstGeom prst="line">
                <a:avLst/>
              </a:prstGeom>
              <a:grp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Text Box 17"/>
              <p:cNvSpPr txBox="1">
                <a:spLocks noChangeArrowheads="1"/>
              </p:cNvSpPr>
              <p:nvPr/>
            </p:nvSpPr>
            <p:spPr bwMode="auto">
              <a:xfrm>
                <a:off x="3408" y="1872"/>
                <a:ext cx="288" cy="231"/>
              </a:xfrm>
              <a:prstGeom prst="rect">
                <a:avLst/>
              </a:prstGeom>
              <a:grpFill/>
              <a:ln w="9525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 dirty="0"/>
                  <a:t>10</a:t>
                </a:r>
              </a:p>
            </p:txBody>
          </p:sp>
        </p:grpSp>
        <p:sp>
          <p:nvSpPr>
            <p:cNvPr id="243" name="Line 18"/>
            <p:cNvSpPr>
              <a:spLocks noChangeShapeType="1"/>
            </p:cNvSpPr>
            <p:nvPr/>
          </p:nvSpPr>
          <p:spPr bwMode="auto">
            <a:xfrm>
              <a:off x="5562600" y="4391025"/>
              <a:ext cx="0" cy="2286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19"/>
            <p:cNvSpPr>
              <a:spLocks noChangeShapeType="1"/>
            </p:cNvSpPr>
            <p:nvPr/>
          </p:nvSpPr>
          <p:spPr bwMode="auto">
            <a:xfrm flipH="1">
              <a:off x="1981200" y="4633913"/>
              <a:ext cx="3581400" cy="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20"/>
            <p:cNvSpPr>
              <a:spLocks noChangeShapeType="1"/>
            </p:cNvSpPr>
            <p:nvPr/>
          </p:nvSpPr>
          <p:spPr bwMode="auto">
            <a:xfrm flipV="1">
              <a:off x="1966913" y="4252913"/>
              <a:ext cx="0" cy="381000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43"/>
          <p:cNvGrpSpPr>
            <a:grpSpLocks/>
          </p:cNvGrpSpPr>
          <p:nvPr/>
        </p:nvGrpSpPr>
        <p:grpSpPr bwMode="auto">
          <a:xfrm>
            <a:off x="5257800" y="4419600"/>
            <a:ext cx="2743200" cy="533400"/>
            <a:chOff x="1344" y="2544"/>
            <a:chExt cx="1728" cy="336"/>
          </a:xfrm>
          <a:solidFill>
            <a:schemeClr val="bg2"/>
          </a:solidFill>
        </p:grpSpPr>
        <p:sp>
          <p:nvSpPr>
            <p:cNvPr id="257" name="AutoShape 28"/>
            <p:cNvSpPr>
              <a:spLocks noChangeArrowheads="1"/>
            </p:cNvSpPr>
            <p:nvPr/>
          </p:nvSpPr>
          <p:spPr bwMode="auto">
            <a:xfrm>
              <a:off x="1344" y="2544"/>
              <a:ext cx="1728" cy="336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34"/>
            <p:cNvSpPr>
              <a:spLocks noChangeShapeType="1"/>
            </p:cNvSpPr>
            <p:nvPr/>
          </p:nvSpPr>
          <p:spPr bwMode="auto">
            <a:xfrm>
              <a:off x="1680" y="2544"/>
              <a:ext cx="0" cy="336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35"/>
            <p:cNvSpPr>
              <a:spLocks noChangeShapeType="1"/>
            </p:cNvSpPr>
            <p:nvPr/>
          </p:nvSpPr>
          <p:spPr bwMode="auto">
            <a:xfrm>
              <a:off x="2016" y="2544"/>
              <a:ext cx="0" cy="336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36"/>
            <p:cNvSpPr>
              <a:spLocks noChangeShapeType="1"/>
            </p:cNvSpPr>
            <p:nvPr/>
          </p:nvSpPr>
          <p:spPr bwMode="auto">
            <a:xfrm>
              <a:off x="2352" y="2544"/>
              <a:ext cx="0" cy="336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37"/>
            <p:cNvSpPr>
              <a:spLocks noChangeShapeType="1"/>
            </p:cNvSpPr>
            <p:nvPr/>
          </p:nvSpPr>
          <p:spPr bwMode="auto">
            <a:xfrm>
              <a:off x="2688" y="2544"/>
              <a:ext cx="0" cy="336"/>
            </a:xfrm>
            <a:prstGeom prst="line">
              <a:avLst/>
            </a:prstGeom>
            <a:grpFill/>
            <a:ln w="952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Text Box 38"/>
            <p:cNvSpPr txBox="1">
              <a:spLocks noChangeArrowheads="1"/>
            </p:cNvSpPr>
            <p:nvPr/>
          </p:nvSpPr>
          <p:spPr bwMode="auto">
            <a:xfrm>
              <a:off x="1392" y="2592"/>
              <a:ext cx="292" cy="231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10</a:t>
              </a:r>
            </a:p>
          </p:txBody>
        </p:sp>
        <p:sp>
          <p:nvSpPr>
            <p:cNvPr id="268" name="Text Box 39"/>
            <p:cNvSpPr txBox="1">
              <a:spLocks noChangeArrowheads="1"/>
            </p:cNvSpPr>
            <p:nvPr/>
          </p:nvSpPr>
          <p:spPr bwMode="auto">
            <a:xfrm>
              <a:off x="2352" y="2592"/>
              <a:ext cx="292" cy="231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70</a:t>
              </a:r>
            </a:p>
          </p:txBody>
        </p:sp>
        <p:sp>
          <p:nvSpPr>
            <p:cNvPr id="269" name="Text Box 40"/>
            <p:cNvSpPr txBox="1">
              <a:spLocks noChangeArrowheads="1"/>
            </p:cNvSpPr>
            <p:nvPr/>
          </p:nvSpPr>
          <p:spPr bwMode="auto">
            <a:xfrm>
              <a:off x="2016" y="2592"/>
              <a:ext cx="292" cy="231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30</a:t>
              </a:r>
            </a:p>
          </p:txBody>
        </p:sp>
        <p:sp>
          <p:nvSpPr>
            <p:cNvPr id="270" name="Text Box 41"/>
            <p:cNvSpPr txBox="1">
              <a:spLocks noChangeArrowheads="1"/>
            </p:cNvSpPr>
            <p:nvPr/>
          </p:nvSpPr>
          <p:spPr bwMode="auto">
            <a:xfrm>
              <a:off x="1716" y="2592"/>
              <a:ext cx="292" cy="231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/>
                <a:t>20</a:t>
              </a:r>
            </a:p>
          </p:txBody>
        </p:sp>
        <p:sp>
          <p:nvSpPr>
            <p:cNvPr id="271" name="Text Box 42"/>
            <p:cNvSpPr txBox="1">
              <a:spLocks noChangeArrowheads="1"/>
            </p:cNvSpPr>
            <p:nvPr/>
          </p:nvSpPr>
          <p:spPr bwMode="auto">
            <a:xfrm>
              <a:off x="2736" y="2592"/>
              <a:ext cx="292" cy="231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b="1" dirty="0"/>
                <a:t>80</a:t>
              </a:r>
            </a:p>
          </p:txBody>
        </p:sp>
      </p:grpSp>
      <p:sp>
        <p:nvSpPr>
          <p:cNvPr id="141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524328" cy="908720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143" name="Slide Number Placeholder 1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4525963"/>
          </a:xfrm>
        </p:spPr>
        <p:txBody>
          <a:bodyPr>
            <a:noAutofit/>
          </a:bodyPr>
          <a:lstStyle/>
          <a:p>
            <a:r>
              <a:rPr lang="en-IN" sz="2000" dirty="0" smtClean="0">
                <a:cs typeface="Times New Roman" pitchFamily="18" charset="0"/>
              </a:rPr>
              <a:t>To sort a list of size n by using insertion sort, you need to perform (n </a:t>
            </a:r>
            <a:r>
              <a:rPr lang="en-IN" sz="2000" dirty="0" smtClean="0">
                <a:cs typeface="Arial" charset="0"/>
              </a:rPr>
              <a:t>– </a:t>
            </a:r>
            <a:r>
              <a:rPr lang="en-IN" sz="2000" dirty="0" smtClean="0">
                <a:cs typeface="Times New Roman" pitchFamily="18" charset="0"/>
              </a:rPr>
              <a:t>1) passes.</a:t>
            </a:r>
          </a:p>
          <a:p>
            <a:r>
              <a:rPr lang="en-IN" sz="2000" dirty="0" smtClean="0">
                <a:cs typeface="Times New Roman" pitchFamily="18" charset="0"/>
              </a:rPr>
              <a:t>Best Case Efficiency: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cs typeface="Times New Roman" pitchFamily="18" charset="0"/>
              </a:rPr>
              <a:t>Best case occurs when the list is already sorted.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cs typeface="Times New Roman" pitchFamily="18" charset="0"/>
              </a:rPr>
              <a:t>In this case, you will have to make only one comparison in each pass.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cs typeface="Times New Roman" pitchFamily="18" charset="0"/>
              </a:rPr>
              <a:t>In n</a:t>
            </a:r>
            <a:r>
              <a:rPr lang="en-IN" sz="2000" dirty="0" smtClean="0"/>
              <a:t> – </a:t>
            </a:r>
            <a:r>
              <a:rPr lang="en-IN" sz="2000" dirty="0" smtClean="0">
                <a:cs typeface="Times New Roman" pitchFamily="18" charset="0"/>
              </a:rPr>
              <a:t>1 passes, you will need to make n</a:t>
            </a:r>
            <a:r>
              <a:rPr lang="en-IN" sz="2000" dirty="0" smtClean="0"/>
              <a:t> – </a:t>
            </a:r>
            <a:r>
              <a:rPr lang="en-IN" sz="2000" dirty="0" smtClean="0">
                <a:cs typeface="Times New Roman" pitchFamily="18" charset="0"/>
              </a:rPr>
              <a:t>1 comparisons.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cs typeface="Times New Roman" pitchFamily="18" charset="0"/>
              </a:rPr>
              <a:t>The best case efficiency of insertion sort is of the order O(n).</a:t>
            </a:r>
          </a:p>
          <a:p>
            <a:r>
              <a:rPr lang="en-IN" sz="2000" dirty="0" smtClean="0">
                <a:cs typeface="Times New Roman" pitchFamily="18" charset="0"/>
              </a:rPr>
              <a:t>Worst Case Efficiency: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cs typeface="Times New Roman" pitchFamily="18" charset="0"/>
              </a:rPr>
              <a:t>Worst case occurs when the list is sorted in the reverse order.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cs typeface="Times New Roman" pitchFamily="18" charset="0"/>
              </a:rPr>
              <a:t>In this case, you need to perform one comparison in the first pass, two comparisons in the second pass, three comparisons in the third pass, and n</a:t>
            </a:r>
            <a:r>
              <a:rPr lang="en-IN" sz="2000" dirty="0" smtClean="0"/>
              <a:t> – </a:t>
            </a:r>
            <a:r>
              <a:rPr lang="en-IN" sz="2000" dirty="0" smtClean="0">
                <a:cs typeface="Times New Roman" pitchFamily="18" charset="0"/>
              </a:rPr>
              <a:t>1 comparisons in the (n</a:t>
            </a:r>
            <a:r>
              <a:rPr lang="en-IN" sz="2000" dirty="0" smtClean="0"/>
              <a:t> – </a:t>
            </a:r>
            <a:r>
              <a:rPr lang="en-IN" sz="2000" dirty="0" smtClean="0">
                <a:cs typeface="Times New Roman" pitchFamily="18" charset="0"/>
              </a:rPr>
              <a:t>1)</a:t>
            </a:r>
            <a:r>
              <a:rPr lang="en-IN" sz="2000" baseline="30000" dirty="0" err="1" smtClean="0">
                <a:cs typeface="Times New Roman" pitchFamily="18" charset="0"/>
              </a:rPr>
              <a:t>th</a:t>
            </a:r>
            <a:r>
              <a:rPr lang="en-IN" sz="2000" dirty="0" smtClean="0">
                <a:cs typeface="Times New Roman" pitchFamily="18" charset="0"/>
              </a:rPr>
              <a:t> pass.</a:t>
            </a:r>
          </a:p>
          <a:p>
            <a:pPr lvl="1">
              <a:buFont typeface="Wingdings" pitchFamily="2" charset="2"/>
              <a:buChar char="§"/>
            </a:pPr>
            <a:r>
              <a:rPr lang="en-IN" sz="2000" dirty="0" smtClean="0">
                <a:cs typeface="Times New Roman" pitchFamily="18" charset="0"/>
              </a:rPr>
              <a:t>The worst case efficiency of insertion sort is of the order O(n</a:t>
            </a:r>
            <a:r>
              <a:rPr lang="en-IN" sz="2000" baseline="30000" dirty="0" smtClean="0">
                <a:cs typeface="Times New Roman" pitchFamily="18" charset="0"/>
              </a:rPr>
              <a:t>2</a:t>
            </a:r>
            <a:r>
              <a:rPr lang="en-IN" sz="2000" dirty="0" smtClean="0">
                <a:cs typeface="Times New Roman" pitchFamily="18" charset="0"/>
              </a:rPr>
              <a:t>).</a:t>
            </a:r>
            <a:endParaRPr lang="en-US" sz="2000" dirty="0" smtClean="0">
              <a:cs typeface="Times New Roman" pitchFamily="18" charset="0"/>
            </a:endParaRPr>
          </a:p>
          <a:p>
            <a:endParaRPr 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A91F6A8C-665C-4646-9ABF-92670289F285}" type="slidenum">
              <a:rPr lang="en-US"/>
              <a:pPr/>
              <a:t>12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0"/>
            <a:ext cx="7391400" cy="83820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Book Antiqua" pitchFamily="18" charset="0"/>
                <a:ea typeface="+mj-ea"/>
                <a:cs typeface="Verdana" pitchFamily="34" charset="0"/>
              </a:rPr>
              <a:t>Summary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990600"/>
            <a:ext cx="8077200" cy="4760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Most of the sorting techniques we have discussed are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O(n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)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As we will see later, we can do much better than this with somewhat more complicated sorting algorithms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Within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O(n</a:t>
            </a:r>
            <a:r>
              <a:rPr kumimoji="0" lang="en-US" sz="20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,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Bubble sort is very slow, and should probably never be used for anything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Selection sort is intermediate in speed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Insertion sort is usually faster than selection sort—in fact, for small arrays (say, 10 or 20 elements), insertion sort is faster than more complicated sorting algorithms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Merge sort, if done in memory, is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O(n 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Selection sort and insertion sort are </a:t>
            </a:r>
            <a:r>
              <a:rPr kumimoji="0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“</a:t>
            </a: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good enough</a:t>
            </a:r>
            <a:r>
              <a:rPr kumimoji="0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”</a:t>
            </a:r>
            <a:r>
              <a:rPr kumimoji="0" lang="en-US" altLang="ja-JP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for small arrays.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Big 'O' Notation</a:t>
            </a:r>
            <a:endParaRPr lang="en-IN" dirty="0" smtClean="0"/>
          </a:p>
          <a:p>
            <a:pPr lvl="0"/>
            <a:r>
              <a:rPr lang="en-US" dirty="0" smtClean="0"/>
              <a:t>notion of complexity</a:t>
            </a:r>
            <a:endParaRPr lang="en-IN" dirty="0" smtClean="0"/>
          </a:p>
          <a:p>
            <a:pPr lvl="0"/>
            <a:r>
              <a:rPr lang="en-US" dirty="0" smtClean="0"/>
              <a:t>sorting algorithms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8965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Compare each element (except the last one) with its </a:t>
            </a:r>
            <a:r>
              <a:rPr lang="en-US" sz="2400" dirty="0" err="1" smtClean="0"/>
              <a:t>neighbour</a:t>
            </a:r>
            <a:r>
              <a:rPr lang="en-US" sz="2400" dirty="0" smtClean="0"/>
              <a:t> to the right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If they are out of order, swap them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This puts the largest element at the very end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The last element is now in the correct and final place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Compare each element (except the last </a:t>
            </a:r>
            <a:r>
              <a:rPr lang="en-US" sz="2400" i="1" dirty="0" smtClean="0"/>
              <a:t>two</a:t>
            </a:r>
            <a:r>
              <a:rPr lang="en-US" sz="2400" dirty="0" smtClean="0"/>
              <a:t>) with its neighbor to the right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If they are out of order, swap them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This puts the second largest element next to last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The last two elements are now in their correct and final places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 smtClean="0"/>
              <a:t>Compare each element (except the last three) with its neighbor to the right</a:t>
            </a:r>
          </a:p>
          <a:p>
            <a:pPr lvl="1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sz="2000" dirty="0" smtClean="0"/>
              <a:t>Continue as above until you have no unsorted elements on the left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0225" y="1671638"/>
            <a:ext cx="1525587" cy="306387"/>
            <a:chOff x="575" y="1197"/>
            <a:chExt cx="961" cy="193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Trebuchet MS" pitchFamily="34" charset="0"/>
                </a:rPr>
                <a:t>7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rebuchet MS" pitchFamily="34" charset="0"/>
                </a:rPr>
                <a:t>2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8</a:t>
              </a:r>
              <a:endParaRPr lang="en-US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5</a:t>
              </a:r>
              <a:endParaRPr 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4</a:t>
              </a:r>
              <a:endParaRPr lang="en-US"/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31812" y="1981200"/>
            <a:ext cx="1525588" cy="609600"/>
            <a:chOff x="576" y="1392"/>
            <a:chExt cx="961" cy="384"/>
          </a:xfrm>
        </p:grpSpPr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576" y="1583"/>
              <a:ext cx="961" cy="193"/>
              <a:chOff x="575" y="1197"/>
              <a:chExt cx="961" cy="193"/>
            </a:xfrm>
          </p:grpSpPr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19" name="AutoShape 18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chemeClr val="accent2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  <a:latin typeface="Trebuchet MS" pitchFamily="34" charset="0"/>
                  </a:rPr>
                  <a:t>8</a:t>
                </a:r>
              </a:p>
            </p:txBody>
          </p:sp>
          <p:sp>
            <p:nvSpPr>
              <p:cNvPr id="21" name="AutoShape 20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5</a:t>
                </a:r>
                <a:endParaRPr lang="en-US"/>
              </a:p>
            </p:txBody>
          </p:sp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4</a:t>
                </a:r>
                <a:endParaRPr 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/>
          </p:nvGrpSpPr>
          <p:grpSpPr bwMode="auto">
            <a:xfrm>
              <a:off x="624" y="1392"/>
              <a:ext cx="240" cy="192"/>
              <a:chOff x="624" y="1392"/>
              <a:chExt cx="240" cy="192"/>
            </a:xfrm>
          </p:grpSpPr>
          <p:sp>
            <p:nvSpPr>
              <p:cNvPr id="16" name="Line 52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53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531812" y="2590800"/>
            <a:ext cx="1525588" cy="609600"/>
            <a:chOff x="576" y="1776"/>
            <a:chExt cx="961" cy="384"/>
          </a:xfrm>
        </p:grpSpPr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576" y="1967"/>
              <a:ext cx="961" cy="193"/>
              <a:chOff x="575" y="1197"/>
              <a:chExt cx="961" cy="193"/>
            </a:xfrm>
          </p:grpSpPr>
          <p:sp>
            <p:nvSpPr>
              <p:cNvPr id="28" name="AutoShape 29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29" name="AutoShape 30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30" name="AutoShape 31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8</a:t>
                </a:r>
              </a:p>
            </p:txBody>
          </p:sp>
          <p:sp>
            <p:nvSpPr>
              <p:cNvPr id="31" name="AutoShape 32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32" name="AutoShape 33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4</a:t>
                </a:r>
                <a:endParaRPr lang="en-US"/>
              </a:p>
            </p:txBody>
          </p:sp>
        </p:grpSp>
        <p:grpSp>
          <p:nvGrpSpPr>
            <p:cNvPr id="15" name="Group 64"/>
            <p:cNvGrpSpPr>
              <a:grpSpLocks/>
            </p:cNvGrpSpPr>
            <p:nvPr/>
          </p:nvGrpSpPr>
          <p:grpSpPr bwMode="auto">
            <a:xfrm>
              <a:off x="864" y="1776"/>
              <a:ext cx="192" cy="192"/>
              <a:chOff x="864" y="1776"/>
              <a:chExt cx="192" cy="192"/>
            </a:xfrm>
          </p:grpSpPr>
          <p:sp>
            <p:nvSpPr>
              <p:cNvPr id="26" name="Line 61"/>
              <p:cNvSpPr>
                <a:spLocks noChangeShapeType="1"/>
              </p:cNvSpPr>
              <p:nvPr/>
            </p:nvSpPr>
            <p:spPr bwMode="auto">
              <a:xfrm>
                <a:off x="864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62"/>
              <p:cNvSpPr>
                <a:spLocks noChangeShapeType="1"/>
              </p:cNvSpPr>
              <p:nvPr/>
            </p:nvSpPr>
            <p:spPr bwMode="auto">
              <a:xfrm>
                <a:off x="1056" y="1776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3" name="Group 73"/>
          <p:cNvGrpSpPr>
            <a:grpSpLocks/>
          </p:cNvGrpSpPr>
          <p:nvPr/>
        </p:nvGrpSpPr>
        <p:grpSpPr bwMode="auto">
          <a:xfrm>
            <a:off x="531812" y="3200400"/>
            <a:ext cx="1525588" cy="609600"/>
            <a:chOff x="576" y="2160"/>
            <a:chExt cx="961" cy="384"/>
          </a:xfrm>
        </p:grpSpPr>
        <p:grpSp>
          <p:nvGrpSpPr>
            <p:cNvPr id="24" name="Group 34"/>
            <p:cNvGrpSpPr>
              <a:grpSpLocks/>
            </p:cNvGrpSpPr>
            <p:nvPr/>
          </p:nvGrpSpPr>
          <p:grpSpPr bwMode="auto">
            <a:xfrm>
              <a:off x="576" y="2351"/>
              <a:ext cx="961" cy="193"/>
              <a:chOff x="575" y="1197"/>
              <a:chExt cx="961" cy="193"/>
            </a:xfrm>
          </p:grpSpPr>
          <p:sp>
            <p:nvSpPr>
              <p:cNvPr id="38" name="AutoShape 35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39" name="AutoShape 36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7</a:t>
                </a:r>
                <a:endParaRPr lang="en-US">
                  <a:solidFill>
                    <a:srgbClr val="00BFFF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40" name="AutoShape 37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5</a:t>
                </a:r>
                <a:endParaRPr lang="en-US"/>
              </a:p>
            </p:txBody>
          </p:sp>
          <p:sp>
            <p:nvSpPr>
              <p:cNvPr id="41" name="AutoShape 38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8</a:t>
                </a:r>
              </a:p>
            </p:txBody>
          </p:sp>
          <p:sp>
            <p:nvSpPr>
              <p:cNvPr id="42" name="AutoShape 39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  <a:latin typeface="Trebuchet MS" pitchFamily="34" charset="0"/>
                  </a:rPr>
                  <a:t>4</a:t>
                </a:r>
              </a:p>
            </p:txBody>
          </p:sp>
        </p:grpSp>
        <p:grpSp>
          <p:nvGrpSpPr>
            <p:cNvPr id="25" name="Group 65"/>
            <p:cNvGrpSpPr>
              <a:grpSpLocks/>
            </p:cNvGrpSpPr>
            <p:nvPr/>
          </p:nvGrpSpPr>
          <p:grpSpPr bwMode="auto">
            <a:xfrm>
              <a:off x="1008" y="2160"/>
              <a:ext cx="240" cy="192"/>
              <a:chOff x="624" y="1392"/>
              <a:chExt cx="240" cy="192"/>
            </a:xfrm>
          </p:grpSpPr>
          <p:sp>
            <p:nvSpPr>
              <p:cNvPr id="36" name="Line 66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67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3" name="Group 74"/>
          <p:cNvGrpSpPr>
            <a:grpSpLocks/>
          </p:cNvGrpSpPr>
          <p:nvPr/>
        </p:nvGrpSpPr>
        <p:grpSpPr bwMode="auto">
          <a:xfrm>
            <a:off x="531812" y="3810000"/>
            <a:ext cx="1525588" cy="609600"/>
            <a:chOff x="576" y="2544"/>
            <a:chExt cx="961" cy="384"/>
          </a:xfrm>
        </p:grpSpPr>
        <p:grpSp>
          <p:nvGrpSpPr>
            <p:cNvPr id="34" name="Group 40"/>
            <p:cNvGrpSpPr>
              <a:grpSpLocks/>
            </p:cNvGrpSpPr>
            <p:nvPr/>
          </p:nvGrpSpPr>
          <p:grpSpPr bwMode="auto">
            <a:xfrm>
              <a:off x="576" y="2735"/>
              <a:ext cx="961" cy="193"/>
              <a:chOff x="575" y="1197"/>
              <a:chExt cx="961" cy="193"/>
            </a:xfrm>
          </p:grpSpPr>
          <p:sp>
            <p:nvSpPr>
              <p:cNvPr id="48" name="AutoShape 41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49" name="AutoShape 42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7</a:t>
                </a:r>
                <a:endParaRPr lang="en-US">
                  <a:solidFill>
                    <a:srgbClr val="00BFFF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50" name="AutoShape 43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5</a:t>
                </a:r>
                <a:endParaRPr lang="en-US"/>
              </a:p>
            </p:txBody>
          </p:sp>
          <p:sp>
            <p:nvSpPr>
              <p:cNvPr id="51" name="AutoShape 44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52" name="AutoShape 45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grpSp>
          <p:nvGrpSpPr>
            <p:cNvPr id="35" name="Group 68"/>
            <p:cNvGrpSpPr>
              <a:grpSpLocks/>
            </p:cNvGrpSpPr>
            <p:nvPr/>
          </p:nvGrpSpPr>
          <p:grpSpPr bwMode="auto">
            <a:xfrm>
              <a:off x="1200" y="2544"/>
              <a:ext cx="240" cy="192"/>
              <a:chOff x="624" y="1392"/>
              <a:chExt cx="240" cy="192"/>
            </a:xfrm>
          </p:grpSpPr>
          <p:sp>
            <p:nvSpPr>
              <p:cNvPr id="46" name="Line 69"/>
              <p:cNvSpPr>
                <a:spLocks noChangeShapeType="1"/>
              </p:cNvSpPr>
              <p:nvPr/>
            </p:nvSpPr>
            <p:spPr bwMode="auto">
              <a:xfrm>
                <a:off x="672" y="1392"/>
                <a:ext cx="192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Line 70"/>
              <p:cNvSpPr>
                <a:spLocks noChangeShapeType="1"/>
              </p:cNvSpPr>
              <p:nvPr/>
            </p:nvSpPr>
            <p:spPr bwMode="auto">
              <a:xfrm flipH="1">
                <a:off x="624" y="1393"/>
                <a:ext cx="240" cy="19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" name="Group 122"/>
          <p:cNvGrpSpPr>
            <a:grpSpLocks/>
          </p:cNvGrpSpPr>
          <p:nvPr/>
        </p:nvGrpSpPr>
        <p:grpSpPr bwMode="auto">
          <a:xfrm>
            <a:off x="2511425" y="1674813"/>
            <a:ext cx="1525587" cy="306387"/>
            <a:chOff x="575" y="1197"/>
            <a:chExt cx="961" cy="193"/>
          </a:xfrm>
        </p:grpSpPr>
        <p:sp>
          <p:nvSpPr>
            <p:cNvPr id="54" name="AutoShape 123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55" name="AutoShape 124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rebuchet MS" pitchFamily="34" charset="0"/>
                </a:rPr>
                <a:t>7</a:t>
              </a:r>
            </a:p>
          </p:txBody>
        </p:sp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5</a:t>
              </a:r>
              <a:endParaRPr lang="en-US"/>
            </a:p>
          </p:txBody>
        </p:sp>
        <p:sp>
          <p:nvSpPr>
            <p:cNvPr id="57" name="AutoShape 126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4</a:t>
              </a:r>
            </a:p>
          </p:txBody>
        </p:sp>
        <p:sp>
          <p:nvSpPr>
            <p:cNvPr id="58" name="AutoShape 127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8</a:t>
              </a:r>
            </a:p>
          </p:txBody>
        </p:sp>
      </p:grpSp>
      <p:grpSp>
        <p:nvGrpSpPr>
          <p:cNvPr id="44" name="Group 194"/>
          <p:cNvGrpSpPr>
            <a:grpSpLocks/>
          </p:cNvGrpSpPr>
          <p:nvPr/>
        </p:nvGrpSpPr>
        <p:grpSpPr bwMode="auto">
          <a:xfrm>
            <a:off x="2513012" y="2590800"/>
            <a:ext cx="1525588" cy="609600"/>
            <a:chOff x="1824" y="1776"/>
            <a:chExt cx="961" cy="384"/>
          </a:xfrm>
        </p:grpSpPr>
        <p:grpSp>
          <p:nvGrpSpPr>
            <p:cNvPr id="45" name="Group 137"/>
            <p:cNvGrpSpPr>
              <a:grpSpLocks/>
            </p:cNvGrpSpPr>
            <p:nvPr/>
          </p:nvGrpSpPr>
          <p:grpSpPr bwMode="auto">
            <a:xfrm>
              <a:off x="1824" y="1967"/>
              <a:ext cx="961" cy="193"/>
              <a:chOff x="575" y="1197"/>
              <a:chExt cx="961" cy="193"/>
            </a:xfrm>
          </p:grpSpPr>
          <p:sp>
            <p:nvSpPr>
              <p:cNvPr id="63" name="AutoShape 138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64" name="AutoShape 139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5</a:t>
                </a:r>
                <a:endParaRPr lang="en-US">
                  <a:solidFill>
                    <a:srgbClr val="00BFFF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65" name="AutoShape 140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66" name="AutoShape 141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67" name="AutoShape 142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61" name="Line 153"/>
            <p:cNvSpPr>
              <a:spLocks noChangeShapeType="1"/>
            </p:cNvSpPr>
            <p:nvPr/>
          </p:nvSpPr>
          <p:spPr bwMode="auto">
            <a:xfrm>
              <a:off x="2109" y="1777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54"/>
            <p:cNvSpPr>
              <a:spLocks noChangeShapeType="1"/>
            </p:cNvSpPr>
            <p:nvPr/>
          </p:nvSpPr>
          <p:spPr bwMode="auto">
            <a:xfrm flipH="1">
              <a:off x="2064" y="1776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195"/>
          <p:cNvGrpSpPr>
            <a:grpSpLocks/>
          </p:cNvGrpSpPr>
          <p:nvPr/>
        </p:nvGrpSpPr>
        <p:grpSpPr bwMode="auto">
          <a:xfrm>
            <a:off x="2513012" y="3200400"/>
            <a:ext cx="1525588" cy="609600"/>
            <a:chOff x="1824" y="2160"/>
            <a:chExt cx="961" cy="384"/>
          </a:xfrm>
        </p:grpSpPr>
        <p:grpSp>
          <p:nvGrpSpPr>
            <p:cNvPr id="59" name="Group 143"/>
            <p:cNvGrpSpPr>
              <a:grpSpLocks/>
            </p:cNvGrpSpPr>
            <p:nvPr/>
          </p:nvGrpSpPr>
          <p:grpSpPr bwMode="auto">
            <a:xfrm>
              <a:off x="1824" y="2351"/>
              <a:ext cx="961" cy="193"/>
              <a:chOff x="575" y="1197"/>
              <a:chExt cx="961" cy="193"/>
            </a:xfrm>
          </p:grpSpPr>
          <p:sp>
            <p:nvSpPr>
              <p:cNvPr id="72" name="AutoShape 144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73" name="AutoShape 145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5</a:t>
                </a:r>
                <a:endParaRPr lang="en-US">
                  <a:solidFill>
                    <a:srgbClr val="00BFFF"/>
                  </a:solidFill>
                  <a:latin typeface="Trebuchet MS" pitchFamily="34" charset="0"/>
                </a:endParaRPr>
              </a:p>
            </p:txBody>
          </p:sp>
          <p:sp>
            <p:nvSpPr>
              <p:cNvPr id="74" name="AutoShape 146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4</a:t>
                </a:r>
                <a:endParaRPr lang="en-US"/>
              </a:p>
            </p:txBody>
          </p:sp>
          <p:sp>
            <p:nvSpPr>
              <p:cNvPr id="75" name="AutoShape 147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76" name="AutoShape 148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70" name="Line 155"/>
            <p:cNvSpPr>
              <a:spLocks noChangeShapeType="1"/>
            </p:cNvSpPr>
            <p:nvPr/>
          </p:nvSpPr>
          <p:spPr bwMode="auto">
            <a:xfrm>
              <a:off x="2301" y="2161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56"/>
            <p:cNvSpPr>
              <a:spLocks noChangeShapeType="1"/>
            </p:cNvSpPr>
            <p:nvPr/>
          </p:nvSpPr>
          <p:spPr bwMode="auto">
            <a:xfrm flipH="1">
              <a:off x="2256" y="2160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193"/>
          <p:cNvGrpSpPr>
            <a:grpSpLocks/>
          </p:cNvGrpSpPr>
          <p:nvPr/>
        </p:nvGrpSpPr>
        <p:grpSpPr bwMode="auto">
          <a:xfrm>
            <a:off x="2513012" y="1981200"/>
            <a:ext cx="1525588" cy="609600"/>
            <a:chOff x="1824" y="1392"/>
            <a:chExt cx="961" cy="384"/>
          </a:xfrm>
        </p:grpSpPr>
        <p:grpSp>
          <p:nvGrpSpPr>
            <p:cNvPr id="68" name="Group 131"/>
            <p:cNvGrpSpPr>
              <a:grpSpLocks/>
            </p:cNvGrpSpPr>
            <p:nvPr/>
          </p:nvGrpSpPr>
          <p:grpSpPr bwMode="auto">
            <a:xfrm>
              <a:off x="1824" y="1583"/>
              <a:ext cx="961" cy="193"/>
              <a:chOff x="575" y="1197"/>
              <a:chExt cx="961" cy="193"/>
            </a:xfrm>
          </p:grpSpPr>
          <p:sp>
            <p:nvSpPr>
              <p:cNvPr id="81" name="AutoShape 13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82" name="AutoShape 13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83" name="AutoShape 13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84" name="AutoShape 13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85" name="AutoShape 13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79" name="Line 157"/>
            <p:cNvSpPr>
              <a:spLocks noChangeShapeType="1"/>
            </p:cNvSpPr>
            <p:nvPr/>
          </p:nvSpPr>
          <p:spPr bwMode="auto">
            <a:xfrm>
              <a:off x="1920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58"/>
            <p:cNvSpPr>
              <a:spLocks noChangeShapeType="1"/>
            </p:cNvSpPr>
            <p:nvPr/>
          </p:nvSpPr>
          <p:spPr bwMode="auto">
            <a:xfrm>
              <a:off x="2112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" name="Group 196"/>
          <p:cNvGrpSpPr>
            <a:grpSpLocks/>
          </p:cNvGrpSpPr>
          <p:nvPr/>
        </p:nvGrpSpPr>
        <p:grpSpPr bwMode="auto">
          <a:xfrm>
            <a:off x="4568825" y="1676400"/>
            <a:ext cx="1525587" cy="306388"/>
            <a:chOff x="3119" y="1200"/>
            <a:chExt cx="961" cy="193"/>
          </a:xfrm>
        </p:grpSpPr>
        <p:sp>
          <p:nvSpPr>
            <p:cNvPr id="87" name="AutoShape 160"/>
            <p:cNvSpPr>
              <a:spLocks noChangeArrowheads="1"/>
            </p:cNvSpPr>
            <p:nvPr/>
          </p:nvSpPr>
          <p:spPr bwMode="auto">
            <a:xfrm>
              <a:off x="311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88" name="AutoShape 161"/>
            <p:cNvSpPr>
              <a:spLocks noChangeArrowheads="1"/>
            </p:cNvSpPr>
            <p:nvPr/>
          </p:nvSpPr>
          <p:spPr bwMode="auto">
            <a:xfrm>
              <a:off x="3311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rebuchet MS" pitchFamily="34" charset="0"/>
                </a:rPr>
                <a:t>5</a:t>
              </a:r>
            </a:p>
          </p:txBody>
        </p:sp>
        <p:sp>
          <p:nvSpPr>
            <p:cNvPr id="89" name="AutoShape 162"/>
            <p:cNvSpPr>
              <a:spLocks noChangeArrowheads="1"/>
            </p:cNvSpPr>
            <p:nvPr/>
          </p:nvSpPr>
          <p:spPr bwMode="auto">
            <a:xfrm>
              <a:off x="3503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4</a:t>
              </a:r>
              <a:endParaRPr lang="en-US"/>
            </a:p>
          </p:txBody>
        </p:sp>
        <p:sp>
          <p:nvSpPr>
            <p:cNvPr id="90" name="AutoShape 163"/>
            <p:cNvSpPr>
              <a:spLocks noChangeArrowheads="1"/>
            </p:cNvSpPr>
            <p:nvPr/>
          </p:nvSpPr>
          <p:spPr bwMode="auto">
            <a:xfrm>
              <a:off x="3695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7</a:t>
              </a:r>
            </a:p>
          </p:txBody>
        </p:sp>
        <p:sp>
          <p:nvSpPr>
            <p:cNvPr id="91" name="AutoShape 164"/>
            <p:cNvSpPr>
              <a:spLocks noChangeArrowheads="1"/>
            </p:cNvSpPr>
            <p:nvPr/>
          </p:nvSpPr>
          <p:spPr bwMode="auto">
            <a:xfrm>
              <a:off x="3887" y="1203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8</a:t>
              </a:r>
            </a:p>
          </p:txBody>
        </p:sp>
      </p:grpSp>
      <p:grpSp>
        <p:nvGrpSpPr>
          <p:cNvPr id="77" name="Group 198"/>
          <p:cNvGrpSpPr>
            <a:grpSpLocks/>
          </p:cNvGrpSpPr>
          <p:nvPr/>
        </p:nvGrpSpPr>
        <p:grpSpPr bwMode="auto">
          <a:xfrm>
            <a:off x="4570412" y="2589213"/>
            <a:ext cx="1525588" cy="611187"/>
            <a:chOff x="3120" y="1775"/>
            <a:chExt cx="961" cy="385"/>
          </a:xfrm>
        </p:grpSpPr>
        <p:sp>
          <p:nvSpPr>
            <p:cNvPr id="93" name="Line 151"/>
            <p:cNvSpPr>
              <a:spLocks noChangeShapeType="1"/>
            </p:cNvSpPr>
            <p:nvPr/>
          </p:nvSpPr>
          <p:spPr bwMode="auto">
            <a:xfrm>
              <a:off x="3408" y="1776"/>
              <a:ext cx="190" cy="1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52"/>
            <p:cNvSpPr>
              <a:spLocks noChangeShapeType="1"/>
            </p:cNvSpPr>
            <p:nvPr/>
          </p:nvSpPr>
          <p:spPr bwMode="auto">
            <a:xfrm flipH="1">
              <a:off x="3363" y="1775"/>
              <a:ext cx="24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" name="Group 171"/>
            <p:cNvGrpSpPr>
              <a:grpSpLocks/>
            </p:cNvGrpSpPr>
            <p:nvPr/>
          </p:nvGrpSpPr>
          <p:grpSpPr bwMode="auto">
            <a:xfrm>
              <a:off x="3120" y="1967"/>
              <a:ext cx="961" cy="193"/>
              <a:chOff x="575" y="1197"/>
              <a:chExt cx="961" cy="193"/>
            </a:xfrm>
          </p:grpSpPr>
          <p:sp>
            <p:nvSpPr>
              <p:cNvPr id="96" name="AutoShape 17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97" name="AutoShape 17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98" name="AutoShape 17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99" name="AutoShape 17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100" name="AutoShape 17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</p:grpSp>
      <p:grpSp>
        <p:nvGrpSpPr>
          <p:cNvPr id="86" name="Group 197"/>
          <p:cNvGrpSpPr>
            <a:grpSpLocks/>
          </p:cNvGrpSpPr>
          <p:nvPr/>
        </p:nvGrpSpPr>
        <p:grpSpPr bwMode="auto">
          <a:xfrm>
            <a:off x="4570412" y="1981200"/>
            <a:ext cx="1525588" cy="609600"/>
            <a:chOff x="3120" y="1392"/>
            <a:chExt cx="961" cy="384"/>
          </a:xfrm>
        </p:grpSpPr>
        <p:grpSp>
          <p:nvGrpSpPr>
            <p:cNvPr id="92" name="Group 165"/>
            <p:cNvGrpSpPr>
              <a:grpSpLocks/>
            </p:cNvGrpSpPr>
            <p:nvPr/>
          </p:nvGrpSpPr>
          <p:grpSpPr bwMode="auto">
            <a:xfrm>
              <a:off x="3120" y="1583"/>
              <a:ext cx="961" cy="193"/>
              <a:chOff x="575" y="1197"/>
              <a:chExt cx="961" cy="193"/>
            </a:xfrm>
          </p:grpSpPr>
          <p:sp>
            <p:nvSpPr>
              <p:cNvPr id="105" name="AutoShape 16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106" name="AutoShape 16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2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107" name="AutoShape 16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108" name="AutoShape 16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109" name="AutoShape 17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103" name="Line 177"/>
            <p:cNvSpPr>
              <a:spLocks noChangeShapeType="1"/>
            </p:cNvSpPr>
            <p:nvPr/>
          </p:nvSpPr>
          <p:spPr bwMode="auto">
            <a:xfrm>
              <a:off x="3216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178"/>
            <p:cNvSpPr>
              <a:spLocks noChangeShapeType="1"/>
            </p:cNvSpPr>
            <p:nvPr/>
          </p:nvSpPr>
          <p:spPr bwMode="auto">
            <a:xfrm>
              <a:off x="3408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179"/>
          <p:cNvGrpSpPr>
            <a:grpSpLocks/>
          </p:cNvGrpSpPr>
          <p:nvPr/>
        </p:nvGrpSpPr>
        <p:grpSpPr bwMode="auto">
          <a:xfrm>
            <a:off x="6550025" y="1676400"/>
            <a:ext cx="1525587" cy="306388"/>
            <a:chOff x="575" y="1197"/>
            <a:chExt cx="961" cy="193"/>
          </a:xfrm>
        </p:grpSpPr>
        <p:sp>
          <p:nvSpPr>
            <p:cNvPr id="111" name="AutoShape 180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2"/>
                  </a:solidFill>
                  <a:latin typeface="Trebuchet MS" pitchFamily="34" charset="0"/>
                </a:rPr>
                <a:t>2</a:t>
              </a:r>
            </a:p>
          </p:txBody>
        </p:sp>
        <p:sp>
          <p:nvSpPr>
            <p:cNvPr id="112" name="AutoShape 181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rebuchet MS" pitchFamily="34" charset="0"/>
                </a:rPr>
                <a:t>4</a:t>
              </a:r>
            </a:p>
          </p:txBody>
        </p:sp>
        <p:sp>
          <p:nvSpPr>
            <p:cNvPr id="113" name="AutoShape 182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5</a:t>
              </a:r>
            </a:p>
          </p:txBody>
        </p:sp>
        <p:sp>
          <p:nvSpPr>
            <p:cNvPr id="114" name="AutoShape 183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7</a:t>
              </a:r>
            </a:p>
          </p:txBody>
        </p:sp>
        <p:sp>
          <p:nvSpPr>
            <p:cNvPr id="115" name="AutoShape 184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rebuchet MS" pitchFamily="34" charset="0"/>
                </a:rPr>
                <a:t>8</a:t>
              </a:r>
            </a:p>
          </p:txBody>
        </p:sp>
      </p:grpSp>
      <p:grpSp>
        <p:nvGrpSpPr>
          <p:cNvPr id="101" name="Group 199"/>
          <p:cNvGrpSpPr>
            <a:grpSpLocks/>
          </p:cNvGrpSpPr>
          <p:nvPr/>
        </p:nvGrpSpPr>
        <p:grpSpPr bwMode="auto">
          <a:xfrm>
            <a:off x="6551612" y="1981200"/>
            <a:ext cx="1525588" cy="609600"/>
            <a:chOff x="4368" y="1392"/>
            <a:chExt cx="961" cy="384"/>
          </a:xfrm>
        </p:grpSpPr>
        <p:grpSp>
          <p:nvGrpSpPr>
            <p:cNvPr id="102" name="Group 185"/>
            <p:cNvGrpSpPr>
              <a:grpSpLocks/>
            </p:cNvGrpSpPr>
            <p:nvPr/>
          </p:nvGrpSpPr>
          <p:grpSpPr bwMode="auto">
            <a:xfrm>
              <a:off x="4368" y="1583"/>
              <a:ext cx="961" cy="193"/>
              <a:chOff x="575" y="1197"/>
              <a:chExt cx="961" cy="193"/>
            </a:xfrm>
          </p:grpSpPr>
          <p:sp>
            <p:nvSpPr>
              <p:cNvPr id="120" name="AutoShape 18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2</a:t>
                </a:r>
                <a:endParaRPr lang="en-US"/>
              </a:p>
            </p:txBody>
          </p:sp>
          <p:sp>
            <p:nvSpPr>
              <p:cNvPr id="121" name="AutoShape 18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122" name="AutoShape 18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123" name="AutoShape 18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124" name="AutoShape 19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118" name="Line 191"/>
            <p:cNvSpPr>
              <a:spLocks noChangeShapeType="1"/>
            </p:cNvSpPr>
            <p:nvPr/>
          </p:nvSpPr>
          <p:spPr bwMode="auto">
            <a:xfrm>
              <a:off x="4464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92"/>
            <p:cNvSpPr>
              <a:spLocks noChangeShapeType="1"/>
            </p:cNvSpPr>
            <p:nvPr/>
          </p:nvSpPr>
          <p:spPr bwMode="auto">
            <a:xfrm>
              <a:off x="4656" y="1392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" name="Text Box 200"/>
          <p:cNvSpPr txBox="1">
            <a:spLocks noChangeArrowheads="1"/>
          </p:cNvSpPr>
          <p:nvPr/>
        </p:nvSpPr>
        <p:spPr bwMode="auto">
          <a:xfrm>
            <a:off x="6932612" y="281940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(done)</a:t>
            </a:r>
          </a:p>
        </p:txBody>
      </p:sp>
      <p:sp>
        <p:nvSpPr>
          <p:cNvPr id="126" name="Slide Number Placeholder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bubble 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19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for (outer = 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 - 1; outer &gt; 0; outer--) {</a:t>
            </a:r>
            <a:br>
              <a:rPr lang="en-US" sz="2000" dirty="0" smtClean="0"/>
            </a:br>
            <a:r>
              <a:rPr lang="en-US" sz="2000" dirty="0" smtClean="0"/>
              <a:t>   for (inner = 0; inner &lt; outer; inner++) { </a:t>
            </a:r>
            <a:br>
              <a:rPr lang="en-US" sz="2000" dirty="0" smtClean="0"/>
            </a:br>
            <a:r>
              <a:rPr lang="en-US" sz="2000" dirty="0" smtClean="0"/>
              <a:t>      if (a[inner] &gt; a[inner + 1]) { </a:t>
            </a:r>
            <a:br>
              <a:rPr lang="en-US" sz="2000" dirty="0" smtClean="0"/>
            </a:br>
            <a:r>
              <a:rPr lang="en-US" sz="2000" dirty="0" smtClean="0"/>
              <a:t>         // code for swap omitted</a:t>
            </a:r>
            <a:br>
              <a:rPr lang="en-US" sz="2000" dirty="0" smtClean="0"/>
            </a:br>
            <a:r>
              <a:rPr lang="en-US" sz="2000" dirty="0" smtClean="0"/>
              <a:t>}  }  }</a:t>
            </a:r>
          </a:p>
          <a:p>
            <a:r>
              <a:rPr lang="en-US" sz="2000" dirty="0" smtClean="0"/>
              <a:t>Let n = </a:t>
            </a:r>
            <a:r>
              <a:rPr lang="en-US" sz="2000" dirty="0" err="1" smtClean="0"/>
              <a:t>a.length</a:t>
            </a:r>
            <a:r>
              <a:rPr lang="en-US" sz="2000" dirty="0" smtClean="0"/>
              <a:t> = size of the array</a:t>
            </a:r>
          </a:p>
          <a:p>
            <a:r>
              <a:rPr lang="en-US" sz="2000" dirty="0" smtClean="0"/>
              <a:t>The outer loop is executed n-1 times (call it n, that</a:t>
            </a:r>
            <a:r>
              <a:rPr lang="ja-JP" altLang="en-US" sz="2000" smtClean="0"/>
              <a:t>’</a:t>
            </a:r>
            <a:r>
              <a:rPr lang="en-US" altLang="ja-JP" sz="2000" dirty="0" smtClean="0"/>
              <a:t>s close enough)</a:t>
            </a:r>
          </a:p>
          <a:p>
            <a:r>
              <a:rPr lang="en-US" sz="2000" dirty="0" smtClean="0"/>
              <a:t>Each time the outer loop is executed, the inner loop is executed</a:t>
            </a:r>
          </a:p>
          <a:p>
            <a:pPr lvl="1"/>
            <a:r>
              <a:rPr lang="en-US" sz="2000" dirty="0" smtClean="0"/>
              <a:t>Inner loop executes n-1 times at first, linearly dropping to just once</a:t>
            </a:r>
          </a:p>
          <a:p>
            <a:pPr lvl="1"/>
            <a:r>
              <a:rPr lang="en-US" sz="2000" dirty="0" smtClean="0"/>
              <a:t>On average, inner loop executes about n/2 times for each execution of the outer loop</a:t>
            </a:r>
          </a:p>
          <a:p>
            <a:pPr lvl="1"/>
            <a:r>
              <a:rPr lang="en-US" sz="2000" dirty="0" smtClean="0"/>
              <a:t>In the inner loop, the comparison is always done (constant time), the swap might be done (also constant time)</a:t>
            </a:r>
          </a:p>
          <a:p>
            <a:r>
              <a:rPr lang="en-US" sz="2000" b="1" dirty="0" smtClean="0"/>
              <a:t>Result is n * n/2 * k, that is, O(n2/2 + k) = O(n</a:t>
            </a:r>
            <a:r>
              <a:rPr lang="en-US" sz="2000" b="1" baseline="30000" dirty="0" smtClean="0"/>
              <a:t>2</a:t>
            </a:r>
            <a:r>
              <a:rPr lang="en-US" sz="2000" b="1" dirty="0" smtClean="0"/>
              <a:t>)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Bubble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The efficiency of a sorting algorithm is measured in terms of number of comparisons.</a:t>
            </a:r>
          </a:p>
          <a:p>
            <a:r>
              <a:rPr lang="en-IN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In bubble sort, there are 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–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1 comparisons in Pass 1, n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–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2 comparisons in Pass 2, and so on.</a:t>
            </a: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Total number of comparisons = (n – 1) + (n – 2) + (n – 3) + … + 3 + 2 + 1 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= n(n </a:t>
            </a:r>
            <a:r>
              <a:rPr lang="pt-BR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– </a:t>
            </a:r>
            <a:r>
              <a:rPr lang="de-DE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1)/2.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 </a:t>
            </a:r>
            <a:endParaRPr lang="en-IN" dirty="0" smtClean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n(n – 1)/2 is of O(n</a:t>
            </a:r>
            <a:r>
              <a:rPr lang="en-US" baseline="30000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) order. Therefore, t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he bubble sort algorithm is of the order O(n</a:t>
            </a:r>
            <a:r>
              <a:rPr lang="en-IN" baseline="30000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2</a:t>
            </a:r>
            <a:r>
              <a:rPr lang="en-IN" dirty="0" smtClean="0">
                <a:solidFill>
                  <a:schemeClr val="tx2">
                    <a:lumMod val="50000"/>
                  </a:schemeClr>
                </a:solidFill>
                <a:cs typeface="Times New Roman" pitchFamily="18" charset="0"/>
              </a:rPr>
              <a:t>).</a:t>
            </a:r>
            <a:endParaRPr lang="en-US" dirty="0" smtClean="0">
              <a:solidFill>
                <a:schemeClr val="tx2">
                  <a:lumMod val="50000"/>
                </a:schemeClr>
              </a:solidFill>
              <a:cs typeface="Times New Roman" pitchFamily="18" charset="0"/>
            </a:endParaRPr>
          </a:p>
          <a:p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Given an array of length </a:t>
            </a:r>
            <a:r>
              <a:rPr lang="en-US" dirty="0" smtClean="0">
                <a:latin typeface="Trebuchet MS" pitchFamily="34" charset="0"/>
              </a:rPr>
              <a:t>n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Search elements </a:t>
            </a:r>
            <a:r>
              <a:rPr lang="en-US" dirty="0" smtClean="0">
                <a:latin typeface="Trebuchet MS" pitchFamily="34" charset="0"/>
              </a:rPr>
              <a:t>0</a:t>
            </a:r>
            <a:r>
              <a:rPr lang="en-US" dirty="0" smtClean="0"/>
              <a:t> through n-1 and select the smallest</a:t>
            </a:r>
          </a:p>
          <a:p>
            <a:pPr lvl="2"/>
            <a:r>
              <a:rPr lang="en-US" dirty="0" smtClean="0"/>
              <a:t>Swap it with the element in location </a:t>
            </a:r>
            <a:r>
              <a:rPr lang="en-US" dirty="0" smtClean="0">
                <a:latin typeface="Trebuchet MS" pitchFamily="34" charset="0"/>
              </a:rPr>
              <a:t>0</a:t>
            </a:r>
            <a:endParaRPr lang="en-US" dirty="0" smtClean="0"/>
          </a:p>
          <a:p>
            <a:pPr lvl="1"/>
            <a:r>
              <a:rPr lang="en-US" dirty="0" smtClean="0"/>
              <a:t>Search elements</a:t>
            </a:r>
            <a:r>
              <a:rPr lang="en-US" dirty="0" smtClean="0">
                <a:latin typeface="Trebuchet MS" pitchFamily="34" charset="0"/>
              </a:rPr>
              <a:t> 1</a:t>
            </a:r>
            <a:r>
              <a:rPr lang="en-US" dirty="0" smtClean="0"/>
              <a:t> through </a:t>
            </a:r>
            <a:r>
              <a:rPr lang="en-US" dirty="0" smtClean="0">
                <a:latin typeface="Trebuchet MS" pitchFamily="34" charset="0"/>
              </a:rPr>
              <a:t>n-1</a:t>
            </a:r>
            <a:r>
              <a:rPr lang="en-US" dirty="0" smtClean="0"/>
              <a:t> and select the smallest</a:t>
            </a:r>
          </a:p>
          <a:p>
            <a:pPr lvl="2"/>
            <a:r>
              <a:rPr lang="en-US" dirty="0" smtClean="0"/>
              <a:t>Swap it with the element in location </a:t>
            </a:r>
            <a:r>
              <a:rPr lang="en-US" dirty="0" smtClean="0">
                <a:latin typeface="Trebuchet MS" pitchFamily="34" charset="0"/>
              </a:rPr>
              <a:t>1</a:t>
            </a:r>
          </a:p>
          <a:p>
            <a:pPr lvl="1"/>
            <a:r>
              <a:rPr lang="en-US" dirty="0" smtClean="0"/>
              <a:t>Search elements </a:t>
            </a:r>
            <a:r>
              <a:rPr lang="en-US" dirty="0" smtClean="0">
                <a:latin typeface="Trebuchet MS" pitchFamily="34" charset="0"/>
              </a:rPr>
              <a:t>2</a:t>
            </a:r>
            <a:r>
              <a:rPr lang="en-US" dirty="0" smtClean="0"/>
              <a:t> through </a:t>
            </a:r>
            <a:r>
              <a:rPr lang="en-US" dirty="0" smtClean="0">
                <a:latin typeface="Trebuchet MS" pitchFamily="34" charset="0"/>
              </a:rPr>
              <a:t>n-1</a:t>
            </a:r>
            <a:r>
              <a:rPr lang="en-US" dirty="0" smtClean="0"/>
              <a:t> and select the smallest</a:t>
            </a:r>
          </a:p>
          <a:p>
            <a:pPr lvl="2"/>
            <a:r>
              <a:rPr lang="en-US" dirty="0" smtClean="0"/>
              <a:t>Swap it with the element in location </a:t>
            </a:r>
            <a:r>
              <a:rPr lang="en-US" dirty="0" smtClean="0">
                <a:latin typeface="Trebuchet MS" pitchFamily="34" charset="0"/>
              </a:rPr>
              <a:t>2</a:t>
            </a:r>
          </a:p>
          <a:p>
            <a:pPr lvl="1"/>
            <a:r>
              <a:rPr lang="en-US" dirty="0" smtClean="0"/>
              <a:t>Search elements </a:t>
            </a:r>
            <a:r>
              <a:rPr lang="en-US" dirty="0" smtClean="0">
                <a:latin typeface="Trebuchet MS" pitchFamily="34" charset="0"/>
              </a:rPr>
              <a:t>3</a:t>
            </a:r>
            <a:r>
              <a:rPr lang="en-US" dirty="0" smtClean="0"/>
              <a:t> through </a:t>
            </a:r>
            <a:r>
              <a:rPr lang="en-US" dirty="0" smtClean="0">
                <a:latin typeface="Trebuchet MS" pitchFamily="34" charset="0"/>
              </a:rPr>
              <a:t>n-1</a:t>
            </a:r>
            <a:r>
              <a:rPr lang="en-US" dirty="0" smtClean="0"/>
              <a:t> and select the smallest</a:t>
            </a:r>
          </a:p>
          <a:p>
            <a:pPr lvl="2"/>
            <a:r>
              <a:rPr lang="en-US" dirty="0" smtClean="0"/>
              <a:t>Swap it with the element in location </a:t>
            </a:r>
            <a:r>
              <a:rPr lang="en-US" dirty="0" smtClean="0">
                <a:latin typeface="Trebuchet MS" pitchFamily="34" charset="0"/>
              </a:rPr>
              <a:t>3</a:t>
            </a:r>
          </a:p>
          <a:p>
            <a:pPr lvl="1"/>
            <a:r>
              <a:rPr lang="en-US" dirty="0" smtClean="0"/>
              <a:t>Continue in this fashion until there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dirty="0" smtClean="0"/>
              <a:t>s nothing left to search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Analysis of selection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239000" y="64008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2F6E2405-6D3B-41B2-812A-EC8BBF309DF6}" type="slidenum">
              <a:rPr lang="en-US"/>
              <a:pPr/>
              <a:t>8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895600" y="1219200"/>
            <a:ext cx="5867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The selection sort might swap an array element with itself--this is harmless, and not worth checking for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Blip>
                <a:blip r:embed="rId2"/>
              </a:buBlip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Analysis: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The outer loop executes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n-1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times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The inner loop executes about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n/2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times on average (from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to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times)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Work done in the inner loop is constant (swap two array elements)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Time required is roughly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(n-1)*(n/2)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You should recognize this as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O(n</a:t>
            </a:r>
            <a:r>
              <a:rPr kumimoji="0" lang="en-US" sz="2400" b="0" i="0" u="none" strike="noStrike" kern="1200" cap="none" spc="0" normalizeH="0" baseline="3000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912813" y="1900238"/>
            <a:ext cx="1525587" cy="306387"/>
            <a:chOff x="575" y="1197"/>
            <a:chExt cx="961" cy="193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2"/>
                  </a:solidFill>
                  <a:latin typeface="Trebuchet MS" pitchFamily="34" charset="0"/>
                </a:rPr>
                <a:t>7</a:t>
              </a: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2</a:t>
              </a:r>
              <a:endParaRPr lang="en-US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8</a:t>
              </a:r>
              <a:endParaRPr 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5</a:t>
              </a:r>
              <a:endParaRPr 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rebuchet MS" pitchFamily="34" charset="0"/>
                </a:rPr>
                <a:t>4</a:t>
              </a:r>
              <a:endParaRPr lang="en-US"/>
            </a:p>
          </p:txBody>
        </p:sp>
      </p:grp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10668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13716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16764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 flipH="1" flipV="1">
            <a:off x="19812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 flipV="1">
            <a:off x="22860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914400" y="2209800"/>
            <a:ext cx="1525588" cy="838200"/>
            <a:chOff x="576" y="1392"/>
            <a:chExt cx="961" cy="528"/>
          </a:xfrm>
        </p:grpSpPr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576" y="1727"/>
              <a:ext cx="961" cy="193"/>
              <a:chOff x="575" y="1197"/>
              <a:chExt cx="961" cy="193"/>
            </a:xfrm>
          </p:grpSpPr>
          <p:sp>
            <p:nvSpPr>
              <p:cNvPr id="23" name="AutoShape 1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2</a:t>
                </a:r>
                <a:endParaRPr 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AutoShape 1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25" name="AutoShape 1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8</a:t>
                </a:r>
                <a:endParaRPr lang="en-US"/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5</a:t>
                </a:r>
                <a:endParaRPr lang="en-US"/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4</a:t>
                </a:r>
                <a:endParaRPr lang="en-US"/>
              </a:p>
            </p:txBody>
          </p:sp>
        </p:grp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Line 33"/>
          <p:cNvSpPr>
            <a:spLocks noChangeShapeType="1"/>
          </p:cNvSpPr>
          <p:nvPr/>
        </p:nvSpPr>
        <p:spPr bwMode="auto">
          <a:xfrm flipH="1" flipV="1">
            <a:off x="13731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34"/>
          <p:cNvSpPr>
            <a:spLocks noChangeShapeType="1"/>
          </p:cNvSpPr>
          <p:nvPr/>
        </p:nvSpPr>
        <p:spPr bwMode="auto">
          <a:xfrm flipH="1" flipV="1">
            <a:off x="16779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35"/>
          <p:cNvSpPr>
            <a:spLocks noChangeShapeType="1"/>
          </p:cNvSpPr>
          <p:nvPr/>
        </p:nvSpPr>
        <p:spPr bwMode="auto">
          <a:xfrm flipH="1" flipV="1">
            <a:off x="19827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36"/>
          <p:cNvSpPr>
            <a:spLocks noChangeShapeType="1"/>
          </p:cNvSpPr>
          <p:nvPr/>
        </p:nvSpPr>
        <p:spPr bwMode="auto">
          <a:xfrm flipH="1" flipV="1">
            <a:off x="22875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914400" y="3048000"/>
            <a:ext cx="1525588" cy="838200"/>
            <a:chOff x="576" y="1920"/>
            <a:chExt cx="961" cy="528"/>
          </a:xfrm>
        </p:grpSpPr>
        <p:grpSp>
          <p:nvGrpSpPr>
            <p:cNvPr id="32" name="Group 26"/>
            <p:cNvGrpSpPr>
              <a:grpSpLocks/>
            </p:cNvGrpSpPr>
            <p:nvPr/>
          </p:nvGrpSpPr>
          <p:grpSpPr bwMode="auto">
            <a:xfrm>
              <a:off x="576" y="2255"/>
              <a:ext cx="961" cy="193"/>
              <a:chOff x="575" y="1197"/>
              <a:chExt cx="961" cy="193"/>
            </a:xfrm>
          </p:grpSpPr>
          <p:sp>
            <p:nvSpPr>
              <p:cNvPr id="36" name="AutoShape 27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2</a:t>
                </a:r>
              </a:p>
            </p:txBody>
          </p:sp>
          <p:sp>
            <p:nvSpPr>
              <p:cNvPr id="37" name="AutoShape 28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38" name="AutoShape 29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  <a:latin typeface="Trebuchet MS" pitchFamily="34" charset="0"/>
                  </a:rPr>
                  <a:t>8</a:t>
                </a:r>
              </a:p>
            </p:txBody>
          </p:sp>
          <p:sp>
            <p:nvSpPr>
              <p:cNvPr id="39" name="AutoShape 30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5</a:t>
                </a:r>
                <a:endParaRPr lang="en-US"/>
              </a:p>
            </p:txBody>
          </p:sp>
          <p:sp>
            <p:nvSpPr>
              <p:cNvPr id="40" name="AutoShape 31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7</a:t>
                </a:r>
                <a:endParaRPr lang="en-US"/>
              </a:p>
            </p:txBody>
          </p:sp>
        </p:grp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Line 40"/>
          <p:cNvSpPr>
            <a:spLocks noChangeShapeType="1"/>
          </p:cNvSpPr>
          <p:nvPr/>
        </p:nvSpPr>
        <p:spPr bwMode="auto">
          <a:xfrm flipV="1">
            <a:off x="16764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 flipV="1">
            <a:off x="19812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22860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59"/>
          <p:cNvGrpSpPr>
            <a:grpSpLocks/>
          </p:cNvGrpSpPr>
          <p:nvPr/>
        </p:nvGrpSpPr>
        <p:grpSpPr bwMode="auto">
          <a:xfrm>
            <a:off x="914400" y="3886200"/>
            <a:ext cx="1525588" cy="838200"/>
            <a:chOff x="576" y="2448"/>
            <a:chExt cx="961" cy="528"/>
          </a:xfrm>
        </p:grpSpPr>
        <p:grpSp>
          <p:nvGrpSpPr>
            <p:cNvPr id="44" name="Group 45"/>
            <p:cNvGrpSpPr>
              <a:grpSpLocks/>
            </p:cNvGrpSpPr>
            <p:nvPr/>
          </p:nvGrpSpPr>
          <p:grpSpPr bwMode="auto">
            <a:xfrm>
              <a:off x="576" y="2783"/>
              <a:ext cx="961" cy="193"/>
              <a:chOff x="575" y="1197"/>
              <a:chExt cx="961" cy="193"/>
            </a:xfrm>
          </p:grpSpPr>
          <p:sp>
            <p:nvSpPr>
              <p:cNvPr id="48" name="AutoShape 46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2</a:t>
                </a:r>
              </a:p>
            </p:txBody>
          </p:sp>
          <p:sp>
            <p:nvSpPr>
              <p:cNvPr id="49" name="AutoShape 47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50" name="AutoShape 48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51" name="AutoShape 49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  <a:latin typeface="Trebuchet MS" pitchFamily="34" charset="0"/>
                  </a:rPr>
                  <a:t>8</a:t>
                </a:r>
              </a:p>
            </p:txBody>
          </p:sp>
          <p:sp>
            <p:nvSpPr>
              <p:cNvPr id="52" name="AutoShape 50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latin typeface="Trebuchet MS" pitchFamily="34" charset="0"/>
                  </a:rPr>
                  <a:t>7</a:t>
                </a:r>
                <a:endParaRPr lang="en-US"/>
              </a:p>
            </p:txBody>
          </p:sp>
        </p:grp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 flipH="1"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71"/>
          <p:cNvGrpSpPr>
            <a:grpSpLocks/>
          </p:cNvGrpSpPr>
          <p:nvPr/>
        </p:nvGrpSpPr>
        <p:grpSpPr bwMode="auto">
          <a:xfrm>
            <a:off x="914400" y="4724400"/>
            <a:ext cx="1525588" cy="838200"/>
            <a:chOff x="576" y="2976"/>
            <a:chExt cx="961" cy="528"/>
          </a:xfrm>
        </p:grpSpPr>
        <p:grpSp>
          <p:nvGrpSpPr>
            <p:cNvPr id="53" name="Group 61"/>
            <p:cNvGrpSpPr>
              <a:grpSpLocks/>
            </p:cNvGrpSpPr>
            <p:nvPr/>
          </p:nvGrpSpPr>
          <p:grpSpPr bwMode="auto">
            <a:xfrm>
              <a:off x="576" y="3311"/>
              <a:ext cx="961" cy="193"/>
              <a:chOff x="575" y="1197"/>
              <a:chExt cx="961" cy="193"/>
            </a:xfrm>
          </p:grpSpPr>
          <p:sp>
            <p:nvSpPr>
              <p:cNvPr id="57" name="AutoShape 6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2</a:t>
                </a:r>
              </a:p>
            </p:txBody>
          </p:sp>
          <p:sp>
            <p:nvSpPr>
              <p:cNvPr id="58" name="AutoShape 6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4</a:t>
                </a:r>
              </a:p>
            </p:txBody>
          </p:sp>
          <p:sp>
            <p:nvSpPr>
              <p:cNvPr id="59" name="AutoShape 6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5</a:t>
                </a:r>
              </a:p>
            </p:txBody>
          </p:sp>
          <p:sp>
            <p:nvSpPr>
              <p:cNvPr id="60" name="AutoShape 6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accent1"/>
                    </a:solidFill>
                    <a:latin typeface="Trebuchet MS" pitchFamily="34" charset="0"/>
                  </a:rPr>
                  <a:t>7</a:t>
                </a:r>
              </a:p>
            </p:txBody>
          </p:sp>
          <p:sp>
            <p:nvSpPr>
              <p:cNvPr id="61" name="AutoShape 6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tx2"/>
                    </a:solidFill>
                    <a:latin typeface="Trebuchet MS" pitchFamily="34" charset="0"/>
                  </a:rPr>
                  <a:t>8</a:t>
                </a:r>
              </a:p>
            </p:txBody>
          </p:sp>
        </p:grpSp>
        <p:sp>
          <p:nvSpPr>
            <p:cNvPr id="55" name="Line 67"/>
            <p:cNvSpPr>
              <a:spLocks noChangeShapeType="1"/>
            </p:cNvSpPr>
            <p:nvPr/>
          </p:nvSpPr>
          <p:spPr bwMode="auto">
            <a:xfrm flipH="1"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68"/>
            <p:cNvSpPr>
              <a:spLocks noChangeShapeType="1"/>
            </p:cNvSpPr>
            <p:nvPr/>
          </p:nvSpPr>
          <p:spPr bwMode="auto">
            <a:xfrm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Line 69"/>
          <p:cNvSpPr>
            <a:spLocks noChangeShapeType="1"/>
          </p:cNvSpPr>
          <p:nvPr/>
        </p:nvSpPr>
        <p:spPr bwMode="auto">
          <a:xfrm flipV="1">
            <a:off x="19812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70"/>
          <p:cNvSpPr>
            <a:spLocks noChangeShapeType="1"/>
          </p:cNvSpPr>
          <p:nvPr/>
        </p:nvSpPr>
        <p:spPr bwMode="auto">
          <a:xfrm flipV="1">
            <a:off x="22860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4" autoUpdateAnimBg="0"/>
      <p:bldP spid="14" grpId="0" animBg="1"/>
      <p:bldP spid="15" grpId="0" animBg="1"/>
      <p:bldP spid="16" grpId="0" animBg="1"/>
      <p:bldP spid="17" grpId="0" animBg="1"/>
      <p:bldP spid="18" grpId="0" animBg="1"/>
      <p:bldP spid="28" grpId="0" animBg="1"/>
      <p:bldP spid="29" grpId="0" animBg="1"/>
      <p:bldP spid="30" grpId="0" animBg="1"/>
      <p:bldP spid="31" grpId="0" animBg="1"/>
      <p:bldP spid="41" grpId="0" animBg="1"/>
      <p:bldP spid="42" grpId="0" animBg="1"/>
      <p:bldP spid="43" grpId="0" animBg="1"/>
      <p:bldP spid="62" grpId="0" animBg="1"/>
      <p:bldP spid="6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43000"/>
            <a:ext cx="8229600" cy="5105400"/>
          </a:xfrm>
        </p:spPr>
        <p:txBody>
          <a:bodyPr>
            <a:normAutofit/>
          </a:bodyPr>
          <a:lstStyle/>
          <a:p>
            <a:pPr>
              <a:buFontTx/>
              <a:buAutoNum type="arabicPeriod"/>
            </a:pPr>
            <a:r>
              <a:rPr lang="en-IN" dirty="0" smtClean="0"/>
              <a:t>Repeat steps 2, 3, 4, and 5 varying </a:t>
            </a:r>
            <a:r>
              <a:rPr lang="en-IN" dirty="0" err="1" smtClean="0"/>
              <a:t>i</a:t>
            </a:r>
            <a:r>
              <a:rPr lang="en-IN" dirty="0" smtClean="0"/>
              <a:t> from               1 to n </a:t>
            </a:r>
            <a:r>
              <a:rPr lang="en-US" dirty="0" smtClean="0"/>
              <a:t>–</a:t>
            </a:r>
            <a:r>
              <a:rPr lang="en-IN" dirty="0" smtClean="0"/>
              <a:t> 1</a:t>
            </a:r>
          </a:p>
          <a:p>
            <a:pPr>
              <a:buFontTx/>
              <a:buAutoNum type="arabicPeriod"/>
            </a:pPr>
            <a:r>
              <a:rPr lang="en-IN" dirty="0" smtClean="0"/>
              <a:t>Set temp = </a:t>
            </a:r>
            <a:r>
              <a:rPr lang="en-IN" dirty="0" err="1" smtClean="0"/>
              <a:t>arr</a:t>
            </a:r>
            <a:r>
              <a:rPr lang="en-IN" dirty="0" smtClean="0"/>
              <a:t>[</a:t>
            </a:r>
            <a:r>
              <a:rPr lang="en-IN" dirty="0" err="1" smtClean="0"/>
              <a:t>i</a:t>
            </a:r>
            <a:r>
              <a:rPr lang="en-IN" dirty="0" smtClean="0"/>
              <a:t>]</a:t>
            </a:r>
          </a:p>
          <a:p>
            <a:pPr>
              <a:buFontTx/>
              <a:buAutoNum type="arabicPeriod"/>
            </a:pPr>
            <a:r>
              <a:rPr lang="en-IN" dirty="0" smtClean="0"/>
              <a:t>Set j = </a:t>
            </a:r>
            <a:r>
              <a:rPr lang="en-IN" dirty="0" err="1" smtClean="0"/>
              <a:t>i</a:t>
            </a:r>
            <a:r>
              <a:rPr lang="en-IN" dirty="0" smtClean="0"/>
              <a:t> </a:t>
            </a:r>
            <a:r>
              <a:rPr lang="en-US" dirty="0" smtClean="0"/>
              <a:t>–</a:t>
            </a:r>
            <a:r>
              <a:rPr lang="en-IN" dirty="0" smtClean="0"/>
              <a:t> 1</a:t>
            </a:r>
          </a:p>
          <a:p>
            <a:pPr marL="800100" lvl="1" indent="-342900">
              <a:buFontTx/>
              <a:buAutoNum type="alphaLcPeriod"/>
            </a:pPr>
            <a:r>
              <a:rPr lang="en-IN" dirty="0" smtClean="0"/>
              <a:t>Repeat until j becomes less than 0 or </a:t>
            </a:r>
            <a:r>
              <a:rPr lang="en-IN" dirty="0" err="1" smtClean="0"/>
              <a:t>arr</a:t>
            </a:r>
            <a:r>
              <a:rPr lang="en-IN" dirty="0" smtClean="0"/>
              <a:t>[j] </a:t>
            </a:r>
            <a:r>
              <a:rPr lang="en-IN" dirty="0" err="1" smtClean="0"/>
              <a:t>beShift</a:t>
            </a:r>
            <a:r>
              <a:rPr lang="en-IN" dirty="0" smtClean="0"/>
              <a:t> the value at index j to index j + 1</a:t>
            </a:r>
          </a:p>
          <a:p>
            <a:pPr marL="800100" lvl="1" indent="-342900">
              <a:buFontTx/>
              <a:buAutoNum type="alphaLcPeriod"/>
            </a:pPr>
            <a:r>
              <a:rPr lang="en-IN" dirty="0" smtClean="0"/>
              <a:t>Decrement j by 1</a:t>
            </a:r>
          </a:p>
          <a:p>
            <a:pPr>
              <a:buFontTx/>
              <a:buAutoNum type="arabicPeriod"/>
            </a:pPr>
            <a:r>
              <a:rPr lang="en-IN" dirty="0" smtClean="0"/>
              <a:t>comes less than or equal to temp:</a:t>
            </a:r>
          </a:p>
          <a:p>
            <a:pPr>
              <a:buFontTx/>
              <a:buAutoNum type="arabicPeriod"/>
            </a:pPr>
            <a:r>
              <a:rPr lang="en-IN" dirty="0" smtClean="0"/>
              <a:t>Store temp at index j + 1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13243-3D31-4DD5-8512-B28F7F2A6CD3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endzI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TrendzIT Template</Template>
  <TotalTime>1729</TotalTime>
  <Words>926</Words>
  <Application>Microsoft Office PowerPoint</Application>
  <PresentationFormat>On-screen Show (4:3)</PresentationFormat>
  <Paragraphs>239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TrendzIT Template</vt:lpstr>
      <vt:lpstr>Simple Sorting Algorithms</vt:lpstr>
      <vt:lpstr>Overview</vt:lpstr>
      <vt:lpstr>Bubble sort</vt:lpstr>
      <vt:lpstr>Example</vt:lpstr>
      <vt:lpstr>Analysis of bubble sort</vt:lpstr>
      <vt:lpstr>Bubble Sort</vt:lpstr>
      <vt:lpstr>Selection sort</vt:lpstr>
      <vt:lpstr>Analysis of selection sort</vt:lpstr>
      <vt:lpstr>Insertion sort</vt:lpstr>
      <vt:lpstr>Insertion sort</vt:lpstr>
      <vt:lpstr>Analysis of insertion sort</vt:lpstr>
      <vt:lpstr>Slide 12</vt:lpstr>
    </vt:vector>
  </TitlesOfParts>
  <Company>Trendz Information Technologies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Rajbir</dc:creator>
  <cp:lastModifiedBy>HP</cp:lastModifiedBy>
  <cp:revision>192</cp:revision>
  <dcterms:created xsi:type="dcterms:W3CDTF">2013-05-31T08:17:09Z</dcterms:created>
  <dcterms:modified xsi:type="dcterms:W3CDTF">2020-09-24T04:52:10Z</dcterms:modified>
</cp:coreProperties>
</file>