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sldx" ContentType="application/vnd.openxmlformats-officedocument.presentationml.slide"/>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61" r:id="rId3"/>
    <p:sldId id="283" r:id="rId4"/>
    <p:sldId id="286" r:id="rId5"/>
    <p:sldId id="290" r:id="rId6"/>
    <p:sldId id="291" r:id="rId7"/>
    <p:sldId id="267" r:id="rId8"/>
    <p:sldId id="272" r:id="rId9"/>
    <p:sldId id="274" r:id="rId10"/>
    <p:sldId id="287" r:id="rId11"/>
    <p:sldId id="292" r:id="rId12"/>
    <p:sldId id="293" r:id="rId13"/>
    <p:sldId id="277" r:id="rId14"/>
    <p:sldId id="288" r:id="rId15"/>
    <p:sldId id="278" r:id="rId16"/>
    <p:sldId id="280" r:id="rId17"/>
    <p:sldId id="281" r:id="rId18"/>
    <p:sldId id="282" r:id="rId19"/>
    <p:sldId id="294" r:id="rId20"/>
    <p:sldId id="289" r:id="rId21"/>
    <p:sldId id="263" r:id="rId22"/>
  </p:sldIdLst>
  <p:sldSz cx="1216977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625" autoAdjust="0"/>
    <p:restoredTop sz="94660"/>
  </p:normalViewPr>
  <p:slideViewPr>
    <p:cSldViewPr>
      <p:cViewPr>
        <p:scale>
          <a:sx n="70" d="100"/>
          <a:sy n="70" d="100"/>
        </p:scale>
        <p:origin x="-624" y="-54"/>
      </p:cViewPr>
      <p:guideLst>
        <p:guide orient="horz" pos="2160"/>
        <p:guide pos="3833"/>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733" y="2130430"/>
            <a:ext cx="10344309"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5466" y="3886200"/>
            <a:ext cx="851884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002DB5-3011-4064-B426-0F9A59A244D5}" type="datetimeFigureOut">
              <a:rPr lang="en-US" smtClean="0"/>
              <a:pPr/>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248272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002DB5-3011-4064-B426-0F9A59A244D5}" type="datetimeFigureOut">
              <a:rPr lang="en-US" smtClean="0"/>
              <a:pPr/>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44051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42989" y="274643"/>
            <a:ext cx="364459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9206" y="274643"/>
            <a:ext cx="1073095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002DB5-3011-4064-B426-0F9A59A244D5}" type="datetimeFigureOut">
              <a:rPr lang="en-US" smtClean="0"/>
              <a:pPr/>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117532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002DB5-3011-4064-B426-0F9A59A244D5}" type="datetimeFigureOut">
              <a:rPr lang="en-US" smtClean="0"/>
              <a:pPr/>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64039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1328" y="4406905"/>
            <a:ext cx="10344309"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1328" y="2906713"/>
            <a:ext cx="1034430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002DB5-3011-4064-B426-0F9A59A244D5}" type="datetimeFigureOut">
              <a:rPr lang="en-US" smtClean="0"/>
              <a:pPr/>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223639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210" y="1600205"/>
            <a:ext cx="718777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199813" y="1600205"/>
            <a:ext cx="718777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002DB5-3011-4064-B426-0F9A59A244D5}" type="datetimeFigureOut">
              <a:rPr lang="en-US" smtClean="0"/>
              <a:pPr/>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37083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489" y="274638"/>
            <a:ext cx="10952798"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489" y="1535113"/>
            <a:ext cx="53770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8489" y="2174875"/>
            <a:ext cx="53770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2077" y="1535113"/>
            <a:ext cx="53792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2077" y="2174875"/>
            <a:ext cx="53792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002DB5-3011-4064-B426-0F9A59A244D5}" type="datetimeFigureOut">
              <a:rPr lang="en-US" smtClean="0"/>
              <a:pPr/>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368375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002DB5-3011-4064-B426-0F9A59A244D5}" type="datetimeFigureOut">
              <a:rPr lang="en-US" smtClean="0"/>
              <a:pPr/>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148119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02DB5-3011-4064-B426-0F9A59A244D5}" type="datetimeFigureOut">
              <a:rPr lang="en-US" smtClean="0"/>
              <a:pPr/>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18974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489" y="273050"/>
            <a:ext cx="400377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58044" y="273055"/>
            <a:ext cx="68032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489" y="1435103"/>
            <a:ext cx="400377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02DB5-3011-4064-B426-0F9A59A244D5}" type="datetimeFigureOut">
              <a:rPr lang="en-US" smtClean="0"/>
              <a:pPr/>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427398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5361" y="4800600"/>
            <a:ext cx="730186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5361" y="612775"/>
            <a:ext cx="730186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5361" y="5367338"/>
            <a:ext cx="730186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02DB5-3011-4064-B426-0F9A59A244D5}" type="datetimeFigureOut">
              <a:rPr lang="en-US" smtClean="0"/>
              <a:pPr/>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266278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489" y="274638"/>
            <a:ext cx="10952798"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8489" y="1600205"/>
            <a:ext cx="10952798"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8489" y="6356355"/>
            <a:ext cx="28396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02DB5-3011-4064-B426-0F9A59A244D5}" type="datetimeFigureOut">
              <a:rPr lang="en-US" smtClean="0"/>
              <a:pPr/>
              <a:t>4/8/2019</a:t>
            </a:fld>
            <a:endParaRPr lang="en-US"/>
          </a:p>
        </p:txBody>
      </p:sp>
      <p:sp>
        <p:nvSpPr>
          <p:cNvPr id="5" name="Footer Placeholder 4"/>
          <p:cNvSpPr>
            <a:spLocks noGrp="1"/>
          </p:cNvSpPr>
          <p:nvPr>
            <p:ph type="ftr" sz="quarter" idx="3"/>
          </p:nvPr>
        </p:nvSpPr>
        <p:spPr>
          <a:xfrm>
            <a:off x="4158007" y="6356355"/>
            <a:ext cx="38537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21672" y="6356355"/>
            <a:ext cx="28396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C266-D611-4E31-809A-5F678A4C0C22}" type="slidenum">
              <a:rPr lang="en-US" smtClean="0"/>
              <a:pPr/>
              <a:t>‹#›</a:t>
            </a:fld>
            <a:endParaRPr lang="en-US"/>
          </a:p>
        </p:txBody>
      </p:sp>
    </p:spTree>
    <p:extLst>
      <p:ext uri="{BB962C8B-B14F-4D97-AF65-F5344CB8AC3E}">
        <p14:creationId xmlns="" xmlns:p14="http://schemas.microsoft.com/office/powerpoint/2010/main" val="1728665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PowerPoint_Slide1.sl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5654" y="152400"/>
            <a:ext cx="10410837" cy="1600200"/>
          </a:xfrm>
        </p:spPr>
        <p:txBody>
          <a:bodyPr>
            <a:normAutofit fontScale="90000"/>
          </a:bodyPr>
          <a:lstStyle/>
          <a:p>
            <a:r>
              <a:rPr lang="en-US" sz="2800" dirty="0" smtClean="0"/>
              <a:t/>
            </a:r>
            <a:br>
              <a:rPr lang="en-US" sz="2800" dirty="0" smtClean="0"/>
            </a:br>
            <a:r>
              <a:rPr lang="en-US" sz="2800" dirty="0" smtClean="0">
                <a:latin typeface="Times New Roman" pitchFamily="18" charset="0"/>
                <a:cs typeface="Times New Roman" pitchFamily="18" charset="0"/>
              </a:rPr>
              <a:t>A Project </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On</a:t>
            </a:r>
            <a:r>
              <a:rPr lang="en-US" sz="2800" dirty="0"/>
              <a:t/>
            </a:r>
            <a:br>
              <a:rPr lang="en-US" sz="2800" dirty="0"/>
            </a:br>
            <a:r>
              <a:rPr lang="en-US" sz="2800" b="1" dirty="0" smtClean="0">
                <a:latin typeface="Times New Roman" pitchFamily="18" charset="0"/>
                <a:cs typeface="Times New Roman" pitchFamily="18" charset="0"/>
              </a:rPr>
              <a:t>Rain Fall Detection Using Data Mining Techniques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1825466" y="3733800"/>
            <a:ext cx="8518843" cy="2719536"/>
          </a:xfrm>
          <a:solidFill>
            <a:schemeClr val="bg1"/>
          </a:solidFill>
          <a:ln>
            <a:solidFill>
              <a:schemeClr val="tx1"/>
            </a:solidFill>
          </a:ln>
        </p:spPr>
        <p:txBody>
          <a:bodyPr>
            <a:normAutofit fontScale="85000" lnSpcReduction="10000"/>
          </a:bodyPr>
          <a:lstStyle/>
          <a:p>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 the </a:t>
            </a:r>
            <a:r>
              <a:rPr lang="en-US" sz="17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guidance </a:t>
            </a:r>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of </a:t>
            </a:r>
          </a:p>
          <a:p>
            <a:pPr>
              <a:lnSpc>
                <a:spcPct val="120000"/>
              </a:lnSpc>
            </a:pPr>
            <a:r>
              <a:rPr lang="en-US" sz="2400" b="1"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Mrs.K.Srilakshmi</a:t>
            </a:r>
            <a:r>
              <a:rPr lang="en-US" sz="24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900" b="1"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M.Tech</a:t>
            </a:r>
            <a:endParaRPr lang="en-US" sz="1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20000"/>
              </a:lnSpc>
            </a:pPr>
            <a:r>
              <a:rPr lang="en-US" sz="1700" u="sng"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Assistant Professor</a:t>
            </a:r>
            <a:r>
              <a:rPr lang="en-US" sz="17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Department of </a:t>
            </a:r>
            <a:r>
              <a:rPr lang="en-US" sz="1700" u="sng"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CSE</a:t>
            </a:r>
          </a:p>
          <a:p>
            <a:pPr>
              <a:lnSpc>
                <a:spcPct val="120000"/>
              </a:lnSpc>
            </a:pPr>
            <a:endParaRPr lang="en-US" sz="17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20000"/>
              </a:lnSpc>
            </a:pPr>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7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Presented </a:t>
            </a:r>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a:t>
            </a:r>
          </a:p>
          <a:p>
            <a:pPr>
              <a:lnSpc>
                <a:spcPct val="120000"/>
              </a:lnSpc>
            </a:pPr>
            <a:r>
              <a:rPr lang="en-US" sz="17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7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B.Arka</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Phanitha</a:t>
            </a:r>
            <a:r>
              <a:rPr lang="en-US" sz="1600" dirty="0" smtClean="0">
                <a:solidFill>
                  <a:schemeClr val="tx1"/>
                </a:solidFill>
                <a:latin typeface="Times New Roman" panose="02020603050405020304" pitchFamily="18" charset="0"/>
                <a:cs typeface="Times New Roman" panose="02020603050405020304" pitchFamily="18" charset="0"/>
              </a:rPr>
              <a:t>(15481A0520)</a:t>
            </a:r>
          </a:p>
          <a:p>
            <a:pPr>
              <a:lnSpc>
                <a:spcPct val="120000"/>
              </a:lnSpc>
            </a:pP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D.Radha</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Ramya</a:t>
            </a:r>
            <a:r>
              <a:rPr lang="en-US" sz="1600" dirty="0" smtClean="0">
                <a:solidFill>
                  <a:schemeClr val="tx1"/>
                </a:solidFill>
                <a:latin typeface="Times New Roman" panose="02020603050405020304" pitchFamily="18" charset="0"/>
                <a:cs typeface="Times New Roman" panose="02020603050405020304" pitchFamily="18" charset="0"/>
              </a:rPr>
              <a:t> Krishna(15481A0555)</a:t>
            </a:r>
          </a:p>
          <a:p>
            <a:pPr>
              <a:lnSpc>
                <a:spcPct val="120000"/>
              </a:lnSpc>
            </a:pP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D.Sai</a:t>
            </a:r>
            <a:r>
              <a:rPr lang="en-US" sz="1600" dirty="0" smtClean="0">
                <a:solidFill>
                  <a:schemeClr val="tx1"/>
                </a:solidFill>
                <a:latin typeface="Times New Roman" panose="02020603050405020304" pitchFamily="18" charset="0"/>
                <a:cs typeface="Times New Roman" panose="02020603050405020304" pitchFamily="18" charset="0"/>
              </a:rPr>
              <a:t> Mahesh(15481A0551)</a:t>
            </a:r>
          </a:p>
          <a:p>
            <a:pPr>
              <a:lnSpc>
                <a:spcPct val="120000"/>
              </a:lnSpc>
            </a:pP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N.Sai</a:t>
            </a:r>
            <a:r>
              <a:rPr lang="en-US" sz="1600" dirty="0" smtClean="0">
                <a:solidFill>
                  <a:schemeClr val="tx1"/>
                </a:solidFill>
                <a:latin typeface="Times New Roman" panose="02020603050405020304" pitchFamily="18" charset="0"/>
                <a:cs typeface="Times New Roman" panose="02020603050405020304" pitchFamily="18" charset="0"/>
              </a:rPr>
              <a:t> Prasad(16485A0503)</a:t>
            </a:r>
          </a:p>
          <a:p>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4" name="Picture 7" descr="logo.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60888" y="1676400"/>
            <a:ext cx="2781313"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87" y="304800"/>
            <a:ext cx="10952798" cy="1143000"/>
          </a:xfrm>
        </p:spPr>
        <p:txBody>
          <a:bodyPr>
            <a:normAutofit/>
          </a:bodyPr>
          <a:lstStyle/>
          <a:p>
            <a:pPr algn="l"/>
            <a:r>
              <a:rPr lang="en-US" sz="4000" b="1" u="sng" dirty="0" smtClean="0"/>
              <a:t>METHODOLOGY</a:t>
            </a:r>
            <a:endParaRPr lang="en-US" sz="4000" b="1" u="sng" dirty="0"/>
          </a:p>
        </p:txBody>
      </p:sp>
      <p:sp>
        <p:nvSpPr>
          <p:cNvPr id="4" name="Content Placeholder 3"/>
          <p:cNvSpPr>
            <a:spLocks noGrp="1"/>
          </p:cNvSpPr>
          <p:nvPr>
            <p:ph idx="1"/>
          </p:nvPr>
        </p:nvSpPr>
        <p:spPr>
          <a:xfrm>
            <a:off x="446087" y="1676400"/>
            <a:ext cx="11049000" cy="4267200"/>
          </a:xfrm>
        </p:spPr>
        <p:txBody>
          <a:bodyPr>
            <a:normAutofit/>
          </a:bodyPr>
          <a:lstStyle/>
          <a:p>
            <a:pPr marL="457200" indent="-457200" algn="just">
              <a:buNone/>
            </a:pPr>
            <a:r>
              <a:rPr lang="en-US" sz="2000" dirty="0" smtClean="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steps for processing data is as follows,</a:t>
            </a:r>
          </a:p>
          <a:p>
            <a:pPr marL="457200" indent="-457200" algn="just"/>
            <a:r>
              <a:rPr lang="en-US" sz="1800" dirty="0" smtClean="0">
                <a:latin typeface="Times New Roman" panose="02020603050405020304" pitchFamily="18" charset="0"/>
                <a:cs typeface="Times New Roman" panose="02020603050405020304" pitchFamily="18" charset="0"/>
              </a:rPr>
              <a:t>Loading the dataset </a:t>
            </a: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r>
              <a:rPr lang="en-US" sz="1800" dirty="0" smtClean="0">
                <a:latin typeface="Times New Roman" panose="02020603050405020304" pitchFamily="18" charset="0"/>
                <a:cs typeface="Times New Roman" panose="02020603050405020304" pitchFamily="18" charset="0"/>
              </a:rPr>
              <a:t>Pre Processing</a:t>
            </a:r>
          </a:p>
          <a:p>
            <a:pPr marL="457200" indent="-457200" algn="just">
              <a:buFont typeface="+mj-lt"/>
              <a:buAutoNum type="romanLcPeriod"/>
            </a:pPr>
            <a:r>
              <a:rPr lang="en-US" sz="1800" dirty="0" smtClean="0">
                <a:latin typeface="Times New Roman" panose="02020603050405020304" pitchFamily="18" charset="0"/>
                <a:cs typeface="Times New Roman" panose="02020603050405020304" pitchFamily="18" charset="0"/>
              </a:rPr>
              <a:t>Removing Null Values </a:t>
            </a:r>
          </a:p>
          <a:p>
            <a:pPr marL="457200" indent="-457200" algn="just">
              <a:buFont typeface="+mj-lt"/>
              <a:buAutoNum type="romanLcPeriod"/>
            </a:pPr>
            <a:r>
              <a:rPr lang="en-US" sz="1800" dirty="0" smtClean="0">
                <a:latin typeface="Times New Roman" panose="02020603050405020304" pitchFamily="18" charset="0"/>
                <a:cs typeface="Times New Roman" panose="02020603050405020304" pitchFamily="18" charset="0"/>
              </a:rPr>
              <a:t>Scaling</a:t>
            </a:r>
          </a:p>
          <a:p>
            <a:pPr marL="457200" indent="-457200" algn="just">
              <a:buFont typeface="+mj-lt"/>
              <a:buAutoNum type="romanLcPeriod"/>
            </a:pPr>
            <a:r>
              <a:rPr lang="en-US" sz="1800" dirty="0" smtClean="0">
                <a:latin typeface="Times New Roman" panose="02020603050405020304" pitchFamily="18" charset="0"/>
                <a:cs typeface="Times New Roman" panose="02020603050405020304" pitchFamily="18" charset="0"/>
              </a:rPr>
              <a:t>Encoding</a:t>
            </a:r>
          </a:p>
          <a:p>
            <a:pPr marL="457200" indent="-457200" algn="just"/>
            <a:endParaRPr lang="en-US" sz="1800" dirty="0" smtClean="0">
              <a:latin typeface="Times New Roman" panose="02020603050405020304" pitchFamily="18" charset="0"/>
              <a:cs typeface="Times New Roman" panose="02020603050405020304" pitchFamily="18" charset="0"/>
            </a:endParaRPr>
          </a:p>
        </p:txBody>
      </p:sp>
      <p:pic>
        <p:nvPicPr>
          <p:cNvPr id="5" name="Content Placeholder 6" descr="Screenshot (54).png"/>
          <p:cNvPicPr>
            <a:picLocks noChangeAspect="1"/>
          </p:cNvPicPr>
          <p:nvPr/>
        </p:nvPicPr>
        <p:blipFill>
          <a:blip r:embed="rId2"/>
          <a:stretch>
            <a:fillRect/>
          </a:stretch>
        </p:blipFill>
        <p:spPr>
          <a:xfrm>
            <a:off x="6542087" y="304800"/>
            <a:ext cx="5181600" cy="2667000"/>
          </a:xfrm>
          <a:prstGeom prst="rect">
            <a:avLst/>
          </a:prstGeom>
        </p:spPr>
      </p:pic>
      <p:pic>
        <p:nvPicPr>
          <p:cNvPr id="6" name="Picture 2"/>
          <p:cNvPicPr>
            <a:picLocks noChangeAspect="1" noChangeArrowheads="1"/>
          </p:cNvPicPr>
          <p:nvPr/>
        </p:nvPicPr>
        <p:blipFill>
          <a:blip r:embed="rId3" cstate="print"/>
          <a:srcRect/>
          <a:stretch>
            <a:fillRect/>
          </a:stretch>
        </p:blipFill>
        <p:spPr bwMode="auto">
          <a:xfrm>
            <a:off x="6618287" y="3363605"/>
            <a:ext cx="5181599" cy="2809731"/>
          </a:xfrm>
          <a:prstGeom prst="rect">
            <a:avLst/>
          </a:prstGeom>
          <a:noFill/>
          <a:ln w="9525">
            <a:noFill/>
            <a:miter lim="800000"/>
            <a:headEnd/>
            <a:tailEnd/>
          </a:ln>
        </p:spPr>
      </p:pic>
      <p:sp>
        <p:nvSpPr>
          <p:cNvPr id="9" name="TextBox 8"/>
          <p:cNvSpPr txBox="1"/>
          <p:nvPr/>
        </p:nvSpPr>
        <p:spPr>
          <a:xfrm>
            <a:off x="7532687" y="2971800"/>
            <a:ext cx="2667000" cy="369332"/>
          </a:xfrm>
          <a:prstGeom prst="rect">
            <a:avLst/>
          </a:prstGeom>
          <a:noFill/>
        </p:spPr>
        <p:txBody>
          <a:bodyPr wrap="square" rtlCol="0">
            <a:spAutoFit/>
          </a:bodyPr>
          <a:lstStyle/>
          <a:p>
            <a:r>
              <a:rPr lang="en-US" dirty="0" smtClean="0"/>
              <a:t>Raw Data Set of Sydney</a:t>
            </a:r>
            <a:endParaRPr lang="en-US" dirty="0"/>
          </a:p>
        </p:txBody>
      </p:sp>
      <p:sp>
        <p:nvSpPr>
          <p:cNvPr id="10" name="TextBox 9"/>
          <p:cNvSpPr txBox="1"/>
          <p:nvPr/>
        </p:nvSpPr>
        <p:spPr>
          <a:xfrm>
            <a:off x="7532687" y="6324600"/>
            <a:ext cx="3657600" cy="381000"/>
          </a:xfrm>
          <a:prstGeom prst="rect">
            <a:avLst/>
          </a:prstGeom>
          <a:noFill/>
        </p:spPr>
        <p:txBody>
          <a:bodyPr wrap="square" rtlCol="0">
            <a:spAutoFit/>
          </a:bodyPr>
          <a:lstStyle/>
          <a:p>
            <a:r>
              <a:rPr lang="en-US" dirty="0" smtClean="0"/>
              <a:t>Data Set after Pre-Processing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87" y="304800"/>
            <a:ext cx="10952798" cy="1143000"/>
          </a:xfrm>
        </p:spPr>
        <p:txBody>
          <a:bodyPr>
            <a:normAutofit/>
          </a:bodyPr>
          <a:lstStyle/>
          <a:p>
            <a:pPr algn="l"/>
            <a:r>
              <a:rPr lang="en-US" sz="4000" b="1" u="sng" dirty="0" smtClean="0"/>
              <a:t>METHODOLOGY</a:t>
            </a:r>
            <a:endParaRPr lang="en-US" sz="4000" b="1" u="sng" dirty="0"/>
          </a:p>
        </p:txBody>
      </p:sp>
      <p:sp>
        <p:nvSpPr>
          <p:cNvPr id="4" name="Content Placeholder 3"/>
          <p:cNvSpPr>
            <a:spLocks noGrp="1"/>
          </p:cNvSpPr>
          <p:nvPr>
            <p:ph idx="1"/>
          </p:nvPr>
        </p:nvSpPr>
        <p:spPr>
          <a:xfrm>
            <a:off x="446087" y="1676400"/>
            <a:ext cx="11049000" cy="4267200"/>
          </a:xfrm>
        </p:spPr>
        <p:txBody>
          <a:bodyPr>
            <a:normAutofit/>
          </a:bodyPr>
          <a:lstStyle/>
          <a:p>
            <a:pPr marL="457200" indent="-457200" algn="just"/>
            <a:r>
              <a:rPr lang="en-US" sz="1800" dirty="0" smtClean="0">
                <a:latin typeface="Times New Roman" panose="02020603050405020304" pitchFamily="18" charset="0"/>
                <a:cs typeface="Times New Roman" panose="02020603050405020304" pitchFamily="18" charset="0"/>
              </a:rPr>
              <a:t>Feature Selection</a:t>
            </a: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r>
              <a:rPr lang="en-US" sz="1800" dirty="0" smtClean="0">
                <a:latin typeface="Times New Roman" panose="02020603050405020304" pitchFamily="18" charset="0"/>
                <a:cs typeface="Times New Roman" panose="02020603050405020304" pitchFamily="18" charset="0"/>
              </a:rPr>
              <a:t>Modeling</a:t>
            </a: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r>
              <a:rPr lang="en-US" sz="1800" dirty="0" smtClean="0">
                <a:latin typeface="Times New Roman" panose="02020603050405020304" pitchFamily="18" charset="0"/>
                <a:cs typeface="Times New Roman" panose="02020603050405020304" pitchFamily="18" charset="0"/>
              </a:rPr>
              <a:t>Evaluating</a:t>
            </a: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a:p>
            <a:pPr marL="457200" indent="-457200" algn="just"/>
            <a:endParaRPr lang="en-US" sz="1800" dirty="0" smtClean="0">
              <a:latin typeface="Times New Roman" panose="02020603050405020304" pitchFamily="18" charset="0"/>
              <a:cs typeface="Times New Roman" panose="02020603050405020304" pitchFamily="18" charset="0"/>
            </a:endParaRPr>
          </a:p>
        </p:txBody>
      </p:sp>
      <p:sp>
        <p:nvSpPr>
          <p:cNvPr id="9" name="TextBox 8"/>
          <p:cNvSpPr txBox="1"/>
          <p:nvPr/>
        </p:nvSpPr>
        <p:spPr>
          <a:xfrm>
            <a:off x="5856287" y="2971800"/>
            <a:ext cx="4343400" cy="369332"/>
          </a:xfrm>
          <a:prstGeom prst="rect">
            <a:avLst/>
          </a:prstGeom>
          <a:noFill/>
        </p:spPr>
        <p:txBody>
          <a:bodyPr wrap="square" rtlCol="0">
            <a:spAutoFit/>
          </a:bodyPr>
          <a:lstStyle/>
          <a:p>
            <a:r>
              <a:rPr lang="en-US" dirty="0" smtClean="0"/>
              <a:t>Extracting Sensitive Attributes</a:t>
            </a:r>
            <a:endParaRPr lang="en-US" dirty="0"/>
          </a:p>
        </p:txBody>
      </p:sp>
      <p:pic>
        <p:nvPicPr>
          <p:cNvPr id="8" name="Picture"/>
          <p:cNvPicPr/>
          <p:nvPr/>
        </p:nvPicPr>
        <p:blipFill>
          <a:blip r:embed="rId2" cstate="print">
            <a:extLst>
              <a:ext uri="{28A0092B-C50C-407E-A947-70E740481C1C}">
                <a14:useLocalDpi xmlns="" xmlns:a14="http://schemas.microsoft.com/office/drawing/2010/main" val="0"/>
              </a:ext>
            </a:extLst>
          </a:blip>
          <a:stretch>
            <a:fillRect/>
          </a:stretch>
        </p:blipFill>
        <p:spPr>
          <a:xfrm>
            <a:off x="5932487" y="457200"/>
            <a:ext cx="5867400" cy="2514600"/>
          </a:xfrm>
          <a:prstGeom prst="rect">
            <a:avLst/>
          </a:prstGeom>
        </p:spPr>
      </p:pic>
      <p:pic>
        <p:nvPicPr>
          <p:cNvPr id="11" name="Picture"/>
          <p:cNvPicPr/>
          <p:nvPr/>
        </p:nvPicPr>
        <p:blipFill>
          <a:blip r:embed="rId3" cstate="print">
            <a:extLst>
              <a:ext uri="{28A0092B-C50C-407E-A947-70E740481C1C}">
                <a14:useLocalDpi xmlns="" xmlns:a14="http://schemas.microsoft.com/office/drawing/2010/main" val="0"/>
              </a:ext>
            </a:extLst>
          </a:blip>
          <a:stretch>
            <a:fillRect/>
          </a:stretch>
        </p:blipFill>
        <p:spPr>
          <a:xfrm>
            <a:off x="3646487" y="3733800"/>
            <a:ext cx="4572000" cy="2514600"/>
          </a:xfrm>
          <a:prstGeom prst="rect">
            <a:avLst/>
          </a:prstGeom>
        </p:spPr>
      </p:pic>
      <p:pic>
        <p:nvPicPr>
          <p:cNvPr id="12" name="Picture"/>
          <p:cNvPicPr/>
          <p:nvPr/>
        </p:nvPicPr>
        <p:blipFill>
          <a:blip r:embed="rId4" cstate="print">
            <a:extLst>
              <a:ext uri="{28A0092B-C50C-407E-A947-70E740481C1C}">
                <a14:useLocalDpi xmlns="" xmlns:a14="http://schemas.microsoft.com/office/drawing/2010/main" val="0"/>
              </a:ext>
            </a:extLst>
          </a:blip>
          <a:stretch>
            <a:fillRect/>
          </a:stretch>
        </p:blipFill>
        <p:spPr>
          <a:xfrm>
            <a:off x="8370887" y="3886200"/>
            <a:ext cx="3505200" cy="2362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87" y="304800"/>
            <a:ext cx="10952798" cy="1143000"/>
          </a:xfrm>
        </p:spPr>
        <p:txBody>
          <a:bodyPr>
            <a:normAutofit/>
          </a:bodyPr>
          <a:lstStyle/>
          <a:p>
            <a:pPr algn="l"/>
            <a:r>
              <a:rPr lang="en-US" sz="4000" b="1" u="sng" dirty="0" smtClean="0"/>
              <a:t>METHODOLOGY</a:t>
            </a:r>
            <a:endParaRPr lang="en-US" sz="4000" b="1" u="sng" dirty="0"/>
          </a:p>
        </p:txBody>
      </p:sp>
      <p:sp>
        <p:nvSpPr>
          <p:cNvPr id="4" name="Content Placeholder 3"/>
          <p:cNvSpPr>
            <a:spLocks noGrp="1"/>
          </p:cNvSpPr>
          <p:nvPr>
            <p:ph idx="1"/>
          </p:nvPr>
        </p:nvSpPr>
        <p:spPr>
          <a:xfrm>
            <a:off x="446087" y="1676400"/>
            <a:ext cx="11049000" cy="4267200"/>
          </a:xfrm>
        </p:spPr>
        <p:txBody>
          <a:bodyPr>
            <a:normAutofit fontScale="92500" lnSpcReduction="10000"/>
          </a:bodyPr>
          <a:lstStyle/>
          <a:p>
            <a:pPr algn="just"/>
            <a:r>
              <a:rPr lang="en-US" sz="1800" dirty="0" smtClean="0">
                <a:latin typeface="Times New Roman" panose="02020603050405020304" pitchFamily="18" charset="0"/>
                <a:cs typeface="Times New Roman" panose="02020603050405020304" pitchFamily="18" charset="0"/>
              </a:rPr>
              <a:t>The raw data set we considered have 24 features and 3,338 rows. We considered 10 years of Data that is from 2008 to 2017.</a:t>
            </a:r>
          </a:p>
          <a:p>
            <a:pPr algn="just"/>
            <a:r>
              <a:rPr lang="en-US" sz="1800" dirty="0" smtClean="0">
                <a:latin typeface="Times New Roman" panose="02020603050405020304" pitchFamily="18" charset="0"/>
                <a:cs typeface="Times New Roman" panose="02020603050405020304" pitchFamily="18" charset="0"/>
              </a:rPr>
              <a:t>“Rain Tomorrow” is our target variable.</a:t>
            </a:r>
          </a:p>
          <a:p>
            <a:pPr algn="just"/>
            <a:r>
              <a:rPr lang="en-US" sz="1800" dirty="0" smtClean="0">
                <a:latin typeface="Times New Roman" panose="02020603050405020304" pitchFamily="18" charset="0"/>
                <a:cs typeface="Times New Roman" panose="02020603050405020304" pitchFamily="18" charset="0"/>
              </a:rPr>
              <a:t>As, 80% of data is considered as trained data and 20% as test data, we considered the data from 2008 to 2015 as trained data and we considered 2016 and 2017 as test data.</a:t>
            </a:r>
          </a:p>
          <a:p>
            <a:pPr algn="just"/>
            <a:r>
              <a:rPr lang="en-US" sz="1800" dirty="0" smtClean="0">
                <a:latin typeface="Times New Roman" panose="02020603050405020304" pitchFamily="18" charset="0"/>
                <a:cs typeface="Times New Roman" panose="02020603050405020304" pitchFamily="18" charset="0"/>
              </a:rPr>
              <a:t>We use correlation classifier technique for obtaining sensitive features that effects in predicting the rainfall. The attributes we considered are,</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Cloud 9am</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Cloud 3pm</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Humidity 9am</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Humidity 3pm</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Rain Today</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Risk MM</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Rainfall</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Rain Tomorrow</a:t>
            </a:r>
          </a:p>
          <a:p>
            <a:pPr marL="457200" indent="-457200" algn="just">
              <a:buFont typeface="+mj-lt"/>
              <a:buAutoNum type="arabicPeriod"/>
            </a:pPr>
            <a:endParaRPr lang="en-US" sz="1800" dirty="0" smtClean="0">
              <a:latin typeface="Times New Roman" panose="02020603050405020304" pitchFamily="18" charset="0"/>
              <a:cs typeface="Times New Roman" panose="02020603050405020304" pitchFamily="18" charset="0"/>
            </a:endParaRPr>
          </a:p>
        </p:txBody>
      </p:sp>
      <p:pic>
        <p:nvPicPr>
          <p:cNvPr id="5" name="Picture"/>
          <p:cNvPicPr/>
          <p:nvPr/>
        </p:nvPicPr>
        <p:blipFill>
          <a:blip r:embed="rId2" cstate="print">
            <a:extLst>
              <a:ext uri="{28A0092B-C50C-407E-A947-70E740481C1C}">
                <a14:useLocalDpi xmlns="" xmlns:a14="http://schemas.microsoft.com/office/drawing/2010/main" val="0"/>
              </a:ext>
            </a:extLst>
          </a:blip>
          <a:stretch>
            <a:fillRect/>
          </a:stretch>
        </p:blipFill>
        <p:spPr>
          <a:xfrm>
            <a:off x="4560887" y="3581400"/>
            <a:ext cx="5486400" cy="2590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87" y="304800"/>
            <a:ext cx="10952798" cy="1143000"/>
          </a:xfrm>
        </p:spPr>
        <p:txBody>
          <a:bodyPr>
            <a:normAutofit/>
          </a:bodyPr>
          <a:lstStyle/>
          <a:p>
            <a:r>
              <a:rPr lang="en-US" sz="4000" b="1" u="sng" dirty="0" smtClean="0"/>
              <a:t>Implementation of the project</a:t>
            </a:r>
            <a:endParaRPr lang="en-US" sz="4000" b="1" u="sng"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27088" y="1676400"/>
            <a:ext cx="1021080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87" y="304800"/>
            <a:ext cx="10952798" cy="1143000"/>
          </a:xfrm>
        </p:spPr>
        <p:txBody>
          <a:bodyPr>
            <a:normAutofit/>
          </a:bodyPr>
          <a:lstStyle/>
          <a:p>
            <a:r>
              <a:rPr lang="en-US" sz="4000" b="1" u="sng" dirty="0" smtClean="0"/>
              <a:t>Raw Data Set Of Sydney</a:t>
            </a:r>
            <a:endParaRPr lang="en-US" sz="4000" b="1" u="sng" dirty="0"/>
          </a:p>
        </p:txBody>
      </p:sp>
      <p:pic>
        <p:nvPicPr>
          <p:cNvPr id="7" name="Content Placeholder 6" descr="Screenshot (54).png"/>
          <p:cNvPicPr>
            <a:picLocks noGrp="1" noChangeAspect="1"/>
          </p:cNvPicPr>
          <p:nvPr>
            <p:ph idx="1"/>
          </p:nvPr>
        </p:nvPicPr>
        <p:blipFill>
          <a:blip r:embed="rId2"/>
          <a:stretch>
            <a:fillRect/>
          </a:stretch>
        </p:blipFill>
        <p:spPr>
          <a:xfrm>
            <a:off x="1512887" y="1292686"/>
            <a:ext cx="9221058" cy="518431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93887" y="1378424"/>
            <a:ext cx="8686800" cy="5250975"/>
          </a:xfrm>
          <a:prstGeom prst="rect">
            <a:avLst/>
          </a:prstGeom>
          <a:noFill/>
          <a:ln w="9525">
            <a:noFill/>
            <a:miter lim="800000"/>
            <a:headEnd/>
            <a:tailEnd/>
          </a:ln>
        </p:spPr>
      </p:pic>
      <p:sp>
        <p:nvSpPr>
          <p:cNvPr id="3" name="TextBox 2"/>
          <p:cNvSpPr txBox="1"/>
          <p:nvPr/>
        </p:nvSpPr>
        <p:spPr>
          <a:xfrm>
            <a:off x="3494087" y="914400"/>
            <a:ext cx="50292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         Trained Data Set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cNvPicPr/>
          <p:nvPr/>
        </p:nvPicPr>
        <p:blipFill>
          <a:blip r:embed="rId2" cstate="print">
            <a:extLst>
              <a:ext uri="{28A0092B-C50C-407E-A947-70E740481C1C}">
                <a14:useLocalDpi xmlns="" xmlns:a14="http://schemas.microsoft.com/office/drawing/2010/main" val="0"/>
              </a:ext>
            </a:extLst>
          </a:blip>
          <a:stretch>
            <a:fillRect/>
          </a:stretch>
        </p:blipFill>
        <p:spPr>
          <a:xfrm>
            <a:off x="1360488" y="762000"/>
            <a:ext cx="9829800" cy="5410200"/>
          </a:xfrm>
          <a:prstGeom prst="rect">
            <a:avLst/>
          </a:prstGeom>
        </p:spPr>
      </p:pic>
      <p:sp>
        <p:nvSpPr>
          <p:cNvPr id="4" name="Rectangle 3"/>
          <p:cNvSpPr/>
          <p:nvPr/>
        </p:nvSpPr>
        <p:spPr>
          <a:xfrm>
            <a:off x="2046287" y="1524000"/>
            <a:ext cx="2286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TextBox 4"/>
          <p:cNvSpPr txBox="1"/>
          <p:nvPr/>
        </p:nvSpPr>
        <p:spPr>
          <a:xfrm>
            <a:off x="2351088" y="1447800"/>
            <a:ext cx="1981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Sensitive Attributes</a:t>
            </a:r>
            <a:endParaRPr lang="en-US" sz="1600" dirty="0">
              <a:latin typeface="Times New Roman" pitchFamily="18" charset="0"/>
              <a:cs typeface="Times New Roman" pitchFamily="18" charset="0"/>
            </a:endParaRPr>
          </a:p>
        </p:txBody>
      </p:sp>
      <p:sp>
        <p:nvSpPr>
          <p:cNvPr id="6" name="Rectangle 5"/>
          <p:cNvSpPr/>
          <p:nvPr/>
        </p:nvSpPr>
        <p:spPr>
          <a:xfrm>
            <a:off x="2046287" y="21336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27287" y="1752601"/>
            <a:ext cx="1447800" cy="830997"/>
          </a:xfrm>
          <a:prstGeom prst="rect">
            <a:avLst/>
          </a:prstGeom>
          <a:noFill/>
        </p:spPr>
        <p:txBody>
          <a:bodyPr wrap="square" rtlCol="0">
            <a:spAutoFit/>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Unnecessary attributes</a:t>
            </a:r>
            <a:endParaRPr lang="en-US" sz="1600" dirty="0">
              <a:latin typeface="Times New Roman" pitchFamily="18" charset="0"/>
              <a:cs typeface="Times New Roman" pitchFamily="18" charset="0"/>
            </a:endParaRPr>
          </a:p>
        </p:txBody>
      </p:sp>
      <p:sp>
        <p:nvSpPr>
          <p:cNvPr id="8" name="TextBox 7"/>
          <p:cNvSpPr txBox="1"/>
          <p:nvPr/>
        </p:nvSpPr>
        <p:spPr>
          <a:xfrm>
            <a:off x="2732087" y="762000"/>
            <a:ext cx="56219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 Sensitive Features Selection Graph</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cNvPicPr/>
          <p:nvPr/>
        </p:nvPicPr>
        <p:blipFill>
          <a:blip r:embed="rId2" cstate="print">
            <a:extLst>
              <a:ext uri="{28A0092B-C50C-407E-A947-70E740481C1C}">
                <a14:useLocalDpi xmlns="" xmlns:a14="http://schemas.microsoft.com/office/drawing/2010/main" val="0"/>
              </a:ext>
            </a:extLst>
          </a:blip>
          <a:stretch>
            <a:fillRect/>
          </a:stretch>
        </p:blipFill>
        <p:spPr>
          <a:xfrm>
            <a:off x="1131887" y="457200"/>
            <a:ext cx="10439400" cy="5867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cNvPicPr/>
          <p:nvPr/>
        </p:nvPicPr>
        <p:blipFill>
          <a:blip r:embed="rId2" cstate="print">
            <a:extLst>
              <a:ext uri="{28A0092B-C50C-407E-A947-70E740481C1C}">
                <a14:useLocalDpi xmlns="" xmlns:a14="http://schemas.microsoft.com/office/drawing/2010/main" val="0"/>
              </a:ext>
            </a:extLst>
          </a:blip>
          <a:stretch>
            <a:fillRect/>
          </a:stretch>
        </p:blipFill>
        <p:spPr>
          <a:xfrm>
            <a:off x="1208087" y="1219199"/>
            <a:ext cx="9982199" cy="5029201"/>
          </a:xfrm>
          <a:prstGeom prst="rect">
            <a:avLst/>
          </a:prstGeom>
        </p:spPr>
      </p:pic>
      <p:sp>
        <p:nvSpPr>
          <p:cNvPr id="3" name="TextBox 2"/>
          <p:cNvSpPr txBox="1"/>
          <p:nvPr/>
        </p:nvSpPr>
        <p:spPr>
          <a:xfrm>
            <a:off x="1436687" y="914400"/>
            <a:ext cx="6368329"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Naïve </a:t>
            </a:r>
            <a:r>
              <a:rPr lang="en-US" sz="2000" b="1" dirty="0" err="1" smtClean="0">
                <a:latin typeface="Times New Roman" pitchFamily="18" charset="0"/>
                <a:cs typeface="Times New Roman" pitchFamily="18" charset="0"/>
              </a:rPr>
              <a:t>Bayes</a:t>
            </a:r>
            <a:r>
              <a:rPr lang="en-US" sz="2000" b="1" dirty="0" smtClean="0">
                <a:latin typeface="Times New Roman" pitchFamily="18" charset="0"/>
                <a:cs typeface="Times New Roman" pitchFamily="18" charset="0"/>
              </a:rPr>
              <a:t> Result in Graphical Representation:</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979487" y="1295400"/>
            <a:ext cx="9906000" cy="5029200"/>
          </a:xfrm>
          <a:prstGeom prst="rect">
            <a:avLst/>
          </a:prstGeom>
        </p:spPr>
      </p:pic>
      <p:sp>
        <p:nvSpPr>
          <p:cNvPr id="4" name="TextBox 3"/>
          <p:cNvSpPr txBox="1"/>
          <p:nvPr/>
        </p:nvSpPr>
        <p:spPr>
          <a:xfrm>
            <a:off x="1436687" y="762000"/>
            <a:ext cx="4777462"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SVM Result in Graphical Representation:</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487" y="228600"/>
            <a:ext cx="10952798" cy="1219200"/>
          </a:xfrm>
        </p:spPr>
        <p:txBody>
          <a:bodyPr>
            <a:noAutofit/>
          </a:bodyPr>
          <a:lstStyle/>
          <a:p>
            <a:pPr algn="l"/>
            <a:r>
              <a:rPr lang="en-US" sz="4800" b="1" u="sng" dirty="0" smtClean="0"/>
              <a:t>ABSTRACT</a:t>
            </a:r>
            <a:endParaRPr lang="en-US" sz="4800" b="1" u="sng" dirty="0"/>
          </a:p>
        </p:txBody>
      </p:sp>
      <p:sp>
        <p:nvSpPr>
          <p:cNvPr id="3" name="Content Placeholder 2"/>
          <p:cNvSpPr>
            <a:spLocks noGrp="1"/>
          </p:cNvSpPr>
          <p:nvPr>
            <p:ph idx="1"/>
          </p:nvPr>
        </p:nvSpPr>
        <p:spPr>
          <a:xfrm>
            <a:off x="369890" y="1524000"/>
            <a:ext cx="11125199" cy="4724400"/>
          </a:xfrm>
        </p:spPr>
        <p:txBody>
          <a:bodyPr>
            <a:noAutofit/>
          </a:bodyPr>
          <a:lstStyle/>
          <a:p>
            <a:pPr algn="just">
              <a:buNone/>
            </a:pPr>
            <a:r>
              <a:rPr lang="en-US" sz="2000" dirty="0" smtClean="0">
                <a:latin typeface="Times New Roman" panose="02020603050405020304" pitchFamily="18" charset="0"/>
                <a:cs typeface="Times New Roman" panose="02020603050405020304" pitchFamily="18" charset="0"/>
              </a:rPr>
              <a:t>		Rain Fall Detection is mainly concerned for predicting the rainfall using two algorithms(Data Mining Techniques). It provides critical information about future weather.</a:t>
            </a:r>
            <a:r>
              <a:rPr lang="en-IN" sz="2000" dirty="0" smtClean="0">
                <a:latin typeface="Times New Roman" panose="02020603050405020304" pitchFamily="18" charset="0"/>
                <a:cs typeface="Times New Roman" panose="02020603050405020304" pitchFamily="18" charset="0"/>
              </a:rPr>
              <a:t>Our application is about finding the accuracy for a data set by using two different data mining techniques</a:t>
            </a:r>
            <a:r>
              <a:rPr lang="en-US" altLang="en-I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This respective data set is used for predicting rainfall by using its attributes such as Temperature, Humidity, Wind direction, Wind speed, Moisture etc. Naive Bayes, the classification algorithm used for predicting rainfall in probabilistic way which is simple and powerful. Another Data Mining technique is SVM(Support Vector Machine) ,supervised machine learning algorithm is a discriminative classifier formally defined by a separating </a:t>
            </a:r>
            <a:r>
              <a:rPr lang="en-US" sz="2000" dirty="0" err="1" smtClean="0">
                <a:latin typeface="Times New Roman" pitchFamily="18" charset="0"/>
                <a:cs typeface="Times New Roman" pitchFamily="18" charset="0"/>
              </a:rPr>
              <a:t>hyperplane</a:t>
            </a:r>
            <a:r>
              <a:rPr lang="en-US" sz="2000" dirty="0" smtClean="0">
                <a:latin typeface="Times New Roman" pitchFamily="18" charset="0"/>
                <a:cs typeface="Times New Roman"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SVM(Support Vector Machine) algorithm is accurate when compared with Naïve Bayes Algorithm.</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SVM(Support Vector Machine) algorithm gives 99% Accuracy while Naïve Bayes algorithm gives 95.96% accuracy.</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So, we conclude that SVM(Support Vector Machine) algorithm gives the best accuracy for predicting Rain Fall. </a:t>
            </a:r>
            <a:endParaRPr lang="en-US" sz="28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756295" y="260648"/>
            <a:ext cx="10297144" cy="57606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487" y="228600"/>
            <a:ext cx="10952798" cy="1219200"/>
          </a:xfrm>
        </p:spPr>
        <p:txBody>
          <a:bodyPr>
            <a:noAutofit/>
          </a:bodyPr>
          <a:lstStyle/>
          <a:p>
            <a:pPr algn="l"/>
            <a:r>
              <a:rPr lang="en-US" sz="4800" b="1" u="sng" dirty="0" smtClean="0"/>
              <a:t>OBJECTIVES</a:t>
            </a:r>
            <a:endParaRPr lang="en-US" sz="4800" b="1" u="sng" dirty="0"/>
          </a:p>
        </p:txBody>
      </p:sp>
      <p:sp>
        <p:nvSpPr>
          <p:cNvPr id="3" name="Content Placeholder 2"/>
          <p:cNvSpPr>
            <a:spLocks noGrp="1"/>
          </p:cNvSpPr>
          <p:nvPr>
            <p:ph idx="1"/>
          </p:nvPr>
        </p:nvSpPr>
        <p:spPr>
          <a:xfrm>
            <a:off x="369890" y="1524000"/>
            <a:ext cx="11125199" cy="4724400"/>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this </a:t>
            </a:r>
            <a:r>
              <a:rPr lang="en-US" sz="2000" dirty="0" smtClean="0">
                <a:latin typeface="Times New Roman" panose="02020603050405020304" pitchFamily="18" charset="0"/>
                <a:cs typeface="Times New Roman" panose="02020603050405020304" pitchFamily="18" charset="0"/>
              </a:rPr>
              <a:t>system Rainfall Detection </a:t>
            </a:r>
            <a:r>
              <a:rPr lang="en-US" sz="2000" dirty="0">
                <a:latin typeface="Times New Roman" panose="02020603050405020304" pitchFamily="18" charset="0"/>
                <a:cs typeface="Times New Roman" panose="02020603050405020304" pitchFamily="18" charset="0"/>
              </a:rPr>
              <a:t>is to </a:t>
            </a:r>
            <a:r>
              <a:rPr lang="en-US" sz="2000" dirty="0" smtClean="0">
                <a:latin typeface="Times New Roman" panose="02020603050405020304" pitchFamily="18" charset="0"/>
                <a:cs typeface="Times New Roman" panose="02020603050405020304" pitchFamily="18" charset="0"/>
              </a:rPr>
              <a:t>Predict Rainfall using two different Data Mining Techniques,</a:t>
            </a:r>
          </a:p>
          <a:p>
            <a:pPr marL="0" indent="0" algn="just">
              <a:buNone/>
            </a:pPr>
            <a:r>
              <a:rPr lang="en-US" sz="2000" dirty="0" smtClean="0">
                <a:latin typeface="Times New Roman" panose="02020603050405020304" pitchFamily="18" charset="0"/>
                <a:cs typeface="Times New Roman" panose="02020603050405020304" pitchFamily="18" charset="0"/>
              </a:rPr>
              <a:t>      1.) Naïve Bayes Algorithm.</a:t>
            </a:r>
          </a:p>
          <a:p>
            <a:pPr marL="0" indent="0" algn="just">
              <a:buNone/>
            </a:pPr>
            <a:r>
              <a:rPr lang="en-US" sz="2000" dirty="0" smtClean="0">
                <a:latin typeface="Times New Roman" panose="02020603050405020304" pitchFamily="18" charset="0"/>
                <a:cs typeface="Times New Roman" panose="02020603050405020304" pitchFamily="18" charset="0"/>
              </a:rPr>
              <a:t>      2.) SVM(Support Vector Machine) Algorithm.</a:t>
            </a:r>
          </a:p>
          <a:p>
            <a:pPr algn="just"/>
            <a:r>
              <a:rPr lang="en-US" sz="2000" dirty="0" smtClean="0">
                <a:latin typeface="Times New Roman" panose="02020603050405020304" pitchFamily="18" charset="0"/>
                <a:cs typeface="Times New Roman" panose="02020603050405020304" pitchFamily="18" charset="0"/>
              </a:rPr>
              <a:t>Firstly, We load the raw Data Set that belongs to Sydney location.</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raw dataset is Pre-Processed and the Pre- Processed Data Set is Obtained. </a:t>
            </a:r>
          </a:p>
          <a:p>
            <a:pPr algn="just"/>
            <a:r>
              <a:rPr lang="en-US" sz="2000" dirty="0" smtClean="0">
                <a:latin typeface="Times New Roman" panose="02020603050405020304" pitchFamily="18" charset="0"/>
                <a:cs typeface="Times New Roman" panose="02020603050405020304" pitchFamily="18" charset="0"/>
              </a:rPr>
              <a:t>Secondly, we extract the sensitive attributes/features that mostly effects the target variable.</a:t>
            </a:r>
          </a:p>
          <a:p>
            <a:pPr algn="just"/>
            <a:r>
              <a:rPr lang="en-US" sz="2000" dirty="0" smtClean="0">
                <a:latin typeface="Times New Roman" panose="02020603050405020304" pitchFamily="18" charset="0"/>
                <a:cs typeface="Times New Roman" panose="02020603050405020304" pitchFamily="18" charset="0"/>
              </a:rPr>
              <a:t>Two types of Data sets are considered, Training Data set and Test Data set ,Now consider the training data set and apply classification algorithm.</a:t>
            </a:r>
          </a:p>
          <a:p>
            <a:pPr algn="just"/>
            <a:r>
              <a:rPr lang="en-US" sz="2000" dirty="0" smtClean="0">
                <a:latin typeface="Times New Roman" panose="02020603050405020304" pitchFamily="18" charset="0"/>
                <a:cs typeface="Times New Roman" panose="02020603050405020304" pitchFamily="18" charset="0"/>
              </a:rPr>
              <a:t>Analyze and compare data with Year wise.</a:t>
            </a:r>
          </a:p>
          <a:p>
            <a:pPr algn="just"/>
            <a:r>
              <a:rPr lang="en-US" sz="2000" dirty="0" smtClean="0">
                <a:latin typeface="Times New Roman" panose="02020603050405020304" pitchFamily="18" charset="0"/>
                <a:cs typeface="Times New Roman" panose="02020603050405020304" pitchFamily="18" charset="0"/>
              </a:rPr>
              <a:t>Finally, Finding the accuracy between the both algorithms that is Naïve Bayes and SVM(Support Vector Machine).</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47656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487" y="228600"/>
            <a:ext cx="10952798" cy="1219200"/>
          </a:xfrm>
        </p:spPr>
        <p:txBody>
          <a:bodyPr>
            <a:noAutofit/>
          </a:bodyPr>
          <a:lstStyle/>
          <a:p>
            <a:pPr algn="l"/>
            <a:r>
              <a:rPr lang="en-US" sz="4800" b="1" u="sng" dirty="0" smtClean="0"/>
              <a:t>EXISTING SYSTEM</a:t>
            </a:r>
            <a:endParaRPr lang="en-US" sz="4800" b="1" u="sng" dirty="0"/>
          </a:p>
        </p:txBody>
      </p:sp>
      <p:sp>
        <p:nvSpPr>
          <p:cNvPr id="3" name="Content Placeholder 2"/>
          <p:cNvSpPr>
            <a:spLocks noGrp="1"/>
          </p:cNvSpPr>
          <p:nvPr>
            <p:ph idx="1"/>
          </p:nvPr>
        </p:nvSpPr>
        <p:spPr>
          <a:xfrm>
            <a:off x="369890" y="1524000"/>
            <a:ext cx="11125199" cy="4724400"/>
          </a:xfrm>
        </p:spPr>
        <p:txBody>
          <a:bodyPr>
            <a:noAutofit/>
          </a:bodyPr>
          <a:lstStyle/>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Government data sets use Artificial Intelligence techniques that is neutral networks these are Bayesian models and some other instruments like Thermometer for Air temperature, Anemometer for wind speed, Barometer for Air Pressure.</a:t>
            </a:r>
          </a:p>
          <a:p>
            <a:pPr algn="just"/>
            <a:r>
              <a:rPr lang="en-US" sz="2000" dirty="0" smtClean="0">
                <a:latin typeface="Times New Roman" pitchFamily="18" charset="0"/>
                <a:cs typeface="Times New Roman" pitchFamily="18" charset="0"/>
              </a:rPr>
              <a:t>Weather </a:t>
            </a:r>
            <a:r>
              <a:rPr lang="en-US" sz="2000" dirty="0" smtClean="0">
                <a:latin typeface="Times New Roman" pitchFamily="18" charset="0"/>
                <a:cs typeface="Times New Roman" pitchFamily="18" charset="0"/>
              </a:rPr>
              <a:t>is extremely difficult to forecast correctly. It is expensive to monitor so many variables from so many sources.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computers needed to perform the millions of calculations necessary are expensive. The weather forecasters get blamed if the weather is different from the forecast.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Models </a:t>
            </a:r>
            <a:r>
              <a:rPr lang="en-US" sz="2000" dirty="0" smtClean="0">
                <a:latin typeface="Times New Roman" pitchFamily="18" charset="0"/>
                <a:cs typeface="Times New Roman" pitchFamily="18" charset="0"/>
              </a:rPr>
              <a:t>sometimes misleads towards its bad side and hence can be harmful for the world. The atmosphere is a complex system. In fact we should describe it as chaotic.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Mathematically</a:t>
            </a:r>
            <a:r>
              <a:rPr lang="en-US" sz="2000" dirty="0" smtClean="0">
                <a:latin typeface="Times New Roman" pitchFamily="18" charset="0"/>
                <a:cs typeface="Times New Roman" pitchFamily="18" charset="0"/>
              </a:rPr>
              <a:t>, this means that small changes at a point in time can lead to large changes much later in the forecast period. You may have heard of a butterfly flapping its wings in Brazil causing changes in the weather across the world, which is saying the same thing.</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17657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487" y="228600"/>
            <a:ext cx="10952798" cy="1219200"/>
          </a:xfrm>
        </p:spPr>
        <p:txBody>
          <a:bodyPr>
            <a:noAutofit/>
          </a:bodyPr>
          <a:lstStyle/>
          <a:p>
            <a:pPr algn="l"/>
            <a:r>
              <a:rPr lang="en-US" sz="4800" b="1" u="sng" dirty="0" smtClean="0"/>
              <a:t>PROPOSED SYSTEM </a:t>
            </a:r>
            <a:endParaRPr lang="en-US" sz="4800" b="1" u="sng" dirty="0"/>
          </a:p>
        </p:txBody>
      </p:sp>
      <p:sp>
        <p:nvSpPr>
          <p:cNvPr id="3" name="Content Placeholder 2"/>
          <p:cNvSpPr>
            <a:spLocks noGrp="1"/>
          </p:cNvSpPr>
          <p:nvPr>
            <p:ph idx="1"/>
          </p:nvPr>
        </p:nvSpPr>
        <p:spPr>
          <a:xfrm>
            <a:off x="369890" y="1524000"/>
            <a:ext cx="11125199" cy="4724400"/>
          </a:xfrm>
        </p:spPr>
        <p:txBody>
          <a:bodyPr>
            <a:noAutofit/>
          </a:bodyPr>
          <a:lstStyle/>
          <a:p>
            <a:pPr algn="just">
              <a:buNone/>
            </a:pPr>
            <a:r>
              <a:rPr lang="en-US" sz="2000" b="1" u="sng" dirty="0" smtClean="0">
                <a:latin typeface="Times New Roman" panose="02020603050405020304" pitchFamily="18" charset="0"/>
                <a:cs typeface="Times New Roman" panose="02020603050405020304" pitchFamily="18" charset="0"/>
              </a:rPr>
              <a:t>Predicting Rainfall using Data Mining Techniques:</a:t>
            </a:r>
          </a:p>
          <a:p>
            <a:pPr algn="just">
              <a:buNone/>
            </a:pPr>
            <a:r>
              <a:rPr lang="en-US" sz="2000" b="1" u="sng" dirty="0" smtClean="0">
                <a:latin typeface="Times New Roman" panose="02020603050405020304" pitchFamily="18" charset="0"/>
                <a:cs typeface="Times New Roman" panose="02020603050405020304" pitchFamily="18" charset="0"/>
              </a:rPr>
              <a:t>Naïve </a:t>
            </a:r>
            <a:r>
              <a:rPr lang="en-US" sz="2000" b="1" u="sng" dirty="0" err="1" smtClean="0">
                <a:latin typeface="Times New Roman" panose="02020603050405020304" pitchFamily="18" charset="0"/>
                <a:cs typeface="Times New Roman" panose="02020603050405020304" pitchFamily="18" charset="0"/>
              </a:rPr>
              <a:t>Bayes</a:t>
            </a:r>
            <a:r>
              <a:rPr lang="en-US" sz="2000" b="1" u="sng"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Simple </a:t>
            </a:r>
            <a:r>
              <a:rPr lang="en-US" sz="1800" dirty="0" smtClean="0">
                <a:latin typeface="Times New Roman" panose="02020603050405020304" pitchFamily="18" charset="0"/>
                <a:cs typeface="Times New Roman" panose="02020603050405020304" pitchFamily="18" charset="0"/>
              </a:rPr>
              <a:t>Algorithm</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Generates </a:t>
            </a:r>
            <a:r>
              <a:rPr lang="en-US" sz="1800" dirty="0" smtClean="0">
                <a:latin typeface="Times New Roman" panose="02020603050405020304" pitchFamily="18" charset="0"/>
                <a:cs typeface="Times New Roman" panose="02020603050405020304" pitchFamily="18" charset="0"/>
              </a:rPr>
              <a:t>results in probabilistic manner.</a:t>
            </a: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Formulae</a:t>
            </a:r>
            <a:r>
              <a:rPr lang="en-US" sz="1800" dirty="0" smtClean="0">
                <a:latin typeface="Times New Roman" panose="02020603050405020304" pitchFamily="18" charset="0"/>
                <a:cs typeface="Times New Roman" panose="02020603050405020304" pitchFamily="18" charset="0"/>
              </a:rPr>
              <a:t>:                 P(H/E)=</a:t>
            </a:r>
            <a:r>
              <a:rPr lang="en-US" sz="1800" u="sng" dirty="0" smtClean="0">
                <a:latin typeface="Times New Roman" panose="02020603050405020304" pitchFamily="18" charset="0"/>
                <a:cs typeface="Times New Roman" panose="02020603050405020304" pitchFamily="18" charset="0"/>
              </a:rPr>
              <a:t>P(E/H).P(H)</a:t>
            </a:r>
          </a:p>
          <a:p>
            <a:pPr marL="2286000" lvl="5" indent="0" algn="just">
              <a:buNone/>
            </a:pPr>
            <a:r>
              <a:rPr lang="en-US" sz="1800" dirty="0" smtClean="0">
                <a:latin typeface="Times New Roman" panose="02020603050405020304" pitchFamily="18" charset="0"/>
                <a:cs typeface="Times New Roman" panose="02020603050405020304" pitchFamily="18" charset="0"/>
              </a:rPr>
              <a:t>                    P(E)</a:t>
            </a:r>
          </a:p>
          <a:p>
            <a:pPr marL="2286000" lvl="5" indent="0" algn="just">
              <a:buNone/>
            </a:pPr>
            <a:r>
              <a:rPr lang="en-US" sz="1800" dirty="0" smtClean="0">
                <a:latin typeface="Times New Roman" panose="02020603050405020304" pitchFamily="18" charset="0"/>
                <a:cs typeface="Times New Roman" panose="02020603050405020304" pitchFamily="18" charset="0"/>
              </a:rPr>
              <a:t>H= Hypothesis , P(H)= Hypothesis before getting evidence.</a:t>
            </a:r>
          </a:p>
          <a:p>
            <a:pPr marL="2286000" lvl="5" indent="0" algn="just">
              <a:buNone/>
            </a:pPr>
            <a:r>
              <a:rPr lang="en-US" sz="1800" dirty="0" smtClean="0">
                <a:latin typeface="Times New Roman" panose="02020603050405020304" pitchFamily="18" charset="0"/>
                <a:cs typeface="Times New Roman" panose="02020603050405020304" pitchFamily="18" charset="0"/>
              </a:rPr>
              <a:t>E=Evidence, P(H/E)= Hypothesis after getting evidence.</a:t>
            </a:r>
            <a:endParaRPr lang="en-US" sz="1800" dirty="0">
              <a:latin typeface="Times New Roman" panose="02020603050405020304" pitchFamily="18" charset="0"/>
              <a:cs typeface="Times New Roman" panose="02020603050405020304" pitchFamily="18" charset="0"/>
            </a:endParaRPr>
          </a:p>
          <a:p>
            <a:pPr marL="2286000" lvl="5" indent="0" algn="just">
              <a:buNone/>
            </a:pPr>
            <a:endParaRPr lang="en-US" sz="18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pic>
        <p:nvPicPr>
          <p:cNvPr id="4" name="Picture 3" descr="WhatsApp Image 2019-04-08 at 7.28.56 PM (1).jpeg"/>
          <p:cNvPicPr>
            <a:picLocks noChangeAspect="1"/>
          </p:cNvPicPr>
          <p:nvPr/>
        </p:nvPicPr>
        <p:blipFill>
          <a:blip r:embed="rId2"/>
          <a:stretch>
            <a:fillRect/>
          </a:stretch>
        </p:blipFill>
        <p:spPr>
          <a:xfrm>
            <a:off x="5322887" y="1981200"/>
            <a:ext cx="6078771" cy="2819400"/>
          </a:xfrm>
          <a:prstGeom prst="rect">
            <a:avLst/>
          </a:prstGeom>
        </p:spPr>
      </p:pic>
    </p:spTree>
    <p:extLst>
      <p:ext uri="{BB962C8B-B14F-4D97-AF65-F5344CB8AC3E}">
        <p14:creationId xmlns="" xmlns:p14="http://schemas.microsoft.com/office/powerpoint/2010/main" val="1889553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487" y="228600"/>
            <a:ext cx="10952798" cy="1219200"/>
          </a:xfrm>
        </p:spPr>
        <p:txBody>
          <a:bodyPr>
            <a:noAutofit/>
          </a:bodyPr>
          <a:lstStyle/>
          <a:p>
            <a:pPr algn="l"/>
            <a:r>
              <a:rPr lang="en-US" sz="4800" b="1" u="sng" dirty="0" smtClean="0"/>
              <a:t>PROPOSED SYSTEM </a:t>
            </a:r>
            <a:endParaRPr lang="en-US" sz="4800" b="1" u="sng" dirty="0"/>
          </a:p>
        </p:txBody>
      </p:sp>
      <p:sp>
        <p:nvSpPr>
          <p:cNvPr id="3" name="Content Placeholder 2"/>
          <p:cNvSpPr>
            <a:spLocks noGrp="1"/>
          </p:cNvSpPr>
          <p:nvPr>
            <p:ph idx="1"/>
          </p:nvPr>
        </p:nvSpPr>
        <p:spPr>
          <a:xfrm>
            <a:off x="369890" y="1524000"/>
            <a:ext cx="11125199" cy="4724400"/>
          </a:xfrm>
        </p:spPr>
        <p:txBody>
          <a:bodyPr>
            <a:noAutofit/>
          </a:bodyPr>
          <a:lstStyle/>
          <a:p>
            <a:pPr algn="just"/>
            <a:r>
              <a:rPr lang="en-US" sz="2000" b="1" u="sng" dirty="0" smtClean="0">
                <a:latin typeface="Times New Roman" panose="02020603050405020304" pitchFamily="18" charset="0"/>
                <a:cs typeface="Times New Roman" panose="02020603050405020304" pitchFamily="18" charset="0"/>
              </a:rPr>
              <a:t>SVM(Support </a:t>
            </a:r>
            <a:r>
              <a:rPr lang="en-US" sz="2000" b="1" u="sng" dirty="0" smtClean="0">
                <a:latin typeface="Times New Roman" panose="02020603050405020304" pitchFamily="18" charset="0"/>
                <a:cs typeface="Times New Roman" panose="02020603050405020304" pitchFamily="18" charset="0"/>
              </a:rPr>
              <a:t>Vector Machine):</a:t>
            </a:r>
          </a:p>
          <a:p>
            <a:pPr algn="just"/>
            <a:r>
              <a:rPr lang="en-US" sz="2000" dirty="0" smtClean="0">
                <a:latin typeface="Times New Roman" panose="02020603050405020304" pitchFamily="18" charset="0"/>
                <a:cs typeface="Times New Roman" panose="02020603050405020304" pitchFamily="18" charset="0"/>
              </a:rPr>
              <a:t>Classifies data using hyper plane.</a:t>
            </a:r>
          </a:p>
          <a:p>
            <a:pPr algn="just"/>
            <a:r>
              <a:rPr lang="en-US" sz="2000" dirty="0" smtClean="0">
                <a:latin typeface="Times New Roman" panose="02020603050405020304" pitchFamily="18" charset="0"/>
                <a:cs typeface="Times New Roman" panose="02020603050405020304" pitchFamily="18" charset="0"/>
              </a:rPr>
              <a:t>Used linear Kernel because it considers large number of features in Data sets</a:t>
            </a:r>
            <a:endParaRPr lang="en-US" sz="2000" dirty="0" smtClean="0">
              <a:latin typeface="Times New Roman" panose="02020603050405020304" pitchFamily="18" charset="0"/>
              <a:cs typeface="Times New Roman" panose="02020603050405020304" pitchFamily="18" charset="0"/>
            </a:endParaRPr>
          </a:p>
        </p:txBody>
      </p:sp>
      <p:pic>
        <p:nvPicPr>
          <p:cNvPr id="5" name="Picture 4" descr="WhatsApp Image 2019-04-08 at 7.33.27 PM.jpeg"/>
          <p:cNvPicPr>
            <a:picLocks noChangeAspect="1"/>
          </p:cNvPicPr>
          <p:nvPr/>
        </p:nvPicPr>
        <p:blipFill>
          <a:blip r:embed="rId2"/>
          <a:stretch>
            <a:fillRect/>
          </a:stretch>
        </p:blipFill>
        <p:spPr>
          <a:xfrm>
            <a:off x="979487" y="3276600"/>
            <a:ext cx="3352799" cy="2667000"/>
          </a:xfrm>
          <a:prstGeom prst="rect">
            <a:avLst/>
          </a:prstGeom>
        </p:spPr>
      </p:pic>
      <p:pic>
        <p:nvPicPr>
          <p:cNvPr id="6" name="Picture 5" descr="WhatsApp Image 2019-04-08 at 7.39.38 PM.jpeg"/>
          <p:cNvPicPr>
            <a:picLocks noChangeAspect="1"/>
          </p:cNvPicPr>
          <p:nvPr/>
        </p:nvPicPr>
        <p:blipFill>
          <a:blip r:embed="rId3"/>
          <a:stretch>
            <a:fillRect/>
          </a:stretch>
        </p:blipFill>
        <p:spPr>
          <a:xfrm>
            <a:off x="5856287" y="2796921"/>
            <a:ext cx="4572000" cy="3497581"/>
          </a:xfrm>
          <a:prstGeom prst="rect">
            <a:avLst/>
          </a:prstGeom>
        </p:spPr>
      </p:pic>
    </p:spTree>
    <p:extLst>
      <p:ext uri="{BB962C8B-B14F-4D97-AF65-F5344CB8AC3E}">
        <p14:creationId xmlns="" xmlns:p14="http://schemas.microsoft.com/office/powerpoint/2010/main" val="1889553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4000" b="1" u="sng" dirty="0" smtClean="0"/>
              <a:t>PLAN OF WORK</a:t>
            </a:r>
            <a:endParaRPr lang="en-US" sz="4000" b="1" u="sng" dirty="0"/>
          </a:p>
        </p:txBody>
      </p:sp>
      <p:sp>
        <p:nvSpPr>
          <p:cNvPr id="4" name="Content Placeholder 3"/>
          <p:cNvSpPr>
            <a:spLocks noGrp="1"/>
          </p:cNvSpPr>
          <p:nvPr>
            <p:ph idx="1"/>
          </p:nvPr>
        </p:nvSpPr>
        <p:spPr>
          <a:xfrm>
            <a:off x="217487" y="1600206"/>
            <a:ext cx="11333798" cy="4525963"/>
          </a:xfrm>
        </p:spPr>
        <p:txBody>
          <a:bodyPr>
            <a:normAutofit/>
          </a:bodyPr>
          <a:lstStyle/>
          <a:p>
            <a:pPr algn="just">
              <a:buNone/>
            </a:pPr>
            <a:r>
              <a:rPr lang="en-US" sz="2400" dirty="0" smtClean="0"/>
              <a:t>    </a:t>
            </a:r>
          </a:p>
        </p:txBody>
      </p:sp>
      <p:pic>
        <p:nvPicPr>
          <p:cNvPr id="17409" name="Picture 1"/>
          <p:cNvPicPr>
            <a:picLocks noChangeAspect="1" noChangeArrowheads="1"/>
          </p:cNvPicPr>
          <p:nvPr/>
        </p:nvPicPr>
        <p:blipFill>
          <a:blip r:embed="rId2" cstate="print"/>
          <a:srcRect/>
          <a:stretch>
            <a:fillRect/>
          </a:stretch>
        </p:blipFill>
        <p:spPr bwMode="auto">
          <a:xfrm>
            <a:off x="369888" y="1219200"/>
            <a:ext cx="9247188" cy="451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87" y="304800"/>
            <a:ext cx="10952798" cy="1143000"/>
          </a:xfrm>
        </p:spPr>
        <p:txBody>
          <a:bodyPr>
            <a:normAutofit/>
          </a:bodyPr>
          <a:lstStyle/>
          <a:p>
            <a:pPr algn="l"/>
            <a:r>
              <a:rPr lang="en-US" sz="4000" b="1" u="sng" dirty="0" smtClean="0"/>
              <a:t>System Requirements</a:t>
            </a:r>
            <a:endParaRPr lang="en-US" sz="4000" b="1" u="sng" dirty="0"/>
          </a:p>
        </p:txBody>
      </p:sp>
      <p:sp>
        <p:nvSpPr>
          <p:cNvPr id="4" name="Content Placeholder 3"/>
          <p:cNvSpPr>
            <a:spLocks noGrp="1"/>
          </p:cNvSpPr>
          <p:nvPr>
            <p:ph idx="1"/>
          </p:nvPr>
        </p:nvSpPr>
        <p:spPr>
          <a:xfrm>
            <a:off x="446086" y="1676400"/>
            <a:ext cx="10952798" cy="3810000"/>
          </a:xfrm>
        </p:spPr>
        <p:txBody>
          <a:bodyPr>
            <a:normAutofit/>
          </a:bodyPr>
          <a:lstStyle/>
          <a:p>
            <a:pPr>
              <a:buNone/>
            </a:pPr>
            <a:r>
              <a:rPr lang="en-US" sz="2800" dirty="0" smtClean="0">
                <a:latin typeface="Times New Roman" panose="02020603050405020304" pitchFamily="18" charset="0"/>
                <a:cs typeface="Times New Roman" panose="02020603050405020304" pitchFamily="18" charset="0"/>
              </a:rPr>
              <a:t>Hardware System Configurations</a:t>
            </a:r>
          </a:p>
          <a:p>
            <a:r>
              <a:rPr lang="en-US" sz="2400" dirty="0" smtClean="0">
                <a:latin typeface="Times New Roman" panose="02020603050405020304" pitchFamily="18" charset="0"/>
                <a:cs typeface="Times New Roman" panose="02020603050405020304" pitchFamily="18" charset="0"/>
              </a:rPr>
              <a:t>Processor	-	Pentium-IV or above</a:t>
            </a:r>
          </a:p>
          <a:p>
            <a:r>
              <a:rPr lang="en-US" sz="2400" dirty="0" smtClean="0">
                <a:latin typeface="Times New Roman" panose="02020603050405020304" pitchFamily="18" charset="0"/>
                <a:cs typeface="Times New Roman" panose="02020603050405020304" pitchFamily="18" charset="0"/>
              </a:rPr>
              <a:t>RAM	-	4 GB</a:t>
            </a:r>
          </a:p>
          <a:p>
            <a:r>
              <a:rPr lang="en-US" sz="2400" dirty="0" smtClean="0">
                <a:latin typeface="Times New Roman" panose="02020603050405020304" pitchFamily="18" charset="0"/>
                <a:cs typeface="Times New Roman" panose="02020603050405020304" pitchFamily="18" charset="0"/>
              </a:rPr>
              <a:t>Hard Disk	-	40 GB</a:t>
            </a:r>
          </a:p>
          <a:p>
            <a:pPr>
              <a:buNone/>
            </a:pPr>
            <a:r>
              <a:rPr lang="en-US" sz="2800" dirty="0" smtClean="0">
                <a:latin typeface="Times New Roman" panose="02020603050405020304" pitchFamily="18" charset="0"/>
                <a:cs typeface="Times New Roman" panose="02020603050405020304" pitchFamily="18" charset="0"/>
              </a:rPr>
              <a:t>Software Requirements:</a:t>
            </a:r>
          </a:p>
          <a:p>
            <a:r>
              <a:rPr lang="en-US" sz="2400" dirty="0" smtClean="0">
                <a:latin typeface="Times New Roman" panose="02020603050405020304" pitchFamily="18" charset="0"/>
                <a:cs typeface="Times New Roman" panose="02020603050405020304" pitchFamily="18" charset="0"/>
              </a:rPr>
              <a:t>Operating System		-	Windows 7 or later versions</a:t>
            </a:r>
          </a:p>
          <a:p>
            <a:r>
              <a:rPr lang="en-US" sz="2400" dirty="0" smtClean="0">
                <a:latin typeface="Times New Roman" panose="02020603050405020304" pitchFamily="18" charset="0"/>
                <a:cs typeface="Times New Roman" panose="02020603050405020304" pitchFamily="18" charset="0"/>
              </a:rPr>
              <a:t>Programming Language	-	Python</a:t>
            </a:r>
          </a:p>
          <a:p>
            <a:r>
              <a:rPr lang="en-US" sz="2400" dirty="0" smtClean="0">
                <a:latin typeface="Times New Roman" panose="02020603050405020304" pitchFamily="18" charset="0"/>
                <a:cs typeface="Times New Roman" panose="02020603050405020304" pitchFamily="18" charset="0"/>
              </a:rPr>
              <a:t>IDE                                     -           </a:t>
            </a:r>
            <a:r>
              <a:rPr lang="en-US" sz="2400" dirty="0" err="1" smtClean="0">
                <a:latin typeface="Times New Roman" panose="02020603050405020304" pitchFamily="18" charset="0"/>
                <a:cs typeface="Times New Roman" panose="02020603050405020304" pitchFamily="18" charset="0"/>
              </a:rPr>
              <a:t>Pycharm</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87" y="304800"/>
            <a:ext cx="10952798" cy="1143000"/>
          </a:xfrm>
        </p:spPr>
        <p:txBody>
          <a:bodyPr>
            <a:normAutofit/>
          </a:bodyPr>
          <a:lstStyle/>
          <a:p>
            <a:r>
              <a:rPr lang="en-US" sz="4000" b="1" u="sng" dirty="0" smtClean="0"/>
              <a:t>ARCHITECTURE DIAGRAM</a:t>
            </a:r>
            <a:endParaRPr lang="en-US" sz="4000" b="1" u="sng" dirty="0"/>
          </a:p>
        </p:txBody>
      </p:sp>
      <p:sp>
        <p:nvSpPr>
          <p:cNvPr id="14338" name="Rectangle 2"/>
          <p:cNvSpPr>
            <a:spLocks noChangeArrowheads="1"/>
          </p:cNvSpPr>
          <p:nvPr/>
        </p:nvSpPr>
        <p:spPr bwMode="auto">
          <a:xfrm>
            <a:off x="0" y="0"/>
            <a:ext cx="121697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p:txBody>
          <a:bodyPr/>
          <a:lstStyle/>
          <a:p>
            <a:pPr>
              <a:buNone/>
            </a:pPr>
            <a:r>
              <a:rPr lang="en-US" dirty="0" smtClean="0"/>
              <a:t>				M		</a:t>
            </a:r>
            <a:endParaRPr lang="en-US" dirty="0"/>
          </a:p>
        </p:txBody>
      </p:sp>
      <p:sp>
        <p:nvSpPr>
          <p:cNvPr id="14340" name="Rectangle 4"/>
          <p:cNvSpPr>
            <a:spLocks noChangeArrowheads="1"/>
          </p:cNvSpPr>
          <p:nvPr/>
        </p:nvSpPr>
        <p:spPr bwMode="auto">
          <a:xfrm>
            <a:off x="0" y="0"/>
            <a:ext cx="121697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9" name="Object 3"/>
          <p:cNvGraphicFramePr>
            <a:graphicFrameLocks noChangeAspect="1"/>
          </p:cNvGraphicFramePr>
          <p:nvPr/>
        </p:nvGraphicFramePr>
        <p:xfrm>
          <a:off x="1284287" y="1447800"/>
          <a:ext cx="9372600" cy="5009760"/>
        </p:xfrm>
        <a:graphic>
          <a:graphicData uri="http://schemas.openxmlformats.org/presentationml/2006/ole">
            <p:oleObj spid="_x0000_s14339" name="Slide" r:id="rId3" imgW="4570348" imgH="3427397" progId="PowerPoint.Slide.12">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640</Words>
  <Application>Microsoft Office PowerPoint</Application>
  <PresentationFormat>Custom</PresentationFormat>
  <Paragraphs>129</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Microsoft Office PowerPoint Slide</vt:lpstr>
      <vt:lpstr> A Project  On Rain Fall Detection Using Data Mining Techniques  </vt:lpstr>
      <vt:lpstr>ABSTRACT</vt:lpstr>
      <vt:lpstr>OBJECTIVES</vt:lpstr>
      <vt:lpstr>EXISTING SYSTEM</vt:lpstr>
      <vt:lpstr>PROPOSED SYSTEM </vt:lpstr>
      <vt:lpstr>PROPOSED SYSTEM </vt:lpstr>
      <vt:lpstr>PLAN OF WORK</vt:lpstr>
      <vt:lpstr>System Requirements</vt:lpstr>
      <vt:lpstr>ARCHITECTURE DIAGRAM</vt:lpstr>
      <vt:lpstr>METHODOLOGY</vt:lpstr>
      <vt:lpstr>METHODOLOGY</vt:lpstr>
      <vt:lpstr>METHODOLOGY</vt:lpstr>
      <vt:lpstr>Implementation of the project</vt:lpstr>
      <vt:lpstr>Raw Data Set Of Sydney</vt:lpstr>
      <vt:lpstr>Slide 15</vt:lpstr>
      <vt:lpstr>Slide 16</vt:lpstr>
      <vt:lpstr>Slide 17</vt:lpstr>
      <vt:lpstr>Slide 18</vt:lpstr>
      <vt:lpstr>Slide 19</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Mini Project  On TIME TABLE MANAGEMENT SYSTEM</dc:title>
  <dc:creator>NETUSER</dc:creator>
  <cp:lastModifiedBy>hai</cp:lastModifiedBy>
  <cp:revision>99</cp:revision>
  <dcterms:created xsi:type="dcterms:W3CDTF">2017-12-23T09:00:00Z</dcterms:created>
  <dcterms:modified xsi:type="dcterms:W3CDTF">2019-04-08T15:23:53Z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