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6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4196-20C1-42AF-B0BD-3A0C01340ABD}" type="datetimeFigureOut">
              <a:rPr lang="en-AU" smtClean="0"/>
              <a:pPr/>
              <a:t>23/12/2020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6252-7977-470F-A63B-F34B0A5EB2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9194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15CS2007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Database Systems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9933709" cy="365125"/>
          </a:xfrm>
        </p:spPr>
        <p:txBody>
          <a:bodyPr/>
          <a:lstStyle/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5251479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3198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 rot="5400000">
            <a:off x="11126258" y="-1059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7841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 rot="5400000">
            <a:off x="11126259" y="-59248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683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9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2216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669087" cy="365125"/>
          </a:xfr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2050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554"/>
          <a:stretch/>
        </p:blipFill>
        <p:spPr bwMode="auto">
          <a:xfrm>
            <a:off x="11140094" y="-15902"/>
            <a:ext cx="1051906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358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15CS2007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Database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9160048" cy="365125"/>
          </a:xfrm>
        </p:spPr>
        <p:txBody>
          <a:bodyPr/>
          <a:lstStyle/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3074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07818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581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40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409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376"/>
          <a:stretch/>
        </p:blipFill>
        <p:spPr bwMode="auto">
          <a:xfrm>
            <a:off x="11131781" y="0"/>
            <a:ext cx="1060219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086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</a:t>
            </a:r>
            <a:r>
              <a:rPr lang="en-AU" dirty="0"/>
              <a:t> </a:t>
            </a:r>
            <a:r>
              <a:rPr lang="en-AU" dirty="0">
                <a:solidFill>
                  <a:srgbClr val="C00000"/>
                </a:solidFill>
              </a:rPr>
              <a:t>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5122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4592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6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675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7898" y="6356350"/>
            <a:ext cx="914400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5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6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858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242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7FF5-4BF9-4B21-B0D2-9B7FF2B27D7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220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19CS2109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NETWORKS AND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10151028" cy="365125"/>
          </a:xfrm>
        </p:spPr>
        <p:txBody>
          <a:bodyPr/>
          <a:lstStyle/>
          <a:p>
            <a:r>
              <a:rPr lang="en-AU" dirty="0"/>
              <a:t>© </a:t>
            </a:r>
            <a:r>
              <a:rPr lang="en-AU" dirty="0" smtClean="0"/>
              <a:t>2020-21  </a:t>
            </a:r>
            <a:r>
              <a:rPr lang="en-AU" dirty="0" smtClean="0"/>
              <a:t>KL </a:t>
            </a:r>
            <a:r>
              <a:rPr lang="en-AU" dirty="0"/>
              <a:t>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23746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4FC743-19A4-41C2-878E-35BE69F850D5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7988"/>
            <a:ext cx="12192000" cy="590550"/>
          </a:xfrm>
        </p:spPr>
        <p:txBody>
          <a:bodyPr>
            <a:normAutofit fontScale="90000"/>
          </a:bodyPr>
          <a:lstStyle/>
          <a:p>
            <a:r>
              <a:rPr lang="en-US" altLang="zh-TW" sz="4000" b="1">
                <a:ea typeface="新細明體" pitchFamily="18" charset="-120"/>
              </a:rPr>
              <a:t>Business Applications of Networks (2)</a:t>
            </a:r>
            <a:r>
              <a:rPr lang="en-US" altLang="zh-TW" sz="4000">
                <a:ea typeface="新細明體" pitchFamily="18" charset="-120"/>
              </a:rPr>
              <a:t> </a:t>
            </a:r>
            <a:r>
              <a:rPr lang="en-US" altLang="zh-TW" sz="280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sz="4000">
                <a:solidFill>
                  <a:schemeClr val="tx1"/>
                </a:solidFill>
                <a:ea typeface="新細明體" pitchFamily="18" charset="-120"/>
              </a:rPr>
              <a:t/>
            </a:r>
            <a:br>
              <a:rPr lang="en-US" altLang="zh-TW" sz="4000">
                <a:solidFill>
                  <a:schemeClr val="tx1"/>
                </a:solidFill>
                <a:ea typeface="新細明體" pitchFamily="18" charset="-120"/>
              </a:rPr>
            </a:br>
            <a:endParaRPr lang="en-US" altLang="zh-TW" sz="400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61" y="1857365"/>
            <a:ext cx="10972800" cy="452596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client-server model involves requests and replies.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61" y="3000372"/>
            <a:ext cx="11544300" cy="207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373967" y="1123950"/>
            <a:ext cx="436033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TW">
                <a:latin typeface="Arial" charset="0"/>
                <a:ea typeface="新細明體" pitchFamily="18" charset="-120"/>
              </a:rPr>
              <a:t>a. Two processes are involved</a:t>
            </a:r>
          </a:p>
          <a:p>
            <a:pPr marL="342900" indent="-342900"/>
            <a:endParaRPr lang="en-US" altLang="zh-TW">
              <a:latin typeface="Arial" charset="0"/>
              <a:ea typeface="新細明體" pitchFamily="18" charset="-12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395134" y="1546226"/>
            <a:ext cx="41217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b. A communication network is needed</a:t>
            </a:r>
            <a:endParaRPr lang="zh-TW" altLang="en-US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69520" y="6492875"/>
            <a:ext cx="9933709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06B4493-6AAE-49A2-80F4-790F5E0A788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9714" y="2704011"/>
            <a:ext cx="10363200" cy="1143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Introduction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1390650"/>
            <a:ext cx="8534400" cy="795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6000" b="1" dirty="0" smtClean="0">
                <a:solidFill>
                  <a:srgbClr val="FF3300"/>
                </a:solidFill>
                <a:ea typeface="新細明體" pitchFamily="18" charset="-120"/>
              </a:rPr>
              <a:t>Session-2</a:t>
            </a:r>
            <a:endParaRPr lang="en-US" altLang="zh-TW" sz="3200" b="1" dirty="0">
              <a:ea typeface="新細明體" pitchFamily="18" charset="-12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73578" y="6356350"/>
            <a:ext cx="10151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2020-21  KL University – The contents of this presentation are an intellectual and copyrighted property of KL University. ALL RIGHTS RESERVED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4F0CFC-CCC8-4F27-B395-E87920545195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1.0 Technology Revolution</a:t>
            </a:r>
          </a:p>
        </p:txBody>
      </p:sp>
      <p:sp>
        <p:nvSpPr>
          <p:cNvPr id="7066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zh-TW" sz="4800">
                <a:ea typeface="新細明體" pitchFamily="18" charset="-120"/>
              </a:rPr>
              <a:t>      </a:t>
            </a:r>
            <a:endParaRPr lang="en-US" altLang="zh-TW" sz="6000">
              <a:ea typeface="新細明體" pitchFamily="18" charset="-120"/>
            </a:endParaRP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1210734" y="1512888"/>
            <a:ext cx="911436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TW" sz="3200">
                <a:ea typeface="新細明體" pitchFamily="18" charset="-120"/>
              </a:rPr>
              <a:t>             </a:t>
            </a:r>
          </a:p>
          <a:p>
            <a:pPr lvl="1"/>
            <a:r>
              <a:rPr lang="en-US" altLang="zh-TW" sz="3200">
                <a:ea typeface="新細明體" pitchFamily="18" charset="-120"/>
              </a:rPr>
              <a:t>     </a:t>
            </a:r>
          </a:p>
          <a:p>
            <a:pPr lvl="1"/>
            <a:endParaRPr lang="en-US" altLang="zh-TW" sz="3200">
              <a:ea typeface="新細明體" pitchFamily="18" charset="-120"/>
            </a:endParaRPr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897468" y="1619251"/>
            <a:ext cx="9463617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TW" sz="3200">
                <a:latin typeface="Arial" charset="0"/>
                <a:ea typeface="新細明體" pitchFamily="18" charset="-120"/>
              </a:rPr>
              <a:t> </a:t>
            </a:r>
            <a:r>
              <a:rPr lang="en-US" altLang="zh-TW" sz="3200">
                <a:ea typeface="新細明體" pitchFamily="18" charset="-120"/>
              </a:rPr>
              <a:t>18th Century Mechanical systems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TW" sz="3200">
                <a:latin typeface="Arial" charset="0"/>
                <a:ea typeface="新細明體" pitchFamily="18" charset="-120"/>
              </a:rPr>
              <a:t> </a:t>
            </a:r>
            <a:r>
              <a:rPr lang="en-US" altLang="zh-TW" sz="3200">
                <a:ea typeface="新細明體" pitchFamily="18" charset="-120"/>
              </a:rPr>
              <a:t>19th Century</a:t>
            </a: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 sz="3200">
                <a:ea typeface="新細明體" pitchFamily="18" charset="-120"/>
              </a:rPr>
              <a:t>Steam Engine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TW" sz="3200">
                <a:latin typeface="Arial" charset="0"/>
                <a:ea typeface="新細明體" pitchFamily="18" charset="-120"/>
              </a:rPr>
              <a:t> </a:t>
            </a:r>
            <a:r>
              <a:rPr lang="en-US" altLang="zh-TW" sz="3200">
                <a:ea typeface="新細明體" pitchFamily="18" charset="-120"/>
              </a:rPr>
              <a:t>20th Century</a:t>
            </a: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 sz="3200">
                <a:ea typeface="新細明體" pitchFamily="18" charset="-120"/>
              </a:rPr>
              <a:t>Information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</a:pPr>
            <a:r>
              <a:rPr lang="en-US" altLang="zh-TW" sz="3200">
                <a:ea typeface="新細明體" pitchFamily="18" charset="-120"/>
              </a:rPr>
              <a:t>     </a:t>
            </a:r>
            <a:r>
              <a:rPr lang="en-US" altLang="zh-TW" sz="2800">
                <a:latin typeface="Arial" charset="0"/>
                <a:ea typeface="新細明體" pitchFamily="18" charset="-120"/>
              </a:rPr>
              <a:t>- gathering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</a:pPr>
            <a:r>
              <a:rPr lang="en-US" altLang="zh-TW" sz="2800">
                <a:latin typeface="Arial" charset="0"/>
                <a:ea typeface="新細明體" pitchFamily="18" charset="-120"/>
              </a:rPr>
              <a:t>     - distribution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</a:pPr>
            <a:r>
              <a:rPr lang="en-US" altLang="zh-TW" sz="2800">
                <a:latin typeface="Arial" charset="0"/>
                <a:ea typeface="新細明體" pitchFamily="18" charset="-120"/>
              </a:rPr>
              <a:t>     - processing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</a:pPr>
            <a:r>
              <a:rPr lang="zh-TW" altLang="en-US" sz="2800">
                <a:latin typeface="Arial" charset="0"/>
                <a:ea typeface="新細明體" pitchFamily="18" charset="-120"/>
              </a:rPr>
              <a:t>     </a:t>
            </a:r>
            <a:r>
              <a:rPr lang="en-US" altLang="zh-TW" sz="2800">
                <a:latin typeface="Arial" charset="0"/>
                <a:ea typeface="新細明體" pitchFamily="18" charset="-120"/>
              </a:rPr>
              <a:t>- creating</a:t>
            </a:r>
            <a:endParaRPr lang="zh-TW" altLang="en-US" sz="280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6844B5-7391-4851-909B-CB9E30CC6B1C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626533" y="1143001"/>
            <a:ext cx="101092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TW">
                <a:ea typeface="新細明體" pitchFamily="18" charset="-120"/>
              </a:rPr>
              <a:t>◆ </a:t>
            </a:r>
            <a:r>
              <a:rPr lang="en-US" altLang="zh-TW" sz="2800" b="1">
                <a:ea typeface="新細明體" pitchFamily="18" charset="-120"/>
              </a:rPr>
              <a:t>A set of communication elements connected by</a:t>
            </a:r>
          </a:p>
          <a:p>
            <a:pPr algn="l"/>
            <a:r>
              <a:rPr lang="en-US" altLang="zh-TW" sz="2800" b="1">
                <a:ea typeface="新細明體" pitchFamily="18" charset="-120"/>
              </a:rPr>
              <a:t>    communication links</a:t>
            </a:r>
          </a:p>
          <a:p>
            <a:pPr algn="l"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     </a:t>
            </a:r>
            <a:r>
              <a:rPr lang="en-US" altLang="zh-TW" sz="2400">
                <a:ea typeface="新細明體" pitchFamily="18" charset="-120"/>
              </a:rPr>
              <a:t>➭ Communication elements</a:t>
            </a:r>
          </a:p>
          <a:p>
            <a:pPr algn="l"/>
            <a:r>
              <a:rPr lang="en-US" altLang="zh-TW">
                <a:ea typeface="新細明體" pitchFamily="18" charset="-120"/>
              </a:rPr>
              <a:t>            </a:t>
            </a:r>
            <a:r>
              <a:rPr lang="en-US" altLang="zh-TW" sz="2000">
                <a:ea typeface="新細明體" pitchFamily="18" charset="-120"/>
              </a:rPr>
              <a:t>● Computers, printers, mobile phones, …</a:t>
            </a:r>
          </a:p>
          <a:p>
            <a:pPr algn="l"/>
            <a:r>
              <a:rPr lang="en-US" altLang="zh-TW" sz="2000">
                <a:ea typeface="新細明體" pitchFamily="18" charset="-120"/>
              </a:rPr>
              <a:t>           ● Routers, switches, ...</a:t>
            </a:r>
          </a:p>
          <a:p>
            <a:pPr algn="l"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     </a:t>
            </a:r>
            <a:r>
              <a:rPr lang="en-US" altLang="zh-TW" sz="2400">
                <a:ea typeface="新細明體" pitchFamily="18" charset="-120"/>
              </a:rPr>
              <a:t>➭ Communication links</a:t>
            </a:r>
          </a:p>
          <a:p>
            <a:pPr algn="l"/>
            <a:r>
              <a:rPr lang="en-US" altLang="zh-TW">
                <a:ea typeface="新細明體" pitchFamily="18" charset="-120"/>
              </a:rPr>
              <a:t>            </a:t>
            </a:r>
            <a:r>
              <a:rPr lang="en-US" altLang="zh-TW" sz="2000">
                <a:ea typeface="新細明體" pitchFamily="18" charset="-120"/>
              </a:rPr>
              <a:t>● optic fiber</a:t>
            </a:r>
          </a:p>
          <a:p>
            <a:pPr algn="l"/>
            <a:r>
              <a:rPr lang="en-US" altLang="zh-TW" sz="2000">
                <a:ea typeface="新細明體" pitchFamily="18" charset="-120"/>
              </a:rPr>
              <a:t>           ● coaxial cable</a:t>
            </a:r>
          </a:p>
          <a:p>
            <a:pPr algn="l"/>
            <a:r>
              <a:rPr lang="en-US" altLang="zh-TW" sz="2000">
                <a:ea typeface="新細明體" pitchFamily="18" charset="-120"/>
              </a:rPr>
              <a:t>           ● twisted pair</a:t>
            </a:r>
          </a:p>
          <a:p>
            <a:pPr algn="l"/>
            <a:r>
              <a:rPr lang="en-US" altLang="zh-TW" sz="2000">
                <a:ea typeface="新細明體" pitchFamily="18" charset="-120"/>
              </a:rPr>
              <a:t>           ● wireless (radio, microwave, satellite)</a:t>
            </a:r>
          </a:p>
          <a:p>
            <a:pPr algn="l"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      </a:t>
            </a:r>
            <a:r>
              <a:rPr lang="en-US" altLang="zh-TW" sz="2400">
                <a:ea typeface="新細明體" pitchFamily="18" charset="-120"/>
              </a:rPr>
              <a:t>➭ Topologies</a:t>
            </a:r>
          </a:p>
          <a:p>
            <a:pPr algn="l"/>
            <a:r>
              <a:rPr lang="en-US" altLang="zh-TW">
                <a:ea typeface="新細明體" pitchFamily="18" charset="-120"/>
              </a:rPr>
              <a:t>             </a:t>
            </a:r>
            <a:r>
              <a:rPr lang="en-US" altLang="zh-TW" sz="2000">
                <a:ea typeface="新細明體" pitchFamily="18" charset="-120"/>
              </a:rPr>
              <a:t>● Ring, Star, Bus, Tree, Mesh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1424517" y="315914"/>
            <a:ext cx="63791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4000" b="1">
                <a:solidFill>
                  <a:srgbClr val="FF3300"/>
                </a:solidFill>
                <a:ea typeface="新細明體" pitchFamily="18" charset="-120"/>
              </a:rPr>
              <a:t>What is a Computer Network</a:t>
            </a:r>
            <a:endParaRPr lang="zh-TW" altLang="en-US" sz="4000" b="1">
              <a:solidFill>
                <a:srgbClr val="FF3300"/>
              </a:solidFill>
              <a:ea typeface="新細明體" pitchFamily="18" charset="-12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60634" y="1687513"/>
            <a:ext cx="4904317" cy="4963102"/>
            <a:chOff x="2918" y="219"/>
            <a:chExt cx="2641" cy="3718"/>
          </a:xfrm>
        </p:grpSpPr>
        <p:sp>
          <p:nvSpPr>
            <p:cNvPr id="95239" name="Freeform 7"/>
            <p:cNvSpPr>
              <a:spLocks/>
            </p:cNvSpPr>
            <p:nvPr/>
          </p:nvSpPr>
          <p:spPr bwMode="auto">
            <a:xfrm>
              <a:off x="4267" y="1271"/>
              <a:ext cx="1292" cy="1255"/>
            </a:xfrm>
            <a:custGeom>
              <a:avLst/>
              <a:gdLst/>
              <a:ahLst/>
              <a:cxnLst>
                <a:cxn ang="0">
                  <a:pos x="239" y="7"/>
                </a:cxn>
                <a:cxn ang="0">
                  <a:pos x="35" y="157"/>
                </a:cxn>
                <a:cxn ang="0">
                  <a:pos x="29" y="523"/>
                </a:cxn>
                <a:cxn ang="0">
                  <a:pos x="53" y="829"/>
                </a:cxn>
                <a:cxn ang="0">
                  <a:pos x="245" y="871"/>
                </a:cxn>
                <a:cxn ang="0">
                  <a:pos x="647" y="1129"/>
                </a:cxn>
                <a:cxn ang="0">
                  <a:pos x="995" y="1237"/>
                </a:cxn>
                <a:cxn ang="0">
                  <a:pos x="1199" y="1021"/>
                </a:cxn>
                <a:cxn ang="0">
                  <a:pos x="1271" y="445"/>
                </a:cxn>
                <a:cxn ang="0">
                  <a:pos x="1205" y="211"/>
                </a:cxn>
                <a:cxn ang="0">
                  <a:pos x="749" y="115"/>
                </a:cxn>
                <a:cxn ang="0">
                  <a:pos x="239" y="7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240" name="Freeform 8"/>
            <p:cNvSpPr>
              <a:spLocks/>
            </p:cNvSpPr>
            <p:nvPr/>
          </p:nvSpPr>
          <p:spPr bwMode="auto">
            <a:xfrm>
              <a:off x="2918" y="1164"/>
              <a:ext cx="1340" cy="1191"/>
            </a:xfrm>
            <a:custGeom>
              <a:avLst/>
              <a:gdLst/>
              <a:ahLst/>
              <a:cxnLst>
                <a:cxn ang="0">
                  <a:pos x="550" y="42"/>
                </a:cxn>
                <a:cxn ang="0">
                  <a:pos x="82" y="60"/>
                </a:cxn>
                <a:cxn ang="0">
                  <a:pos x="58" y="402"/>
                </a:cxn>
                <a:cxn ang="0">
                  <a:pos x="28" y="720"/>
                </a:cxn>
                <a:cxn ang="0">
                  <a:pos x="112" y="870"/>
                </a:cxn>
                <a:cxn ang="0">
                  <a:pos x="538" y="876"/>
                </a:cxn>
                <a:cxn ang="0">
                  <a:pos x="640" y="1128"/>
                </a:cxn>
                <a:cxn ang="0">
                  <a:pos x="1234" y="1098"/>
                </a:cxn>
                <a:cxn ang="0">
                  <a:pos x="1276" y="570"/>
                </a:cxn>
                <a:cxn ang="0">
                  <a:pos x="1204" y="342"/>
                </a:cxn>
                <a:cxn ang="0">
                  <a:pos x="760" y="288"/>
                </a:cxn>
                <a:cxn ang="0">
                  <a:pos x="550" y="42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241" name="Freeform 9"/>
            <p:cNvSpPr>
              <a:spLocks/>
            </p:cNvSpPr>
            <p:nvPr/>
          </p:nvSpPr>
          <p:spPr bwMode="auto">
            <a:xfrm>
              <a:off x="3183" y="2252"/>
              <a:ext cx="2135" cy="1662"/>
            </a:xfrm>
            <a:custGeom>
              <a:avLst/>
              <a:gdLst/>
              <a:ahLst/>
              <a:cxnLst>
                <a:cxn ang="0">
                  <a:pos x="27" y="652"/>
                </a:cxn>
                <a:cxn ang="0">
                  <a:pos x="105" y="76"/>
                </a:cxn>
                <a:cxn ang="0">
                  <a:pos x="657" y="196"/>
                </a:cxn>
                <a:cxn ang="0">
                  <a:pos x="1209" y="100"/>
                </a:cxn>
                <a:cxn ang="0">
                  <a:pos x="2001" y="406"/>
                </a:cxn>
                <a:cxn ang="0">
                  <a:pos x="2013" y="1144"/>
                </a:cxn>
                <a:cxn ang="0">
                  <a:pos x="1581" y="1600"/>
                </a:cxn>
                <a:cxn ang="0">
                  <a:pos x="813" y="1516"/>
                </a:cxn>
                <a:cxn ang="0">
                  <a:pos x="501" y="1270"/>
                </a:cxn>
                <a:cxn ang="0">
                  <a:pos x="183" y="1066"/>
                </a:cxn>
                <a:cxn ang="0">
                  <a:pos x="27" y="652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002" y="1266"/>
              <a:ext cx="527" cy="239"/>
              <a:chOff x="3552" y="246"/>
              <a:chExt cx="527" cy="248"/>
            </a:xfrm>
          </p:grpSpPr>
          <p:graphicFrame>
            <p:nvGraphicFramePr>
              <p:cNvPr id="95243" name="Object 1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p:oleObj spid="_x0000_s1042" name="Clip" r:id="rId3" imgW="1305000" imgH="1085760" progId="">
                  <p:embed/>
                </p:oleObj>
              </a:graphicData>
            </a:graphic>
          </p:graphicFrame>
          <p:graphicFrame>
            <p:nvGraphicFramePr>
              <p:cNvPr id="95244" name="Object 1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p:oleObj spid="_x0000_s1043" name="Clip" r:id="rId4" imgW="676440" imgH="485640" progId="">
                  <p:embed/>
                </p:oleObj>
              </a:graphicData>
            </a:graphic>
          </p:graphicFrame>
          <p:sp>
            <p:nvSpPr>
              <p:cNvPr id="95245" name="Line 1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3002" y="1712"/>
              <a:ext cx="527" cy="239"/>
              <a:chOff x="3552" y="246"/>
              <a:chExt cx="527" cy="248"/>
            </a:xfrm>
          </p:grpSpPr>
          <p:graphicFrame>
            <p:nvGraphicFramePr>
              <p:cNvPr id="95247" name="Object 1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p:oleObj spid="_x0000_s1040" name="Clip" r:id="rId5" imgW="1305000" imgH="1085760" progId="">
                  <p:embed/>
                </p:oleObj>
              </a:graphicData>
            </a:graphic>
          </p:graphicFrame>
          <p:graphicFrame>
            <p:nvGraphicFramePr>
              <p:cNvPr id="95248" name="Object 1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p:oleObj spid="_x0000_s1041" name="Clip" r:id="rId6" imgW="676440" imgH="485640" progId="">
                  <p:embed/>
                </p:oleObj>
              </a:graphicData>
            </a:graphic>
          </p:graphicFrame>
          <p:sp>
            <p:nvSpPr>
              <p:cNvPr id="95249" name="Line 1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272" y="1552"/>
              <a:ext cx="51" cy="161"/>
              <a:chOff x="3842" y="406"/>
              <a:chExt cx="51" cy="167"/>
            </a:xfrm>
          </p:grpSpPr>
          <p:sp>
            <p:nvSpPr>
              <p:cNvPr id="95251" name="Oval 1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252" name="Oval 20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253" name="Oval 21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3610" y="1929"/>
              <a:ext cx="150" cy="296"/>
              <a:chOff x="4180" y="783"/>
              <a:chExt cx="150" cy="307"/>
            </a:xfrm>
          </p:grpSpPr>
          <p:sp>
            <p:nvSpPr>
              <p:cNvPr id="95255" name="AutoShape 2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256" name="Rectangle 2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257" name="Rectangle 2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258" name="AutoShape 2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259" name="Line 2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260" name="Line 2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261" name="Rectangle 2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262" name="Rectangle 3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 rot="-5400000">
              <a:off x="3833" y="1991"/>
              <a:ext cx="61" cy="167"/>
              <a:chOff x="3842" y="406"/>
              <a:chExt cx="51" cy="167"/>
            </a:xfrm>
          </p:grpSpPr>
          <p:sp>
            <p:nvSpPr>
              <p:cNvPr id="95264" name="Oval 3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265" name="Oval 3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266" name="Oval 3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95267" name="Line 35"/>
            <p:cNvSpPr>
              <a:spLocks noChangeShapeType="1"/>
            </p:cNvSpPr>
            <p:nvPr/>
          </p:nvSpPr>
          <p:spPr bwMode="auto">
            <a:xfrm>
              <a:off x="3708" y="1860"/>
              <a:ext cx="35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268" name="Line 36"/>
            <p:cNvSpPr>
              <a:spLocks noChangeShapeType="1"/>
            </p:cNvSpPr>
            <p:nvPr/>
          </p:nvSpPr>
          <p:spPr bwMode="auto">
            <a:xfrm>
              <a:off x="3710" y="1858"/>
              <a:ext cx="1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269" name="Line 37"/>
            <p:cNvSpPr>
              <a:spLocks noChangeShapeType="1"/>
            </p:cNvSpPr>
            <p:nvPr/>
          </p:nvSpPr>
          <p:spPr bwMode="auto">
            <a:xfrm>
              <a:off x="4066" y="1856"/>
              <a:ext cx="1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270" name="Line 38"/>
            <p:cNvSpPr>
              <a:spLocks noChangeShapeType="1"/>
            </p:cNvSpPr>
            <p:nvPr/>
          </p:nvSpPr>
          <p:spPr bwMode="auto">
            <a:xfrm>
              <a:off x="3492" y="1456"/>
              <a:ext cx="208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271" name="Line 39"/>
            <p:cNvSpPr>
              <a:spLocks noChangeShapeType="1"/>
            </p:cNvSpPr>
            <p:nvPr/>
          </p:nvSpPr>
          <p:spPr bwMode="auto">
            <a:xfrm flipV="1">
              <a:off x="3502" y="1670"/>
              <a:ext cx="198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272" name="Line 40"/>
            <p:cNvSpPr>
              <a:spLocks noChangeShapeType="1"/>
            </p:cNvSpPr>
            <p:nvPr/>
          </p:nvSpPr>
          <p:spPr bwMode="auto">
            <a:xfrm flipV="1">
              <a:off x="3880" y="1734"/>
              <a:ext cx="1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3966" y="1913"/>
              <a:ext cx="150" cy="296"/>
              <a:chOff x="4180" y="783"/>
              <a:chExt cx="150" cy="307"/>
            </a:xfrm>
          </p:grpSpPr>
          <p:sp>
            <p:nvSpPr>
              <p:cNvPr id="95274" name="AutoShape 4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275" name="Rectangle 4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276" name="Rectangle 4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277" name="AutoShape 4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278" name="Line 4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279" name="Line 4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280" name="Rectangle 4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281" name="Rectangle 4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3278" y="2376"/>
              <a:ext cx="344" cy="694"/>
              <a:chOff x="3314" y="1248"/>
              <a:chExt cx="344" cy="694"/>
            </a:xfrm>
          </p:grpSpPr>
          <p:graphicFrame>
            <p:nvGraphicFramePr>
              <p:cNvPr id="95283" name="Object 5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p:oleObj spid="_x0000_s1038" name="Clip" r:id="rId7" imgW="1305000" imgH="1085760" progId="">
                  <p:embed/>
                </p:oleObj>
              </a:graphicData>
            </a:graphic>
          </p:graphicFrame>
          <p:sp>
            <p:nvSpPr>
              <p:cNvPr id="95284" name="Line 5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aphicFrame>
            <p:nvGraphicFramePr>
              <p:cNvPr id="95285" name="Object 5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p:oleObj spid="_x0000_s1039" name="Clip" r:id="rId8" imgW="1305000" imgH="1085760" progId="">
                  <p:embed/>
                </p:oleObj>
              </a:graphicData>
            </a:graphic>
          </p:graphicFrame>
          <p:sp>
            <p:nvSpPr>
              <p:cNvPr id="95286" name="Line 5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0" name="Group 5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95288" name="Oval 5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289" name="Oval 57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290" name="Oval 58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95291" name="Line 59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aphicFrame>
          <p:nvGraphicFramePr>
            <p:cNvPr id="95292" name="Object 60"/>
            <p:cNvGraphicFramePr>
              <a:graphicFrameLocks noChangeAspect="1"/>
            </p:cNvGraphicFramePr>
            <p:nvPr/>
          </p:nvGraphicFramePr>
          <p:xfrm>
            <a:off x="3902" y="3133"/>
            <a:ext cx="299" cy="248"/>
          </p:xfrm>
          <a:graphic>
            <a:graphicData uri="http://schemas.openxmlformats.org/presentationml/2006/ole">
              <p:oleObj spid="_x0000_s1026" name="Clip" r:id="rId9" imgW="1305000" imgH="1085760" progId="">
                <p:embed/>
              </p:oleObj>
            </a:graphicData>
          </a:graphic>
        </p:graphicFrame>
        <p:graphicFrame>
          <p:nvGraphicFramePr>
            <p:cNvPr id="95293" name="Object 61"/>
            <p:cNvGraphicFramePr>
              <a:graphicFrameLocks noChangeAspect="1"/>
            </p:cNvGraphicFramePr>
            <p:nvPr/>
          </p:nvGraphicFramePr>
          <p:xfrm>
            <a:off x="3460" y="3124"/>
            <a:ext cx="299" cy="248"/>
          </p:xfrm>
          <a:graphic>
            <a:graphicData uri="http://schemas.openxmlformats.org/presentationml/2006/ole">
              <p:oleObj spid="_x0000_s1027" name="Clip" r:id="rId10" imgW="1305000" imgH="1085760" progId="">
                <p:embed/>
              </p:oleObj>
            </a:graphicData>
          </a:graphic>
        </p:graphicFrame>
        <p:sp>
          <p:nvSpPr>
            <p:cNvPr id="95294" name="Oval 62"/>
            <p:cNvSpPr>
              <a:spLocks noChangeArrowheads="1"/>
            </p:cNvSpPr>
            <p:nvPr/>
          </p:nvSpPr>
          <p:spPr bwMode="auto">
            <a:xfrm rot="-5400000">
              <a:off x="3759" y="3203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295" name="Oval 63"/>
            <p:cNvSpPr>
              <a:spLocks noChangeArrowheads="1"/>
            </p:cNvSpPr>
            <p:nvPr/>
          </p:nvSpPr>
          <p:spPr bwMode="auto">
            <a:xfrm rot="-5400000">
              <a:off x="3820" y="3202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296" name="Oval 64"/>
            <p:cNvSpPr>
              <a:spLocks noChangeArrowheads="1"/>
            </p:cNvSpPr>
            <p:nvPr/>
          </p:nvSpPr>
          <p:spPr bwMode="auto">
            <a:xfrm rot="-5400000">
              <a:off x="3875" y="3205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297" name="Line 65"/>
            <p:cNvSpPr>
              <a:spLocks noChangeShapeType="1"/>
            </p:cNvSpPr>
            <p:nvPr/>
          </p:nvSpPr>
          <p:spPr bwMode="auto">
            <a:xfrm rot="-5400000">
              <a:off x="4062" y="3114"/>
              <a:ext cx="4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298" name="Line 66"/>
            <p:cNvSpPr>
              <a:spLocks noChangeShapeType="1"/>
            </p:cNvSpPr>
            <p:nvPr/>
          </p:nvSpPr>
          <p:spPr bwMode="auto">
            <a:xfrm rot="5400000" flipH="1">
              <a:off x="3612" y="3108"/>
              <a:ext cx="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299" name="Line 67"/>
            <p:cNvSpPr>
              <a:spLocks noChangeShapeType="1"/>
            </p:cNvSpPr>
            <p:nvPr/>
          </p:nvSpPr>
          <p:spPr bwMode="auto">
            <a:xfrm rot="16200000" flipV="1">
              <a:off x="3862" y="2864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300" name="Line 68"/>
            <p:cNvSpPr>
              <a:spLocks noChangeShapeType="1"/>
            </p:cNvSpPr>
            <p:nvPr/>
          </p:nvSpPr>
          <p:spPr bwMode="auto">
            <a:xfrm flipV="1">
              <a:off x="3622" y="2808"/>
              <a:ext cx="6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301" name="Line 69"/>
            <p:cNvSpPr>
              <a:spLocks noChangeShapeType="1"/>
            </p:cNvSpPr>
            <p:nvPr/>
          </p:nvSpPr>
          <p:spPr bwMode="auto">
            <a:xfrm>
              <a:off x="4054" y="2842"/>
              <a:ext cx="218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302" name="Line 70"/>
            <p:cNvSpPr>
              <a:spLocks noChangeShapeType="1"/>
            </p:cNvSpPr>
            <p:nvPr/>
          </p:nvSpPr>
          <p:spPr bwMode="auto">
            <a:xfrm flipH="1">
              <a:off x="4626" y="2840"/>
              <a:ext cx="200" cy="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95303" name="Object 71"/>
            <p:cNvGraphicFramePr>
              <a:graphicFrameLocks noChangeAspect="1"/>
            </p:cNvGraphicFramePr>
            <p:nvPr/>
          </p:nvGraphicFramePr>
          <p:xfrm>
            <a:off x="4753" y="2505"/>
            <a:ext cx="146" cy="180"/>
          </p:xfrm>
          <a:graphic>
            <a:graphicData uri="http://schemas.openxmlformats.org/presentationml/2006/ole">
              <p:oleObj spid="_x0000_s1028" name="Clip" r:id="rId11" imgW="981000" imgH="1209600" progId="">
                <p:embed/>
              </p:oleObj>
            </a:graphicData>
          </a:graphic>
        </p:graphicFrame>
        <p:graphicFrame>
          <p:nvGraphicFramePr>
            <p:cNvPr id="95304" name="Object 72"/>
            <p:cNvGraphicFramePr>
              <a:graphicFrameLocks noChangeAspect="1"/>
            </p:cNvGraphicFramePr>
            <p:nvPr/>
          </p:nvGraphicFramePr>
          <p:xfrm>
            <a:off x="3793" y="2565"/>
            <a:ext cx="146" cy="180"/>
          </p:xfrm>
          <a:graphic>
            <a:graphicData uri="http://schemas.openxmlformats.org/presentationml/2006/ole">
              <p:oleObj spid="_x0000_s1029" name="Clip" r:id="rId12" imgW="981000" imgH="1209600" progId="">
                <p:embed/>
              </p:oleObj>
            </a:graphicData>
          </a:graphic>
        </p:graphicFrame>
        <p:sp>
          <p:nvSpPr>
            <p:cNvPr id="95305" name="Freeform 73"/>
            <p:cNvSpPr>
              <a:spLocks/>
            </p:cNvSpPr>
            <p:nvPr/>
          </p:nvSpPr>
          <p:spPr bwMode="auto">
            <a:xfrm>
              <a:off x="3852" y="2397"/>
              <a:ext cx="972" cy="228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432" y="9"/>
                </a:cxn>
                <a:cxn ang="0">
                  <a:pos x="972" y="171"/>
                </a:cxn>
              </a:cxnLst>
              <a:rect l="0" t="0" r="r" b="b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1" name="Group 74"/>
            <p:cNvGrpSpPr>
              <a:grpSpLocks/>
            </p:cNvGrpSpPr>
            <p:nvPr/>
          </p:nvGrpSpPr>
          <p:grpSpPr bwMode="auto">
            <a:xfrm>
              <a:off x="4043" y="3462"/>
              <a:ext cx="292" cy="320"/>
              <a:chOff x="2870" y="1518"/>
              <a:chExt cx="292" cy="320"/>
            </a:xfrm>
          </p:grpSpPr>
          <p:graphicFrame>
            <p:nvGraphicFramePr>
              <p:cNvPr id="95307" name="Object 7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036" name="Clip" r:id="rId13" imgW="819000" imgH="847800" progId="">
                  <p:embed/>
                </p:oleObj>
              </a:graphicData>
            </a:graphic>
          </p:graphicFrame>
          <p:graphicFrame>
            <p:nvGraphicFramePr>
              <p:cNvPr id="95308" name="Object 7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037" name="Clip" r:id="rId14" imgW="1266840" imgH="1200240" progId="">
                  <p:embed/>
                </p:oleObj>
              </a:graphicData>
            </a:graphic>
          </p:graphicFrame>
        </p:grpSp>
        <p:grpSp>
          <p:nvGrpSpPr>
            <p:cNvPr id="12" name="Group 77"/>
            <p:cNvGrpSpPr>
              <a:grpSpLocks/>
            </p:cNvGrpSpPr>
            <p:nvPr/>
          </p:nvGrpSpPr>
          <p:grpSpPr bwMode="auto">
            <a:xfrm>
              <a:off x="4601" y="3486"/>
              <a:ext cx="292" cy="320"/>
              <a:chOff x="2870" y="1518"/>
              <a:chExt cx="292" cy="320"/>
            </a:xfrm>
          </p:grpSpPr>
          <p:graphicFrame>
            <p:nvGraphicFramePr>
              <p:cNvPr id="95310" name="Object 7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034" name="Clip" r:id="rId15" imgW="819000" imgH="847800" progId="">
                  <p:embed/>
                </p:oleObj>
              </a:graphicData>
            </a:graphic>
          </p:graphicFrame>
          <p:graphicFrame>
            <p:nvGraphicFramePr>
              <p:cNvPr id="95311" name="Object 7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035" name="Clip" r:id="rId16" imgW="1266840" imgH="1200240" progId="">
                  <p:embed/>
                </p:oleObj>
              </a:graphicData>
            </a:graphic>
          </p:graphicFrame>
        </p:grpSp>
        <p:grpSp>
          <p:nvGrpSpPr>
            <p:cNvPr id="13" name="Group 80"/>
            <p:cNvGrpSpPr>
              <a:grpSpLocks/>
            </p:cNvGrpSpPr>
            <p:nvPr/>
          </p:nvGrpSpPr>
          <p:grpSpPr bwMode="auto">
            <a:xfrm>
              <a:off x="4304" y="3273"/>
              <a:ext cx="272" cy="282"/>
              <a:chOff x="4733" y="2082"/>
              <a:chExt cx="272" cy="282"/>
            </a:xfrm>
          </p:grpSpPr>
          <p:graphicFrame>
            <p:nvGraphicFramePr>
              <p:cNvPr id="95313" name="Object 81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p:oleObj spid="_x0000_s1033" name="Clip" r:id="rId17" imgW="819000" imgH="847800" progId="">
                  <p:embed/>
                </p:oleObj>
              </a:graphicData>
            </a:graphic>
          </p:graphicFrame>
          <p:sp>
            <p:nvSpPr>
              <p:cNvPr id="95314" name="Rectangle 82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95315" name="Line 83"/>
            <p:cNvSpPr>
              <a:spLocks noChangeShapeType="1"/>
            </p:cNvSpPr>
            <p:nvPr/>
          </p:nvSpPr>
          <p:spPr bwMode="auto">
            <a:xfrm>
              <a:off x="4524" y="3201"/>
              <a:ext cx="0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4" name="Group 84"/>
            <p:cNvGrpSpPr>
              <a:grpSpLocks/>
            </p:cNvGrpSpPr>
            <p:nvPr/>
          </p:nvGrpSpPr>
          <p:grpSpPr bwMode="auto">
            <a:xfrm>
              <a:off x="5041" y="2769"/>
              <a:ext cx="150" cy="307"/>
              <a:chOff x="4180" y="783"/>
              <a:chExt cx="150" cy="307"/>
            </a:xfrm>
          </p:grpSpPr>
          <p:sp>
            <p:nvSpPr>
              <p:cNvPr id="95317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18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19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20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21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22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23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24" name="Rectangle 9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5" name="Group 93"/>
            <p:cNvGrpSpPr>
              <a:grpSpLocks/>
            </p:cNvGrpSpPr>
            <p:nvPr/>
          </p:nvGrpSpPr>
          <p:grpSpPr bwMode="auto">
            <a:xfrm>
              <a:off x="5032" y="3102"/>
              <a:ext cx="150" cy="307"/>
              <a:chOff x="4180" y="783"/>
              <a:chExt cx="150" cy="307"/>
            </a:xfrm>
          </p:grpSpPr>
          <p:sp>
            <p:nvSpPr>
              <p:cNvPr id="95326" name="AutoShape 9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27" name="Rectangle 9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28" name="Rectangle 9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29" name="AutoShape 9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30" name="Line 9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31" name="Line 9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32" name="Rectangle 10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33" name="Rectangle 10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95334" name="Line 102"/>
            <p:cNvSpPr>
              <a:spLocks noChangeShapeType="1"/>
            </p:cNvSpPr>
            <p:nvPr/>
          </p:nvSpPr>
          <p:spPr bwMode="auto">
            <a:xfrm rot="5400000" flipH="1">
              <a:off x="4754" y="3049"/>
              <a:ext cx="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335" name="Line 103"/>
            <p:cNvSpPr>
              <a:spLocks noChangeShapeType="1"/>
            </p:cNvSpPr>
            <p:nvPr/>
          </p:nvSpPr>
          <p:spPr bwMode="auto">
            <a:xfrm rot="-5400000">
              <a:off x="5018" y="3239"/>
              <a:ext cx="0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336" name="Line 104"/>
            <p:cNvSpPr>
              <a:spLocks noChangeShapeType="1"/>
            </p:cNvSpPr>
            <p:nvPr/>
          </p:nvSpPr>
          <p:spPr bwMode="auto">
            <a:xfrm rot="-5400000">
              <a:off x="5011" y="2888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337" name="Line 105"/>
            <p:cNvSpPr>
              <a:spLocks noChangeShapeType="1"/>
            </p:cNvSpPr>
            <p:nvPr/>
          </p:nvSpPr>
          <p:spPr bwMode="auto">
            <a:xfrm flipV="1">
              <a:off x="4062" y="1494"/>
              <a:ext cx="330" cy="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338" name="Line 106"/>
            <p:cNvSpPr>
              <a:spLocks noChangeShapeType="1"/>
            </p:cNvSpPr>
            <p:nvPr/>
          </p:nvSpPr>
          <p:spPr bwMode="auto">
            <a:xfrm>
              <a:off x="4734" y="1482"/>
              <a:ext cx="348" cy="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339" name="Line 107"/>
            <p:cNvSpPr>
              <a:spLocks noChangeShapeType="1"/>
            </p:cNvSpPr>
            <p:nvPr/>
          </p:nvSpPr>
          <p:spPr bwMode="auto">
            <a:xfrm flipH="1">
              <a:off x="5106" y="1734"/>
              <a:ext cx="174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340" name="Line 108"/>
            <p:cNvSpPr>
              <a:spLocks noChangeShapeType="1"/>
            </p:cNvSpPr>
            <p:nvPr/>
          </p:nvSpPr>
          <p:spPr bwMode="auto">
            <a:xfrm>
              <a:off x="4554" y="1566"/>
              <a:ext cx="0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341" name="Line 109"/>
            <p:cNvSpPr>
              <a:spLocks noChangeShapeType="1"/>
            </p:cNvSpPr>
            <p:nvPr/>
          </p:nvSpPr>
          <p:spPr bwMode="auto">
            <a:xfrm>
              <a:off x="4572" y="2052"/>
              <a:ext cx="384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342" name="Line 110"/>
            <p:cNvSpPr>
              <a:spLocks noChangeShapeType="1"/>
            </p:cNvSpPr>
            <p:nvPr/>
          </p:nvSpPr>
          <p:spPr bwMode="auto">
            <a:xfrm flipH="1">
              <a:off x="4902" y="2400"/>
              <a:ext cx="192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343" name="Line 111"/>
            <p:cNvSpPr>
              <a:spLocks noChangeShapeType="1"/>
            </p:cNvSpPr>
            <p:nvPr/>
          </p:nvSpPr>
          <p:spPr bwMode="auto">
            <a:xfrm flipH="1">
              <a:off x="4740" y="1710"/>
              <a:ext cx="40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344" name="Line 112"/>
            <p:cNvSpPr>
              <a:spLocks noChangeShapeType="1"/>
            </p:cNvSpPr>
            <p:nvPr/>
          </p:nvSpPr>
          <p:spPr bwMode="auto">
            <a:xfrm flipH="1">
              <a:off x="4746" y="1290"/>
              <a:ext cx="25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345" name="Line 113"/>
            <p:cNvSpPr>
              <a:spLocks noChangeShapeType="1"/>
            </p:cNvSpPr>
            <p:nvPr/>
          </p:nvSpPr>
          <p:spPr bwMode="auto">
            <a:xfrm flipH="1">
              <a:off x="5262" y="1422"/>
              <a:ext cx="144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346" name="Text Box 114"/>
            <p:cNvSpPr txBox="1">
              <a:spLocks noChangeArrowheads="1"/>
            </p:cNvSpPr>
            <p:nvPr/>
          </p:nvSpPr>
          <p:spPr bwMode="auto">
            <a:xfrm>
              <a:off x="3278" y="1151"/>
              <a:ext cx="67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TW" sz="2000">
                  <a:solidFill>
                    <a:srgbClr val="FF0000"/>
                  </a:solidFill>
                  <a:latin typeface="Comic Sans MS" pitchFamily="66" charset="0"/>
                  <a:ea typeface="新細明體" pitchFamily="18" charset="-120"/>
                </a:rPr>
                <a:t>local ISP</a:t>
              </a:r>
              <a:endParaRPr lang="en-US" altLang="zh-TW" sz="2400">
                <a:ea typeface="新細明體" pitchFamily="18" charset="-120"/>
              </a:endParaRPr>
            </a:p>
          </p:txBody>
        </p:sp>
        <p:sp>
          <p:nvSpPr>
            <p:cNvPr id="95347" name="Text Box 115"/>
            <p:cNvSpPr txBox="1">
              <a:spLocks noChangeArrowheads="1"/>
            </p:cNvSpPr>
            <p:nvPr/>
          </p:nvSpPr>
          <p:spPr bwMode="auto">
            <a:xfrm>
              <a:off x="3230" y="3407"/>
              <a:ext cx="639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TW" sz="2000">
                  <a:solidFill>
                    <a:srgbClr val="FF0000"/>
                  </a:solidFill>
                  <a:latin typeface="Comic Sans MS" pitchFamily="66" charset="0"/>
                  <a:ea typeface="新細明體" pitchFamily="18" charset="-120"/>
                </a:rPr>
                <a:t>company</a:t>
              </a:r>
            </a:p>
            <a:p>
              <a:pPr algn="l" eaLnBrk="0" hangingPunct="0"/>
              <a:r>
                <a:rPr lang="en-US" altLang="zh-TW" sz="2000">
                  <a:solidFill>
                    <a:srgbClr val="FF0000"/>
                  </a:solidFill>
                  <a:latin typeface="Comic Sans MS" pitchFamily="66" charset="0"/>
                  <a:ea typeface="新細明體" pitchFamily="18" charset="-120"/>
                </a:rPr>
                <a:t>network</a:t>
              </a:r>
              <a:endParaRPr lang="en-US" altLang="zh-TW" sz="2400">
                <a:ea typeface="新細明體" pitchFamily="18" charset="-120"/>
              </a:endParaRPr>
            </a:p>
          </p:txBody>
        </p:sp>
        <p:sp>
          <p:nvSpPr>
            <p:cNvPr id="95348" name="Text Box 116"/>
            <p:cNvSpPr txBox="1">
              <a:spLocks noChangeArrowheads="1"/>
            </p:cNvSpPr>
            <p:nvPr/>
          </p:nvSpPr>
          <p:spPr bwMode="auto">
            <a:xfrm>
              <a:off x="4376" y="2015"/>
              <a:ext cx="89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TW" sz="2000">
                  <a:solidFill>
                    <a:srgbClr val="FF0000"/>
                  </a:solidFill>
                  <a:latin typeface="Comic Sans MS" pitchFamily="66" charset="0"/>
                  <a:ea typeface="新細明體" pitchFamily="18" charset="-120"/>
                </a:rPr>
                <a:t>regional ISP</a:t>
              </a:r>
            </a:p>
          </p:txBody>
        </p:sp>
        <p:grpSp>
          <p:nvGrpSpPr>
            <p:cNvPr id="16" name="Group 117"/>
            <p:cNvGrpSpPr>
              <a:grpSpLocks/>
            </p:cNvGrpSpPr>
            <p:nvPr/>
          </p:nvGrpSpPr>
          <p:grpSpPr bwMode="auto">
            <a:xfrm>
              <a:off x="3588" y="219"/>
              <a:ext cx="360" cy="175"/>
              <a:chOff x="3600" y="219"/>
              <a:chExt cx="360" cy="175"/>
            </a:xfrm>
          </p:grpSpPr>
          <p:sp>
            <p:nvSpPr>
              <p:cNvPr id="95350" name="Oval 11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51" name="Line 11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52" name="Line 12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53" name="Rectangle 12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endParaRPr lang="zh-TW" altLang="en-US" sz="2400">
                  <a:ea typeface="新細明體" pitchFamily="18" charset="-120"/>
                </a:endParaRPr>
              </a:p>
            </p:txBody>
          </p:sp>
          <p:sp>
            <p:nvSpPr>
              <p:cNvPr id="95354" name="Oval 12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7" name="Group 12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5356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357" name="Line 12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358" name="Line 12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8" name="Group 12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5360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361" name="Line 12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362" name="Line 1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9" name="Group 131"/>
            <p:cNvGrpSpPr>
              <a:grpSpLocks/>
            </p:cNvGrpSpPr>
            <p:nvPr/>
          </p:nvGrpSpPr>
          <p:grpSpPr bwMode="auto">
            <a:xfrm>
              <a:off x="3595" y="651"/>
              <a:ext cx="150" cy="307"/>
              <a:chOff x="4180" y="783"/>
              <a:chExt cx="150" cy="307"/>
            </a:xfrm>
          </p:grpSpPr>
          <p:sp>
            <p:nvSpPr>
              <p:cNvPr id="95364" name="AutoShape 13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65" name="Rectangle 13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66" name="Rectangle 13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67" name="AutoShape 13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68" name="Line 13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69" name="Line 13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70" name="Rectangle 13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71" name="Rectangle 13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aphicFrame>
          <p:nvGraphicFramePr>
            <p:cNvPr id="95372" name="Object 140"/>
            <p:cNvGraphicFramePr>
              <a:graphicFrameLocks noChangeAspect="1"/>
            </p:cNvGraphicFramePr>
            <p:nvPr/>
          </p:nvGraphicFramePr>
          <p:xfrm>
            <a:off x="4496" y="260"/>
            <a:ext cx="299" cy="239"/>
          </p:xfrm>
          <a:graphic>
            <a:graphicData uri="http://schemas.openxmlformats.org/presentationml/2006/ole">
              <p:oleObj spid="_x0000_s1030" name="Clip" r:id="rId18" imgW="1305000" imgH="1085760" progId="">
                <p:embed/>
              </p:oleObj>
            </a:graphicData>
          </a:graphic>
        </p:graphicFrame>
        <p:grpSp>
          <p:nvGrpSpPr>
            <p:cNvPr id="20" name="Group 141"/>
            <p:cNvGrpSpPr>
              <a:grpSpLocks/>
            </p:cNvGrpSpPr>
            <p:nvPr/>
          </p:nvGrpSpPr>
          <p:grpSpPr bwMode="auto">
            <a:xfrm>
              <a:off x="4451" y="714"/>
              <a:ext cx="292" cy="320"/>
              <a:chOff x="2870" y="1518"/>
              <a:chExt cx="292" cy="320"/>
            </a:xfrm>
          </p:grpSpPr>
          <p:graphicFrame>
            <p:nvGraphicFramePr>
              <p:cNvPr id="95374" name="Object 14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031" name="Clip" r:id="rId19" imgW="819000" imgH="847800" progId="">
                  <p:embed/>
                </p:oleObj>
              </a:graphicData>
            </a:graphic>
          </p:graphicFrame>
          <p:graphicFrame>
            <p:nvGraphicFramePr>
              <p:cNvPr id="95375" name="Object 14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032" name="Clip" r:id="rId20" imgW="1266840" imgH="1200240" progId="">
                  <p:embed/>
                </p:oleObj>
              </a:graphicData>
            </a:graphic>
          </p:graphicFrame>
        </p:grpSp>
        <p:grpSp>
          <p:nvGrpSpPr>
            <p:cNvPr id="21" name="Group 144"/>
            <p:cNvGrpSpPr>
              <a:grpSpLocks/>
            </p:cNvGrpSpPr>
            <p:nvPr/>
          </p:nvGrpSpPr>
          <p:grpSpPr bwMode="auto">
            <a:xfrm>
              <a:off x="3690" y="1566"/>
              <a:ext cx="360" cy="175"/>
              <a:chOff x="3600" y="219"/>
              <a:chExt cx="360" cy="175"/>
            </a:xfrm>
          </p:grpSpPr>
          <p:sp>
            <p:nvSpPr>
              <p:cNvPr id="95377" name="Oval 14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78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79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80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endParaRPr lang="zh-TW" altLang="en-US" sz="2400">
                  <a:ea typeface="新細明體" pitchFamily="18" charset="-120"/>
                </a:endParaRPr>
              </a:p>
            </p:txBody>
          </p:sp>
          <p:sp>
            <p:nvSpPr>
              <p:cNvPr id="95381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22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5383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384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385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3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5387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388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389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24" name="Group 158"/>
            <p:cNvGrpSpPr>
              <a:grpSpLocks/>
            </p:cNvGrpSpPr>
            <p:nvPr/>
          </p:nvGrpSpPr>
          <p:grpSpPr bwMode="auto">
            <a:xfrm>
              <a:off x="4374" y="1395"/>
              <a:ext cx="360" cy="175"/>
              <a:chOff x="3600" y="219"/>
              <a:chExt cx="360" cy="175"/>
            </a:xfrm>
          </p:grpSpPr>
          <p:sp>
            <p:nvSpPr>
              <p:cNvPr id="95391" name="Oval 1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92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93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394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endParaRPr lang="zh-TW" altLang="en-US" sz="2400">
                  <a:ea typeface="新細明體" pitchFamily="18" charset="-120"/>
                </a:endParaRPr>
              </a:p>
            </p:txBody>
          </p:sp>
          <p:sp>
            <p:nvSpPr>
              <p:cNvPr id="95395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25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5397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398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399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6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5401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02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03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27" name="Group 172"/>
            <p:cNvGrpSpPr>
              <a:grpSpLocks/>
            </p:cNvGrpSpPr>
            <p:nvPr/>
          </p:nvGrpSpPr>
          <p:grpSpPr bwMode="auto">
            <a:xfrm>
              <a:off x="4386" y="1887"/>
              <a:ext cx="360" cy="175"/>
              <a:chOff x="3600" y="219"/>
              <a:chExt cx="360" cy="175"/>
            </a:xfrm>
          </p:grpSpPr>
          <p:sp>
            <p:nvSpPr>
              <p:cNvPr id="95405" name="Oval 17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406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407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408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endParaRPr lang="zh-TW" altLang="en-US" sz="2400">
                  <a:ea typeface="新細明體" pitchFamily="18" charset="-120"/>
                </a:endParaRPr>
              </a:p>
            </p:txBody>
          </p:sp>
          <p:sp>
            <p:nvSpPr>
              <p:cNvPr id="95409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28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5411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12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13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9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5415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16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17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30" name="Group 186"/>
            <p:cNvGrpSpPr>
              <a:grpSpLocks/>
            </p:cNvGrpSpPr>
            <p:nvPr/>
          </p:nvGrpSpPr>
          <p:grpSpPr bwMode="auto">
            <a:xfrm>
              <a:off x="5082" y="1551"/>
              <a:ext cx="360" cy="175"/>
              <a:chOff x="3600" y="219"/>
              <a:chExt cx="360" cy="175"/>
            </a:xfrm>
          </p:grpSpPr>
          <p:sp>
            <p:nvSpPr>
              <p:cNvPr id="95419" name="Oval 18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420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421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422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endParaRPr lang="zh-TW" altLang="en-US" sz="2400">
                  <a:ea typeface="新細明體" pitchFamily="18" charset="-120"/>
                </a:endParaRPr>
              </a:p>
            </p:txBody>
          </p:sp>
          <p:sp>
            <p:nvSpPr>
              <p:cNvPr id="95423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31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5425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26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27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56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5429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30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31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257" name="Group 200"/>
            <p:cNvGrpSpPr>
              <a:grpSpLocks/>
            </p:cNvGrpSpPr>
            <p:nvPr/>
          </p:nvGrpSpPr>
          <p:grpSpPr bwMode="auto">
            <a:xfrm>
              <a:off x="4944" y="2223"/>
              <a:ext cx="360" cy="175"/>
              <a:chOff x="3600" y="219"/>
              <a:chExt cx="360" cy="175"/>
            </a:xfrm>
          </p:grpSpPr>
          <p:sp>
            <p:nvSpPr>
              <p:cNvPr id="95433" name="Oval 20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434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435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436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endParaRPr lang="zh-TW" altLang="en-US" sz="2400">
                  <a:ea typeface="新細明體" pitchFamily="18" charset="-120"/>
                </a:endParaRPr>
              </a:p>
            </p:txBody>
          </p:sp>
          <p:sp>
            <p:nvSpPr>
              <p:cNvPr id="95437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258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5439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40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41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59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5443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44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45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261" name="Group 214"/>
            <p:cNvGrpSpPr>
              <a:grpSpLocks/>
            </p:cNvGrpSpPr>
            <p:nvPr/>
          </p:nvGrpSpPr>
          <p:grpSpPr bwMode="auto">
            <a:xfrm>
              <a:off x="4704" y="2661"/>
              <a:ext cx="360" cy="175"/>
              <a:chOff x="3600" y="219"/>
              <a:chExt cx="360" cy="175"/>
            </a:xfrm>
          </p:grpSpPr>
          <p:sp>
            <p:nvSpPr>
              <p:cNvPr id="95447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448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449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450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endParaRPr lang="zh-TW" altLang="en-US" sz="2400">
                  <a:ea typeface="新細明體" pitchFamily="18" charset="-120"/>
                </a:endParaRPr>
              </a:p>
            </p:txBody>
          </p:sp>
          <p:sp>
            <p:nvSpPr>
              <p:cNvPr id="95451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262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5453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54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55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63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5457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58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59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264" name="Group 228"/>
            <p:cNvGrpSpPr>
              <a:grpSpLocks/>
            </p:cNvGrpSpPr>
            <p:nvPr/>
          </p:nvGrpSpPr>
          <p:grpSpPr bwMode="auto">
            <a:xfrm>
              <a:off x="4266" y="3027"/>
              <a:ext cx="360" cy="175"/>
              <a:chOff x="3600" y="219"/>
              <a:chExt cx="360" cy="175"/>
            </a:xfrm>
          </p:grpSpPr>
          <p:sp>
            <p:nvSpPr>
              <p:cNvPr id="95461" name="Oval 22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462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463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464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endParaRPr lang="zh-TW" altLang="en-US" sz="2400">
                  <a:ea typeface="新細明體" pitchFamily="18" charset="-120"/>
                </a:endParaRPr>
              </a:p>
            </p:txBody>
          </p:sp>
          <p:sp>
            <p:nvSpPr>
              <p:cNvPr id="95465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265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5467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68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69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66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5471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72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73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267" name="Group 242"/>
            <p:cNvGrpSpPr>
              <a:grpSpLocks/>
            </p:cNvGrpSpPr>
            <p:nvPr/>
          </p:nvGrpSpPr>
          <p:grpSpPr bwMode="auto">
            <a:xfrm>
              <a:off x="3690" y="2745"/>
              <a:ext cx="360" cy="175"/>
              <a:chOff x="3600" y="219"/>
              <a:chExt cx="360" cy="175"/>
            </a:xfrm>
          </p:grpSpPr>
          <p:sp>
            <p:nvSpPr>
              <p:cNvPr id="95475" name="Oval 24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476" name="Line 24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477" name="Line 24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478" name="Rectangle 24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endParaRPr lang="zh-TW" altLang="en-US" sz="2400">
                  <a:ea typeface="新細明體" pitchFamily="18" charset="-120"/>
                </a:endParaRPr>
              </a:p>
            </p:txBody>
          </p:sp>
          <p:sp>
            <p:nvSpPr>
              <p:cNvPr id="95479" name="Oval 24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268" name="Group 24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5481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82" name="Line 25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83" name="Line 2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69" name="Group 25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5485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86" name="Line 2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5487" name="Line 25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95488" name="Text Box 256"/>
            <p:cNvSpPr txBox="1">
              <a:spLocks noChangeArrowheads="1"/>
            </p:cNvSpPr>
            <p:nvPr/>
          </p:nvSpPr>
          <p:spPr bwMode="auto">
            <a:xfrm>
              <a:off x="3554" y="341"/>
              <a:ext cx="51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TW" sz="2000">
                  <a:latin typeface="Comic Sans MS" pitchFamily="66" charset="0"/>
                  <a:ea typeface="新細明體" pitchFamily="18" charset="-120"/>
                </a:rPr>
                <a:t>router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95489" name="Text Box 257"/>
            <p:cNvSpPr txBox="1">
              <a:spLocks noChangeArrowheads="1"/>
            </p:cNvSpPr>
            <p:nvPr/>
          </p:nvSpPr>
          <p:spPr bwMode="auto">
            <a:xfrm>
              <a:off x="4424" y="437"/>
              <a:ext cx="85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TW" sz="2000">
                  <a:latin typeface="Comic Sans MS" pitchFamily="66" charset="0"/>
                  <a:ea typeface="新細明體" pitchFamily="18" charset="-120"/>
                </a:rPr>
                <a:t>workstation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95490" name="Text Box 258"/>
            <p:cNvSpPr txBox="1">
              <a:spLocks noChangeArrowheads="1"/>
            </p:cNvSpPr>
            <p:nvPr/>
          </p:nvSpPr>
          <p:spPr bwMode="auto">
            <a:xfrm>
              <a:off x="3710" y="724"/>
              <a:ext cx="51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TW" sz="2000">
                  <a:latin typeface="Comic Sans MS" pitchFamily="66" charset="0"/>
                  <a:ea typeface="新細明體" pitchFamily="18" charset="-120"/>
                </a:rPr>
                <a:t>server</a:t>
              </a:r>
              <a:endParaRPr lang="en-US" altLang="zh-TW" sz="2000">
                <a:ea typeface="新細明體" pitchFamily="18" charset="-120"/>
              </a:endParaRPr>
            </a:p>
          </p:txBody>
        </p:sp>
        <p:sp>
          <p:nvSpPr>
            <p:cNvPr id="95491" name="Text Box 259"/>
            <p:cNvSpPr txBox="1">
              <a:spLocks noChangeArrowheads="1"/>
            </p:cNvSpPr>
            <p:nvPr/>
          </p:nvSpPr>
          <p:spPr bwMode="auto">
            <a:xfrm>
              <a:off x="4700" y="864"/>
              <a:ext cx="51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TW" sz="2000">
                  <a:latin typeface="Comic Sans MS" pitchFamily="66" charset="0"/>
                  <a:ea typeface="新細明體" pitchFamily="18" charset="-120"/>
                </a:rPr>
                <a:t>mobile</a:t>
              </a:r>
              <a:endParaRPr lang="en-US" altLang="zh-TW" sz="2000">
                <a:ea typeface="新細明體" pitchFamily="18" charset="-120"/>
              </a:endParaRPr>
            </a:p>
          </p:txBody>
        </p:sp>
      </p:grpSp>
      <p:sp>
        <p:nvSpPr>
          <p:cNvPr id="95492" name="Line 260"/>
          <p:cNvSpPr>
            <a:spLocks noChangeShapeType="1"/>
          </p:cNvSpPr>
          <p:nvPr/>
        </p:nvSpPr>
        <p:spPr bwMode="auto">
          <a:xfrm flipV="1">
            <a:off x="8534400" y="4979989"/>
            <a:ext cx="2117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15C843-A69B-4EF1-B80E-9D20D69C9F41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863600" y="1158876"/>
            <a:ext cx="100584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TW" sz="2800">
                <a:ea typeface="新細明體" pitchFamily="18" charset="-120"/>
              </a:rPr>
              <a:t>◆ </a:t>
            </a:r>
            <a:r>
              <a:rPr lang="en-US" altLang="zh-TW" sz="2800" b="1">
                <a:ea typeface="新細明體" pitchFamily="18" charset="-120"/>
              </a:rPr>
              <a:t>A software/hardware infrastructure</a:t>
            </a:r>
          </a:p>
          <a:p>
            <a:pPr algn="l"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       </a:t>
            </a:r>
            <a:r>
              <a:rPr lang="en-US" altLang="zh-TW" sz="2400">
                <a:ea typeface="新細明體" pitchFamily="18" charset="-120"/>
              </a:rPr>
              <a:t>➭ Share resources</a:t>
            </a:r>
          </a:p>
          <a:p>
            <a:pPr algn="l"/>
            <a:r>
              <a:rPr lang="en-US" altLang="zh-TW">
                <a:ea typeface="新細明體" pitchFamily="18" charset="-120"/>
              </a:rPr>
              <a:t>              </a:t>
            </a:r>
            <a:r>
              <a:rPr lang="en-US" altLang="zh-TW" sz="2000">
                <a:ea typeface="新細明體" pitchFamily="18" charset="-120"/>
              </a:rPr>
              <a:t>● data, files, computing power, video,…</a:t>
            </a:r>
          </a:p>
          <a:p>
            <a:pPr algn="l">
              <a:spcBef>
                <a:spcPct val="50000"/>
              </a:spcBef>
            </a:pPr>
            <a:r>
              <a:rPr lang="en-US" altLang="zh-TW" sz="2800">
                <a:ea typeface="新細明體" pitchFamily="18" charset="-120"/>
              </a:rPr>
              <a:t>     </a:t>
            </a:r>
            <a:r>
              <a:rPr lang="en-US" altLang="zh-TW" sz="2400">
                <a:ea typeface="新細明體" pitchFamily="18" charset="-120"/>
              </a:rPr>
              <a:t>➭ Information highway</a:t>
            </a:r>
          </a:p>
          <a:p>
            <a:pPr algn="l"/>
            <a:r>
              <a:rPr lang="en-US" altLang="zh-TW">
                <a:ea typeface="新細明體" pitchFamily="18" charset="-120"/>
              </a:rPr>
              <a:t>             </a:t>
            </a:r>
            <a:r>
              <a:rPr lang="en-US" altLang="zh-TW" sz="2000">
                <a:ea typeface="新細明體" pitchFamily="18" charset="-120"/>
              </a:rPr>
              <a:t>● communication between geographically dispersed users</a:t>
            </a:r>
          </a:p>
          <a:p>
            <a:pPr algn="l"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       </a:t>
            </a:r>
            <a:r>
              <a:rPr lang="en-US" altLang="zh-TW" sz="2400">
                <a:ea typeface="新細明體" pitchFamily="18" charset="-120"/>
              </a:rPr>
              <a:t>➭ Electronic Society</a:t>
            </a:r>
          </a:p>
          <a:p>
            <a:pPr algn="l"/>
            <a:r>
              <a:rPr lang="en-US" altLang="zh-TW">
                <a:ea typeface="新細明體" pitchFamily="18" charset="-120"/>
              </a:rPr>
              <a:t>             </a:t>
            </a:r>
            <a:r>
              <a:rPr lang="en-US" altLang="zh-TW" sz="2000">
                <a:ea typeface="新細明體" pitchFamily="18" charset="-120"/>
              </a:rPr>
              <a:t>● Cyberspace</a:t>
            </a:r>
          </a:p>
          <a:p>
            <a:pPr algn="l"/>
            <a:r>
              <a:rPr lang="en-US" altLang="zh-TW" sz="2000">
                <a:ea typeface="新細明體" pitchFamily="18" charset="-120"/>
              </a:rPr>
              <a:t>            ● Virtual global nation</a:t>
            </a:r>
          </a:p>
          <a:p>
            <a:endParaRPr lang="en-US" altLang="zh-TW">
              <a:ea typeface="新細明體" pitchFamily="18" charset="-120"/>
            </a:endParaRP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667934" y="160338"/>
            <a:ext cx="57606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3300"/>
                </a:solidFill>
                <a:ea typeface="新細明體" pitchFamily="18" charset="-120"/>
              </a:rPr>
              <a:t>What is a Computer Network</a:t>
            </a:r>
            <a:endParaRPr lang="zh-TW" altLang="en-US" sz="3600" b="1">
              <a:solidFill>
                <a:srgbClr val="FF3300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C16FC1-7F1A-4C48-8519-0681DA261ACD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Introduction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224367" y="1285875"/>
            <a:ext cx="11722100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>
                <a:ea typeface="新細明體" pitchFamily="18" charset="-120"/>
              </a:rPr>
              <a:t>Computer Network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800">
                <a:ea typeface="新細明體" pitchFamily="18" charset="-120"/>
              </a:rPr>
              <a:t>an </a:t>
            </a:r>
            <a:r>
              <a:rPr lang="en-US" altLang="zh-TW" sz="2800" i="1">
                <a:ea typeface="新細明體" pitchFamily="18" charset="-120"/>
              </a:rPr>
              <a:t>interconnected</a:t>
            </a:r>
            <a:r>
              <a:rPr lang="en-US" altLang="zh-TW" sz="2800">
                <a:ea typeface="新細明體" pitchFamily="18" charset="-120"/>
              </a:rPr>
              <a:t> collection of </a:t>
            </a:r>
            <a:r>
              <a:rPr lang="en-US" altLang="zh-TW" sz="2800" i="1">
                <a:ea typeface="新細明體" pitchFamily="18" charset="-120"/>
              </a:rPr>
              <a:t>autonomous </a:t>
            </a:r>
            <a:r>
              <a:rPr lang="en-US" altLang="zh-TW" sz="2800">
                <a:ea typeface="新細明體" pitchFamily="18" charset="-120"/>
              </a:rPr>
              <a:t>computers</a:t>
            </a:r>
          </a:p>
          <a:p>
            <a:pPr marL="1143000" lvl="2" indent="-228600" algn="l">
              <a:spcBef>
                <a:spcPct val="20000"/>
              </a:spcBef>
              <a:buClr>
                <a:schemeClr val="accent2"/>
              </a:buClr>
            </a:pPr>
            <a:r>
              <a:rPr lang="en-US" altLang="zh-TW" sz="2400">
                <a:ea typeface="新細明體" pitchFamily="18" charset="-120"/>
                <a:sym typeface="Wingdings" pitchFamily="2" charset="2"/>
              </a:rPr>
              <a:t></a:t>
            </a:r>
            <a:r>
              <a:rPr lang="en-US" altLang="zh-TW" sz="2400" i="1">
                <a:solidFill>
                  <a:srgbClr val="FF0000"/>
                </a:solidFill>
                <a:ea typeface="新細明體" pitchFamily="18" charset="-120"/>
              </a:rPr>
              <a:t>Internet: </a:t>
            </a:r>
            <a:r>
              <a:rPr lang="en-US" altLang="zh-TW" sz="2400">
                <a:solidFill>
                  <a:srgbClr val="FF0000"/>
                </a:solidFill>
                <a:latin typeface="Comic Sans MS"/>
                <a:ea typeface="新細明體" pitchFamily="18" charset="-120"/>
              </a:rPr>
              <a:t>“</a:t>
            </a:r>
            <a:r>
              <a:rPr lang="en-US" altLang="zh-TW" sz="2400">
                <a:solidFill>
                  <a:srgbClr val="FF0000"/>
                </a:solidFill>
                <a:ea typeface="新細明體" pitchFamily="18" charset="-120"/>
              </a:rPr>
              <a:t>network of networks</a:t>
            </a:r>
            <a:r>
              <a:rPr lang="en-US" altLang="zh-TW" sz="2400">
                <a:solidFill>
                  <a:srgbClr val="FF0000"/>
                </a:solidFill>
                <a:latin typeface="Comic Sans MS"/>
                <a:ea typeface="新細明體" pitchFamily="18" charset="-120"/>
              </a:rPr>
              <a:t>”</a:t>
            </a:r>
            <a:endParaRPr lang="en-US" altLang="zh-TW" sz="2400">
              <a:solidFill>
                <a:srgbClr val="FF0000"/>
              </a:solidFill>
              <a:ea typeface="新細明體" pitchFamily="18" charset="-120"/>
            </a:endParaRPr>
          </a:p>
          <a:p>
            <a:pPr marL="1600200" lvl="3" indent="-22860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000">
                <a:ea typeface="新細明體" pitchFamily="18" charset="-120"/>
              </a:rPr>
              <a:t>loosely hierarchical</a:t>
            </a:r>
          </a:p>
          <a:p>
            <a:pPr marL="1600200" lvl="3" indent="-22860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000">
                <a:ea typeface="新細明體" pitchFamily="18" charset="-120"/>
              </a:rPr>
              <a:t>public Internet versus private intranet</a:t>
            </a:r>
          </a:p>
          <a:p>
            <a:pPr marL="1143000" lvl="2" indent="-228600" algn="l">
              <a:spcBef>
                <a:spcPct val="20000"/>
              </a:spcBef>
              <a:buClr>
                <a:schemeClr val="accent2"/>
              </a:buClr>
            </a:pPr>
            <a:r>
              <a:rPr lang="en-US" altLang="zh-TW" sz="2400">
                <a:ea typeface="新細明體" pitchFamily="18" charset="-120"/>
                <a:sym typeface="Wingdings" pitchFamily="2" charset="2"/>
              </a:rPr>
              <a:t>WWW a distributed systems run on the top of Internet</a:t>
            </a: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>
                <a:ea typeface="新細明體" pitchFamily="18" charset="-120"/>
              </a:rPr>
              <a:t>Distributed System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800" i="1">
                <a:ea typeface="新細明體" pitchFamily="18" charset="-120"/>
              </a:rPr>
              <a:t>High degree of cohesiveness and transparency</a:t>
            </a:r>
            <a:endParaRPr lang="en-US" altLang="zh-TW" sz="2800">
              <a:ea typeface="新細明體" pitchFamily="18" charset="-12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800">
                <a:ea typeface="新細明體" pitchFamily="18" charset="-120"/>
              </a:rPr>
              <a:t>A software system built on top of a network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2FC65F-8C59-45F0-8BFD-CC177E75E2E9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1.1 Uses of Computer Networks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8634" y="1730376"/>
            <a:ext cx="10003367" cy="4822825"/>
          </a:xfrm>
        </p:spPr>
        <p:txBody>
          <a:bodyPr/>
          <a:lstStyle/>
          <a:p>
            <a:pPr lvl="1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Business Applications</a:t>
            </a:r>
          </a:p>
          <a:p>
            <a:pPr lvl="1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Home Applications</a:t>
            </a:r>
          </a:p>
          <a:p>
            <a:pPr lvl="1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Mobile Users</a:t>
            </a:r>
          </a:p>
          <a:p>
            <a:pPr lvl="1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Social Issues</a:t>
            </a:r>
          </a:p>
          <a:p>
            <a:pPr lvl="1">
              <a:buFontTx/>
              <a:buChar char="•"/>
            </a:pPr>
            <a:endParaRPr lang="zh-TW" altLang="en-US" sz="3200">
              <a:ea typeface="新細明體" pitchFamily="18" charset="-120"/>
            </a:endParaRPr>
          </a:p>
          <a:p>
            <a:pPr lvl="1">
              <a:buFontTx/>
              <a:buChar char="•"/>
            </a:pPr>
            <a:endParaRPr lang="zh-TW" altLang="en-US" sz="320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084D8C-1752-487D-A3F0-B9EE74A7C872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61" y="0"/>
            <a:ext cx="10972800" cy="1143000"/>
          </a:xfrm>
        </p:spPr>
        <p:txBody>
          <a:bodyPr/>
          <a:lstStyle/>
          <a:p>
            <a:r>
              <a:rPr lang="en-US" altLang="zh-TW" b="1" dirty="0">
                <a:ea typeface="新細明體" pitchFamily="18" charset="-120"/>
              </a:rPr>
              <a:t>Business Applications of Networks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61" y="2143117"/>
            <a:ext cx="10972800" cy="452596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network with two clients and one server.</a:t>
            </a:r>
          </a:p>
        </p:txBody>
      </p:sp>
      <p:pic>
        <p:nvPicPr>
          <p:cNvPr id="6148" name="Picture 4" descr="1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69" y="2857496"/>
            <a:ext cx="8966200" cy="3424238"/>
          </a:xfrm>
          <a:prstGeom prst="rect">
            <a:avLst/>
          </a:prstGeom>
          <a:noFill/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307167" y="908051"/>
            <a:ext cx="6147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Resource sharing (hardware, software, information, …)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315634" y="1674813"/>
            <a:ext cx="6109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c.  Doing business electronically (B2B, B2C, e-commerce)</a:t>
            </a:r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315633" y="1274763"/>
            <a:ext cx="6942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b.  Providing communication medium (e-mail, videoconferenceing)</a:t>
            </a:r>
            <a:endParaRPr lang="zh-TW" altLang="en-US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9B5093-29BC-4DCC-AFBA-BFA70DF3ED29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821267" y="0"/>
            <a:ext cx="10363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/>
            <a:r>
              <a:rPr lang="en-US" altLang="zh-TW" sz="4000" b="1">
                <a:solidFill>
                  <a:srgbClr val="FF0000"/>
                </a:solidFill>
                <a:ea typeface="新細明體" pitchFamily="18" charset="-120"/>
              </a:rPr>
              <a:t>Goals of Networks for Companies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914400" y="1066800"/>
            <a:ext cx="10363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l"/>
            </a:pPr>
            <a:r>
              <a:rPr lang="en-US" altLang="zh-TW" sz="2800">
                <a:ea typeface="新細明體" pitchFamily="18" charset="-120"/>
              </a:rPr>
              <a:t>Resource sharing: equipment, programs, data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l"/>
            </a:pPr>
            <a:r>
              <a:rPr lang="en-US" altLang="zh-TW" sz="2800">
                <a:ea typeface="新細明體" pitchFamily="18" charset="-120"/>
              </a:rPr>
              <a:t>high reliability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400">
                <a:ea typeface="新細明體" pitchFamily="18" charset="-120"/>
              </a:rPr>
              <a:t>replicated data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400">
                <a:ea typeface="新細明體" pitchFamily="18" charset="-120"/>
              </a:rPr>
              <a:t>hardware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l"/>
            </a:pPr>
            <a:r>
              <a:rPr lang="en-US" altLang="zh-TW" sz="2800">
                <a:ea typeface="新細明體" pitchFamily="18" charset="-120"/>
              </a:rPr>
              <a:t>Saving money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400">
                <a:ea typeface="新細明體" pitchFamily="18" charset="-120"/>
              </a:rPr>
              <a:t>mainframe: 10 times faster, but 1000 times more expensive than PC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400">
                <a:ea typeface="新細明體" pitchFamily="18" charset="-120"/>
              </a:rPr>
              <a:t>client-server model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l"/>
            </a:pPr>
            <a:r>
              <a:rPr lang="en-US" altLang="zh-TW" sz="2400">
                <a:ea typeface="新細明體" pitchFamily="18" charset="-120"/>
              </a:rPr>
              <a:t>Scalability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400">
                <a:ea typeface="新細明體" pitchFamily="18" charset="-120"/>
              </a:rPr>
              <a:t>mainframe: replace a larger one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400">
                <a:ea typeface="新細明體" pitchFamily="18" charset="-120"/>
              </a:rPr>
              <a:t>client-server model: add more servers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l"/>
            </a:pPr>
            <a:r>
              <a:rPr lang="en-US" altLang="zh-TW" sz="2400">
                <a:ea typeface="新細明體" pitchFamily="18" charset="-120"/>
              </a:rPr>
              <a:t>Communication medium for separated employees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8CA6BD4B6BB458EC4DF3BC6B8455E" ma:contentTypeVersion="2" ma:contentTypeDescription="Create a new document." ma:contentTypeScope="" ma:versionID="4c1744822c704be929cff37fdeaf54d0">
  <xsd:schema xmlns:xsd="http://www.w3.org/2001/XMLSchema" xmlns:xs="http://www.w3.org/2001/XMLSchema" xmlns:p="http://schemas.microsoft.com/office/2006/metadata/properties" xmlns:ns2="5e62a2dd-ff91-4591-8d2f-adadc8198891" targetNamespace="http://schemas.microsoft.com/office/2006/metadata/properties" ma:root="true" ma:fieldsID="b09255625856ef7ac3b4d8dfcdef169f" ns2:_="">
    <xsd:import namespace="5e62a2dd-ff91-4591-8d2f-adadc819889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2a2dd-ff91-4591-8d2f-adadc81988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989B67-2555-4DB6-B147-5FFEA81412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951B70-9DB6-4529-85A7-BC9F3B7C4C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62a2dd-ff91-4591-8d2f-adadc8198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E2E494-7E83-48A3-A37B-6A0EF14651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418</Words>
  <Application>Microsoft Office PowerPoint</Application>
  <PresentationFormat>Custom</PresentationFormat>
  <Paragraphs>93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Clip</vt:lpstr>
      <vt:lpstr> 19CS2109</vt:lpstr>
      <vt:lpstr>    Introduction</vt:lpstr>
      <vt:lpstr>1.0 Technology Revolution</vt:lpstr>
      <vt:lpstr>Slide 4</vt:lpstr>
      <vt:lpstr>Slide 5</vt:lpstr>
      <vt:lpstr>Introduction</vt:lpstr>
      <vt:lpstr>1.1 Uses of Computer Networks</vt:lpstr>
      <vt:lpstr>Business Applications of Networks</vt:lpstr>
      <vt:lpstr>Slide 9</vt:lpstr>
      <vt:lpstr>Business Applications of Networks (2)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vege</dc:creator>
  <cp:lastModifiedBy>Windows User</cp:lastModifiedBy>
  <cp:revision>45</cp:revision>
  <dcterms:created xsi:type="dcterms:W3CDTF">2016-10-27T15:05:54Z</dcterms:created>
  <dcterms:modified xsi:type="dcterms:W3CDTF">2020-12-23T15:57:01Z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0x01010057C8CA6BD4B6BB458EC4DF3BC6B8455E</vt:lpwstr>
  </property>
</Properties>
</file>