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sldIdLst>
    <p:sldId id="256" r:id="rId5"/>
    <p:sldId id="25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73" r:id="rId32"/>
    <p:sldId id="374" r:id="rId33"/>
    <p:sldId id="375" r:id="rId34"/>
    <p:sldId id="376" r:id="rId35"/>
    <p:sldId id="37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F2377-5FD3-1E33-8816-5A407336896E}" v="1" dt="2020-12-31T04:17:53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 VADLAMUDI" userId="S::divya.movva@kluniversity.in::8ef4899c-4a8c-4a34-9ef3-80af62cd1123" providerId="AD" clId="Web-{045F2377-5FD3-1E33-8816-5A407336896E}"/>
    <pc:docChg chg="modSld">
      <pc:chgData name="DIVYA VADLAMUDI" userId="S::divya.movva@kluniversity.in::8ef4899c-4a8c-4a34-9ef3-80af62cd1123" providerId="AD" clId="Web-{045F2377-5FD3-1E33-8816-5A407336896E}" dt="2020-12-31T04:17:53.720" v="0" actId="1076"/>
      <pc:docMkLst>
        <pc:docMk/>
      </pc:docMkLst>
      <pc:sldChg chg="modSp">
        <pc:chgData name="DIVYA VADLAMUDI" userId="S::divya.movva@kluniversity.in::8ef4899c-4a8c-4a34-9ef3-80af62cd1123" providerId="AD" clId="Web-{045F2377-5FD3-1E33-8816-5A407336896E}" dt="2020-12-31T04:17:53.720" v="0" actId="1076"/>
        <pc:sldMkLst>
          <pc:docMk/>
          <pc:sldMk cId="0" sldId="369"/>
        </pc:sldMkLst>
        <pc:picChg chg="mod">
          <ac:chgData name="DIVYA VADLAMUDI" userId="S::divya.movva@kluniversity.in::8ef4899c-4a8c-4a34-9ef3-80af62cd1123" providerId="AD" clId="Web-{045F2377-5FD3-1E33-8816-5A407336896E}" dt="2020-12-31T04:17:53.720" v="0" actId="1076"/>
          <ac:picMkLst>
            <pc:docMk/>
            <pc:sldMk cId="0" sldId="369"/>
            <ac:picMk id="27652" creationId="{00000000-0000-0000-0000-000000000000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44196-20C1-42AF-B0BD-3A0C01340ABD}" type="datetimeFigureOut">
              <a:rPr lang="en-AU" smtClean="0"/>
              <a:pPr/>
              <a:t>30/12/2020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46252-7977-470F-A63B-F34B0A5EB21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94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15CS2007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Database Systems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3578" y="6356350"/>
            <a:ext cx="9933709" cy="365125"/>
          </a:xfrm>
        </p:spPr>
        <p:txBody>
          <a:bodyPr/>
          <a:lstStyle/>
          <a:p>
            <a:r>
              <a:rPr lang="en-AU" dirty="0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26" name="Picture 2" descr="K L University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5251479"/>
            <a:ext cx="46863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98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81"/>
          <a:stretch/>
        </p:blipFill>
        <p:spPr bwMode="auto">
          <a:xfrm rot="5400000">
            <a:off x="11126258" y="-1059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41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81"/>
          <a:stretch/>
        </p:blipFill>
        <p:spPr bwMode="auto">
          <a:xfrm rot="5400000">
            <a:off x="11126259" y="-59248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83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References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838200" y="1238596"/>
            <a:ext cx="10515599" cy="50125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pic>
        <p:nvPicPr>
          <p:cNvPr id="9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16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669087" cy="365125"/>
          </a:xfrm>
        </p:spPr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2050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554"/>
          <a:stretch/>
        </p:blipFill>
        <p:spPr bwMode="auto">
          <a:xfrm>
            <a:off x="11140094" y="-15902"/>
            <a:ext cx="1051906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80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15CS2007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Database Systems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1850" y="6356350"/>
            <a:ext cx="9160048" cy="365125"/>
          </a:xfrm>
        </p:spPr>
        <p:txBody>
          <a:bodyPr/>
          <a:lstStyle/>
          <a:p>
            <a:r>
              <a:rPr lang="en-AU" dirty="0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3074" name="Picture 2" descr="K L University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207818"/>
            <a:ext cx="46863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19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30284"/>
            <a:ext cx="5181600" cy="494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6187"/>
            <a:ext cx="5181600" cy="4930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24098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4098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76"/>
          <a:stretch/>
        </p:blipFill>
        <p:spPr bwMode="auto">
          <a:xfrm>
            <a:off x="11131781" y="0"/>
            <a:ext cx="106021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86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0759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98190"/>
            <a:ext cx="5157787" cy="40914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0759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98190"/>
            <a:ext cx="5183188" cy="40914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</a:t>
            </a:r>
            <a:r>
              <a:rPr lang="en-AU" dirty="0"/>
              <a:t> </a:t>
            </a:r>
            <a:r>
              <a:rPr lang="en-AU" dirty="0">
                <a:solidFill>
                  <a:srgbClr val="C00000"/>
                </a:solidFill>
              </a:rPr>
              <a:t>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5122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92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6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57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47898" y="6356350"/>
            <a:ext cx="9144000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5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80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21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55470"/>
            <a:ext cx="10515600" cy="502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87FF5-4BF9-4B21-B0D2-9B7FF2B27D7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084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19CS2109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NETWORKS AND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1</a:t>
            </a:fld>
            <a:endParaRPr lang="en-AU"/>
          </a:p>
        </p:txBody>
      </p:sp>
      <p:sp>
        <p:nvSpPr>
          <p:cNvPr id="6" name="Footer Placeholder 3"/>
          <p:cNvSpPr>
            <a:spLocks noGrp="1"/>
          </p:cNvSpPr>
          <p:nvPr/>
        </p:nvSpPr>
        <p:spPr>
          <a:xfrm>
            <a:off x="1268680" y="6492875"/>
            <a:ext cx="101510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© 2020-21 KL University – The contents of this presentation are an intellectual and copyrighted property of KL University.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23746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DB149A-CEDC-4D05-B582-CF3A71F71FCF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>
                <a:ea typeface="新細明體" pitchFamily="18" charset="-120"/>
              </a:rPr>
              <a:t>Wide Area Networks (WANs)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19800"/>
            <a:ext cx="12192000" cy="8382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Relation between hosts on LANs and the subnet.</a:t>
            </a:r>
          </a:p>
        </p:txBody>
      </p:sp>
      <p:pic>
        <p:nvPicPr>
          <p:cNvPr id="19460" name="Picture 4" descr="1-0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3451" y="2468563"/>
            <a:ext cx="10411883" cy="3206750"/>
          </a:xfrm>
          <a:prstGeom prst="rect">
            <a:avLst/>
          </a:prstGeom>
          <a:noFill/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2743200" y="969963"/>
            <a:ext cx="549486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>
                <a:latin typeface="Arial" charset="0"/>
                <a:ea typeface="新細明體" pitchFamily="18" charset="-120"/>
                <a:cs typeface="Arial" charset="0"/>
              </a:rPr>
              <a:t>·</a:t>
            </a:r>
            <a:r>
              <a:rPr lang="en-US" altLang="zh-TW">
                <a:ea typeface="新細明體" pitchFamily="18" charset="-120"/>
                <a:cs typeface="Arial" charset="0"/>
              </a:rPr>
              <a:t>WANs are </a:t>
            </a:r>
            <a:r>
              <a:rPr lang="en-US" altLang="zh-TW" b="1">
                <a:ea typeface="新細明體" pitchFamily="18" charset="-120"/>
                <a:cs typeface="Arial" charset="0"/>
              </a:rPr>
              <a:t>point-to-point</a:t>
            </a:r>
            <a:r>
              <a:rPr lang="en-US" altLang="zh-TW">
                <a:ea typeface="新細明體" pitchFamily="18" charset="-120"/>
                <a:cs typeface="Arial" charset="0"/>
              </a:rPr>
              <a:t> networks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349251" y="1327150"/>
            <a:ext cx="1122468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>
                <a:ea typeface="新細明體" pitchFamily="18" charset="-120"/>
                <a:cs typeface="Arial" charset="0"/>
              </a:rPr>
              <a:t>·WANs consist of two distinct components: </a:t>
            </a:r>
          </a:p>
          <a:p>
            <a:r>
              <a:rPr lang="en-US" altLang="zh-TW" b="1">
                <a:ea typeface="新細明體" pitchFamily="18" charset="-120"/>
                <a:cs typeface="Arial" charset="0"/>
              </a:rPr>
              <a:t>transmission lines</a:t>
            </a:r>
            <a:r>
              <a:rPr lang="en-US" altLang="zh-TW">
                <a:ea typeface="新細明體" pitchFamily="18" charset="-120"/>
                <a:cs typeface="Arial" charset="0"/>
              </a:rPr>
              <a:t> (copper, fiber, microwave) and </a:t>
            </a:r>
            <a:r>
              <a:rPr lang="en-US" altLang="zh-TW" b="1">
                <a:ea typeface="新細明體" pitchFamily="18" charset="-120"/>
                <a:cs typeface="Arial" charset="0"/>
              </a:rPr>
              <a:t>switches</a:t>
            </a:r>
            <a:r>
              <a:rPr lang="en-US" altLang="zh-TW">
                <a:ea typeface="新細明體" pitchFamily="18" charset="-120"/>
                <a:cs typeface="Arial" charset="0"/>
              </a:rPr>
              <a:t> (electronics, optics)</a:t>
            </a:r>
          </a:p>
          <a:p>
            <a:pPr algn="l"/>
            <a:r>
              <a:rPr lang="en-US" altLang="zh-TW">
                <a:ea typeface="新細明體" pitchFamily="18" charset="-120"/>
                <a:cs typeface="Arial" charset="0"/>
                <a:sym typeface="Wingdings" pitchFamily="2" charset="2"/>
              </a:rPr>
              <a:t>         </a:t>
            </a:r>
            <a:r>
              <a:rPr lang="en-US" altLang="zh-TW" b="1">
                <a:ea typeface="新細明體" pitchFamily="18" charset="-120"/>
                <a:cs typeface="Arial" charset="0"/>
                <a:sym typeface="Wingdings" pitchFamily="2" charset="2"/>
              </a:rPr>
              <a:t>Store-and-forward</a:t>
            </a:r>
            <a:r>
              <a:rPr lang="en-US" altLang="zh-TW">
                <a:ea typeface="新細明體" pitchFamily="18" charset="-120"/>
                <a:cs typeface="Arial" charset="0"/>
                <a:sym typeface="Wingdings" pitchFamily="2" charset="2"/>
              </a:rPr>
              <a:t> or </a:t>
            </a:r>
            <a:r>
              <a:rPr lang="en-US" altLang="zh-TW" b="1">
                <a:ea typeface="新細明體" pitchFamily="18" charset="-120"/>
                <a:cs typeface="Arial" charset="0"/>
                <a:sym typeface="Wingdings" pitchFamily="2" charset="2"/>
              </a:rPr>
              <a:t>packet-switched</a:t>
            </a:r>
            <a:r>
              <a:rPr lang="en-US" altLang="zh-TW">
                <a:ea typeface="新細明體" pitchFamily="18" charset="-120"/>
                <a:cs typeface="Arial" charset="0"/>
                <a:sym typeface="Wingdings" pitchFamily="2" charset="2"/>
              </a:rPr>
              <a:t> subnet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32790-843F-46C9-8F03-315F0CCD9C44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914400" y="152400"/>
            <a:ext cx="10363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altLang="zh-TW" sz="4400" b="1">
                <a:solidFill>
                  <a:srgbClr val="FF0000"/>
                </a:solidFill>
                <a:ea typeface="新細明體" pitchFamily="18" charset="-120"/>
              </a:rPr>
              <a:t>Network Topology</a:t>
            </a:r>
          </a:p>
        </p:txBody>
      </p:sp>
      <p:graphicFrame>
        <p:nvGraphicFramePr>
          <p:cNvPr id="118789" name="Object 5"/>
          <p:cNvGraphicFramePr>
            <a:graphicFrameLocks noChangeAspect="1"/>
          </p:cNvGraphicFramePr>
          <p:nvPr/>
        </p:nvGraphicFramePr>
        <p:xfrm>
          <a:off x="609600" y="1200151"/>
          <a:ext cx="10363200" cy="531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點陣圖影像" r:id="rId3" imgW="5648193" imgH="3867528" progId="PBrush">
                  <p:embed/>
                </p:oleObj>
              </mc:Choice>
              <mc:Fallback>
                <p:oleObj name="點陣圖影像" r:id="rId3" imgW="5648193" imgH="3867528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00151"/>
                        <a:ext cx="10363200" cy="531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4FD632-6013-4C59-BD1C-CA2E101FD46D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10363200" cy="990600"/>
          </a:xfrm>
          <a:noFill/>
          <a:ln/>
        </p:spPr>
        <p:txBody>
          <a:bodyPr lIns="92075" tIns="46038" rIns="92075" bIns="46038"/>
          <a:lstStyle/>
          <a:p>
            <a:r>
              <a:rPr lang="en-US" altLang="zh-TW" b="1">
                <a:ea typeface="新細明體" pitchFamily="18" charset="-120"/>
              </a:rPr>
              <a:t>Subnet (WANs)</a:t>
            </a: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1166813"/>
            <a:ext cx="10363200" cy="4259262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marL="342900" indent="-342900" algn="l"/>
            <a:r>
              <a:rPr lang="en-US" altLang="zh-TW">
                <a:ea typeface="新細明體" pitchFamily="18" charset="-120"/>
              </a:rPr>
              <a:t>Subnet (WANs) is consists of two components:</a:t>
            </a:r>
          </a:p>
          <a:p>
            <a:pPr marL="742950" lvl="1" indent="-285750"/>
            <a:r>
              <a:rPr lang="en-US" altLang="zh-TW">
                <a:ea typeface="新細明體" pitchFamily="18" charset="-120"/>
              </a:rPr>
              <a:t>transmission lines (circuits, channels, trunks)</a:t>
            </a:r>
          </a:p>
          <a:p>
            <a:pPr marL="1143000" lvl="2" indent="-228600"/>
            <a:r>
              <a:rPr lang="en-US" altLang="zh-TW">
                <a:ea typeface="新細明體" pitchFamily="18" charset="-120"/>
              </a:rPr>
              <a:t>move bits between machines</a:t>
            </a:r>
          </a:p>
          <a:p>
            <a:pPr marL="742950" lvl="1" indent="-285750"/>
            <a:r>
              <a:rPr lang="en-US" altLang="zh-TW">
                <a:ea typeface="新細明體" pitchFamily="18" charset="-120"/>
              </a:rPr>
              <a:t>switching elements</a:t>
            </a:r>
          </a:p>
          <a:p>
            <a:pPr marL="1143000" lvl="2" indent="-228600"/>
            <a:r>
              <a:rPr lang="en-US" altLang="zh-TW">
                <a:ea typeface="新細明體" pitchFamily="18" charset="-120"/>
              </a:rPr>
              <a:t>connect transmission lines</a:t>
            </a:r>
          </a:p>
          <a:p>
            <a:pPr marL="1143000" lvl="2" indent="-228600"/>
            <a:r>
              <a:rPr lang="en-US" altLang="zh-TW">
                <a:ea typeface="新細明體" pitchFamily="18" charset="-120"/>
              </a:rPr>
              <a:t>Router: also called packet switching nodes, intermediate systems, and data switching exchanges</a:t>
            </a:r>
          </a:p>
          <a:p>
            <a:pPr marL="1143000" lvl="2" indent="-228600"/>
            <a:r>
              <a:rPr lang="en-US" altLang="zh-TW">
                <a:ea typeface="新細明體" pitchFamily="18" charset="-120"/>
              </a:rPr>
              <a:t>Operate in store-and-forward, or packet-switched mode.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DA4D44-493E-4C87-93A9-6BD332C3DCBE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>
                <a:ea typeface="新細明體" pitchFamily="18" charset="-120"/>
              </a:rPr>
              <a:t>Wide Area Networks (2)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 stream of packets from sender to receiver. (virtual- circuit)</a:t>
            </a:r>
          </a:p>
        </p:txBody>
      </p:sp>
      <p:pic>
        <p:nvPicPr>
          <p:cNvPr id="20484" name="Picture 4" descr="1-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7851" y="1698626"/>
            <a:ext cx="11082867" cy="2989263"/>
          </a:xfrm>
          <a:prstGeom prst="rect">
            <a:avLst/>
          </a:prstGeom>
          <a:noFill/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46101" y="4670425"/>
            <a:ext cx="11224684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l"/>
            </a:pPr>
            <a:r>
              <a:rPr lang="en-US" altLang="zh-TW">
                <a:latin typeface="Arial" charset="0"/>
                <a:ea typeface="新細明體" pitchFamily="18" charset="-120"/>
                <a:cs typeface="Arial" charset="0"/>
              </a:rPr>
              <a:t> Routing decisions are made locally·</a:t>
            </a:r>
          </a:p>
          <a:p>
            <a:pPr algn="l">
              <a:buFont typeface="Wingdings" pitchFamily="2" charset="2"/>
              <a:buChar char="l"/>
            </a:pPr>
            <a:r>
              <a:rPr lang="en-US" altLang="zh-TW">
                <a:latin typeface="Arial" charset="0"/>
                <a:ea typeface="新細明體" pitchFamily="18" charset="-120"/>
                <a:cs typeface="Arial" charset="0"/>
              </a:rPr>
              <a:t> How A makes that decision is called the routing algorithm.</a:t>
            </a:r>
          </a:p>
          <a:p>
            <a:pPr algn="l"/>
            <a:r>
              <a:rPr lang="en-US" altLang="zh-TW">
                <a:latin typeface="Arial" charset="0"/>
                <a:ea typeface="新細明體" pitchFamily="18" charset="-120"/>
                <a:cs typeface="Arial" charset="0"/>
                <a:sym typeface="Wingdings" pitchFamily="2" charset="2"/>
              </a:rPr>
              <a:t>     Will be studied in detail in Chapter 5.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0" y="6491288"/>
            <a:ext cx="10342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9/17 End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A5F901-FAC2-4C9C-B2D9-09D8CC167614}" type="slidenum">
              <a:rPr lang="zh-TW" altLang="en-US"/>
              <a:pPr/>
              <a:t>14</a:t>
            </a:fld>
            <a:endParaRPr lang="en-US" altLang="zh-TW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>
                <a:ea typeface="新細明體" pitchFamily="18" charset="-120"/>
              </a:rPr>
              <a:t>Wireless Networks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9718" y="1781175"/>
            <a:ext cx="9944100" cy="4772025"/>
          </a:xfrm>
        </p:spPr>
        <p:txBody>
          <a:bodyPr/>
          <a:lstStyle/>
          <a:p>
            <a:pPr algn="l"/>
            <a:r>
              <a:rPr lang="en-US" altLang="zh-TW" sz="2800" dirty="0">
                <a:ea typeface="新細明體" pitchFamily="18" charset="-120"/>
              </a:rPr>
              <a:t>Categories of wireless networks:</a:t>
            </a:r>
          </a:p>
          <a:p>
            <a:pPr algn="l">
              <a:buFontTx/>
              <a:buChar char="•"/>
            </a:pPr>
            <a:r>
              <a:rPr lang="en-US" altLang="zh-TW" sz="2800" dirty="0">
                <a:ea typeface="新細明體" pitchFamily="18" charset="-120"/>
              </a:rPr>
              <a:t>System interconnection </a:t>
            </a:r>
          </a:p>
          <a:p>
            <a:pPr algn="l">
              <a:buNone/>
            </a:pPr>
            <a:r>
              <a:rPr lang="en-US" altLang="zh-TW" dirty="0">
                <a:ea typeface="新細明體" pitchFamily="18" charset="-120"/>
              </a:rPr>
              <a:t>	    </a:t>
            </a:r>
            <a:r>
              <a:rPr lang="en-US" altLang="zh-TW" sz="2800" dirty="0">
                <a:ea typeface="新細明體" pitchFamily="18" charset="-120"/>
              </a:rPr>
              <a:t>(short-range radio, e.g. Bluetooth)</a:t>
            </a:r>
          </a:p>
          <a:p>
            <a:pPr algn="l">
              <a:buFontTx/>
              <a:buChar char="•"/>
            </a:pPr>
            <a:r>
              <a:rPr lang="en-US" altLang="zh-TW" sz="2800" dirty="0">
                <a:ea typeface="新細明體" pitchFamily="18" charset="-120"/>
              </a:rPr>
              <a:t>Wireless LANs</a:t>
            </a:r>
          </a:p>
          <a:p>
            <a:pPr algn="l">
              <a:buNone/>
            </a:pPr>
            <a:r>
              <a:rPr lang="en-US" altLang="zh-TW" sz="2800" dirty="0">
                <a:ea typeface="新細明體" pitchFamily="18" charset="-120"/>
              </a:rPr>
              <a:t>      (802.11a, 802.11b, 802.11g)</a:t>
            </a:r>
          </a:p>
          <a:p>
            <a:pPr algn="l">
              <a:buFontTx/>
              <a:buChar char="•"/>
            </a:pPr>
            <a:r>
              <a:rPr lang="en-US" altLang="zh-TW" sz="2800" dirty="0">
                <a:ea typeface="新細明體" pitchFamily="18" charset="-120"/>
              </a:rPr>
              <a:t>Wireless WANs</a:t>
            </a:r>
          </a:p>
          <a:p>
            <a:pPr algn="l">
              <a:buNone/>
            </a:pPr>
            <a:r>
              <a:rPr lang="en-US" altLang="zh-TW" sz="2800" dirty="0">
                <a:ea typeface="新細明體" pitchFamily="18" charset="-120"/>
              </a:rPr>
              <a:t>      (802.16, Cellular telephones, Satellites)</a:t>
            </a:r>
          </a:p>
          <a:p>
            <a:pPr algn="l">
              <a:buFontTx/>
              <a:buChar char="•"/>
            </a:pPr>
            <a:r>
              <a:rPr lang="en-US" altLang="zh-TW" sz="2800" dirty="0">
                <a:ea typeface="新細明體" pitchFamily="18" charset="-120"/>
              </a:rPr>
              <a:t>Wireless sensor networks      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FF91BC-498D-4F99-8254-18D0804F21FD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>
                <a:ea typeface="新細明體" pitchFamily="18" charset="-120"/>
              </a:rPr>
              <a:t>Wireless Networks (2)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6667" y="5834063"/>
            <a:ext cx="8934451" cy="838200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90000"/>
              </a:lnSpc>
            </a:pPr>
            <a:r>
              <a:rPr lang="en-US" altLang="zh-TW">
                <a:solidFill>
                  <a:schemeClr val="accent2"/>
                </a:solidFill>
                <a:ea typeface="新細明體" pitchFamily="18" charset="-120"/>
              </a:rPr>
              <a:t>(a)</a:t>
            </a:r>
            <a:r>
              <a:rPr lang="en-US" altLang="zh-TW">
                <a:ea typeface="新細明體" pitchFamily="18" charset="-120"/>
              </a:rPr>
              <a:t> Bluetooth configuration</a:t>
            </a:r>
          </a:p>
          <a:p>
            <a:pPr algn="l">
              <a:lnSpc>
                <a:spcPct val="90000"/>
              </a:lnSpc>
            </a:pPr>
            <a:r>
              <a:rPr lang="en-US" altLang="zh-TW">
                <a:solidFill>
                  <a:schemeClr val="accent2"/>
                </a:solidFill>
                <a:ea typeface="新細明體" pitchFamily="18" charset="-120"/>
              </a:rPr>
              <a:t>(b)</a:t>
            </a:r>
            <a:r>
              <a:rPr lang="en-US" altLang="zh-TW">
                <a:ea typeface="新細明體" pitchFamily="18" charset="-120"/>
              </a:rPr>
              <a:t> Wireless LAN</a:t>
            </a:r>
          </a:p>
        </p:txBody>
      </p:sp>
      <p:pic>
        <p:nvPicPr>
          <p:cNvPr id="23556" name="Picture 4" descr="1-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6367" y="1797050"/>
            <a:ext cx="10532533" cy="351155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1CA93C-4BA3-4D79-A9E8-7B998F036E4E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>
                <a:ea typeface="新細明體" pitchFamily="18" charset="-120"/>
              </a:rPr>
              <a:t>Wireless Networks (3)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5834063"/>
            <a:ext cx="9654117" cy="838200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90000"/>
              </a:lnSpc>
            </a:pPr>
            <a:r>
              <a:rPr lang="en-US" altLang="zh-TW">
                <a:solidFill>
                  <a:schemeClr val="accent2"/>
                </a:solidFill>
                <a:ea typeface="新細明體" pitchFamily="18" charset="-120"/>
              </a:rPr>
              <a:t>(a)</a:t>
            </a:r>
            <a:r>
              <a:rPr lang="en-US" altLang="zh-TW">
                <a:ea typeface="新細明體" pitchFamily="18" charset="-120"/>
              </a:rPr>
              <a:t> Individual mobile computers</a:t>
            </a:r>
          </a:p>
          <a:p>
            <a:pPr algn="l">
              <a:lnSpc>
                <a:spcPct val="90000"/>
              </a:lnSpc>
            </a:pPr>
            <a:r>
              <a:rPr lang="en-US" altLang="zh-TW">
                <a:solidFill>
                  <a:schemeClr val="accent2"/>
                </a:solidFill>
                <a:ea typeface="新細明體" pitchFamily="18" charset="-120"/>
              </a:rPr>
              <a:t>(b)</a:t>
            </a:r>
            <a:r>
              <a:rPr lang="en-US" altLang="zh-TW">
                <a:ea typeface="新細明體" pitchFamily="18" charset="-120"/>
              </a:rPr>
              <a:t> A flying LAN</a:t>
            </a:r>
          </a:p>
        </p:txBody>
      </p:sp>
      <p:pic>
        <p:nvPicPr>
          <p:cNvPr id="24580" name="Picture 4" descr="1-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567" y="2322514"/>
            <a:ext cx="11049000" cy="22367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A229DC-AD7C-49DD-8D75-9B65A2BE38F7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>
                <a:ea typeface="新細明體" pitchFamily="18" charset="-120"/>
              </a:rPr>
              <a:t>Home Network Categories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285" y="1263651"/>
            <a:ext cx="11914716" cy="3249613"/>
          </a:xfrm>
        </p:spPr>
        <p:txBody>
          <a:bodyPr/>
          <a:lstStyle/>
          <a:p>
            <a:pPr algn="l">
              <a:buFont typeface="Wingdings" pitchFamily="2" charset="2"/>
              <a:buChar char="l"/>
            </a:pPr>
            <a:r>
              <a:rPr lang="en-US" altLang="zh-TW" sz="2800">
                <a:ea typeface="新細明體" pitchFamily="18" charset="-120"/>
              </a:rPr>
              <a:t>Computers (desktop PC, PDA, shared peripherals)</a:t>
            </a:r>
          </a:p>
          <a:p>
            <a:pPr algn="l">
              <a:buFont typeface="Wingdings" pitchFamily="2" charset="2"/>
              <a:buChar char="l"/>
            </a:pPr>
            <a:r>
              <a:rPr lang="en-US" altLang="zh-TW" sz="2800">
                <a:ea typeface="新細明體" pitchFamily="18" charset="-120"/>
              </a:rPr>
              <a:t>Entertainment (TV, DVD, VCR, camera, stereo, MP3)</a:t>
            </a:r>
          </a:p>
          <a:p>
            <a:pPr algn="l">
              <a:buFont typeface="Wingdings" pitchFamily="2" charset="2"/>
              <a:buChar char="l"/>
            </a:pPr>
            <a:r>
              <a:rPr lang="en-US" altLang="zh-TW" sz="2800">
                <a:ea typeface="新細明體" pitchFamily="18" charset="-120"/>
              </a:rPr>
              <a:t>Telecomm (telephone, cell phone, intercom, fax)</a:t>
            </a:r>
          </a:p>
          <a:p>
            <a:pPr algn="l">
              <a:buFont typeface="Wingdings" pitchFamily="2" charset="2"/>
              <a:buChar char="l"/>
            </a:pPr>
            <a:r>
              <a:rPr lang="en-US" altLang="zh-TW" sz="2800">
                <a:ea typeface="新細明體" pitchFamily="18" charset="-120"/>
              </a:rPr>
              <a:t>Appliances (microwave, fridge, clock, furnace, airco., light)</a:t>
            </a:r>
          </a:p>
          <a:p>
            <a:pPr algn="l">
              <a:buFont typeface="Wingdings" pitchFamily="2" charset="2"/>
              <a:buChar char="l"/>
            </a:pPr>
            <a:r>
              <a:rPr lang="en-US" altLang="zh-TW" sz="2800">
                <a:ea typeface="新細明體" pitchFamily="18" charset="-120"/>
              </a:rPr>
              <a:t>Telemetry (utility meter, smoke/burglar alarm, babycam).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AA7F39-38E7-47C8-916B-504C422029D2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277284" y="450851"/>
            <a:ext cx="11624733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l"/>
            </a:pPr>
            <a:r>
              <a:rPr lang="en-US" altLang="zh-TW" sz="2800">
                <a:ea typeface="新細明體" pitchFamily="18" charset="-120"/>
              </a:rPr>
              <a:t>Fundamentally different properties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       1. </a:t>
            </a:r>
            <a:r>
              <a:rPr lang="en-US" altLang="zh-TW" sz="2600">
                <a:ea typeface="新細明體" pitchFamily="18" charset="-120"/>
              </a:rPr>
              <a:t>Devices have to be easy to install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2600">
                <a:ea typeface="新細明體" pitchFamily="18" charset="-120"/>
              </a:rPr>
              <a:t>       2. The network and devices have to be foolproof in 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2600">
                <a:ea typeface="新細明體" pitchFamily="18" charset="-120"/>
              </a:rPr>
              <a:t>           operation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2600">
                <a:ea typeface="新細明體" pitchFamily="18" charset="-120"/>
              </a:rPr>
              <a:t>       3. Low price is essential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2600">
                <a:ea typeface="新細明體" pitchFamily="18" charset="-120"/>
              </a:rPr>
              <a:t>       4. The network needs sufficient capacity ( for multimedia 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2600">
                <a:ea typeface="新細明體" pitchFamily="18" charset="-120"/>
              </a:rPr>
              <a:t>           application)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2600">
                <a:ea typeface="新細明體" pitchFamily="18" charset="-120"/>
              </a:rPr>
              <a:t>       5. The network interface and wiring have to be stable for  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2600">
                <a:ea typeface="新細明體" pitchFamily="18" charset="-120"/>
              </a:rPr>
              <a:t>           many years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2600">
                <a:ea typeface="新細明體" pitchFamily="18" charset="-120"/>
              </a:rPr>
              <a:t>       6. Security and reliability will be very important 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2600">
                <a:ea typeface="新細明體" pitchFamily="18" charset="-120"/>
              </a:rPr>
              <a:t>           (minimize false alarm or misalarm)</a:t>
            </a:r>
            <a:r>
              <a:rPr lang="en-US" altLang="zh-TW" sz="2800">
                <a:ea typeface="新細明體" pitchFamily="18" charset="-120"/>
              </a:rPr>
              <a:t> 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l"/>
            </a:pPr>
            <a:r>
              <a:rPr lang="en-US" altLang="zh-TW" sz="2800">
                <a:ea typeface="新細明體" pitchFamily="18" charset="-120"/>
              </a:rPr>
              <a:t>Home networks may be wired or wireless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46816C-0DE9-4DDE-81A1-0E36F52A221D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>
                <a:ea typeface="新細明體" pitchFamily="18" charset="-120"/>
              </a:rPr>
              <a:t>Internetworks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117" y="1524001"/>
            <a:ext cx="12062883" cy="5148263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altLang="zh-TW" sz="2800">
                <a:ea typeface="新細明體" pitchFamily="18" charset="-120"/>
              </a:rPr>
              <a:t>Internetworks connect networks with different hardware</a:t>
            </a:r>
          </a:p>
          <a:p>
            <a:pPr algn="l"/>
            <a:r>
              <a:rPr lang="en-US" altLang="zh-TW" sz="2800">
                <a:ea typeface="新細明體" pitchFamily="18" charset="-120"/>
              </a:rPr>
              <a:t>       and software</a:t>
            </a:r>
          </a:p>
          <a:p>
            <a:pPr algn="l">
              <a:buFontTx/>
              <a:buChar char="•"/>
            </a:pPr>
            <a:r>
              <a:rPr lang="en-US" altLang="zh-TW" sz="2800">
                <a:ea typeface="新細明體" pitchFamily="18" charset="-120"/>
              </a:rPr>
              <a:t>A collection of interconnected networks is called </a:t>
            </a:r>
          </a:p>
          <a:p>
            <a:pPr algn="l"/>
            <a:r>
              <a:rPr lang="en-US" altLang="zh-TW" sz="2800">
                <a:ea typeface="新細明體" pitchFamily="18" charset="-120"/>
              </a:rPr>
              <a:t>       an internetwork or internet</a:t>
            </a:r>
          </a:p>
          <a:p>
            <a:pPr algn="l">
              <a:buFontTx/>
              <a:buChar char="•"/>
            </a:pPr>
            <a:r>
              <a:rPr lang="en-US" altLang="zh-TW" sz="2800">
                <a:ea typeface="新細明體" pitchFamily="18" charset="-120"/>
              </a:rPr>
              <a:t>Internet is one specific internet</a:t>
            </a:r>
          </a:p>
          <a:p>
            <a:pPr algn="l">
              <a:buFontTx/>
              <a:buChar char="•"/>
            </a:pPr>
            <a:r>
              <a:rPr lang="en-US" altLang="zh-TW" sz="2800">
                <a:ea typeface="新細明體" pitchFamily="18" charset="-120"/>
              </a:rPr>
              <a:t>Gateways are used to make the connection and to</a:t>
            </a:r>
          </a:p>
          <a:p>
            <a:pPr algn="l"/>
            <a:r>
              <a:rPr lang="en-US" altLang="zh-TW" sz="2800">
                <a:ea typeface="新細明體" pitchFamily="18" charset="-120"/>
              </a:rPr>
              <a:t>       provide the necessary translation (protocol convertion)</a:t>
            </a:r>
          </a:p>
          <a:p>
            <a:pPr algn="l"/>
            <a:endParaRPr lang="zh-TW" altLang="en-US" sz="2800">
              <a:ea typeface="新細明體" pitchFamily="18" charset="-12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69520" y="6492875"/>
            <a:ext cx="9933709" cy="36512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606B4493-6AAE-49A2-80F4-790F5E0A788E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9714" y="2704011"/>
            <a:ext cx="10363200" cy="11430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90000"/>
          </a:bodyPr>
          <a:lstStyle/>
          <a:p>
            <a:pPr eaLnBrk="1" hangingPunct="1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Introduction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54200" y="1390650"/>
            <a:ext cx="8534400" cy="795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6000" b="1" dirty="0">
                <a:solidFill>
                  <a:srgbClr val="FF3300"/>
                </a:solidFill>
                <a:ea typeface="新細明體" pitchFamily="18" charset="-120"/>
              </a:rPr>
              <a:t>Session-4</a:t>
            </a:r>
          </a:p>
          <a:p>
            <a:endParaRPr lang="en-US" altLang="zh-TW" sz="3200" b="1" dirty="0">
              <a:ea typeface="新細明體" pitchFamily="18" charset="-120"/>
            </a:endParaRPr>
          </a:p>
        </p:txBody>
      </p:sp>
      <p:sp>
        <p:nvSpPr>
          <p:cNvPr id="6" name="Footer Placeholder 3"/>
          <p:cNvSpPr>
            <a:spLocks noGrp="1"/>
          </p:cNvSpPr>
          <p:nvPr/>
        </p:nvSpPr>
        <p:spPr>
          <a:xfrm>
            <a:off x="1138052" y="6303147"/>
            <a:ext cx="101510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© 2020-21 KL University – The contents of this presentation are an intellectual and copyrighted property of KL University.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CEF511-E64F-40AD-A318-F0E140E708EC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>
                <a:ea typeface="新細明體" pitchFamily="18" charset="-120"/>
              </a:rPr>
              <a:t>Network Software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6600" y="1444625"/>
            <a:ext cx="11455400" cy="3011488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altLang="zh-TW" sz="2800">
                <a:ea typeface="新細明體" pitchFamily="18" charset="-120"/>
              </a:rPr>
              <a:t>Protocol Hierarchies (Layer structure)</a:t>
            </a:r>
          </a:p>
          <a:p>
            <a:pPr algn="l">
              <a:buFontTx/>
              <a:buChar char="•"/>
            </a:pPr>
            <a:r>
              <a:rPr lang="en-US" altLang="zh-TW" sz="2800">
                <a:ea typeface="新細明體" pitchFamily="18" charset="-120"/>
              </a:rPr>
              <a:t>Design Issues for the Layers</a:t>
            </a:r>
          </a:p>
          <a:p>
            <a:pPr algn="l">
              <a:buFontTx/>
              <a:buChar char="•"/>
            </a:pPr>
            <a:r>
              <a:rPr lang="en-US" altLang="zh-TW" sz="2800">
                <a:ea typeface="新細明體" pitchFamily="18" charset="-120"/>
              </a:rPr>
              <a:t>Connection-Oriented and Connectionless Services</a:t>
            </a:r>
          </a:p>
          <a:p>
            <a:pPr algn="l">
              <a:buFontTx/>
              <a:buChar char="•"/>
            </a:pPr>
            <a:r>
              <a:rPr lang="en-US" altLang="zh-TW" sz="2800">
                <a:ea typeface="新細明體" pitchFamily="18" charset="-120"/>
              </a:rPr>
              <a:t>Service Primitives</a:t>
            </a:r>
          </a:p>
          <a:p>
            <a:pPr algn="l">
              <a:buFontTx/>
              <a:buChar char="•"/>
            </a:pPr>
            <a:r>
              <a:rPr lang="en-US" altLang="zh-TW" sz="2800">
                <a:ea typeface="新細明體" pitchFamily="18" charset="-120"/>
              </a:rPr>
              <a:t>The Relationship of Services to Protocols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CE820-2AE3-4BDC-904D-91C9E64F73A3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10363200" cy="723900"/>
          </a:xfrm>
          <a:noFill/>
          <a:ln/>
        </p:spPr>
        <p:txBody>
          <a:bodyPr lIns="92075" tIns="46038" rIns="92075" bIns="46038"/>
          <a:lstStyle/>
          <a:p>
            <a:r>
              <a:rPr lang="en-US" altLang="zh-TW" sz="4000" b="1">
                <a:ea typeface="新細明體" pitchFamily="18" charset="-120"/>
              </a:rPr>
              <a:t>Network Software</a:t>
            </a:r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1041401"/>
            <a:ext cx="10363200" cy="5110163"/>
          </a:xfrm>
          <a:noFill/>
          <a:ln/>
        </p:spPr>
        <p:txBody>
          <a:bodyPr lIns="92075" tIns="46038" rIns="92075" bIns="46038"/>
          <a:lstStyle/>
          <a:p>
            <a:pPr marL="342900" indent="-342900" algn="l"/>
            <a:r>
              <a:rPr lang="en-US" altLang="zh-TW" sz="2800">
                <a:ea typeface="新細明體" pitchFamily="18" charset="-120"/>
              </a:rPr>
              <a:t>Protocol Hierarchies</a:t>
            </a:r>
          </a:p>
          <a:p>
            <a:pPr marL="742950" lvl="1" indent="-285750"/>
            <a:r>
              <a:rPr lang="en-US" altLang="zh-TW" sz="2400">
                <a:ea typeface="新細明體" pitchFamily="18" charset="-120"/>
              </a:rPr>
              <a:t>a series of </a:t>
            </a:r>
            <a:r>
              <a:rPr lang="en-US" altLang="zh-TW" sz="2400" b="1">
                <a:ea typeface="新細明體" pitchFamily="18" charset="-120"/>
              </a:rPr>
              <a:t>layers</a:t>
            </a:r>
            <a:r>
              <a:rPr lang="en-US" altLang="zh-TW" sz="2400">
                <a:ea typeface="新細明體" pitchFamily="18" charset="-120"/>
              </a:rPr>
              <a:t> (levels)</a:t>
            </a:r>
          </a:p>
          <a:p>
            <a:pPr marL="742950" lvl="1" indent="-285750"/>
            <a:r>
              <a:rPr lang="en-US" altLang="zh-TW" sz="2400">
                <a:ea typeface="新細明體" pitchFamily="18" charset="-120"/>
              </a:rPr>
              <a:t>lower layer provides service to higher layers</a:t>
            </a:r>
          </a:p>
          <a:p>
            <a:pPr marL="742950" lvl="1" indent="-285750"/>
            <a:r>
              <a:rPr lang="en-US" altLang="zh-TW" sz="2400" b="1">
                <a:ea typeface="新細明體" pitchFamily="18" charset="-120"/>
              </a:rPr>
              <a:t>protocol</a:t>
            </a:r>
            <a:r>
              <a:rPr lang="en-US" altLang="zh-TW" sz="2400">
                <a:ea typeface="新細明體" pitchFamily="18" charset="-120"/>
              </a:rPr>
              <a:t>: </a:t>
            </a:r>
          </a:p>
          <a:p>
            <a:pPr marL="1143000" lvl="2" indent="-228600"/>
            <a:r>
              <a:rPr lang="en-US" altLang="zh-TW" sz="2000">
                <a:ea typeface="新細明體" pitchFamily="18" charset="-120"/>
              </a:rPr>
              <a:t>an agreement between the communication parties on how communication is to proceed</a:t>
            </a:r>
          </a:p>
          <a:p>
            <a:pPr marL="742950" lvl="1" indent="-285750"/>
            <a:r>
              <a:rPr lang="en-US" altLang="zh-TW" sz="2400" b="1">
                <a:ea typeface="新細明體" pitchFamily="18" charset="-120"/>
              </a:rPr>
              <a:t>Peers</a:t>
            </a:r>
            <a:r>
              <a:rPr lang="en-US" altLang="zh-TW" sz="2400">
                <a:ea typeface="新細明體" pitchFamily="18" charset="-120"/>
              </a:rPr>
              <a:t>:</a:t>
            </a:r>
            <a:r>
              <a:rPr lang="en-US" altLang="zh-TW">
                <a:ea typeface="新細明體" pitchFamily="18" charset="-120"/>
              </a:rPr>
              <a:t> </a:t>
            </a:r>
          </a:p>
          <a:p>
            <a:pPr marL="1143000" lvl="2" indent="-228600"/>
            <a:r>
              <a:rPr lang="en-US" altLang="zh-TW" sz="2000">
                <a:ea typeface="新細明體" pitchFamily="18" charset="-120"/>
              </a:rPr>
              <a:t>the corresponding layers on different machines.</a:t>
            </a:r>
          </a:p>
          <a:p>
            <a:pPr marL="742950" lvl="1" indent="-285750"/>
            <a:r>
              <a:rPr lang="en-US" altLang="zh-TW" sz="2400" b="1">
                <a:ea typeface="新細明體" pitchFamily="18" charset="-120"/>
              </a:rPr>
              <a:t>Network architecture</a:t>
            </a:r>
            <a:r>
              <a:rPr lang="en-US" altLang="zh-TW" sz="2400">
                <a:ea typeface="新細明體" pitchFamily="18" charset="-120"/>
              </a:rPr>
              <a:t>:</a:t>
            </a:r>
            <a:r>
              <a:rPr lang="en-US" altLang="zh-TW">
                <a:ea typeface="新細明體" pitchFamily="18" charset="-120"/>
              </a:rPr>
              <a:t> </a:t>
            </a:r>
            <a:r>
              <a:rPr lang="en-US" altLang="zh-TW" sz="2000">
                <a:ea typeface="新細明體" pitchFamily="18" charset="-120"/>
              </a:rPr>
              <a:t>a set of layers and protocols</a:t>
            </a:r>
          </a:p>
          <a:p>
            <a:pPr marL="742950" lvl="1" indent="-285750"/>
            <a:r>
              <a:rPr lang="en-US" altLang="zh-TW" sz="2400" b="1">
                <a:ea typeface="新細明體" pitchFamily="18" charset="-120"/>
              </a:rPr>
              <a:t>Protocol stack</a:t>
            </a:r>
            <a:r>
              <a:rPr lang="en-US" altLang="zh-TW" sz="2400">
                <a:ea typeface="新細明體" pitchFamily="18" charset="-120"/>
              </a:rPr>
              <a:t>:</a:t>
            </a:r>
            <a:r>
              <a:rPr lang="en-US" altLang="zh-TW">
                <a:ea typeface="新細明體" pitchFamily="18" charset="-120"/>
              </a:rPr>
              <a:t> </a:t>
            </a:r>
          </a:p>
          <a:p>
            <a:pPr marL="1143000" lvl="2" indent="-228600"/>
            <a:r>
              <a:rPr lang="en-US" altLang="zh-TW" sz="2000">
                <a:ea typeface="新細明體" pitchFamily="18" charset="-120"/>
              </a:rPr>
              <a:t>a list of protocols used by a certain system, one protocol per layer</a:t>
            </a:r>
            <a:endParaRPr lang="en-US" altLang="zh-TW">
              <a:ea typeface="新細明體" pitchFamily="18" charset="-12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2C89D7-95BA-44B7-9109-9CF46D011D54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b="1">
                <a:ea typeface="新細明體" pitchFamily="18" charset="-120"/>
              </a:rPr>
              <a:t>Network Software</a:t>
            </a:r>
            <a:br>
              <a:rPr lang="en-US" altLang="zh-TW" sz="4000" b="1">
                <a:ea typeface="新細明體" pitchFamily="18" charset="-120"/>
              </a:rPr>
            </a:br>
            <a:r>
              <a:rPr lang="en-US" altLang="zh-TW" sz="3200">
                <a:ea typeface="新細明體" pitchFamily="18" charset="-120"/>
              </a:rPr>
              <a:t>Protocol Hierarchies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7068" y="5695950"/>
            <a:ext cx="6847417" cy="838200"/>
          </a:xfrm>
        </p:spPr>
        <p:txBody>
          <a:bodyPr>
            <a:normAutofit/>
          </a:bodyPr>
          <a:lstStyle/>
          <a:p>
            <a:r>
              <a:rPr lang="en-US" altLang="zh-TW">
                <a:ea typeface="新細明體" pitchFamily="18" charset="-120"/>
              </a:rPr>
              <a:t>Layers, protocols, and interfaces.</a:t>
            </a:r>
          </a:p>
        </p:txBody>
      </p:sp>
      <p:pic>
        <p:nvPicPr>
          <p:cNvPr id="26628" name="Picture 4" descr="1-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3301" y="1174750"/>
            <a:ext cx="6506633" cy="4222750"/>
          </a:xfrm>
          <a:prstGeom prst="rect">
            <a:avLst/>
          </a:prstGeom>
          <a:noFill/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879417" y="1423988"/>
            <a:ext cx="139488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TW">
                <a:ea typeface="新細明體" pitchFamily="18" charset="-120"/>
                <a:cs typeface="Arial" charset="0"/>
                <a:sym typeface="Wingdings" pitchFamily="2" charset="2"/>
              </a:rPr>
              <a:t> </a:t>
            </a:r>
            <a:r>
              <a:rPr lang="en-US" altLang="zh-TW" b="1">
                <a:ea typeface="新細明體" pitchFamily="18" charset="-120"/>
                <a:cs typeface="Arial" charset="0"/>
                <a:sym typeface="Wingdings" pitchFamily="2" charset="2"/>
              </a:rPr>
              <a:t>Peer</a:t>
            </a:r>
            <a:endParaRPr lang="en-US" altLang="zh-TW">
              <a:ea typeface="新細明體" pitchFamily="18" charset="-120"/>
              <a:cs typeface="Arial" charset="0"/>
              <a:sym typeface="Wingdings" pitchFamily="2" charset="2"/>
            </a:endParaRP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609600" y="6107113"/>
            <a:ext cx="10373784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TW">
                <a:ea typeface="新細明體" pitchFamily="18" charset="-120"/>
                <a:cs typeface="Arial" charset="0"/>
              </a:rPr>
              <a:t>Network Architecture: A set of layers and protocols </a:t>
            </a:r>
          </a:p>
          <a:p>
            <a:pPr algn="l"/>
            <a:r>
              <a:rPr lang="en-US" altLang="zh-TW">
                <a:ea typeface="新細明體" pitchFamily="18" charset="-120"/>
                <a:cs typeface="Arial" charset="0"/>
              </a:rPr>
              <a:t>Protocol Stack: A list of protocols used by a certain system, one protocol per layer.</a:t>
            </a:r>
            <a:endParaRPr lang="en-US" altLang="zh-TW">
              <a:ea typeface="新細明體" pitchFamily="18" charset="-120"/>
              <a:cs typeface="Arial" charset="0"/>
              <a:sym typeface="Wingdings" pitchFamily="2" charset="2"/>
            </a:endParaRP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flipH="1">
            <a:off x="6923617" y="736600"/>
            <a:ext cx="2192867" cy="8890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9008533" y="527051"/>
            <a:ext cx="1837683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defTabSz="762000"/>
            <a:r>
              <a:rPr kumimoji="1" lang="en-US" altLang="zh-TW" sz="2000">
                <a:ea typeface="新細明體" pitchFamily="18" charset="-120"/>
              </a:rPr>
              <a:t>Virtual </a:t>
            </a:r>
          </a:p>
          <a:p>
            <a:pPr algn="l" defTabSz="762000"/>
            <a:r>
              <a:rPr kumimoji="1" lang="en-US" altLang="zh-TW" sz="2000">
                <a:ea typeface="新細明體" pitchFamily="18" charset="-120"/>
              </a:rPr>
              <a:t>Communication</a:t>
            </a: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H="1">
            <a:off x="1928284" y="2692400"/>
            <a:ext cx="2226733" cy="7747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stealth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440267" y="3384551"/>
            <a:ext cx="1837683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defTabSz="762000"/>
            <a:r>
              <a:rPr kumimoji="1" lang="en-US" altLang="zh-TW" sz="2000">
                <a:ea typeface="新細明體" pitchFamily="18" charset="-120"/>
              </a:rPr>
              <a:t>Physical</a:t>
            </a:r>
          </a:p>
          <a:p>
            <a:pPr algn="l" defTabSz="762000"/>
            <a:r>
              <a:rPr kumimoji="1" lang="en-US" altLang="zh-TW" sz="2000">
                <a:ea typeface="新細明體" pitchFamily="18" charset="-120"/>
              </a:rPr>
              <a:t>Communication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2DC143-D770-45E4-B574-8A74E9E49167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762000" y="904875"/>
            <a:ext cx="10769600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TW" sz="2800">
                <a:ea typeface="新細明體" pitchFamily="18" charset="-120"/>
              </a:rPr>
              <a:t>◆ </a:t>
            </a:r>
            <a:r>
              <a:rPr lang="en-US" altLang="zh-TW" sz="2800" b="1">
                <a:ea typeface="新細明體" pitchFamily="18" charset="-120"/>
              </a:rPr>
              <a:t>Layering</a:t>
            </a:r>
          </a:p>
          <a:p>
            <a:pPr algn="l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     ➭ To make things simple: modularization</a:t>
            </a:r>
          </a:p>
          <a:p>
            <a:pPr algn="l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     ➭ Different layer has different functions</a:t>
            </a:r>
          </a:p>
          <a:p>
            <a:pPr algn="l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     ➭ Create layer boundary such that</a:t>
            </a:r>
          </a:p>
          <a:p>
            <a:pPr algn="l"/>
            <a:r>
              <a:rPr lang="en-US" altLang="zh-TW" sz="2000">
                <a:ea typeface="新細明體" pitchFamily="18" charset="-120"/>
              </a:rPr>
              <a:t>            ● </a:t>
            </a:r>
            <a:r>
              <a:rPr lang="en-US" altLang="zh-TW" sz="2000" b="1">
                <a:ea typeface="新細明體" pitchFamily="18" charset="-120"/>
              </a:rPr>
              <a:t>description of services can be small</a:t>
            </a:r>
          </a:p>
          <a:p>
            <a:pPr algn="l"/>
            <a:r>
              <a:rPr lang="en-US" altLang="zh-TW" sz="2000">
                <a:ea typeface="新細明體" pitchFamily="18" charset="-120"/>
              </a:rPr>
              <a:t>            ● </a:t>
            </a:r>
            <a:r>
              <a:rPr lang="en-US" altLang="zh-TW" sz="2000" b="1">
                <a:ea typeface="新細明體" pitchFamily="18" charset="-120"/>
              </a:rPr>
              <a:t>number of interactions across boundary are minimized</a:t>
            </a:r>
          </a:p>
          <a:p>
            <a:pPr algn="l"/>
            <a:r>
              <a:rPr lang="en-US" altLang="zh-TW" sz="2000">
                <a:ea typeface="新細明體" pitchFamily="18" charset="-120"/>
              </a:rPr>
              <a:t>            ● </a:t>
            </a:r>
            <a:r>
              <a:rPr lang="en-US" altLang="zh-TW" sz="2000" b="1">
                <a:ea typeface="新細明體" pitchFamily="18" charset="-120"/>
              </a:rPr>
              <a:t>potential for interface standardized</a:t>
            </a:r>
          </a:p>
          <a:p>
            <a:pPr algn="l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     ➭ Different level of abstraction in the handling of data (e.g.,</a:t>
            </a:r>
          </a:p>
          <a:p>
            <a:pPr algn="l"/>
            <a:r>
              <a:rPr lang="en-US" altLang="zh-TW" sz="2400">
                <a:ea typeface="新細明體" pitchFamily="18" charset="-120"/>
              </a:rPr>
              <a:t>          syntax, semantics)</a:t>
            </a:r>
          </a:p>
          <a:p>
            <a:pPr algn="l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     ➭ Provide appropriate services to upper layer</a:t>
            </a:r>
          </a:p>
          <a:p>
            <a:pPr algn="l"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     ➭ Use service primitives of lower layer</a:t>
            </a: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3632200" y="58738"/>
            <a:ext cx="36877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3300"/>
                </a:solidFill>
                <a:ea typeface="新細明體" pitchFamily="18" charset="-120"/>
              </a:rPr>
              <a:t>Network Software</a:t>
            </a:r>
            <a:endParaRPr lang="zh-TW" altLang="en-US" sz="3600" b="1">
              <a:solidFill>
                <a:srgbClr val="FF3300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09E475-0631-4779-B9FC-C693C779839C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ea typeface="新細明體" pitchFamily="18" charset="-120"/>
              </a:rPr>
              <a:t>Protocol Hierarchies (2)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The philosopher-translator-secretary architecture.</a:t>
            </a:r>
          </a:p>
        </p:txBody>
      </p:sp>
      <p:pic>
        <p:nvPicPr>
          <p:cNvPr id="27652" name="Picture 4" descr="1-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4467" y="1627245"/>
            <a:ext cx="7249584" cy="464343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08832D-1F39-4B41-A901-3C1A38493562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847725"/>
          </a:xfrm>
        </p:spPr>
        <p:txBody>
          <a:bodyPr/>
          <a:lstStyle/>
          <a:p>
            <a:r>
              <a:rPr lang="en-US" altLang="zh-TW" sz="4000" b="1">
                <a:ea typeface="新細明體" pitchFamily="18" charset="-120"/>
              </a:rPr>
              <a:t>Protocol Hierarchies (3)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 information flow supporting virtual communication in layer 5.</a:t>
            </a:r>
          </a:p>
        </p:txBody>
      </p:sp>
      <p:pic>
        <p:nvPicPr>
          <p:cNvPr id="28676" name="Picture 4" descr="1-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5104" y="1678851"/>
            <a:ext cx="9188451" cy="4284663"/>
          </a:xfrm>
          <a:prstGeom prst="rect">
            <a:avLst/>
          </a:prstGeom>
          <a:noFill/>
        </p:spPr>
      </p:pic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1219201" y="1062447"/>
            <a:ext cx="869951" cy="2003425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304801" y="757238"/>
            <a:ext cx="3070777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defTabSz="762000"/>
            <a:r>
              <a:rPr kumimoji="1" lang="en-US" altLang="zh-TW" sz="2400">
                <a:ea typeface="新細明體" pitchFamily="18" charset="-120"/>
              </a:rPr>
              <a:t>Message segmentation</a:t>
            </a:r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 flipH="1">
            <a:off x="8824385" y="1082676"/>
            <a:ext cx="1172633" cy="1166813"/>
          </a:xfrm>
          <a:prstGeom prst="line">
            <a:avLst/>
          </a:prstGeom>
          <a:noFill/>
          <a:ln w="12700">
            <a:solidFill>
              <a:srgbClr val="FF0066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9302752" y="668338"/>
            <a:ext cx="1926618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defTabSz="762000"/>
            <a:r>
              <a:rPr kumimoji="1" lang="en-US" altLang="zh-TW" sz="2400">
                <a:ea typeface="新細明體" pitchFamily="18" charset="-120"/>
              </a:rPr>
              <a:t>Encapsulation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78116B-72DA-4CB2-99BF-DCBDB284A4E7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>
                <a:ea typeface="新細明體" pitchFamily="18" charset="-120"/>
              </a:rPr>
              <a:t>Design Issues for the Layers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264584" y="1833563"/>
            <a:ext cx="1192741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zh-TW" sz="2800">
                <a:ea typeface="新細明體" pitchFamily="18" charset="-120"/>
              </a:rPr>
              <a:t>Addressing (telephone number, e-mail address, IP address,…)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zh-TW" sz="2800">
                <a:ea typeface="新細明體" pitchFamily="18" charset="-120"/>
              </a:rPr>
              <a:t>Error Control (error correction codes, ARQ, HARQ,…)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zh-TW" sz="2800">
                <a:ea typeface="新細明體" pitchFamily="18" charset="-120"/>
              </a:rPr>
              <a:t>Flow Control (feedback-based, rate-based)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zh-TW" sz="2800">
                <a:ea typeface="新細明體" pitchFamily="18" charset="-120"/>
              </a:rPr>
              <a:t>Multiplexing (gathering several small messages with the same destination into a single large message or vice versa </a:t>
            </a:r>
            <a:r>
              <a:rPr lang="en-US" altLang="zh-TW" sz="2800">
                <a:ea typeface="新細明體" pitchFamily="18" charset="-120"/>
                <a:sym typeface="Wingdings" pitchFamily="2" charset="2"/>
              </a:rPr>
              <a:t> Dem</a:t>
            </a:r>
            <a:r>
              <a:rPr lang="en-US" altLang="zh-TW" sz="2800">
                <a:ea typeface="新細明體" pitchFamily="18" charset="-120"/>
              </a:rPr>
              <a:t>ultiplexing)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zh-TW" sz="2800">
                <a:ea typeface="新細明體" pitchFamily="18" charset="-120"/>
              </a:rPr>
              <a:t>Routing (directing traffic to the destination)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0BD067-5C01-4F6A-801B-0A9B92074342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914400" y="152400"/>
            <a:ext cx="10363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altLang="zh-TW" sz="4400" b="1">
                <a:solidFill>
                  <a:srgbClr val="FF0000"/>
                </a:solidFill>
                <a:ea typeface="新細明體" pitchFamily="18" charset="-120"/>
              </a:rPr>
              <a:t>Design Issues for Layers</a:t>
            </a: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313267" y="1423988"/>
            <a:ext cx="11639551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l"/>
            </a:pPr>
            <a:r>
              <a:rPr lang="en-US" altLang="zh-TW" sz="2800">
                <a:ea typeface="新細明體" pitchFamily="18" charset="-120"/>
              </a:rPr>
              <a:t>Identify senders and receivers 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zh-TW" sz="2400">
                <a:ea typeface="新細明體" pitchFamily="18" charset="-120"/>
              </a:rPr>
              <a:t>multiple computers and processes: addressing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l"/>
            </a:pPr>
            <a:r>
              <a:rPr lang="en-US" altLang="zh-TW" sz="2800">
                <a:ea typeface="新細明體" pitchFamily="18" charset="-120"/>
              </a:rPr>
              <a:t>Data transfer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zh-TW" sz="2400">
                <a:ea typeface="新細明體" pitchFamily="18" charset="-120"/>
              </a:rPr>
              <a:t>simplex, half-duplex, full-duplex communication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zh-TW" sz="2400">
                <a:ea typeface="新細明體" pitchFamily="18" charset="-120"/>
              </a:rPr>
              <a:t># of logical channels per connections, priorities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l"/>
            </a:pPr>
            <a:r>
              <a:rPr lang="en-US" altLang="zh-TW" sz="2800">
                <a:ea typeface="新細明體" pitchFamily="18" charset="-120"/>
              </a:rPr>
              <a:t>Error control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zh-TW" sz="2400">
                <a:ea typeface="新細明體" pitchFamily="18" charset="-120"/>
              </a:rPr>
              <a:t>error detection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zh-TW" sz="2400">
                <a:ea typeface="新細明體" pitchFamily="18" charset="-120"/>
              </a:rPr>
              <a:t>error correction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l"/>
            </a:pPr>
            <a:r>
              <a:rPr lang="en-US" altLang="zh-TW" sz="2800">
                <a:ea typeface="新細明體" pitchFamily="18" charset="-120"/>
              </a:rPr>
              <a:t>Sequencing of pieces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9D803A-B4DD-4080-8FAF-5F01F66C2BB0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914400" y="80963"/>
            <a:ext cx="103632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altLang="zh-TW" sz="4400" b="1">
                <a:solidFill>
                  <a:srgbClr val="FF0000"/>
                </a:solidFill>
                <a:ea typeface="新細明體" pitchFamily="18" charset="-120"/>
              </a:rPr>
              <a:t>Design Issues for Layers</a:t>
            </a: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914400" y="866775"/>
            <a:ext cx="10363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l"/>
            </a:pPr>
            <a:r>
              <a:rPr lang="en-US" altLang="zh-TW" sz="2800">
                <a:ea typeface="新細明體" pitchFamily="18" charset="-120"/>
              </a:rPr>
              <a:t>Flow control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zh-TW" sz="2400">
                <a:ea typeface="新細明體" pitchFamily="18" charset="-120"/>
              </a:rPr>
              <a:t>feedback from the receiver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zh-TW" sz="2400">
                <a:ea typeface="新細明體" pitchFamily="18" charset="-120"/>
              </a:rPr>
              <a:t>agreed upon transmission rate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l"/>
            </a:pPr>
            <a:r>
              <a:rPr lang="en-US" altLang="zh-TW" sz="2400">
                <a:ea typeface="新細明體" pitchFamily="18" charset="-120"/>
              </a:rPr>
              <a:t>Length of messages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zh-TW" sz="2400">
                <a:ea typeface="新細明體" pitchFamily="18" charset="-120"/>
              </a:rPr>
              <a:t>long messages: disassemble, transmit, and reassmeble messages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zh-TW" sz="2400">
                <a:ea typeface="新細明體" pitchFamily="18" charset="-120"/>
              </a:rPr>
              <a:t>short messages: gather several small messages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l"/>
            </a:pPr>
            <a:r>
              <a:rPr lang="en-US" altLang="zh-TW" sz="2800">
                <a:ea typeface="新細明體" pitchFamily="18" charset="-120"/>
              </a:rPr>
              <a:t>Multiplexing and Demultiplexing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zh-TW" sz="2400">
                <a:ea typeface="新細明體" pitchFamily="18" charset="-120"/>
              </a:rPr>
              <a:t>when expensive to set up a separate connection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zh-TW" sz="2400">
                <a:ea typeface="新細明體" pitchFamily="18" charset="-120"/>
              </a:rPr>
              <a:t>needed in physical layer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l"/>
            </a:pPr>
            <a:r>
              <a:rPr lang="en-US" altLang="zh-TW" sz="2800">
                <a:ea typeface="新細明體" pitchFamily="18" charset="-120"/>
              </a:rPr>
              <a:t>Routing: split over two or more layers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zh-TW" sz="2400">
                <a:ea typeface="新細明體" pitchFamily="18" charset="-120"/>
              </a:rPr>
              <a:t>High level: London -&gt; France or Germany -&gt; Rome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zh-TW" sz="2400">
                <a:ea typeface="新細明體" pitchFamily="18" charset="-120"/>
              </a:rPr>
              <a:t>Low level: many available circuits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C3F0E-8E53-46B2-BDE0-B08C60DC0FA1}" type="slidenum">
              <a:rPr lang="zh-TW" altLang="en-US"/>
              <a:pPr/>
              <a:t>29</a:t>
            </a:fld>
            <a:endParaRPr lang="en-US" altLang="zh-TW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12192000" cy="1143000"/>
          </a:xfrm>
        </p:spPr>
        <p:txBody>
          <a:bodyPr>
            <a:normAutofit/>
          </a:bodyPr>
          <a:lstStyle/>
          <a:p>
            <a:r>
              <a:rPr lang="en-US" altLang="zh-TW" sz="4000" b="1">
                <a:ea typeface="新細明體" pitchFamily="18" charset="-120"/>
              </a:rPr>
              <a:t>Connection-Oriented and Connectionless Services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Six different types of service.</a:t>
            </a:r>
          </a:p>
        </p:txBody>
      </p:sp>
      <p:pic>
        <p:nvPicPr>
          <p:cNvPr id="29700" name="Picture 4" descr="1-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7467" y="1757364"/>
            <a:ext cx="10420351" cy="336867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266FE8-B557-4265-BD31-CA6448DE3DE7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>
                <a:ea typeface="新細明體" pitchFamily="18" charset="-120"/>
              </a:rPr>
              <a:t>Network Hardware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1184" y="1668464"/>
            <a:ext cx="9920816" cy="4884737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altLang="zh-TW" sz="3200">
                <a:ea typeface="新細明體" pitchFamily="18" charset="-120"/>
              </a:rPr>
              <a:t>Local Area Networks</a:t>
            </a:r>
          </a:p>
          <a:p>
            <a:pPr algn="l">
              <a:buFontTx/>
              <a:buChar char="•"/>
            </a:pPr>
            <a:r>
              <a:rPr lang="en-US" altLang="zh-TW" sz="3200">
                <a:ea typeface="新細明體" pitchFamily="18" charset="-120"/>
              </a:rPr>
              <a:t>Metropolitan Area Networks</a:t>
            </a:r>
          </a:p>
          <a:p>
            <a:pPr algn="l">
              <a:buFontTx/>
              <a:buChar char="•"/>
            </a:pPr>
            <a:r>
              <a:rPr lang="en-US" altLang="zh-TW" sz="3200">
                <a:ea typeface="新細明體" pitchFamily="18" charset="-120"/>
              </a:rPr>
              <a:t>Wide Area Networks</a:t>
            </a:r>
          </a:p>
          <a:p>
            <a:pPr algn="l">
              <a:buFontTx/>
              <a:buChar char="•"/>
            </a:pPr>
            <a:r>
              <a:rPr lang="en-US" altLang="zh-TW" sz="3200">
                <a:ea typeface="新細明體" pitchFamily="18" charset="-120"/>
              </a:rPr>
              <a:t>Wireless Networks</a:t>
            </a:r>
          </a:p>
          <a:p>
            <a:pPr algn="l">
              <a:buFontTx/>
              <a:buChar char="•"/>
            </a:pPr>
            <a:r>
              <a:rPr lang="en-US" altLang="zh-TW" sz="3200">
                <a:ea typeface="新細明體" pitchFamily="18" charset="-120"/>
              </a:rPr>
              <a:t>Home Networks</a:t>
            </a:r>
          </a:p>
          <a:p>
            <a:pPr algn="l">
              <a:buFontTx/>
              <a:buChar char="•"/>
            </a:pPr>
            <a:r>
              <a:rPr lang="en-US" altLang="zh-TW" sz="3200">
                <a:ea typeface="新細明體" pitchFamily="18" charset="-120"/>
              </a:rPr>
              <a:t>Internetworks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1EE5D8-E93C-475D-9644-F943D9DC3813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>
                <a:ea typeface="新細明體" pitchFamily="18" charset="-120"/>
              </a:rPr>
              <a:t>Service Primitives (Operations)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751" y="5383213"/>
            <a:ext cx="10623549" cy="838200"/>
          </a:xfrm>
        </p:spPr>
        <p:txBody>
          <a:bodyPr>
            <a:normAutofit lnSpcReduction="10000"/>
          </a:bodyPr>
          <a:lstStyle/>
          <a:p>
            <a:r>
              <a:rPr lang="en-US" altLang="zh-TW">
                <a:ea typeface="新細明體" pitchFamily="18" charset="-120"/>
              </a:rPr>
              <a:t>Five service primitives for implementing a simple connection-oriented service.</a:t>
            </a:r>
          </a:p>
        </p:txBody>
      </p:sp>
      <p:pic>
        <p:nvPicPr>
          <p:cNvPr id="30724" name="Picture 4" descr="1-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5785" y="2347913"/>
            <a:ext cx="10460567" cy="2609850"/>
          </a:xfrm>
          <a:prstGeom prst="rect">
            <a:avLst/>
          </a:prstGeom>
          <a:noFill/>
        </p:spPr>
      </p:pic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41351" y="1162050"/>
            <a:ext cx="1062354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</a:pPr>
            <a:r>
              <a:rPr lang="en-US" altLang="zh-TW" sz="2400">
                <a:ea typeface="新細明體" pitchFamily="18" charset="-120"/>
              </a:rPr>
              <a:t>    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929218" y="1243013"/>
            <a:ext cx="1062354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lang="en-US" altLang="zh-TW" sz="2400">
                <a:ea typeface="新細明體" pitchFamily="18" charset="-120"/>
              </a:rPr>
              <a:t>A service is formally defined by a set of primitives (operations) available to a user process to access the services.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3B0832-279D-4671-8B49-FF622CCB001D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>
                <a:ea typeface="新細明體" pitchFamily="18" charset="-120"/>
              </a:rPr>
              <a:t>Service Primitives (2)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8084" y="5834063"/>
            <a:ext cx="10005483" cy="838200"/>
          </a:xfrm>
        </p:spPr>
        <p:txBody>
          <a:bodyPr>
            <a:normAutofit lnSpcReduction="10000"/>
          </a:bodyPr>
          <a:lstStyle/>
          <a:p>
            <a:r>
              <a:rPr lang="en-US" altLang="zh-TW">
                <a:ea typeface="新細明體" pitchFamily="18" charset="-120"/>
              </a:rPr>
              <a:t>Packets sent in a simple </a:t>
            </a:r>
            <a:r>
              <a:rPr lang="en-US" altLang="zh-TW">
                <a:solidFill>
                  <a:srgbClr val="FF3300"/>
                </a:solidFill>
                <a:ea typeface="新細明體" pitchFamily="18" charset="-120"/>
              </a:rPr>
              <a:t>client-server</a:t>
            </a:r>
            <a:r>
              <a:rPr lang="en-US" altLang="zh-TW">
                <a:ea typeface="新細明體" pitchFamily="18" charset="-120"/>
              </a:rPr>
              <a:t> interaction on a connection-oriented network.</a:t>
            </a:r>
          </a:p>
        </p:txBody>
      </p:sp>
      <p:pic>
        <p:nvPicPr>
          <p:cNvPr id="31748" name="Picture 4" descr="1-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1" y="2386013"/>
            <a:ext cx="10985500" cy="2322512"/>
          </a:xfrm>
          <a:prstGeom prst="rect">
            <a:avLst/>
          </a:prstGeom>
          <a:noFill/>
        </p:spPr>
      </p:pic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827867" y="1487488"/>
            <a:ext cx="5801588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TW">
                <a:latin typeface="Arial" charset="0"/>
                <a:ea typeface="新細明體" pitchFamily="18" charset="-120"/>
              </a:rPr>
              <a:t>If the protocol stack is located in the operating system, 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TW">
                <a:latin typeface="Arial" charset="0"/>
                <a:ea typeface="新細明體" pitchFamily="18" charset="-120"/>
              </a:rPr>
              <a:t>the primitives are normally system calls.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ECC556-FD4E-4C73-BC63-ACFB2269D938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>
                <a:ea typeface="新細明體" pitchFamily="18" charset="-120"/>
              </a:rPr>
              <a:t>Services to Protocols Relationship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291264"/>
            <a:ext cx="12192000" cy="479425"/>
          </a:xfrm>
        </p:spPr>
        <p:txBody>
          <a:bodyPr>
            <a:normAutofit/>
          </a:bodyPr>
          <a:lstStyle/>
          <a:p>
            <a:r>
              <a:rPr lang="en-US" altLang="zh-TW">
                <a:ea typeface="新細明體" pitchFamily="18" charset="-120"/>
              </a:rPr>
              <a:t>The relationship between a service and a protocol.</a:t>
            </a:r>
          </a:p>
        </p:txBody>
      </p:sp>
      <p:pic>
        <p:nvPicPr>
          <p:cNvPr id="32772" name="Picture 4" descr="1-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4533" y="3087689"/>
            <a:ext cx="10363200" cy="320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25451" y="974725"/>
            <a:ext cx="84128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latin typeface="Arial" charset="0"/>
                <a:ea typeface="新細明體" pitchFamily="18" charset="-120"/>
                <a:cs typeface="Arial" charset="0"/>
              </a:rPr>
              <a:t>·The service defines what operations the layer is prepared to perform on behalf of its users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444501" y="1357313"/>
            <a:ext cx="68321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latin typeface="Arial" charset="0"/>
                <a:ea typeface="新細明體" pitchFamily="18" charset="-120"/>
                <a:cs typeface="Arial" charset="0"/>
              </a:rPr>
              <a:t>·</a:t>
            </a:r>
            <a:r>
              <a:rPr lang="en-US" altLang="zh-TW" sz="1600">
                <a:latin typeface="Arial" charset="0"/>
                <a:ea typeface="新細明體" pitchFamily="18" charset="-120"/>
                <a:cs typeface="Arial" charset="0"/>
              </a:rPr>
              <a:t>A service is a set of primitives that a layer provides to the layer above it.</a:t>
            </a:r>
            <a:r>
              <a:rPr lang="en-US" altLang="zh-TW">
                <a:latin typeface="Arial" charset="0"/>
                <a:ea typeface="新細明體" pitchFamily="18" charset="-120"/>
                <a:cs typeface="Arial" charset="0"/>
              </a:rPr>
              <a:t> 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442385" y="1778000"/>
            <a:ext cx="8068106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latin typeface="Arial" charset="0"/>
                <a:ea typeface="新細明體" pitchFamily="18" charset="-120"/>
                <a:cs typeface="Arial" charset="0"/>
              </a:rPr>
              <a:t>·</a:t>
            </a:r>
            <a:r>
              <a:rPr lang="en-US" altLang="zh-TW" sz="1600">
                <a:latin typeface="Arial" charset="0"/>
                <a:ea typeface="新細明體" pitchFamily="18" charset="-120"/>
                <a:cs typeface="Arial" charset="0"/>
              </a:rPr>
              <a:t>A protocol is a set of rules governing the format and meaning of the packets which are</a:t>
            </a:r>
          </a:p>
          <a:p>
            <a:r>
              <a:rPr lang="en-US" altLang="zh-TW" sz="1600">
                <a:latin typeface="Arial" charset="0"/>
                <a:ea typeface="新細明體" pitchFamily="18" charset="-120"/>
                <a:cs typeface="Arial" charset="0"/>
              </a:rPr>
              <a:t>exchanged by the peer entities in the same layer.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2885018" y="4343401"/>
            <a:ext cx="1992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TW">
                <a:latin typeface="Arial" charset="0"/>
                <a:ea typeface="新細明體" pitchFamily="18" charset="-120"/>
              </a:rPr>
              <a:t>Service Providers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2995084" y="3074988"/>
            <a:ext cx="1620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TW">
                <a:latin typeface="Arial" charset="0"/>
                <a:ea typeface="新細明體" pitchFamily="18" charset="-120"/>
              </a:rPr>
              <a:t>Service Users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304800" y="2401888"/>
            <a:ext cx="8657178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ð"/>
            </a:pPr>
            <a:r>
              <a:rPr lang="en-US" altLang="zh-TW">
                <a:latin typeface="Arial" charset="0"/>
                <a:ea typeface="新細明體" pitchFamily="18" charset="-120"/>
              </a:rPr>
              <a:t>Services related to the interfaces between layers; 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ð"/>
            </a:pPr>
            <a:r>
              <a:rPr lang="en-US" altLang="zh-TW">
                <a:latin typeface="Arial" charset="0"/>
                <a:ea typeface="新細明體" pitchFamily="18" charset="-120"/>
              </a:rPr>
              <a:t> Protocols related to the packets sent between peer entities on different machine.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920ED8-B0FA-4BB0-8656-EF5356710843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300" y="2035175"/>
            <a:ext cx="9687984" cy="4043363"/>
          </a:xfrm>
        </p:spPr>
        <p:txBody>
          <a:bodyPr/>
          <a:lstStyle/>
          <a:p>
            <a:pPr algn="l"/>
            <a:r>
              <a:rPr lang="en-US" altLang="zh-TW" sz="3600">
                <a:ea typeface="新細明體" pitchFamily="18" charset="-120"/>
              </a:rPr>
              <a:t>Types of transmission technology</a:t>
            </a:r>
          </a:p>
          <a:p>
            <a:pPr algn="l">
              <a:buFontTx/>
              <a:buChar char="•"/>
            </a:pPr>
            <a:r>
              <a:rPr lang="en-US" altLang="zh-TW" sz="3600">
                <a:ea typeface="新細明體" pitchFamily="18" charset="-120"/>
              </a:rPr>
              <a:t>Broadcast links</a:t>
            </a:r>
          </a:p>
          <a:p>
            <a:pPr algn="l">
              <a:buFontTx/>
              <a:buChar char="•"/>
            </a:pPr>
            <a:r>
              <a:rPr lang="en-US" altLang="zh-TW" sz="3600">
                <a:ea typeface="新細明體" pitchFamily="18" charset="-120"/>
              </a:rPr>
              <a:t>Point-to-point links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914400" y="152400"/>
            <a:ext cx="10363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altLang="zh-TW" sz="4400" b="1">
                <a:solidFill>
                  <a:srgbClr val="FF0000"/>
                </a:solidFill>
                <a:ea typeface="新細明體" pitchFamily="18" charset="-120"/>
              </a:rPr>
              <a:t>Network Hardware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FCF37B-04B3-4BB7-B389-C5DBB2433384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914400" y="152400"/>
            <a:ext cx="10363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altLang="zh-TW" sz="4400" b="1">
                <a:solidFill>
                  <a:srgbClr val="FF0000"/>
                </a:solidFill>
                <a:ea typeface="新細明體" pitchFamily="18" charset="-120"/>
              </a:rPr>
              <a:t>Network Hardware</a:t>
            </a: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988484" y="701675"/>
            <a:ext cx="10363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</a:pPr>
            <a:endParaRPr lang="en-US" altLang="zh-TW" sz="2400">
              <a:ea typeface="新細明體" pitchFamily="18" charset="-12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zh-TW" sz="2800">
                <a:ea typeface="新細明體" pitchFamily="18" charset="-120"/>
              </a:rPr>
              <a:t>Broadcast networks</a:t>
            </a:r>
          </a:p>
          <a:p>
            <a:pPr marL="1143000" lvl="2" indent="-228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zh-TW" sz="2400">
                <a:ea typeface="新細明體" pitchFamily="18" charset="-120"/>
              </a:rPr>
              <a:t>single communication channel shared by all machines</a:t>
            </a:r>
          </a:p>
          <a:p>
            <a:pPr marL="1143000" lvl="2" indent="-228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zh-TW" sz="2400">
                <a:ea typeface="新細明體" pitchFamily="18" charset="-120"/>
              </a:rPr>
              <a:t>broadcasting or multicasting (via packets)</a:t>
            </a:r>
          </a:p>
          <a:p>
            <a:pPr marL="1600200" lvl="3" indent="-228600" algn="l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zh-TW" sz="2000">
                <a:ea typeface="新細明體" pitchFamily="18" charset="-120"/>
              </a:rPr>
              <a:t>broadcasting: a special code in address field</a:t>
            </a:r>
          </a:p>
          <a:p>
            <a:pPr marL="1600200" lvl="3" indent="-228600" algn="l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zh-TW" sz="2000">
                <a:ea typeface="新細明體" pitchFamily="18" charset="-120"/>
              </a:rPr>
              <a:t>multicasting: reserve one bit to indicate multicasting, the remaining n-1address bits can hold a group number. Each machine can subscribe to any groups</a:t>
            </a:r>
          </a:p>
          <a:p>
            <a:pPr marL="1143000" lvl="2" indent="-228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zh-TW" sz="2400">
                <a:ea typeface="新細明體" pitchFamily="18" charset="-120"/>
              </a:rPr>
              <a:t>used by localized networks (or satellites)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zh-TW" sz="2800">
                <a:ea typeface="新細明體" pitchFamily="18" charset="-120"/>
              </a:rPr>
              <a:t>point-to-point networks</a:t>
            </a:r>
          </a:p>
          <a:p>
            <a:pPr marL="1143000" lvl="2" indent="-228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zh-TW" sz="2400">
                <a:ea typeface="新細明體" pitchFamily="18" charset="-120"/>
              </a:rPr>
              <a:t>many hops</a:t>
            </a:r>
          </a:p>
          <a:p>
            <a:pPr marL="1143000" lvl="2" indent="-228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zh-TW" sz="2400">
                <a:ea typeface="新細明體" pitchFamily="18" charset="-120"/>
              </a:rPr>
              <a:t>routing algorithms: multiple routs are possible</a:t>
            </a:r>
          </a:p>
          <a:p>
            <a:pPr marL="1143000" lvl="2" indent="-228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zh-TW" sz="2400">
                <a:ea typeface="新細明體" pitchFamily="18" charset="-120"/>
              </a:rPr>
              <a:t>used by large networks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9BE7D4-0DE8-41F5-8047-688EB334BC52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8085" y="611189"/>
            <a:ext cx="11863916" cy="619125"/>
          </a:xfrm>
        </p:spPr>
        <p:txBody>
          <a:bodyPr>
            <a:normAutofit fontScale="90000"/>
          </a:bodyPr>
          <a:lstStyle/>
          <a:p>
            <a:r>
              <a:rPr lang="en-US" altLang="zh-TW" sz="4000" b="1">
                <a:ea typeface="新細明體" pitchFamily="18" charset="-120"/>
              </a:rPr>
              <a:t>Classification of interconnected processors by scale</a:t>
            </a:r>
            <a:br>
              <a:rPr lang="en-US" altLang="zh-TW" sz="4000">
                <a:ea typeface="新細明體" pitchFamily="18" charset="-120"/>
              </a:rPr>
            </a:br>
            <a:endParaRPr lang="en-US" altLang="zh-TW" sz="4000">
              <a:ea typeface="新細明體" pitchFamily="18" charset="-120"/>
            </a:endParaRPr>
          </a:p>
        </p:txBody>
      </p:sp>
      <p:pic>
        <p:nvPicPr>
          <p:cNvPr id="16388" name="Picture 4" descr="1-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4467" y="1725613"/>
            <a:ext cx="8212667" cy="405606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F7A971-7839-40A4-8B81-7CC74CD4629D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>
                <a:ea typeface="新細明體" pitchFamily="18" charset="-120"/>
              </a:rPr>
              <a:t>Local Area Networks (LANs)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6667" y="5643564"/>
            <a:ext cx="5543551" cy="1214437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80000"/>
              </a:lnSpc>
            </a:pPr>
            <a:r>
              <a:rPr lang="en-US" altLang="zh-TW">
                <a:ea typeface="新細明體" pitchFamily="18" charset="-120"/>
              </a:rPr>
              <a:t>Two broadcast networks</a:t>
            </a:r>
          </a:p>
          <a:p>
            <a:pPr algn="l">
              <a:lnSpc>
                <a:spcPct val="80000"/>
              </a:lnSpc>
            </a:pPr>
            <a:r>
              <a:rPr lang="en-US" altLang="zh-TW">
                <a:solidFill>
                  <a:schemeClr val="accent2"/>
                </a:solidFill>
                <a:ea typeface="新細明體" pitchFamily="18" charset="-120"/>
              </a:rPr>
              <a:t>(a)</a:t>
            </a:r>
            <a:r>
              <a:rPr lang="en-US" altLang="zh-TW">
                <a:ea typeface="新細明體" pitchFamily="18" charset="-120"/>
              </a:rPr>
              <a:t> Bus</a:t>
            </a:r>
          </a:p>
          <a:p>
            <a:pPr algn="l">
              <a:lnSpc>
                <a:spcPct val="80000"/>
              </a:lnSpc>
            </a:pPr>
            <a:r>
              <a:rPr lang="en-US" altLang="zh-TW">
                <a:solidFill>
                  <a:schemeClr val="accent2"/>
                </a:solidFill>
                <a:ea typeface="新細明體" pitchFamily="18" charset="-120"/>
              </a:rPr>
              <a:t>(b)</a:t>
            </a:r>
            <a:r>
              <a:rPr lang="en-US" altLang="zh-TW">
                <a:ea typeface="新細明體" pitchFamily="18" charset="-120"/>
              </a:rPr>
              <a:t> Ring</a:t>
            </a:r>
          </a:p>
        </p:txBody>
      </p:sp>
      <p:pic>
        <p:nvPicPr>
          <p:cNvPr id="17412" name="Picture 4" descr="1-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351" y="2498725"/>
            <a:ext cx="10551583" cy="3014663"/>
          </a:xfrm>
          <a:prstGeom prst="rect">
            <a:avLst/>
          </a:prstGeom>
          <a:noFill/>
        </p:spPr>
      </p:pic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63551" y="1231901"/>
            <a:ext cx="1118658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>
                <a:latin typeface="Arial" charset="0"/>
                <a:ea typeface="新細明體" pitchFamily="18" charset="-120"/>
                <a:cs typeface="Arial" charset="0"/>
              </a:rPr>
              <a:t>· </a:t>
            </a:r>
            <a:r>
              <a:rPr lang="en-US" altLang="zh-TW" sz="2000">
                <a:latin typeface="Arial" charset="0"/>
                <a:ea typeface="新細明體" pitchFamily="18" charset="-120"/>
                <a:cs typeface="Arial" charset="0"/>
              </a:rPr>
              <a:t>Characterics of LANs: (a) privated-owned, (b) small size, </a:t>
            </a:r>
          </a:p>
          <a:p>
            <a:r>
              <a:rPr lang="en-US" altLang="zh-TW" sz="2000">
                <a:latin typeface="Arial" charset="0"/>
                <a:ea typeface="新細明體" pitchFamily="18" charset="-120"/>
                <a:cs typeface="Arial" charset="0"/>
              </a:rPr>
              <a:t>(c) transmission technology, (d) topology</a:t>
            </a:r>
            <a:r>
              <a:rPr lang="en-US" altLang="zh-TW">
                <a:latin typeface="Arial" charset="0"/>
                <a:ea typeface="新細明體" pitchFamily="18" charset="-120"/>
                <a:cs typeface="Arial" charset="0"/>
              </a:rPr>
              <a:t> 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750484" y="1955801"/>
            <a:ext cx="51908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latin typeface="Arial" charset="0"/>
                <a:ea typeface="新細明體" pitchFamily="18" charset="-120"/>
                <a:cs typeface="Arial" charset="0"/>
              </a:rPr>
              <a:t>· </a:t>
            </a:r>
            <a:r>
              <a:rPr lang="en-US" altLang="zh-TW" sz="2000">
                <a:latin typeface="Arial" charset="0"/>
                <a:ea typeface="新細明體" pitchFamily="18" charset="-120"/>
                <a:cs typeface="Arial" charset="0"/>
              </a:rPr>
              <a:t>Ethernets are most popular (up to 10 Gb/s)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1A21FE-0912-4317-BDCB-B6E95E03C480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108552" name="Rectangle 8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10363200" cy="990600"/>
          </a:xfrm>
          <a:noFill/>
          <a:ln/>
        </p:spPr>
        <p:txBody>
          <a:bodyPr lIns="92075" tIns="46038" rIns="92075" bIns="46038"/>
          <a:lstStyle/>
          <a:p>
            <a:r>
              <a:rPr lang="en-US" altLang="zh-TW" b="1">
                <a:ea typeface="新細明體" pitchFamily="18" charset="-120"/>
              </a:rPr>
              <a:t>Local Area Networks</a:t>
            </a:r>
          </a:p>
        </p:txBody>
      </p:sp>
      <p:sp>
        <p:nvSpPr>
          <p:cNvPr id="10855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10363200" cy="5715000"/>
          </a:xfrm>
          <a:noFill/>
          <a:ln/>
        </p:spPr>
        <p:txBody>
          <a:bodyPr lIns="92075" tIns="46038" rIns="92075" bIns="46038"/>
          <a:lstStyle/>
          <a:p>
            <a:pPr marL="342900" indent="-342900" algn="l">
              <a:buSzPct val="65000"/>
              <a:buFont typeface="Wingdings" pitchFamily="2" charset="2"/>
              <a:buChar char="l"/>
            </a:pPr>
            <a:r>
              <a:rPr lang="en-US" altLang="zh-TW" sz="2800">
                <a:ea typeface="新細明體" pitchFamily="18" charset="-120"/>
              </a:rPr>
              <a:t>Characteristics</a:t>
            </a:r>
          </a:p>
          <a:p>
            <a:pPr marL="742950" lvl="1" indent="-285750"/>
            <a:r>
              <a:rPr lang="en-US" altLang="zh-TW" sz="2400">
                <a:ea typeface="新細明體" pitchFamily="18" charset="-120"/>
              </a:rPr>
              <a:t>small size</a:t>
            </a:r>
          </a:p>
          <a:p>
            <a:pPr marL="742950" lvl="1" indent="-285750"/>
            <a:r>
              <a:rPr lang="en-US" altLang="zh-TW" sz="2400">
                <a:ea typeface="新細明體" pitchFamily="18" charset="-120"/>
              </a:rPr>
              <a:t>transmission technology</a:t>
            </a:r>
          </a:p>
          <a:p>
            <a:pPr marL="1143000" lvl="2" indent="-228600"/>
            <a:r>
              <a:rPr lang="en-US" altLang="zh-TW" sz="2000">
                <a:ea typeface="新細明體" pitchFamily="18" charset="-120"/>
              </a:rPr>
              <a:t>single cable</a:t>
            </a:r>
          </a:p>
          <a:p>
            <a:pPr marL="1143000" lvl="2" indent="-228600"/>
            <a:r>
              <a:rPr lang="en-US" altLang="zh-TW" sz="2000">
                <a:ea typeface="新細明體" pitchFamily="18" charset="-120"/>
              </a:rPr>
              <a:t>10Mbps ~ 10Gb/s</a:t>
            </a:r>
          </a:p>
          <a:p>
            <a:pPr marL="1143000" lvl="2" indent="-228600"/>
            <a:r>
              <a:rPr lang="en-US" altLang="zh-TW" sz="2000">
                <a:ea typeface="新細明體" pitchFamily="18" charset="-120"/>
              </a:rPr>
              <a:t>10Gb/s : 10,000,000.000 bps</a:t>
            </a:r>
          </a:p>
          <a:p>
            <a:pPr marL="742950" lvl="1" indent="-285750"/>
            <a:r>
              <a:rPr lang="en-US" altLang="zh-TW" sz="2000">
                <a:ea typeface="新細明體" pitchFamily="18" charset="-120"/>
              </a:rPr>
              <a:t>topology:</a:t>
            </a:r>
          </a:p>
          <a:p>
            <a:pPr marL="1143000" lvl="2" indent="-228600"/>
            <a:r>
              <a:rPr lang="en-US" altLang="zh-TW" sz="2000">
                <a:ea typeface="新細明體" pitchFamily="18" charset="-120"/>
              </a:rPr>
              <a:t>bus</a:t>
            </a:r>
          </a:p>
          <a:p>
            <a:pPr marL="1600200" lvl="3" indent="-228600"/>
            <a:r>
              <a:rPr lang="en-US" altLang="zh-TW">
                <a:ea typeface="新細明體" pitchFamily="18" charset="-120"/>
              </a:rPr>
              <a:t>Ethernet (IEEE 802.3): 10 or 100 Mbps (10Gb/s)</a:t>
            </a:r>
          </a:p>
          <a:p>
            <a:pPr marL="1143000" lvl="2" indent="-228600"/>
            <a:r>
              <a:rPr lang="en-US" altLang="zh-TW" sz="2000">
                <a:ea typeface="新細明體" pitchFamily="18" charset="-120"/>
              </a:rPr>
              <a:t>ring</a:t>
            </a:r>
          </a:p>
          <a:p>
            <a:pPr marL="1600200" lvl="3" indent="-228600"/>
            <a:r>
              <a:rPr lang="en-US" altLang="zh-TW">
                <a:ea typeface="新細明體" pitchFamily="18" charset="-120"/>
              </a:rPr>
              <a:t>IBM token ring (IEEE 802.5): 4 or 16 Mbps</a:t>
            </a:r>
          </a:p>
          <a:p>
            <a:pPr marL="342900" indent="-342900" algn="l">
              <a:buSzPct val="65000"/>
              <a:buFont typeface="Wingdings" pitchFamily="2" charset="2"/>
              <a:buChar char="l"/>
            </a:pPr>
            <a:r>
              <a:rPr lang="en-US" altLang="zh-TW">
                <a:ea typeface="新細明體" pitchFamily="18" charset="-120"/>
              </a:rPr>
              <a:t>Channel allocation of broadcast networks</a:t>
            </a:r>
          </a:p>
          <a:p>
            <a:pPr marL="742950" lvl="1" indent="-285750"/>
            <a:r>
              <a:rPr lang="en-US" altLang="zh-TW" sz="2000">
                <a:ea typeface="新細明體" pitchFamily="18" charset="-120"/>
              </a:rPr>
              <a:t>static: each machine has an allocated time slot</a:t>
            </a:r>
          </a:p>
          <a:p>
            <a:pPr marL="742950" lvl="1" indent="-285750"/>
            <a:r>
              <a:rPr lang="en-US" altLang="zh-TW" sz="2000">
                <a:ea typeface="新細明體" pitchFamily="18" charset="-120"/>
              </a:rPr>
              <a:t>dynamic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689157-D33D-49D9-8C23-34732E740CD1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>
                <a:ea typeface="新細明體" pitchFamily="18" charset="-120"/>
              </a:rPr>
              <a:t>Metropolitan Area Networks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 metropolitan area network based on cable TV.</a:t>
            </a:r>
          </a:p>
        </p:txBody>
      </p:sp>
      <p:pic>
        <p:nvPicPr>
          <p:cNvPr id="18436" name="Picture 4" descr="1-0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034" y="1755912"/>
            <a:ext cx="9565217" cy="395605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C8CA6BD4B6BB458EC4DF3BC6B8455E" ma:contentTypeVersion="2" ma:contentTypeDescription="Create a new document." ma:contentTypeScope="" ma:versionID="4c1744822c704be929cff37fdeaf54d0">
  <xsd:schema xmlns:xsd="http://www.w3.org/2001/XMLSchema" xmlns:xs="http://www.w3.org/2001/XMLSchema" xmlns:p="http://schemas.microsoft.com/office/2006/metadata/properties" xmlns:ns2="5e62a2dd-ff91-4591-8d2f-adadc8198891" targetNamespace="http://schemas.microsoft.com/office/2006/metadata/properties" ma:root="true" ma:fieldsID="b09255625856ef7ac3b4d8dfcdef169f" ns2:_="">
    <xsd:import namespace="5e62a2dd-ff91-4591-8d2f-adadc819889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62a2dd-ff91-4591-8d2f-adadc819889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951B70-9DB6-4529-85A7-BC9F3B7C4C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62a2dd-ff91-4591-8d2f-adadc8198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E2E494-7E83-48A3-A37B-6A0EF14651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989B67-2555-4DB6-B147-5FFEA814123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1316</Words>
  <Application>Microsoft Office PowerPoint</Application>
  <PresentationFormat>Widescreen</PresentationFormat>
  <Paragraphs>241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 19CS2109</vt:lpstr>
      <vt:lpstr>    Introduction</vt:lpstr>
      <vt:lpstr>Network Hardware</vt:lpstr>
      <vt:lpstr>PowerPoint Presentation</vt:lpstr>
      <vt:lpstr>PowerPoint Presentation</vt:lpstr>
      <vt:lpstr>Classification of interconnected processors by scale </vt:lpstr>
      <vt:lpstr>Local Area Networks (LANs)</vt:lpstr>
      <vt:lpstr>Local Area Networks</vt:lpstr>
      <vt:lpstr>Metropolitan Area Networks</vt:lpstr>
      <vt:lpstr>Wide Area Networks (WANs)</vt:lpstr>
      <vt:lpstr>PowerPoint Presentation</vt:lpstr>
      <vt:lpstr>Subnet (WANs)</vt:lpstr>
      <vt:lpstr>Wide Area Networks (2)</vt:lpstr>
      <vt:lpstr>Wireless Networks</vt:lpstr>
      <vt:lpstr>Wireless Networks (2)</vt:lpstr>
      <vt:lpstr>Wireless Networks (3)</vt:lpstr>
      <vt:lpstr>Home Network Categories</vt:lpstr>
      <vt:lpstr>PowerPoint Presentation</vt:lpstr>
      <vt:lpstr>Internetworks</vt:lpstr>
      <vt:lpstr>Network Software</vt:lpstr>
      <vt:lpstr>Network Software</vt:lpstr>
      <vt:lpstr>Network Software Protocol Hierarchies</vt:lpstr>
      <vt:lpstr>PowerPoint Presentation</vt:lpstr>
      <vt:lpstr>Protocol Hierarchies (2)</vt:lpstr>
      <vt:lpstr>Protocol Hierarchies (3)</vt:lpstr>
      <vt:lpstr>Design Issues for the Layers</vt:lpstr>
      <vt:lpstr>PowerPoint Presentation</vt:lpstr>
      <vt:lpstr>PowerPoint Presentation</vt:lpstr>
      <vt:lpstr>Connection-Oriented and Connectionless Services</vt:lpstr>
      <vt:lpstr>Service Primitives (Operations)</vt:lpstr>
      <vt:lpstr>Service Primitives (2)</vt:lpstr>
      <vt:lpstr>Services to Protocols Relationship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vege</dc:creator>
  <cp:lastModifiedBy>Windows User</cp:lastModifiedBy>
  <cp:revision>49</cp:revision>
  <dcterms:created xsi:type="dcterms:W3CDTF">2016-10-27T15:05:54Z</dcterms:created>
  <dcterms:modified xsi:type="dcterms:W3CDTF">2020-12-31T04:17:53Z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0x01010057C8CA6BD4B6BB458EC4DF3BC6B8455E</vt:lpwstr>
  </property>
</Properties>
</file>