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6" r:id="rId5"/>
    <p:sldId id="257" r:id="rId6"/>
    <p:sldId id="349" r:id="rId7"/>
    <p:sldId id="350" r:id="rId8"/>
    <p:sldId id="362" r:id="rId9"/>
    <p:sldId id="351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A09D5D-A4AB-6923-7918-A8D4F542D033}" v="17" dt="2021-01-06T10:29:15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1" autoAdjust="0"/>
    <p:restoredTop sz="94660"/>
  </p:normalViewPr>
  <p:slideViewPr>
    <p:cSldViewPr snapToGrid="0">
      <p:cViewPr>
        <p:scale>
          <a:sx n="77" d="100"/>
          <a:sy n="77" d="100"/>
        </p:scale>
        <p:origin x="-384" y="-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 VADLAMUDI" userId="S::divya.movva@kluniversity.in::8ef4899c-4a8c-4a34-9ef3-80af62cd1123" providerId="AD" clId="Web-{0BA09D5D-A4AB-6923-7918-A8D4F542D033}"/>
    <pc:docChg chg="modSld">
      <pc:chgData name="DIVYA VADLAMUDI" userId="S::divya.movva@kluniversity.in::8ef4899c-4a8c-4a34-9ef3-80af62cd1123" providerId="AD" clId="Web-{0BA09D5D-A4AB-6923-7918-A8D4F542D033}" dt="2021-01-06T10:29:15.411" v="13"/>
      <pc:docMkLst>
        <pc:docMk/>
      </pc:docMkLst>
      <pc:sldChg chg="delSp">
        <pc:chgData name="DIVYA VADLAMUDI" userId="S::divya.movva@kluniversity.in::8ef4899c-4a8c-4a34-9ef3-80af62cd1123" providerId="AD" clId="Web-{0BA09D5D-A4AB-6923-7918-A8D4F542D033}" dt="2021-01-06T10:29:15.411" v="13"/>
        <pc:sldMkLst>
          <pc:docMk/>
          <pc:sldMk cId="0" sldId="257"/>
        </pc:sldMkLst>
        <pc:spChg chg="del">
          <ac:chgData name="DIVYA VADLAMUDI" userId="S::divya.movva@kluniversity.in::8ef4899c-4a8c-4a34-9ef3-80af62cd1123" providerId="AD" clId="Web-{0BA09D5D-A4AB-6923-7918-A8D4F542D033}" dt="2021-01-06T10:29:15.411" v="13"/>
          <ac:spMkLst>
            <pc:docMk/>
            <pc:sldMk cId="0" sldId="257"/>
            <ac:spMk id="3" creationId="{00000000-0000-0000-0000-000000000000}"/>
          </ac:spMkLst>
        </pc:spChg>
      </pc:sldChg>
      <pc:sldChg chg="delSp">
        <pc:chgData name="DIVYA VADLAMUDI" userId="S::divya.movva@kluniversity.in::8ef4899c-4a8c-4a34-9ef3-80af62cd1123" providerId="AD" clId="Web-{0BA09D5D-A4AB-6923-7918-A8D4F542D033}" dt="2021-01-06T10:29:09.395" v="12"/>
        <pc:sldMkLst>
          <pc:docMk/>
          <pc:sldMk cId="1059665452" sldId="362"/>
        </pc:sldMkLst>
        <pc:spChg chg="del">
          <ac:chgData name="DIVYA VADLAMUDI" userId="S::divya.movva@kluniversity.in::8ef4899c-4a8c-4a34-9ef3-80af62cd1123" providerId="AD" clId="Web-{0BA09D5D-A4AB-6923-7918-A8D4F542D033}" dt="2021-01-06T10:29:09.395" v="12"/>
          <ac:spMkLst>
            <pc:docMk/>
            <pc:sldMk cId="1059665452" sldId="362"/>
            <ac:spMk id="4" creationId="{00000000-0000-0000-0000-000000000000}"/>
          </ac:spMkLst>
        </pc:spChg>
      </pc:sldChg>
      <pc:sldChg chg="addSp delSp modSp">
        <pc:chgData name="DIVYA VADLAMUDI" userId="S::divya.movva@kluniversity.in::8ef4899c-4a8c-4a34-9ef3-80af62cd1123" providerId="AD" clId="Web-{0BA09D5D-A4AB-6923-7918-A8D4F542D033}" dt="2021-01-06T10:28:27.128" v="5"/>
        <pc:sldMkLst>
          <pc:docMk/>
          <pc:sldMk cId="2756804847" sldId="363"/>
        </pc:sldMkLst>
        <pc:spChg chg="mod">
          <ac:chgData name="DIVYA VADLAMUDI" userId="S::divya.movva@kluniversity.in::8ef4899c-4a8c-4a34-9ef3-80af62cd1123" providerId="AD" clId="Web-{0BA09D5D-A4AB-6923-7918-A8D4F542D033}" dt="2021-01-06T10:27:53.971" v="2" actId="20577"/>
          <ac:spMkLst>
            <pc:docMk/>
            <pc:sldMk cId="2756804847" sldId="363"/>
            <ac:spMk id="4" creationId="{00000000-0000-0000-0000-000000000000}"/>
          </ac:spMkLst>
        </pc:spChg>
        <pc:spChg chg="add del mod">
          <ac:chgData name="DIVYA VADLAMUDI" userId="S::divya.movva@kluniversity.in::8ef4899c-4a8c-4a34-9ef3-80af62cd1123" providerId="AD" clId="Web-{0BA09D5D-A4AB-6923-7918-A8D4F542D033}" dt="2021-01-06T10:28:27.128" v="5"/>
          <ac:spMkLst>
            <pc:docMk/>
            <pc:sldMk cId="2756804847" sldId="363"/>
            <ac:spMk id="7" creationId="{593DCB18-BCC7-42A9-B6DC-FDE03E1126D8}"/>
          </ac:spMkLst>
        </pc:spChg>
      </pc:sldChg>
      <pc:sldChg chg="modSp">
        <pc:chgData name="DIVYA VADLAMUDI" userId="S::divya.movva@kluniversity.in::8ef4899c-4a8c-4a34-9ef3-80af62cd1123" providerId="AD" clId="Web-{0BA09D5D-A4AB-6923-7918-A8D4F542D033}" dt="2021-01-06T10:28:37.254" v="7" actId="20577"/>
        <pc:sldMkLst>
          <pc:docMk/>
          <pc:sldMk cId="1393430978" sldId="364"/>
        </pc:sldMkLst>
        <pc:spChg chg="mod">
          <ac:chgData name="DIVYA VADLAMUDI" userId="S::divya.movva@kluniversity.in::8ef4899c-4a8c-4a34-9ef3-80af62cd1123" providerId="AD" clId="Web-{0BA09D5D-A4AB-6923-7918-A8D4F542D033}" dt="2021-01-06T10:28:37.254" v="7" actId="20577"/>
          <ac:spMkLst>
            <pc:docMk/>
            <pc:sldMk cId="1393430978" sldId="364"/>
            <ac:spMk id="4" creationId="{00000000-0000-0000-0000-000000000000}"/>
          </ac:spMkLst>
        </pc:spChg>
      </pc:sldChg>
      <pc:sldChg chg="modSp">
        <pc:chgData name="DIVYA VADLAMUDI" userId="S::divya.movva@kluniversity.in::8ef4899c-4a8c-4a34-9ef3-80af62cd1123" providerId="AD" clId="Web-{0BA09D5D-A4AB-6923-7918-A8D4F542D033}" dt="2021-01-06T10:28:41.426" v="9" actId="20577"/>
        <pc:sldMkLst>
          <pc:docMk/>
          <pc:sldMk cId="697622625" sldId="367"/>
        </pc:sldMkLst>
        <pc:spChg chg="mod">
          <ac:chgData name="DIVYA VADLAMUDI" userId="S::divya.movva@kluniversity.in::8ef4899c-4a8c-4a34-9ef3-80af62cd1123" providerId="AD" clId="Web-{0BA09D5D-A4AB-6923-7918-A8D4F542D033}" dt="2021-01-06T10:28:41.426" v="9" actId="20577"/>
          <ac:spMkLst>
            <pc:docMk/>
            <pc:sldMk cId="697622625" sldId="367"/>
            <ac:spMk id="4" creationId="{00000000-0000-0000-0000-000000000000}"/>
          </ac:spMkLst>
        </pc:spChg>
      </pc:sldChg>
      <pc:sldChg chg="delSp">
        <pc:chgData name="DIVYA VADLAMUDI" userId="S::divya.movva@kluniversity.in::8ef4899c-4a8c-4a34-9ef3-80af62cd1123" providerId="AD" clId="Web-{0BA09D5D-A4AB-6923-7918-A8D4F542D033}" dt="2021-01-06T10:28:48.316" v="10"/>
        <pc:sldMkLst>
          <pc:docMk/>
          <pc:sldMk cId="889975468" sldId="368"/>
        </pc:sldMkLst>
        <pc:spChg chg="del">
          <ac:chgData name="DIVYA VADLAMUDI" userId="S::divya.movva@kluniversity.in::8ef4899c-4a8c-4a34-9ef3-80af62cd1123" providerId="AD" clId="Web-{0BA09D5D-A4AB-6923-7918-A8D4F542D033}" dt="2021-01-06T10:28:48.316" v="10"/>
          <ac:spMkLst>
            <pc:docMk/>
            <pc:sldMk cId="889975468" sldId="368"/>
            <ac:spMk id="4" creationId="{00000000-0000-0000-0000-000000000000}"/>
          </ac:spMkLst>
        </pc:spChg>
      </pc:sldChg>
      <pc:sldChg chg="delSp">
        <pc:chgData name="DIVYA VADLAMUDI" userId="S::divya.movva@kluniversity.in::8ef4899c-4a8c-4a34-9ef3-80af62cd1123" providerId="AD" clId="Web-{0BA09D5D-A4AB-6923-7918-A8D4F542D033}" dt="2021-01-06T10:28:52.769" v="11"/>
        <pc:sldMkLst>
          <pc:docMk/>
          <pc:sldMk cId="2949128985" sldId="369"/>
        </pc:sldMkLst>
        <pc:spChg chg="del">
          <ac:chgData name="DIVYA VADLAMUDI" userId="S::divya.movva@kluniversity.in::8ef4899c-4a8c-4a34-9ef3-80af62cd1123" providerId="AD" clId="Web-{0BA09D5D-A4AB-6923-7918-A8D4F542D033}" dt="2021-01-06T10:28:52.769" v="11"/>
          <ac:spMkLst>
            <pc:docMk/>
            <pc:sldMk cId="2949128985" sldId="369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44196-20C1-42AF-B0BD-3A0C01340ABD}" type="datetimeFigureOut">
              <a:rPr lang="en-AU" smtClean="0"/>
              <a:pPr/>
              <a:t>6/01/2021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46252-7977-470F-A63B-F34B0A5EB21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94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15CS2007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Database Systems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3578" y="6356350"/>
            <a:ext cx="9933709" cy="365125"/>
          </a:xfrm>
        </p:spPr>
        <p:txBody>
          <a:bodyPr/>
          <a:lstStyle/>
          <a:p>
            <a:r>
              <a:rPr lang="en-AU" dirty="0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026" name="Picture 2" descr="K L University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5251479"/>
            <a:ext cx="46863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98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7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81"/>
          <a:stretch/>
        </p:blipFill>
        <p:spPr bwMode="auto">
          <a:xfrm rot="5400000">
            <a:off x="11126258" y="-1059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41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7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81"/>
          <a:stretch/>
        </p:blipFill>
        <p:spPr bwMode="auto">
          <a:xfrm rot="5400000">
            <a:off x="11126259" y="-59248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83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References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838200" y="1238596"/>
            <a:ext cx="10515599" cy="50125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pic>
        <p:nvPicPr>
          <p:cNvPr id="9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16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669087" cy="365125"/>
          </a:xfrm>
        </p:spPr>
        <p:txBody>
          <a:bodyPr/>
          <a:lstStyle/>
          <a:p>
            <a:r>
              <a:rPr lang="en-AU"/>
              <a:t>© 2016 KL University – The contents of this presentation are an intellectual and copyrighted property of KL University. ALL RIGHTS RESERVED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2050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554"/>
          <a:stretch/>
        </p:blipFill>
        <p:spPr bwMode="auto">
          <a:xfrm>
            <a:off x="11140094" y="-15902"/>
            <a:ext cx="1051906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80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15CS2007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Database Systems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1850" y="6356350"/>
            <a:ext cx="9160048" cy="365125"/>
          </a:xfrm>
        </p:spPr>
        <p:txBody>
          <a:bodyPr/>
          <a:lstStyle/>
          <a:p>
            <a:r>
              <a:rPr lang="en-AU" dirty="0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3074" name="Picture 2" descr="K L University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207818"/>
            <a:ext cx="46863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19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30284"/>
            <a:ext cx="5181600" cy="494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6187"/>
            <a:ext cx="5181600" cy="4930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24098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4098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76"/>
          <a:stretch/>
        </p:blipFill>
        <p:spPr bwMode="auto">
          <a:xfrm>
            <a:off x="11131781" y="0"/>
            <a:ext cx="106021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86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0759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98190"/>
            <a:ext cx="5157787" cy="409147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0759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98190"/>
            <a:ext cx="5183188" cy="409147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</a:t>
            </a:r>
            <a:r>
              <a:rPr lang="en-AU" dirty="0"/>
              <a:t> </a:t>
            </a:r>
            <a:r>
              <a:rPr lang="en-AU" dirty="0">
                <a:solidFill>
                  <a:srgbClr val="C00000"/>
                </a:solidFill>
              </a:rPr>
              <a:t>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5122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92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6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57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47898" y="6356350"/>
            <a:ext cx="9144000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5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80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21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55470"/>
            <a:ext cx="10515600" cy="502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87FF5-4BF9-4B21-B0D2-9B7FF2B27D7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084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19CS2109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NETWORKS AND SECURITY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3578" y="6356350"/>
            <a:ext cx="10151028" cy="365125"/>
          </a:xfrm>
        </p:spPr>
        <p:txBody>
          <a:bodyPr/>
          <a:lstStyle/>
          <a:p>
            <a:r>
              <a:rPr lang="en-AU" dirty="0"/>
              <a:t>© 2020-21 KL 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7463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ookman Old Style" pitchFamily="18" charset="0"/>
              </a:rPr>
              <a:t>Transport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Bookman Old Style" pitchFamily="18" charset="0"/>
              </a:rPr>
              <a:t>The transport layer is responsible for process-to-process delivery of the entire message. A process is an application program running on the host</a:t>
            </a:r>
          </a:p>
          <a:p>
            <a:pPr algn="just"/>
            <a:r>
              <a:rPr lang="en-US" sz="2400" dirty="0">
                <a:latin typeface="Bookman Old Style" pitchFamily="18" charset="0"/>
              </a:rPr>
              <a:t>Service-point addressing</a:t>
            </a:r>
          </a:p>
          <a:p>
            <a:pPr algn="just"/>
            <a:r>
              <a:rPr lang="en-US" sz="2400" dirty="0">
                <a:latin typeface="Bookman Old Style" pitchFamily="18" charset="0"/>
              </a:rPr>
              <a:t>Segmentation and reassembly</a:t>
            </a:r>
          </a:p>
          <a:p>
            <a:pPr algn="just"/>
            <a:r>
              <a:rPr lang="en-US" sz="2400" dirty="0">
                <a:latin typeface="Bookman Old Style" pitchFamily="18" charset="0"/>
              </a:rPr>
              <a:t>Connection control</a:t>
            </a:r>
          </a:p>
          <a:p>
            <a:pPr algn="just"/>
            <a:r>
              <a:rPr lang="en-US" sz="2400" dirty="0">
                <a:latin typeface="Bookman Old Style" pitchFamily="18" charset="0"/>
              </a:rPr>
              <a:t>Flow control</a:t>
            </a:r>
          </a:p>
          <a:p>
            <a:pPr algn="just"/>
            <a:r>
              <a:rPr lang="en-US" sz="2400" dirty="0">
                <a:latin typeface="Bookman Old Style" pitchFamily="18" charset="0"/>
              </a:rPr>
              <a:t>Error control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2016 KL University – The contents of this presentation are an intellectual and copyrighted property of KL University. ALL RIGHTS RESERVED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9312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Bookman Old Style" pitchFamily="18" charset="0"/>
              </a:rPr>
              <a:t>Session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itchFamily="18" charset="0"/>
              </a:rPr>
              <a:t>The session layer is the network dialog controller.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itchFamily="18" charset="0"/>
              </a:rPr>
              <a:t>It establishes, maintains, and synchronizes the interaction between communicating systems.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itchFamily="18" charset="0"/>
              </a:rPr>
              <a:t>Dialog control: </a:t>
            </a:r>
            <a:r>
              <a:rPr lang="en-US" sz="2400" dirty="0">
                <a:latin typeface="Bookman Old Style" pitchFamily="18" charset="0"/>
              </a:rPr>
              <a:t>The session layer allows two systems to enter into a dialog. It allows the communication between two processes to take place in either half-duplex (one way at a time) or full-duplex (two ways at a time) mode.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itchFamily="18" charset="0"/>
              </a:rPr>
              <a:t>Synchronization: </a:t>
            </a:r>
            <a:r>
              <a:rPr lang="en-US" sz="2400" dirty="0">
                <a:latin typeface="Bookman Old Style" pitchFamily="18" charset="0"/>
              </a:rPr>
              <a:t>CHECK POINTS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© 2021 KL 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7622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Bookman Old Style" pitchFamily="18" charset="0"/>
              </a:rPr>
              <a:t>Presentation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ookman Old Style" pitchFamily="18" charset="0"/>
              </a:rPr>
              <a:t>Translation.</a:t>
            </a:r>
          </a:p>
          <a:p>
            <a:r>
              <a:rPr lang="en-US" dirty="0">
                <a:latin typeface="Bookman Old Style" pitchFamily="18" charset="0"/>
              </a:rPr>
              <a:t>Encryption.</a:t>
            </a:r>
          </a:p>
          <a:p>
            <a:r>
              <a:rPr lang="en-US" dirty="0">
                <a:latin typeface="Bookman Old Style" pitchFamily="18" charset="0"/>
              </a:rPr>
              <a:t>Compression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9975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Bookman Old Style" pitchFamily="18" charset="0"/>
              </a:rPr>
              <a:t>File transfer, access, and management (FTAM): </a:t>
            </a:r>
            <a:r>
              <a:rPr lang="en-US" sz="2400" dirty="0">
                <a:latin typeface="Bookman Old Style" pitchFamily="18" charset="0"/>
              </a:rPr>
              <a:t>This application allows a user to access files in a remote host (to make changes or read data), to retrieve files from a remote computer for use in the local computer, and to manage or control files in a remote computer locally.</a:t>
            </a:r>
          </a:p>
          <a:p>
            <a:pPr algn="just"/>
            <a:r>
              <a:rPr lang="en-US" sz="2400" b="1" dirty="0">
                <a:latin typeface="Bookman Old Style" pitchFamily="18" charset="0"/>
              </a:rPr>
              <a:t>E-mail services: </a:t>
            </a:r>
            <a:r>
              <a:rPr lang="en-US" sz="2400" dirty="0">
                <a:latin typeface="Bookman Old Style" pitchFamily="18" charset="0"/>
              </a:rPr>
              <a:t>This application provides the basis for e-mail forwarding and storage. </a:t>
            </a:r>
          </a:p>
          <a:p>
            <a:pPr algn="just"/>
            <a:r>
              <a:rPr lang="en-US" sz="2400" b="1" dirty="0">
                <a:latin typeface="Bookman Old Style" pitchFamily="18" charset="0"/>
              </a:rPr>
              <a:t>Directory services: </a:t>
            </a:r>
            <a:r>
              <a:rPr lang="en-US" sz="2400" dirty="0">
                <a:latin typeface="Bookman Old Style" pitchFamily="18" charset="0"/>
              </a:rPr>
              <a:t>This application provides distributed database sources and access for global information about various objects and services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9128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16E8C-54A6-4808-BFC0-576BEB6E44BE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>
                <a:ea typeface="新細明體" pitchFamily="18" charset="-120"/>
              </a:rPr>
              <a:t>The functions of the seven layers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117" y="1174751"/>
            <a:ext cx="12062883" cy="5497513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90000"/>
              </a:lnSpc>
              <a:buFontTx/>
              <a:buChar char="•"/>
            </a:pPr>
            <a:r>
              <a:rPr lang="en-US" altLang="zh-TW">
                <a:ea typeface="新細明體" pitchFamily="18" charset="-120"/>
              </a:rPr>
              <a:t>The physical layer is concerned with </a:t>
            </a:r>
            <a:r>
              <a:rPr lang="en-US" altLang="zh-TW">
                <a:solidFill>
                  <a:srgbClr val="FF3300"/>
                </a:solidFill>
                <a:ea typeface="新細明體" pitchFamily="18" charset="-120"/>
              </a:rPr>
              <a:t>transmitting raw bits</a:t>
            </a:r>
            <a:r>
              <a:rPr lang="en-US" altLang="zh-TW">
                <a:ea typeface="新細明體" pitchFamily="18" charset="-120"/>
              </a:rPr>
              <a:t> over a communication channel</a:t>
            </a:r>
          </a:p>
          <a:p>
            <a:pPr algn="l">
              <a:lnSpc>
                <a:spcPct val="90000"/>
              </a:lnSpc>
              <a:buFontTx/>
              <a:buChar char="•"/>
            </a:pPr>
            <a:r>
              <a:rPr lang="en-US" altLang="zh-TW">
                <a:ea typeface="新細明體" pitchFamily="18" charset="-120"/>
              </a:rPr>
              <a:t>The data link layer performs </a:t>
            </a:r>
            <a:r>
              <a:rPr lang="en-US" altLang="zh-TW">
                <a:solidFill>
                  <a:srgbClr val="FF3300"/>
                </a:solidFill>
                <a:ea typeface="新細明體" pitchFamily="18" charset="-120"/>
              </a:rPr>
              <a:t>flow control</a:t>
            </a:r>
            <a:r>
              <a:rPr lang="en-US" altLang="zh-TW">
                <a:ea typeface="新細明體" pitchFamily="18" charset="-120"/>
              </a:rPr>
              <a:t> and also transforms a raw transmission facility into a line that appears error free (ARQ)</a:t>
            </a:r>
          </a:p>
          <a:p>
            <a:pPr algn="l">
              <a:lnSpc>
                <a:spcPct val="90000"/>
              </a:lnSpc>
              <a:buFontTx/>
              <a:buChar char="•"/>
            </a:pPr>
            <a:r>
              <a:rPr lang="en-US" altLang="zh-TW">
                <a:ea typeface="新細明體" pitchFamily="18" charset="-120"/>
              </a:rPr>
              <a:t>The network layer controls the operation of the subnet, e.g. </a:t>
            </a:r>
            <a:r>
              <a:rPr lang="en-US" altLang="zh-TW">
                <a:solidFill>
                  <a:srgbClr val="FF3300"/>
                </a:solidFill>
                <a:ea typeface="新細明體" pitchFamily="18" charset="-120"/>
              </a:rPr>
              <a:t>routing</a:t>
            </a:r>
            <a:r>
              <a:rPr lang="en-US" altLang="zh-TW">
                <a:ea typeface="新細明體" pitchFamily="18" charset="-120"/>
              </a:rPr>
              <a:t>, flow control, internetworking,…</a:t>
            </a:r>
          </a:p>
          <a:p>
            <a:pPr algn="l">
              <a:lnSpc>
                <a:spcPct val="90000"/>
              </a:lnSpc>
              <a:buFontTx/>
              <a:buChar char="•"/>
            </a:pPr>
            <a:r>
              <a:rPr lang="en-US" altLang="zh-TW">
                <a:ea typeface="新細明體" pitchFamily="18" charset="-120"/>
              </a:rPr>
              <a:t>The transport layer performs assembling and disassembling, isolates the upper layers from the changes in the network hardware, and </a:t>
            </a:r>
            <a:r>
              <a:rPr lang="en-US" altLang="zh-TW">
                <a:solidFill>
                  <a:srgbClr val="FF3300"/>
                </a:solidFill>
                <a:ea typeface="新細明體" pitchFamily="18" charset="-120"/>
              </a:rPr>
              <a:t>determines the type of services</a:t>
            </a:r>
          </a:p>
          <a:p>
            <a:pPr algn="l">
              <a:lnSpc>
                <a:spcPct val="90000"/>
              </a:lnSpc>
              <a:buFontTx/>
              <a:buChar char="•"/>
            </a:pPr>
            <a:r>
              <a:rPr lang="en-US" altLang="zh-TW">
                <a:ea typeface="新細明體" pitchFamily="18" charset="-120"/>
              </a:rPr>
              <a:t>The session layer </a:t>
            </a:r>
            <a:r>
              <a:rPr lang="en-US" altLang="zh-TW">
                <a:solidFill>
                  <a:srgbClr val="FF3300"/>
                </a:solidFill>
                <a:ea typeface="新細明體" pitchFamily="18" charset="-120"/>
              </a:rPr>
              <a:t>establishes sessions (dialog control, …)</a:t>
            </a:r>
          </a:p>
          <a:p>
            <a:pPr algn="l">
              <a:lnSpc>
                <a:spcPct val="90000"/>
              </a:lnSpc>
              <a:buFontTx/>
              <a:buChar char="•"/>
            </a:pPr>
            <a:r>
              <a:rPr lang="en-US" altLang="zh-TW">
                <a:ea typeface="新細明體" pitchFamily="18" charset="-120"/>
              </a:rPr>
              <a:t>The presentation layer is concerned with the </a:t>
            </a:r>
            <a:r>
              <a:rPr lang="en-US" altLang="zh-TW">
                <a:solidFill>
                  <a:srgbClr val="FF3300"/>
                </a:solidFill>
                <a:ea typeface="新細明體" pitchFamily="18" charset="-120"/>
              </a:rPr>
              <a:t>syntax</a:t>
            </a:r>
            <a:r>
              <a:rPr lang="en-US" altLang="zh-TW">
                <a:ea typeface="新細明體" pitchFamily="18" charset="-120"/>
              </a:rPr>
              <a:t> and </a:t>
            </a:r>
            <a:r>
              <a:rPr lang="en-US" altLang="zh-TW">
                <a:solidFill>
                  <a:srgbClr val="FF3300"/>
                </a:solidFill>
                <a:ea typeface="新細明體" pitchFamily="18" charset="-120"/>
              </a:rPr>
              <a:t>semantics</a:t>
            </a:r>
          </a:p>
          <a:p>
            <a:pPr algn="l">
              <a:lnSpc>
                <a:spcPct val="90000"/>
              </a:lnSpc>
              <a:buFontTx/>
              <a:buChar char="•"/>
            </a:pPr>
            <a:r>
              <a:rPr lang="en-US" altLang="zh-TW">
                <a:ea typeface="新細明體" pitchFamily="18" charset="-120"/>
              </a:rPr>
              <a:t>The application layer contains </a:t>
            </a:r>
            <a:r>
              <a:rPr lang="en-US" altLang="zh-TW">
                <a:solidFill>
                  <a:srgbClr val="FF3300"/>
                </a:solidFill>
                <a:ea typeface="新細明體" pitchFamily="18" charset="-120"/>
              </a:rPr>
              <a:t>a variety of commonly used protocols</a:t>
            </a:r>
            <a:r>
              <a:rPr lang="en-US" altLang="zh-TW">
                <a:ea typeface="新細明體" pitchFamily="18" charset="-120"/>
              </a:rPr>
              <a:t> (e.g. Hyper Text Transfer Protocol for WWW, file transfer, e-mail, network news,…)</a:t>
            </a:r>
            <a:endParaRPr lang="zh-TW" altLang="en-US" sz="1800">
              <a:ea typeface="新細明體" pitchFamily="18" charset="-12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E5F17C-14D2-40CB-BC8D-F25163C4523D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>
                <a:ea typeface="新細明體" pitchFamily="18" charset="-120"/>
              </a:rPr>
              <a:t>Reference Models (2)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The TCP/IP reference model.</a:t>
            </a:r>
          </a:p>
        </p:txBody>
      </p:sp>
      <p:pic>
        <p:nvPicPr>
          <p:cNvPr id="34820" name="Picture 4" descr="1-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6384" y="1179514"/>
            <a:ext cx="9531349" cy="424973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F176AF-26B1-4209-9B41-198F6FF3F515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>
                <a:ea typeface="新細明體" pitchFamily="18" charset="-120"/>
              </a:rPr>
              <a:t>Reference Models (3)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Protocols and networks in the TCP/IP model initially.</a:t>
            </a:r>
          </a:p>
        </p:txBody>
      </p:sp>
      <p:pic>
        <p:nvPicPr>
          <p:cNvPr id="35844" name="Picture 4" descr="1-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134" y="1738314"/>
            <a:ext cx="10587567" cy="327977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A775AC-A5E2-43AA-9321-B735CBC32885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>
                <a:ea typeface="新細明體" pitchFamily="18" charset="-120"/>
              </a:rPr>
              <a:t>Comparing OSI and TCP/IP Models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5034" y="1285876"/>
            <a:ext cx="10054167" cy="4733925"/>
          </a:xfrm>
        </p:spPr>
        <p:txBody>
          <a:bodyPr/>
          <a:lstStyle/>
          <a:p>
            <a:pPr algn="l"/>
            <a:r>
              <a:rPr lang="en-US" altLang="zh-TW" sz="4000">
                <a:ea typeface="新細明體" pitchFamily="18" charset="-120"/>
              </a:rPr>
              <a:t>Concepts central to the OSI model</a:t>
            </a:r>
          </a:p>
          <a:p>
            <a:pPr algn="l">
              <a:buFontTx/>
              <a:buChar char="•"/>
            </a:pPr>
            <a:r>
              <a:rPr lang="en-US" altLang="zh-TW" sz="4000">
                <a:ea typeface="新細明體" pitchFamily="18" charset="-120"/>
              </a:rPr>
              <a:t>Services: </a:t>
            </a:r>
            <a:r>
              <a:rPr lang="en-US" altLang="zh-TW" sz="2800">
                <a:ea typeface="新細明體" pitchFamily="18" charset="-120"/>
              </a:rPr>
              <a:t>defines layer’s semantics</a:t>
            </a:r>
          </a:p>
          <a:p>
            <a:pPr algn="l">
              <a:buFontTx/>
              <a:buChar char="•"/>
            </a:pPr>
            <a:r>
              <a:rPr lang="en-US" altLang="zh-TW" sz="4000">
                <a:ea typeface="新細明體" pitchFamily="18" charset="-120"/>
              </a:rPr>
              <a:t>Interfaces: </a:t>
            </a:r>
            <a:r>
              <a:rPr lang="en-US" altLang="zh-TW" sz="2800">
                <a:ea typeface="新細明體" pitchFamily="18" charset="-120"/>
              </a:rPr>
              <a:t>tells the processes above it how to access it.</a:t>
            </a:r>
          </a:p>
          <a:p>
            <a:pPr algn="l">
              <a:buFontTx/>
              <a:buChar char="•"/>
            </a:pPr>
            <a:r>
              <a:rPr lang="en-US" altLang="zh-TW" sz="4000">
                <a:ea typeface="新細明體" pitchFamily="18" charset="-120"/>
              </a:rPr>
              <a:t>Protocols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030818" y="4783138"/>
            <a:ext cx="764343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TW" sz="2000">
                <a:latin typeface="Arial" charset="0"/>
                <a:ea typeface="新細明體" pitchFamily="18" charset="-120"/>
              </a:rPr>
              <a:t>Probably the biggest contribution of the OSI model is to make the 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TW" sz="2000">
                <a:latin typeface="Arial" charset="0"/>
                <a:ea typeface="新細明體" pitchFamily="18" charset="-120"/>
              </a:rPr>
              <a:t>distinction between these three concepts explicit.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14ABA0-903C-4E76-8999-7D3B21352289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>
                <a:ea typeface="新細明體" pitchFamily="18" charset="-120"/>
              </a:rPr>
              <a:t>A Critique of the OSI Model and Protocols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6651" y="1517651"/>
            <a:ext cx="10270067" cy="4684713"/>
          </a:xfrm>
        </p:spPr>
        <p:txBody>
          <a:bodyPr/>
          <a:lstStyle/>
          <a:p>
            <a:pPr algn="l"/>
            <a:r>
              <a:rPr lang="en-US" altLang="zh-TW" sz="3600">
                <a:ea typeface="新細明體" pitchFamily="18" charset="-120"/>
              </a:rPr>
              <a:t>Why OSI did not take over the world</a:t>
            </a:r>
          </a:p>
          <a:p>
            <a:pPr algn="l">
              <a:buFontTx/>
              <a:buChar char="•"/>
            </a:pPr>
            <a:r>
              <a:rPr lang="en-US" altLang="zh-TW" sz="3600">
                <a:ea typeface="新細明體" pitchFamily="18" charset="-120"/>
              </a:rPr>
              <a:t>Bad timing</a:t>
            </a:r>
          </a:p>
          <a:p>
            <a:pPr algn="l">
              <a:buFontTx/>
              <a:buChar char="•"/>
            </a:pPr>
            <a:r>
              <a:rPr lang="en-US" altLang="zh-TW" sz="3600">
                <a:ea typeface="新細明體" pitchFamily="18" charset="-120"/>
              </a:rPr>
              <a:t>Bad technology</a:t>
            </a:r>
          </a:p>
          <a:p>
            <a:pPr algn="l">
              <a:buFontTx/>
              <a:buChar char="•"/>
            </a:pPr>
            <a:r>
              <a:rPr lang="en-US" altLang="zh-TW" sz="3600">
                <a:ea typeface="新細明體" pitchFamily="18" charset="-120"/>
              </a:rPr>
              <a:t>Bad implementations</a:t>
            </a:r>
          </a:p>
          <a:p>
            <a:pPr algn="l">
              <a:buFontTx/>
              <a:buChar char="•"/>
            </a:pPr>
            <a:r>
              <a:rPr lang="en-US" altLang="zh-TW" sz="3600">
                <a:ea typeface="新細明體" pitchFamily="18" charset="-120"/>
              </a:rPr>
              <a:t>Bad politics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28D19A-3A52-4F65-853C-E6AC00D6898E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>
                <a:ea typeface="新細明體" pitchFamily="18" charset="-120"/>
              </a:rPr>
              <a:t>Bad Timing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The apocalypse of the two elephants.</a:t>
            </a:r>
          </a:p>
        </p:txBody>
      </p:sp>
      <p:pic>
        <p:nvPicPr>
          <p:cNvPr id="38916" name="Picture 4" descr="1-2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5051" y="1711325"/>
            <a:ext cx="10462683" cy="3270250"/>
          </a:xfrm>
          <a:prstGeom prst="rect">
            <a:avLst/>
          </a:prstGeom>
          <a:noFill/>
        </p:spPr>
      </p:pic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1452034" y="3124201"/>
            <a:ext cx="14202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1400" b="1">
                <a:latin typeface="Arial" charset="0"/>
                <a:ea typeface="新細明體" pitchFamily="18" charset="-120"/>
              </a:rPr>
              <a:t>new discovery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5560485" y="2236789"/>
            <a:ext cx="17737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1400" b="1">
                <a:latin typeface="Arial" charset="0"/>
                <a:ea typeface="新細明體" pitchFamily="18" charset="-120"/>
              </a:rPr>
              <a:t>investment opportunity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4986867" y="2963864"/>
            <a:ext cx="17653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1600" b="1">
                <a:latin typeface="Arial" charset="0"/>
                <a:ea typeface="新細明體" pitchFamily="18" charset="-120"/>
              </a:rPr>
              <a:t>right time to make</a:t>
            </a:r>
          </a:p>
        </p:txBody>
      </p:sp>
      <p:cxnSp>
        <p:nvCxnSpPr>
          <p:cNvPr id="38920" name="AutoShape 8"/>
          <p:cNvCxnSpPr>
            <a:cxnSpLocks noChangeShapeType="1"/>
            <a:stCxn id="0" idx="1"/>
            <a:endCxn id="0" idx="1"/>
          </p:cNvCxnSpPr>
          <p:nvPr/>
        </p:nvCxnSpPr>
        <p:spPr bwMode="auto">
          <a:xfrm>
            <a:off x="1035051" y="334645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8921" name="AutoShape 9"/>
          <p:cNvCxnSpPr>
            <a:cxnSpLocks noChangeShapeType="1"/>
            <a:stCxn id="0" idx="1"/>
            <a:endCxn id="0" idx="1"/>
          </p:cNvCxnSpPr>
          <p:nvPr/>
        </p:nvCxnSpPr>
        <p:spPr bwMode="auto">
          <a:xfrm>
            <a:off x="1035051" y="334645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8928" name="AutoShape 16"/>
          <p:cNvCxnSpPr>
            <a:cxnSpLocks noChangeShapeType="1"/>
          </p:cNvCxnSpPr>
          <p:nvPr/>
        </p:nvCxnSpPr>
        <p:spPr bwMode="auto">
          <a:xfrm flipH="1">
            <a:off x="1856317" y="3744913"/>
            <a:ext cx="65616" cy="614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8934" name="AutoShape 22"/>
          <p:cNvCxnSpPr>
            <a:cxnSpLocks noChangeShapeType="1"/>
          </p:cNvCxnSpPr>
          <p:nvPr/>
        </p:nvCxnSpPr>
        <p:spPr bwMode="auto">
          <a:xfrm flipH="1">
            <a:off x="6582834" y="2782889"/>
            <a:ext cx="116417" cy="612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69520" y="6492875"/>
            <a:ext cx="9933709" cy="3651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606B4493-6AAE-49A2-80F4-790F5E0A788E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9714" y="2704011"/>
            <a:ext cx="103632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fontScale="90000"/>
          </a:bodyPr>
          <a:lstStyle/>
          <a:p>
            <a:pPr eaLnBrk="1" hangingPunct="1"/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Introduction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54200" y="1390650"/>
            <a:ext cx="8534400" cy="795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6000" b="1" dirty="0">
                <a:solidFill>
                  <a:srgbClr val="FF3300"/>
                </a:solidFill>
                <a:ea typeface="新細明體" pitchFamily="18" charset="-120"/>
              </a:rPr>
              <a:t>Session-5-6</a:t>
            </a:r>
          </a:p>
          <a:p>
            <a:endParaRPr lang="en-US" altLang="zh-TW" sz="3200" b="1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4B546F-2AC4-44A3-AD99-A394501D9874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>
                <a:ea typeface="新細明體" pitchFamily="18" charset="-120"/>
              </a:rPr>
              <a:t>Bad Technology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1389064"/>
            <a:ext cx="12062884" cy="4968875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altLang="zh-TW" sz="3200">
                <a:ea typeface="新細明體" pitchFamily="18" charset="-120"/>
              </a:rPr>
              <a:t>The choice of seven layers was </a:t>
            </a:r>
            <a:r>
              <a:rPr lang="en-US" altLang="zh-TW" sz="3200">
                <a:solidFill>
                  <a:srgbClr val="FF3300"/>
                </a:solidFill>
                <a:ea typeface="新細明體" pitchFamily="18" charset="-120"/>
              </a:rPr>
              <a:t>political</a:t>
            </a:r>
          </a:p>
          <a:p>
            <a:pPr algn="l"/>
            <a:r>
              <a:rPr lang="en-US" altLang="zh-TW" sz="3200">
                <a:ea typeface="新細明體" pitchFamily="18" charset="-120"/>
              </a:rPr>
              <a:t>       - </a:t>
            </a:r>
            <a:r>
              <a:rPr lang="en-US" altLang="zh-TW" sz="3200">
                <a:solidFill>
                  <a:srgbClr val="FF3300"/>
                </a:solidFill>
                <a:ea typeface="新細明體" pitchFamily="18" charset="-120"/>
              </a:rPr>
              <a:t>session</a:t>
            </a:r>
            <a:r>
              <a:rPr lang="en-US" altLang="zh-TW" sz="3200">
                <a:ea typeface="新細明體" pitchFamily="18" charset="-120"/>
              </a:rPr>
              <a:t> and </a:t>
            </a:r>
            <a:r>
              <a:rPr lang="en-US" altLang="zh-TW" sz="3200">
                <a:solidFill>
                  <a:srgbClr val="FF3300"/>
                </a:solidFill>
                <a:ea typeface="新細明體" pitchFamily="18" charset="-120"/>
              </a:rPr>
              <a:t>presentation</a:t>
            </a:r>
            <a:r>
              <a:rPr lang="en-US" altLang="zh-TW" sz="3200">
                <a:ea typeface="新細明體" pitchFamily="18" charset="-120"/>
              </a:rPr>
              <a:t> layers are nearly empty</a:t>
            </a:r>
          </a:p>
          <a:p>
            <a:pPr algn="l"/>
            <a:r>
              <a:rPr lang="en-US" altLang="zh-TW" sz="3200">
                <a:ea typeface="新細明體" pitchFamily="18" charset="-120"/>
              </a:rPr>
              <a:t>       - </a:t>
            </a:r>
            <a:r>
              <a:rPr lang="en-US" altLang="zh-TW" sz="3200">
                <a:solidFill>
                  <a:srgbClr val="FF3300"/>
                </a:solidFill>
                <a:ea typeface="新細明體" pitchFamily="18" charset="-120"/>
              </a:rPr>
              <a:t>Data</a:t>
            </a:r>
            <a:r>
              <a:rPr lang="en-US" altLang="zh-TW" sz="3200">
                <a:ea typeface="新細明體" pitchFamily="18" charset="-120"/>
              </a:rPr>
              <a:t> and </a:t>
            </a:r>
            <a:r>
              <a:rPr lang="en-US" altLang="zh-TW" sz="3200">
                <a:solidFill>
                  <a:srgbClr val="FF3300"/>
                </a:solidFill>
                <a:ea typeface="新細明體" pitchFamily="18" charset="-120"/>
              </a:rPr>
              <a:t>network</a:t>
            </a:r>
            <a:r>
              <a:rPr lang="en-US" altLang="zh-TW" sz="3200">
                <a:ea typeface="新細明體" pitchFamily="18" charset="-120"/>
              </a:rPr>
              <a:t> layers are overfull</a:t>
            </a:r>
          </a:p>
          <a:p>
            <a:pPr algn="l">
              <a:buFontTx/>
              <a:buChar char="•"/>
            </a:pPr>
            <a:r>
              <a:rPr lang="en-US" altLang="zh-TW" sz="3200">
                <a:ea typeface="新細明體" pitchFamily="18" charset="-120"/>
              </a:rPr>
              <a:t>The OSI model is extraordinarily </a:t>
            </a:r>
            <a:r>
              <a:rPr lang="en-US" altLang="zh-TW" sz="3200">
                <a:solidFill>
                  <a:srgbClr val="FF3300"/>
                </a:solidFill>
                <a:ea typeface="新細明體" pitchFamily="18" charset="-120"/>
              </a:rPr>
              <a:t>complex</a:t>
            </a:r>
          </a:p>
          <a:p>
            <a:pPr algn="l">
              <a:buFontTx/>
              <a:buChar char="•"/>
            </a:pPr>
            <a:r>
              <a:rPr lang="en-US" altLang="zh-TW" sz="3200">
                <a:ea typeface="新細明體" pitchFamily="18" charset="-120"/>
              </a:rPr>
              <a:t>Some </a:t>
            </a:r>
            <a:r>
              <a:rPr lang="en-US" altLang="zh-TW" sz="3200">
                <a:solidFill>
                  <a:srgbClr val="FF3300"/>
                </a:solidFill>
                <a:ea typeface="新細明體" pitchFamily="18" charset="-120"/>
              </a:rPr>
              <a:t>functions</a:t>
            </a:r>
            <a:r>
              <a:rPr lang="en-US" altLang="zh-TW" sz="3200">
                <a:ea typeface="新細明體" pitchFamily="18" charset="-120"/>
              </a:rPr>
              <a:t> e.g. addressing, flow control, error control </a:t>
            </a:r>
            <a:r>
              <a:rPr lang="en-US" altLang="zh-TW" sz="3200">
                <a:solidFill>
                  <a:srgbClr val="FF3300"/>
                </a:solidFill>
                <a:ea typeface="新細明體" pitchFamily="18" charset="-120"/>
              </a:rPr>
              <a:t>reappear</a:t>
            </a:r>
            <a:r>
              <a:rPr lang="en-US" altLang="zh-TW" sz="3200">
                <a:ea typeface="新細明體" pitchFamily="18" charset="-120"/>
              </a:rPr>
              <a:t> again and again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2E5497-AD8C-4000-A4F3-2D1591D0D8E3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>
                <a:ea typeface="新細明體" pitchFamily="18" charset="-120"/>
              </a:rPr>
              <a:t>Bad Implementations</a:t>
            </a:r>
            <a:r>
              <a:rPr lang="en-US" altLang="zh-TW">
                <a:ea typeface="新細明體" pitchFamily="18" charset="-120"/>
              </a:rPr>
              <a:t> 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9389"/>
            <a:ext cx="12192000" cy="4560887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altLang="zh-TW" sz="3200">
                <a:ea typeface="新細明體" pitchFamily="18" charset="-120"/>
                <a:sym typeface="Wingdings" pitchFamily="2" charset="2"/>
              </a:rPr>
              <a:t>Huge, Unwieldy, and Slow</a:t>
            </a:r>
          </a:p>
          <a:p>
            <a:pPr algn="l">
              <a:buFontTx/>
              <a:buChar char="•"/>
            </a:pPr>
            <a:endParaRPr lang="en-US" altLang="zh-TW" sz="3200">
              <a:ea typeface="新細明體" pitchFamily="18" charset="-120"/>
            </a:endParaRPr>
          </a:p>
          <a:p>
            <a:r>
              <a:rPr lang="en-US" altLang="zh-TW" sz="4400" b="1">
                <a:solidFill>
                  <a:srgbClr val="FF3300"/>
                </a:solidFill>
                <a:ea typeface="新細明體" pitchFamily="18" charset="-120"/>
              </a:rPr>
              <a:t>Bad Politics</a:t>
            </a:r>
          </a:p>
          <a:p>
            <a:pPr algn="l">
              <a:buFontTx/>
              <a:buChar char="•"/>
            </a:pPr>
            <a:r>
              <a:rPr lang="en-US" altLang="zh-TW" sz="3200">
                <a:ea typeface="新細明體" pitchFamily="18" charset="-120"/>
              </a:rPr>
              <a:t>Bureaucrats involved too much (European telecommunication ministries, community, us government)</a:t>
            </a:r>
          </a:p>
          <a:p>
            <a:endParaRPr lang="en-US" altLang="zh-TW" sz="3200">
              <a:ea typeface="新細明體" pitchFamily="18" charset="-12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D4684D-D49C-4852-A6DC-39F4CE7CA8F5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>
                <a:ea typeface="新細明體" pitchFamily="18" charset="-120"/>
              </a:rPr>
              <a:t>A Critique of the TCP/IP Reference Model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55726"/>
            <a:ext cx="12192000" cy="4492625"/>
          </a:xfrm>
        </p:spPr>
        <p:txBody>
          <a:bodyPr/>
          <a:lstStyle/>
          <a:p>
            <a:pPr algn="l"/>
            <a:r>
              <a:rPr lang="en-US" altLang="zh-TW" sz="2800">
                <a:ea typeface="新細明體" pitchFamily="18" charset="-120"/>
              </a:rPr>
              <a:t>Problems:</a:t>
            </a:r>
          </a:p>
          <a:p>
            <a:pPr algn="l">
              <a:buFontTx/>
              <a:buChar char="•"/>
            </a:pPr>
            <a:r>
              <a:rPr lang="en-US" altLang="zh-TW" sz="2800">
                <a:ea typeface="新細明體" pitchFamily="18" charset="-120"/>
              </a:rPr>
              <a:t>Service, interface, and protocol not distinguished</a:t>
            </a:r>
          </a:p>
          <a:p>
            <a:pPr algn="l">
              <a:buFontTx/>
              <a:buChar char="•"/>
            </a:pPr>
            <a:r>
              <a:rPr lang="en-US" altLang="zh-TW" sz="2800">
                <a:ea typeface="新細明體" pitchFamily="18" charset="-120"/>
              </a:rPr>
              <a:t>Not a general model</a:t>
            </a:r>
          </a:p>
          <a:p>
            <a:pPr algn="l">
              <a:buFontTx/>
              <a:buChar char="•"/>
            </a:pPr>
            <a:r>
              <a:rPr lang="en-US" altLang="zh-TW" sz="2800">
                <a:ea typeface="新細明體" pitchFamily="18" charset="-120"/>
              </a:rPr>
              <a:t>Host-to-network “layer” not really a layer (is an interface)</a:t>
            </a:r>
          </a:p>
          <a:p>
            <a:pPr algn="l">
              <a:buFontTx/>
              <a:buChar char="•"/>
            </a:pPr>
            <a:r>
              <a:rPr lang="en-US" altLang="zh-TW" sz="2800">
                <a:ea typeface="新細明體" pitchFamily="18" charset="-120"/>
              </a:rPr>
              <a:t>No mention of physical and data link layers</a:t>
            </a:r>
          </a:p>
          <a:p>
            <a:pPr algn="l">
              <a:buFontTx/>
              <a:buChar char="•"/>
            </a:pPr>
            <a:r>
              <a:rPr lang="en-US" altLang="zh-TW" sz="2800">
                <a:ea typeface="新細明體" pitchFamily="18" charset="-120"/>
              </a:rPr>
              <a:t>Minor protocols deeply entrenched, hard to replace</a:t>
            </a:r>
          </a:p>
          <a:p>
            <a:pPr algn="l"/>
            <a:r>
              <a:rPr lang="en-US" altLang="zh-TW" sz="2800">
                <a:ea typeface="新細明體" pitchFamily="18" charset="-120"/>
              </a:rPr>
              <a:t>       (The virtual terminal protocol, TELNET, was designed for mechanical teletype terminal)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178042-6471-4255-AD94-299ACA142FEA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>
                <a:ea typeface="新細明體" pitchFamily="18" charset="-120"/>
              </a:rPr>
              <a:t>Hybrid Model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The hybrid reference model to be used in this book.</a:t>
            </a:r>
          </a:p>
        </p:txBody>
      </p:sp>
      <p:pic>
        <p:nvPicPr>
          <p:cNvPr id="43012" name="Picture 4" descr="1-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8000" y="2249489"/>
            <a:ext cx="3860800" cy="221773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5A6221-62F7-4D5B-A774-C266F7DC6FAC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>
                <a:latin typeface="Bookman Old Style" pitchFamily="18" charset="0"/>
                <a:ea typeface="新細明體" pitchFamily="18" charset="-120"/>
              </a:rPr>
              <a:t>Reference Models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768" y="1619250"/>
            <a:ext cx="11307233" cy="4933950"/>
          </a:xfrm>
        </p:spPr>
        <p:txBody>
          <a:bodyPr/>
          <a:lstStyle/>
          <a:p>
            <a:pPr algn="l">
              <a:lnSpc>
                <a:spcPct val="150000"/>
              </a:lnSpc>
              <a:buFontTx/>
              <a:buChar char="•"/>
            </a:pPr>
            <a:r>
              <a:rPr lang="en-US" altLang="zh-TW" dirty="0">
                <a:latin typeface="Bookman Old Style" pitchFamily="18" charset="0"/>
                <a:ea typeface="新細明體" pitchFamily="18" charset="-120"/>
              </a:rPr>
              <a:t>The OSI Reference Model</a:t>
            </a:r>
          </a:p>
          <a:p>
            <a:pPr algn="l">
              <a:lnSpc>
                <a:spcPct val="150000"/>
              </a:lnSpc>
              <a:buFontTx/>
              <a:buChar char="•"/>
            </a:pPr>
            <a:r>
              <a:rPr lang="en-US" altLang="zh-TW" dirty="0">
                <a:latin typeface="Bookman Old Style" pitchFamily="18" charset="0"/>
                <a:ea typeface="新細明體" pitchFamily="18" charset="-120"/>
              </a:rPr>
              <a:t>The TCP/IP Reference Model</a:t>
            </a:r>
          </a:p>
          <a:p>
            <a:pPr algn="l">
              <a:lnSpc>
                <a:spcPct val="150000"/>
              </a:lnSpc>
              <a:buFontTx/>
              <a:buChar char="•"/>
            </a:pPr>
            <a:r>
              <a:rPr lang="en-US" altLang="zh-TW" dirty="0">
                <a:latin typeface="Bookman Old Style" pitchFamily="18" charset="0"/>
                <a:ea typeface="新細明體" pitchFamily="18" charset="-120"/>
              </a:rPr>
              <a:t>A Comparison of OSI and TCP/IP </a:t>
            </a:r>
          </a:p>
          <a:p>
            <a:pPr algn="l">
              <a:lnSpc>
                <a:spcPct val="150000"/>
              </a:lnSpc>
              <a:buFontTx/>
              <a:buChar char="•"/>
            </a:pPr>
            <a:r>
              <a:rPr lang="en-US" altLang="zh-TW" dirty="0">
                <a:latin typeface="Bookman Old Style" pitchFamily="18" charset="0"/>
                <a:ea typeface="新細明體" pitchFamily="18" charset="-120"/>
              </a:rPr>
              <a:t>A Critique of the OSI Model and Protocols</a:t>
            </a:r>
          </a:p>
          <a:p>
            <a:pPr algn="l">
              <a:lnSpc>
                <a:spcPct val="150000"/>
              </a:lnSpc>
              <a:buFontTx/>
              <a:buChar char="•"/>
            </a:pPr>
            <a:r>
              <a:rPr lang="en-US" altLang="zh-TW" dirty="0">
                <a:latin typeface="Bookman Old Style" pitchFamily="18" charset="0"/>
                <a:ea typeface="新細明體" pitchFamily="18" charset="-120"/>
              </a:rPr>
              <a:t>A Critique of the TCP/IP Reference Model</a:t>
            </a:r>
          </a:p>
          <a:p>
            <a:pPr algn="l">
              <a:buFontTx/>
              <a:buChar char="•"/>
            </a:pPr>
            <a:endParaRPr lang="zh-TW" altLang="en-US" sz="3200" dirty="0">
              <a:ea typeface="新細明體" pitchFamily="18" charset="-12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32F542-0BA6-492D-ABFC-EA7EB0DF306E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508" y="352770"/>
            <a:ext cx="10515600" cy="685772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latin typeface="Bookman Old Style" pitchFamily="18" charset="0"/>
                <a:ea typeface="新細明體" pitchFamily="18" charset="-120"/>
              </a:rPr>
              <a:t>The Design Principle of the OSI reference model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7614"/>
            <a:ext cx="12192000" cy="5265737"/>
          </a:xfrm>
        </p:spPr>
        <p:txBody>
          <a:bodyPr/>
          <a:lstStyle/>
          <a:p>
            <a:pPr algn="just">
              <a:lnSpc>
                <a:spcPct val="150000"/>
              </a:lnSpc>
              <a:buFontTx/>
              <a:buChar char="•"/>
            </a:pPr>
            <a:r>
              <a:rPr lang="en-US" altLang="zh-TW" dirty="0">
                <a:latin typeface="Bookman Old Style" pitchFamily="18" charset="0"/>
                <a:ea typeface="新細明體" pitchFamily="18" charset="-120"/>
              </a:rPr>
              <a:t>A layer should be </a:t>
            </a:r>
            <a:r>
              <a:rPr lang="en-US" altLang="zh-TW" b="1" dirty="0">
                <a:latin typeface="Bookman Old Style" pitchFamily="18" charset="0"/>
                <a:ea typeface="新細明體" pitchFamily="18" charset="-120"/>
              </a:rPr>
              <a:t>created</a:t>
            </a:r>
            <a:r>
              <a:rPr lang="en-US" altLang="zh-TW" dirty="0">
                <a:latin typeface="Bookman Old Style" pitchFamily="18" charset="0"/>
                <a:ea typeface="新細明體" pitchFamily="18" charset="-120"/>
              </a:rPr>
              <a:t> where a different </a:t>
            </a:r>
            <a:r>
              <a:rPr lang="en-US" altLang="zh-TW" b="1" dirty="0">
                <a:latin typeface="Bookman Old Style" pitchFamily="18" charset="0"/>
                <a:ea typeface="新細明體" pitchFamily="18" charset="-120"/>
              </a:rPr>
              <a:t>abstraction</a:t>
            </a:r>
            <a:r>
              <a:rPr lang="en-US" altLang="zh-TW" dirty="0">
                <a:latin typeface="Bookman Old Style" pitchFamily="18" charset="0"/>
                <a:ea typeface="新細明體" pitchFamily="18" charset="-120"/>
              </a:rPr>
              <a:t> is needed</a:t>
            </a:r>
          </a:p>
          <a:p>
            <a:pPr algn="just">
              <a:lnSpc>
                <a:spcPct val="150000"/>
              </a:lnSpc>
              <a:buFontTx/>
              <a:buChar char="•"/>
            </a:pPr>
            <a:r>
              <a:rPr lang="en-US" altLang="zh-TW" dirty="0">
                <a:latin typeface="Bookman Old Style" pitchFamily="18" charset="0"/>
                <a:ea typeface="新細明體" pitchFamily="18" charset="-120"/>
              </a:rPr>
              <a:t>Each layer should perform a </a:t>
            </a:r>
            <a:r>
              <a:rPr lang="en-US" altLang="zh-TW" b="1" dirty="0">
                <a:latin typeface="Bookman Old Style" pitchFamily="18" charset="0"/>
                <a:ea typeface="新細明體" pitchFamily="18" charset="-120"/>
              </a:rPr>
              <a:t>well defined function</a:t>
            </a:r>
          </a:p>
          <a:p>
            <a:pPr algn="just">
              <a:lnSpc>
                <a:spcPct val="150000"/>
              </a:lnSpc>
              <a:buFontTx/>
              <a:buChar char="•"/>
            </a:pPr>
            <a:r>
              <a:rPr lang="en-US" altLang="zh-TW" dirty="0">
                <a:latin typeface="Bookman Old Style" pitchFamily="18" charset="0"/>
                <a:ea typeface="新細明體" pitchFamily="18" charset="-120"/>
              </a:rPr>
              <a:t>The function of each layer can be chosen as an </a:t>
            </a:r>
            <a:r>
              <a:rPr lang="en-US" altLang="zh-TW" b="1" dirty="0">
                <a:latin typeface="Bookman Old Style" pitchFamily="18" charset="0"/>
                <a:ea typeface="新細明體" pitchFamily="18" charset="-120"/>
              </a:rPr>
              <a:t>international standard</a:t>
            </a:r>
          </a:p>
          <a:p>
            <a:pPr algn="just">
              <a:lnSpc>
                <a:spcPct val="150000"/>
              </a:lnSpc>
              <a:buFontTx/>
              <a:buChar char="•"/>
            </a:pPr>
            <a:r>
              <a:rPr lang="en-US" altLang="zh-TW" dirty="0">
                <a:latin typeface="Bookman Old Style" pitchFamily="18" charset="0"/>
                <a:ea typeface="新細明體" pitchFamily="18" charset="-120"/>
              </a:rPr>
              <a:t>The layer boundaries should be chosen to </a:t>
            </a:r>
            <a:r>
              <a:rPr lang="en-US" altLang="zh-TW" b="1" dirty="0">
                <a:latin typeface="Bookman Old Style" pitchFamily="18" charset="0"/>
                <a:ea typeface="新細明體" pitchFamily="18" charset="-120"/>
              </a:rPr>
              <a:t>minimize the information flow across the interfaces</a:t>
            </a:r>
          </a:p>
          <a:p>
            <a:pPr algn="just">
              <a:lnSpc>
                <a:spcPct val="150000"/>
              </a:lnSpc>
              <a:buFontTx/>
              <a:buChar char="•"/>
            </a:pPr>
            <a:r>
              <a:rPr lang="en-US" altLang="zh-TW" dirty="0">
                <a:latin typeface="Bookman Old Style" pitchFamily="18" charset="0"/>
                <a:ea typeface="新細明體" pitchFamily="18" charset="-120"/>
              </a:rPr>
              <a:t>The number of layers should be not  be </a:t>
            </a:r>
            <a:r>
              <a:rPr lang="en-US" altLang="zh-TW" b="1" dirty="0">
                <a:latin typeface="Bookman Old Style" pitchFamily="18" charset="0"/>
                <a:ea typeface="新細明體" pitchFamily="18" charset="-120"/>
              </a:rPr>
              <a:t>too large or not too small</a:t>
            </a:r>
          </a:p>
          <a:p>
            <a:pPr algn="l">
              <a:lnSpc>
                <a:spcPct val="90000"/>
              </a:lnSpc>
              <a:buFontTx/>
              <a:buChar char="•"/>
            </a:pPr>
            <a:endParaRPr lang="zh-TW" altLang="en-US" sz="3200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zh-TW" altLang="en-US" dirty="0">
              <a:ea typeface="新細明體" pitchFamily="18" charset="-12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Bookman Old Style" pitchFamily="18" charset="0"/>
              </a:rPr>
              <a:t>OSI REFERENCE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Bookman Old Style" pitchFamily="18" charset="0"/>
              </a:rPr>
              <a:t>Established in </a:t>
            </a:r>
            <a:r>
              <a:rPr lang="en-US" sz="2400" b="1" dirty="0">
                <a:latin typeface="Bookman Old Style" pitchFamily="18" charset="0"/>
              </a:rPr>
              <a:t>1947</a:t>
            </a:r>
          </a:p>
          <a:p>
            <a:pPr algn="just"/>
            <a:r>
              <a:rPr lang="en-US" sz="2400" dirty="0">
                <a:latin typeface="Bookman Old Style" pitchFamily="18" charset="0"/>
              </a:rPr>
              <a:t>ISO is a multinational body dedicated to worldwide agreement on international standards. </a:t>
            </a:r>
          </a:p>
          <a:p>
            <a:pPr algn="just"/>
            <a:r>
              <a:rPr lang="en-US" sz="2400" dirty="0">
                <a:latin typeface="Bookman Old Style" pitchFamily="18" charset="0"/>
              </a:rPr>
              <a:t>Almost three-fourths of countries in the world are represented in the ISO. </a:t>
            </a:r>
          </a:p>
          <a:p>
            <a:pPr algn="just"/>
            <a:r>
              <a:rPr lang="en-US" sz="2400" dirty="0">
                <a:latin typeface="Bookman Old Style" pitchFamily="18" charset="0"/>
              </a:rPr>
              <a:t>An ISO standard that covers all aspects of network communications is the Open Systems Interconnection (OSI) model. </a:t>
            </a:r>
          </a:p>
          <a:p>
            <a:pPr algn="just"/>
            <a:r>
              <a:rPr lang="en-US" sz="2400" dirty="0">
                <a:latin typeface="Bookman Old Style" pitchFamily="18" charset="0"/>
              </a:rPr>
              <a:t>It was first introduced in the late 1970s</a:t>
            </a:r>
          </a:p>
          <a:p>
            <a:pPr algn="just"/>
            <a:r>
              <a:rPr lang="en-US" sz="2400" dirty="0">
                <a:latin typeface="Bookman Old Style" pitchFamily="18" charset="0"/>
              </a:rPr>
              <a:t>An open system is a set of protocols that allows any two different systems to communicate regardless of their underlying architecture</a:t>
            </a:r>
          </a:p>
          <a:p>
            <a:pPr algn="just"/>
            <a:endParaRPr lang="en-US" sz="2400" dirty="0">
              <a:latin typeface="Bookman Old Style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9665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B6F4E8-53E7-4C4E-90A2-1C53ED59FE33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7433" y="322291"/>
            <a:ext cx="10515600" cy="685772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Bookman Old Style" pitchFamily="18" charset="0"/>
                <a:ea typeface="新細明體" pitchFamily="18" charset="-120"/>
              </a:rPr>
              <a:t>Reference Models (</a:t>
            </a:r>
            <a:r>
              <a:rPr lang="en-US" altLang="zh-TW" sz="3200" dirty="0">
                <a:latin typeface="Bookman Old Style" pitchFamily="18" charset="0"/>
                <a:ea typeface="新細明體" pitchFamily="18" charset="-120"/>
              </a:rPr>
              <a:t>The OSI Reference Model</a:t>
            </a:r>
            <a:r>
              <a:rPr lang="en-US" altLang="zh-TW" sz="3600" dirty="0">
                <a:latin typeface="Bookman Old Style" pitchFamily="18" charset="0"/>
                <a:ea typeface="新細明體" pitchFamily="18" charset="-120"/>
              </a:rPr>
              <a:t>)</a:t>
            </a:r>
            <a:endParaRPr lang="en-US" altLang="zh-TW" sz="3600" b="1" dirty="0">
              <a:latin typeface="Bookman Old Style" pitchFamily="18" charset="0"/>
              <a:ea typeface="新細明體" pitchFamily="18" charset="-120"/>
            </a:endParaRPr>
          </a:p>
        </p:txBody>
      </p:sp>
      <p:pic>
        <p:nvPicPr>
          <p:cNvPr id="33796" name="Picture 4" descr="1-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8919" y="1008063"/>
            <a:ext cx="10836876" cy="569753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Bookman Old Style" pitchFamily="18" charset="0"/>
              </a:rPr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Bookman Old Style" pitchFamily="18" charset="0"/>
              </a:rPr>
              <a:t>Physical characteristics of interfaces and media.</a:t>
            </a:r>
          </a:p>
          <a:p>
            <a:pPr algn="just"/>
            <a:r>
              <a:rPr lang="en-US" dirty="0">
                <a:latin typeface="Bookman Old Style" pitchFamily="18" charset="0"/>
              </a:rPr>
              <a:t>Representation of bits.</a:t>
            </a:r>
          </a:p>
          <a:p>
            <a:pPr algn="just"/>
            <a:r>
              <a:rPr lang="en-US" dirty="0">
                <a:latin typeface="Bookman Old Style" pitchFamily="18" charset="0"/>
              </a:rPr>
              <a:t>Data rate.</a:t>
            </a:r>
          </a:p>
          <a:p>
            <a:pPr algn="just"/>
            <a:r>
              <a:rPr lang="en-US" dirty="0">
                <a:latin typeface="Bookman Old Style" pitchFamily="18" charset="0"/>
              </a:rPr>
              <a:t>Synchronization of bits</a:t>
            </a:r>
          </a:p>
          <a:p>
            <a:pPr algn="just"/>
            <a:r>
              <a:rPr lang="en-US" dirty="0">
                <a:latin typeface="Bookman Old Style" pitchFamily="18" charset="0"/>
              </a:rPr>
              <a:t>Line configuration.</a:t>
            </a:r>
          </a:p>
          <a:p>
            <a:pPr algn="just"/>
            <a:r>
              <a:rPr lang="en-US" dirty="0">
                <a:latin typeface="Bookman Old Style" pitchFamily="18" charset="0"/>
              </a:rPr>
              <a:t>Physical topology.</a:t>
            </a:r>
          </a:p>
          <a:p>
            <a:pPr algn="just"/>
            <a:r>
              <a:rPr lang="en-US" dirty="0">
                <a:latin typeface="Bookman Old Style" pitchFamily="18" charset="0"/>
              </a:rPr>
              <a:t>Transmission mode.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© 2021 KL 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6804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Bookman Old Style" pitchFamily="18" charset="0"/>
              </a:rPr>
              <a:t>Data Link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ookman Old Style" pitchFamily="18" charset="0"/>
              </a:rPr>
              <a:t>Framing. </a:t>
            </a:r>
          </a:p>
          <a:p>
            <a:r>
              <a:rPr lang="en-US" dirty="0">
                <a:latin typeface="Bookman Old Style" pitchFamily="18" charset="0"/>
              </a:rPr>
              <a:t>Physical addressing</a:t>
            </a:r>
          </a:p>
          <a:p>
            <a:r>
              <a:rPr lang="en-US" dirty="0">
                <a:latin typeface="Bookman Old Style" pitchFamily="18" charset="0"/>
              </a:rPr>
              <a:t>Flow control</a:t>
            </a:r>
          </a:p>
          <a:p>
            <a:r>
              <a:rPr lang="en-US" dirty="0">
                <a:latin typeface="Bookman Old Style" pitchFamily="18" charset="0"/>
              </a:rPr>
              <a:t>Error control.</a:t>
            </a:r>
          </a:p>
          <a:p>
            <a:r>
              <a:rPr lang="en-US" dirty="0">
                <a:latin typeface="Bookman Old Style" pitchFamily="18" charset="0"/>
              </a:rPr>
              <a:t>Access control.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© 2021 KL 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343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Bookman Old Style" pitchFamily="18" charset="0"/>
              </a:rPr>
              <a:t>Network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itchFamily="18" charset="0"/>
              </a:rPr>
              <a:t>The network layer is responsible for the </a:t>
            </a:r>
            <a:r>
              <a:rPr lang="en-US" sz="2400" b="1" dirty="0">
                <a:latin typeface="Bookman Old Style" pitchFamily="18" charset="0"/>
              </a:rPr>
              <a:t>source-to-destination delivery of a packet</a:t>
            </a:r>
            <a:r>
              <a:rPr lang="en-US" sz="2400" dirty="0">
                <a:latin typeface="Bookman Old Style" pitchFamily="18" charset="0"/>
              </a:rPr>
              <a:t>, possibly across multiple networks (links). Whereas the data link layer oversees the delivery of the packet between two systems on the same network (link).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itchFamily="18" charset="0"/>
              </a:rPr>
              <a:t>Logical addressing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itchFamily="18" charset="0"/>
              </a:rPr>
              <a:t>Routing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2016 KL University – The contents of this presentation are an intellectual and copyrighted property of KL University. ALL RIGHTS RESERVED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7619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C8CA6BD4B6BB458EC4DF3BC6B8455E" ma:contentTypeVersion="2" ma:contentTypeDescription="Create a new document." ma:contentTypeScope="" ma:versionID="4c1744822c704be929cff37fdeaf54d0">
  <xsd:schema xmlns:xsd="http://www.w3.org/2001/XMLSchema" xmlns:xs="http://www.w3.org/2001/XMLSchema" xmlns:p="http://schemas.microsoft.com/office/2006/metadata/properties" xmlns:ns2="5e62a2dd-ff91-4591-8d2f-adadc8198891" targetNamespace="http://schemas.microsoft.com/office/2006/metadata/properties" ma:root="true" ma:fieldsID="b09255625856ef7ac3b4d8dfcdef169f" ns2:_="">
    <xsd:import namespace="5e62a2dd-ff91-4591-8d2f-adadc819889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62a2dd-ff91-4591-8d2f-adadc819889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989B67-2555-4DB6-B147-5FFEA814123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9951B70-9DB6-4529-85A7-BC9F3B7C4C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62a2dd-ff91-4591-8d2f-adadc8198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E2E494-7E83-48A3-A37B-6A0EF14651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1142</Words>
  <Application>Microsoft Office PowerPoint</Application>
  <PresentationFormat>Widescreen</PresentationFormat>
  <Paragraphs>147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 19CS2109</vt:lpstr>
      <vt:lpstr>    Introduction</vt:lpstr>
      <vt:lpstr>Reference Models</vt:lpstr>
      <vt:lpstr>The Design Principle of the OSI reference model</vt:lpstr>
      <vt:lpstr>OSI REFERENCE MODEL</vt:lpstr>
      <vt:lpstr>Reference Models (The OSI Reference Model)</vt:lpstr>
      <vt:lpstr>PHYSICAL LAYER</vt:lpstr>
      <vt:lpstr>Data Link Layer</vt:lpstr>
      <vt:lpstr>Network Layer</vt:lpstr>
      <vt:lpstr>Transport layer</vt:lpstr>
      <vt:lpstr>Session Layer</vt:lpstr>
      <vt:lpstr>Presentation Layer</vt:lpstr>
      <vt:lpstr>Application Layer</vt:lpstr>
      <vt:lpstr>The functions of the seven layers</vt:lpstr>
      <vt:lpstr>Reference Models (2)</vt:lpstr>
      <vt:lpstr>Reference Models (3)</vt:lpstr>
      <vt:lpstr>Comparing OSI and TCP/IP Models</vt:lpstr>
      <vt:lpstr>A Critique of the OSI Model and Protocols</vt:lpstr>
      <vt:lpstr>Bad Timing</vt:lpstr>
      <vt:lpstr>Bad Technology</vt:lpstr>
      <vt:lpstr>Bad Implementations </vt:lpstr>
      <vt:lpstr>A Critique of the TCP/IP Reference Model</vt:lpstr>
      <vt:lpstr>Hybrid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vege</dc:creator>
  <cp:lastModifiedBy>Windows User</cp:lastModifiedBy>
  <cp:revision>65</cp:revision>
  <dcterms:created xsi:type="dcterms:W3CDTF">2016-10-27T15:05:54Z</dcterms:created>
  <dcterms:modified xsi:type="dcterms:W3CDTF">2021-01-06T10:29:25Z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0x01010057C8CA6BD4B6BB458EC4DF3BC6B8455E</vt:lpwstr>
  </property>
</Properties>
</file>