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5" r:id="rId4"/>
    <p:sldId id="267" r:id="rId5"/>
    <p:sldId id="261" r:id="rId6"/>
    <p:sldId id="273" r:id="rId7"/>
    <p:sldId id="274" r:id="rId8"/>
    <p:sldId id="268" r:id="rId9"/>
    <p:sldId id="269" r:id="rId10"/>
    <p:sldId id="270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456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rad.com/blog/fuzzy-login-in-artificial-intelligence/" TargetMode="External"/><Relationship Id="rId2" Type="http://schemas.openxmlformats.org/officeDocument/2006/relationships/hyperlink" Target="https://www.guru99.com/expert-systems-with-application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4jmsHaJ7xEA" TargetMode="External"/><Relationship Id="rId5" Type="http://schemas.openxmlformats.org/officeDocument/2006/relationships/hyperlink" Target="https://www.youtube.com/watch?v=fP5zFpsThqk" TargetMode="External"/><Relationship Id="rId4" Type="http://schemas.openxmlformats.org/officeDocument/2006/relationships/hyperlink" Target="https://www.smartsheet.com/neural-network-applica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1752600"/>
            <a:ext cx="6477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Session – 1</a:t>
            </a:r>
          </a:p>
          <a:p>
            <a:pPr algn="ctr"/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COURSE HAND OUT EXPLANATION</a:t>
            </a:r>
          </a:p>
          <a:p>
            <a:pPr algn="ctr"/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Introduction to Artificial Intelligence</a:t>
            </a: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4582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Expert Systems: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Expert System is an interactive and reliable computer-based decision-making system which uses both facts and heuristics to solve complex decision-making problems. 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MYCIN: It was based on backward chaining and could identify various bacteria that could cause acute infections. It could also recommend drugs based on the patient's weight.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DENDRAL: Expert system used for chemical analysis to predict molecular structure.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PXDES: Expert system used to predict the degree and type of lung cancer.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CaDet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 Expert system that could identify cancer at early stages.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610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Self study: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birth of artificial intelligence</a:t>
            </a:r>
          </a:p>
          <a:p>
            <a:pPr lvl="1"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Further Applications of AI</a:t>
            </a:r>
          </a:p>
          <a:p>
            <a:pPr lvl="1"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Sources: 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sz="2400" dirty="0" smtClean="0">
                <a:hlinkClick r:id="rId2"/>
              </a:rPr>
              <a:t>https://www.guru99.com/expert-systems-with-applications.html#2</a:t>
            </a:r>
            <a:endParaRPr lang="en-US" sz="2400" dirty="0" smtClean="0"/>
          </a:p>
          <a:p>
            <a:pPr lvl="2" algn="just">
              <a:buFont typeface="Wingdings" pitchFamily="2" charset="2"/>
              <a:buChar char="§"/>
            </a:pPr>
            <a:r>
              <a:rPr lang="en-US" sz="2400" dirty="0" smtClean="0">
                <a:hlinkClick r:id="rId3"/>
              </a:rPr>
              <a:t>https://www.upgrad.com/blog/fuzzy-login-in-artificial-intelligence/#:~:text=Although%20Fuzzy%20Logic%20in%20artificial,enhancing%20the%20execution%20of%20algorithms.</a:t>
            </a:r>
            <a:endParaRPr lang="en-US" sz="2400" dirty="0" smtClean="0"/>
          </a:p>
          <a:p>
            <a:pPr lvl="2" algn="just">
              <a:buFont typeface="Wingdings" pitchFamily="2" charset="2"/>
              <a:buChar char="§"/>
            </a:pPr>
            <a:r>
              <a:rPr lang="en-US" sz="2400" dirty="0" smtClean="0">
                <a:hlinkClick r:id="rId4"/>
              </a:rPr>
              <a:t>https://www.smartsheet.com/neural-network-applications</a:t>
            </a:r>
            <a:endParaRPr lang="en-US" sz="2400" dirty="0" smtClean="0"/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400" dirty="0" smtClean="0">
                <a:hlinkClick r:id="rId5"/>
              </a:rPr>
              <a:t>https://www.youtube.com/watch?v=fP5zFpsThqk</a:t>
            </a:r>
            <a:endParaRPr lang="en-US" sz="2400" dirty="0" smtClean="0"/>
          </a:p>
          <a:p>
            <a:pPr marL="1257300" lvl="2" indent="-342900">
              <a:buFont typeface="Wingdings" pitchFamily="2" charset="2"/>
              <a:buChar char="§"/>
            </a:pPr>
            <a:r>
              <a:rPr lang="en-US" sz="2400" u="sng" dirty="0" smtClean="0">
                <a:hlinkClick r:id="rId6"/>
              </a:rPr>
              <a:t>https://youtu.be/4jmsHaJ7xEA</a:t>
            </a:r>
            <a:endParaRPr lang="en-US" sz="2400" u="sng" dirty="0" smtClean="0"/>
          </a:p>
          <a:p>
            <a:pPr marL="1257300" lvl="2" indent="-342900" algn="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End of Session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304800"/>
            <a:ext cx="8458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Session Outcomes</a:t>
            </a:r>
          </a:p>
          <a:p>
            <a:pPr algn="ctr"/>
            <a:endParaRPr lang="en-IN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Student will learn  the COs, syllabus and evaluation plan of the course.</a:t>
            </a:r>
          </a:p>
          <a:p>
            <a:pPr algn="just">
              <a:buFont typeface="Arial" pitchFamily="34" charset="0"/>
              <a:buChar char="•"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Student will understand the importance of  AI.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84582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POP-UP Question</a:t>
            </a:r>
          </a:p>
          <a:p>
            <a:endParaRPr lang="en-US" dirty="0" smtClean="0"/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Who is the father of Artificial Intelligence?</a:t>
            </a:r>
          </a:p>
          <a:p>
            <a:pPr algn="ctr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A. Alan Turing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B. John Backus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C. John McCarthy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D. Marvin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Minsky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Answer: 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8534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What is AI?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following slide shows eight definitions of AI, laid out along two dimensions. </a:t>
            </a:r>
          </a:p>
          <a:p>
            <a:pPr algn="just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definitions on top are concerned with thought processes and reasoning, whereas the ones on the bottom address behavior.</a:t>
            </a:r>
          </a:p>
          <a:p>
            <a:pPr algn="just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definitions on the left measure success in terms of fidelity to human performance whereas the ones on the right measure against an ideal performance measure, called rationality.</a:t>
            </a:r>
          </a:p>
          <a:p>
            <a:pPr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Artificial Intelligence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845820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/>
                <a:gridCol w="4229100"/>
              </a:tblGrid>
              <a:tr h="384325">
                <a:tc>
                  <a:txBody>
                    <a:bodyPr/>
                    <a:lstStyle/>
                    <a:p>
                      <a:r>
                        <a:rPr lang="en-IN" sz="18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Thinking Humanly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Thinking Rationally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653423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“The exciting new effort to make computers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think . . . machines with minds, in the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full and literal sense.” (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Haugeland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, 1985)</a:t>
                      </a:r>
                    </a:p>
                    <a:p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“[The automation of] activities that we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associate with human thinking, activities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such as decision-making, problem solving,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learning . . .” (Bellman, 1978)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“The study of mental faculties through the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use of computational models.”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Charniak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and McDermott, 1985)</a:t>
                      </a:r>
                    </a:p>
                    <a:p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“The study of the computations that make</a:t>
                      </a:r>
                    </a:p>
                    <a:p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possible to perceive, reason, and act.”</a:t>
                      </a:r>
                    </a:p>
                    <a:p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(Winston, 1992)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4325">
                <a:tc>
                  <a:txBody>
                    <a:bodyPr/>
                    <a:lstStyle/>
                    <a:p>
                      <a:r>
                        <a:rPr lang="en-IN" sz="18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Acting Humanly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Acting Rationally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369127"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“The art of creating machines that perform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functions that require intelligence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when performed by people.” (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Kurzweil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1990)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“The study of how to make computers do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things at which, at the moment, people are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better.” (Rich and Knight, 1991)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“Computational Intelligence is the study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of the design of intelligent agents.” (Poole</a:t>
                      </a:r>
                    </a:p>
                    <a:p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et al., 1998)</a:t>
                      </a:r>
                    </a:p>
                    <a:p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“AI . . . is concerned with intelligent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behavior</a:t>
                      </a:r>
                      <a:endParaRPr lang="en-IN" sz="1800" kern="1200" baseline="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artifacts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.” (Nilsson, 1998)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304800"/>
            <a:ext cx="3200400" cy="380999"/>
          </a:xfrm>
        </p:spPr>
        <p:txBody>
          <a:bodyPr>
            <a:noAutofit/>
          </a:bodyPr>
          <a:lstStyle/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Applications of AI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81000" y="838200"/>
            <a:ext cx="8305800" cy="6019800"/>
          </a:xfrm>
        </p:spPr>
        <p:txBody>
          <a:bodyPr>
            <a:noAutofit/>
          </a:bodyPr>
          <a:lstStyle/>
          <a:p>
            <a:pPr marL="609600" indent="-609600" algn="just">
              <a:lnSpc>
                <a:spcPct val="80000"/>
              </a:lnSpc>
            </a:pP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Mundane Tasks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Perception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Vision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Speech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Natural language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Understanding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Generation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Translation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Commonsense reasoning</a:t>
            </a:r>
          </a:p>
          <a:p>
            <a:pPr marL="609600" indent="-609600" algn="just">
              <a:lnSpc>
                <a:spcPct val="80000"/>
              </a:lnSpc>
            </a:pPr>
            <a:r>
              <a:rPr lang="en-IN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Robot control</a:t>
            </a:r>
          </a:p>
          <a:p>
            <a:pPr marL="609600" indent="-609600" algn="just">
              <a:lnSpc>
                <a:spcPct val="80000"/>
              </a:lnSpc>
            </a:pPr>
            <a:endParaRPr lang="en-IN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indent="-609600" algn="just">
              <a:lnSpc>
                <a:spcPct val="80000"/>
              </a:lnSpc>
            </a:pPr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 Tasks</a:t>
            </a:r>
          </a:p>
          <a:p>
            <a:pPr marL="609600" indent="-609600" algn="just">
              <a:lnSpc>
                <a:spcPct val="8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Games</a:t>
            </a:r>
          </a:p>
          <a:p>
            <a:pPr marL="609600" indent="-609600" algn="just">
              <a:lnSpc>
                <a:spcPct val="8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Chess</a:t>
            </a:r>
          </a:p>
          <a:p>
            <a:pPr marL="609600" indent="-609600" algn="just">
              <a:lnSpc>
                <a:spcPct val="8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Backgammon</a:t>
            </a:r>
          </a:p>
          <a:p>
            <a:pPr marL="609600" indent="-609600" algn="just">
              <a:lnSpc>
                <a:spcPct val="8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Checkers – Go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25887"/>
            <a:ext cx="8305800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600" indent="-609600" algn="just">
              <a:lnSpc>
                <a:spcPct val="8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Mathematics</a:t>
            </a:r>
          </a:p>
          <a:p>
            <a:pPr marL="609600" indent="-609600" algn="just">
              <a:lnSpc>
                <a:spcPct val="80000"/>
              </a:lnSpc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algn="just">
              <a:lnSpc>
                <a:spcPct val="8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Geometry</a:t>
            </a:r>
          </a:p>
          <a:p>
            <a:pPr marL="609600" indent="-609600" algn="just">
              <a:lnSpc>
                <a:spcPct val="8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Logic</a:t>
            </a:r>
          </a:p>
          <a:p>
            <a:pPr marL="609600" indent="-609600" algn="just">
              <a:lnSpc>
                <a:spcPct val="8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Integral Calculus</a:t>
            </a:r>
          </a:p>
          <a:p>
            <a:pPr marL="609600" indent="-609600" algn="just">
              <a:lnSpc>
                <a:spcPct val="8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Proving properties of programs</a:t>
            </a:r>
          </a:p>
          <a:p>
            <a:pPr marL="609600" indent="-609600" algn="just">
              <a:lnSpc>
                <a:spcPct val="80000"/>
              </a:lnSpc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algn="just">
              <a:lnSpc>
                <a:spcPct val="8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Expert Systems</a:t>
            </a:r>
          </a:p>
          <a:p>
            <a:pPr marL="609600" indent="-609600" algn="just">
              <a:lnSpc>
                <a:spcPct val="80000"/>
              </a:lnSpc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Design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Fault finding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Manufacturing planning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Scientific analysis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Medical diagnosis</a:t>
            </a:r>
          </a:p>
          <a:p>
            <a:pPr marL="1066800" lvl="1" indent="-609600" algn="just">
              <a:lnSpc>
                <a:spcPct val="8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Financial analysis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8534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Applications of AI (continued..):</a:t>
            </a:r>
          </a:p>
          <a:p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Artificial Neural Networks: N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eural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Networks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(NN), also known as artificial neural networks (ANN), are computational models,  essentially algorithms. Neural networks have a unique ability to extract meaning from imprecise or complex data to find patterns and detect trends that are too convoluted for the human brain or for other computer techniques.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Natural Language Processing : 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Automated grammar correction, Translation from one language to another language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Engineering Applications: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flight control, chemical engineering, power plants, automotive control, medical systems.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Business applications: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fund analytics, marketing segmentation, and fraud detection, medical systems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56138"/>
            <a:ext cx="8763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Fuzzy Systems: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term Fuzzy means something that is a bit vague. An algorithm based on Fuzzy Logic takes all available data while solving a problem. It then takes the best possible decision according to the given input.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Medicine: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Controlling arterial pressure when providing anesthesia to patients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Transportation systems: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Handling underground train operations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Defense: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Locating and recognizing targets underwater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Industry: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Controlling water purification plants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Naval control: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Autonomous underwater vehicles are controlled using Fuzzy Logic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Modern washing systems powered by Fuzzy Logic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495</Words>
  <Application>Microsoft Office PowerPoint</Application>
  <PresentationFormat>On-screen Show (4:3)</PresentationFormat>
  <Paragraphs>145</Paragraphs>
  <Slides>11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Artificial Intelligence</vt:lpstr>
      <vt:lpstr>Applications of AI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Anjali</dc:creator>
  <cp:lastModifiedBy>Shanthi</cp:lastModifiedBy>
  <cp:revision>101</cp:revision>
  <dcterms:created xsi:type="dcterms:W3CDTF">2006-08-16T00:00:00Z</dcterms:created>
  <dcterms:modified xsi:type="dcterms:W3CDTF">2020-07-23T06:21:28Z</dcterms:modified>
</cp:coreProperties>
</file>