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13" r:id="rId2"/>
    <p:sldId id="341" r:id="rId3"/>
    <p:sldId id="315" r:id="rId4"/>
    <p:sldId id="326" r:id="rId5"/>
    <p:sldId id="342" r:id="rId6"/>
    <p:sldId id="343" r:id="rId7"/>
    <p:sldId id="344" r:id="rId8"/>
    <p:sldId id="329" r:id="rId9"/>
    <p:sldId id="345" r:id="rId10"/>
    <p:sldId id="340" r:id="rId11"/>
    <p:sldId id="333" r:id="rId12"/>
    <p:sldId id="314" r:id="rId13"/>
    <p:sldId id="334" r:id="rId14"/>
    <p:sldId id="339"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5286759-48CA-48BF-AFD6-9E5A76D3183C}" type="slidenum">
              <a:rPr lang="en-US"/>
              <a:pPr/>
              <a:t>‹#›</a:t>
            </a:fld>
            <a:endParaRPr lang="en-US"/>
          </a:p>
        </p:txBody>
      </p:sp>
    </p:spTree>
    <p:extLst>
      <p:ext uri="{BB962C8B-B14F-4D97-AF65-F5344CB8AC3E}">
        <p14:creationId xmlns:p14="http://schemas.microsoft.com/office/powerpoint/2010/main" xmlns="" val="41450561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189553-F850-480F-82A8-ADD5E00F3F2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0252427-C44C-4A74-A45F-6C16182F7C1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16DF24-EA20-4B74-BF7A-75E372F500C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E17D1C5-F5B2-453A-B38C-867B5337151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FCA9F334-BE84-4637-8809-54B4EDFF29F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12BA6D-14C7-452B-9E56-9E8C8462709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774081-D335-4D64-82C2-114D43A77BD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44D1EE5-B8F4-4043-A863-93E64A687F3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0B84899-AC06-4241-8CB2-298E195ED10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FAE2E42-6D76-4385-AE63-65033A2925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D82D2FA-4F1A-4A72-A25F-A5A1EDDA4B5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04EF6ED-70D3-44E1-ABED-D104296BA10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36BF94-7A03-4E4E-BBA5-4D863932B9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5EEC072-F1AA-4C62-BB70-A8D4331F39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  </a:t>
            </a:r>
            <a:endParaRPr lang="en-IN" dirty="0"/>
          </a:p>
        </p:txBody>
      </p:sp>
      <p:sp>
        <p:nvSpPr>
          <p:cNvPr id="5" name="TextBox 4"/>
          <p:cNvSpPr txBox="1"/>
          <p:nvPr/>
        </p:nvSpPr>
        <p:spPr>
          <a:xfrm>
            <a:off x="428596" y="2214554"/>
            <a:ext cx="8501122" cy="1938992"/>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Session 2</a:t>
            </a:r>
          </a:p>
          <a:p>
            <a:pPr algn="ctr"/>
            <a:endParaRPr lang="en-US" sz="4000" b="1" dirty="0" smtClean="0">
              <a:latin typeface="Times New Roman" pitchFamily="18" charset="0"/>
              <a:cs typeface="Times New Roman" pitchFamily="18" charset="0"/>
            </a:endParaRPr>
          </a:p>
          <a:p>
            <a:pPr algn="ctr"/>
            <a:r>
              <a:rPr lang="en-IN" sz="4000" b="1" dirty="0" smtClean="0">
                <a:latin typeface="Times New Roman" pitchFamily="18" charset="0"/>
                <a:cs typeface="Times New Roman" pitchFamily="18" charset="0"/>
              </a:rPr>
              <a:t>Intelligent Agents</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112032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42852"/>
            <a:ext cx="8715436" cy="486287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The Nature of Environments</a:t>
            </a:r>
          </a:p>
          <a:p>
            <a:pPr algn="just"/>
            <a:r>
              <a:rPr lang="en-US" b="1"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p>
          <a:p>
            <a:pPr algn="just">
              <a:buFont typeface="Arial" pitchFamily="34" charset="0"/>
              <a:buChar char="•"/>
            </a:pPr>
            <a:r>
              <a:rPr lang="en-US" sz="2400" dirty="0" smtClean="0">
                <a:latin typeface="Times New Roman" pitchFamily="18" charset="0"/>
                <a:cs typeface="Times New Roman" pitchFamily="18" charset="0"/>
              </a:rPr>
              <a:t>To develop any agent we had to specify the performance measure, the environment, the agent's actuators and sensors. We group all these under the heading of the </a:t>
            </a:r>
            <a:r>
              <a:rPr lang="en-US" sz="2400" b="1" dirty="0" smtClean="0">
                <a:latin typeface="Times New Roman" pitchFamily="18" charset="0"/>
                <a:cs typeface="Times New Roman" pitchFamily="18" charset="0"/>
              </a:rPr>
              <a:t>task environment</a:t>
            </a:r>
            <a:r>
              <a:rPr lang="en-US" sz="2400" dirty="0" smtClean="0">
                <a:latin typeface="Times New Roman" pitchFamily="18" charset="0"/>
                <a:cs typeface="Times New Roman" pitchFamily="18" charset="0"/>
              </a:rPr>
              <a:t>.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We call this as PEAS (Performance, Environment, Actuators, Sensors) description.</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For example, the following table summarizes the PEAS description for the taxi's task environment.</a:t>
            </a:r>
          </a:p>
          <a:p>
            <a:pPr algn="just">
              <a:buFont typeface="Arial" pitchFamily="34" charset="0"/>
              <a:buChar cha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12BA6D-14C7-452B-9E56-9E8C8462709F}" type="slidenum">
              <a:rPr lang="en-US" smtClean="0"/>
              <a:pPr/>
              <a:t>11</a:t>
            </a:fld>
            <a:endParaRPr lang="en-US"/>
          </a:p>
        </p:txBody>
      </p:sp>
      <p:graphicFrame>
        <p:nvGraphicFramePr>
          <p:cNvPr id="6" name="Content Placeholder 5"/>
          <p:cNvGraphicFramePr>
            <a:graphicFrameLocks noGrp="1"/>
          </p:cNvGraphicFramePr>
          <p:nvPr>
            <p:ph idx="1"/>
          </p:nvPr>
        </p:nvGraphicFramePr>
        <p:xfrm>
          <a:off x="500034" y="500042"/>
          <a:ext cx="8229600" cy="392909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723780">
                <a:tc>
                  <a:txBody>
                    <a:bodyPr/>
                    <a:lstStyle/>
                    <a:p>
                      <a:r>
                        <a:rPr lang="en-IN" sz="1800" b="1" kern="1200" baseline="0" dirty="0" smtClean="0">
                          <a:solidFill>
                            <a:schemeClr val="lt1"/>
                          </a:solidFill>
                          <a:latin typeface="+mn-lt"/>
                          <a:ea typeface="+mn-ea"/>
                          <a:cs typeface="+mn-cs"/>
                        </a:rPr>
                        <a:t>Agent Type</a:t>
                      </a:r>
                      <a:endParaRPr lang="en-IN" dirty="0"/>
                    </a:p>
                  </a:txBody>
                  <a:tcPr/>
                </a:tc>
                <a:tc>
                  <a:txBody>
                    <a:bodyPr/>
                    <a:lstStyle/>
                    <a:p>
                      <a:r>
                        <a:rPr lang="en-IN" sz="1800" b="1" kern="1200" baseline="0" dirty="0" smtClean="0">
                          <a:solidFill>
                            <a:schemeClr val="lt1"/>
                          </a:solidFill>
                          <a:latin typeface="+mn-lt"/>
                          <a:ea typeface="+mn-ea"/>
                          <a:cs typeface="+mn-cs"/>
                        </a:rPr>
                        <a:t>Performance</a:t>
                      </a:r>
                    </a:p>
                    <a:p>
                      <a:r>
                        <a:rPr lang="en-IN" sz="1800" b="1" kern="1200" baseline="0" dirty="0" smtClean="0">
                          <a:solidFill>
                            <a:schemeClr val="lt1"/>
                          </a:solidFill>
                          <a:latin typeface="+mn-lt"/>
                          <a:ea typeface="+mn-ea"/>
                          <a:cs typeface="+mn-cs"/>
                        </a:rPr>
                        <a:t>Measure</a:t>
                      </a:r>
                      <a:endParaRPr lang="en-IN" dirty="0"/>
                    </a:p>
                  </a:txBody>
                  <a:tcPr/>
                </a:tc>
                <a:tc>
                  <a:txBody>
                    <a:bodyPr/>
                    <a:lstStyle/>
                    <a:p>
                      <a:r>
                        <a:rPr lang="en-IN" sz="1800" b="1" kern="1200" baseline="0" dirty="0" smtClean="0">
                          <a:solidFill>
                            <a:schemeClr val="lt1"/>
                          </a:solidFill>
                          <a:latin typeface="+mn-lt"/>
                          <a:ea typeface="+mn-ea"/>
                          <a:cs typeface="+mn-cs"/>
                        </a:rPr>
                        <a:t>Environment</a:t>
                      </a:r>
                      <a:endParaRPr lang="en-IN" dirty="0"/>
                    </a:p>
                  </a:txBody>
                  <a:tcPr/>
                </a:tc>
                <a:tc>
                  <a:txBody>
                    <a:bodyPr/>
                    <a:lstStyle/>
                    <a:p>
                      <a:r>
                        <a:rPr lang="en-IN" sz="1800" b="1" kern="1200" baseline="0" dirty="0" smtClean="0">
                          <a:solidFill>
                            <a:schemeClr val="lt1"/>
                          </a:solidFill>
                          <a:latin typeface="+mn-lt"/>
                          <a:ea typeface="+mn-ea"/>
                          <a:cs typeface="+mn-cs"/>
                        </a:rPr>
                        <a:t>Actuators</a:t>
                      </a:r>
                      <a:endParaRPr lang="en-IN" dirty="0"/>
                    </a:p>
                  </a:txBody>
                  <a:tcPr/>
                </a:tc>
                <a:tc>
                  <a:txBody>
                    <a:bodyPr/>
                    <a:lstStyle/>
                    <a:p>
                      <a:r>
                        <a:rPr lang="en-IN" sz="1800" b="1" kern="1200" baseline="0" dirty="0" smtClean="0">
                          <a:solidFill>
                            <a:schemeClr val="lt1"/>
                          </a:solidFill>
                          <a:latin typeface="+mn-lt"/>
                          <a:ea typeface="+mn-ea"/>
                          <a:cs typeface="+mn-cs"/>
                        </a:rPr>
                        <a:t>Sensors</a:t>
                      </a:r>
                      <a:endParaRPr lang="en-IN" dirty="0"/>
                    </a:p>
                  </a:txBody>
                  <a:tcPr/>
                </a:tc>
              </a:tr>
              <a:tr h="3205310">
                <a:tc>
                  <a:txBody>
                    <a:bodyPr/>
                    <a:lstStyle/>
                    <a:p>
                      <a:r>
                        <a:rPr lang="en-IN" sz="1800" kern="1200" baseline="0" dirty="0" smtClean="0">
                          <a:solidFill>
                            <a:schemeClr val="dk1"/>
                          </a:solidFill>
                          <a:latin typeface="+mn-lt"/>
                          <a:ea typeface="+mn-ea"/>
                          <a:cs typeface="+mn-cs"/>
                        </a:rPr>
                        <a:t>Taxi driver</a:t>
                      </a:r>
                      <a:endParaRPr lang="en-IN" dirty="0"/>
                    </a:p>
                  </a:txBody>
                  <a:tcPr/>
                </a:tc>
                <a:tc>
                  <a:txBody>
                    <a:bodyPr/>
                    <a:lstStyle/>
                    <a:p>
                      <a:r>
                        <a:rPr lang="en-IN" sz="1800" kern="1200" baseline="0" dirty="0" smtClean="0">
                          <a:solidFill>
                            <a:schemeClr val="dk1"/>
                          </a:solidFill>
                          <a:latin typeface="+mn-lt"/>
                          <a:ea typeface="+mn-ea"/>
                          <a:cs typeface="+mn-cs"/>
                        </a:rPr>
                        <a:t>Safe, fast, legal,</a:t>
                      </a:r>
                    </a:p>
                    <a:p>
                      <a:r>
                        <a:rPr lang="en-IN" sz="1800" kern="1200" baseline="0" dirty="0" smtClean="0">
                          <a:solidFill>
                            <a:schemeClr val="dk1"/>
                          </a:solidFill>
                          <a:latin typeface="+mn-lt"/>
                          <a:ea typeface="+mn-ea"/>
                          <a:cs typeface="+mn-cs"/>
                        </a:rPr>
                        <a:t>comfortable trip,</a:t>
                      </a:r>
                    </a:p>
                    <a:p>
                      <a:r>
                        <a:rPr lang="en-IN" sz="1800" kern="1200" baseline="0" dirty="0" smtClean="0">
                          <a:solidFill>
                            <a:schemeClr val="dk1"/>
                          </a:solidFill>
                          <a:latin typeface="+mn-lt"/>
                          <a:ea typeface="+mn-ea"/>
                          <a:cs typeface="+mn-cs"/>
                        </a:rPr>
                        <a:t>maximize profits</a:t>
                      </a:r>
                      <a:endParaRPr lang="en-IN" dirty="0"/>
                    </a:p>
                  </a:txBody>
                  <a:tcPr/>
                </a:tc>
                <a:tc>
                  <a:txBody>
                    <a:bodyPr/>
                    <a:lstStyle/>
                    <a:p>
                      <a:r>
                        <a:rPr lang="en-IN" sz="1800" kern="1200" baseline="0" dirty="0" smtClean="0">
                          <a:solidFill>
                            <a:schemeClr val="dk1"/>
                          </a:solidFill>
                          <a:latin typeface="+mn-lt"/>
                          <a:ea typeface="+mn-ea"/>
                          <a:cs typeface="+mn-cs"/>
                        </a:rPr>
                        <a:t>Roads, other</a:t>
                      </a:r>
                    </a:p>
                    <a:p>
                      <a:r>
                        <a:rPr lang="en-IN" sz="1800" kern="1200" baseline="0" dirty="0" smtClean="0">
                          <a:solidFill>
                            <a:schemeClr val="dk1"/>
                          </a:solidFill>
                          <a:latin typeface="+mn-lt"/>
                          <a:ea typeface="+mn-ea"/>
                          <a:cs typeface="+mn-cs"/>
                        </a:rPr>
                        <a:t>traffic,</a:t>
                      </a:r>
                    </a:p>
                    <a:p>
                      <a:r>
                        <a:rPr lang="en-IN" sz="1800" kern="1200" baseline="0" dirty="0" smtClean="0">
                          <a:solidFill>
                            <a:schemeClr val="dk1"/>
                          </a:solidFill>
                          <a:latin typeface="+mn-lt"/>
                          <a:ea typeface="+mn-ea"/>
                          <a:cs typeface="+mn-cs"/>
                        </a:rPr>
                        <a:t>pedestrians,</a:t>
                      </a:r>
                    </a:p>
                    <a:p>
                      <a:r>
                        <a:rPr lang="en-IN" sz="1800" kern="1200" baseline="0" dirty="0" smtClean="0">
                          <a:solidFill>
                            <a:schemeClr val="dk1"/>
                          </a:solidFill>
                          <a:latin typeface="+mn-lt"/>
                          <a:ea typeface="+mn-ea"/>
                          <a:cs typeface="+mn-cs"/>
                        </a:rPr>
                        <a:t>customers</a:t>
                      </a:r>
                      <a:endParaRPr lang="en-IN" dirty="0"/>
                    </a:p>
                  </a:txBody>
                  <a:tcPr/>
                </a:tc>
                <a:tc>
                  <a:txBody>
                    <a:bodyPr/>
                    <a:lstStyle/>
                    <a:p>
                      <a:r>
                        <a:rPr lang="en-IN" sz="1800" kern="1200" baseline="0" dirty="0" smtClean="0">
                          <a:solidFill>
                            <a:schemeClr val="dk1"/>
                          </a:solidFill>
                          <a:latin typeface="+mn-lt"/>
                          <a:ea typeface="+mn-ea"/>
                          <a:cs typeface="+mn-cs"/>
                        </a:rPr>
                        <a:t>Steering,</a:t>
                      </a:r>
                    </a:p>
                    <a:p>
                      <a:r>
                        <a:rPr lang="en-IN" sz="1800" kern="1200" baseline="0" dirty="0" smtClean="0">
                          <a:solidFill>
                            <a:schemeClr val="dk1"/>
                          </a:solidFill>
                          <a:latin typeface="+mn-lt"/>
                          <a:ea typeface="+mn-ea"/>
                          <a:cs typeface="+mn-cs"/>
                        </a:rPr>
                        <a:t>accelerator,</a:t>
                      </a:r>
                    </a:p>
                    <a:p>
                      <a:r>
                        <a:rPr lang="en-IN" sz="1800" kern="1200" baseline="0" dirty="0" smtClean="0">
                          <a:solidFill>
                            <a:schemeClr val="dk1"/>
                          </a:solidFill>
                          <a:latin typeface="+mn-lt"/>
                          <a:ea typeface="+mn-ea"/>
                          <a:cs typeface="+mn-cs"/>
                        </a:rPr>
                        <a:t>brake, signal,</a:t>
                      </a:r>
                    </a:p>
                    <a:p>
                      <a:r>
                        <a:rPr lang="en-IN" sz="1800" kern="1200" baseline="0" dirty="0" smtClean="0">
                          <a:solidFill>
                            <a:schemeClr val="dk1"/>
                          </a:solidFill>
                          <a:latin typeface="+mn-lt"/>
                          <a:ea typeface="+mn-ea"/>
                          <a:cs typeface="+mn-cs"/>
                        </a:rPr>
                        <a:t>horn, display</a:t>
                      </a:r>
                      <a:endParaRPr lang="en-IN" dirty="0"/>
                    </a:p>
                  </a:txBody>
                  <a:tcPr/>
                </a:tc>
                <a:tc>
                  <a:txBody>
                    <a:bodyPr/>
                    <a:lstStyle/>
                    <a:p>
                      <a:r>
                        <a:rPr lang="en-IN" sz="1800" kern="1200" baseline="0" dirty="0" smtClean="0">
                          <a:solidFill>
                            <a:schemeClr val="dk1"/>
                          </a:solidFill>
                          <a:latin typeface="+mn-lt"/>
                          <a:ea typeface="+mn-ea"/>
                          <a:cs typeface="+mn-cs"/>
                        </a:rPr>
                        <a:t>Cameras, sonar,</a:t>
                      </a:r>
                    </a:p>
                    <a:p>
                      <a:r>
                        <a:rPr lang="en-IN" sz="1800" kern="1200" baseline="0" dirty="0" smtClean="0">
                          <a:solidFill>
                            <a:schemeClr val="dk1"/>
                          </a:solidFill>
                          <a:latin typeface="+mn-lt"/>
                          <a:ea typeface="+mn-ea"/>
                          <a:cs typeface="+mn-cs"/>
                        </a:rPr>
                        <a:t>speedometer,</a:t>
                      </a:r>
                    </a:p>
                    <a:p>
                      <a:r>
                        <a:rPr lang="en-IN" sz="1800" kern="1200" baseline="0" dirty="0" smtClean="0">
                          <a:solidFill>
                            <a:schemeClr val="dk1"/>
                          </a:solidFill>
                          <a:latin typeface="+mn-lt"/>
                          <a:ea typeface="+mn-ea"/>
                          <a:cs typeface="+mn-cs"/>
                        </a:rPr>
                        <a:t>GPS, odometer,</a:t>
                      </a:r>
                    </a:p>
                    <a:p>
                      <a:r>
                        <a:rPr lang="en-IN" sz="1800" kern="1200" baseline="0" dirty="0" smtClean="0">
                          <a:solidFill>
                            <a:schemeClr val="dk1"/>
                          </a:solidFill>
                          <a:latin typeface="+mn-lt"/>
                          <a:ea typeface="+mn-ea"/>
                          <a:cs typeface="+mn-cs"/>
                        </a:rPr>
                        <a:t>accelerometer,</a:t>
                      </a:r>
                    </a:p>
                    <a:p>
                      <a:r>
                        <a:rPr lang="en-IN" sz="1800" kern="1200" baseline="0" dirty="0" smtClean="0">
                          <a:solidFill>
                            <a:schemeClr val="dk1"/>
                          </a:solidFill>
                          <a:latin typeface="+mn-lt"/>
                          <a:ea typeface="+mn-ea"/>
                          <a:cs typeface="+mn-cs"/>
                        </a:rPr>
                        <a:t>engine sensors,</a:t>
                      </a:r>
                    </a:p>
                    <a:p>
                      <a:r>
                        <a:rPr lang="en-IN" sz="1800" kern="1200" baseline="0" dirty="0" smtClean="0">
                          <a:solidFill>
                            <a:schemeClr val="dk1"/>
                          </a:solidFill>
                          <a:latin typeface="+mn-lt"/>
                          <a:ea typeface="+mn-ea"/>
                          <a:cs typeface="+mn-cs"/>
                        </a:rPr>
                        <a:t>keyboard</a:t>
                      </a:r>
                      <a:endParaRPr lang="en-IN" dirty="0"/>
                    </a:p>
                  </a:txBody>
                  <a:tcPr/>
                </a:tc>
              </a:tr>
            </a:tbl>
          </a:graphicData>
        </a:graphic>
      </p:graphicFrame>
      <p:sp>
        <p:nvSpPr>
          <p:cNvPr id="7" name="Rectangle 6"/>
          <p:cNvSpPr/>
          <p:nvPr/>
        </p:nvSpPr>
        <p:spPr>
          <a:xfrm>
            <a:off x="1071538" y="4929198"/>
            <a:ext cx="7286676" cy="400110"/>
          </a:xfrm>
          <a:prstGeom prst="rect">
            <a:avLst/>
          </a:prstGeom>
        </p:spPr>
        <p:txBody>
          <a:bodyPr wrap="square">
            <a:spAutoFit/>
          </a:bodyPr>
          <a:lstStyle/>
          <a:p>
            <a:pPr algn="just"/>
            <a:r>
              <a:rPr lang="en-IN" sz="2000" b="1" dirty="0" smtClean="0">
                <a:latin typeface="Times New Roman" pitchFamily="18" charset="0"/>
                <a:cs typeface="Times New Roman" pitchFamily="18" charset="0"/>
              </a:rPr>
              <a:t>PEAS description of the task environment for an automated taxi</a:t>
            </a:r>
            <a:endParaRPr lang="en-IN"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12BA6D-14C7-452B-9E56-9E8C8462709F}" type="slidenum">
              <a:rPr lang="en-US" smtClean="0"/>
              <a:pPr/>
              <a:t>12</a:t>
            </a:fld>
            <a:endParaRPr lang="en-US"/>
          </a:p>
        </p:txBody>
      </p:sp>
      <p:sp>
        <p:nvSpPr>
          <p:cNvPr id="6" name="TextBox 5"/>
          <p:cNvSpPr txBox="1"/>
          <p:nvPr/>
        </p:nvSpPr>
        <p:spPr>
          <a:xfrm>
            <a:off x="142844" y="214290"/>
            <a:ext cx="8858312"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 we have sketched the basic PEAS elements for a number of additional agent types in the following table:</a:t>
            </a:r>
            <a:endParaRPr lang="en-US" sz="2400" dirty="0">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2"/>
          <a:srcRect/>
          <a:stretch>
            <a:fillRect/>
          </a:stretch>
        </p:blipFill>
        <p:spPr bwMode="auto">
          <a:xfrm>
            <a:off x="714348" y="1071546"/>
            <a:ext cx="7786742" cy="4857784"/>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3143240" y="6072206"/>
            <a:ext cx="3533775" cy="57150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290"/>
            <a:ext cx="8501122" cy="5909310"/>
          </a:xfrm>
          <a:prstGeom prst="rect">
            <a:avLst/>
          </a:prstGeom>
          <a:noFill/>
        </p:spPr>
        <p:txBody>
          <a:bodyPr wrap="square" rtlCol="0">
            <a:spAutoFit/>
          </a:bodyPr>
          <a:lstStyle/>
          <a:p>
            <a:pPr algn="ctr"/>
            <a:r>
              <a:rPr lang="en-IN" sz="2400" b="1" dirty="0" smtClean="0">
                <a:latin typeface="Times New Roman" pitchFamily="18" charset="0"/>
                <a:cs typeface="Times New Roman" pitchFamily="18" charset="0"/>
              </a:rPr>
              <a:t>Different types of Environment</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Fully observable vs. partially Fully observable</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Single agent Vs. Multi agent</a:t>
            </a:r>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Deterministic Vs. Stochastic</a:t>
            </a:r>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Episodic Vs. Sequential</a:t>
            </a:r>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Static vs. Dynamic</a:t>
            </a:r>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Discrete vs. Continuous</a:t>
            </a:r>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Known vs. Unknown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44" y="142852"/>
            <a:ext cx="8786874"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The following table lists the properties of a number of familiar environments:</a:t>
            </a:r>
            <a:endParaRPr lang="en-US" sz="24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a:stretch>
            <a:fillRect/>
          </a:stretch>
        </p:blipFill>
        <p:spPr bwMode="auto">
          <a:xfrm>
            <a:off x="714348" y="1071546"/>
            <a:ext cx="7929618" cy="4500594"/>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500298" y="5715016"/>
            <a:ext cx="4929222" cy="581027"/>
          </a:xfrm>
          <a:prstGeom prst="rect">
            <a:avLst/>
          </a:prstGeom>
          <a:noFill/>
          <a:ln w="9525">
            <a:noFill/>
            <a:miter lim="800000"/>
            <a:headEnd/>
            <a:tailEnd/>
          </a:ln>
          <a:effectLst/>
        </p:spPr>
      </p:pic>
      <p:sp>
        <p:nvSpPr>
          <p:cNvPr id="5" name="TextBox 4"/>
          <p:cNvSpPr txBox="1"/>
          <p:nvPr/>
        </p:nvSpPr>
        <p:spPr>
          <a:xfrm>
            <a:off x="7000892" y="6302634"/>
            <a:ext cx="200026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End of session</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8596" y="285728"/>
            <a:ext cx="8358246" cy="3970318"/>
          </a:xfrm>
          <a:prstGeom prst="rect">
            <a:avLst/>
          </a:prstGeom>
          <a:noFill/>
        </p:spPr>
        <p:txBody>
          <a:bodyPr wrap="square" rtlCol="0">
            <a:spAutoFit/>
          </a:bodyPr>
          <a:lstStyle/>
          <a:p>
            <a:pPr algn="ctr"/>
            <a:r>
              <a:rPr lang="en-IN" sz="2800" b="1" dirty="0" smtClean="0">
                <a:latin typeface="Times New Roman" pitchFamily="18" charset="0"/>
                <a:cs typeface="Times New Roman" pitchFamily="18" charset="0"/>
              </a:rPr>
              <a:t>Session Outcomes</a:t>
            </a:r>
          </a:p>
          <a:p>
            <a:pPr algn="just"/>
            <a:endParaRPr lang="en-IN" sz="2800" b="1" dirty="0" smtClean="0">
              <a:latin typeface="Times New Roman" pitchFamily="18" charset="0"/>
              <a:cs typeface="Times New Roman" pitchFamily="18" charset="0"/>
            </a:endParaRPr>
          </a:p>
          <a:p>
            <a:pPr algn="just"/>
            <a:endParaRPr lang="en-IN" sz="2800" b="1" dirty="0" smtClean="0">
              <a:latin typeface="Times New Roman" pitchFamily="18" charset="0"/>
              <a:cs typeface="Times New Roman" pitchFamily="18" charset="0"/>
            </a:endParaRPr>
          </a:p>
          <a:p>
            <a:pPr lvl="1" algn="just">
              <a:buFont typeface="Arial" pitchFamily="34" charset="0"/>
              <a:buChar char="•"/>
            </a:pPr>
            <a:r>
              <a:rPr lang="en-IN" sz="2800" b="1" dirty="0" smtClean="0">
                <a:latin typeface="Times New Roman" pitchFamily="18" charset="0"/>
                <a:cs typeface="Times New Roman" pitchFamily="18" charset="0"/>
              </a:rPr>
              <a:t>Student will understand Intelligent Agents &amp; Environments AI.</a:t>
            </a:r>
          </a:p>
          <a:p>
            <a:pPr lvl="1" algn="just">
              <a:buFont typeface="Arial" pitchFamily="34" charset="0"/>
              <a:buChar char="•"/>
            </a:pPr>
            <a:endParaRPr lang="en-IN" sz="2800" b="1" dirty="0" smtClean="0">
              <a:latin typeface="Times New Roman" pitchFamily="18" charset="0"/>
              <a:cs typeface="Times New Roman" pitchFamily="18" charset="0"/>
            </a:endParaRPr>
          </a:p>
          <a:p>
            <a:pPr lvl="1" algn="just"/>
            <a:endParaRPr lang="en-IN" sz="2800" b="1" dirty="0" smtClean="0">
              <a:latin typeface="Times New Roman" pitchFamily="18" charset="0"/>
              <a:cs typeface="Times New Roman" pitchFamily="18" charset="0"/>
            </a:endParaRPr>
          </a:p>
          <a:p>
            <a:pPr lvl="1" algn="just">
              <a:buFont typeface="Arial" pitchFamily="34" charset="0"/>
              <a:buChar char="•"/>
            </a:pPr>
            <a:r>
              <a:rPr lang="en-IN" sz="2800" b="1" dirty="0" smtClean="0">
                <a:latin typeface="Times New Roman" pitchFamily="18" charset="0"/>
                <a:cs typeface="Times New Roman" pitchFamily="18" charset="0"/>
              </a:rPr>
              <a:t>Student will learn the real world applications.</a:t>
            </a:r>
          </a:p>
          <a:p>
            <a:endParaRPr lang="en-US" sz="28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IN" sz="4000" b="1" dirty="0" smtClean="0">
                <a:latin typeface="Times New Roman" pitchFamily="18" charset="0"/>
                <a:cs typeface="Times New Roman" pitchFamily="18" charset="0"/>
              </a:rPr>
              <a:t>Agents &amp;Environments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285720" y="928670"/>
            <a:ext cx="8572560" cy="1571636"/>
          </a:xfrm>
        </p:spPr>
        <p:txBody>
          <a:bodyPr/>
          <a:lstStyle/>
          <a:p>
            <a:pPr algn="just"/>
            <a:r>
              <a:rPr lang="en-US" sz="2000" dirty="0" smtClean="0">
                <a:latin typeface="Times New Roman" pitchFamily="18" charset="0"/>
                <a:cs typeface="Times New Roman" pitchFamily="18" charset="0"/>
              </a:rPr>
              <a:t>An</a:t>
            </a:r>
            <a:r>
              <a:rPr lang="en-US" sz="2000" b="1" dirty="0" smtClean="0">
                <a:latin typeface="Times New Roman" pitchFamily="18" charset="0"/>
                <a:cs typeface="Times New Roman" pitchFamily="18" charset="0"/>
              </a:rPr>
              <a:t> agent </a:t>
            </a:r>
            <a:r>
              <a:rPr lang="en-US" sz="2000" dirty="0" smtClean="0">
                <a:latin typeface="Times New Roman" pitchFamily="18" charset="0"/>
                <a:cs typeface="Times New Roman" pitchFamily="18" charset="0"/>
              </a:rPr>
              <a:t>is anything that can be viewed as perceiving its environment through </a:t>
            </a:r>
            <a:r>
              <a:rPr lang="en-US" sz="2000" b="1" dirty="0" smtClean="0">
                <a:latin typeface="Times New Roman" pitchFamily="18" charset="0"/>
                <a:cs typeface="Times New Roman" pitchFamily="18" charset="0"/>
              </a:rPr>
              <a:t>sensors</a:t>
            </a:r>
            <a:r>
              <a:rPr lang="en-US" sz="2000" dirty="0" smtClean="0">
                <a:latin typeface="Times New Roman" pitchFamily="18" charset="0"/>
                <a:cs typeface="Times New Roman" pitchFamily="18" charset="0"/>
              </a:rPr>
              <a:t> and acting upon that environment through </a:t>
            </a:r>
            <a:r>
              <a:rPr lang="en-US" sz="2000" b="1" dirty="0" smtClean="0">
                <a:latin typeface="Times New Roman" pitchFamily="18" charset="0"/>
                <a:cs typeface="Times New Roman" pitchFamily="18" charset="0"/>
              </a:rPr>
              <a:t>actuators</a:t>
            </a:r>
            <a:r>
              <a:rPr lang="en-US" sz="2000" dirty="0" smtClean="0">
                <a:latin typeface="Times New Roman" pitchFamily="18" charset="0"/>
                <a:cs typeface="Times New Roman" pitchFamily="18" charset="0"/>
              </a:rPr>
              <a:t>.</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simple idea is illustrated in the following figure:</a:t>
            </a:r>
          </a:p>
          <a:p>
            <a:pPr>
              <a:buNone/>
            </a:pPr>
            <a:r>
              <a:rPr lang="en-US" sz="1600" dirty="0" smtClean="0"/>
              <a:t> </a:t>
            </a:r>
            <a:endParaRPr lang="en-US" sz="1600" dirty="0"/>
          </a:p>
        </p:txBody>
      </p:sp>
      <p:pic>
        <p:nvPicPr>
          <p:cNvPr id="1026" name="Picture 2"/>
          <p:cNvPicPr>
            <a:picLocks noChangeAspect="1" noChangeArrowheads="1"/>
          </p:cNvPicPr>
          <p:nvPr/>
        </p:nvPicPr>
        <p:blipFill>
          <a:blip r:embed="rId2"/>
          <a:srcRect/>
          <a:stretch>
            <a:fillRect/>
          </a:stretch>
        </p:blipFill>
        <p:spPr bwMode="auto">
          <a:xfrm>
            <a:off x="1142977" y="2714620"/>
            <a:ext cx="7143800" cy="359568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28794" y="6357958"/>
            <a:ext cx="5667375" cy="44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2844" y="56138"/>
            <a:ext cx="8715436" cy="6801862"/>
          </a:xfrm>
          <a:prstGeom prst="rect">
            <a:avLst/>
          </a:prstGeom>
          <a:noFill/>
        </p:spPr>
        <p:txBody>
          <a:bodyPr wrap="square" rtlCol="0">
            <a:spAutoFit/>
          </a:bodyPr>
          <a:lstStyle/>
          <a:p>
            <a:pPr algn="just"/>
            <a:r>
              <a:rPr lang="en-US" sz="2800" b="1" dirty="0" smtClean="0">
                <a:latin typeface="Times New Roman" pitchFamily="18" charset="0"/>
                <a:cs typeface="Times New Roman" pitchFamily="18" charset="0"/>
              </a:rPr>
              <a:t>Terminology:</a:t>
            </a:r>
          </a:p>
          <a:p>
            <a:pPr algn="just">
              <a:buFont typeface="Arial" pitchFamily="34" charset="0"/>
              <a:buChar char="•"/>
            </a:pPr>
            <a:r>
              <a:rPr lang="en-US" sz="2400" dirty="0" smtClean="0">
                <a:latin typeface="Times New Roman" pitchFamily="18" charset="0"/>
                <a:cs typeface="Times New Roman" pitchFamily="18" charset="0"/>
              </a:rPr>
              <a:t>A human agent has eyes, ears, and other organs for </a:t>
            </a:r>
            <a:r>
              <a:rPr lang="en-US" sz="2400" b="1" dirty="0" smtClean="0">
                <a:latin typeface="Times New Roman" pitchFamily="18" charset="0"/>
                <a:cs typeface="Times New Roman" pitchFamily="18" charset="0"/>
              </a:rPr>
              <a:t>sensors</a:t>
            </a:r>
            <a:r>
              <a:rPr lang="en-US" sz="2400" dirty="0" smtClean="0">
                <a:latin typeface="Times New Roman" pitchFamily="18" charset="0"/>
                <a:cs typeface="Times New Roman" pitchFamily="18" charset="0"/>
              </a:rPr>
              <a:t> and hands, legs, vocal tract, and so on for </a:t>
            </a:r>
            <a:r>
              <a:rPr lang="en-US" sz="2400" b="1" dirty="0" smtClean="0">
                <a:latin typeface="Times New Roman" pitchFamily="18" charset="0"/>
                <a:cs typeface="Times New Roman" pitchFamily="18" charset="0"/>
              </a:rPr>
              <a:t>actuators</a:t>
            </a:r>
            <a:r>
              <a:rPr lang="en-US" sz="2400" dirty="0" smtClean="0">
                <a:latin typeface="Times New Roman" pitchFamily="18" charset="0"/>
                <a:cs typeface="Times New Roman" pitchFamily="18" charset="0"/>
              </a:rPr>
              <a:t>.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A robotic agent might have cameras and infrared range finders for </a:t>
            </a:r>
            <a:r>
              <a:rPr lang="en-US" sz="2400" b="1" dirty="0" smtClean="0">
                <a:latin typeface="Times New Roman" pitchFamily="18" charset="0"/>
                <a:cs typeface="Times New Roman" pitchFamily="18" charset="0"/>
              </a:rPr>
              <a:t>sensors</a:t>
            </a:r>
            <a:r>
              <a:rPr lang="en-US" sz="2400" dirty="0" smtClean="0">
                <a:latin typeface="Times New Roman" pitchFamily="18" charset="0"/>
                <a:cs typeface="Times New Roman" pitchFamily="18" charset="0"/>
              </a:rPr>
              <a:t> and switches, motors etc., for </a:t>
            </a:r>
            <a:r>
              <a:rPr lang="en-US" sz="2400" b="1" dirty="0" smtClean="0">
                <a:latin typeface="Times New Roman" pitchFamily="18" charset="0"/>
                <a:cs typeface="Times New Roman" pitchFamily="18" charset="0"/>
              </a:rPr>
              <a:t>actuators.</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b="1" dirty="0" smtClean="0">
                <a:latin typeface="Times New Roman" pitchFamily="18" charset="0"/>
                <a:cs typeface="Times New Roman" pitchFamily="18" charset="0"/>
              </a:rPr>
              <a:t>Percept</a:t>
            </a:r>
            <a:r>
              <a:rPr lang="en-US" sz="2400" dirty="0" smtClean="0">
                <a:latin typeface="Times New Roman" pitchFamily="18" charset="0"/>
                <a:cs typeface="Times New Roman" pitchFamily="18" charset="0"/>
              </a:rPr>
              <a:t>: We use the term percept to refer to the agent's perceptual inputs at any given instant.</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b="1" dirty="0" smtClean="0">
                <a:latin typeface="Times New Roman" pitchFamily="18" charset="0"/>
                <a:cs typeface="Times New Roman" pitchFamily="18" charset="0"/>
              </a:rPr>
              <a:t>Percept Sequence:</a:t>
            </a:r>
            <a:r>
              <a:rPr lang="en-US" sz="2400" dirty="0" smtClean="0">
                <a:latin typeface="Times New Roman" pitchFamily="18" charset="0"/>
                <a:cs typeface="Times New Roman" pitchFamily="18" charset="0"/>
              </a:rPr>
              <a:t> An agent's percept sequence is the complete history of everything the agent has ever perceived.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b="1" dirty="0" smtClean="0">
                <a:latin typeface="Times New Roman" pitchFamily="18" charset="0"/>
                <a:cs typeface="Times New Roman" pitchFamily="18" charset="0"/>
              </a:rPr>
              <a:t>Agent Function:</a:t>
            </a:r>
            <a:r>
              <a:rPr lang="en-US" sz="2400" dirty="0" smtClean="0">
                <a:latin typeface="Times New Roman" pitchFamily="18" charset="0"/>
                <a:cs typeface="Times New Roman" pitchFamily="18" charset="0"/>
              </a:rPr>
              <a:t>  Agent's behavior is described by the agent function that maps any given percept sequence to an action.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b="1" dirty="0" smtClean="0">
                <a:latin typeface="Times New Roman" pitchFamily="18" charset="0"/>
                <a:cs typeface="Times New Roman" pitchFamily="18" charset="0"/>
              </a:rPr>
              <a:t>Agent Mown:</a:t>
            </a:r>
            <a:r>
              <a:rPr lang="en-US" sz="2400" dirty="0" smtClean="0">
                <a:latin typeface="Times New Roman" pitchFamily="18" charset="0"/>
                <a:cs typeface="Times New Roman" pitchFamily="18" charset="0"/>
              </a:rPr>
              <a:t> Internally, the agent  function for an artificial agent will be implemented by an AGMIT  mown.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14290"/>
            <a:ext cx="8572560" cy="4154984"/>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Example for Agent &amp; Environment:</a:t>
            </a:r>
          </a:p>
          <a:p>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illustrate the ideas, we use a very simple example—the </a:t>
            </a:r>
            <a:r>
              <a:rPr lang="en-US" sz="2000" b="1" dirty="0" smtClean="0">
                <a:latin typeface="Times New Roman" pitchFamily="18" charset="0"/>
                <a:cs typeface="Times New Roman" pitchFamily="18" charset="0"/>
              </a:rPr>
              <a:t>vacuum-cleaner world</a:t>
            </a:r>
            <a:r>
              <a:rPr lang="en-US" sz="2000" dirty="0" smtClean="0">
                <a:latin typeface="Times New Roman" pitchFamily="18" charset="0"/>
                <a:cs typeface="Times New Roman" pitchFamily="18" charset="0"/>
              </a:rPr>
              <a:t> shown in the following figure.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particular world has just two locations: squares A and B.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vacuum agent perceives which square it is in and whether there is dirt in the square. </a:t>
            </a:r>
          </a:p>
          <a:p>
            <a:pPr algn="just"/>
            <a:r>
              <a:rPr lang="en-US" sz="2000" dirty="0" smtClean="0">
                <a:latin typeface="Times New Roman" pitchFamily="18" charset="0"/>
                <a:cs typeface="Times New Roman" pitchFamily="18" charset="0"/>
              </a:rPr>
              <a:t>It can choose to move left, move right, suck up the dirt, or do nothing.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One very simple agent function is the following: if the current square is dirty, then suck; otherwise, move to the other square.</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857356" y="4357694"/>
            <a:ext cx="5591175" cy="16859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786050" y="6143644"/>
            <a:ext cx="3857652" cy="50006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82D2FA-4F1A-4A72-A25F-A5A1EDDA4B57}" type="slidenum">
              <a:rPr lang="en-US" smtClean="0"/>
              <a:pPr/>
              <a:t>6</a:t>
            </a:fld>
            <a:endParaRPr lang="en-US"/>
          </a:p>
        </p:txBody>
      </p:sp>
      <p:sp>
        <p:nvSpPr>
          <p:cNvPr id="3" name="TextBox 2"/>
          <p:cNvSpPr txBox="1"/>
          <p:nvPr/>
        </p:nvSpPr>
        <p:spPr>
          <a:xfrm>
            <a:off x="214282" y="214290"/>
            <a:ext cx="8643998" cy="5632311"/>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We can imagine tabulating the agent function that describes any given agent</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Given an agent to experiment with, we can, in principle, construct this table by trying out all possible percept sequences and recording which actions the agent does in response)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table is of course, an external  characterization of the agent.</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agent function is an abstract mathematical description; the agent program is a concrete implementation, running within some physical system.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A partial tabulation of this agent function is shown in the following figure.</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82D2FA-4F1A-4A72-A25F-A5A1EDDA4B57}" type="slidenum">
              <a:rPr lang="en-US" smtClean="0"/>
              <a:pPr/>
              <a:t>7</a:t>
            </a:fld>
            <a:endParaRPr lang="en-US"/>
          </a:p>
        </p:txBody>
      </p:sp>
      <p:pic>
        <p:nvPicPr>
          <p:cNvPr id="2050" name="Picture 2"/>
          <p:cNvPicPr>
            <a:picLocks noChangeAspect="1" noChangeArrowheads="1"/>
          </p:cNvPicPr>
          <p:nvPr/>
        </p:nvPicPr>
        <p:blipFill>
          <a:blip r:embed="rId2"/>
          <a:srcRect/>
          <a:stretch>
            <a:fillRect/>
          </a:stretch>
        </p:blipFill>
        <p:spPr bwMode="auto">
          <a:xfrm>
            <a:off x="928662" y="357166"/>
            <a:ext cx="7500990" cy="23907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214546" y="2928934"/>
            <a:ext cx="5286412" cy="500066"/>
          </a:xfrm>
          <a:prstGeom prst="rect">
            <a:avLst/>
          </a:prstGeom>
          <a:noFill/>
          <a:ln w="9525">
            <a:noFill/>
            <a:miter lim="800000"/>
            <a:headEnd/>
            <a:tailEnd/>
          </a:ln>
          <a:effectLst/>
        </p:spPr>
      </p:pic>
      <p:sp>
        <p:nvSpPr>
          <p:cNvPr id="7" name="TextBox 6"/>
          <p:cNvSpPr txBox="1"/>
          <p:nvPr/>
        </p:nvSpPr>
        <p:spPr>
          <a:xfrm>
            <a:off x="357158" y="3500438"/>
            <a:ext cx="8501122" cy="46166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An agent program that implements is as follows:</a:t>
            </a:r>
            <a:endParaRPr lang="en-US" sz="2400" dirty="0">
              <a:latin typeface="Times New Roman" pitchFamily="18" charset="0"/>
              <a:cs typeface="Times New Roman" pitchFamily="18" charset="0"/>
            </a:endParaRPr>
          </a:p>
        </p:txBody>
      </p:sp>
      <p:pic>
        <p:nvPicPr>
          <p:cNvPr id="2053" name="Picture 5"/>
          <p:cNvPicPr>
            <a:picLocks noChangeAspect="1" noChangeArrowheads="1"/>
          </p:cNvPicPr>
          <p:nvPr/>
        </p:nvPicPr>
        <p:blipFill>
          <a:blip r:embed="rId4"/>
          <a:srcRect/>
          <a:stretch>
            <a:fillRect/>
          </a:stretch>
        </p:blipFill>
        <p:spPr bwMode="auto">
          <a:xfrm>
            <a:off x="928662" y="4286256"/>
            <a:ext cx="7572428" cy="221457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12BA6D-14C7-452B-9E56-9E8C8462709F}" type="slidenum">
              <a:rPr lang="en-US" smtClean="0"/>
              <a:pPr/>
              <a:t>8</a:t>
            </a:fld>
            <a:endParaRPr lang="en-US"/>
          </a:p>
        </p:txBody>
      </p:sp>
      <p:sp>
        <p:nvSpPr>
          <p:cNvPr id="7" name="TextBox 6"/>
          <p:cNvSpPr txBox="1"/>
          <p:nvPr/>
        </p:nvSpPr>
        <p:spPr>
          <a:xfrm>
            <a:off x="142844" y="214290"/>
            <a:ext cx="8715436" cy="637097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GOOD BEHAVIOR:  THE CONCEPT OF RATIONALITY</a:t>
            </a:r>
          </a:p>
          <a:p>
            <a:pPr algn="ctr"/>
            <a:endParaRPr lang="en-US" sz="24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Rational Agent:</a:t>
            </a:r>
            <a:r>
              <a:rPr lang="en-US" sz="2000" dirty="0" smtClean="0">
                <a:latin typeface="Times New Roman" pitchFamily="18" charset="0"/>
                <a:cs typeface="Times New Roman" pitchFamily="18" charset="0"/>
              </a:rPr>
              <a:t> </a:t>
            </a:r>
          </a:p>
          <a:p>
            <a:pPr algn="just"/>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A rational agent is one that does the right thing. Conceptually speaking, every entry in the table for the agent function is filled out correctly. Obviously, doing the right thing is better than doing the wrong thing, but what does it mean to do the right thing.</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Performance Measure: </a:t>
            </a:r>
          </a:p>
          <a:p>
            <a:pPr algn="just"/>
            <a:endParaRPr lang="en-US" sz="2000" b="1"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When an agent is plunked down in an environment, it generates a sequence of actions according to the percepts it receives.</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 This sequence of actions causes the environment to go through a sequence of states. </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If the sequence is desirable, then the agent has performed well. This notion of desirability is captured by a </a:t>
            </a:r>
            <a:r>
              <a:rPr lang="en-US" sz="2000" b="1" dirty="0" smtClean="0">
                <a:latin typeface="Times New Roman" pitchFamily="18" charset="0"/>
                <a:cs typeface="Times New Roman" pitchFamily="18" charset="0"/>
              </a:rPr>
              <a:t>performance measure</a:t>
            </a:r>
            <a:r>
              <a:rPr lang="en-US" sz="2000" dirty="0" smtClean="0">
                <a:latin typeface="Times New Roman" pitchFamily="18" charset="0"/>
                <a:cs typeface="Times New Roman" pitchFamily="18" charset="0"/>
              </a:rPr>
              <a:t> that evaluates any given sequence of environment states. </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82D2FA-4F1A-4A72-A25F-A5A1EDDA4B57}" type="slidenum">
              <a:rPr lang="en-US" smtClean="0"/>
              <a:pPr/>
              <a:t>9</a:t>
            </a:fld>
            <a:endParaRPr lang="en-US"/>
          </a:p>
        </p:txBody>
      </p:sp>
      <p:sp>
        <p:nvSpPr>
          <p:cNvPr id="3" name="TextBox 2"/>
          <p:cNvSpPr txBox="1"/>
          <p:nvPr/>
        </p:nvSpPr>
        <p:spPr>
          <a:xfrm>
            <a:off x="214282" y="214290"/>
            <a:ext cx="8715436" cy="5078313"/>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Rationality:</a:t>
            </a:r>
          </a:p>
          <a:p>
            <a:endParaRPr lang="en-US" sz="24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What is rational at any given time depends on four things: </a:t>
            </a:r>
          </a:p>
          <a:p>
            <a:pPr lvl="1">
              <a:buFont typeface="Arial" pitchFamily="34" charset="0"/>
              <a:buChar char="•"/>
            </a:pPr>
            <a:r>
              <a:rPr lang="en-US" sz="2000" dirty="0" smtClean="0">
                <a:latin typeface="Times New Roman" pitchFamily="18" charset="0"/>
                <a:cs typeface="Times New Roman" pitchFamily="18" charset="0"/>
              </a:rPr>
              <a:t> The performance measure that defines the criterion of success.</a:t>
            </a:r>
          </a:p>
          <a:p>
            <a:pPr lvl="1">
              <a:buFont typeface="Arial" pitchFamily="34" charset="0"/>
              <a:buChar char="•"/>
            </a:pPr>
            <a:r>
              <a:rPr lang="en-US" sz="2000" dirty="0" smtClean="0">
                <a:latin typeface="Times New Roman" pitchFamily="18" charset="0"/>
                <a:cs typeface="Times New Roman" pitchFamily="18" charset="0"/>
              </a:rPr>
              <a:t> The agent's prior knowledge of the environment.</a:t>
            </a:r>
          </a:p>
          <a:p>
            <a:pPr lvl="1">
              <a:buFont typeface="Arial" pitchFamily="34" charset="0"/>
              <a:buChar char="•"/>
            </a:pPr>
            <a:r>
              <a:rPr lang="en-US" sz="2000" dirty="0" smtClean="0">
                <a:latin typeface="Times New Roman" pitchFamily="18" charset="0"/>
                <a:cs typeface="Times New Roman" pitchFamily="18" charset="0"/>
              </a:rPr>
              <a:t> The actions that the agent can perform. </a:t>
            </a:r>
          </a:p>
          <a:p>
            <a:pPr lvl="1">
              <a:buFont typeface="Arial" pitchFamily="34" charset="0"/>
              <a:buChar char="•"/>
            </a:pPr>
            <a:r>
              <a:rPr lang="en-US" sz="2000" dirty="0" smtClean="0">
                <a:latin typeface="Times New Roman" pitchFamily="18" charset="0"/>
                <a:cs typeface="Times New Roman" pitchFamily="18" charset="0"/>
              </a:rPr>
              <a:t> The agent's percept sequence to date.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leads to a definition of a rational agent:</a:t>
            </a:r>
          </a:p>
          <a:p>
            <a:endParaRPr lang="en-US" sz="2000" dirty="0" smtClean="0">
              <a:latin typeface="Times New Roman" pitchFamily="18" charset="0"/>
              <a:cs typeface="Times New Roman" pitchFamily="18" charset="0"/>
            </a:endParaRPr>
          </a:p>
          <a:p>
            <a:pPr lvl="1" algn="just">
              <a:buFont typeface="Arial" pitchFamily="34" charset="0"/>
              <a:buChar char="•"/>
            </a:pPr>
            <a:r>
              <a:rPr lang="en-US" sz="2000" dirty="0" smtClean="0">
                <a:latin typeface="Times New Roman" pitchFamily="18" charset="0"/>
                <a:cs typeface="Times New Roman" pitchFamily="18" charset="0"/>
              </a:rPr>
              <a:t>For each possible percept sequence,  a rational agent should select an action that is expected to maximize its performance measure, given the evidence provided by the percept sequence and whatever built-in  knowledge the agent has.</a:t>
            </a:r>
          </a:p>
          <a:p>
            <a:endParaRPr lang="en-US" dirty="0" smtClean="0"/>
          </a:p>
          <a:p>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TotalTime>
  <Words>847</Words>
  <Application>Microsoft Office PowerPoint</Application>
  <PresentationFormat>On-screen Show (4:3)</PresentationFormat>
  <Paragraphs>129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Slide 1</vt:lpstr>
      <vt:lpstr>Slide 2</vt:lpstr>
      <vt:lpstr>Agents &amp;Environments</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Suthikshn Kumar.C.R</dc:creator>
  <cp:lastModifiedBy>Shanthi</cp:lastModifiedBy>
  <cp:revision>267</cp:revision>
  <dcterms:created xsi:type="dcterms:W3CDTF">2006-09-20T08:09:46Z</dcterms:created>
  <dcterms:modified xsi:type="dcterms:W3CDTF">2020-07-13T06:08:31Z</dcterms:modified>
</cp:coreProperties>
</file>