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4" r:id="rId3"/>
    <p:sldId id="296" r:id="rId4"/>
    <p:sldId id="297" r:id="rId5"/>
    <p:sldId id="298" r:id="rId6"/>
    <p:sldId id="299" r:id="rId7"/>
    <p:sldId id="300" r:id="rId8"/>
    <p:sldId id="301" r:id="rId9"/>
    <p:sldId id="275" r:id="rId10"/>
    <p:sldId id="281" r:id="rId11"/>
    <p:sldId id="282" r:id="rId12"/>
    <p:sldId id="283" r:id="rId13"/>
    <p:sldId id="288" r:id="rId14"/>
    <p:sldId id="286" r:id="rId15"/>
    <p:sldId id="284" r:id="rId16"/>
    <p:sldId id="285" r:id="rId17"/>
    <p:sldId id="291" r:id="rId18"/>
    <p:sldId id="302" r:id="rId19"/>
    <p:sldId id="303" r:id="rId20"/>
    <p:sldId id="267" r:id="rId21"/>
    <p:sldId id="270" r:id="rId22"/>
    <p:sldId id="271" r:id="rId23"/>
    <p:sldId id="268" r:id="rId24"/>
    <p:sldId id="278"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0566D-5070-4A6C-819B-3342AAB0838B}" type="datetimeFigureOut">
              <a:rPr lang="en-US" smtClean="0"/>
              <a:pPr/>
              <a:t>6/19/2020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19117-88AD-42EE-8080-0F88559985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0"/>
            <a:ext cx="8458200" cy="1815882"/>
          </a:xfrm>
          <a:prstGeom prst="rect">
            <a:avLst/>
          </a:prstGeom>
          <a:noFill/>
        </p:spPr>
        <p:txBody>
          <a:bodyPr wrap="square" rtlCol="0">
            <a:spAutoFit/>
          </a:bodyPr>
          <a:lstStyle/>
          <a:p>
            <a:pPr algn="ctr"/>
            <a:r>
              <a:rPr lang="en-IN" sz="2800" b="1" dirty="0" smtClean="0">
                <a:latin typeface="Times New Roman" pitchFamily="18" charset="0"/>
                <a:cs typeface="Times New Roman" pitchFamily="18" charset="0"/>
              </a:rPr>
              <a:t>SESSION  3</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SOLVING PROBLEMS </a:t>
            </a:r>
          </a:p>
          <a:p>
            <a:pPr algn="ctr"/>
            <a:r>
              <a:rPr lang="en-IN" sz="2800" b="1" dirty="0" smtClean="0">
                <a:latin typeface="Times New Roman" pitchFamily="18" charset="0"/>
                <a:cs typeface="Times New Roman" pitchFamily="18" charset="0"/>
              </a:rPr>
              <a:t>BY SEARCHING</a:t>
            </a:r>
            <a:endParaRPr 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381000" y="304800"/>
            <a:ext cx="8382000" cy="5105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762000" y="5638800"/>
            <a:ext cx="6400800" cy="5334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7086599" y="5638800"/>
            <a:ext cx="1371600" cy="60613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itchFamily="18" charset="0"/>
                <a:cs typeface="Times New Roman" pitchFamily="18" charset="0"/>
              </a:rPr>
              <a:t>2. 8-puzzle problem (Toy problem)</a:t>
            </a:r>
            <a:endParaRPr lang="en-IN" sz="28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838200" y="1371600"/>
            <a:ext cx="7400925" cy="3048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514600" y="4724400"/>
            <a:ext cx="4495800" cy="542925"/>
          </a:xfrm>
          <a:prstGeom prst="rect">
            <a:avLst/>
          </a:prstGeom>
          <a:noFill/>
          <a:ln w="9525">
            <a:noFill/>
            <a:miter lim="800000"/>
            <a:headEnd/>
            <a:tailEnd/>
          </a:ln>
          <a:effectLst/>
        </p:spPr>
      </p:pic>
      <p:sp>
        <p:nvSpPr>
          <p:cNvPr id="9" name="TextBox 8"/>
          <p:cNvSpPr txBox="1"/>
          <p:nvPr/>
        </p:nvSpPr>
        <p:spPr>
          <a:xfrm>
            <a:off x="304800" y="5638800"/>
            <a:ext cx="84582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The 8-puzzle belongs to the family of </a:t>
            </a:r>
            <a:r>
              <a:rPr lang="en-US" sz="2400" b="1" dirty="0" smtClean="0">
                <a:latin typeface="Times New Roman" pitchFamily="18" charset="0"/>
                <a:cs typeface="Times New Roman" pitchFamily="18" charset="0"/>
              </a:rPr>
              <a:t>sliding-block puzzles,</a:t>
            </a:r>
            <a:r>
              <a:rPr lang="en-US" sz="2400" dirty="0" smtClean="0">
                <a:latin typeface="Times New Roman" pitchFamily="18" charset="0"/>
                <a:cs typeface="Times New Roman" pitchFamily="18" charset="0"/>
              </a:rPr>
              <a:t> which are often used as test problems for new search algorithms in AI.</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p:spPr>
        <p:txBody>
          <a:bodyPr>
            <a:noAutofit/>
          </a:bodyPr>
          <a:lstStyle/>
          <a:p>
            <a:pPr algn="just"/>
            <a:r>
              <a:rPr lang="en-IN" sz="2200" b="1" dirty="0" smtClean="0">
                <a:latin typeface="Times New Roman" pitchFamily="18" charset="0"/>
                <a:cs typeface="Times New Roman" pitchFamily="18" charset="0"/>
              </a:rPr>
              <a:t>Initial state:</a:t>
            </a:r>
            <a:r>
              <a:rPr lang="en-IN" sz="2200" dirty="0" smtClean="0">
                <a:latin typeface="Times New Roman" pitchFamily="18" charset="0"/>
                <a:cs typeface="Times New Roman" pitchFamily="18" charset="0"/>
              </a:rPr>
              <a:t> Any state can be designated as the initial state. Note that any given goal can be reached from exactly half of the possible initial states.</a:t>
            </a:r>
          </a:p>
          <a:p>
            <a:pPr algn="just"/>
            <a:r>
              <a:rPr lang="en-IN" sz="2200" b="1" dirty="0" smtClean="0">
                <a:latin typeface="Times New Roman" pitchFamily="18" charset="0"/>
                <a:cs typeface="Times New Roman" pitchFamily="18" charset="0"/>
              </a:rPr>
              <a:t>Actions:</a:t>
            </a:r>
            <a:r>
              <a:rPr lang="en-IN" sz="2200" dirty="0" smtClean="0">
                <a:latin typeface="Times New Roman" pitchFamily="18" charset="0"/>
                <a:cs typeface="Times New Roman" pitchFamily="18" charset="0"/>
              </a:rPr>
              <a:t> The simplest formulation defines the actions as movements of the blank space. </a:t>
            </a:r>
            <a:r>
              <a:rPr lang="en-IN" sz="2200" i="1" dirty="0" smtClean="0">
                <a:latin typeface="Times New Roman" pitchFamily="18" charset="0"/>
                <a:cs typeface="Times New Roman" pitchFamily="18" charset="0"/>
              </a:rPr>
              <a:t>Left, Right, Up, or Down. Different subsets of these are possible depending on where </a:t>
            </a:r>
            <a:r>
              <a:rPr lang="en-IN" sz="2200" dirty="0" smtClean="0">
                <a:latin typeface="Times New Roman" pitchFamily="18" charset="0"/>
                <a:cs typeface="Times New Roman" pitchFamily="18" charset="0"/>
              </a:rPr>
              <a:t>the blank is. </a:t>
            </a:r>
          </a:p>
          <a:p>
            <a:pPr algn="just"/>
            <a:r>
              <a:rPr lang="en-IN" sz="2200" b="1" dirty="0" smtClean="0">
                <a:latin typeface="Times New Roman" pitchFamily="18" charset="0"/>
                <a:cs typeface="Times New Roman" pitchFamily="18" charset="0"/>
              </a:rPr>
              <a:t>Transition model:</a:t>
            </a:r>
            <a:r>
              <a:rPr lang="en-IN" sz="2200" dirty="0" smtClean="0">
                <a:latin typeface="Times New Roman" pitchFamily="18" charset="0"/>
                <a:cs typeface="Times New Roman" pitchFamily="18" charset="0"/>
              </a:rPr>
              <a:t> Given a state and action, this returns the resulting state; for example, if we apply </a:t>
            </a:r>
            <a:r>
              <a:rPr lang="en-IN" sz="2200" i="1" dirty="0" smtClean="0">
                <a:latin typeface="Times New Roman" pitchFamily="18" charset="0"/>
                <a:cs typeface="Times New Roman" pitchFamily="18" charset="0"/>
              </a:rPr>
              <a:t>Left to the start state in the above figure the resulting state has the 5 and the blank </a:t>
            </a:r>
            <a:r>
              <a:rPr lang="en-IN" sz="2200" dirty="0" smtClean="0">
                <a:latin typeface="Times New Roman" pitchFamily="18" charset="0"/>
                <a:cs typeface="Times New Roman" pitchFamily="18" charset="0"/>
              </a:rPr>
              <a:t>switched.</a:t>
            </a:r>
          </a:p>
          <a:p>
            <a:pPr algn="just"/>
            <a:r>
              <a:rPr lang="en-IN" sz="2200" b="1" dirty="0" smtClean="0">
                <a:latin typeface="Times New Roman" pitchFamily="18" charset="0"/>
                <a:cs typeface="Times New Roman" pitchFamily="18" charset="0"/>
              </a:rPr>
              <a:t>Goal test:</a:t>
            </a:r>
            <a:r>
              <a:rPr lang="en-IN" sz="2200" dirty="0" smtClean="0">
                <a:latin typeface="Times New Roman" pitchFamily="18" charset="0"/>
                <a:cs typeface="Times New Roman" pitchFamily="18" charset="0"/>
              </a:rPr>
              <a:t> This checks whether the state matches the goal configuration shown in Figure</a:t>
            </a:r>
          </a:p>
          <a:p>
            <a:pPr algn="just">
              <a:buNone/>
            </a:pPr>
            <a:r>
              <a:rPr lang="en-IN" sz="2200" dirty="0" smtClean="0">
                <a:latin typeface="Times New Roman" pitchFamily="18" charset="0"/>
                <a:cs typeface="Times New Roman" pitchFamily="18" charset="0"/>
              </a:rPr>
              <a:t>•   </a:t>
            </a:r>
            <a:r>
              <a:rPr lang="en-IN" sz="2200" b="1" dirty="0" smtClean="0">
                <a:latin typeface="Times New Roman" pitchFamily="18" charset="0"/>
                <a:cs typeface="Times New Roman" pitchFamily="18" charset="0"/>
              </a:rPr>
              <a:t>Path cost:</a:t>
            </a:r>
            <a:r>
              <a:rPr lang="en-IN" sz="2200" dirty="0" smtClean="0">
                <a:latin typeface="Times New Roman" pitchFamily="18" charset="0"/>
                <a:cs typeface="Times New Roman" pitchFamily="18" charset="0"/>
              </a:rPr>
              <a:t> Each step costs 1, so the path cost is the number of steps in the path.</a:t>
            </a:r>
          </a:p>
          <a:p>
            <a:pPr algn="just">
              <a:buNone/>
            </a:pPr>
            <a:endParaRPr lang="en-IN" sz="2200" dirty="0" smtClean="0">
              <a:latin typeface="Times New Roman" pitchFamily="18" charset="0"/>
              <a:cs typeface="Times New Roman" pitchFamily="18" charset="0"/>
            </a:endParaRPr>
          </a:p>
          <a:p>
            <a:pPr algn="just"/>
            <a:r>
              <a:rPr lang="en-IN" sz="2200" b="1" dirty="0" smtClean="0">
                <a:latin typeface="Times New Roman" pitchFamily="18" charset="0"/>
                <a:cs typeface="Times New Roman" pitchFamily="18" charset="0"/>
              </a:rPr>
              <a:t>States:</a:t>
            </a:r>
            <a:r>
              <a:rPr lang="en-IN" sz="2200" dirty="0" smtClean="0">
                <a:latin typeface="Times New Roman" pitchFamily="18" charset="0"/>
                <a:cs typeface="Times New Roman" pitchFamily="18" charset="0"/>
              </a:rPr>
              <a:t> A state description specifies the location of each of the eight tiles and the blank in one of the nine squares.</a:t>
            </a:r>
          </a:p>
          <a:p>
            <a:pPr algn="just">
              <a:buNone/>
            </a:pPr>
            <a:endParaRPr lang="en-IN" sz="2000" b="1" dirty="0" smtClean="0">
              <a:latin typeface="Times New Roman" pitchFamily="18" charset="0"/>
              <a:cs typeface="Times New Roman" pitchFamily="18" charset="0"/>
            </a:endParaRPr>
          </a:p>
          <a:p>
            <a:pPr algn="just">
              <a:buNone/>
            </a:pPr>
            <a:endParaRPr lang="en-IN" sz="2000" b="1" dirty="0" smtClean="0">
              <a:latin typeface="Times New Roman" pitchFamily="18" charset="0"/>
              <a:cs typeface="Times New Roman" pitchFamily="18" charset="0"/>
            </a:endParaRPr>
          </a:p>
          <a:p>
            <a:pPr algn="just">
              <a:buNone/>
            </a:pPr>
            <a:endParaRPr lang="en-IN" sz="2000" b="1"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IN" sz="2800" b="1" dirty="0" smtClean="0">
                <a:latin typeface="Times New Roman" pitchFamily="18" charset="0"/>
                <a:cs typeface="Times New Roman" pitchFamily="18" charset="0"/>
              </a:rPr>
              <a:t>3. 4-queens problem (Toy Problem)</a:t>
            </a:r>
            <a:endParaRPr lang="en-IN" sz="2800" b="1" dirty="0">
              <a:latin typeface="Times New Roman" pitchFamily="18" charset="0"/>
              <a:cs typeface="Times New Roman" pitchFamily="18" charset="0"/>
            </a:endParaRPr>
          </a:p>
        </p:txBody>
      </p:sp>
      <p:sp>
        <p:nvSpPr>
          <p:cNvPr id="5" name="TextBox 4"/>
          <p:cNvSpPr txBox="1"/>
          <p:nvPr/>
        </p:nvSpPr>
        <p:spPr>
          <a:xfrm>
            <a:off x="228600" y="1219200"/>
            <a:ext cx="8610600" cy="1569660"/>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4-Queens Problem</a:t>
            </a:r>
            <a:r>
              <a:rPr lang="en-US" sz="2400" dirty="0" smtClean="0">
                <a:latin typeface="Times New Roman" pitchFamily="18" charset="0"/>
                <a:cs typeface="Times New Roman" pitchFamily="18" charset="0"/>
              </a:rPr>
              <a:t> consists in placing four queens on a 4 x 4 chessboard so that no two queens can capture each other. That is, no two queens are allowed to be placed on the same row, the same column or the same diagonal (non-attacking).</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200400" y="2971800"/>
            <a:ext cx="2533650" cy="2533650"/>
          </a:xfrm>
          <a:prstGeom prst="rect">
            <a:avLst/>
          </a:prstGeom>
          <a:noFill/>
          <a:ln w="9525">
            <a:noFill/>
            <a:miter lim="800000"/>
            <a:headEnd/>
            <a:tailEnd/>
          </a:ln>
          <a:effectLst/>
        </p:spPr>
      </p:pic>
      <p:sp>
        <p:nvSpPr>
          <p:cNvPr id="11" name="TextBox 10"/>
          <p:cNvSpPr txBox="1"/>
          <p:nvPr/>
        </p:nvSpPr>
        <p:spPr>
          <a:xfrm>
            <a:off x="304800" y="5791200"/>
            <a:ext cx="8534400" cy="461665"/>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We can generalize it to  </a:t>
            </a:r>
            <a:r>
              <a:rPr lang="en-US" sz="2400" dirty="0" err="1" smtClean="0">
                <a:latin typeface="Times New Roman" pitchFamily="18" charset="0"/>
                <a:cs typeface="Times New Roman" pitchFamily="18" charset="0"/>
              </a:rPr>
              <a:t>nXn</a:t>
            </a:r>
            <a:r>
              <a:rPr lang="en-US" sz="2400" dirty="0" smtClean="0">
                <a:latin typeface="Times New Roman" pitchFamily="18" charset="0"/>
                <a:cs typeface="Times New Roman" pitchFamily="18" charset="0"/>
              </a:rPr>
              <a:t> chessboards with n&gt;=4.</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400800"/>
          </a:xfrm>
        </p:spPr>
        <p:txBody>
          <a:bodyPr>
            <a:normAutofit/>
          </a:bodyPr>
          <a:lstStyle/>
          <a:p>
            <a:pPr algn="just"/>
            <a:r>
              <a:rPr lang="en-IN" sz="2400" b="1" dirty="0" smtClean="0">
                <a:latin typeface="Times New Roman" pitchFamily="18" charset="0"/>
                <a:cs typeface="Times New Roman" pitchFamily="18" charset="0"/>
              </a:rPr>
              <a:t>Initial state: </a:t>
            </a:r>
            <a:r>
              <a:rPr lang="en-IN" sz="2400" dirty="0" smtClean="0">
                <a:latin typeface="Times New Roman" pitchFamily="18" charset="0"/>
                <a:cs typeface="Times New Roman" pitchFamily="18" charset="0"/>
              </a:rPr>
              <a:t>No queens on the board.</a:t>
            </a:r>
          </a:p>
          <a:p>
            <a:pPr algn="just"/>
            <a:r>
              <a:rPr lang="en-IN" sz="2400" b="1" dirty="0" smtClean="0">
                <a:latin typeface="Times New Roman" pitchFamily="18" charset="0"/>
                <a:cs typeface="Times New Roman" pitchFamily="18" charset="0"/>
              </a:rPr>
              <a:t>Actions: </a:t>
            </a:r>
            <a:r>
              <a:rPr lang="en-IN" sz="2400" dirty="0" smtClean="0">
                <a:latin typeface="Times New Roman" pitchFamily="18" charset="0"/>
                <a:cs typeface="Times New Roman" pitchFamily="18" charset="0"/>
              </a:rPr>
              <a:t>Add a queen to any empty square.</a:t>
            </a:r>
          </a:p>
          <a:p>
            <a:pPr algn="just"/>
            <a:r>
              <a:rPr lang="en-IN" sz="2400" b="1" dirty="0" smtClean="0">
                <a:latin typeface="Times New Roman" pitchFamily="18" charset="0"/>
                <a:cs typeface="Times New Roman" pitchFamily="18" charset="0"/>
              </a:rPr>
              <a:t>Transition model: </a:t>
            </a:r>
            <a:r>
              <a:rPr lang="en-IN" sz="2400" dirty="0" smtClean="0">
                <a:latin typeface="Times New Roman" pitchFamily="18" charset="0"/>
                <a:cs typeface="Times New Roman" pitchFamily="18" charset="0"/>
              </a:rPr>
              <a:t>Returns the board with a queen added to the specified square.</a:t>
            </a:r>
          </a:p>
          <a:p>
            <a:pPr algn="just"/>
            <a:r>
              <a:rPr lang="en-IN" sz="2400" b="1" dirty="0" smtClean="0">
                <a:latin typeface="Times New Roman" pitchFamily="18" charset="0"/>
                <a:cs typeface="Times New Roman" pitchFamily="18" charset="0"/>
              </a:rPr>
              <a:t>Goal test: </a:t>
            </a:r>
            <a:r>
              <a:rPr lang="en-IN" sz="2400" dirty="0" smtClean="0">
                <a:latin typeface="Times New Roman" pitchFamily="18" charset="0"/>
                <a:cs typeface="Times New Roman" pitchFamily="18" charset="0"/>
              </a:rPr>
              <a:t>8 queens are on the board, none attacked</a:t>
            </a:r>
            <a:r>
              <a:rPr lang="en-IN" sz="2400" b="1" dirty="0" smtClean="0">
                <a:latin typeface="Times New Roman" pitchFamily="18" charset="0"/>
                <a:cs typeface="Times New Roman" pitchFamily="18" charset="0"/>
              </a:rPr>
              <a:t>.</a:t>
            </a:r>
          </a:p>
          <a:p>
            <a:pPr algn="just">
              <a:buNone/>
            </a:pPr>
            <a:endParaRPr lang="en-IN" sz="2400"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States: </a:t>
            </a:r>
            <a:r>
              <a:rPr lang="en-IN" sz="2400" dirty="0" smtClean="0">
                <a:latin typeface="Times New Roman" pitchFamily="18" charset="0"/>
                <a:cs typeface="Times New Roman" pitchFamily="18" charset="0"/>
              </a:rPr>
              <a:t>Any arrangement of 0 to 4 queens on the board is a state.</a:t>
            </a:r>
          </a:p>
          <a:p>
            <a:pPr algn="just">
              <a:buNone/>
            </a:pPr>
            <a:endParaRPr lang="en-IN"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14400"/>
          </a:xfrm>
        </p:spPr>
        <p:txBody>
          <a:bodyPr>
            <a:normAutofit/>
          </a:bodyPr>
          <a:lstStyle/>
          <a:p>
            <a:r>
              <a:rPr lang="en-IN" sz="2800" b="1" dirty="0" smtClean="0">
                <a:latin typeface="Times New Roman" pitchFamily="18" charset="0"/>
                <a:cs typeface="Times New Roman" pitchFamily="18" charset="0"/>
              </a:rPr>
              <a:t>1. Route-Finding Problem (Real-world Problem)</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534400" cy="5791200"/>
          </a:xfrm>
        </p:spPr>
        <p:txBody>
          <a:bodyPr>
            <a:noAutofit/>
          </a:bodyPr>
          <a:lstStyle/>
          <a:p>
            <a:pPr algn="just">
              <a:buNone/>
            </a:pPr>
            <a:r>
              <a:rPr lang="en-US" sz="2400" dirty="0" smtClean="0">
                <a:latin typeface="Times New Roman" pitchFamily="18" charset="0"/>
                <a:cs typeface="Times New Roman" pitchFamily="18" charset="0"/>
              </a:rPr>
              <a:t> Consider the airline travel problems that must be solved by a travel-planning Web site: </a:t>
            </a:r>
            <a:endParaRPr lang="en-IN" sz="2400"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Initial state:</a:t>
            </a:r>
            <a:r>
              <a:rPr lang="en-IN" sz="2400" dirty="0" smtClean="0">
                <a:latin typeface="Times New Roman" pitchFamily="18" charset="0"/>
                <a:cs typeface="Times New Roman" pitchFamily="18" charset="0"/>
              </a:rPr>
              <a:t> This is specified by the user’s query.</a:t>
            </a:r>
          </a:p>
          <a:p>
            <a:pPr algn="just"/>
            <a:r>
              <a:rPr lang="en-IN" sz="2400" b="1" dirty="0" smtClean="0">
                <a:latin typeface="Times New Roman" pitchFamily="18" charset="0"/>
                <a:cs typeface="Times New Roman" pitchFamily="18" charset="0"/>
              </a:rPr>
              <a:t>Actions:</a:t>
            </a:r>
            <a:r>
              <a:rPr lang="en-IN" sz="2400" dirty="0" smtClean="0">
                <a:latin typeface="Times New Roman" pitchFamily="18" charset="0"/>
                <a:cs typeface="Times New Roman" pitchFamily="18" charset="0"/>
              </a:rPr>
              <a:t> Take any flight from the current location, in any seat class, leaving after the current time, leaving enough time for within-airport transfer if needed.</a:t>
            </a:r>
          </a:p>
          <a:p>
            <a:pPr algn="just"/>
            <a:r>
              <a:rPr lang="en-IN" sz="2400" b="1" dirty="0" smtClean="0">
                <a:latin typeface="Times New Roman" pitchFamily="18" charset="0"/>
                <a:cs typeface="Times New Roman" pitchFamily="18" charset="0"/>
              </a:rPr>
              <a:t>Transition model:</a:t>
            </a:r>
            <a:r>
              <a:rPr lang="en-IN" sz="2400" dirty="0" smtClean="0">
                <a:latin typeface="Times New Roman" pitchFamily="18" charset="0"/>
                <a:cs typeface="Times New Roman" pitchFamily="18" charset="0"/>
              </a:rPr>
              <a:t> The state resulting from taking a flight will have the flight’s destination as the current location and the flight’s arrival time as the current time.</a:t>
            </a:r>
          </a:p>
          <a:p>
            <a:pPr algn="just"/>
            <a:r>
              <a:rPr lang="en-IN" sz="2400" b="1" dirty="0" smtClean="0">
                <a:latin typeface="Times New Roman" pitchFamily="18" charset="0"/>
                <a:cs typeface="Times New Roman" pitchFamily="18" charset="0"/>
              </a:rPr>
              <a:t>Goal test:</a:t>
            </a:r>
            <a:r>
              <a:rPr lang="en-IN" sz="2400" dirty="0" smtClean="0">
                <a:latin typeface="Times New Roman" pitchFamily="18" charset="0"/>
                <a:cs typeface="Times New Roman" pitchFamily="18" charset="0"/>
              </a:rPr>
              <a:t> Are we at the final destination specified by the user?</a:t>
            </a:r>
          </a:p>
          <a:p>
            <a:pPr algn="just"/>
            <a:r>
              <a:rPr lang="en-IN" sz="2400" b="1" dirty="0" smtClean="0">
                <a:latin typeface="Times New Roman" pitchFamily="18" charset="0"/>
                <a:cs typeface="Times New Roman" pitchFamily="18" charset="0"/>
              </a:rPr>
              <a:t>Path cost:</a:t>
            </a:r>
            <a:r>
              <a:rPr lang="en-IN" sz="2400" dirty="0" smtClean="0">
                <a:latin typeface="Times New Roman" pitchFamily="18" charset="0"/>
                <a:cs typeface="Times New Roman" pitchFamily="18" charset="0"/>
              </a:rPr>
              <a:t> This depends on monetary cost, waiting time, flight time, customs and immigration procedures, seat quality, time of day, type of airplane, frequent-flyer mileage awards, and so on.</a:t>
            </a: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92500" lnSpcReduction="10000"/>
          </a:bodyPr>
          <a:lstStyle/>
          <a:p>
            <a:pPr algn="just"/>
            <a:r>
              <a:rPr lang="en-IN" sz="2400" b="1" dirty="0" smtClean="0">
                <a:latin typeface="Times New Roman" pitchFamily="18" charset="0"/>
                <a:cs typeface="Times New Roman" pitchFamily="18" charset="0"/>
              </a:rPr>
              <a:t>States:</a:t>
            </a:r>
            <a:r>
              <a:rPr lang="en-IN" sz="2400" dirty="0" smtClean="0">
                <a:latin typeface="Times New Roman" pitchFamily="18" charset="0"/>
                <a:cs typeface="Times New Roman" pitchFamily="18" charset="0"/>
              </a:rPr>
              <a:t> Each state obviously includes a location (e.g., an airport) and the current time.</a:t>
            </a:r>
          </a:p>
          <a:p>
            <a:pPr algn="just">
              <a:buNone/>
            </a:pPr>
            <a:r>
              <a:rPr lang="en-IN" sz="2400" dirty="0" smtClean="0">
                <a:latin typeface="Times New Roman" pitchFamily="18" charset="0"/>
                <a:cs typeface="Times New Roman" pitchFamily="18" charset="0"/>
              </a:rPr>
              <a:t>	Furthermore, because the cost of an action (a flight segment) may depend on previous 	segments, their fare bases, and their status as domestic or international, the state must record extra information about these “historical” aspects.</a:t>
            </a:r>
          </a:p>
          <a:p>
            <a:pPr algn="just">
              <a:buNone/>
            </a:pPr>
            <a:endParaRPr lang="en-IN" sz="2400" dirty="0" smtClean="0">
              <a:latin typeface="Times New Roman" pitchFamily="18" charset="0"/>
              <a:cs typeface="Times New Roman" pitchFamily="18" charset="0"/>
            </a:endParaRPr>
          </a:p>
          <a:p>
            <a:pPr algn="just">
              <a:buNone/>
            </a:pPr>
            <a:r>
              <a:rPr lang="en-IN" sz="2400" dirty="0" err="1" smtClean="0">
                <a:latin typeface="Times New Roman" pitchFamily="18" charset="0"/>
                <a:cs typeface="Times New Roman" pitchFamily="18" charset="0"/>
              </a:rPr>
              <a:t>Eg</a:t>
            </a:r>
            <a:r>
              <a:rPr lang="en-IN" sz="2400" dirty="0" smtClean="0">
                <a:latin typeface="Times New Roman" pitchFamily="18" charset="0"/>
                <a:cs typeface="Times New Roman" pitchFamily="18" charset="0"/>
              </a:rPr>
              <a:t>: Finding route in the following Romania map.</a:t>
            </a:r>
          </a:p>
          <a:p>
            <a:pPr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Initial state: currently in Arad. In(Bucharest),Visit(Bucharest)</a:t>
            </a:r>
          </a:p>
          <a:p>
            <a:pPr algn="just"/>
            <a:r>
              <a:rPr lang="en-IN" sz="2400" dirty="0" smtClean="0">
                <a:latin typeface="Times New Roman" pitchFamily="18" charset="0"/>
                <a:cs typeface="Times New Roman" pitchFamily="18" charset="0"/>
              </a:rPr>
              <a:t>Action: Drive between cities.</a:t>
            </a:r>
          </a:p>
          <a:p>
            <a:pPr algn="just"/>
            <a:r>
              <a:rPr lang="en-IN" sz="2400" dirty="0" smtClean="0">
                <a:latin typeface="Times New Roman" pitchFamily="18" charset="0"/>
                <a:cs typeface="Times New Roman" pitchFamily="18" charset="0"/>
              </a:rPr>
              <a:t>Transition model: The state resulting from taking a flight will have the flight’s destination as the current location and the flight’s arrival time as the current time. </a:t>
            </a:r>
            <a:r>
              <a:rPr lang="en-IN" sz="2400" dirty="0" err="1" smtClean="0">
                <a:latin typeface="Times New Roman" pitchFamily="18" charset="0"/>
                <a:cs typeface="Times New Roman" pitchFamily="18" charset="0"/>
              </a:rPr>
              <a:t>Eg</a:t>
            </a:r>
            <a:r>
              <a:rPr lang="en-IN" sz="2400" dirty="0" smtClean="0">
                <a:latin typeface="Times New Roman" pitchFamily="18" charset="0"/>
                <a:cs typeface="Times New Roman" pitchFamily="18" charset="0"/>
              </a:rPr>
              <a:t>: in(</a:t>
            </a:r>
            <a:r>
              <a:rPr lang="en-IN" sz="2400" dirty="0" err="1" smtClean="0">
                <a:latin typeface="Times New Roman" pitchFamily="18" charset="0"/>
                <a:cs typeface="Times New Roman" pitchFamily="18" charset="0"/>
              </a:rPr>
              <a:t>Fagaras</a:t>
            </a:r>
            <a:r>
              <a:rPr lang="en-IN" sz="2400" dirty="0" smtClean="0">
                <a:latin typeface="Times New Roman" pitchFamily="18" charset="0"/>
                <a:cs typeface="Times New Roman" pitchFamily="18" charset="0"/>
              </a:rPr>
              <a:t>), Visited(</a:t>
            </a:r>
            <a:r>
              <a:rPr lang="en-IN" sz="2400" dirty="0" err="1" smtClean="0">
                <a:latin typeface="Times New Roman" pitchFamily="18" charset="0"/>
                <a:cs typeface="Times New Roman" pitchFamily="18" charset="0"/>
              </a:rPr>
              <a:t>Arad,Sibiu,Fagaras</a:t>
            </a:r>
            <a:r>
              <a:rPr lang="en-IN" sz="2400" dirty="0" smtClean="0">
                <a:latin typeface="Times New Roman" pitchFamily="18" charset="0"/>
                <a:cs typeface="Times New Roman" pitchFamily="18" charset="0"/>
              </a:rPr>
              <a:t>)</a:t>
            </a:r>
          </a:p>
          <a:p>
            <a:pPr algn="just"/>
            <a:r>
              <a:rPr lang="en-IN" sz="2400" dirty="0" smtClean="0">
                <a:latin typeface="Times New Roman" pitchFamily="18" charset="0"/>
                <a:cs typeface="Times New Roman" pitchFamily="18" charset="0"/>
              </a:rPr>
              <a:t>Goal State: Be in Bucharest.</a:t>
            </a:r>
          </a:p>
          <a:p>
            <a:pPr algn="just"/>
            <a:r>
              <a:rPr lang="en-IN" sz="2400" dirty="0" smtClean="0">
                <a:latin typeface="Times New Roman" pitchFamily="18" charset="0"/>
                <a:cs typeface="Times New Roman" pitchFamily="18" charset="0"/>
              </a:rPr>
              <a:t>Path cost: monetary cost, waiting time, flight time, customs and immigration procedures etc.</a:t>
            </a:r>
          </a:p>
          <a:p>
            <a:pPr algn="just"/>
            <a:r>
              <a:rPr lang="en-IN" sz="2400" dirty="0" smtClean="0">
                <a:latin typeface="Times New Roman" pitchFamily="18" charset="0"/>
                <a:cs typeface="Times New Roman" pitchFamily="18" charset="0"/>
              </a:rPr>
              <a:t>States: various cities visited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381000"/>
            <a:ext cx="7924800" cy="6248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10600" cy="637097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2. The Traveling Salesperson Problem (TSP)</a:t>
            </a:r>
          </a:p>
          <a:p>
            <a:pPr algn="ctr"/>
            <a:r>
              <a:rPr lang="en-US" sz="2400" b="1" dirty="0" smtClean="0">
                <a:latin typeface="Times New Roman" pitchFamily="18" charset="0"/>
                <a:cs typeface="Times New Roman" pitchFamily="18" charset="0"/>
              </a:rPr>
              <a:t> (Real-world Problem)</a:t>
            </a:r>
          </a:p>
          <a:p>
            <a:pPr algn="ctr"/>
            <a:endParaRPr lang="en-US" sz="2400" b="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TSP is a touring problem in which each city must be visited exactly once.</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aim is to find the shortest tour.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An enormous amount of effort has been expended to improve the capabilities of TSP algorithms.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In addition to planning trips for traveling salespersons, these algorithms have been used for tasks such as planning movements of automatic circuit-board drills and of stocking machines on shop floors.</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10600" cy="6001643"/>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3. Robot Navigation(Real-world problem)</a:t>
            </a:r>
          </a:p>
          <a:p>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Robot navigation is a generalization of the route-finding problem described earlier.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Rather than following a discrete set of routes, a robot can move in a continuous space with (in principle) an infinite set of possible actions and states.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For a circular robot moving on a flat surface, the space is essentially two-dimensional. When the robot has arms and legs or wheels that must also be controlled, the search space becomes many-dimensional.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Advanced techniques are required just to make the search space finite.</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248400"/>
          </a:xfrm>
        </p:spPr>
        <p:txBody>
          <a:bodyPr>
            <a:normAutofit/>
          </a:bodyPr>
          <a:lstStyle/>
          <a:p>
            <a:pPr algn="ctr">
              <a:buNone/>
            </a:pPr>
            <a:r>
              <a:rPr lang="en-IN" sz="2800" b="1" dirty="0" smtClean="0">
                <a:latin typeface="Times New Roman" pitchFamily="18" charset="0"/>
                <a:cs typeface="Times New Roman" pitchFamily="18" charset="0"/>
              </a:rPr>
              <a:t>Session Outcomes</a:t>
            </a:r>
          </a:p>
          <a:p>
            <a:pPr algn="just">
              <a:buNone/>
            </a:pPr>
            <a:endParaRPr lang="en-IN" sz="2800" b="1" dirty="0" smtClean="0">
              <a:latin typeface="Times New Roman" pitchFamily="18" charset="0"/>
              <a:cs typeface="Times New Roman" pitchFamily="18" charset="0"/>
            </a:endParaRPr>
          </a:p>
          <a:p>
            <a:pPr algn="just"/>
            <a:r>
              <a:rPr lang="en-IN" sz="2800" b="1" dirty="0" smtClean="0">
                <a:latin typeface="Times New Roman" pitchFamily="18" charset="0"/>
                <a:cs typeface="Times New Roman" pitchFamily="18" charset="0"/>
              </a:rPr>
              <a:t>Students will learn about problem solving agents.</a:t>
            </a:r>
          </a:p>
          <a:p>
            <a:pPr algn="just">
              <a:buNone/>
            </a:pPr>
            <a:endParaRPr lang="en-IN" sz="2800" b="1" dirty="0" smtClean="0">
              <a:latin typeface="Times New Roman" pitchFamily="18" charset="0"/>
              <a:cs typeface="Times New Roman" pitchFamily="18" charset="0"/>
            </a:endParaRPr>
          </a:p>
          <a:p>
            <a:pPr algn="just"/>
            <a:r>
              <a:rPr lang="en-IN" sz="2800" b="1" dirty="0" smtClean="0">
                <a:latin typeface="Times New Roman" pitchFamily="18" charset="0"/>
                <a:cs typeface="Times New Roman" pitchFamily="18" charset="0"/>
              </a:rPr>
              <a:t> Students will learn </a:t>
            </a:r>
            <a:r>
              <a:rPr lang="en-US" sz="2800" b="1" dirty="0" smtClean="0">
                <a:latin typeface="Times New Roman" pitchFamily="18" charset="0"/>
                <a:cs typeface="Times New Roman" pitchFamily="18" charset="0"/>
              </a:rPr>
              <a:t>precise definitions of various types of problems and their solutions .</a:t>
            </a:r>
          </a:p>
          <a:p>
            <a:pPr algn="just"/>
            <a:endParaRPr lang="en-US" sz="2800" b="1" dirty="0" smtClean="0">
              <a:latin typeface="Times New Roman" pitchFamily="18" charset="0"/>
              <a:cs typeface="Times New Roman" pitchFamily="18" charset="0"/>
            </a:endParaRPr>
          </a:p>
          <a:p>
            <a:pPr algn="just">
              <a:buNone/>
            </a:pPr>
            <a:endParaRPr lang="en-US" sz="2800" b="1" dirty="0" smtClean="0">
              <a:latin typeface="Times New Roman" pitchFamily="18" charset="0"/>
              <a:cs typeface="Times New Roman" pitchFamily="18" charset="0"/>
            </a:endParaRPr>
          </a:p>
          <a:p>
            <a:pPr algn="just"/>
            <a:endParaRPr lang="en-IN" sz="2800" b="1" dirty="0" smtClean="0">
              <a:latin typeface="Times New Roman" pitchFamily="18" charset="0"/>
              <a:cs typeface="Times New Roman" pitchFamily="18" charset="0"/>
            </a:endParaRPr>
          </a:p>
          <a:p>
            <a:pPr algn="just">
              <a:buNone/>
            </a:pPr>
            <a:endParaRPr lang="en-IN" sz="28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lnSpcReduction="10000"/>
          </a:bodyPr>
          <a:lstStyle/>
          <a:p>
            <a:pPr algn="ctr">
              <a:buNone/>
            </a:pPr>
            <a:r>
              <a:rPr lang="en-US" sz="2400" b="1" dirty="0" smtClean="0">
                <a:latin typeface="Times New Roman" pitchFamily="18" charset="0"/>
                <a:cs typeface="Times New Roman" pitchFamily="18" charset="0"/>
              </a:rPr>
              <a:t>SEARCHING FOR SOLUTIONS</a:t>
            </a:r>
          </a:p>
          <a:p>
            <a:pPr algn="ctr">
              <a:buNone/>
            </a:pPr>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Having formulated some problems, we now need to solve them.</a:t>
            </a:r>
          </a:p>
          <a:p>
            <a:pPr algn="just">
              <a:buNone/>
            </a:pP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A solution is an action sequence, so search algorithms work by considering various action sequences. This can be implemented using search tree.</a:t>
            </a:r>
          </a:p>
          <a:p>
            <a:pPr algn="just">
              <a:buNone/>
            </a:pPr>
            <a:endParaRPr lang="en-IN"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SEARCH TREE</a:t>
            </a:r>
            <a:r>
              <a:rPr lang="en-US" sz="2400" dirty="0" smtClean="0">
                <a:latin typeface="Times New Roman" pitchFamily="18" charset="0"/>
                <a:cs typeface="Times New Roman" pitchFamily="18" charset="0"/>
              </a:rPr>
              <a:t>: The possible action sequences starting at the initial state form a search tree with the initial state at the root; the branches are actions and the nodes correspond to states in the state space of the problem.</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following figure shows the few steps in constructing the search tree for finding a route from Arad to Bucharest in the Romania map.</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228601"/>
            <a:ext cx="8458200" cy="5105400"/>
          </a:xfrm>
          <a:prstGeom prst="rect">
            <a:avLst/>
          </a:prstGeom>
          <a:noFill/>
          <a:ln w="9525">
            <a:noFill/>
            <a:miter lim="800000"/>
            <a:headEnd/>
            <a:tailEnd/>
          </a:ln>
          <a:effectLst/>
        </p:spPr>
      </p:pic>
      <p:sp>
        <p:nvSpPr>
          <p:cNvPr id="5" name="Rectangle 4"/>
          <p:cNvSpPr/>
          <p:nvPr/>
        </p:nvSpPr>
        <p:spPr>
          <a:xfrm>
            <a:off x="457200" y="5486400"/>
            <a:ext cx="8305800" cy="1323439"/>
          </a:xfrm>
          <a:prstGeom prst="rect">
            <a:avLst/>
          </a:prstGeom>
        </p:spPr>
        <p:txBody>
          <a:bodyPr wrap="square">
            <a:spAutoFit/>
          </a:bodyPr>
          <a:lstStyle/>
          <a:p>
            <a:pPr algn="just"/>
            <a:r>
              <a:rPr lang="en-US" sz="2000" dirty="0" smtClean="0">
                <a:latin typeface="Times New Roman" pitchFamily="18" charset="0"/>
                <a:cs typeface="Times New Roman" pitchFamily="18" charset="0"/>
              </a:rPr>
              <a:t>Partial search trees for finding a route from Arad to Bucharest. Nodes that have been expanded are shaded; nodes that have been generated but not yet expanded are outlined in bold; nodes that have not yet been generated are shown in faint dashed lines.  </a:t>
            </a:r>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lgn="just">
              <a:buNone/>
            </a:pPr>
            <a:r>
              <a:rPr lang="en-IN" sz="2400" b="1" dirty="0" smtClean="0">
                <a:latin typeface="Times New Roman" pitchFamily="18" charset="0"/>
                <a:cs typeface="Times New Roman" pitchFamily="18" charset="0"/>
              </a:rPr>
              <a:t>Terminology:</a:t>
            </a:r>
          </a:p>
          <a:p>
            <a:pPr algn="just">
              <a:buNone/>
            </a:pPr>
            <a:endParaRPr lang="en-IN" sz="24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FRONTIER: </a:t>
            </a:r>
            <a:r>
              <a:rPr lang="en-IN" sz="2400" dirty="0" smtClean="0">
                <a:latin typeface="Times New Roman" pitchFamily="18" charset="0"/>
                <a:cs typeface="Times New Roman" pitchFamily="18" charset="0"/>
              </a:rPr>
              <a:t>A set of all the leaf nodes available for expansion at any given point. Generally, it is considered as </a:t>
            </a:r>
            <a:r>
              <a:rPr lang="en-IN" sz="2400" b="1" dirty="0" smtClean="0">
                <a:latin typeface="Times New Roman" pitchFamily="18" charset="0"/>
                <a:cs typeface="Times New Roman" pitchFamily="18" charset="0"/>
              </a:rPr>
              <a:t>open list.</a:t>
            </a:r>
          </a:p>
          <a:p>
            <a:pPr algn="just"/>
            <a:endParaRPr lang="en-IN" sz="24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EXPLORED SET: </a:t>
            </a:r>
            <a:r>
              <a:rPr lang="en-IN" sz="2400" dirty="0" smtClean="0">
                <a:latin typeface="Times New Roman" pitchFamily="18" charset="0"/>
                <a:cs typeface="Times New Roman" pitchFamily="18" charset="0"/>
              </a:rPr>
              <a:t>A set of nodes that are already explored. Generally the data structure is known as </a:t>
            </a:r>
            <a:r>
              <a:rPr lang="en-IN" sz="2400" b="1" dirty="0" smtClean="0">
                <a:latin typeface="Times New Roman" pitchFamily="18" charset="0"/>
                <a:cs typeface="Times New Roman" pitchFamily="18" charset="0"/>
              </a:rPr>
              <a:t>Close List.</a:t>
            </a:r>
          </a:p>
          <a:p>
            <a:pPr algn="just"/>
            <a:endParaRPr lang="en-IN" sz="24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 GRAPH-SEARCH Algorithm: </a:t>
            </a:r>
            <a:r>
              <a:rPr lang="en-IN" sz="2400" dirty="0" smtClean="0">
                <a:latin typeface="Times New Roman" pitchFamily="18" charset="0"/>
                <a:cs typeface="Times New Roman" pitchFamily="18" charset="0"/>
              </a:rPr>
              <a:t>An algorithm used to find the solution.</a:t>
            </a:r>
          </a:p>
          <a:p>
            <a:pPr algn="just"/>
            <a:endParaRPr lang="en-IN" sz="2400"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TREE-SEARCH Algorithm:</a:t>
            </a:r>
            <a:r>
              <a:rPr lang="en-IN" sz="2400" dirty="0" smtClean="0">
                <a:latin typeface="Times New Roman" pitchFamily="18" charset="0"/>
                <a:cs typeface="Times New Roman" pitchFamily="18" charset="0"/>
              </a:rPr>
              <a:t> Uses a particular search strategy to choose which state to explore next.</a:t>
            </a:r>
          </a:p>
          <a:p>
            <a:pPr algn="just">
              <a:buNone/>
            </a:pPr>
            <a:endParaRPr lang="en-US" sz="2400" b="1"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endParaRPr lang="en-US" dirty="0"/>
          </a:p>
        </p:txBody>
      </p:sp>
      <p:sp>
        <p:nvSpPr>
          <p:cNvPr id="3" name="Content Placeholder 2"/>
          <p:cNvSpPr>
            <a:spLocks noGrp="1"/>
          </p:cNvSpPr>
          <p:nvPr>
            <p:ph idx="1"/>
          </p:nvPr>
        </p:nvSpPr>
        <p:spPr>
          <a:xfrm>
            <a:off x="304800" y="228600"/>
            <a:ext cx="8534400" cy="6400800"/>
          </a:xfrm>
        </p:spPr>
        <p:txBody>
          <a:bodyPr>
            <a:normAutofit lnSpcReduction="10000"/>
          </a:bodyPr>
          <a:lstStyle/>
          <a:p>
            <a:pPr algn="ctr">
              <a:buNone/>
            </a:pPr>
            <a:r>
              <a:rPr lang="en-US" sz="2800" b="1" dirty="0" smtClean="0">
                <a:latin typeface="Times New Roman" pitchFamily="18" charset="0"/>
                <a:cs typeface="Times New Roman" pitchFamily="18" charset="0"/>
              </a:rPr>
              <a:t>Infrastructure for search algorithms </a:t>
            </a:r>
            <a:r>
              <a:rPr lang="en-US" dirty="0" smtClean="0"/>
              <a:t>	</a:t>
            </a:r>
          </a:p>
          <a:p>
            <a:pPr algn="just">
              <a:buNone/>
            </a:pPr>
            <a:r>
              <a:rPr lang="en-US" sz="2400" dirty="0" smtClean="0">
                <a:latin typeface="Times New Roman" pitchFamily="18" charset="0"/>
                <a:cs typeface="Times New Roman" pitchFamily="18" charset="0"/>
              </a:rPr>
              <a:t>Search algorithms require a data structure to keep track of the search tree that is being constructed. For each node n of the tree, we have a structure that contains four Components: </a:t>
            </a:r>
          </a:p>
          <a:p>
            <a:pPr algn="just">
              <a:buNone/>
            </a:pPr>
            <a:endParaRPr lang="en-US" sz="2400" i="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n.STATE:</a:t>
            </a:r>
            <a:r>
              <a:rPr lang="en-US" sz="2400" dirty="0" smtClean="0">
                <a:latin typeface="Times New Roman" pitchFamily="18" charset="0"/>
                <a:cs typeface="Times New Roman" pitchFamily="18" charset="0"/>
              </a:rPr>
              <a:t> The state in the state space to which the node corresponds.</a:t>
            </a:r>
          </a:p>
          <a:p>
            <a:pPr algn="just">
              <a:buNone/>
            </a:pP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n.PARENT:</a:t>
            </a:r>
            <a:r>
              <a:rPr lang="en-US" sz="2400" dirty="0" smtClean="0">
                <a:latin typeface="Times New Roman" pitchFamily="18" charset="0"/>
                <a:cs typeface="Times New Roman" pitchFamily="18" charset="0"/>
              </a:rPr>
              <a:t> The node in the search tree that generated this node.</a:t>
            </a:r>
          </a:p>
          <a:p>
            <a:pPr algn="just">
              <a:buNone/>
            </a:pPr>
            <a:r>
              <a:rPr lang="en-US" sz="2400" dirty="0" smtClean="0">
                <a:latin typeface="Times New Roman" pitchFamily="18" charset="0"/>
                <a:cs typeface="Times New Roman" pitchFamily="18" charset="0"/>
              </a:rPr>
              <a:t> </a:t>
            </a:r>
          </a:p>
          <a:p>
            <a:pPr algn="just"/>
            <a:r>
              <a:rPr lang="en-US" sz="2400" b="1" dirty="0" err="1" smtClean="0">
                <a:latin typeface="Times New Roman" pitchFamily="18" charset="0"/>
                <a:cs typeface="Times New Roman" pitchFamily="18" charset="0"/>
              </a:rPr>
              <a:t>n.Action</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The action that was applied to the parent to generate the node.</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n.PATH-COST:</a:t>
            </a:r>
            <a:r>
              <a:rPr lang="en-US" sz="2400" dirty="0" smtClean="0">
                <a:latin typeface="Times New Roman" pitchFamily="18" charset="0"/>
                <a:cs typeface="Times New Roman" pitchFamily="18" charset="0"/>
              </a:rPr>
              <a:t> The cost, traditionally denoted by g(n), of the path from the initial state to the node, as indicated by the parent pointers.</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28600" y="152400"/>
            <a:ext cx="8610600" cy="5538788"/>
          </a:xfrm>
          <a:prstGeom prst="rect">
            <a:avLst/>
          </a:prstGeom>
          <a:noFill/>
          <a:ln w="9525">
            <a:noFill/>
            <a:miter lim="800000"/>
            <a:headEnd/>
            <a:tailEnd/>
          </a:ln>
          <a:effectLst/>
        </p:spPr>
      </p:pic>
      <p:sp>
        <p:nvSpPr>
          <p:cNvPr id="5" name="Rectangle 4"/>
          <p:cNvSpPr/>
          <p:nvPr/>
        </p:nvSpPr>
        <p:spPr>
          <a:xfrm>
            <a:off x="304800" y="5842337"/>
            <a:ext cx="8534400" cy="1015663"/>
          </a:xfrm>
          <a:prstGeom prst="rect">
            <a:avLst/>
          </a:prstGeom>
        </p:spPr>
        <p:txBody>
          <a:bodyPr wrap="square">
            <a:spAutoFit/>
          </a:bodyPr>
          <a:lstStyle/>
          <a:p>
            <a:r>
              <a:rPr lang="en-US" sz="2000" dirty="0" smtClean="0">
                <a:latin typeface="Times New Roman" pitchFamily="18" charset="0"/>
                <a:cs typeface="Times New Roman" pitchFamily="18" charset="0"/>
              </a:rPr>
              <a:t> Nodes are the data structures from which the search tree is constructed. Each has a parent, a state, and various bookkeeping fields_  Arrows point from child to parent. </a:t>
            </a: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algn="ctr">
              <a:buNone/>
            </a:pPr>
            <a:r>
              <a:rPr lang="en-US" sz="2400" b="1" dirty="0" smtClean="0">
                <a:latin typeface="Times New Roman" pitchFamily="18" charset="0"/>
                <a:cs typeface="Times New Roman" pitchFamily="18" charset="0"/>
              </a:rPr>
              <a:t>Measuring problem-solving performance</a:t>
            </a:r>
          </a:p>
          <a:p>
            <a:pPr algn="ctr">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We can evaluate an algorithm's performance in four ways: </a:t>
            </a:r>
          </a:p>
          <a:p>
            <a:pPr algn="just">
              <a:buNone/>
            </a:pP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Completeness: </a:t>
            </a:r>
            <a:r>
              <a:rPr lang="en-US" sz="2400" dirty="0" smtClean="0">
                <a:latin typeface="Times New Roman" pitchFamily="18" charset="0"/>
                <a:cs typeface="Times New Roman" pitchFamily="18" charset="0"/>
              </a:rPr>
              <a:t>Is the algorithm guaranteed to find a solution when there is one? </a:t>
            </a:r>
          </a:p>
          <a:p>
            <a:pPr algn="just"/>
            <a:r>
              <a:rPr lang="en-US" sz="2400" b="1" dirty="0" smtClean="0">
                <a:latin typeface="Times New Roman" pitchFamily="18" charset="0"/>
                <a:cs typeface="Times New Roman" pitchFamily="18" charset="0"/>
              </a:rPr>
              <a:t>Optimality: </a:t>
            </a:r>
            <a:r>
              <a:rPr lang="en-US" sz="2400" dirty="0" smtClean="0">
                <a:latin typeface="Times New Roman" pitchFamily="18" charset="0"/>
                <a:cs typeface="Times New Roman" pitchFamily="18" charset="0"/>
              </a:rPr>
              <a:t>Does the strategy find the optimal solution</a:t>
            </a:r>
          </a:p>
          <a:p>
            <a:pPr algn="just"/>
            <a:r>
              <a:rPr lang="en-US" sz="2400" b="1" dirty="0" smtClean="0">
                <a:latin typeface="Times New Roman" pitchFamily="18" charset="0"/>
                <a:cs typeface="Times New Roman" pitchFamily="18" charset="0"/>
              </a:rPr>
              <a:t>Time complexity: </a:t>
            </a:r>
            <a:r>
              <a:rPr lang="en-US" sz="2400" dirty="0" smtClean="0">
                <a:latin typeface="Times New Roman" pitchFamily="18" charset="0"/>
                <a:cs typeface="Times New Roman" pitchFamily="18" charset="0"/>
              </a:rPr>
              <a:t>How long does it take to find a solution? </a:t>
            </a:r>
          </a:p>
          <a:p>
            <a:pPr algn="just"/>
            <a:r>
              <a:rPr lang="en-US" sz="2400" b="1" dirty="0" smtClean="0">
                <a:latin typeface="Times New Roman" pitchFamily="18" charset="0"/>
                <a:cs typeface="Times New Roman" pitchFamily="18" charset="0"/>
              </a:rPr>
              <a:t>Space complexity: </a:t>
            </a:r>
            <a:r>
              <a:rPr lang="en-US" sz="2400" dirty="0" smtClean="0">
                <a:latin typeface="Times New Roman" pitchFamily="18" charset="0"/>
                <a:cs typeface="Times New Roman" pitchFamily="18" charset="0"/>
              </a:rPr>
              <a:t>How much memory is needed to perform the search? </a:t>
            </a:r>
          </a:p>
          <a:p>
            <a:pPr algn="just">
              <a:buNone/>
            </a:pPr>
            <a:r>
              <a:rPr lang="en-US" sz="2400" dirty="0" smtClean="0">
                <a:latin typeface="Times New Roman" pitchFamily="18" charset="0"/>
                <a:cs typeface="Times New Roman" pitchFamily="18" charset="0"/>
              </a:rPr>
              <a:t>								</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r">
              <a:buNone/>
            </a:pPr>
            <a:r>
              <a:rPr lang="en-US" sz="2400" dirty="0" smtClean="0">
                <a:latin typeface="Times New Roman" pitchFamily="18" charset="0"/>
                <a:cs typeface="Times New Roman" pitchFamily="18" charset="0"/>
              </a:rPr>
              <a:t>End </a:t>
            </a:r>
            <a:r>
              <a:rPr lang="en-US" sz="2400" smtClean="0">
                <a:latin typeface="Times New Roman" pitchFamily="18" charset="0"/>
                <a:cs typeface="Times New Roman" pitchFamily="18" charset="0"/>
              </a:rPr>
              <a:t>of Session</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489364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Reflex Agents:</a:t>
            </a:r>
          </a:p>
          <a:p>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The simplest agents like Vacuum cleaner agent we discussed is an example of </a:t>
            </a:r>
            <a:r>
              <a:rPr lang="en-US" sz="2400" b="1" dirty="0" smtClean="0">
                <a:latin typeface="Times New Roman" pitchFamily="18" charset="0"/>
                <a:cs typeface="Times New Roman" pitchFamily="18" charset="0"/>
              </a:rPr>
              <a:t>Reflex Agents</a:t>
            </a:r>
            <a:r>
              <a:rPr lang="en-US" sz="2400" dirty="0" smtClean="0">
                <a:latin typeface="Times New Roman" pitchFamily="18" charset="0"/>
                <a:cs typeface="Times New Roman" pitchFamily="18" charset="0"/>
              </a:rPr>
              <a:t>.</a:t>
            </a:r>
          </a:p>
          <a:p>
            <a:pPr lvl="1">
              <a:buFont typeface="Arial" pitchFamily="34" charset="0"/>
              <a:buChar char="•"/>
            </a:pPr>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These agent base their actions on a direct mapping from states to actions. </a:t>
            </a:r>
          </a:p>
          <a:p>
            <a:pPr lvl="1">
              <a:buFont typeface="Arial" pitchFamily="34" charset="0"/>
              <a:buChar char="•"/>
            </a:pPr>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Such agents cannot operate well in environments for which this mapping would be too large to store and would take too long to learn.</a:t>
            </a:r>
          </a:p>
          <a:p>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763000" cy="6278642"/>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Problem Solving Agents:</a:t>
            </a:r>
          </a:p>
          <a:p>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 Goal-based agents, on the other hand, consider future actions and the desirability of their outcomes.</a:t>
            </a:r>
          </a:p>
          <a:p>
            <a:pPr lvl="1"/>
            <a:r>
              <a:rPr lang="en-US" sz="2400" dirty="0" smtClean="0">
                <a:latin typeface="Times New Roman" pitchFamily="18" charset="0"/>
                <a:cs typeface="Times New Roman" pitchFamily="18" charset="0"/>
              </a:rPr>
              <a:t> </a:t>
            </a:r>
          </a:p>
          <a:p>
            <a:pPr lvl="1">
              <a:buFont typeface="Arial" pitchFamily="34" charset="0"/>
              <a:buChar char="•"/>
            </a:pPr>
            <a:r>
              <a:rPr lang="en-US" sz="2400" dirty="0" smtClean="0">
                <a:latin typeface="Times New Roman" pitchFamily="18" charset="0"/>
                <a:cs typeface="Times New Roman" pitchFamily="18" charset="0"/>
              </a:rPr>
              <a:t>Some of these goal-based agent are called </a:t>
            </a:r>
            <a:r>
              <a:rPr lang="en-US" sz="2400" b="1" dirty="0" smtClean="0">
                <a:latin typeface="Times New Roman" pitchFamily="18" charset="0"/>
                <a:cs typeface="Times New Roman" pitchFamily="18" charset="0"/>
              </a:rPr>
              <a:t>problem-solving agents</a:t>
            </a:r>
            <a:r>
              <a:rPr lang="en-US" sz="2400" dirty="0" smtClean="0">
                <a:latin typeface="Times New Roman" pitchFamily="18" charset="0"/>
                <a:cs typeface="Times New Roman" pitchFamily="18" charset="0"/>
              </a:rPr>
              <a:t>.</a:t>
            </a:r>
          </a:p>
          <a:p>
            <a:pPr lvl="1">
              <a:buFont typeface="Arial" pitchFamily="34" charset="0"/>
              <a:buChar char="•"/>
            </a:pPr>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Problem-solving agents use atomic representations called states of the world which are considered as wholes, with no internal structure visible to the problem solving algorithms.</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Planning Agents</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 Goal-based agents that use more advanced factored or structured representations are usually called </a:t>
            </a:r>
            <a:r>
              <a:rPr lang="en-US" sz="2400" b="1" dirty="0" smtClean="0">
                <a:latin typeface="Times New Roman" pitchFamily="18" charset="0"/>
                <a:cs typeface="Times New Roman" pitchFamily="18" charset="0"/>
              </a:rPr>
              <a:t>planning agent</a:t>
            </a:r>
            <a:r>
              <a:rPr lang="en-US" sz="2400" dirty="0" smtClean="0">
                <a:latin typeface="Times New Roman" pitchFamily="18" charset="0"/>
                <a:cs typeface="Times New Roman" pitchFamily="18" charset="0"/>
              </a:rPr>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86800" cy="637097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Problem-Solving Agent:</a:t>
            </a:r>
          </a:p>
          <a:p>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Intelligent agents are supposed to maximize their performance measure in solving problems. Various steps in solving problem are:</a:t>
            </a:r>
          </a:p>
          <a:p>
            <a:pPr algn="just"/>
            <a:r>
              <a:rPr lang="en-US" sz="2400" dirty="0" smtClean="0">
                <a:latin typeface="Times New Roman" pitchFamily="18" charset="0"/>
                <a:cs typeface="Times New Roman" pitchFamily="18" charset="0"/>
              </a:rPr>
              <a:t> </a:t>
            </a:r>
          </a:p>
          <a:p>
            <a:pPr algn="just">
              <a:buFont typeface="Arial" pitchFamily="34" charset="0"/>
              <a:buChar char="•"/>
            </a:pPr>
            <a:r>
              <a:rPr lang="en-US" sz="2400" b="1" dirty="0" smtClean="0">
                <a:latin typeface="Times New Roman" pitchFamily="18" charset="0"/>
                <a:cs typeface="Times New Roman" pitchFamily="18" charset="0"/>
              </a:rPr>
              <a:t>Goal formulation</a:t>
            </a:r>
            <a:r>
              <a:rPr lang="en-US" sz="2400" dirty="0" smtClean="0">
                <a:latin typeface="Times New Roman" pitchFamily="18" charset="0"/>
                <a:cs typeface="Times New Roman" pitchFamily="18" charset="0"/>
              </a:rPr>
              <a:t>, based on the current situation and the agent's performance measure, is the first step in problem solving.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b="1" dirty="0" smtClean="0">
                <a:latin typeface="Times New Roman" pitchFamily="18" charset="0"/>
                <a:cs typeface="Times New Roman" pitchFamily="18" charset="0"/>
              </a:rPr>
              <a:t>Problem formulation</a:t>
            </a:r>
            <a:r>
              <a:rPr lang="en-US" sz="2400" dirty="0" smtClean="0">
                <a:latin typeface="Times New Roman" pitchFamily="18" charset="0"/>
                <a:cs typeface="Times New Roman" pitchFamily="18" charset="0"/>
              </a:rPr>
              <a:t> is the process of deciding what actions and states to consider, given a goal.</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process of looking for a sequence of actions that reaches the goal is called </a:t>
            </a:r>
            <a:r>
              <a:rPr lang="en-US" sz="2400" b="1" dirty="0" smtClean="0">
                <a:latin typeface="Times New Roman" pitchFamily="18" charset="0"/>
                <a:cs typeface="Times New Roman" pitchFamily="18" charset="0"/>
              </a:rPr>
              <a:t>search</a:t>
            </a:r>
            <a:r>
              <a:rPr lang="en-US" sz="24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search algorithm</a:t>
            </a:r>
            <a:r>
              <a:rPr lang="en-US" sz="2400" dirty="0" smtClean="0">
                <a:latin typeface="Times New Roman" pitchFamily="18" charset="0"/>
                <a:cs typeface="Times New Roman" pitchFamily="18" charset="0"/>
              </a:rPr>
              <a:t> takes a problem as input and returns a solution in the form of an action sequence.</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Once a solution is found, the actions it recommends can be carried out. This is called the </a:t>
            </a:r>
            <a:r>
              <a:rPr lang="en-US" sz="2400" b="1" dirty="0" smtClean="0">
                <a:latin typeface="Times New Roman" pitchFamily="18" charset="0"/>
                <a:cs typeface="Times New Roman" pitchFamily="18" charset="0"/>
              </a:rPr>
              <a:t>execution phase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10600" cy="6370975"/>
          </a:xfrm>
          <a:prstGeom prst="rect">
            <a:avLst/>
          </a:prstGeom>
          <a:noFill/>
        </p:spPr>
        <p:txBody>
          <a:bodyPr wrap="square" rtlCol="0">
            <a:spAutoFit/>
          </a:bodyPr>
          <a:lstStyle/>
          <a:p>
            <a:r>
              <a:rPr lang="en-US" sz="2400" dirty="0" smtClean="0">
                <a:latin typeface="Times New Roman" pitchFamily="18" charset="0"/>
                <a:cs typeface="Times New Roman" pitchFamily="18" charset="0"/>
              </a:rPr>
              <a:t>We first describe the process of </a:t>
            </a:r>
            <a:r>
              <a:rPr lang="en-US" sz="2400" b="1" dirty="0" smtClean="0">
                <a:latin typeface="Times New Roman" pitchFamily="18" charset="0"/>
                <a:cs typeface="Times New Roman" pitchFamily="18" charset="0"/>
              </a:rPr>
              <a:t>problem formulation</a:t>
            </a:r>
            <a:r>
              <a:rPr lang="en-US" sz="2400" dirty="0" smtClean="0">
                <a:latin typeface="Times New Roman" pitchFamily="18" charset="0"/>
                <a:cs typeface="Times New Roman" pitchFamily="18" charset="0"/>
              </a:rPr>
              <a:t>, and then algorithms for the SEARCH function.</a:t>
            </a:r>
          </a:p>
          <a:p>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Well-defined problems and solutions</a:t>
            </a:r>
            <a:r>
              <a:rPr lang="en-US" sz="2400" dirty="0" smtClean="0">
                <a:latin typeface="Times New Roman" pitchFamily="18" charset="0"/>
                <a:cs typeface="Times New Roman" pitchFamily="18" charset="0"/>
              </a:rPr>
              <a:t> : A problem can be defined formally by five components: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initial state</a:t>
            </a:r>
            <a:r>
              <a:rPr lang="en-US" sz="2400" dirty="0" smtClean="0">
                <a:latin typeface="Times New Roman" pitchFamily="18" charset="0"/>
                <a:cs typeface="Times New Roman" pitchFamily="18" charset="0"/>
              </a:rPr>
              <a:t> that the agent starts in.</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 description of the possible actions available to the agent Given a particular state s, called </a:t>
            </a:r>
            <a:r>
              <a:rPr lang="en-US" sz="2400" b="1" dirty="0" smtClean="0">
                <a:latin typeface="Times New Roman" pitchFamily="18" charset="0"/>
                <a:cs typeface="Times New Roman" pitchFamily="18" charset="0"/>
              </a:rPr>
              <a:t>ACTIONS(s)</a:t>
            </a:r>
            <a:r>
              <a:rPr lang="en-US" sz="2400" dirty="0" smtClean="0">
                <a:latin typeface="Times New Roman" pitchFamily="18" charset="0"/>
                <a:cs typeface="Times New Roman" pitchFamily="18" charset="0"/>
              </a:rPr>
              <a:t>,  returns the set of actions that can be executed in s.</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 description of what each action does; the formal name for this is the </a:t>
            </a:r>
            <a:r>
              <a:rPr lang="en-US" sz="2400" b="1" dirty="0" smtClean="0">
                <a:latin typeface="Times New Roman" pitchFamily="18" charset="0"/>
                <a:cs typeface="Times New Roman" pitchFamily="18" charset="0"/>
              </a:rPr>
              <a:t>transition Model</a:t>
            </a:r>
            <a:r>
              <a:rPr lang="en-US" sz="2400" dirty="0" smtClean="0">
                <a:latin typeface="Times New Roman" pitchFamily="18" charset="0"/>
                <a:cs typeface="Times New Roman" pitchFamily="18" charset="0"/>
              </a:rPr>
              <a:t>.</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goal test</a:t>
            </a:r>
            <a:r>
              <a:rPr lang="en-US" sz="2400" dirty="0" smtClean="0">
                <a:latin typeface="Times New Roman" pitchFamily="18" charset="0"/>
                <a:cs typeface="Times New Roman" pitchFamily="18" charset="0"/>
              </a:rPr>
              <a:t>, which determines whether a given state is a goal state.</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3046988"/>
          </a:xfrm>
          <a:prstGeom prst="rect">
            <a:avLst/>
          </a:prstGeom>
          <a:noFill/>
        </p:spPr>
        <p:txBody>
          <a:bodyPr wrap="square" rtlCol="0">
            <a:spAutoFit/>
          </a:bodyPr>
          <a:lstStyle/>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path cost</a:t>
            </a:r>
            <a:r>
              <a:rPr lang="en-US" sz="2400" dirty="0" smtClean="0">
                <a:latin typeface="Times New Roman" pitchFamily="18" charset="0"/>
                <a:cs typeface="Times New Roman" pitchFamily="18" charset="0"/>
              </a:rPr>
              <a:t> function that assigns a numeric cost to each path. The problem-solving agent chooses a cost function that reflects its own performance measure. </a:t>
            </a:r>
          </a:p>
          <a:p>
            <a:pPr algn="just"/>
            <a:endParaRPr lang="en-US" sz="2400" dirty="0" smtClean="0">
              <a:latin typeface="Times New Roman" pitchFamily="18" charset="0"/>
              <a:cs typeface="Times New Roman" pitchFamily="18" charset="0"/>
            </a:endParaRPr>
          </a:p>
          <a:p>
            <a:pPr lvl="1" algn="just">
              <a:buFont typeface="Wingdings" pitchFamily="2" charset="2"/>
              <a:buChar char="§"/>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step cost</a:t>
            </a:r>
            <a:r>
              <a:rPr lang="en-US" sz="2400" dirty="0" smtClean="0">
                <a:latin typeface="Times New Roman" pitchFamily="18" charset="0"/>
                <a:cs typeface="Times New Roman" pitchFamily="18" charset="0"/>
              </a:rPr>
              <a:t> of taking action a in state s to reach </a:t>
            </a:r>
            <a:r>
              <a:rPr lang="en-US" sz="2400" smtClean="0">
                <a:latin typeface="Times New Roman" pitchFamily="18" charset="0"/>
                <a:cs typeface="Times New Roman" pitchFamily="18" charset="0"/>
              </a:rPr>
              <a:t>state </a:t>
            </a:r>
            <a:r>
              <a:rPr lang="en-US" sz="2400" smtClean="0">
                <a:latin typeface="Times New Roman" pitchFamily="18" charset="0"/>
                <a:cs typeface="Times New Roman" pitchFamily="18" charset="0"/>
              </a:rPr>
              <a:t>s1 </a:t>
            </a:r>
            <a:r>
              <a:rPr lang="en-US" sz="2400" dirty="0" smtClean="0">
                <a:latin typeface="Times New Roman" pitchFamily="18" charset="0"/>
                <a:cs typeface="Times New Roman" pitchFamily="18" charset="0"/>
              </a:rPr>
              <a:t>and </a:t>
            </a:r>
            <a:r>
              <a:rPr lang="en-IN" sz="2400" dirty="0" smtClean="0">
                <a:latin typeface="Times New Roman" pitchFamily="18" charset="0"/>
                <a:cs typeface="Times New Roman" pitchFamily="18" charset="0"/>
              </a:rPr>
              <a:t>denoted by C(s, a, s1).</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6001643"/>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EXAMPLE PROBLEMS :</a:t>
            </a:r>
          </a:p>
          <a:p>
            <a:pPr algn="just"/>
            <a:endParaRPr lang="en-US" sz="2400" dirty="0" smtClean="0">
              <a:latin typeface="Times New Roman" pitchFamily="18" charset="0"/>
              <a:cs typeface="Times New Roman" pitchFamily="18" charset="0"/>
            </a:endParaRPr>
          </a:p>
          <a:p>
            <a:pPr marL="457200" indent="-457200" algn="just" fontAlgn="auto">
              <a:spcBef>
                <a:spcPts val="0"/>
              </a:spcBef>
              <a:spcAft>
                <a:spcPts val="0"/>
              </a:spcAft>
              <a:buFont typeface="Arial" pitchFamily="34" charset="0"/>
              <a:buChar char="•"/>
            </a:pPr>
            <a:r>
              <a:rPr lang="en-IN" sz="2400" b="1" dirty="0" smtClean="0">
                <a:solidFill>
                  <a:prstClr val="black"/>
                </a:solidFill>
                <a:latin typeface="Times New Roman" pitchFamily="18" charset="0"/>
                <a:cs typeface="Times New Roman" pitchFamily="18" charset="0"/>
              </a:rPr>
              <a:t>Toy Problems</a:t>
            </a:r>
            <a:r>
              <a:rPr lang="en-IN" sz="2400" dirty="0" smtClean="0">
                <a:solidFill>
                  <a:prstClr val="black"/>
                </a:solidFill>
                <a:latin typeface="Times New Roman" pitchFamily="18" charset="0"/>
                <a:cs typeface="Times New Roman" pitchFamily="18" charset="0"/>
              </a:rPr>
              <a:t>(</a:t>
            </a:r>
            <a:r>
              <a:rPr lang="en-US" sz="2400" dirty="0" smtClean="0">
                <a:solidFill>
                  <a:prstClr val="black"/>
                </a:solidFill>
                <a:latin typeface="Times New Roman" pitchFamily="18" charset="0"/>
                <a:cs typeface="Times New Roman" pitchFamily="18" charset="0"/>
              </a:rPr>
              <a:t>intended to illustrate or exercise various problem-solving methods)</a:t>
            </a:r>
            <a:endParaRPr lang="en-IN" sz="2400" dirty="0" smtClean="0">
              <a:solidFill>
                <a:prstClr val="black"/>
              </a:solidFill>
              <a:latin typeface="Times New Roman" pitchFamily="18" charset="0"/>
              <a:cs typeface="Times New Roman" pitchFamily="18" charset="0"/>
            </a:endParaRPr>
          </a:p>
          <a:p>
            <a:pPr marL="914400" lvl="1" indent="-457200" algn="just" fontAlgn="auto">
              <a:spcBef>
                <a:spcPts val="0"/>
              </a:spcBef>
              <a:spcAft>
                <a:spcPts val="0"/>
              </a:spcAft>
              <a:buFont typeface="Arial" pitchFamily="34" charset="0"/>
              <a:buChar char="•"/>
            </a:pPr>
            <a:r>
              <a:rPr lang="en-IN" sz="2400" dirty="0" smtClean="0">
                <a:solidFill>
                  <a:prstClr val="black"/>
                </a:solidFill>
                <a:latin typeface="Times New Roman" pitchFamily="18" charset="0"/>
                <a:cs typeface="Times New Roman" pitchFamily="18" charset="0"/>
              </a:rPr>
              <a:t>Vacuum Cleaner</a:t>
            </a:r>
          </a:p>
          <a:p>
            <a:pPr marL="914400" lvl="1" indent="-457200" algn="just" fontAlgn="auto">
              <a:spcBef>
                <a:spcPts val="0"/>
              </a:spcBef>
              <a:spcAft>
                <a:spcPts val="0"/>
              </a:spcAft>
              <a:buFont typeface="Arial" pitchFamily="34" charset="0"/>
              <a:buChar char="•"/>
            </a:pPr>
            <a:r>
              <a:rPr lang="en-IN" sz="2400" dirty="0" smtClean="0">
                <a:solidFill>
                  <a:prstClr val="black"/>
                </a:solidFill>
                <a:latin typeface="Times New Roman" pitchFamily="18" charset="0"/>
                <a:cs typeface="Times New Roman" pitchFamily="18" charset="0"/>
              </a:rPr>
              <a:t>8-Puzzle Problem</a:t>
            </a:r>
          </a:p>
          <a:p>
            <a:pPr marL="914400" lvl="1" indent="-457200" algn="just" fontAlgn="auto">
              <a:spcBef>
                <a:spcPts val="0"/>
              </a:spcBef>
              <a:spcAft>
                <a:spcPts val="0"/>
              </a:spcAft>
              <a:buFont typeface="Arial" pitchFamily="34" charset="0"/>
              <a:buChar char="•"/>
            </a:pPr>
            <a:r>
              <a:rPr lang="en-IN" sz="2400" dirty="0" smtClean="0">
                <a:solidFill>
                  <a:prstClr val="black"/>
                </a:solidFill>
                <a:latin typeface="Times New Roman" pitchFamily="18" charset="0"/>
                <a:cs typeface="Times New Roman" pitchFamily="18" charset="0"/>
              </a:rPr>
              <a:t>8-Queens Problem</a:t>
            </a:r>
          </a:p>
          <a:p>
            <a:pPr marL="914400" lvl="1" indent="-457200" algn="just" fontAlgn="auto">
              <a:spcBef>
                <a:spcPts val="0"/>
              </a:spcBef>
              <a:spcAft>
                <a:spcPts val="0"/>
              </a:spcAft>
              <a:buFont typeface="Arial" pitchFamily="34" charset="0"/>
              <a:buChar char="•"/>
            </a:pPr>
            <a:endParaRPr lang="en-IN" sz="2400" dirty="0" smtClean="0">
              <a:solidFill>
                <a:prstClr val="black"/>
              </a:solidFill>
              <a:latin typeface="Times New Roman" pitchFamily="18" charset="0"/>
              <a:cs typeface="Times New Roman" pitchFamily="18" charset="0"/>
            </a:endParaRPr>
          </a:p>
          <a:p>
            <a:pPr marL="457200" indent="-457200" algn="just" fontAlgn="auto">
              <a:spcBef>
                <a:spcPts val="0"/>
              </a:spcBef>
              <a:spcAft>
                <a:spcPts val="0"/>
              </a:spcAft>
              <a:buFont typeface="Arial" pitchFamily="34" charset="0"/>
              <a:buChar char="•"/>
            </a:pPr>
            <a:r>
              <a:rPr lang="en-IN" sz="2400" b="1" dirty="0" smtClean="0">
                <a:solidFill>
                  <a:prstClr val="black"/>
                </a:solidFill>
                <a:latin typeface="Times New Roman" pitchFamily="18" charset="0"/>
                <a:cs typeface="Times New Roman" pitchFamily="18" charset="0"/>
              </a:rPr>
              <a:t>Real-World Problems</a:t>
            </a:r>
            <a:r>
              <a:rPr lang="en-IN" sz="2400" dirty="0" smtClean="0">
                <a:solidFill>
                  <a:prstClr val="black"/>
                </a:solidFill>
                <a:latin typeface="Times New Roman" pitchFamily="18" charset="0"/>
                <a:cs typeface="Times New Roman" pitchFamily="18" charset="0"/>
              </a:rPr>
              <a:t>(</a:t>
            </a:r>
            <a:r>
              <a:rPr lang="en-US" sz="2400" dirty="0" smtClean="0">
                <a:solidFill>
                  <a:prstClr val="black"/>
                </a:solidFill>
                <a:latin typeface="Times New Roman" pitchFamily="18" charset="0"/>
                <a:cs typeface="Times New Roman" pitchFamily="18" charset="0"/>
              </a:rPr>
              <a:t>whose solutions people actually care about)</a:t>
            </a:r>
            <a:endParaRPr lang="en-IN" sz="2400" dirty="0" smtClean="0">
              <a:solidFill>
                <a:prstClr val="black"/>
              </a:solidFill>
              <a:latin typeface="Times New Roman" pitchFamily="18" charset="0"/>
              <a:cs typeface="Times New Roman" pitchFamily="18" charset="0"/>
            </a:endParaRPr>
          </a:p>
          <a:p>
            <a:pPr marL="914400" lvl="1" indent="-457200" algn="just" fontAlgn="auto">
              <a:spcBef>
                <a:spcPts val="0"/>
              </a:spcBef>
              <a:spcAft>
                <a:spcPts val="0"/>
              </a:spcAft>
              <a:buFont typeface="Arial" pitchFamily="34" charset="0"/>
              <a:buChar char="•"/>
            </a:pPr>
            <a:r>
              <a:rPr lang="en-IN" sz="2400" dirty="0" smtClean="0">
                <a:solidFill>
                  <a:prstClr val="black"/>
                </a:solidFill>
                <a:latin typeface="Times New Roman" pitchFamily="18" charset="0"/>
                <a:cs typeface="Times New Roman" pitchFamily="18" charset="0"/>
              </a:rPr>
              <a:t>Route Finding Problem</a:t>
            </a:r>
          </a:p>
          <a:p>
            <a:pPr marL="914400" lvl="1" indent="-457200" algn="just" fontAlgn="auto">
              <a:spcBef>
                <a:spcPts val="0"/>
              </a:spcBef>
              <a:spcAft>
                <a:spcPts val="0"/>
              </a:spcAft>
              <a:buFont typeface="Arial" pitchFamily="34" charset="0"/>
              <a:buChar char="•"/>
            </a:pPr>
            <a:r>
              <a:rPr lang="en-IN" sz="2400" dirty="0" smtClean="0">
                <a:solidFill>
                  <a:prstClr val="black"/>
                </a:solidFill>
                <a:latin typeface="Times New Roman" pitchFamily="18" charset="0"/>
                <a:cs typeface="Times New Roman" pitchFamily="18" charset="0"/>
              </a:rPr>
              <a:t>Travelling Salesperson Problem</a:t>
            </a:r>
          </a:p>
          <a:p>
            <a:pPr marL="914400" lvl="1" indent="-457200" algn="just" fontAlgn="auto">
              <a:spcBef>
                <a:spcPts val="0"/>
              </a:spcBef>
              <a:spcAft>
                <a:spcPts val="0"/>
              </a:spcAft>
              <a:buFont typeface="Arial" pitchFamily="34" charset="0"/>
              <a:buChar char="•"/>
            </a:pPr>
            <a:r>
              <a:rPr lang="en-IN" sz="2400" dirty="0" smtClean="0">
                <a:solidFill>
                  <a:prstClr val="black"/>
                </a:solidFill>
                <a:latin typeface="Times New Roman" pitchFamily="18" charset="0"/>
                <a:cs typeface="Times New Roman" pitchFamily="18" charset="0"/>
              </a:rPr>
              <a:t>Robot Navigation</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noAutofit/>
          </a:bodyPr>
          <a:lstStyle/>
          <a:p>
            <a:pPr algn="ctr">
              <a:buNone/>
            </a:pPr>
            <a:r>
              <a:rPr lang="en-IN" sz="2800" b="1" dirty="0" smtClean="0">
                <a:latin typeface="Times New Roman" pitchFamily="18" charset="0"/>
                <a:cs typeface="Times New Roman" pitchFamily="18" charset="0"/>
              </a:rPr>
              <a:t>1. Vacuum cleaner Example(Toy problem)</a:t>
            </a:r>
          </a:p>
          <a:p>
            <a:pPr algn="just"/>
            <a:r>
              <a:rPr lang="en-IN" sz="2400" b="1" dirty="0" smtClean="0">
                <a:latin typeface="Times New Roman" pitchFamily="18" charset="0"/>
                <a:cs typeface="Times New Roman" pitchFamily="18" charset="0"/>
              </a:rPr>
              <a:t>Initial state:</a:t>
            </a:r>
            <a:r>
              <a:rPr lang="en-IN" sz="2400" dirty="0" smtClean="0">
                <a:latin typeface="Times New Roman" pitchFamily="18" charset="0"/>
                <a:cs typeface="Times New Roman" pitchFamily="18" charset="0"/>
              </a:rPr>
              <a:t> Any state can be designated as the initial state.</a:t>
            </a:r>
          </a:p>
          <a:p>
            <a:pPr algn="just"/>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Actions:</a:t>
            </a:r>
            <a:r>
              <a:rPr lang="en-IN" sz="2400" dirty="0" smtClean="0">
                <a:latin typeface="Times New Roman" pitchFamily="18" charset="0"/>
                <a:cs typeface="Times New Roman" pitchFamily="18" charset="0"/>
              </a:rPr>
              <a:t> </a:t>
            </a:r>
            <a:r>
              <a:rPr lang="en-IN" sz="2400" i="1" dirty="0" smtClean="0">
                <a:latin typeface="Times New Roman" pitchFamily="18" charset="0"/>
                <a:cs typeface="Times New Roman" pitchFamily="18" charset="0"/>
              </a:rPr>
              <a:t>Left, Right, and Suck </a:t>
            </a:r>
          </a:p>
          <a:p>
            <a:pPr algn="just"/>
            <a:r>
              <a:rPr lang="en-IN" sz="2400" b="1" dirty="0" smtClean="0">
                <a:latin typeface="Times New Roman" pitchFamily="18" charset="0"/>
                <a:cs typeface="Times New Roman" pitchFamily="18" charset="0"/>
              </a:rPr>
              <a:t>Transition model:</a:t>
            </a:r>
            <a:r>
              <a:rPr lang="en-IN" sz="2400" dirty="0" smtClean="0">
                <a:latin typeface="Times New Roman" pitchFamily="18" charset="0"/>
                <a:cs typeface="Times New Roman" pitchFamily="18" charset="0"/>
              </a:rPr>
              <a:t> The complete state space is shown in the next slide.</a:t>
            </a:r>
          </a:p>
          <a:p>
            <a:pPr algn="just"/>
            <a:r>
              <a:rPr lang="en-IN" sz="2400" b="1" dirty="0" smtClean="0">
                <a:latin typeface="Times New Roman" pitchFamily="18" charset="0"/>
                <a:cs typeface="Times New Roman" pitchFamily="18" charset="0"/>
              </a:rPr>
              <a:t>Goal test:</a:t>
            </a:r>
            <a:r>
              <a:rPr lang="en-IN" sz="2400" dirty="0" smtClean="0">
                <a:latin typeface="Times New Roman" pitchFamily="18" charset="0"/>
                <a:cs typeface="Times New Roman" pitchFamily="18" charset="0"/>
              </a:rPr>
              <a:t> This checks whether all the squares are clean.</a:t>
            </a:r>
          </a:p>
          <a:p>
            <a:pPr algn="just"/>
            <a:r>
              <a:rPr lang="en-IN" sz="2400" b="1" dirty="0" smtClean="0">
                <a:latin typeface="Times New Roman" pitchFamily="18" charset="0"/>
                <a:cs typeface="Times New Roman" pitchFamily="18" charset="0"/>
              </a:rPr>
              <a:t>Path cost:</a:t>
            </a:r>
            <a:r>
              <a:rPr lang="en-IN" sz="2400" dirty="0" smtClean="0">
                <a:latin typeface="Times New Roman" pitchFamily="18" charset="0"/>
                <a:cs typeface="Times New Roman" pitchFamily="18" charset="0"/>
              </a:rPr>
              <a:t> Each step costs 1, so the path cost is the number of steps in the path.</a:t>
            </a:r>
          </a:p>
          <a:p>
            <a:pPr algn="just">
              <a:buNone/>
            </a:pPr>
            <a:endParaRPr lang="en-IN" sz="2400" dirty="0" smtClean="0">
              <a:latin typeface="Times New Roman" pitchFamily="18" charset="0"/>
              <a:cs typeface="Times New Roman" pitchFamily="18" charset="0"/>
            </a:endParaRPr>
          </a:p>
          <a:p>
            <a:pPr algn="just">
              <a:buNone/>
            </a:pP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 state is determined by both the agent location and the dirt locations.</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	The agent is in one of two locations, each of which might or might not contain dirt. Thus, there are 2 × 2</a:t>
            </a:r>
            <a:r>
              <a:rPr lang="en-IN" sz="2400" baseline="30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 8 possible world states. A larger environment with n locations has	n x 2</a:t>
            </a:r>
            <a:r>
              <a:rPr lang="en-IN" sz="2400" baseline="30000" dirty="0" smtClean="0">
                <a:latin typeface="Times New Roman" pitchFamily="18" charset="0"/>
                <a:cs typeface="Times New Roman" pitchFamily="18" charset="0"/>
              </a:rPr>
              <a:t>n</a:t>
            </a:r>
            <a:r>
              <a:rPr lang="en-IN" sz="2400" dirty="0" smtClean="0">
                <a:latin typeface="Times New Roman" pitchFamily="18" charset="0"/>
                <a:cs typeface="Times New Roman" pitchFamily="18" charset="0"/>
              </a:rPr>
              <a:t> states.</a:t>
            </a:r>
          </a:p>
          <a:p>
            <a:pPr algn="just"/>
            <a:endParaRPr lang="en-IN" sz="2400" b="1" i="1" dirty="0" smtClean="0">
              <a:latin typeface="Times New Roman" pitchFamily="18" charset="0"/>
              <a:cs typeface="Times New Roman" pitchFamily="18" charset="0"/>
            </a:endParaRPr>
          </a:p>
          <a:p>
            <a:pPr algn="just">
              <a:buNone/>
            </a:pPr>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1460</Words>
  <Application>Microsoft Office PowerPoint</Application>
  <PresentationFormat>On-screen Show (4:3)</PresentationFormat>
  <Paragraphs>177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2. 8-puzzle problem (Toy problem)</vt:lpstr>
      <vt:lpstr>Slide 12</vt:lpstr>
      <vt:lpstr>3. 4-queens problem (Toy Problem)</vt:lpstr>
      <vt:lpstr>Slide 14</vt:lpstr>
      <vt:lpstr>1. Route-Finding Problem (Real-world Problem)</vt:lpstr>
      <vt:lpstr>Slide 16</vt:lpstr>
      <vt:lpstr>Slide 17</vt:lpstr>
      <vt:lpstr>Slide 18</vt:lpstr>
      <vt:lpstr>Slide 19</vt:lpstr>
      <vt:lpstr>Slide 20</vt:lpstr>
      <vt:lpstr>Slide 21</vt:lpstr>
      <vt:lpstr>Slide 22</vt:lpstr>
      <vt:lpstr> </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SESSON - 2</dc:title>
  <dc:creator>klu</dc:creator>
  <cp:lastModifiedBy>Shanthi</cp:lastModifiedBy>
  <cp:revision>233</cp:revision>
  <dcterms:created xsi:type="dcterms:W3CDTF">2006-08-16T00:00:00Z</dcterms:created>
  <dcterms:modified xsi:type="dcterms:W3CDTF">2020-06-19T06:24:47Z</dcterms:modified>
</cp:coreProperties>
</file>