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1" r:id="rId2"/>
    <p:sldId id="298" r:id="rId3"/>
    <p:sldId id="284" r:id="rId4"/>
    <p:sldId id="274" r:id="rId5"/>
    <p:sldId id="256" r:id="rId6"/>
    <p:sldId id="299" r:id="rId7"/>
    <p:sldId id="257" r:id="rId8"/>
    <p:sldId id="258" r:id="rId9"/>
    <p:sldId id="285" r:id="rId10"/>
    <p:sldId id="259" r:id="rId11"/>
    <p:sldId id="292" r:id="rId12"/>
    <p:sldId id="294" r:id="rId13"/>
    <p:sldId id="295" r:id="rId14"/>
    <p:sldId id="296" r:id="rId15"/>
    <p:sldId id="297" r:id="rId16"/>
    <p:sldId id="260" r:id="rId17"/>
    <p:sldId id="276" r:id="rId18"/>
    <p:sldId id="262" r:id="rId19"/>
    <p:sldId id="263" r:id="rId20"/>
    <p:sldId id="264" r:id="rId21"/>
    <p:sldId id="265" r:id="rId22"/>
    <p:sldId id="301" r:id="rId23"/>
    <p:sldId id="300" r:id="rId24"/>
    <p:sldId id="266" r:id="rId25"/>
    <p:sldId id="267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412F-44C8-4823-9641-0DD57F7A6515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DA90-7594-46B7-A841-4A49629ED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44345-B5F4-4F4C-9AA0-DCFA7F04BD32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2DA90-7594-46B7-A841-4A49629ED4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38C95-F42C-41B3-8224-E22C628E8975}" type="slidenum">
              <a:rPr lang="en-US"/>
              <a:pPr/>
              <a:t>13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1101-7C7C-494F-8013-4D1AEDD64698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E5A38-7FF8-4E47-8CC8-0E9DC136EC31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3379D-5F1D-4E39-8B53-9D06828135F3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17D1C5-F5B2-453A-B38C-867B53371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A9F334-BE84-4637-8809-54B4EDFF29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86DD-4814-458D-B7E8-5CD8A8EE877C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06F3-9E39-4055-980E-899BE6343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050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SESSION 4</a:t>
            </a:r>
          </a:p>
          <a:p>
            <a:pPr algn="ctr"/>
            <a:endParaRPr lang="en-US" sz="4000" b="1" dirty="0" smtClean="0"/>
          </a:p>
          <a:p>
            <a:pPr algn="ctr"/>
            <a:r>
              <a:rPr lang="en-US" sz="4000" b="1" dirty="0" smtClean="0"/>
              <a:t>UNINFOMED SEARCH  STRATEGIES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(continued..)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BFS will provide a solution if any solution exists.</a:t>
            </a:r>
          </a:p>
          <a:p>
            <a:pPr lvl="1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there are more than one solutions for a given problem, then BFS will provide the minimal solution which requires the least number of steps.</a:t>
            </a:r>
          </a:p>
          <a:p>
            <a:pPr lvl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requires lots of memory since each level of the tree must be saved into memory to expand the next level.</a:t>
            </a:r>
          </a:p>
          <a:p>
            <a:pPr lvl="1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BFS needs lots of time if the solution is far away from the root node.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400" b="1" dirty="0" smtClean="0"/>
              <a:t>Water Jug Problem</a:t>
            </a:r>
          </a:p>
          <a:p>
            <a:pPr algn="ctr">
              <a:lnSpc>
                <a:spcPct val="90000"/>
              </a:lnSpc>
              <a:buNone/>
            </a:pPr>
            <a:endParaRPr lang="en-US" sz="2400" b="1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/>
              <a:t>The </a:t>
            </a:r>
            <a:r>
              <a:rPr lang="en-US" sz="2400" dirty="0"/>
              <a:t>state space for this problem can be </a:t>
            </a:r>
            <a:r>
              <a:rPr lang="en-US" sz="2400" dirty="0" smtClean="0"/>
              <a:t>described as </a:t>
            </a:r>
            <a:r>
              <a:rPr lang="en-US" sz="2400" dirty="0"/>
              <a:t>the set of ordered pairs of integers (</a:t>
            </a:r>
            <a:r>
              <a:rPr lang="en-US" sz="2400" dirty="0" err="1"/>
              <a:t>x,y</a:t>
            </a:r>
            <a:r>
              <a:rPr lang="en-US" sz="2400" dirty="0"/>
              <a:t>) such </a:t>
            </a:r>
            <a:r>
              <a:rPr lang="en-US" sz="2400" dirty="0" smtClean="0"/>
              <a:t>that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x = 0, 1,2, 3 or 4 </a:t>
            </a:r>
            <a:endParaRPr lang="en-US" dirty="0" smtClean="0"/>
          </a:p>
          <a:p>
            <a:pPr lvl="2" algn="just">
              <a:lnSpc>
                <a:spcPct val="90000"/>
              </a:lnSpc>
              <a:buNone/>
            </a:pPr>
            <a:r>
              <a:rPr lang="en-US" dirty="0" smtClean="0"/>
              <a:t> y </a:t>
            </a:r>
            <a:r>
              <a:rPr lang="en-US" dirty="0"/>
              <a:t>= 0,1,2 or 3; </a:t>
            </a:r>
            <a:endParaRPr lang="en-US" dirty="0" smtClean="0"/>
          </a:p>
          <a:p>
            <a:pPr algn="just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x </a:t>
            </a:r>
            <a:r>
              <a:rPr lang="en-US" sz="2400" dirty="0"/>
              <a:t>represents the number of gallons of water in the 4-gallon </a:t>
            </a:r>
            <a:r>
              <a:rPr lang="en-US" sz="2400" dirty="0" smtClean="0"/>
              <a:t>jug.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y </a:t>
            </a:r>
            <a:r>
              <a:rPr lang="en-US" sz="2400" dirty="0"/>
              <a:t>represents the quantity of water in 3-gallon </a:t>
            </a:r>
            <a:r>
              <a:rPr lang="en-US" sz="2400" dirty="0" smtClean="0"/>
              <a:t>jug.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start state is (0,0</a:t>
            </a:r>
            <a:r>
              <a:rPr lang="en-US" sz="2400" dirty="0" smtClean="0"/>
              <a:t>).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goal state is (</a:t>
            </a:r>
            <a:r>
              <a:rPr lang="en-US" sz="2400" dirty="0" smtClean="0"/>
              <a:t>2,y).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BA6D-14C7-452B-9E56-9E8C846270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685800"/>
            <a:ext cx="5486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Partial Search Tree for the Water jug Problem: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Production rules for Water Jug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7467600" cy="53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/>
              <a:t>The operators to be used to solve the problem can be described as follows:</a:t>
            </a:r>
          </a:p>
          <a:p>
            <a:endParaRPr lang="en-US" sz="4400" b="1" dirty="0"/>
          </a:p>
        </p:txBody>
      </p:sp>
      <p:graphicFrame>
        <p:nvGraphicFramePr>
          <p:cNvPr id="19532" name="Group 76"/>
          <p:cNvGraphicFramePr>
            <a:graphicFrameLocks noGrp="1"/>
          </p:cNvGraphicFramePr>
          <p:nvPr>
            <p:ph sz="half" idx="2"/>
          </p:nvPr>
        </p:nvGraphicFramePr>
        <p:xfrm>
          <a:off x="228600" y="1524001"/>
          <a:ext cx="8382000" cy="4218822"/>
        </p:xfrm>
        <a:graphic>
          <a:graphicData uri="http://schemas.openxmlformats.org/drawingml/2006/table">
            <a:tbl>
              <a:tblPr/>
              <a:tblGrid>
                <a:gridCol w="798286"/>
                <a:gridCol w="2155371"/>
                <a:gridCol w="2394857"/>
                <a:gridCol w="3033486"/>
              </a:tblGrid>
              <a:tr h="35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Descritpion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x &lt;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(4,y)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Fill the 4 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if y 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Fill the 3 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x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(x-d,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Pour some water out of the 4 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y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y-d)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Pour some water out of the 3-gallon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x&gt;0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 the 4 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y 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 the 3 gallon jug on the 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D1C5-F5B2-453A-B38C-867B533715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60" name="Group 332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229600" cy="4480560"/>
        </p:xfrm>
        <a:graphic>
          <a:graphicData uri="http://schemas.openxmlformats.org/drawingml/2006/table">
            <a:tbl>
              <a:tblPr/>
              <a:tblGrid>
                <a:gridCol w="857250"/>
                <a:gridCol w="2314575"/>
                <a:gridCol w="2571750"/>
                <a:gridCol w="2486025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if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&gt;= 4 and y 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(4, y-(4-x))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Pour water from the 3 –gallon jug into the 4 –gallon jug until the 4-gallon jug is 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&gt;= 3 and x&gt;0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(x-(3-y),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Pour water from the 4-gallon jug into the 3-gallon jug until the 3-gallon jug is 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x+y &lt;=4 and y&gt;0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(x+y,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Pour all the water from the 3-gallon jug into the 4-gallon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(x, y) if x+y &lt;= 3 and x&gt;0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 x+y)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Pour all the water from the 4-gallon jug into the 3-gallon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F334-BE84-4637-8809-54B4EDFF29F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28" name="Group 52"/>
          <p:cNvGraphicFramePr>
            <a:graphicFrameLocks noGrp="1"/>
          </p:cNvGraphicFramePr>
          <p:nvPr>
            <p:ph sz="half" idx="2"/>
          </p:nvPr>
        </p:nvGraphicFramePr>
        <p:xfrm>
          <a:off x="381000" y="1066800"/>
          <a:ext cx="8458200" cy="5181602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  <a:gridCol w="2819400"/>
              </a:tblGrid>
              <a:tr h="905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Gallons in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4-gallon jug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Gallons in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3-gallon jug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 applied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D1C5-F5B2-453A-B38C-867B533715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to the water jug problem: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</a:t>
            </a:r>
          </a:p>
          <a:p>
            <a:pPr lvl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is a Backtracking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finding all possible solutions using recursion algorithm for traversing a tree or graph data structure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called the depth-first search because it starts from the root node and follows each path to its greatest depth node before moving to the next path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DFS uses 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LIFO queue for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implementation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>
            <a:noAutofit/>
          </a:bodyPr>
          <a:lstStyle/>
          <a:p>
            <a:pPr marL="609600" lvl="0" indent="-609600" algn="ctr">
              <a:lnSpc>
                <a:spcPct val="9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Depth First Search(continued….)</a:t>
            </a:r>
          </a:p>
          <a:p>
            <a:pPr marL="609600" lvl="0" indent="-609600" algn="ctr">
              <a:lnSpc>
                <a:spcPct val="9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lvl="0" indent="-609600">
              <a:lnSpc>
                <a:spcPct val="9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marL="609600" lvl="0" indent="-609600">
              <a:lnSpc>
                <a:spcPct val="9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initial state is a goal state, quit and return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success.</a:t>
            </a:r>
          </a:p>
          <a:p>
            <a:pPr marL="609600" indent="-609600" algn="just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Otherwise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do the following until success or failure is signaled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 algn="just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algn="just">
              <a:lnSpc>
                <a:spcPct val="90000"/>
              </a:lnSpc>
              <a:buFont typeface="+mj-lt"/>
              <a:buAutoNum type="alpha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successor, E, of initial state. If there are no more successors, signal failure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90600" lvl="1" indent="-533400" algn="just">
              <a:lnSpc>
                <a:spcPct val="90000"/>
              </a:lnSpc>
              <a:buFont typeface="+mj-lt"/>
              <a:buAutoNum type="alphaL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algn="just">
              <a:lnSpc>
                <a:spcPct val="90000"/>
              </a:lnSpc>
              <a:buFont typeface="+mj-lt"/>
              <a:buAutoNum type="alpha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Depth-First Search, with E as the initial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pPr marL="990600" lvl="1" indent="-533400" algn="just">
              <a:lnSpc>
                <a:spcPct val="90000"/>
              </a:lnSpc>
              <a:buFont typeface="+mj-lt"/>
              <a:buAutoNum type="alphaL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algn="just">
              <a:lnSpc>
                <a:spcPct val="90000"/>
              </a:lnSpc>
              <a:buFont typeface="+mj-lt"/>
              <a:buAutoNum type="alpha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success is returned, signal success. Otherwise continue in this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BA6D-14C7-452B-9E56-9E8C846270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28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Depth First Search(continued….)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376363"/>
            <a:ext cx="7229475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6172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S---&gt; A---&gt;B----&gt;D---&gt;E----&gt;C---&gt;G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Search(continued….)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Completeness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DFS search algorithm is complete within finite state space as it will expand every node within a limited search tree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Complexity: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Time complexity of DFS will be equivalent to the node traversed by the algorithm. It is given by: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T(n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1+b</a:t>
            </a:r>
            <a:r>
              <a:rPr lang="en-US" sz="2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+.........+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Where, m=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depth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any node and this can be much larger than d (Shallowest solution depth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 Complexity: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DFS algorithm needs to store only single path from the root node, hence space complexity of DFS is equivalent to the size of the fringe set, which is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Optimality: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DFS search algorithm is non-optimal, as it may generate a large number of steps or high cost to reach to the goal node.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752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Session Outcomes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Student will learn several uninformed search algorithms that can be used to solve search  problems.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First Search(continued….)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requires very less memory as it only needs to store a stack of the nodes on the path from root node to the current node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takes less time to reach to the goal node than BFS algorithm (if it traverses in the right path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possibility that many states keep re-occurring, and there is no guarantee of finding the solution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DFS algorithm goes for deep down searching and sometime it may go to the infinite loop.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Depth-Limited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depth-limited search algorithm is similar to depth-first search with a predetermined limit.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Depth-limited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can solve the drawback of the infinite path in the Depth-first search.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algorithm, the node at the depth limit will treat as it has no successor nodes further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0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Some times Depth limit can be set based on knowledge of </a:t>
            </a:r>
            <a:r>
              <a:rPr lang="en-US" sz="2400" smtClean="0"/>
              <a:t>the problem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Depth-Limited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Search(continued….)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285874"/>
            <a:ext cx="82391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Depth Limited Search(continued…)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324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Limited Search(continued…)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Completeness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DLS search algorithm is complete if the solution is above the depth-limit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Complexity: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Time complexity of DLS algorithm is 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ℓ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(where ℓ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depth limit of the search).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 Complexity: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Space complexity of DLS algorithm is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b×ℓ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Depth-limited search can be viewed as a special case of DFS, and it is also not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optimal, if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ℓ&gt;d.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 Limited Search(continued…)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Depth-limited search is Memory efficient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Depth-limited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also has a disadvantage of incompleteness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may not be optimal if the problem has more than one solution.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UNINFORMED SEARCH STRATEGIES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session we discuss  several search strategies that comes under the heading of uninformed search, also called blind search.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i.e., the strategies have no additional information about states beyond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what is provided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problem definition.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they can do is generate successors and distinguish a goal state from a non-goal state.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search strategies are distinguished by the order in which nodes are expanded.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096000"/>
          </a:xfrm>
        </p:spPr>
        <p:txBody>
          <a:bodyPr>
            <a:normAutofit/>
          </a:bodyPr>
          <a:lstStyle/>
          <a:p>
            <a:pPr algn="just"/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uninformed search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 are: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Search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Depth-limited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 depth-first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Bidirectional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77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Breadth-first Search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is the most common search strategy for traversing a tree 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 lvl="0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BFS algorithm starts searching from the root node of the tree and expands all successor node at the current level before moving to nodes of next level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implemented using FIFO queue data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for Frontier.</a:t>
            </a:r>
          </a:p>
          <a:p>
            <a:pPr lvl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Goal test is applied to each node when it is generated. </a:t>
            </a:r>
          </a:p>
          <a:p>
            <a:pPr lvl="0"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algorithm is shown in the following slide.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1524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Breadth First Search (continued..)</a:t>
            </a:r>
          </a:p>
          <a:p>
            <a:r>
              <a:rPr lang="en-US" sz="2400" b="1" dirty="0" smtClean="0"/>
              <a:t>Algorithm: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248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S---&gt; A---&gt;B----&gt;C---&gt;D----&gt;G---&gt;H---&gt;E----&gt;F----&gt; I----&gt;K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566863"/>
            <a:ext cx="6324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810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Breadth First Search (continued..)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 First Search (continued..)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of BFS algorithm can be obtained by the number of nodes traversed in BFS until the shallowest Node.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depth of shallowest solution and b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branching factor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=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b+b</a:t>
            </a:r>
            <a:r>
              <a:rPr lang="en-US" sz="2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+.......+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O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Complexity: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node generated remains in memory. There will be 0(b</a:t>
            </a:r>
            <a:r>
              <a:rPr lang="en-US" sz="2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d-1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nodes in the explored set and O(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nodes in the frontier.</a:t>
            </a:r>
          </a:p>
          <a:p>
            <a:pPr lvl="1" algn="just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the space complexity is O(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 i.e., it is dominated by the size of the frontier.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10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Breadth First Search (continued..)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Completeness: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BFS is complete, which means if the shallowest goal node is at some finite depth, then BFS will find a solution.</a:t>
            </a: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Optimality: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BFS is optimal if path cost is a non-decreasing function of the depth of the node.</a:t>
            </a:r>
          </a:p>
          <a:p>
            <a:pPr lvl="1"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1113</Words>
  <Application>Microsoft Office PowerPoint</Application>
  <PresentationFormat>On-screen Show (4:3)</PresentationFormat>
  <Paragraphs>265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Production rules for Water Jug Problem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Shanthi</cp:lastModifiedBy>
  <cp:revision>194</cp:revision>
  <dcterms:created xsi:type="dcterms:W3CDTF">2020-05-16T16:04:37Z</dcterms:created>
  <dcterms:modified xsi:type="dcterms:W3CDTF">2020-07-17T05:35:13Z</dcterms:modified>
</cp:coreProperties>
</file>