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97" r:id="rId3"/>
    <p:sldId id="298" r:id="rId4"/>
    <p:sldId id="299" r:id="rId5"/>
    <p:sldId id="300" r:id="rId6"/>
    <p:sldId id="301" r:id="rId7"/>
    <p:sldId id="291" r:id="rId8"/>
    <p:sldId id="292" r:id="rId9"/>
    <p:sldId id="293" r:id="rId10"/>
    <p:sldId id="294" r:id="rId11"/>
    <p:sldId id="257" r:id="rId12"/>
    <p:sldId id="302" r:id="rId13"/>
    <p:sldId id="259" r:id="rId14"/>
    <p:sldId id="271" r:id="rId15"/>
    <p:sldId id="272" r:id="rId16"/>
    <p:sldId id="260" r:id="rId17"/>
    <p:sldId id="282" r:id="rId18"/>
    <p:sldId id="284" r:id="rId19"/>
    <p:sldId id="29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5AB1A8-7A6F-414C-98C5-633185BF31FC}" type="datetimeFigureOut">
              <a:rPr lang="en-US" smtClean="0"/>
              <a:pPr/>
              <a:t>7/18/2020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B1254-A9EE-4EC8-8B77-5FF39B6885E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809B7E2C-DA3D-4AC7-BB98-7352F7822796}" type="slidenum">
              <a:rPr lang="en-US" altLang="en-US" smtClean="0"/>
              <a:pPr/>
              <a:t>14</a:t>
            </a:fld>
            <a:endParaRPr lang="en-US" alt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D748D284-BE69-4C2F-9186-D6908F311B89}" type="slidenum">
              <a:rPr lang="en-US" altLang="en-US" smtClean="0"/>
              <a:pPr/>
              <a:t>15</a:t>
            </a:fld>
            <a:endParaRPr lang="en-US" alt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B652EC-35D1-4019-8C37-D771539AEAE4}" type="datetimeFigureOut">
              <a:rPr lang="en-US" smtClean="0"/>
              <a:pPr/>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9CD3E-1240-4E88-A348-5F4ADB846E0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B652EC-35D1-4019-8C37-D771539AEAE4}" type="datetimeFigureOut">
              <a:rPr lang="en-US" smtClean="0"/>
              <a:pPr/>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9CD3E-1240-4E88-A348-5F4ADB846E0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B652EC-35D1-4019-8C37-D771539AEAE4}" type="datetimeFigureOut">
              <a:rPr lang="en-US" smtClean="0"/>
              <a:pPr/>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9CD3E-1240-4E88-A348-5F4ADB846E0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B652EC-35D1-4019-8C37-D771539AEAE4}" type="datetimeFigureOut">
              <a:rPr lang="en-US" smtClean="0"/>
              <a:pPr/>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9CD3E-1240-4E88-A348-5F4ADB846E0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652EC-35D1-4019-8C37-D771539AEAE4}" type="datetimeFigureOut">
              <a:rPr lang="en-US" smtClean="0"/>
              <a:pPr/>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9CD3E-1240-4E88-A348-5F4ADB846E0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B652EC-35D1-4019-8C37-D771539AEAE4}" type="datetimeFigureOut">
              <a:rPr lang="en-US" smtClean="0"/>
              <a:pPr/>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9CD3E-1240-4E88-A348-5F4ADB846E0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B652EC-35D1-4019-8C37-D771539AEAE4}" type="datetimeFigureOut">
              <a:rPr lang="en-US" smtClean="0"/>
              <a:pPr/>
              <a:t>7/18/2020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79CD3E-1240-4E88-A348-5F4ADB846E0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B652EC-35D1-4019-8C37-D771539AEAE4}" type="datetimeFigureOut">
              <a:rPr lang="en-US" smtClean="0"/>
              <a:pPr/>
              <a:t>7/18/2020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79CD3E-1240-4E88-A348-5F4ADB846E0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652EC-35D1-4019-8C37-D771539AEAE4}" type="datetimeFigureOut">
              <a:rPr lang="en-US" smtClean="0"/>
              <a:pPr/>
              <a:t>7/18/2020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79CD3E-1240-4E88-A348-5F4ADB846E0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B652EC-35D1-4019-8C37-D771539AEAE4}" type="datetimeFigureOut">
              <a:rPr lang="en-US" smtClean="0"/>
              <a:pPr/>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9CD3E-1240-4E88-A348-5F4ADB846E0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B652EC-35D1-4019-8C37-D771539AEAE4}" type="datetimeFigureOut">
              <a:rPr lang="en-US" smtClean="0"/>
              <a:pPr/>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9CD3E-1240-4E88-A348-5F4ADB846E0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652EC-35D1-4019-8C37-D771539AEAE4}" type="datetimeFigureOut">
              <a:rPr lang="en-US" smtClean="0"/>
              <a:pPr/>
              <a:t>7/18/2020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9CD3E-1240-4E88-A348-5F4ADB846E0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928670"/>
            <a:ext cx="8429684" cy="4857784"/>
          </a:xfrm>
        </p:spPr>
        <p:txBody>
          <a:bodyPr>
            <a:noAutofit/>
          </a:bodyPr>
          <a:lstStyle/>
          <a:p>
            <a:r>
              <a:rPr lang="en-IN" sz="3600" b="1" dirty="0" smtClean="0">
                <a:latin typeface="Times New Roman" pitchFamily="18" charset="0"/>
                <a:cs typeface="Times New Roman" pitchFamily="18" charset="0"/>
              </a:rPr>
              <a:t/>
            </a:r>
            <a:br>
              <a:rPr lang="en-IN" sz="3600" b="1" dirty="0" smtClean="0">
                <a:latin typeface="Times New Roman" pitchFamily="18" charset="0"/>
                <a:cs typeface="Times New Roman" pitchFamily="18" charset="0"/>
              </a:rPr>
            </a:br>
            <a:r>
              <a:rPr lang="en-IN" sz="3600" b="1" dirty="0" smtClean="0">
                <a:latin typeface="Times New Roman" pitchFamily="18" charset="0"/>
                <a:cs typeface="Times New Roman" pitchFamily="18" charset="0"/>
              </a:rPr>
              <a:t/>
            </a:r>
            <a:br>
              <a:rPr lang="en-IN" sz="3600" b="1" dirty="0" smtClean="0">
                <a:latin typeface="Times New Roman" pitchFamily="18" charset="0"/>
                <a:cs typeface="Times New Roman" pitchFamily="18" charset="0"/>
              </a:rPr>
            </a:br>
            <a:r>
              <a:rPr lang="en-IN" sz="3600" b="1" dirty="0" smtClean="0">
                <a:latin typeface="Times New Roman" pitchFamily="18" charset="0"/>
                <a:cs typeface="Times New Roman" pitchFamily="18" charset="0"/>
              </a:rPr>
              <a:t>SESSION 5</a:t>
            </a:r>
            <a:br>
              <a:rPr lang="en-IN" sz="3600" b="1" dirty="0" smtClean="0">
                <a:latin typeface="Times New Roman" pitchFamily="18" charset="0"/>
                <a:cs typeface="Times New Roman" pitchFamily="18" charset="0"/>
              </a:rPr>
            </a:br>
            <a:r>
              <a:rPr lang="en-IN" sz="3600" b="1" dirty="0" smtClean="0">
                <a:latin typeface="Times New Roman" pitchFamily="18" charset="0"/>
                <a:cs typeface="Times New Roman" pitchFamily="18" charset="0"/>
              </a:rPr>
              <a:t/>
            </a:r>
            <a:br>
              <a:rPr lang="en-IN" sz="3600" b="1" dirty="0" smtClean="0">
                <a:latin typeface="Times New Roman" pitchFamily="18" charset="0"/>
                <a:cs typeface="Times New Roman" pitchFamily="18" charset="0"/>
              </a:rPr>
            </a:br>
            <a:r>
              <a:rPr lang="en-IN" sz="3400" b="1" dirty="0" smtClean="0">
                <a:latin typeface="Times New Roman" pitchFamily="18" charset="0"/>
                <a:cs typeface="Times New Roman" pitchFamily="18" charset="0"/>
              </a:rPr>
              <a:t>Uninformed Search Strategies(Continued...)</a:t>
            </a:r>
            <a:br>
              <a:rPr lang="en-IN" sz="3400" b="1" dirty="0" smtClean="0">
                <a:latin typeface="Times New Roman" pitchFamily="18" charset="0"/>
                <a:cs typeface="Times New Roman" pitchFamily="18" charset="0"/>
              </a:rPr>
            </a:br>
            <a:r>
              <a:rPr lang="en-IN" sz="3600" b="1" dirty="0" smtClean="0">
                <a:latin typeface="Times New Roman" pitchFamily="18" charset="0"/>
                <a:cs typeface="Times New Roman" pitchFamily="18" charset="0"/>
              </a:rPr>
              <a:t/>
            </a:r>
            <a:br>
              <a:rPr lang="en-IN" sz="3600" b="1" dirty="0" smtClean="0">
                <a:latin typeface="Times New Roman" pitchFamily="18" charset="0"/>
                <a:cs typeface="Times New Roman" pitchFamily="18" charset="0"/>
              </a:rPr>
            </a:br>
            <a:r>
              <a:rPr lang="en-IN" sz="3600" b="1" dirty="0" smtClean="0">
                <a:latin typeface="Times New Roman" pitchFamily="18" charset="0"/>
                <a:cs typeface="Times New Roman" pitchFamily="18" charset="0"/>
              </a:rPr>
              <a:t>&amp;</a:t>
            </a:r>
            <a:br>
              <a:rPr lang="en-IN" sz="3600" b="1" dirty="0" smtClean="0">
                <a:latin typeface="Times New Roman" pitchFamily="18" charset="0"/>
                <a:cs typeface="Times New Roman" pitchFamily="18" charset="0"/>
              </a:rPr>
            </a:br>
            <a:r>
              <a:rPr lang="en-IN" sz="3600" b="1" dirty="0" smtClean="0">
                <a:latin typeface="Times New Roman" pitchFamily="18" charset="0"/>
                <a:cs typeface="Times New Roman" pitchFamily="18" charset="0"/>
              </a:rPr>
              <a:t/>
            </a:r>
            <a:br>
              <a:rPr lang="en-IN" sz="3600" b="1" dirty="0" smtClean="0">
                <a:latin typeface="Times New Roman" pitchFamily="18" charset="0"/>
                <a:cs typeface="Times New Roman" pitchFamily="18" charset="0"/>
              </a:rPr>
            </a:br>
            <a:r>
              <a:rPr lang="en-IN" sz="3600" b="1" dirty="0" smtClean="0">
                <a:latin typeface="Times New Roman" pitchFamily="18" charset="0"/>
                <a:cs typeface="Times New Roman" pitchFamily="18" charset="0"/>
              </a:rPr>
              <a:t>Informed Search Strategies</a:t>
            </a:r>
            <a:br>
              <a:rPr lang="en-IN" sz="3600" b="1" dirty="0" smtClean="0">
                <a:latin typeface="Times New Roman" pitchFamily="18" charset="0"/>
                <a:cs typeface="Times New Roman" pitchFamily="18" charset="0"/>
              </a:rPr>
            </a:br>
            <a:r>
              <a:rPr lang="en-IN" sz="3600" b="1" dirty="0" smtClean="0">
                <a:latin typeface="Times New Roman" pitchFamily="18" charset="0"/>
                <a:cs typeface="Times New Roman" pitchFamily="18" charset="0"/>
              </a:rPr>
              <a:t> (Heuristic Search Techniques)</a:t>
            </a:r>
            <a:br>
              <a:rPr lang="en-IN" sz="3600" b="1" dirty="0" smtClean="0">
                <a:latin typeface="Times New Roman" pitchFamily="18" charset="0"/>
                <a:cs typeface="Times New Roman" pitchFamily="18" charset="0"/>
              </a:rPr>
            </a:br>
            <a:r>
              <a:rPr lang="en-IN" sz="3600" b="1" dirty="0" smtClean="0">
                <a:latin typeface="Times New Roman" pitchFamily="18" charset="0"/>
                <a:cs typeface="Times New Roman" pitchFamily="18" charset="0"/>
              </a:rPr>
              <a:t> </a:t>
            </a:r>
            <a:br>
              <a:rPr lang="en-IN" sz="3600" b="1" dirty="0" smtClean="0">
                <a:latin typeface="Times New Roman" pitchFamily="18" charset="0"/>
                <a:cs typeface="Times New Roman" pitchFamily="18" charset="0"/>
              </a:rPr>
            </a:br>
            <a:endParaRPr lang="en-US" sz="36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8534400" cy="6400800"/>
          </a:xfrm>
        </p:spPr>
        <p:txBody>
          <a:bodyPr>
            <a:normAutofit/>
          </a:bodyPr>
          <a:lstStyle/>
          <a:p>
            <a:r>
              <a:rPr lang="en-US" sz="2400" b="1" dirty="0" smtClean="0">
                <a:solidFill>
                  <a:schemeClr val="tx1"/>
                </a:solidFill>
              </a:rPr>
              <a:t>Bidirectional Search(Continued……)</a:t>
            </a:r>
          </a:p>
          <a:p>
            <a:pPr algn="just"/>
            <a:endParaRPr lang="en-US" sz="2400" b="1" dirty="0" smtClean="0">
              <a:solidFill>
                <a:schemeClr val="tx1"/>
              </a:solidFill>
            </a:endParaRPr>
          </a:p>
          <a:p>
            <a:pPr algn="just"/>
            <a:r>
              <a:rPr lang="en-US" sz="2400" b="1" dirty="0" smtClean="0">
                <a:solidFill>
                  <a:schemeClr val="tx1"/>
                </a:solidFill>
              </a:rPr>
              <a:t>Advantages:</a:t>
            </a:r>
          </a:p>
          <a:p>
            <a:pPr algn="just"/>
            <a:endParaRPr lang="en-US" sz="2400" dirty="0">
              <a:solidFill>
                <a:schemeClr val="tx1"/>
              </a:solidFill>
            </a:endParaRPr>
          </a:p>
          <a:p>
            <a:pPr lvl="1" algn="just">
              <a:buFont typeface="Arial" pitchFamily="34" charset="0"/>
              <a:buChar char="•"/>
            </a:pPr>
            <a:r>
              <a:rPr lang="en-US" sz="2400" dirty="0">
                <a:solidFill>
                  <a:schemeClr val="tx1"/>
                </a:solidFill>
              </a:rPr>
              <a:t>Bidirectional search is fast</a:t>
            </a:r>
            <a:r>
              <a:rPr lang="en-US" sz="2400" dirty="0" smtClean="0">
                <a:solidFill>
                  <a:schemeClr val="tx1"/>
                </a:solidFill>
              </a:rPr>
              <a:t>.</a:t>
            </a:r>
          </a:p>
          <a:p>
            <a:pPr lvl="1" algn="just">
              <a:buFont typeface="Arial" pitchFamily="34" charset="0"/>
              <a:buChar char="•"/>
            </a:pPr>
            <a:endParaRPr lang="en-US" sz="2400" dirty="0">
              <a:solidFill>
                <a:schemeClr val="tx1"/>
              </a:solidFill>
            </a:endParaRPr>
          </a:p>
          <a:p>
            <a:pPr lvl="1" algn="just">
              <a:buFont typeface="Arial" pitchFamily="34" charset="0"/>
              <a:buChar char="•"/>
            </a:pPr>
            <a:r>
              <a:rPr lang="en-US" sz="2400" dirty="0">
                <a:solidFill>
                  <a:schemeClr val="tx1"/>
                </a:solidFill>
              </a:rPr>
              <a:t>Bidirectional search requires less </a:t>
            </a:r>
            <a:r>
              <a:rPr lang="en-US" sz="2400" dirty="0" smtClean="0">
                <a:solidFill>
                  <a:schemeClr val="tx1"/>
                </a:solidFill>
              </a:rPr>
              <a:t>memory</a:t>
            </a:r>
          </a:p>
          <a:p>
            <a:pPr lvl="0" algn="just"/>
            <a:endParaRPr lang="en-US" sz="2400" dirty="0">
              <a:solidFill>
                <a:schemeClr val="tx1"/>
              </a:solidFill>
            </a:endParaRPr>
          </a:p>
          <a:p>
            <a:pPr algn="just"/>
            <a:r>
              <a:rPr lang="en-US" sz="2400" b="1" dirty="0">
                <a:solidFill>
                  <a:schemeClr val="tx1"/>
                </a:solidFill>
              </a:rPr>
              <a:t>Disadvantages</a:t>
            </a:r>
            <a:r>
              <a:rPr lang="en-US" sz="2400" b="1" dirty="0" smtClean="0">
                <a:solidFill>
                  <a:schemeClr val="tx1"/>
                </a:solidFill>
              </a:rPr>
              <a:t>:</a:t>
            </a:r>
          </a:p>
          <a:p>
            <a:pPr algn="just"/>
            <a:endParaRPr lang="en-US" sz="2400" dirty="0">
              <a:solidFill>
                <a:schemeClr val="tx1"/>
              </a:solidFill>
            </a:endParaRPr>
          </a:p>
          <a:p>
            <a:pPr lvl="1" algn="just">
              <a:buFont typeface="Arial" pitchFamily="34" charset="0"/>
              <a:buChar char="•"/>
            </a:pPr>
            <a:r>
              <a:rPr lang="en-US" sz="2400" dirty="0">
                <a:solidFill>
                  <a:schemeClr val="tx1"/>
                </a:solidFill>
              </a:rPr>
              <a:t>Implementation of the bidirectional search tree is difficult</a:t>
            </a:r>
            <a:r>
              <a:rPr lang="en-US" sz="2400" dirty="0" smtClean="0">
                <a:solidFill>
                  <a:schemeClr val="tx1"/>
                </a:solidFill>
              </a:rPr>
              <a:t>.</a:t>
            </a:r>
          </a:p>
          <a:p>
            <a:pPr lvl="1" algn="just">
              <a:buFont typeface="Arial" pitchFamily="34" charset="0"/>
              <a:buChar char="•"/>
            </a:pPr>
            <a:endParaRPr lang="en-US" sz="2400" dirty="0">
              <a:solidFill>
                <a:schemeClr val="tx1"/>
              </a:solidFill>
            </a:endParaRPr>
          </a:p>
          <a:p>
            <a:pPr lvl="1" algn="just">
              <a:buFont typeface="Arial" pitchFamily="34" charset="0"/>
              <a:buChar char="•"/>
            </a:pPr>
            <a:r>
              <a:rPr lang="en-US" sz="2400" dirty="0">
                <a:solidFill>
                  <a:schemeClr val="tx1"/>
                </a:solidFill>
              </a:rPr>
              <a:t>In bidirectional search, one should know the goal state in advance.</a:t>
            </a:r>
          </a:p>
          <a:p>
            <a:pPr algn="just"/>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357166"/>
            <a:ext cx="8429684" cy="6370975"/>
          </a:xfrm>
          <a:prstGeom prst="rect">
            <a:avLst/>
          </a:prstGeom>
          <a:noFill/>
        </p:spPr>
        <p:txBody>
          <a:bodyPr wrap="square" rtlCol="0">
            <a:spAutoFit/>
          </a:bodyPr>
          <a:lstStyle/>
          <a:p>
            <a:pPr algn="ctr"/>
            <a:r>
              <a:rPr lang="en-IN" sz="2400" b="1" dirty="0" smtClean="0">
                <a:latin typeface="Times New Roman" pitchFamily="18" charset="0"/>
                <a:cs typeface="Times New Roman" pitchFamily="18" charset="0"/>
              </a:rPr>
              <a:t>INFORMED SEARCH STRATEGIES</a:t>
            </a:r>
          </a:p>
          <a:p>
            <a:pPr algn="ctr"/>
            <a:r>
              <a:rPr lang="en-IN" sz="2400" b="1" dirty="0" smtClean="0">
                <a:latin typeface="Times New Roman" pitchFamily="18" charset="0"/>
                <a:cs typeface="Times New Roman" pitchFamily="18" charset="0"/>
              </a:rPr>
              <a:t>(Heuristics Search Techniques)</a:t>
            </a:r>
          </a:p>
          <a:p>
            <a:pPr lvl="2" algn="ctr"/>
            <a:endParaRPr lang="en-IN" sz="2400" b="1"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Informed search strategy is one that uses problem-specific knowledge beyond the definition of the problem itself—can find solutions more efficiently than can an uninformed strategy. </a:t>
            </a: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We learn the following two strategies as part of Informed Search Strategies. We discuss GBFS in this session and A* algorithm in the following session:</a:t>
            </a:r>
            <a:endParaRPr lang="en-IN" sz="2400" dirty="0" smtClean="0">
              <a:latin typeface="Times New Roman" pitchFamily="18" charset="0"/>
              <a:cs typeface="Times New Roman" pitchFamily="18" charset="0"/>
            </a:endParaRPr>
          </a:p>
          <a:p>
            <a:pPr lvl="2" algn="just"/>
            <a:endParaRPr lang="en-IN" sz="2400" dirty="0" smtClean="0">
              <a:latin typeface="Times New Roman" pitchFamily="18" charset="0"/>
              <a:cs typeface="Times New Roman" pitchFamily="18" charset="0"/>
            </a:endParaRPr>
          </a:p>
          <a:p>
            <a:pPr lvl="1" algn="just">
              <a:buFont typeface="Arial" pitchFamily="34" charset="0"/>
              <a:buChar char="•"/>
            </a:pPr>
            <a:r>
              <a:rPr lang="en-IN" sz="2400" dirty="0" smtClean="0">
                <a:latin typeface="Times New Roman" pitchFamily="18" charset="0"/>
                <a:cs typeface="Times New Roman" pitchFamily="18" charset="0"/>
              </a:rPr>
              <a:t>Greedy Best First Search</a:t>
            </a:r>
          </a:p>
          <a:p>
            <a:pPr lvl="1" algn="just"/>
            <a:endParaRPr lang="en-IN" sz="2400" dirty="0" smtClean="0">
              <a:latin typeface="Times New Roman" pitchFamily="18" charset="0"/>
              <a:cs typeface="Times New Roman" pitchFamily="18" charset="0"/>
            </a:endParaRPr>
          </a:p>
          <a:p>
            <a:pPr lvl="1" algn="just">
              <a:buFont typeface="Arial" pitchFamily="34" charset="0"/>
              <a:buChar char="•"/>
            </a:pPr>
            <a:r>
              <a:rPr lang="en-IN" sz="2400" dirty="0" smtClean="0">
                <a:latin typeface="Times New Roman" pitchFamily="18" charset="0"/>
                <a:cs typeface="Times New Roman" pitchFamily="18" charset="0"/>
              </a:rPr>
              <a:t>A* search</a:t>
            </a:r>
          </a:p>
          <a:p>
            <a:pPr lvl="2" algn="just"/>
            <a:endParaRPr lang="en-IN" sz="2400" dirty="0" smtClean="0">
              <a:latin typeface="Times New Roman" pitchFamily="18" charset="0"/>
              <a:cs typeface="Times New Roman" pitchFamily="18" charset="0"/>
            </a:endParaRPr>
          </a:p>
          <a:p>
            <a:pPr lvl="2" algn="just"/>
            <a:endParaRPr lang="en-IN"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14290"/>
            <a:ext cx="8501122" cy="5970865"/>
          </a:xfrm>
          <a:prstGeom prst="rect">
            <a:avLst/>
          </a:prstGeom>
          <a:noFill/>
        </p:spPr>
        <p:txBody>
          <a:bodyPr wrap="square" rtlCol="0">
            <a:spAutoFit/>
          </a:bodyPr>
          <a:lstStyle/>
          <a:p>
            <a:pPr algn="ctr"/>
            <a:r>
              <a:rPr lang="en-US" sz="2800" b="1" dirty="0" smtClean="0"/>
              <a:t>Heuristic Search</a:t>
            </a:r>
          </a:p>
          <a:p>
            <a:endParaRPr lang="en-US" dirty="0" smtClean="0"/>
          </a:p>
          <a:p>
            <a:pPr algn="just">
              <a:buFont typeface="Arial" pitchFamily="34" charset="0"/>
              <a:buChar char="•"/>
            </a:pPr>
            <a:r>
              <a:rPr lang="en-US" sz="2400" dirty="0" smtClean="0"/>
              <a:t>All of the search methods in the preceding section are uninformed in that they did not take into account the cost incurred to reach the goal. </a:t>
            </a:r>
          </a:p>
          <a:p>
            <a:pPr algn="just">
              <a:buFont typeface="Arial" pitchFamily="34" charset="0"/>
              <a:buChar char="•"/>
            </a:pPr>
            <a:endParaRPr lang="en-US" sz="2400" dirty="0" smtClean="0"/>
          </a:p>
          <a:p>
            <a:pPr algn="just">
              <a:buFont typeface="Arial" pitchFamily="34" charset="0"/>
              <a:buChar char="•"/>
            </a:pPr>
            <a:r>
              <a:rPr lang="en-US" sz="2400" dirty="0" smtClean="0"/>
              <a:t>They do not use any information about where they are trying to get to unless they happen to stumble on a goal.</a:t>
            </a:r>
          </a:p>
          <a:p>
            <a:pPr algn="just">
              <a:buFont typeface="Arial" pitchFamily="34" charset="0"/>
              <a:buChar char="•"/>
            </a:pPr>
            <a:endParaRPr lang="en-US" sz="2400" dirty="0" smtClean="0"/>
          </a:p>
          <a:p>
            <a:pPr algn="just">
              <a:buFont typeface="Arial" pitchFamily="34" charset="0"/>
              <a:buChar char="•"/>
            </a:pPr>
            <a:r>
              <a:rPr lang="en-US" sz="2400" dirty="0" smtClean="0"/>
              <a:t>One form of heuristic information about which nodes seem the most promising is a heuristic function h(n), which takes a node n and returns a non-negative real number that is an estimate of the path cost from node n to a goal node. </a:t>
            </a:r>
          </a:p>
          <a:p>
            <a:pPr algn="just">
              <a:buFont typeface="Arial" pitchFamily="34" charset="0"/>
              <a:buChar char="•"/>
            </a:pPr>
            <a:endParaRPr lang="en-US" sz="2400" dirty="0" smtClean="0"/>
          </a:p>
          <a:p>
            <a:pPr algn="just">
              <a:buFont typeface="Arial" pitchFamily="34" charset="0"/>
              <a:buChar char="•"/>
            </a:pPr>
            <a:r>
              <a:rPr lang="en-US" sz="2400" dirty="0" smtClean="0"/>
              <a:t>The function h(n) is an underestimate if h(n) is less than or equal to the actual cost of a lowest-cost path from node n to a goal.</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357166"/>
            <a:ext cx="8572560" cy="5632311"/>
          </a:xfrm>
          <a:prstGeom prst="rect">
            <a:avLst/>
          </a:prstGeom>
        </p:spPr>
        <p:txBody>
          <a:bodyPr wrap="square">
            <a:spAutoFit/>
          </a:bodyPr>
          <a:lstStyle/>
          <a:p>
            <a:pPr algn="ctr"/>
            <a:r>
              <a:rPr lang="en-US" sz="2400" b="1" dirty="0" smtClean="0">
                <a:latin typeface="Times New Roman" pitchFamily="18" charset="0"/>
                <a:cs typeface="Times New Roman" pitchFamily="18" charset="0"/>
              </a:rPr>
              <a:t>Greedy best-first search </a:t>
            </a:r>
          </a:p>
          <a:p>
            <a:pPr algn="ctr"/>
            <a:endParaRPr lang="en-US" sz="2400" b="1"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Greedy best-first search tries to expand the node that is closest to the goal, on the grounds that this is likely to lead to a solution quickly. Thus, it evaluates nodes by using just the heuristic function; that is, </a:t>
            </a:r>
            <a:r>
              <a:rPr lang="en-US" sz="2400" i="1" dirty="0" smtClean="0">
                <a:latin typeface="Times New Roman" pitchFamily="18" charset="0"/>
                <a:cs typeface="Times New Roman" pitchFamily="18" charset="0"/>
              </a:rPr>
              <a:t>f (n) = h(n). </a:t>
            </a:r>
          </a:p>
          <a:p>
            <a:pPr algn="just">
              <a:buFont typeface="Arial" pitchFamily="34" charset="0"/>
              <a:buChar char="•"/>
            </a:pPr>
            <a:endParaRPr lang="en-IN" sz="2400" i="1"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The algorithm is called "greedy“ because at each step it tries to get as close to the goal as it can. </a:t>
            </a:r>
          </a:p>
          <a:p>
            <a:pPr algn="just">
              <a:buFont typeface="Arial" pitchFamily="34" charset="0"/>
              <a:buChar char="•"/>
            </a:pPr>
            <a:endParaRPr lang="en-IN"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Greedy Best First search using </a:t>
            </a:r>
            <a:r>
              <a:rPr lang="en-US" sz="2400" dirty="0" err="1" smtClean="0">
                <a:latin typeface="Times New Roman" pitchFamily="18" charset="0"/>
                <a:cs typeface="Times New Roman" pitchFamily="18" charset="0"/>
              </a:rPr>
              <a:t>h</a:t>
            </a:r>
            <a:r>
              <a:rPr lang="en-US" sz="2400" baseline="-25000" dirty="0" err="1" smtClean="0">
                <a:latin typeface="Times New Roman" pitchFamily="18" charset="0"/>
                <a:cs typeface="Times New Roman" pitchFamily="18" charset="0"/>
              </a:rPr>
              <a:t>SLD</a:t>
            </a:r>
            <a:r>
              <a:rPr lang="en-US" sz="2400" baseline="-25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finds a solution without ever expanding a node that is not on the solution path; hence, its search cost is minimal.</a:t>
            </a:r>
          </a:p>
          <a:p>
            <a:pPr algn="just">
              <a:buFont typeface="Wingdings" pitchFamily="2" charset="2"/>
              <a:buChar char="Ø"/>
            </a:pPr>
            <a:endParaRPr lang="en-US" sz="2400" i="1" dirty="0" smtClean="0">
              <a:latin typeface="Times New Roman" pitchFamily="18" charset="0"/>
              <a:cs typeface="Times New Roman" pitchFamily="18" charset="0"/>
            </a:endParaRPr>
          </a:p>
          <a:p>
            <a:endParaRPr lang="en-US" sz="2400" b="1" i="1" dirty="0" smtClean="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357158" y="285728"/>
            <a:ext cx="8501122" cy="6357982"/>
          </a:xfrm>
        </p:spPr>
        <p:txBody>
          <a:bodyPr>
            <a:noAutofit/>
          </a:bodyPr>
          <a:lstStyle/>
          <a:p>
            <a:pPr marL="660400" indent="-660400" algn="ctr">
              <a:spcBef>
                <a:spcPct val="0"/>
              </a:spcBef>
              <a:spcAft>
                <a:spcPts val="600"/>
              </a:spcAft>
              <a:buNone/>
            </a:pPr>
            <a:r>
              <a:rPr lang="en-US" altLang="en-US" sz="2400" b="1" dirty="0" smtClean="0">
                <a:latin typeface="Times New Roman" pitchFamily="18" charset="0"/>
                <a:cs typeface="Times New Roman" pitchFamily="18" charset="0"/>
              </a:rPr>
              <a:t>Greedy Best First Search(Continued….)</a:t>
            </a:r>
          </a:p>
          <a:p>
            <a:pPr marL="660400" indent="-660400" algn="just">
              <a:spcBef>
                <a:spcPct val="0"/>
              </a:spcBef>
              <a:spcAft>
                <a:spcPts val="600"/>
              </a:spcAft>
              <a:buNone/>
            </a:pPr>
            <a:r>
              <a:rPr lang="en-US" altLang="en-US" sz="2400" b="1" dirty="0" smtClean="0">
                <a:latin typeface="Times New Roman" pitchFamily="18" charset="0"/>
                <a:cs typeface="Times New Roman" pitchFamily="18" charset="0"/>
              </a:rPr>
              <a:t>Algorithm:</a:t>
            </a:r>
          </a:p>
          <a:p>
            <a:pPr marL="660400" indent="-660400" algn="just" eaLnBrk="1" hangingPunct="1">
              <a:spcBef>
                <a:spcPct val="0"/>
              </a:spcBef>
              <a:spcAft>
                <a:spcPts val="600"/>
              </a:spcAft>
              <a:buNone/>
            </a:pPr>
            <a:r>
              <a:rPr lang="en-US" altLang="en-US" sz="2400" dirty="0" smtClean="0">
                <a:latin typeface="Times New Roman" pitchFamily="18" charset="0"/>
                <a:cs typeface="Times New Roman" pitchFamily="18" charset="0"/>
              </a:rPr>
              <a:t>1. Start with OPEN containing just the initial state</a:t>
            </a:r>
          </a:p>
          <a:p>
            <a:pPr marL="660400" indent="-660400" algn="just" eaLnBrk="1" hangingPunct="1">
              <a:spcBef>
                <a:spcPct val="0"/>
              </a:spcBef>
              <a:spcAft>
                <a:spcPts val="600"/>
              </a:spcAft>
              <a:buNone/>
            </a:pPr>
            <a:endParaRPr lang="en-US" altLang="en-US" sz="2400" dirty="0" smtClean="0">
              <a:latin typeface="Times New Roman" pitchFamily="18" charset="0"/>
              <a:cs typeface="Times New Roman" pitchFamily="18" charset="0"/>
            </a:endParaRPr>
          </a:p>
          <a:p>
            <a:pPr marL="660400" indent="-660400" algn="just" eaLnBrk="1" hangingPunct="1">
              <a:spcBef>
                <a:spcPct val="0"/>
              </a:spcBef>
              <a:spcAft>
                <a:spcPts val="600"/>
              </a:spcAft>
              <a:buNone/>
            </a:pPr>
            <a:r>
              <a:rPr lang="en-US" altLang="en-US" sz="2400" dirty="0" smtClean="0">
                <a:latin typeface="Times New Roman" pitchFamily="18" charset="0"/>
                <a:cs typeface="Times New Roman" pitchFamily="18" charset="0"/>
              </a:rPr>
              <a:t>2. Until a goal is found or there are no nodes left on OPEN do:</a:t>
            </a:r>
          </a:p>
          <a:p>
            <a:pPr marL="1035050" lvl="1" indent="-577850" algn="just" eaLnBrk="1" hangingPunct="1">
              <a:spcBef>
                <a:spcPct val="0"/>
              </a:spcBef>
              <a:spcAft>
                <a:spcPts val="600"/>
              </a:spcAft>
              <a:buFontTx/>
              <a:buAutoNum type="alphaLcPeriod"/>
            </a:pPr>
            <a:r>
              <a:rPr lang="en-US" altLang="en-US" sz="2400" dirty="0" smtClean="0">
                <a:latin typeface="Times New Roman" pitchFamily="18" charset="0"/>
                <a:cs typeface="Times New Roman" pitchFamily="18" charset="0"/>
              </a:rPr>
              <a:t>Pick the best node on OPEN</a:t>
            </a:r>
          </a:p>
          <a:p>
            <a:pPr marL="1035050" lvl="1" indent="-577850" algn="just" eaLnBrk="1" hangingPunct="1">
              <a:spcBef>
                <a:spcPct val="0"/>
              </a:spcBef>
              <a:spcAft>
                <a:spcPts val="600"/>
              </a:spcAft>
              <a:buFontTx/>
              <a:buAutoNum type="alphaLcPeriod"/>
            </a:pPr>
            <a:r>
              <a:rPr lang="en-US" altLang="en-US" sz="2400" dirty="0" smtClean="0">
                <a:latin typeface="Times New Roman" pitchFamily="18" charset="0"/>
                <a:cs typeface="Times New Roman" pitchFamily="18" charset="0"/>
              </a:rPr>
              <a:t>Generate its successors</a:t>
            </a:r>
          </a:p>
          <a:p>
            <a:pPr marL="1035050" lvl="1" indent="-577850" algn="just" eaLnBrk="1" hangingPunct="1">
              <a:spcBef>
                <a:spcPct val="0"/>
              </a:spcBef>
              <a:spcAft>
                <a:spcPts val="600"/>
              </a:spcAft>
              <a:buFontTx/>
              <a:buAutoNum type="alphaLcPeriod"/>
            </a:pPr>
            <a:r>
              <a:rPr lang="en-US" altLang="en-US" sz="2400" dirty="0" smtClean="0">
                <a:latin typeface="Times New Roman" pitchFamily="18" charset="0"/>
                <a:cs typeface="Times New Roman" pitchFamily="18" charset="0"/>
              </a:rPr>
              <a:t>For each successor do:</a:t>
            </a:r>
          </a:p>
          <a:p>
            <a:pPr marL="1409700" lvl="2" indent="-495300" algn="just" eaLnBrk="1" hangingPunct="1">
              <a:spcBef>
                <a:spcPct val="0"/>
              </a:spcBef>
              <a:spcAft>
                <a:spcPts val="600"/>
              </a:spcAft>
              <a:buFontTx/>
              <a:buAutoNum type="romanLcPeriod"/>
            </a:pPr>
            <a:r>
              <a:rPr lang="en-US" altLang="en-US" dirty="0" smtClean="0">
                <a:latin typeface="Times New Roman" pitchFamily="18" charset="0"/>
                <a:cs typeface="Times New Roman" pitchFamily="18" charset="0"/>
              </a:rPr>
              <a:t>If it has not been generated before, evaluate it, add it to OPEN, and record its parent.</a:t>
            </a:r>
          </a:p>
          <a:p>
            <a:pPr marL="1409700" lvl="2" indent="-495300" algn="just" eaLnBrk="1" hangingPunct="1">
              <a:spcBef>
                <a:spcPct val="0"/>
              </a:spcBef>
              <a:spcAft>
                <a:spcPts val="600"/>
              </a:spcAft>
              <a:buFontTx/>
              <a:buAutoNum type="romanLcPeriod"/>
            </a:pPr>
            <a:r>
              <a:rPr lang="en-US" altLang="en-US" dirty="0" smtClean="0">
                <a:latin typeface="Times New Roman" pitchFamily="18" charset="0"/>
                <a:cs typeface="Times New Roman" pitchFamily="18" charset="0"/>
              </a:rPr>
              <a:t>If it has been generated before, change the parent if this new path is better than the previous one. In that case, update the cost of getting to this node and to any successors that this node may already have.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142844" y="142828"/>
            <a:ext cx="8643998" cy="6143692"/>
          </a:xfrm>
        </p:spPr>
        <p:txBody>
          <a:bodyPr>
            <a:noAutofit/>
          </a:bodyPr>
          <a:lstStyle/>
          <a:p>
            <a:pPr algn="ctr">
              <a:spcBef>
                <a:spcPct val="0"/>
              </a:spcBef>
              <a:spcAft>
                <a:spcPts val="600"/>
              </a:spcAft>
              <a:buNone/>
            </a:pPr>
            <a:r>
              <a:rPr lang="en-US" altLang="en-US" sz="2400" b="1" dirty="0" smtClean="0">
                <a:latin typeface="Times New Roman" pitchFamily="18" charset="0"/>
                <a:cs typeface="Times New Roman" pitchFamily="18" charset="0"/>
              </a:rPr>
              <a:t>Greedy Best First Search(Continued….)</a:t>
            </a:r>
          </a:p>
          <a:p>
            <a:pPr>
              <a:spcBef>
                <a:spcPct val="0"/>
              </a:spcBef>
              <a:spcAft>
                <a:spcPts val="600"/>
              </a:spcAft>
              <a:buNone/>
            </a:pPr>
            <a:r>
              <a:rPr lang="en-US" altLang="en-US" sz="2400" b="1" dirty="0" smtClean="0">
                <a:latin typeface="Times New Roman" pitchFamily="18" charset="0"/>
                <a:cs typeface="Times New Roman" pitchFamily="18" charset="0"/>
              </a:rPr>
              <a:t>Explanation:</a:t>
            </a:r>
          </a:p>
          <a:p>
            <a:pPr algn="just" eaLnBrk="1" hangingPunct="1">
              <a:spcBef>
                <a:spcPct val="0"/>
              </a:spcBef>
              <a:spcAft>
                <a:spcPts val="600"/>
              </a:spcAft>
            </a:pPr>
            <a:r>
              <a:rPr lang="en-US" altLang="en-US" sz="2400" dirty="0" smtClean="0">
                <a:latin typeface="Times New Roman" pitchFamily="18" charset="0"/>
                <a:cs typeface="Times New Roman" pitchFamily="18" charset="0"/>
              </a:rPr>
              <a:t>It proceeds in steps, expanding one node at each step, until it generates a node that corresponds to a goal state.</a:t>
            </a:r>
          </a:p>
          <a:p>
            <a:pPr algn="just" eaLnBrk="1" hangingPunct="1">
              <a:spcBef>
                <a:spcPct val="0"/>
              </a:spcBef>
              <a:spcAft>
                <a:spcPts val="600"/>
              </a:spcAft>
              <a:buNone/>
            </a:pPr>
            <a:r>
              <a:rPr lang="en-US" altLang="en-US" sz="2400" dirty="0" smtClean="0">
                <a:latin typeface="Times New Roman" pitchFamily="18" charset="0"/>
                <a:cs typeface="Times New Roman" pitchFamily="18" charset="0"/>
              </a:rPr>
              <a:t> </a:t>
            </a:r>
          </a:p>
          <a:p>
            <a:pPr algn="just" eaLnBrk="1" hangingPunct="1">
              <a:spcBef>
                <a:spcPct val="0"/>
              </a:spcBef>
              <a:spcAft>
                <a:spcPts val="600"/>
              </a:spcAft>
            </a:pPr>
            <a:r>
              <a:rPr lang="en-US" altLang="en-US" sz="2400" dirty="0" smtClean="0">
                <a:latin typeface="Times New Roman" pitchFamily="18" charset="0"/>
                <a:cs typeface="Times New Roman" pitchFamily="18" charset="0"/>
              </a:rPr>
              <a:t>At each step, it picks the most promising of the nodes that have so far been generated but not expanded.</a:t>
            </a:r>
          </a:p>
          <a:p>
            <a:pPr algn="just" eaLnBrk="1" hangingPunct="1">
              <a:spcBef>
                <a:spcPct val="0"/>
              </a:spcBef>
              <a:spcAft>
                <a:spcPts val="600"/>
              </a:spcAft>
              <a:buNone/>
            </a:pPr>
            <a:endParaRPr lang="en-US" altLang="en-US" sz="1400" dirty="0" smtClean="0">
              <a:latin typeface="Times New Roman" pitchFamily="18" charset="0"/>
              <a:cs typeface="Times New Roman" pitchFamily="18" charset="0"/>
            </a:endParaRPr>
          </a:p>
          <a:p>
            <a:pPr algn="just" eaLnBrk="1" hangingPunct="1">
              <a:spcBef>
                <a:spcPct val="0"/>
              </a:spcBef>
              <a:spcAft>
                <a:spcPts val="600"/>
              </a:spcAft>
            </a:pPr>
            <a:r>
              <a:rPr lang="en-US" altLang="en-US" sz="2400" dirty="0" smtClean="0">
                <a:latin typeface="Times New Roman" pitchFamily="18" charset="0"/>
                <a:cs typeface="Times New Roman" pitchFamily="18" charset="0"/>
              </a:rPr>
              <a:t>It generates the successors of the chosen node, applies the heuristic function to them, and adds them to the list of open nodes, after checking to see if any of them have been generated before. </a:t>
            </a:r>
          </a:p>
          <a:p>
            <a:pPr algn="just" eaLnBrk="1" hangingPunct="1">
              <a:spcBef>
                <a:spcPct val="0"/>
              </a:spcBef>
              <a:spcAft>
                <a:spcPts val="600"/>
              </a:spcAft>
              <a:buNone/>
            </a:pPr>
            <a:endParaRPr lang="en-US" altLang="en-US" sz="1400" dirty="0" smtClean="0">
              <a:latin typeface="Times New Roman" pitchFamily="18" charset="0"/>
              <a:cs typeface="Times New Roman" pitchFamily="18" charset="0"/>
            </a:endParaRPr>
          </a:p>
          <a:p>
            <a:pPr algn="just" eaLnBrk="1" hangingPunct="1">
              <a:spcBef>
                <a:spcPct val="0"/>
              </a:spcBef>
              <a:spcAft>
                <a:spcPts val="600"/>
              </a:spcAft>
            </a:pPr>
            <a:r>
              <a:rPr lang="en-US" altLang="en-US" sz="2400" dirty="0" smtClean="0">
                <a:latin typeface="Times New Roman" pitchFamily="18" charset="0"/>
                <a:cs typeface="Times New Roman" pitchFamily="18" charset="0"/>
              </a:rPr>
              <a:t>By doing this check, we can guarantee that each node only appears once in the graph, although many nodes may point to it as a successor.</a:t>
            </a:r>
            <a:endParaRPr lang="en-US" altLang="en-US" sz="105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85728"/>
            <a:ext cx="8501122" cy="4965205"/>
          </a:xfrm>
          <a:prstGeom prst="rect">
            <a:avLst/>
          </a:prstGeom>
        </p:spPr>
        <p:txBody>
          <a:bodyPr wrap="square">
            <a:spAutoFit/>
          </a:bodyPr>
          <a:lstStyle/>
          <a:p>
            <a:pPr algn="ctr"/>
            <a:r>
              <a:rPr lang="en-US" altLang="en-US" sz="2400" b="1" dirty="0" smtClean="0">
                <a:latin typeface="Times New Roman" pitchFamily="18" charset="0"/>
                <a:cs typeface="Times New Roman" pitchFamily="18" charset="0"/>
              </a:rPr>
              <a:t>Greedy Best First Search(Continued….)</a:t>
            </a:r>
          </a:p>
          <a:p>
            <a:pPr algn="just"/>
            <a:endParaRPr lang="en-US" sz="2400" dirty="0" smtClean="0">
              <a:latin typeface="Times New Roman" pitchFamily="18" charset="0"/>
              <a:cs typeface="Times New Roman" pitchFamily="18" charset="0"/>
            </a:endParaRPr>
          </a:p>
          <a:p>
            <a:pPr marL="12700" marR="5080" algn="just">
              <a:lnSpc>
                <a:spcPct val="101499"/>
              </a:lnSpc>
              <a:spcBef>
                <a:spcPts val="80"/>
              </a:spcBef>
              <a:buFont typeface="Arial" pitchFamily="34" charset="0"/>
              <a:buChar char="•"/>
            </a:pPr>
            <a:r>
              <a:rPr lang="en-US" sz="2400" dirty="0" smtClean="0">
                <a:latin typeface="Times New Roman" pitchFamily="18" charset="0"/>
                <a:cs typeface="Times New Roman" pitchFamily="18" charset="0"/>
              </a:rPr>
              <a:t> </a:t>
            </a:r>
            <a:r>
              <a:rPr lang="en-IN" sz="2400" spc="-85" dirty="0" smtClean="0">
                <a:latin typeface="Times New Roman" pitchFamily="18" charset="0"/>
                <a:cs typeface="Times New Roman" pitchFamily="18" charset="0"/>
              </a:rPr>
              <a:t>Heuristic </a:t>
            </a:r>
            <a:r>
              <a:rPr lang="en-IN" sz="2400" spc="-95" dirty="0" smtClean="0">
                <a:latin typeface="Times New Roman" pitchFamily="18" charset="0"/>
                <a:cs typeface="Times New Roman" pitchFamily="18" charset="0"/>
              </a:rPr>
              <a:t>function </a:t>
            </a:r>
            <a:r>
              <a:rPr lang="en-IN" sz="2400" spc="-70" dirty="0" smtClean="0">
                <a:latin typeface="Times New Roman" pitchFamily="18" charset="0"/>
                <a:cs typeface="Times New Roman" pitchFamily="18" charset="0"/>
              </a:rPr>
              <a:t>h(n)= </a:t>
            </a:r>
            <a:r>
              <a:rPr lang="en-IN" sz="2400" spc="-120" dirty="0" smtClean="0">
                <a:latin typeface="Times New Roman" pitchFamily="18" charset="0"/>
                <a:cs typeface="Times New Roman" pitchFamily="18" charset="0"/>
              </a:rPr>
              <a:t>estimated as </a:t>
            </a:r>
            <a:r>
              <a:rPr lang="en-IN" sz="2400" spc="-100" dirty="0" smtClean="0">
                <a:latin typeface="Times New Roman" pitchFamily="18" charset="0"/>
                <a:cs typeface="Times New Roman" pitchFamily="18" charset="0"/>
              </a:rPr>
              <a:t>cost </a:t>
            </a:r>
            <a:r>
              <a:rPr lang="en-IN" sz="2400" spc="-105" dirty="0" smtClean="0">
                <a:latin typeface="Times New Roman" pitchFamily="18" charset="0"/>
                <a:cs typeface="Times New Roman" pitchFamily="18" charset="0"/>
              </a:rPr>
              <a:t>of </a:t>
            </a:r>
            <a:r>
              <a:rPr lang="en-IN" sz="2400" spc="-120" dirty="0" smtClean="0">
                <a:latin typeface="Times New Roman" pitchFamily="18" charset="0"/>
                <a:cs typeface="Times New Roman" pitchFamily="18" charset="0"/>
              </a:rPr>
              <a:t>the </a:t>
            </a:r>
            <a:r>
              <a:rPr lang="en-IN" sz="2400" spc="-135" dirty="0" smtClean="0">
                <a:latin typeface="Times New Roman" pitchFamily="18" charset="0"/>
                <a:cs typeface="Times New Roman" pitchFamily="18" charset="0"/>
              </a:rPr>
              <a:t>cheapest </a:t>
            </a:r>
            <a:r>
              <a:rPr lang="en-IN" sz="2400" spc="-110" dirty="0" smtClean="0">
                <a:latin typeface="Times New Roman" pitchFamily="18" charset="0"/>
                <a:cs typeface="Times New Roman" pitchFamily="18" charset="0"/>
              </a:rPr>
              <a:t>path </a:t>
            </a:r>
            <a:r>
              <a:rPr lang="en-IN" sz="2400" spc="-120" dirty="0" smtClean="0">
                <a:latin typeface="Times New Roman" pitchFamily="18" charset="0"/>
                <a:cs typeface="Times New Roman" pitchFamily="18" charset="0"/>
              </a:rPr>
              <a:t>from the </a:t>
            </a:r>
            <a:r>
              <a:rPr lang="en-IN" sz="2400" spc="-105" dirty="0" smtClean="0">
                <a:latin typeface="Times New Roman" pitchFamily="18" charset="0"/>
                <a:cs typeface="Times New Roman" pitchFamily="18" charset="0"/>
              </a:rPr>
              <a:t>state  </a:t>
            </a:r>
            <a:r>
              <a:rPr lang="en-IN" sz="2400" spc="-65" dirty="0" smtClean="0">
                <a:latin typeface="Times New Roman" pitchFamily="18" charset="0"/>
                <a:cs typeface="Times New Roman" pitchFamily="18" charset="0"/>
              </a:rPr>
              <a:t>at </a:t>
            </a:r>
            <a:r>
              <a:rPr lang="en-IN" sz="2400" spc="-150" dirty="0" smtClean="0">
                <a:latin typeface="Times New Roman" pitchFamily="18" charset="0"/>
                <a:cs typeface="Times New Roman" pitchFamily="18" charset="0"/>
              </a:rPr>
              <a:t>node </a:t>
            </a:r>
            <a:r>
              <a:rPr lang="en-IN" sz="2400" spc="-145" dirty="0" smtClean="0">
                <a:latin typeface="Times New Roman" pitchFamily="18" charset="0"/>
                <a:cs typeface="Times New Roman" pitchFamily="18" charset="0"/>
              </a:rPr>
              <a:t>n </a:t>
            </a:r>
            <a:r>
              <a:rPr lang="en-IN" sz="2400" spc="-70" dirty="0" smtClean="0">
                <a:latin typeface="Times New Roman" pitchFamily="18" charset="0"/>
                <a:cs typeface="Times New Roman" pitchFamily="18" charset="0"/>
              </a:rPr>
              <a:t>to </a:t>
            </a:r>
            <a:r>
              <a:rPr lang="en-IN" sz="2400" spc="-145" dirty="0" smtClean="0">
                <a:latin typeface="Times New Roman" pitchFamily="18" charset="0"/>
                <a:cs typeface="Times New Roman" pitchFamily="18" charset="0"/>
              </a:rPr>
              <a:t>a </a:t>
            </a:r>
            <a:r>
              <a:rPr lang="en-IN" sz="2400" spc="-114" dirty="0" smtClean="0">
                <a:latin typeface="Times New Roman" pitchFamily="18" charset="0"/>
                <a:cs typeface="Times New Roman" pitchFamily="18" charset="0"/>
              </a:rPr>
              <a:t>goal </a:t>
            </a:r>
            <a:r>
              <a:rPr lang="en-IN" sz="2400" spc="-105" dirty="0" smtClean="0">
                <a:latin typeface="Times New Roman" pitchFamily="18" charset="0"/>
                <a:cs typeface="Times New Roman" pitchFamily="18" charset="0"/>
              </a:rPr>
              <a:t>state, i.e., </a:t>
            </a:r>
            <a:r>
              <a:rPr lang="en-IN" sz="2400" spc="-80" dirty="0" smtClean="0">
                <a:latin typeface="Times New Roman" pitchFamily="18" charset="0"/>
                <a:cs typeface="Times New Roman" pitchFamily="18" charset="0"/>
              </a:rPr>
              <a:t>h(n)=straight </a:t>
            </a:r>
            <a:r>
              <a:rPr lang="en-IN" sz="2400" spc="-100" dirty="0" smtClean="0">
                <a:latin typeface="Times New Roman" pitchFamily="18" charset="0"/>
                <a:cs typeface="Times New Roman" pitchFamily="18" charset="0"/>
              </a:rPr>
              <a:t>line</a:t>
            </a:r>
            <a:r>
              <a:rPr lang="en-IN" sz="2400" spc="45" dirty="0" smtClean="0">
                <a:latin typeface="Times New Roman" pitchFamily="18" charset="0"/>
                <a:cs typeface="Times New Roman" pitchFamily="18" charset="0"/>
              </a:rPr>
              <a:t> </a:t>
            </a:r>
            <a:r>
              <a:rPr lang="en-IN" sz="2400" spc="-114" dirty="0" smtClean="0">
                <a:latin typeface="Times New Roman" pitchFamily="18" charset="0"/>
                <a:cs typeface="Times New Roman" pitchFamily="18" charset="0"/>
              </a:rPr>
              <a:t>distance</a:t>
            </a:r>
            <a:endParaRPr lang="en-IN" sz="2400" dirty="0" smtClean="0">
              <a:latin typeface="Times New Roman" pitchFamily="18" charset="0"/>
              <a:cs typeface="Times New Roman" pitchFamily="18" charset="0"/>
            </a:endParaRPr>
          </a:p>
          <a:p>
            <a:pPr marL="2576195" algn="just">
              <a:lnSpc>
                <a:spcPct val="100000"/>
              </a:lnSpc>
              <a:spcBef>
                <a:spcPts val="215"/>
              </a:spcBef>
              <a:buFont typeface="Arial" pitchFamily="34" charset="0"/>
              <a:buChar char="•"/>
            </a:pPr>
            <a:endParaRPr lang="en-IN" sz="2400" dirty="0" smtClean="0">
              <a:latin typeface="Times New Roman" pitchFamily="18" charset="0"/>
              <a:cs typeface="Times New Roman" pitchFamily="18" charset="0"/>
            </a:endParaRPr>
          </a:p>
          <a:p>
            <a:pPr marL="50800" algn="just">
              <a:lnSpc>
                <a:spcPct val="100000"/>
              </a:lnSpc>
              <a:spcBef>
                <a:spcPts val="95"/>
              </a:spcBef>
              <a:buFont typeface="Arial" pitchFamily="34" charset="0"/>
              <a:buChar char="•"/>
            </a:pPr>
            <a:r>
              <a:rPr lang="en-IN" sz="2400" spc="30" dirty="0" err="1" smtClean="0">
                <a:solidFill>
                  <a:srgbClr val="A1587B"/>
                </a:solidFill>
                <a:latin typeface="Times New Roman" pitchFamily="18" charset="0"/>
                <a:cs typeface="Times New Roman" pitchFamily="18" charset="0"/>
              </a:rPr>
              <a:t>h</a:t>
            </a:r>
            <a:r>
              <a:rPr lang="en-IN" sz="2400" i="1" spc="44" baseline="-9259" dirty="0" err="1" smtClean="0">
                <a:solidFill>
                  <a:srgbClr val="A1587B"/>
                </a:solidFill>
                <a:latin typeface="Times New Roman" pitchFamily="18" charset="0"/>
                <a:cs typeface="Times New Roman" pitchFamily="18" charset="0"/>
              </a:rPr>
              <a:t>sld</a:t>
            </a:r>
            <a:r>
              <a:rPr lang="en-IN" sz="2400" i="1" spc="44" baseline="-9259" dirty="0" smtClean="0">
                <a:solidFill>
                  <a:srgbClr val="A1587B"/>
                </a:solidFill>
                <a:latin typeface="Times New Roman" pitchFamily="18" charset="0"/>
                <a:cs typeface="Times New Roman" pitchFamily="18" charset="0"/>
              </a:rPr>
              <a:t> </a:t>
            </a:r>
            <a:r>
              <a:rPr lang="en-IN" sz="2400" spc="-20" dirty="0" smtClean="0">
                <a:solidFill>
                  <a:srgbClr val="231F20"/>
                </a:solidFill>
                <a:latin typeface="Times New Roman" pitchFamily="18" charset="0"/>
                <a:cs typeface="Times New Roman" pitchFamily="18" charset="0"/>
              </a:rPr>
              <a:t>cannot </a:t>
            </a:r>
            <a:r>
              <a:rPr lang="en-IN" sz="2400" spc="-35" dirty="0" smtClean="0">
                <a:solidFill>
                  <a:srgbClr val="231F20"/>
                </a:solidFill>
                <a:latin typeface="Times New Roman" pitchFamily="18" charset="0"/>
                <a:cs typeface="Times New Roman" pitchFamily="18" charset="0"/>
              </a:rPr>
              <a:t>be </a:t>
            </a:r>
            <a:r>
              <a:rPr lang="en-IN" sz="2400" spc="-25" dirty="0" smtClean="0">
                <a:solidFill>
                  <a:srgbClr val="231F20"/>
                </a:solidFill>
                <a:latin typeface="Times New Roman" pitchFamily="18" charset="0"/>
                <a:cs typeface="Times New Roman" pitchFamily="18" charset="0"/>
              </a:rPr>
              <a:t>computed from </a:t>
            </a:r>
            <a:r>
              <a:rPr lang="en-IN" sz="2400" spc="-20" dirty="0" smtClean="0">
                <a:solidFill>
                  <a:srgbClr val="231F20"/>
                </a:solidFill>
                <a:latin typeface="Times New Roman" pitchFamily="18" charset="0"/>
                <a:cs typeface="Times New Roman" pitchFamily="18" charset="0"/>
              </a:rPr>
              <a:t>the </a:t>
            </a:r>
            <a:r>
              <a:rPr lang="en-IN" sz="2400" spc="-30" dirty="0" smtClean="0">
                <a:solidFill>
                  <a:srgbClr val="231F20"/>
                </a:solidFill>
                <a:latin typeface="Times New Roman" pitchFamily="18" charset="0"/>
                <a:cs typeface="Times New Roman" pitchFamily="18" charset="0"/>
              </a:rPr>
              <a:t>problem </a:t>
            </a:r>
            <a:r>
              <a:rPr lang="en-IN" sz="2400" spc="-20" dirty="0" smtClean="0">
                <a:solidFill>
                  <a:srgbClr val="231F20"/>
                </a:solidFill>
                <a:latin typeface="Times New Roman" pitchFamily="18" charset="0"/>
                <a:cs typeface="Times New Roman" pitchFamily="18" charset="0"/>
              </a:rPr>
              <a:t>description</a:t>
            </a:r>
            <a:r>
              <a:rPr lang="en-IN" sz="2400" spc="-5" dirty="0" smtClean="0">
                <a:solidFill>
                  <a:srgbClr val="231F20"/>
                </a:solidFill>
                <a:latin typeface="Times New Roman" pitchFamily="18" charset="0"/>
                <a:cs typeface="Times New Roman" pitchFamily="18" charset="0"/>
              </a:rPr>
              <a:t> </a:t>
            </a:r>
            <a:r>
              <a:rPr lang="en-IN" sz="2400" spc="-15" dirty="0" smtClean="0">
                <a:solidFill>
                  <a:srgbClr val="231F20"/>
                </a:solidFill>
                <a:latin typeface="Times New Roman" pitchFamily="18" charset="0"/>
                <a:cs typeface="Times New Roman" pitchFamily="18" charset="0"/>
              </a:rPr>
              <a:t>itself</a:t>
            </a:r>
            <a:endParaRPr lang="en-IN" sz="2400" dirty="0" smtClean="0">
              <a:latin typeface="Times New Roman" pitchFamily="18" charset="0"/>
              <a:cs typeface="Times New Roman" pitchFamily="18" charset="0"/>
            </a:endParaRPr>
          </a:p>
          <a:p>
            <a:pPr algn="just">
              <a:lnSpc>
                <a:spcPct val="100000"/>
              </a:lnSpc>
              <a:spcBef>
                <a:spcPts val="50"/>
              </a:spcBef>
            </a:pPr>
            <a:endParaRPr lang="en-IN" sz="2400" dirty="0" smtClean="0">
              <a:latin typeface="Times New Roman" pitchFamily="18" charset="0"/>
              <a:cs typeface="Times New Roman" pitchFamily="18" charset="0"/>
            </a:endParaRPr>
          </a:p>
          <a:p>
            <a:pPr marL="50800" algn="just">
              <a:spcBef>
                <a:spcPts val="5"/>
              </a:spcBef>
              <a:buFont typeface="Arial" pitchFamily="34" charset="0"/>
              <a:buChar char="•"/>
            </a:pPr>
            <a:r>
              <a:rPr lang="en-US" sz="2400" spc="-30" dirty="0" smtClean="0">
                <a:solidFill>
                  <a:srgbClr val="231F20"/>
                </a:solidFill>
                <a:latin typeface="Times New Roman" pitchFamily="18" charset="0"/>
                <a:cs typeface="Times New Roman" pitchFamily="18" charset="0"/>
              </a:rPr>
              <a:t> Its search cost is minimal(Search cost is very low but not lowest). However, it is not optimal.</a:t>
            </a:r>
          </a:p>
          <a:p>
            <a:pPr marL="50800" algn="just">
              <a:spcBef>
                <a:spcPts val="5"/>
              </a:spcBef>
            </a:pPr>
            <a:endParaRPr lang="en-IN" sz="2400" spc="-20" dirty="0" smtClean="0">
              <a:solidFill>
                <a:srgbClr val="231F20"/>
              </a:solidFill>
              <a:latin typeface="Times New Roman" pitchFamily="18" charset="0"/>
              <a:cs typeface="Times New Roman" pitchFamily="18" charset="0"/>
            </a:endParaRPr>
          </a:p>
          <a:p>
            <a:pPr marL="50800" algn="just">
              <a:spcBef>
                <a:spcPts val="5"/>
              </a:spcBef>
              <a:buFont typeface="Arial" pitchFamily="34" charset="0"/>
              <a:buChar char="•"/>
            </a:pPr>
            <a:r>
              <a:rPr lang="en-US" sz="2400" dirty="0" smtClean="0"/>
              <a:t>The worst-case time and space complexity for the tree version is O(d</a:t>
            </a:r>
            <a:r>
              <a:rPr lang="en-US" sz="2400" baseline="30000" dirty="0" smtClean="0"/>
              <a:t>m</a:t>
            </a:r>
            <a:r>
              <a:rPr lang="en-US" sz="2400" dirty="0" smtClean="0"/>
              <a:t> ), where m  is the maximum depth of the search space. </a:t>
            </a:r>
          </a:p>
          <a:p>
            <a:pPr marL="50800" algn="just">
              <a:lnSpc>
                <a:spcPct val="100000"/>
              </a:lnSpc>
              <a:spcBef>
                <a:spcPts val="5"/>
              </a:spcBef>
              <a:buFont typeface="Arial" pitchFamily="34" charset="0"/>
              <a:buChar char="•"/>
            </a:pPr>
            <a:endParaRPr lang="en-IN" sz="2400" dirty="0" smtClean="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57166"/>
            <a:ext cx="8572560" cy="6215106"/>
          </a:xfrm>
        </p:spPr>
        <p:txBody>
          <a:bodyPr>
            <a:normAutofit/>
          </a:bodyPr>
          <a:lstStyle/>
          <a:p>
            <a:pPr marL="12700" marR="5080" algn="ctr">
              <a:lnSpc>
                <a:spcPct val="101499"/>
              </a:lnSpc>
              <a:spcBef>
                <a:spcPts val="80"/>
              </a:spcBef>
              <a:buNone/>
            </a:pPr>
            <a:r>
              <a:rPr lang="en-US" altLang="en-US" sz="2400" b="1" dirty="0" smtClean="0">
                <a:latin typeface="Times New Roman" pitchFamily="18" charset="0"/>
                <a:cs typeface="Times New Roman" pitchFamily="18" charset="0"/>
              </a:rPr>
              <a:t>Greedy Best First Search(Continued….)</a:t>
            </a:r>
          </a:p>
          <a:p>
            <a:pPr marL="12700" marR="5080">
              <a:lnSpc>
                <a:spcPct val="101499"/>
              </a:lnSpc>
              <a:spcBef>
                <a:spcPts val="80"/>
              </a:spcBef>
              <a:buNone/>
            </a:pPr>
            <a:r>
              <a:rPr lang="en-US" altLang="en-US" sz="2400" b="1" dirty="0" smtClean="0">
                <a:latin typeface="Times New Roman" pitchFamily="18" charset="0"/>
                <a:cs typeface="Times New Roman" pitchFamily="18" charset="0"/>
              </a:rPr>
              <a:t>Example:</a:t>
            </a:r>
            <a:endParaRPr lang="en-US" altLang="en-US" sz="2400" dirty="0" smtClean="0">
              <a:latin typeface="Times New Roman" pitchFamily="18" charset="0"/>
              <a:cs typeface="Times New Roman" pitchFamily="18" charset="0"/>
            </a:endParaRPr>
          </a:p>
          <a:p>
            <a:pPr marL="412750" marR="5080" lvl="1">
              <a:lnSpc>
                <a:spcPct val="101499"/>
              </a:lnSpc>
              <a:spcBef>
                <a:spcPts val="80"/>
              </a:spcBef>
              <a:buFont typeface="Arial" pitchFamily="34" charset="0"/>
              <a:buChar char="•"/>
            </a:pPr>
            <a:r>
              <a:rPr lang="en-IN" sz="2400" spc="-85" dirty="0" smtClean="0">
                <a:solidFill>
                  <a:srgbClr val="231F20"/>
                </a:solidFill>
                <a:latin typeface="Times New Roman" pitchFamily="18" charset="0"/>
                <a:cs typeface="Times New Roman" pitchFamily="18" charset="0"/>
              </a:rPr>
              <a:t>Consider the following Romania map:</a:t>
            </a:r>
          </a:p>
          <a:p>
            <a:pPr marL="412750" marR="5080" lvl="1">
              <a:lnSpc>
                <a:spcPct val="101499"/>
              </a:lnSpc>
              <a:spcBef>
                <a:spcPts val="80"/>
              </a:spcBef>
              <a:buFont typeface="Arial" pitchFamily="34" charset="0"/>
              <a:buChar char="•"/>
            </a:pPr>
            <a:r>
              <a:rPr lang="en-US" altLang="en-US" sz="2400" dirty="0" smtClean="0">
                <a:latin typeface="Times New Roman" pitchFamily="18" charset="0"/>
                <a:cs typeface="Times New Roman" pitchFamily="18" charset="0"/>
              </a:rPr>
              <a:t>Goal is to find a path from Arad to Bucharest.</a:t>
            </a:r>
            <a:endParaRPr lang="en-IN" sz="2400" spc="-85" dirty="0" smtClean="0">
              <a:solidFill>
                <a:srgbClr val="231F20"/>
              </a:solidFill>
              <a:latin typeface="Times New Roman" pitchFamily="18" charset="0"/>
              <a:cs typeface="Times New Roman" pitchFamily="18" charset="0"/>
            </a:endParaRPr>
          </a:p>
          <a:p>
            <a:pPr marL="12700" marR="5080">
              <a:lnSpc>
                <a:spcPct val="101499"/>
              </a:lnSpc>
              <a:spcBef>
                <a:spcPts val="80"/>
              </a:spcBef>
              <a:buNone/>
            </a:pPr>
            <a:endParaRPr lang="en-IN" sz="2400" spc="-85" dirty="0" smtClean="0">
              <a:solidFill>
                <a:srgbClr val="231F20"/>
              </a:solidFill>
              <a:latin typeface="Times New Roman" pitchFamily="18" charset="0"/>
              <a:cs typeface="Times New Roman" pitchFamily="18" charset="0"/>
            </a:endParaRPr>
          </a:p>
          <a:p>
            <a:pPr marL="12700" marR="5080">
              <a:lnSpc>
                <a:spcPct val="101499"/>
              </a:lnSpc>
              <a:spcBef>
                <a:spcPts val="80"/>
              </a:spcBef>
              <a:buNone/>
            </a:pPr>
            <a:endParaRPr lang="en-IN" sz="2400" spc="-85" dirty="0" smtClean="0">
              <a:solidFill>
                <a:srgbClr val="231F20"/>
              </a:solidFill>
              <a:latin typeface="Times New Roman" pitchFamily="18" charset="0"/>
              <a:cs typeface="Times New Roman" pitchFamily="18" charset="0"/>
            </a:endParaRPr>
          </a:p>
          <a:p>
            <a:pPr marL="12700" marR="5080">
              <a:lnSpc>
                <a:spcPct val="101499"/>
              </a:lnSpc>
              <a:spcBef>
                <a:spcPts val="80"/>
              </a:spcBef>
              <a:buNone/>
            </a:pPr>
            <a:endParaRPr lang="en-IN" sz="2400" spc="-85" dirty="0" smtClean="0">
              <a:solidFill>
                <a:srgbClr val="231F20"/>
              </a:solidFill>
              <a:latin typeface="Times New Roman" pitchFamily="18" charset="0"/>
              <a:cs typeface="Times New Roman" pitchFamily="18" charset="0"/>
            </a:endParaRPr>
          </a:p>
          <a:p>
            <a:pPr marL="12700" marR="5080">
              <a:lnSpc>
                <a:spcPct val="101499"/>
              </a:lnSpc>
              <a:spcBef>
                <a:spcPts val="80"/>
              </a:spcBef>
              <a:buNone/>
            </a:pPr>
            <a:endParaRPr lang="en-IN" sz="2400" spc="-85" dirty="0" smtClean="0">
              <a:solidFill>
                <a:srgbClr val="231F20"/>
              </a:solidFill>
              <a:latin typeface="Times New Roman" pitchFamily="18" charset="0"/>
              <a:cs typeface="Times New Roman" pitchFamily="18" charset="0"/>
            </a:endParaRPr>
          </a:p>
          <a:p>
            <a:pPr marL="12700" marR="5080">
              <a:lnSpc>
                <a:spcPct val="101499"/>
              </a:lnSpc>
              <a:spcBef>
                <a:spcPts val="80"/>
              </a:spcBef>
            </a:pPr>
            <a:endParaRPr lang="en-IN" sz="2400" spc="-85" dirty="0" smtClean="0">
              <a:solidFill>
                <a:srgbClr val="231F20"/>
              </a:solidFill>
              <a:latin typeface="Times New Roman" pitchFamily="18" charset="0"/>
              <a:cs typeface="Times New Roman" pitchFamily="18" charset="0"/>
            </a:endParaRPr>
          </a:p>
          <a:p>
            <a:pPr marL="12700" marR="5080">
              <a:lnSpc>
                <a:spcPct val="101499"/>
              </a:lnSpc>
              <a:spcBef>
                <a:spcPts val="80"/>
              </a:spcBef>
            </a:pPr>
            <a:endParaRPr lang="en-IN" sz="2400" spc="-85" dirty="0" smtClean="0">
              <a:solidFill>
                <a:srgbClr val="231F20"/>
              </a:solidFill>
              <a:latin typeface="Times New Roman" pitchFamily="18" charset="0"/>
              <a:cs typeface="Times New Roman" pitchFamily="18" charset="0"/>
            </a:endParaRPr>
          </a:p>
          <a:p>
            <a:pPr marL="12700" marR="5080">
              <a:lnSpc>
                <a:spcPct val="101499"/>
              </a:lnSpc>
              <a:spcBef>
                <a:spcPts val="80"/>
              </a:spcBef>
            </a:pPr>
            <a:endParaRPr lang="en-IN" sz="2400" spc="-85" dirty="0" smtClean="0">
              <a:solidFill>
                <a:srgbClr val="231F20"/>
              </a:solidFill>
              <a:latin typeface="Times New Roman" pitchFamily="18" charset="0"/>
              <a:cs typeface="Times New Roman" pitchFamily="18" charset="0"/>
            </a:endParaRPr>
          </a:p>
          <a:p>
            <a:pPr marL="12700" marR="5080">
              <a:lnSpc>
                <a:spcPct val="101499"/>
              </a:lnSpc>
              <a:spcBef>
                <a:spcPts val="80"/>
              </a:spcBef>
            </a:pPr>
            <a:endParaRPr lang="en-IN" sz="2400" spc="-85" dirty="0" smtClean="0">
              <a:solidFill>
                <a:srgbClr val="231F20"/>
              </a:solidFill>
              <a:latin typeface="Times New Roman" pitchFamily="18" charset="0"/>
              <a:cs typeface="Times New Roman" pitchFamily="18" charset="0"/>
            </a:endParaRPr>
          </a:p>
          <a:p>
            <a:pPr marL="12700" marR="5080">
              <a:lnSpc>
                <a:spcPct val="101499"/>
              </a:lnSpc>
              <a:spcBef>
                <a:spcPts val="80"/>
              </a:spcBef>
            </a:pPr>
            <a:endParaRPr lang="en-IN" sz="2400" spc="-85" dirty="0" smtClean="0">
              <a:solidFill>
                <a:srgbClr val="231F20"/>
              </a:solidFill>
              <a:latin typeface="Times New Roman" pitchFamily="18" charset="0"/>
              <a:cs typeface="Times New Roman" pitchFamily="18" charset="0"/>
            </a:endParaRPr>
          </a:p>
          <a:p>
            <a:pPr marL="12700" marR="5080">
              <a:lnSpc>
                <a:spcPct val="101499"/>
              </a:lnSpc>
              <a:spcBef>
                <a:spcPts val="80"/>
              </a:spcBef>
            </a:pPr>
            <a:endParaRPr lang="en-IN" sz="2400" spc="-85" dirty="0" smtClean="0">
              <a:solidFill>
                <a:srgbClr val="231F20"/>
              </a:solidFill>
              <a:latin typeface="Times New Roman" pitchFamily="18" charset="0"/>
              <a:cs typeface="Times New Roman" pitchFamily="18" charset="0"/>
            </a:endParaRPr>
          </a:p>
          <a:p>
            <a:pPr marL="12700" marR="5080">
              <a:lnSpc>
                <a:spcPct val="101499"/>
              </a:lnSpc>
              <a:spcBef>
                <a:spcPts val="80"/>
              </a:spcBef>
            </a:pPr>
            <a:endParaRPr lang="en-IN" sz="2400" spc="-85" dirty="0" smtClean="0">
              <a:solidFill>
                <a:srgbClr val="231F20"/>
              </a:solidFill>
              <a:latin typeface="Times New Roman" pitchFamily="18" charset="0"/>
              <a:cs typeface="Times New Roman" pitchFamily="18" charset="0"/>
            </a:endParaRPr>
          </a:p>
          <a:p>
            <a:pPr marL="12700" marR="5080">
              <a:lnSpc>
                <a:spcPct val="101499"/>
              </a:lnSpc>
              <a:spcBef>
                <a:spcPts val="80"/>
              </a:spcBef>
            </a:pPr>
            <a:endParaRPr lang="en-IN" sz="2400" spc="-85" dirty="0" smtClean="0">
              <a:solidFill>
                <a:srgbClr val="231F20"/>
              </a:solidFill>
              <a:latin typeface="Times New Roman" pitchFamily="18" charset="0"/>
              <a:cs typeface="Times New Roman" pitchFamily="18" charset="0"/>
            </a:endParaRPr>
          </a:p>
          <a:p>
            <a:pPr marL="12700" marR="5080">
              <a:lnSpc>
                <a:spcPct val="101499"/>
              </a:lnSpc>
              <a:spcBef>
                <a:spcPts val="80"/>
              </a:spcBef>
            </a:pPr>
            <a:endParaRPr lang="en-IN" sz="2400" spc="-85" dirty="0" smtClean="0">
              <a:solidFill>
                <a:srgbClr val="231F20"/>
              </a:solidFill>
              <a:latin typeface="Times New Roman" pitchFamily="18" charset="0"/>
              <a:cs typeface="Times New Roman" pitchFamily="18" charset="0"/>
            </a:endParaRPr>
          </a:p>
          <a:p>
            <a:pPr marL="12700" marR="5080">
              <a:lnSpc>
                <a:spcPct val="101499"/>
              </a:lnSpc>
              <a:spcBef>
                <a:spcPts val="80"/>
              </a:spcBef>
            </a:pPr>
            <a:endParaRPr lang="en-IN" sz="2400" spc="-85" dirty="0" smtClean="0">
              <a:solidFill>
                <a:srgbClr val="231F20"/>
              </a:solidFill>
              <a:latin typeface="Times New Roman" pitchFamily="18" charset="0"/>
              <a:cs typeface="Times New Roman" pitchFamily="18" charset="0"/>
            </a:endParaRPr>
          </a:p>
          <a:p>
            <a:pPr marL="12700" marR="5080">
              <a:lnSpc>
                <a:spcPct val="101499"/>
              </a:lnSpc>
              <a:spcBef>
                <a:spcPts val="80"/>
              </a:spcBef>
            </a:pPr>
            <a:endParaRPr lang="en-IN" sz="2400" spc="-85" dirty="0" smtClean="0">
              <a:solidFill>
                <a:srgbClr val="231F20"/>
              </a:solidFill>
              <a:latin typeface="Times New Roman" pitchFamily="18" charset="0"/>
              <a:cs typeface="Times New Roman" pitchFamily="18" charset="0"/>
            </a:endParaRPr>
          </a:p>
          <a:p>
            <a:pPr marL="12700" marR="5080">
              <a:lnSpc>
                <a:spcPct val="101499"/>
              </a:lnSpc>
              <a:spcBef>
                <a:spcPts val="80"/>
              </a:spcBef>
            </a:pPr>
            <a:endParaRPr lang="en-IN" sz="2400" spc="-85" dirty="0" smtClean="0">
              <a:solidFill>
                <a:srgbClr val="231F20"/>
              </a:solidFill>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grpSp>
        <p:nvGrpSpPr>
          <p:cNvPr id="8" name="Group 7"/>
          <p:cNvGrpSpPr/>
          <p:nvPr/>
        </p:nvGrpSpPr>
        <p:grpSpPr>
          <a:xfrm>
            <a:off x="714348" y="2057400"/>
            <a:ext cx="7848600" cy="4800600"/>
            <a:chOff x="714348" y="2057400"/>
            <a:chExt cx="7848600" cy="4800600"/>
          </a:xfrm>
        </p:grpSpPr>
        <p:grpSp>
          <p:nvGrpSpPr>
            <p:cNvPr id="7" name="Group 6"/>
            <p:cNvGrpSpPr/>
            <p:nvPr/>
          </p:nvGrpSpPr>
          <p:grpSpPr>
            <a:xfrm>
              <a:off x="714348" y="2057400"/>
              <a:ext cx="7848600" cy="4800600"/>
              <a:chOff x="714348" y="1857364"/>
              <a:chExt cx="7848600" cy="4800600"/>
            </a:xfrm>
          </p:grpSpPr>
          <p:pic>
            <p:nvPicPr>
              <p:cNvPr id="4" name="Picture 2"/>
              <p:cNvPicPr>
                <a:picLocks noChangeAspect="1" noChangeArrowheads="1"/>
              </p:cNvPicPr>
              <p:nvPr/>
            </p:nvPicPr>
            <p:blipFill>
              <a:blip r:embed="rId2"/>
              <a:srcRect/>
              <a:stretch>
                <a:fillRect/>
              </a:stretch>
            </p:blipFill>
            <p:spPr bwMode="auto">
              <a:xfrm>
                <a:off x="714348" y="1857364"/>
                <a:ext cx="7848600" cy="4800600"/>
              </a:xfrm>
              <a:prstGeom prst="rect">
                <a:avLst/>
              </a:prstGeom>
              <a:noFill/>
              <a:ln w="9525">
                <a:noFill/>
                <a:miter lim="800000"/>
                <a:headEnd/>
                <a:tailEnd/>
              </a:ln>
              <a:effectLst/>
            </p:spPr>
          </p:pic>
          <p:sp>
            <p:nvSpPr>
              <p:cNvPr id="5" name="TextBox 4"/>
              <p:cNvSpPr txBox="1"/>
              <p:nvPr/>
            </p:nvSpPr>
            <p:spPr>
              <a:xfrm>
                <a:off x="1857356" y="3214686"/>
                <a:ext cx="571504" cy="261610"/>
              </a:xfrm>
              <a:prstGeom prst="rect">
                <a:avLst/>
              </a:prstGeom>
              <a:noFill/>
            </p:spPr>
            <p:txBody>
              <a:bodyPr wrap="square" rtlCol="0">
                <a:spAutoFit/>
              </a:bodyPr>
              <a:lstStyle/>
              <a:p>
                <a:r>
                  <a:rPr lang="en-US" sz="1100" dirty="0" smtClean="0"/>
                  <a:t>140</a:t>
                </a:r>
                <a:endParaRPr lang="en-US" sz="1100" dirty="0"/>
              </a:p>
            </p:txBody>
          </p:sp>
        </p:grpSp>
        <p:sp>
          <p:nvSpPr>
            <p:cNvPr id="6" name="TextBox 5"/>
            <p:cNvSpPr txBox="1"/>
            <p:nvPr/>
          </p:nvSpPr>
          <p:spPr>
            <a:xfrm>
              <a:off x="2786050" y="4000504"/>
              <a:ext cx="457200" cy="261610"/>
            </a:xfrm>
            <a:prstGeom prst="rect">
              <a:avLst/>
            </a:prstGeom>
            <a:noFill/>
          </p:spPr>
          <p:txBody>
            <a:bodyPr wrap="square" rtlCol="0">
              <a:spAutoFit/>
            </a:bodyPr>
            <a:lstStyle/>
            <a:p>
              <a:r>
                <a:rPr lang="en-US" sz="1100" dirty="0" smtClean="0"/>
                <a:t>80</a:t>
              </a:r>
              <a:endParaRPr lang="en-US" sz="1100" dirty="0"/>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p:nvPr/>
        </p:nvSpPr>
        <p:spPr>
          <a:xfrm>
            <a:off x="428596" y="785794"/>
            <a:ext cx="8215370" cy="5715041"/>
          </a:xfrm>
          <a:prstGeom prst="rect">
            <a:avLst/>
          </a:prstGeom>
          <a:blipFill>
            <a:blip r:embed="rId2" cstate="print"/>
            <a:stretch>
              <a:fillRect/>
            </a:stretch>
          </a:blipFill>
        </p:spPr>
        <p:txBody>
          <a:bodyPr wrap="square" lIns="0" tIns="0" rIns="0" bIns="0" rtlCol="0"/>
          <a:lstStyle/>
          <a:p>
            <a:endParaRPr/>
          </a:p>
        </p:txBody>
      </p:sp>
      <p:sp>
        <p:nvSpPr>
          <p:cNvPr id="3" name="TextBox 2"/>
          <p:cNvSpPr txBox="1"/>
          <p:nvPr/>
        </p:nvSpPr>
        <p:spPr>
          <a:xfrm>
            <a:off x="2071670" y="214290"/>
            <a:ext cx="5429288" cy="461665"/>
          </a:xfrm>
          <a:prstGeom prst="rect">
            <a:avLst/>
          </a:prstGeom>
          <a:noFill/>
        </p:spPr>
        <p:txBody>
          <a:bodyPr wrap="square" rtlCol="0">
            <a:spAutoFit/>
          </a:bodyPr>
          <a:lstStyle/>
          <a:p>
            <a:r>
              <a:rPr lang="en-US" altLang="en-US" sz="2400" b="1" dirty="0" smtClean="0">
                <a:latin typeface="Times New Roman" pitchFamily="18" charset="0"/>
                <a:cs typeface="Times New Roman" pitchFamily="18" charset="0"/>
              </a:rPr>
              <a:t>Greedy Best First Search(Continued….)</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501122" cy="6740307"/>
          </a:xfrm>
          <a:prstGeom prst="rect">
            <a:avLst/>
          </a:prstGeom>
          <a:noFill/>
        </p:spPr>
        <p:txBody>
          <a:bodyPr wrap="square" rtlCol="0">
            <a:spAutoFit/>
          </a:bodyPr>
          <a:lstStyle/>
          <a:p>
            <a:pPr algn="ctr"/>
            <a:r>
              <a:rPr lang="en-US" altLang="en-US" sz="2400" b="1" dirty="0" smtClean="0">
                <a:latin typeface="Times New Roman" pitchFamily="18" charset="0"/>
                <a:cs typeface="Times New Roman" pitchFamily="18" charset="0"/>
              </a:rPr>
              <a:t>Greedy Best First Search(Continued….)</a:t>
            </a:r>
            <a:endParaRPr lang="en-US" sz="2400" dirty="0" smtClean="0"/>
          </a:p>
          <a:p>
            <a:endParaRPr lang="en-US" sz="2400" dirty="0" smtClean="0"/>
          </a:p>
          <a:p>
            <a:pPr algn="just"/>
            <a:r>
              <a:rPr lang="en-US" sz="2400" b="1" dirty="0" smtClean="0"/>
              <a:t>Advantages:</a:t>
            </a:r>
          </a:p>
          <a:p>
            <a:pPr algn="just"/>
            <a:endParaRPr lang="en-US" sz="2400" dirty="0" smtClean="0"/>
          </a:p>
          <a:p>
            <a:pPr algn="just"/>
            <a:r>
              <a:rPr lang="en-US" sz="2400" smtClean="0"/>
              <a:t>GBFS mostly finds </a:t>
            </a:r>
            <a:r>
              <a:rPr lang="en-US" sz="2400" dirty="0" smtClean="0"/>
              <a:t>a solution without ever expanding a node that is not on the solution path; hence, its search cost is minimal.</a:t>
            </a:r>
          </a:p>
          <a:p>
            <a:pPr algn="just"/>
            <a:endParaRPr lang="en-US" sz="2400" dirty="0" smtClean="0"/>
          </a:p>
          <a:p>
            <a:pPr algn="just"/>
            <a:r>
              <a:rPr lang="en-US" sz="2400" dirty="0" smtClean="0"/>
              <a:t>Greedy best-first search tries to expand the node that is closest to the goal, on the grounds that this is likely to lead to a solution quickly.</a:t>
            </a:r>
          </a:p>
          <a:p>
            <a:pPr algn="just"/>
            <a:endParaRPr lang="en-US" sz="2400" dirty="0" smtClean="0"/>
          </a:p>
          <a:p>
            <a:pPr algn="just"/>
            <a:r>
              <a:rPr lang="en-US" sz="2400" b="1" dirty="0" smtClean="0"/>
              <a:t>Disadvantages:</a:t>
            </a:r>
          </a:p>
          <a:p>
            <a:pPr algn="just"/>
            <a:endParaRPr lang="en-US" sz="2400" dirty="0" smtClean="0"/>
          </a:p>
          <a:p>
            <a:pPr algn="just"/>
            <a:r>
              <a:rPr lang="en-US" sz="2400" dirty="0" smtClean="0"/>
              <a:t>Greedy best-first tree search is incomplete even in a finite state space. For </a:t>
            </a:r>
            <a:r>
              <a:rPr lang="en-US" sz="2400" dirty="0" err="1" smtClean="0"/>
              <a:t>Eg</a:t>
            </a:r>
            <a:r>
              <a:rPr lang="en-US" sz="2400" dirty="0" smtClean="0"/>
              <a:t>., Consider the problem of getting from Iasi to </a:t>
            </a:r>
            <a:r>
              <a:rPr lang="en-US" sz="2400" dirty="0" err="1" smtClean="0"/>
              <a:t>Fagaras</a:t>
            </a:r>
            <a:r>
              <a:rPr lang="en-US" sz="2400" dirty="0" smtClean="0"/>
              <a:t>.  The heuristic </a:t>
            </a:r>
            <a:r>
              <a:rPr lang="en-US" sz="2400" dirty="0" err="1" smtClean="0"/>
              <a:t>sug</a:t>
            </a:r>
            <a:r>
              <a:rPr lang="en-US" sz="2400" dirty="0" smtClean="0"/>
              <a:t>- gests that </a:t>
            </a:r>
            <a:r>
              <a:rPr lang="en-US" sz="2400" dirty="0" err="1" smtClean="0"/>
              <a:t>Neamt</a:t>
            </a:r>
            <a:r>
              <a:rPr lang="en-US" sz="2400" dirty="0" smtClean="0"/>
              <a:t> be expanded first because it is closest to </a:t>
            </a:r>
            <a:r>
              <a:rPr lang="en-US" sz="2400" dirty="0" err="1" smtClean="0"/>
              <a:t>Fagaras</a:t>
            </a:r>
            <a:r>
              <a:rPr lang="en-US" sz="2400" dirty="0" smtClean="0"/>
              <a:t>, but it is a dead end.</a:t>
            </a:r>
          </a:p>
          <a:p>
            <a:pPr algn="r"/>
            <a:r>
              <a:rPr lang="en-US" sz="2400" dirty="0" smtClean="0"/>
              <a:t>End of session</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752600"/>
            <a:ext cx="8610600" cy="3046988"/>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Session Outcomes</a:t>
            </a:r>
          </a:p>
          <a:p>
            <a:endParaRPr lang="en-US" sz="3200" b="1" dirty="0" smtClean="0">
              <a:latin typeface="Times New Roman" pitchFamily="18" charset="0"/>
              <a:cs typeface="Times New Roman" pitchFamily="18" charset="0"/>
            </a:endParaRPr>
          </a:p>
          <a:p>
            <a:pPr algn="just">
              <a:buFont typeface="Arial" pitchFamily="34" charset="0"/>
              <a:buChar char="•"/>
            </a:pPr>
            <a:r>
              <a:rPr lang="en-US" sz="3200" b="1" dirty="0" smtClean="0">
                <a:latin typeface="Times New Roman" pitchFamily="18" charset="0"/>
                <a:cs typeface="Times New Roman" pitchFamily="18" charset="0"/>
              </a:rPr>
              <a:t>Student will learn several general-purpose search algorithms that can be used to solve these problems.</a:t>
            </a:r>
          </a:p>
          <a:p>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8610600" cy="6324600"/>
          </a:xfrm>
        </p:spPr>
        <p:txBody>
          <a:bodyPr>
            <a:normAutofit/>
          </a:bodyPr>
          <a:lstStyle/>
          <a:p>
            <a:r>
              <a:rPr lang="en-US" sz="2400" b="1" dirty="0">
                <a:solidFill>
                  <a:schemeClr val="tx1"/>
                </a:solidFill>
                <a:latin typeface="Times New Roman" pitchFamily="18" charset="0"/>
                <a:cs typeface="Times New Roman" pitchFamily="18" charset="0"/>
              </a:rPr>
              <a:t>Iterative </a:t>
            </a:r>
            <a:r>
              <a:rPr lang="en-US" sz="2400" b="1" dirty="0" smtClean="0">
                <a:solidFill>
                  <a:schemeClr val="tx1"/>
                </a:solidFill>
                <a:latin typeface="Times New Roman" pitchFamily="18" charset="0"/>
                <a:cs typeface="Times New Roman" pitchFamily="18" charset="0"/>
              </a:rPr>
              <a:t>deepening depth-first Search (IDDFS)</a:t>
            </a:r>
          </a:p>
          <a:p>
            <a:endParaRPr lang="en-US" sz="2400" dirty="0">
              <a:solidFill>
                <a:schemeClr val="tx1"/>
              </a:solidFill>
              <a:latin typeface="Times New Roman" pitchFamily="18" charset="0"/>
              <a:cs typeface="Times New Roman" pitchFamily="18" charset="0"/>
            </a:endParaRPr>
          </a:p>
          <a:p>
            <a:pPr algn="just">
              <a:buFont typeface="Arial" pitchFamily="34" charset="0"/>
              <a:buChar char="•"/>
            </a:pPr>
            <a:r>
              <a:rPr lang="en-US" sz="2400" dirty="0" smtClean="0">
                <a:solidFill>
                  <a:schemeClr val="tx1"/>
                </a:solidFill>
                <a:latin typeface="Times New Roman" pitchFamily="18" charset="0"/>
                <a:cs typeface="Times New Roman" pitchFamily="18" charset="0"/>
              </a:rPr>
              <a:t>Iterative deepening search (or iterative deepening depth-first search) is a </a:t>
            </a:r>
            <a:r>
              <a:rPr lang="en-US" sz="2400" smtClean="0">
                <a:solidFill>
                  <a:schemeClr val="tx1"/>
                </a:solidFill>
                <a:latin typeface="Times New Roman" pitchFamily="18" charset="0"/>
                <a:cs typeface="Times New Roman" pitchFamily="18" charset="0"/>
              </a:rPr>
              <a:t>general strategy, often </a:t>
            </a:r>
            <a:r>
              <a:rPr lang="en-US" sz="2400" dirty="0" smtClean="0">
                <a:solidFill>
                  <a:schemeClr val="tx1"/>
                </a:solidFill>
                <a:latin typeface="Times New Roman" pitchFamily="18" charset="0"/>
                <a:cs typeface="Times New Roman" pitchFamily="18" charset="0"/>
              </a:rPr>
              <a:t>used in combination with depth-first tree search, that finds the best depth limit.</a:t>
            </a:r>
          </a:p>
          <a:p>
            <a:pPr algn="just"/>
            <a:endParaRPr lang="en-US" sz="2400" dirty="0" smtClean="0">
              <a:solidFill>
                <a:schemeClr val="tx1"/>
              </a:solidFill>
              <a:latin typeface="Times New Roman" pitchFamily="18" charset="0"/>
              <a:cs typeface="Times New Roman" pitchFamily="18" charset="0"/>
            </a:endParaRPr>
          </a:p>
          <a:p>
            <a:pPr algn="just">
              <a:buFont typeface="Arial" pitchFamily="34" charset="0"/>
              <a:buChar char="•"/>
            </a:pPr>
            <a:r>
              <a:rPr lang="en-US" sz="2400" dirty="0" smtClean="0">
                <a:solidFill>
                  <a:schemeClr val="tx1"/>
                </a:solidFill>
                <a:latin typeface="Times New Roman" pitchFamily="18" charset="0"/>
                <a:cs typeface="Times New Roman" pitchFamily="18" charset="0"/>
              </a:rPr>
              <a:t>This </a:t>
            </a:r>
            <a:r>
              <a:rPr lang="en-US" sz="2400" dirty="0">
                <a:solidFill>
                  <a:schemeClr val="tx1"/>
                </a:solidFill>
                <a:latin typeface="Times New Roman" pitchFamily="18" charset="0"/>
                <a:cs typeface="Times New Roman" pitchFamily="18" charset="0"/>
              </a:rPr>
              <a:t>search algorithm finds out the best depth limit and does it by gradually increasing the limit until a goal is found</a:t>
            </a:r>
            <a:r>
              <a:rPr lang="en-US" sz="2400" dirty="0" smtClean="0">
                <a:solidFill>
                  <a:schemeClr val="tx1"/>
                </a:solidFill>
                <a:latin typeface="Times New Roman" pitchFamily="18" charset="0"/>
                <a:cs typeface="Times New Roman" pitchFamily="18" charset="0"/>
              </a:rPr>
              <a:t>.</a:t>
            </a:r>
          </a:p>
          <a:p>
            <a:pPr algn="just">
              <a:buFont typeface="Arial" pitchFamily="34" charset="0"/>
              <a:buChar char="•"/>
            </a:pPr>
            <a:endParaRPr lang="en-US" sz="2400" dirty="0" smtClean="0">
              <a:solidFill>
                <a:schemeClr val="tx1"/>
              </a:solidFill>
              <a:latin typeface="Times New Roman" pitchFamily="18" charset="0"/>
              <a:cs typeface="Times New Roman" pitchFamily="18" charset="0"/>
            </a:endParaRPr>
          </a:p>
          <a:p>
            <a:pPr algn="just">
              <a:buFont typeface="Arial" pitchFamily="34" charset="0"/>
              <a:buChar char="•"/>
            </a:pPr>
            <a:r>
              <a:rPr lang="en-US" sz="2400" dirty="0" smtClean="0">
                <a:solidFill>
                  <a:schemeClr val="tx1"/>
                </a:solidFill>
                <a:latin typeface="Times New Roman" pitchFamily="18" charset="0"/>
                <a:cs typeface="Times New Roman" pitchFamily="18" charset="0"/>
              </a:rPr>
              <a:t>In general, iterative deepening is the preferred uninformed search method when the search space is large and the depth of the solution is not known.</a:t>
            </a:r>
          </a:p>
          <a:p>
            <a:pPr algn="just">
              <a:buFont typeface="Arial" pitchFamily="34" charset="0"/>
              <a:buChar char="•"/>
            </a:pPr>
            <a:endParaRPr lang="en-US" sz="2400" dirty="0" smtClean="0">
              <a:solidFill>
                <a:schemeClr val="tx1"/>
              </a:solidFill>
              <a:latin typeface="Times New Roman" pitchFamily="18" charset="0"/>
              <a:cs typeface="Times New Roman" pitchFamily="18" charset="0"/>
            </a:endParaRPr>
          </a:p>
          <a:p>
            <a:pPr algn="just">
              <a:buFont typeface="Arial" pitchFamily="34" charset="0"/>
              <a:buChar char="•"/>
            </a:pPr>
            <a:endParaRPr lang="en-US" sz="2400" dirty="0">
              <a:solidFill>
                <a:schemeClr val="tx1"/>
              </a:solidFill>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228600"/>
            <a:ext cx="8686800" cy="1200329"/>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Iterative deepening depth-first Search(continued….)</a:t>
            </a:r>
          </a:p>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Example:</a:t>
            </a:r>
          </a:p>
        </p:txBody>
      </p:sp>
      <p:pic>
        <p:nvPicPr>
          <p:cNvPr id="3074" name="Picture 2"/>
          <p:cNvPicPr>
            <a:picLocks noChangeAspect="1" noChangeArrowheads="1"/>
          </p:cNvPicPr>
          <p:nvPr/>
        </p:nvPicPr>
        <p:blipFill>
          <a:blip r:embed="rId2"/>
          <a:srcRect/>
          <a:stretch>
            <a:fillRect/>
          </a:stretch>
        </p:blipFill>
        <p:spPr bwMode="auto">
          <a:xfrm>
            <a:off x="762000" y="1447800"/>
            <a:ext cx="7924800" cy="3276600"/>
          </a:xfrm>
          <a:prstGeom prst="rect">
            <a:avLst/>
          </a:prstGeom>
          <a:noFill/>
          <a:ln w="9525">
            <a:noFill/>
            <a:miter lim="800000"/>
            <a:headEnd/>
            <a:tailEnd/>
          </a:ln>
          <a:effectLst/>
        </p:spPr>
      </p:pic>
      <p:sp>
        <p:nvSpPr>
          <p:cNvPr id="7" name="TextBox 6"/>
          <p:cNvSpPr txBox="1"/>
          <p:nvPr/>
        </p:nvSpPr>
        <p:spPr>
          <a:xfrm>
            <a:off x="304800" y="4648200"/>
            <a:ext cx="8458200" cy="2031325"/>
          </a:xfrm>
          <a:prstGeom prst="rect">
            <a:avLst/>
          </a:prstGeom>
          <a:noFill/>
        </p:spPr>
        <p:txBody>
          <a:bodyPr wrap="square" rtlCol="0">
            <a:spAutoFit/>
          </a:bodyPr>
          <a:lstStyle/>
          <a:p>
            <a:pPr>
              <a:buFont typeface="Arial" pitchFamily="34" charset="0"/>
              <a:buChar char="•"/>
            </a:pPr>
            <a:r>
              <a:rPr lang="en-US" dirty="0" smtClean="0">
                <a:solidFill>
                  <a:srgbClr val="000000"/>
                </a:solidFill>
                <a:latin typeface="Verdana"/>
                <a:ea typeface="Times New Roman"/>
                <a:cs typeface="Times New Roman"/>
              </a:rPr>
              <a:t>1'st Iteration-----&gt; A </a:t>
            </a:r>
          </a:p>
          <a:p>
            <a:pPr>
              <a:buFont typeface="Arial" pitchFamily="34" charset="0"/>
              <a:buChar char="•"/>
            </a:pPr>
            <a:endParaRPr lang="en-US" dirty="0" smtClean="0">
              <a:solidFill>
                <a:srgbClr val="000000"/>
              </a:solidFill>
              <a:latin typeface="Verdana"/>
              <a:ea typeface="Times New Roman"/>
              <a:cs typeface="Times New Roman"/>
            </a:endParaRPr>
          </a:p>
          <a:p>
            <a:pPr>
              <a:buFont typeface="Arial" pitchFamily="34" charset="0"/>
              <a:buChar char="•"/>
            </a:pPr>
            <a:r>
              <a:rPr lang="en-US" dirty="0" smtClean="0">
                <a:solidFill>
                  <a:srgbClr val="000000"/>
                </a:solidFill>
                <a:latin typeface="Verdana"/>
                <a:ea typeface="Times New Roman"/>
                <a:cs typeface="Times New Roman"/>
              </a:rPr>
              <a:t>2'nd Iteration----&gt; A, B, C </a:t>
            </a:r>
          </a:p>
          <a:p>
            <a:pPr>
              <a:buFont typeface="Arial" pitchFamily="34" charset="0"/>
              <a:buChar char="•"/>
            </a:pPr>
            <a:endParaRPr lang="en-US" dirty="0" smtClean="0">
              <a:solidFill>
                <a:srgbClr val="000000"/>
              </a:solidFill>
              <a:latin typeface="Verdana"/>
              <a:ea typeface="Times New Roman"/>
              <a:cs typeface="Times New Roman"/>
            </a:endParaRPr>
          </a:p>
          <a:p>
            <a:pPr>
              <a:buFont typeface="Arial" pitchFamily="34" charset="0"/>
              <a:buChar char="•"/>
            </a:pPr>
            <a:r>
              <a:rPr lang="en-US" dirty="0" smtClean="0">
                <a:solidFill>
                  <a:srgbClr val="000000"/>
                </a:solidFill>
                <a:latin typeface="Verdana"/>
                <a:ea typeface="Times New Roman"/>
                <a:cs typeface="Times New Roman"/>
              </a:rPr>
              <a:t>3'rd Iteration------&gt;A, B, D, E, C, F, G</a:t>
            </a:r>
          </a:p>
          <a:p>
            <a:pPr>
              <a:buFont typeface="Arial" pitchFamily="34" charset="0"/>
              <a:buChar char="•"/>
            </a:pPr>
            <a:endParaRPr lang="en-US" dirty="0" smtClean="0">
              <a:solidFill>
                <a:srgbClr val="000000"/>
              </a:solidFill>
              <a:latin typeface="Verdana"/>
              <a:ea typeface="Times New Roman"/>
              <a:cs typeface="Times New Roman"/>
            </a:endParaRPr>
          </a:p>
          <a:p>
            <a:pPr>
              <a:buFont typeface="Arial" pitchFamily="34" charset="0"/>
              <a:buChar char="•"/>
            </a:pPr>
            <a:r>
              <a:rPr lang="en-US" dirty="0" smtClean="0">
                <a:solidFill>
                  <a:srgbClr val="000000"/>
                </a:solidFill>
                <a:latin typeface="Verdana"/>
                <a:ea typeface="Times New Roman"/>
                <a:cs typeface="Times New Roman"/>
              </a:rPr>
              <a:t>In </a:t>
            </a:r>
            <a:r>
              <a:rPr lang="en-US" dirty="0" err="1" smtClean="0">
                <a:solidFill>
                  <a:srgbClr val="000000"/>
                </a:solidFill>
                <a:latin typeface="Verdana"/>
                <a:ea typeface="Times New Roman"/>
                <a:cs typeface="Times New Roman"/>
              </a:rPr>
              <a:t>thrid</a:t>
            </a:r>
            <a:r>
              <a:rPr lang="en-US" dirty="0" smtClean="0">
                <a:solidFill>
                  <a:srgbClr val="000000"/>
                </a:solidFill>
                <a:latin typeface="Verdana"/>
                <a:ea typeface="Times New Roman"/>
                <a:cs typeface="Times New Roman"/>
              </a:rPr>
              <a:t> iteration the algorithm will find the gold node i.e., G.</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8610600" cy="6324600"/>
          </a:xfrm>
        </p:spPr>
        <p:txBody>
          <a:bodyPr>
            <a:normAutofit/>
          </a:bodyPr>
          <a:lstStyle/>
          <a:p>
            <a:r>
              <a:rPr lang="en-US" sz="2600" b="1" dirty="0" smtClean="0">
                <a:solidFill>
                  <a:schemeClr val="tx1"/>
                </a:solidFill>
                <a:latin typeface="Times New Roman" pitchFamily="18" charset="0"/>
                <a:cs typeface="Times New Roman" pitchFamily="18" charset="0"/>
              </a:rPr>
              <a:t>Iterative deepening depth-first Search(continued….)</a:t>
            </a:r>
          </a:p>
          <a:p>
            <a:pPr algn="just"/>
            <a:endParaRPr lang="en-US" b="1" dirty="0" smtClean="0">
              <a:solidFill>
                <a:schemeClr val="tx1"/>
              </a:solidFill>
            </a:endParaRPr>
          </a:p>
          <a:p>
            <a:pPr algn="just">
              <a:buFont typeface="Arial" pitchFamily="34" charset="0"/>
              <a:buChar char="•"/>
            </a:pPr>
            <a:r>
              <a:rPr lang="en-US" sz="2400" b="1" dirty="0" smtClean="0">
                <a:solidFill>
                  <a:schemeClr val="tx1"/>
                </a:solidFill>
                <a:latin typeface="Times New Roman" pitchFamily="18" charset="0"/>
                <a:cs typeface="Times New Roman" pitchFamily="18" charset="0"/>
              </a:rPr>
              <a:t>Completeness: </a:t>
            </a:r>
            <a:r>
              <a:rPr lang="en-US" sz="2400" dirty="0" smtClean="0">
                <a:solidFill>
                  <a:schemeClr val="tx1"/>
                </a:solidFill>
                <a:latin typeface="Times New Roman" pitchFamily="18" charset="0"/>
                <a:cs typeface="Times New Roman" pitchFamily="18" charset="0"/>
              </a:rPr>
              <a:t>This </a:t>
            </a:r>
            <a:r>
              <a:rPr lang="en-US" sz="2400" dirty="0">
                <a:solidFill>
                  <a:schemeClr val="tx1"/>
                </a:solidFill>
                <a:latin typeface="Times New Roman" pitchFamily="18" charset="0"/>
                <a:cs typeface="Times New Roman" pitchFamily="18" charset="0"/>
              </a:rPr>
              <a:t>algorithm is complete is </a:t>
            </a:r>
            <a:r>
              <a:rPr lang="en-US" sz="2400" dirty="0" smtClean="0">
                <a:solidFill>
                  <a:schemeClr val="tx1"/>
                </a:solidFill>
                <a:latin typeface="Times New Roman" pitchFamily="18" charset="0"/>
                <a:cs typeface="Times New Roman" pitchFamily="18" charset="0"/>
              </a:rPr>
              <a:t>if the </a:t>
            </a:r>
            <a:r>
              <a:rPr lang="en-US" sz="2400" dirty="0">
                <a:solidFill>
                  <a:schemeClr val="tx1"/>
                </a:solidFill>
                <a:latin typeface="Times New Roman" pitchFamily="18" charset="0"/>
                <a:cs typeface="Times New Roman" pitchFamily="18" charset="0"/>
              </a:rPr>
              <a:t>branching factor is finite</a:t>
            </a:r>
            <a:r>
              <a:rPr lang="en-US" sz="2400" dirty="0" smtClean="0">
                <a:solidFill>
                  <a:schemeClr val="tx1"/>
                </a:solidFill>
                <a:latin typeface="Times New Roman" pitchFamily="18" charset="0"/>
                <a:cs typeface="Times New Roman" pitchFamily="18" charset="0"/>
              </a:rPr>
              <a:t>.</a:t>
            </a:r>
          </a:p>
          <a:p>
            <a:pPr algn="just">
              <a:buFont typeface="Arial" pitchFamily="34" charset="0"/>
              <a:buChar char="•"/>
            </a:pPr>
            <a:endParaRPr lang="en-US" sz="2400" dirty="0">
              <a:solidFill>
                <a:schemeClr val="tx1"/>
              </a:solidFill>
              <a:latin typeface="Times New Roman" pitchFamily="18" charset="0"/>
              <a:cs typeface="Times New Roman" pitchFamily="18" charset="0"/>
            </a:endParaRPr>
          </a:p>
          <a:p>
            <a:pPr algn="just">
              <a:buFont typeface="Arial" pitchFamily="34" charset="0"/>
              <a:buChar char="•"/>
            </a:pPr>
            <a:r>
              <a:rPr lang="en-US" sz="2400" b="1" dirty="0">
                <a:solidFill>
                  <a:schemeClr val="tx1"/>
                </a:solidFill>
                <a:latin typeface="Times New Roman" pitchFamily="18" charset="0"/>
                <a:cs typeface="Times New Roman" pitchFamily="18" charset="0"/>
              </a:rPr>
              <a:t>Time </a:t>
            </a:r>
            <a:r>
              <a:rPr lang="en-US" sz="2400" b="1" dirty="0" smtClean="0">
                <a:solidFill>
                  <a:schemeClr val="tx1"/>
                </a:solidFill>
                <a:latin typeface="Times New Roman" pitchFamily="18" charset="0"/>
                <a:cs typeface="Times New Roman" pitchFamily="18" charset="0"/>
              </a:rPr>
              <a:t>Complexity: </a:t>
            </a:r>
            <a:r>
              <a:rPr lang="en-US" sz="2400" dirty="0" smtClean="0">
                <a:solidFill>
                  <a:schemeClr val="tx1"/>
                </a:solidFill>
                <a:latin typeface="Times New Roman" pitchFamily="18" charset="0"/>
                <a:cs typeface="Times New Roman" pitchFamily="18" charset="0"/>
              </a:rPr>
              <a:t>Let's </a:t>
            </a:r>
            <a:r>
              <a:rPr lang="en-US" sz="2400" dirty="0">
                <a:solidFill>
                  <a:schemeClr val="tx1"/>
                </a:solidFill>
                <a:latin typeface="Times New Roman" pitchFamily="18" charset="0"/>
                <a:cs typeface="Times New Roman" pitchFamily="18" charset="0"/>
              </a:rPr>
              <a:t>suppose b is the branching factor and depth is d then the worst-case time complexity is </a:t>
            </a:r>
            <a:r>
              <a:rPr lang="en-US" sz="2400" b="1" dirty="0">
                <a:solidFill>
                  <a:schemeClr val="tx1"/>
                </a:solidFill>
                <a:latin typeface="Times New Roman" pitchFamily="18" charset="0"/>
                <a:cs typeface="Times New Roman" pitchFamily="18" charset="0"/>
              </a:rPr>
              <a:t>O(</a:t>
            </a:r>
            <a:r>
              <a:rPr lang="en-US" sz="2400" b="1" dirty="0" err="1">
                <a:solidFill>
                  <a:schemeClr val="tx1"/>
                </a:solidFill>
                <a:latin typeface="Times New Roman" pitchFamily="18" charset="0"/>
                <a:cs typeface="Times New Roman" pitchFamily="18" charset="0"/>
              </a:rPr>
              <a:t>b</a:t>
            </a:r>
            <a:r>
              <a:rPr lang="en-US" sz="2400" b="1" baseline="30000" dirty="0" err="1">
                <a:solidFill>
                  <a:schemeClr val="tx1"/>
                </a:solidFill>
                <a:latin typeface="Times New Roman" pitchFamily="18" charset="0"/>
                <a:cs typeface="Times New Roman" pitchFamily="18" charset="0"/>
              </a:rPr>
              <a:t>d</a:t>
            </a:r>
            <a:r>
              <a:rPr lang="en-US" sz="2400" b="1" dirty="0" smtClean="0">
                <a:solidFill>
                  <a:schemeClr val="tx1"/>
                </a:solidFill>
                <a:latin typeface="Times New Roman" pitchFamily="18" charset="0"/>
                <a:cs typeface="Times New Roman" pitchFamily="18" charset="0"/>
              </a:rPr>
              <a:t>)</a:t>
            </a:r>
            <a:r>
              <a:rPr lang="en-US" sz="2400" dirty="0" smtClean="0">
                <a:solidFill>
                  <a:schemeClr val="tx1"/>
                </a:solidFill>
                <a:latin typeface="Times New Roman" pitchFamily="18" charset="0"/>
                <a:cs typeface="Times New Roman" pitchFamily="18" charset="0"/>
              </a:rPr>
              <a:t>.</a:t>
            </a:r>
          </a:p>
          <a:p>
            <a:pPr algn="just"/>
            <a:endParaRPr lang="en-US" sz="2400" dirty="0">
              <a:solidFill>
                <a:schemeClr val="tx1"/>
              </a:solidFill>
              <a:latin typeface="Times New Roman" pitchFamily="18" charset="0"/>
              <a:cs typeface="Times New Roman" pitchFamily="18" charset="0"/>
            </a:endParaRPr>
          </a:p>
          <a:p>
            <a:pPr algn="just">
              <a:buFont typeface="Arial" pitchFamily="34" charset="0"/>
              <a:buChar char="•"/>
            </a:pPr>
            <a:r>
              <a:rPr lang="en-US" sz="2400" b="1" dirty="0">
                <a:solidFill>
                  <a:schemeClr val="tx1"/>
                </a:solidFill>
                <a:latin typeface="Times New Roman" pitchFamily="18" charset="0"/>
                <a:cs typeface="Times New Roman" pitchFamily="18" charset="0"/>
              </a:rPr>
              <a:t>Space Complexity</a:t>
            </a:r>
            <a:r>
              <a:rPr lang="en-US" sz="2400" b="1"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The </a:t>
            </a:r>
            <a:r>
              <a:rPr lang="en-US" sz="2400" dirty="0">
                <a:solidFill>
                  <a:schemeClr val="tx1"/>
                </a:solidFill>
                <a:latin typeface="Times New Roman" pitchFamily="18" charset="0"/>
                <a:cs typeface="Times New Roman" pitchFamily="18" charset="0"/>
              </a:rPr>
              <a:t>space complexity of IDDFS will be </a:t>
            </a:r>
            <a:r>
              <a:rPr lang="en-US" sz="2400" b="1" dirty="0">
                <a:solidFill>
                  <a:schemeClr val="tx1"/>
                </a:solidFill>
                <a:latin typeface="Times New Roman" pitchFamily="18" charset="0"/>
                <a:cs typeface="Times New Roman" pitchFamily="18" charset="0"/>
              </a:rPr>
              <a:t>O(</a:t>
            </a:r>
            <a:r>
              <a:rPr lang="en-US" sz="2400" b="1" dirty="0" err="1">
                <a:solidFill>
                  <a:schemeClr val="tx1"/>
                </a:solidFill>
                <a:latin typeface="Times New Roman" pitchFamily="18" charset="0"/>
                <a:cs typeface="Times New Roman" pitchFamily="18" charset="0"/>
              </a:rPr>
              <a:t>bd</a:t>
            </a:r>
            <a:r>
              <a:rPr lang="en-US" sz="2400" b="1" dirty="0">
                <a:solidFill>
                  <a:schemeClr val="tx1"/>
                </a:solidFill>
                <a:latin typeface="Times New Roman" pitchFamily="18" charset="0"/>
                <a:cs typeface="Times New Roman" pitchFamily="18" charset="0"/>
              </a:rPr>
              <a:t>)</a:t>
            </a:r>
            <a:r>
              <a:rPr lang="en-US" sz="2400" dirty="0">
                <a:solidFill>
                  <a:schemeClr val="tx1"/>
                </a:solidFill>
                <a:latin typeface="Times New Roman" pitchFamily="18" charset="0"/>
                <a:cs typeface="Times New Roman" pitchFamily="18" charset="0"/>
              </a:rPr>
              <a:t>.</a:t>
            </a:r>
          </a:p>
          <a:p>
            <a:pPr algn="just">
              <a:buFont typeface="Arial" pitchFamily="34" charset="0"/>
              <a:buChar char="•"/>
            </a:pPr>
            <a:endParaRPr lang="en-US" sz="2400" b="1" dirty="0" smtClean="0">
              <a:solidFill>
                <a:schemeClr val="tx1"/>
              </a:solidFill>
              <a:latin typeface="Times New Roman" pitchFamily="18" charset="0"/>
              <a:cs typeface="Times New Roman" pitchFamily="18" charset="0"/>
            </a:endParaRPr>
          </a:p>
          <a:p>
            <a:pPr algn="just">
              <a:buFont typeface="Arial" pitchFamily="34" charset="0"/>
              <a:buChar char="•"/>
            </a:pPr>
            <a:r>
              <a:rPr lang="en-US" sz="2400" b="1" dirty="0" smtClean="0">
                <a:solidFill>
                  <a:schemeClr val="tx1"/>
                </a:solidFill>
                <a:latin typeface="Times New Roman" pitchFamily="18" charset="0"/>
                <a:cs typeface="Times New Roman" pitchFamily="18" charset="0"/>
              </a:rPr>
              <a:t>Optimality: </a:t>
            </a:r>
            <a:r>
              <a:rPr lang="en-US" sz="2400" dirty="0" smtClean="0">
                <a:solidFill>
                  <a:schemeClr val="tx1"/>
                </a:solidFill>
                <a:latin typeface="Times New Roman" pitchFamily="18" charset="0"/>
                <a:cs typeface="Times New Roman" pitchFamily="18" charset="0"/>
              </a:rPr>
              <a:t>IDDFS </a:t>
            </a:r>
            <a:r>
              <a:rPr lang="en-US" sz="2400" dirty="0">
                <a:solidFill>
                  <a:schemeClr val="tx1"/>
                </a:solidFill>
                <a:latin typeface="Times New Roman" pitchFamily="18" charset="0"/>
                <a:cs typeface="Times New Roman" pitchFamily="18" charset="0"/>
              </a:rPr>
              <a:t>algorithm is optimal if path cost is a non- decreasing function of the depth of the node.</a:t>
            </a:r>
          </a:p>
          <a:p>
            <a:pPr algn="just"/>
            <a:endParaRPr lang="en-US"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28600"/>
            <a:ext cx="8534400" cy="6400800"/>
          </a:xfrm>
        </p:spPr>
        <p:txBody>
          <a:bodyPr>
            <a:normAutofit/>
          </a:bodyPr>
          <a:lstStyle/>
          <a:p>
            <a:r>
              <a:rPr lang="en-US" sz="2400" b="1" dirty="0" smtClean="0">
                <a:solidFill>
                  <a:schemeClr val="tx1"/>
                </a:solidFill>
                <a:latin typeface="Times New Roman" pitchFamily="18" charset="0"/>
                <a:cs typeface="Times New Roman" pitchFamily="18" charset="0"/>
              </a:rPr>
              <a:t>Iterative deepening depth-first Search(continued….)</a:t>
            </a:r>
          </a:p>
          <a:p>
            <a:pPr algn="just"/>
            <a:endParaRPr lang="en-US" b="1" dirty="0" smtClean="0">
              <a:solidFill>
                <a:schemeClr val="tx1"/>
              </a:solidFill>
            </a:endParaRPr>
          </a:p>
          <a:p>
            <a:pPr algn="just"/>
            <a:r>
              <a:rPr lang="en-US" sz="2400" b="1" dirty="0" smtClean="0">
                <a:solidFill>
                  <a:schemeClr val="tx1"/>
                </a:solidFill>
                <a:latin typeface="Times New Roman" pitchFamily="18" charset="0"/>
                <a:cs typeface="Times New Roman" pitchFamily="18" charset="0"/>
              </a:rPr>
              <a:t>Advantages:</a:t>
            </a:r>
          </a:p>
          <a:p>
            <a:pPr algn="just"/>
            <a:endParaRPr lang="en-US" sz="2400" dirty="0">
              <a:solidFill>
                <a:schemeClr val="tx1"/>
              </a:solidFill>
              <a:latin typeface="Times New Roman" pitchFamily="18" charset="0"/>
              <a:cs typeface="Times New Roman" pitchFamily="18" charset="0"/>
            </a:endParaRPr>
          </a:p>
          <a:p>
            <a:pPr lvl="0" algn="just">
              <a:buFont typeface="Arial" pitchFamily="34" charset="0"/>
              <a:buChar char="•"/>
            </a:pPr>
            <a:r>
              <a:rPr lang="en-US" sz="2400" dirty="0" smtClean="0">
                <a:solidFill>
                  <a:schemeClr val="tx1"/>
                </a:solidFill>
                <a:latin typeface="Times New Roman" pitchFamily="18" charset="0"/>
                <a:cs typeface="Times New Roman" pitchFamily="18" charset="0"/>
              </a:rPr>
              <a:t>It combines </a:t>
            </a:r>
            <a:r>
              <a:rPr lang="en-US" sz="2400" dirty="0">
                <a:solidFill>
                  <a:schemeClr val="tx1"/>
                </a:solidFill>
                <a:latin typeface="Times New Roman" pitchFamily="18" charset="0"/>
                <a:cs typeface="Times New Roman" pitchFamily="18" charset="0"/>
              </a:rPr>
              <a:t>the benefits of BFS and DFS search algorithm in terms of fast search and memory efficiency</a:t>
            </a:r>
            <a:r>
              <a:rPr lang="en-US" sz="2400" dirty="0" smtClean="0">
                <a:solidFill>
                  <a:schemeClr val="tx1"/>
                </a:solidFill>
                <a:latin typeface="Times New Roman" pitchFamily="18" charset="0"/>
                <a:cs typeface="Times New Roman" pitchFamily="18" charset="0"/>
              </a:rPr>
              <a:t>.</a:t>
            </a:r>
          </a:p>
          <a:p>
            <a:pPr lvl="0" algn="just">
              <a:buFont typeface="Arial" pitchFamily="34" charset="0"/>
              <a:buChar char="•"/>
            </a:pPr>
            <a:endParaRPr lang="en-US" sz="2400" dirty="0" smtClean="0">
              <a:solidFill>
                <a:schemeClr val="tx1"/>
              </a:solidFill>
              <a:latin typeface="Times New Roman" pitchFamily="18" charset="0"/>
              <a:cs typeface="Times New Roman" pitchFamily="18" charset="0"/>
            </a:endParaRPr>
          </a:p>
          <a:p>
            <a:pPr lvl="0" algn="just">
              <a:buFont typeface="Arial" pitchFamily="34" charset="0"/>
              <a:buChar char="•"/>
            </a:pPr>
            <a:r>
              <a:rPr lang="en-US" sz="2400" dirty="0" smtClean="0">
                <a:solidFill>
                  <a:schemeClr val="tx1"/>
                </a:solidFill>
                <a:latin typeface="Times New Roman" pitchFamily="18" charset="0"/>
                <a:cs typeface="Times New Roman" pitchFamily="18" charset="0"/>
              </a:rPr>
              <a:t>Like DFS, Its memory requirement is modest. </a:t>
            </a:r>
          </a:p>
          <a:p>
            <a:pPr lvl="0" algn="just"/>
            <a:endParaRPr lang="en-US" sz="2400" dirty="0">
              <a:solidFill>
                <a:schemeClr val="tx1"/>
              </a:solidFill>
              <a:latin typeface="Times New Roman" pitchFamily="18" charset="0"/>
              <a:cs typeface="Times New Roman" pitchFamily="18" charset="0"/>
            </a:endParaRPr>
          </a:p>
          <a:p>
            <a:pPr algn="just"/>
            <a:r>
              <a:rPr lang="en-US" sz="2400" b="1" dirty="0">
                <a:solidFill>
                  <a:schemeClr val="tx1"/>
                </a:solidFill>
                <a:latin typeface="Times New Roman" pitchFamily="18" charset="0"/>
                <a:cs typeface="Times New Roman" pitchFamily="18" charset="0"/>
              </a:rPr>
              <a:t>Disadvantages</a:t>
            </a:r>
            <a:r>
              <a:rPr lang="en-US" sz="2400" b="1" dirty="0" smtClean="0">
                <a:solidFill>
                  <a:schemeClr val="tx1"/>
                </a:solidFill>
                <a:latin typeface="Times New Roman" pitchFamily="18" charset="0"/>
                <a:cs typeface="Times New Roman" pitchFamily="18" charset="0"/>
              </a:rPr>
              <a:t>:</a:t>
            </a:r>
          </a:p>
          <a:p>
            <a:pPr algn="just"/>
            <a:endParaRPr lang="en-US" sz="2400" b="1" dirty="0" smtClean="0">
              <a:solidFill>
                <a:schemeClr val="tx1"/>
              </a:solidFill>
              <a:latin typeface="Times New Roman" pitchFamily="18" charset="0"/>
              <a:cs typeface="Times New Roman" pitchFamily="18" charset="0"/>
            </a:endParaRPr>
          </a:p>
          <a:p>
            <a:pPr algn="just">
              <a:buFont typeface="Arial" pitchFamily="34" charset="0"/>
              <a:buChar char="•"/>
            </a:pPr>
            <a:r>
              <a:rPr lang="en-US" sz="2400" dirty="0" smtClean="0">
                <a:solidFill>
                  <a:schemeClr val="tx1"/>
                </a:solidFill>
                <a:latin typeface="Times New Roman" pitchFamily="18" charset="0"/>
                <a:cs typeface="Times New Roman" pitchFamily="18" charset="0"/>
              </a:rPr>
              <a:t>Some times, Iterative deepening search may seem wasteful because states are generated multiple times. It turns out this as too costly. </a:t>
            </a:r>
            <a:endParaRPr lang="en-US" sz="2400" dirty="0">
              <a:solidFill>
                <a:schemeClr val="tx1"/>
              </a:solidFill>
              <a:latin typeface="Times New Roman" pitchFamily="18" charset="0"/>
              <a:cs typeface="Times New Roman" pitchFamily="18" charset="0"/>
            </a:endParaRPr>
          </a:p>
          <a:p>
            <a:pPr algn="just"/>
            <a:endParaRPr lang="en-US"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720" y="228600"/>
            <a:ext cx="8629680" cy="6248400"/>
          </a:xfrm>
        </p:spPr>
        <p:txBody>
          <a:bodyPr>
            <a:normAutofit/>
          </a:bodyPr>
          <a:lstStyle/>
          <a:p>
            <a:r>
              <a:rPr lang="en-US" sz="2400" b="1" dirty="0" smtClean="0">
                <a:solidFill>
                  <a:schemeClr val="tx1"/>
                </a:solidFill>
              </a:rPr>
              <a:t>Bidirectional Search</a:t>
            </a:r>
          </a:p>
          <a:p>
            <a:endParaRPr lang="en-US" sz="2400" dirty="0">
              <a:solidFill>
                <a:schemeClr val="tx1"/>
              </a:solidFill>
            </a:endParaRPr>
          </a:p>
          <a:p>
            <a:pPr algn="just">
              <a:buFont typeface="Arial" pitchFamily="34" charset="0"/>
              <a:buChar char="•"/>
            </a:pPr>
            <a:r>
              <a:rPr lang="en-US" sz="2400" dirty="0">
                <a:solidFill>
                  <a:schemeClr val="tx1"/>
                </a:solidFill>
              </a:rPr>
              <a:t>Bidirectional search algorithm runs two simultaneous searches, one form initial state called as forward-search and other from goal node called as backward-search, to find the goal node</a:t>
            </a:r>
            <a:r>
              <a:rPr lang="en-US" sz="2400" dirty="0" smtClean="0">
                <a:solidFill>
                  <a:schemeClr val="tx1"/>
                </a:solidFill>
              </a:rPr>
              <a:t>.</a:t>
            </a:r>
          </a:p>
          <a:p>
            <a:pPr algn="just"/>
            <a:endParaRPr lang="en-US" sz="2400" dirty="0" smtClean="0">
              <a:solidFill>
                <a:schemeClr val="tx1"/>
              </a:solidFill>
            </a:endParaRPr>
          </a:p>
          <a:p>
            <a:pPr algn="just">
              <a:buFont typeface="Arial" pitchFamily="34" charset="0"/>
              <a:buChar char="•"/>
            </a:pPr>
            <a:r>
              <a:rPr lang="en-US" sz="2400" dirty="0">
                <a:solidFill>
                  <a:schemeClr val="tx1"/>
                </a:solidFill>
              </a:rPr>
              <a:t>Bidirectional search replaces one single search graph with two small </a:t>
            </a:r>
            <a:r>
              <a:rPr lang="en-US" sz="2400" dirty="0" smtClean="0">
                <a:solidFill>
                  <a:schemeClr val="tx1"/>
                </a:solidFill>
              </a:rPr>
              <a:t>sub-graphs </a:t>
            </a:r>
            <a:r>
              <a:rPr lang="en-US" sz="2400" dirty="0">
                <a:solidFill>
                  <a:schemeClr val="tx1"/>
                </a:solidFill>
              </a:rPr>
              <a:t>in which one starts the search from an initial vertex and other starts from goal vertex. The search stops when these two graphs intersect each other</a:t>
            </a:r>
            <a:r>
              <a:rPr lang="en-US" sz="2400" dirty="0" smtClean="0">
                <a:solidFill>
                  <a:schemeClr val="tx1"/>
                </a:solidFill>
              </a:rPr>
              <a:t>.</a:t>
            </a:r>
          </a:p>
          <a:p>
            <a:pPr algn="just">
              <a:buFont typeface="Arial" pitchFamily="34" charset="0"/>
              <a:buChar char="•"/>
            </a:pPr>
            <a:endParaRPr lang="en-US" sz="2400" dirty="0" smtClean="0">
              <a:solidFill>
                <a:schemeClr val="tx1"/>
              </a:solidFill>
            </a:endParaRPr>
          </a:p>
          <a:p>
            <a:pPr algn="just">
              <a:buFont typeface="Arial" pitchFamily="34" charset="0"/>
              <a:buChar char="•"/>
            </a:pPr>
            <a:r>
              <a:rPr lang="en-US" sz="2400" dirty="0" smtClean="0">
                <a:solidFill>
                  <a:schemeClr val="tx1"/>
                </a:solidFill>
              </a:rPr>
              <a:t>Bidirectional search can use search techniques such as BFS, DFS, DLS, etc.</a:t>
            </a:r>
          </a:p>
          <a:p>
            <a:pPr algn="just"/>
            <a:endParaRPr lang="en-US" sz="2400" dirty="0">
              <a:solidFill>
                <a:schemeClr val="tx1"/>
              </a:solidFill>
            </a:endParaRPr>
          </a:p>
          <a:p>
            <a:pPr algn="just"/>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990600" y="1600200"/>
            <a:ext cx="7315200" cy="4419600"/>
          </a:xfrm>
          <a:prstGeom prst="rect">
            <a:avLst/>
          </a:prstGeom>
          <a:noFill/>
          <a:ln w="9525">
            <a:noFill/>
            <a:miter lim="800000"/>
            <a:headEnd/>
            <a:tailEnd/>
          </a:ln>
          <a:effectLst/>
        </p:spPr>
      </p:pic>
      <p:sp>
        <p:nvSpPr>
          <p:cNvPr id="7" name="TextBox 6"/>
          <p:cNvSpPr txBox="1"/>
          <p:nvPr/>
        </p:nvSpPr>
        <p:spPr>
          <a:xfrm>
            <a:off x="304800" y="228600"/>
            <a:ext cx="8534400" cy="830997"/>
          </a:xfrm>
          <a:prstGeom prst="rect">
            <a:avLst/>
          </a:prstGeom>
          <a:noFill/>
        </p:spPr>
        <p:txBody>
          <a:bodyPr wrap="square" rtlCol="0">
            <a:spAutoFit/>
          </a:bodyPr>
          <a:lstStyle/>
          <a:p>
            <a:pPr algn="ctr"/>
            <a:r>
              <a:rPr lang="en-US" sz="2400" b="1" dirty="0" smtClean="0"/>
              <a:t>Bidirectional Search(Continued……)</a:t>
            </a:r>
          </a:p>
          <a:p>
            <a:r>
              <a:rPr lang="en-US" sz="2400" b="1" dirty="0" smtClean="0"/>
              <a:t>Example:</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4800"/>
            <a:ext cx="8305800" cy="6324600"/>
          </a:xfrm>
        </p:spPr>
        <p:txBody>
          <a:bodyPr>
            <a:normAutofit/>
          </a:bodyPr>
          <a:lstStyle/>
          <a:p>
            <a:r>
              <a:rPr lang="en-US" sz="2400" b="1" dirty="0" smtClean="0">
                <a:solidFill>
                  <a:schemeClr val="tx1"/>
                </a:solidFill>
              </a:rPr>
              <a:t>Bidirectional Search(Continued……)</a:t>
            </a:r>
          </a:p>
          <a:p>
            <a:pPr algn="just"/>
            <a:endParaRPr lang="en-US" sz="2400" b="1" dirty="0" smtClean="0">
              <a:solidFill>
                <a:schemeClr val="tx1"/>
              </a:solidFill>
            </a:endParaRPr>
          </a:p>
          <a:p>
            <a:pPr algn="just">
              <a:buFont typeface="Arial" pitchFamily="34" charset="0"/>
              <a:buChar char="•"/>
            </a:pPr>
            <a:r>
              <a:rPr lang="en-US" sz="2400" b="1" dirty="0" smtClean="0">
                <a:solidFill>
                  <a:schemeClr val="tx1"/>
                </a:solidFill>
              </a:rPr>
              <a:t>Completeness</a:t>
            </a:r>
            <a:r>
              <a:rPr lang="en-US" sz="2400" b="1" dirty="0">
                <a:solidFill>
                  <a:schemeClr val="tx1"/>
                </a:solidFill>
              </a:rPr>
              <a:t>:</a:t>
            </a:r>
            <a:r>
              <a:rPr lang="en-US" sz="2400" dirty="0">
                <a:solidFill>
                  <a:schemeClr val="tx1"/>
                </a:solidFill>
              </a:rPr>
              <a:t> Bidirectional Search is complete if we use </a:t>
            </a:r>
            <a:r>
              <a:rPr lang="en-US" sz="2400" b="1" dirty="0" smtClean="0">
                <a:solidFill>
                  <a:schemeClr val="tx1"/>
                </a:solidFill>
              </a:rPr>
              <a:t>BFS</a:t>
            </a:r>
            <a:r>
              <a:rPr lang="en-US" sz="2400" dirty="0" smtClean="0">
                <a:solidFill>
                  <a:schemeClr val="tx1"/>
                </a:solidFill>
              </a:rPr>
              <a:t> </a:t>
            </a:r>
            <a:r>
              <a:rPr lang="en-US" sz="2400" dirty="0">
                <a:solidFill>
                  <a:schemeClr val="tx1"/>
                </a:solidFill>
              </a:rPr>
              <a:t>in both searches</a:t>
            </a:r>
            <a:r>
              <a:rPr lang="en-US" sz="2400" dirty="0" smtClean="0">
                <a:solidFill>
                  <a:schemeClr val="tx1"/>
                </a:solidFill>
              </a:rPr>
              <a:t>.</a:t>
            </a:r>
          </a:p>
          <a:p>
            <a:pPr algn="just"/>
            <a:endParaRPr lang="en-US" sz="2400" dirty="0">
              <a:solidFill>
                <a:schemeClr val="tx1"/>
              </a:solidFill>
            </a:endParaRPr>
          </a:p>
          <a:p>
            <a:pPr algn="just">
              <a:buFont typeface="Arial" pitchFamily="34" charset="0"/>
              <a:buChar char="•"/>
            </a:pPr>
            <a:r>
              <a:rPr lang="en-US" sz="2400" dirty="0">
                <a:solidFill>
                  <a:schemeClr val="tx1"/>
                </a:solidFill>
              </a:rPr>
              <a:t>Time Complexity: </a:t>
            </a:r>
            <a:r>
              <a:rPr lang="en-US" sz="2400" b="1" dirty="0">
                <a:solidFill>
                  <a:schemeClr val="tx1"/>
                </a:solidFill>
              </a:rPr>
              <a:t>Time complexity of bidirectional search </a:t>
            </a:r>
            <a:r>
              <a:rPr lang="en-US" sz="2400" dirty="0">
                <a:solidFill>
                  <a:schemeClr val="tx1"/>
                </a:solidFill>
              </a:rPr>
              <a:t>using BFS is </a:t>
            </a:r>
            <a:r>
              <a:rPr lang="en-US" sz="2400" dirty="0" smtClean="0">
                <a:solidFill>
                  <a:schemeClr val="tx1"/>
                </a:solidFill>
              </a:rPr>
              <a:t>O(</a:t>
            </a:r>
            <a:r>
              <a:rPr lang="en-US" sz="2400" dirty="0" err="1" smtClean="0">
                <a:solidFill>
                  <a:schemeClr val="tx1"/>
                </a:solidFill>
              </a:rPr>
              <a:t>b</a:t>
            </a:r>
            <a:r>
              <a:rPr lang="en-US" sz="2400" baseline="30000" dirty="0" err="1" smtClean="0">
                <a:solidFill>
                  <a:schemeClr val="tx1"/>
                </a:solidFill>
              </a:rPr>
              <a:t>d</a:t>
            </a:r>
            <a:r>
              <a:rPr lang="en-US" sz="2400" baseline="30000" dirty="0" smtClean="0">
                <a:solidFill>
                  <a:schemeClr val="tx1"/>
                </a:solidFill>
              </a:rPr>
              <a:t>/2</a:t>
            </a:r>
            <a:r>
              <a:rPr lang="en-US" sz="2400" dirty="0" smtClean="0">
                <a:solidFill>
                  <a:schemeClr val="tx1"/>
                </a:solidFill>
              </a:rPr>
              <a:t>).</a:t>
            </a:r>
          </a:p>
          <a:p>
            <a:pPr algn="just"/>
            <a:endParaRPr lang="en-US" sz="2400" dirty="0">
              <a:solidFill>
                <a:schemeClr val="tx1"/>
              </a:solidFill>
            </a:endParaRPr>
          </a:p>
          <a:p>
            <a:pPr algn="just">
              <a:buFont typeface="Arial" pitchFamily="34" charset="0"/>
              <a:buChar char="•"/>
            </a:pPr>
            <a:r>
              <a:rPr lang="en-US" sz="2400" b="1" dirty="0">
                <a:solidFill>
                  <a:schemeClr val="tx1"/>
                </a:solidFill>
              </a:rPr>
              <a:t>Space Complexity:</a:t>
            </a:r>
            <a:r>
              <a:rPr lang="en-US" sz="2400" dirty="0">
                <a:solidFill>
                  <a:schemeClr val="tx1"/>
                </a:solidFill>
              </a:rPr>
              <a:t> Space complexity of bidirectional search is </a:t>
            </a:r>
            <a:r>
              <a:rPr lang="en-US" sz="2400" dirty="0" smtClean="0">
                <a:solidFill>
                  <a:schemeClr val="tx1"/>
                </a:solidFill>
              </a:rPr>
              <a:t>O(</a:t>
            </a:r>
            <a:r>
              <a:rPr lang="en-US" sz="2400" dirty="0" err="1" smtClean="0">
                <a:solidFill>
                  <a:schemeClr val="tx1"/>
                </a:solidFill>
              </a:rPr>
              <a:t>b</a:t>
            </a:r>
            <a:r>
              <a:rPr lang="en-US" sz="2400" baseline="30000" dirty="0" err="1" smtClean="0">
                <a:solidFill>
                  <a:schemeClr val="tx1"/>
                </a:solidFill>
              </a:rPr>
              <a:t>d</a:t>
            </a:r>
            <a:r>
              <a:rPr lang="en-US" sz="2400" baseline="30000" dirty="0" smtClean="0">
                <a:solidFill>
                  <a:schemeClr val="tx1"/>
                </a:solidFill>
              </a:rPr>
              <a:t>/2</a:t>
            </a:r>
            <a:r>
              <a:rPr lang="en-US" sz="2400" dirty="0" smtClean="0">
                <a:solidFill>
                  <a:schemeClr val="tx1"/>
                </a:solidFill>
              </a:rPr>
              <a:t>).</a:t>
            </a:r>
          </a:p>
          <a:p>
            <a:pPr algn="just"/>
            <a:r>
              <a:rPr lang="en-US" sz="2400" dirty="0" smtClean="0">
                <a:solidFill>
                  <a:schemeClr val="tx1"/>
                </a:solidFill>
              </a:rPr>
              <a:t> </a:t>
            </a:r>
            <a:endParaRPr lang="en-US" sz="2400" dirty="0">
              <a:solidFill>
                <a:schemeClr val="tx1"/>
              </a:solidFill>
            </a:endParaRPr>
          </a:p>
          <a:p>
            <a:pPr algn="just">
              <a:buFont typeface="Arial" pitchFamily="34" charset="0"/>
              <a:buChar char="•"/>
            </a:pPr>
            <a:r>
              <a:rPr lang="en-US" sz="2400" b="1" dirty="0">
                <a:solidFill>
                  <a:schemeClr val="tx1"/>
                </a:solidFill>
              </a:rPr>
              <a:t>Optimal: </a:t>
            </a:r>
            <a:r>
              <a:rPr lang="en-US" sz="2400" dirty="0">
                <a:solidFill>
                  <a:schemeClr val="tx1"/>
                </a:solidFill>
              </a:rPr>
              <a:t>Bidirectional search is </a:t>
            </a:r>
            <a:r>
              <a:rPr lang="en-US" sz="2400" dirty="0" smtClean="0">
                <a:solidFill>
                  <a:schemeClr val="tx1"/>
                </a:solidFill>
              </a:rPr>
              <a:t>Optimal</a:t>
            </a:r>
          </a:p>
          <a:p>
            <a:pPr algn="just">
              <a:buFont typeface="Arial" pitchFamily="34" charset="0"/>
              <a:buChar char="•"/>
            </a:pPr>
            <a:endParaRPr lang="en-US" sz="2400"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TotalTime>
  <Words>1109</Words>
  <Application>Microsoft Office PowerPoint</Application>
  <PresentationFormat>On-screen Show (4:3)</PresentationFormat>
  <Paragraphs>164</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  SESSION 5  Uninformed Search Strategies(Continued...)  &amp;  Informed Search Strategies  (Heuristic Search Techniques)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SESSION-4</dc:title>
  <dc:creator>Anjali</dc:creator>
  <cp:lastModifiedBy>Shanthi</cp:lastModifiedBy>
  <cp:revision>179</cp:revision>
  <dcterms:created xsi:type="dcterms:W3CDTF">2018-12-16T12:39:00Z</dcterms:created>
  <dcterms:modified xsi:type="dcterms:W3CDTF">2020-07-18T06:10:39Z</dcterms:modified>
</cp:coreProperties>
</file>