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2" r:id="rId2"/>
    <p:sldId id="291" r:id="rId3"/>
    <p:sldId id="256" r:id="rId4"/>
    <p:sldId id="257" r:id="rId5"/>
    <p:sldId id="258" r:id="rId6"/>
    <p:sldId id="259" r:id="rId7"/>
    <p:sldId id="260" r:id="rId8"/>
    <p:sldId id="275" r:id="rId9"/>
    <p:sldId id="276" r:id="rId10"/>
    <p:sldId id="277" r:id="rId11"/>
    <p:sldId id="292" r:id="rId12"/>
    <p:sldId id="293" r:id="rId13"/>
    <p:sldId id="294" r:id="rId14"/>
    <p:sldId id="288" r:id="rId15"/>
    <p:sldId id="290" r:id="rId16"/>
    <p:sldId id="273" r:id="rId17"/>
    <p:sldId id="274" r:id="rId18"/>
    <p:sldId id="261" r:id="rId19"/>
    <p:sldId id="262" r:id="rId20"/>
    <p:sldId id="265" r:id="rId21"/>
    <p:sldId id="26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41CCC0-2672-48D7-BD18-DF4BA45F1AE6}" type="datetimeFigureOut">
              <a:rPr lang="en-US" smtClean="0"/>
              <a:pPr/>
              <a:t>7/18/2020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8D8528-CF2B-4055-8565-027C2AE9E3D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88D8528-CF2B-4055-8565-027C2AE9E3D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2CD4884D-54D8-46E6-BBD3-BAC576BD7CBB}" type="slidenum">
              <a:rPr lang="en-US" altLang="en-US" smtClean="0"/>
              <a:pPr/>
              <a:t>4</a:t>
            </a:fld>
            <a:endParaRPr lang="en-US" alt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DB432854-0B19-430A-91A1-45388416C0F6}" type="slidenum">
              <a:rPr lang="en-US" altLang="en-US" smtClean="0"/>
              <a:pPr/>
              <a:t>5</a:t>
            </a:fld>
            <a:endParaRPr lang="en-US" alt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066800"/>
            <a:ext cx="8534400" cy="3539430"/>
          </a:xfrm>
          <a:prstGeom prst="rect">
            <a:avLst/>
          </a:prstGeom>
          <a:noFill/>
        </p:spPr>
        <p:txBody>
          <a:bodyPr wrap="square" rtlCol="0">
            <a:spAutoFit/>
          </a:bodyPr>
          <a:lstStyle/>
          <a:p>
            <a:pPr algn="ctr"/>
            <a:endParaRPr lang="en-US" sz="3200" b="1" dirty="0" smtClean="0"/>
          </a:p>
          <a:p>
            <a:pPr algn="ctr"/>
            <a:r>
              <a:rPr lang="en-US" sz="3200" b="1" dirty="0" smtClean="0"/>
              <a:t>Session 6</a:t>
            </a:r>
          </a:p>
          <a:p>
            <a:pPr algn="ctr"/>
            <a:endParaRPr lang="en-US" sz="3200" b="1" dirty="0" smtClean="0"/>
          </a:p>
          <a:p>
            <a:pPr algn="ctr"/>
            <a:r>
              <a:rPr lang="en-US" sz="3200" b="1" dirty="0" smtClean="0"/>
              <a:t>A* search</a:t>
            </a:r>
          </a:p>
          <a:p>
            <a:pPr algn="ctr"/>
            <a:r>
              <a:rPr lang="en-US" sz="3200" b="1" dirty="0" smtClean="0"/>
              <a:t> (Minimizing the total estimated solution cost)</a:t>
            </a:r>
          </a:p>
          <a:p>
            <a:pPr algn="ctr"/>
            <a:endParaRPr lang="en-US" sz="3200" b="1" dirty="0" smtClean="0"/>
          </a:p>
          <a:p>
            <a:pPr algn="just"/>
            <a:endParaRPr lang="en-US" sz="3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458200" cy="5262979"/>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A* search (Continued…) </a:t>
            </a:r>
          </a:p>
          <a:p>
            <a:endParaRPr lang="en-US" sz="2400" b="1" dirty="0" smtClean="0">
              <a:latin typeface="Times New Roman" pitchFamily="18" charset="0"/>
              <a:cs typeface="Times New Roman" pitchFamily="18" charset="0"/>
            </a:endParaRPr>
          </a:p>
          <a:p>
            <a:r>
              <a:rPr lang="en-US" sz="2400" dirty="0" smtClean="0"/>
              <a:t>After expanding Arad :</a:t>
            </a:r>
          </a:p>
          <a:p>
            <a:endParaRPr lang="en-US" sz="2400" dirty="0" smtClean="0"/>
          </a:p>
          <a:p>
            <a:r>
              <a:rPr lang="en-US" sz="2400" dirty="0" smtClean="0"/>
              <a:t>• We have three nodes </a:t>
            </a:r>
            <a:r>
              <a:rPr lang="en-US" sz="2400" dirty="0" err="1" smtClean="0"/>
              <a:t>i.e</a:t>
            </a:r>
            <a:r>
              <a:rPr lang="en-US" sz="2400" dirty="0" smtClean="0"/>
              <a:t> </a:t>
            </a:r>
            <a:r>
              <a:rPr lang="en-US" sz="2400" dirty="0" err="1" smtClean="0"/>
              <a:t>Zerind</a:t>
            </a:r>
            <a:r>
              <a:rPr lang="en-US" sz="2400" dirty="0" smtClean="0"/>
              <a:t>, Sibiu and Timisoara.</a:t>
            </a:r>
          </a:p>
          <a:p>
            <a:r>
              <a:rPr lang="en-US" sz="2400" dirty="0" smtClean="0"/>
              <a:t>• As we know f(n)=g(n)+h(n). </a:t>
            </a:r>
          </a:p>
          <a:p>
            <a:r>
              <a:rPr lang="en-US" sz="2400" dirty="0" smtClean="0"/>
              <a:t>• f(Sibiu)=f(n)=</a:t>
            </a:r>
            <a:r>
              <a:rPr lang="en-US" sz="2400" dirty="0" smtClean="0"/>
              <a:t>140+253=393 (</a:t>
            </a:r>
            <a:r>
              <a:rPr lang="en-US" sz="2400" dirty="0" smtClean="0"/>
              <a:t>g(n)=140 and h(n)=</a:t>
            </a:r>
            <a:r>
              <a:rPr lang="en-US" sz="2400" dirty="0" smtClean="0"/>
              <a:t>253).</a:t>
            </a:r>
          </a:p>
          <a:p>
            <a:r>
              <a:rPr lang="en-US" sz="2400" dirty="0" smtClean="0"/>
              <a:t> </a:t>
            </a:r>
          </a:p>
          <a:p>
            <a:r>
              <a:rPr lang="en-US" sz="2400" dirty="0" smtClean="0"/>
              <a:t>•</a:t>
            </a:r>
            <a:r>
              <a:rPr lang="en-US" sz="2400" dirty="0" smtClean="0"/>
              <a:t>f(</a:t>
            </a:r>
            <a:r>
              <a:rPr lang="en-US" sz="2400" dirty="0" err="1" smtClean="0"/>
              <a:t>Zerind</a:t>
            </a:r>
            <a:r>
              <a:rPr lang="en-US" sz="2400" dirty="0" smtClean="0"/>
              <a:t>)=f(n)=</a:t>
            </a:r>
            <a:r>
              <a:rPr lang="en-US" sz="2400" dirty="0" smtClean="0"/>
              <a:t>75+374=449 (</a:t>
            </a:r>
            <a:r>
              <a:rPr lang="en-US" sz="2400" dirty="0" smtClean="0"/>
              <a:t>g(n)=75 and h(n)=374</a:t>
            </a:r>
            <a:r>
              <a:rPr lang="en-US" sz="2400" dirty="0" smtClean="0"/>
              <a:t>).</a:t>
            </a:r>
          </a:p>
          <a:p>
            <a:endParaRPr lang="en-US" sz="2400" dirty="0" smtClean="0"/>
          </a:p>
          <a:p>
            <a:r>
              <a:rPr lang="en-US" sz="2400" dirty="0" smtClean="0"/>
              <a:t> </a:t>
            </a:r>
            <a:r>
              <a:rPr lang="en-US" sz="2400" dirty="0" smtClean="0"/>
              <a:t>•f(Timisoara)=f(n)=</a:t>
            </a:r>
            <a:r>
              <a:rPr lang="en-US" sz="2400" dirty="0" smtClean="0"/>
              <a:t>118+329=447 (</a:t>
            </a:r>
            <a:r>
              <a:rPr lang="en-US" sz="2400" dirty="0" smtClean="0"/>
              <a:t>g(n)=118 and h(n)=329</a:t>
            </a:r>
            <a:r>
              <a:rPr lang="en-US" sz="2400" dirty="0" smtClean="0"/>
              <a:t>).</a:t>
            </a:r>
          </a:p>
          <a:p>
            <a:r>
              <a:rPr lang="en-US" sz="2400" dirty="0" smtClean="0"/>
              <a:t> </a:t>
            </a:r>
            <a:endParaRPr lang="en-US" sz="2400" dirty="0" smtClean="0"/>
          </a:p>
          <a:p>
            <a:pPr algn="just"/>
            <a:r>
              <a:rPr lang="en-US" sz="2400" dirty="0" smtClean="0"/>
              <a:t>• From these nodes we have to choose the least f(n) value, so f(Sibiu) is least among these nodes.</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990600" y="457200"/>
            <a:ext cx="4305300" cy="28575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657600" y="3200400"/>
            <a:ext cx="4914900" cy="3400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143000" y="609600"/>
            <a:ext cx="7010400" cy="56388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838200" y="533400"/>
            <a:ext cx="7696200" cy="56388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381000" y="838200"/>
            <a:ext cx="8382000" cy="4953000"/>
          </a:xfrm>
          <a:prstGeom prst="rect">
            <a:avLst/>
          </a:prstGeom>
          <a:noFill/>
          <a:ln w="9525">
            <a:noFill/>
            <a:miter lim="800000"/>
            <a:headEnd/>
            <a:tailEnd/>
          </a:ln>
          <a:effectLst/>
        </p:spPr>
      </p:pic>
      <p:sp>
        <p:nvSpPr>
          <p:cNvPr id="4" name="Rectangle 3"/>
          <p:cNvSpPr/>
          <p:nvPr/>
        </p:nvSpPr>
        <p:spPr>
          <a:xfrm>
            <a:off x="2971800" y="381000"/>
            <a:ext cx="3463642" cy="461665"/>
          </a:xfrm>
          <a:prstGeom prst="rect">
            <a:avLst/>
          </a:prstGeom>
        </p:spPr>
        <p:txBody>
          <a:bodyPr wrap="none">
            <a:spAutoFit/>
          </a:bodyPr>
          <a:lstStyle/>
          <a:p>
            <a:pPr algn="ctr"/>
            <a:r>
              <a:rPr lang="en-US" sz="2400" b="1" dirty="0" smtClean="0">
                <a:latin typeface="Times New Roman" pitchFamily="18" charset="0"/>
                <a:cs typeface="Times New Roman" pitchFamily="18" charset="0"/>
              </a:rPr>
              <a:t>A* search (Continued…)</a:t>
            </a:r>
            <a:endParaRPr lang="en-US" sz="2400" dirty="0" smtClean="0"/>
          </a:p>
        </p:txBody>
      </p:sp>
      <p:sp>
        <p:nvSpPr>
          <p:cNvPr id="5" name="TextBox 4"/>
          <p:cNvSpPr txBox="1"/>
          <p:nvPr/>
        </p:nvSpPr>
        <p:spPr>
          <a:xfrm>
            <a:off x="3581400" y="6019800"/>
            <a:ext cx="2590800" cy="369332"/>
          </a:xfrm>
          <a:prstGeom prst="rect">
            <a:avLst/>
          </a:prstGeom>
          <a:noFill/>
        </p:spPr>
        <p:txBody>
          <a:bodyPr wrap="square" rtlCol="0">
            <a:spAutoFit/>
          </a:bodyPr>
          <a:lstStyle/>
          <a:p>
            <a:r>
              <a:rPr lang="en-US" b="1" dirty="0" smtClean="0"/>
              <a:t>Nodes visited/Expanded</a:t>
            </a: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990600" y="914400"/>
            <a:ext cx="7543800" cy="4800600"/>
          </a:xfrm>
          <a:prstGeom prst="rect">
            <a:avLst/>
          </a:prstGeom>
          <a:noFill/>
          <a:ln w="9525">
            <a:noFill/>
            <a:miter lim="800000"/>
            <a:headEnd/>
            <a:tailEnd/>
          </a:ln>
          <a:effectLst/>
        </p:spPr>
      </p:pic>
      <p:sp>
        <p:nvSpPr>
          <p:cNvPr id="3" name="TextBox 2"/>
          <p:cNvSpPr txBox="1"/>
          <p:nvPr/>
        </p:nvSpPr>
        <p:spPr>
          <a:xfrm>
            <a:off x="2438400" y="5867400"/>
            <a:ext cx="4800600" cy="461665"/>
          </a:xfrm>
          <a:prstGeom prst="rect">
            <a:avLst/>
          </a:prstGeom>
          <a:noFill/>
        </p:spPr>
        <p:txBody>
          <a:bodyPr wrap="square" rtlCol="0">
            <a:spAutoFit/>
          </a:bodyPr>
          <a:lstStyle/>
          <a:p>
            <a:r>
              <a:rPr lang="en-US" sz="2400" dirty="0" smtClean="0"/>
              <a:t>Shortest path from Arad to Bucharest</a:t>
            </a:r>
            <a:endParaRPr lang="en-US" sz="2400" dirty="0"/>
          </a:p>
        </p:txBody>
      </p:sp>
      <p:sp>
        <p:nvSpPr>
          <p:cNvPr id="4" name="Rectangle 3"/>
          <p:cNvSpPr/>
          <p:nvPr/>
        </p:nvSpPr>
        <p:spPr>
          <a:xfrm>
            <a:off x="2971800" y="381000"/>
            <a:ext cx="3463642" cy="461665"/>
          </a:xfrm>
          <a:prstGeom prst="rect">
            <a:avLst/>
          </a:prstGeom>
        </p:spPr>
        <p:txBody>
          <a:bodyPr wrap="none">
            <a:spAutoFit/>
          </a:bodyPr>
          <a:lstStyle/>
          <a:p>
            <a:pPr algn="ctr"/>
            <a:r>
              <a:rPr lang="en-US" sz="2400" b="1" dirty="0" smtClean="0">
                <a:latin typeface="Times New Roman" pitchFamily="18" charset="0"/>
                <a:cs typeface="Times New Roman" pitchFamily="18" charset="0"/>
              </a:rPr>
              <a:t>A* search (Continued…)</a:t>
            </a:r>
            <a:endParaRPr lang="en-US" sz="24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610600" cy="5632311"/>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A* search (Continued…)</a:t>
            </a:r>
          </a:p>
          <a:p>
            <a:endParaRPr lang="en-US" sz="2400" dirty="0" smtClean="0"/>
          </a:p>
          <a:p>
            <a:r>
              <a:rPr lang="en-US" sz="2400" b="1" dirty="0" smtClean="0"/>
              <a:t>Advantages:</a:t>
            </a:r>
          </a:p>
          <a:p>
            <a:endParaRPr lang="en-US" sz="2400" dirty="0" smtClean="0"/>
          </a:p>
          <a:p>
            <a:pPr lvl="1" algn="just">
              <a:buFont typeface="Arial" pitchFamily="34" charset="0"/>
              <a:buChar char="•"/>
            </a:pPr>
            <a:r>
              <a:rPr lang="en-US" sz="2400" dirty="0" smtClean="0">
                <a:latin typeface="Times New Roman" pitchFamily="18" charset="0"/>
                <a:cs typeface="Times New Roman" pitchFamily="18" charset="0"/>
              </a:rPr>
              <a:t>That A* search is complete, optimal, and optimally efficient among all such algorithms.</a:t>
            </a:r>
          </a:p>
          <a:p>
            <a:endParaRPr lang="en-US" sz="2400" dirty="0" smtClean="0"/>
          </a:p>
          <a:p>
            <a:r>
              <a:rPr lang="en-US" sz="2400" b="1" dirty="0" smtClean="0"/>
              <a:t>Disadvantages:</a:t>
            </a:r>
            <a:r>
              <a:rPr lang="en-US" sz="2400" dirty="0" smtClean="0"/>
              <a:t> </a:t>
            </a:r>
          </a:p>
          <a:p>
            <a:endParaRPr lang="en-US" sz="2400" dirty="0" smtClean="0"/>
          </a:p>
          <a:p>
            <a:pPr lvl="1" algn="just">
              <a:buFont typeface="Arial" pitchFamily="34" charset="0"/>
              <a:buChar char="•"/>
            </a:pPr>
            <a:r>
              <a:rPr lang="en-US" sz="2400" dirty="0" smtClean="0"/>
              <a:t> For most problems, the number of states within the goal contour search space is still exponential in the length of the solution.</a:t>
            </a:r>
          </a:p>
          <a:p>
            <a:endParaRPr lang="en-US" sz="2400" dirty="0" smtClean="0"/>
          </a:p>
          <a:p>
            <a:endParaRPr lang="en-US" sz="2400" dirty="0" smtClean="0"/>
          </a:p>
          <a:p>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228600"/>
            <a:ext cx="8534400" cy="5632311"/>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A* search (Continued…)</a:t>
            </a:r>
          </a:p>
          <a:p>
            <a:endParaRPr lang="en-US" sz="2400" dirty="0" smtClean="0"/>
          </a:p>
          <a:p>
            <a:pPr algn="just">
              <a:buFont typeface="Arial" pitchFamily="34" charset="0"/>
              <a:buChar char="•"/>
            </a:pPr>
            <a:r>
              <a:rPr lang="en-US" sz="2400" dirty="0" smtClean="0"/>
              <a:t>That A* search is complete, optimal, and optimally efficient among all such algorithms. </a:t>
            </a:r>
          </a:p>
          <a:p>
            <a:pPr algn="just">
              <a:buFont typeface="Arial" pitchFamily="34" charset="0"/>
              <a:buChar char="•"/>
            </a:pPr>
            <a:endParaRPr lang="en-US" sz="2400" dirty="0" smtClean="0"/>
          </a:p>
          <a:p>
            <a:pPr algn="just"/>
            <a:r>
              <a:rPr lang="en-US" sz="2400" dirty="0" smtClean="0"/>
              <a:t>Conditions for optimality:</a:t>
            </a:r>
          </a:p>
          <a:p>
            <a:pPr algn="just"/>
            <a:endParaRPr lang="en-US" sz="2400" dirty="0" smtClean="0"/>
          </a:p>
          <a:p>
            <a:pPr lvl="1" algn="just">
              <a:buFont typeface="Arial" pitchFamily="34" charset="0"/>
              <a:buChar char="•"/>
            </a:pPr>
            <a:r>
              <a:rPr lang="en-US" sz="2400" dirty="0" smtClean="0"/>
              <a:t>Admissibility:  The first condition we require for optimality is that h(n) be an admissible heuristic. An admissible heuristic is one that never overestimates the cost to reach the goal. </a:t>
            </a:r>
          </a:p>
          <a:p>
            <a:pPr lvl="1" algn="just"/>
            <a:endParaRPr lang="en-US" sz="2400" dirty="0" smtClean="0"/>
          </a:p>
          <a:p>
            <a:pPr lvl="1" algn="just">
              <a:buFont typeface="Arial" pitchFamily="34" charset="0"/>
              <a:buChar char="•"/>
            </a:pPr>
            <a:r>
              <a:rPr lang="en-US" sz="2400" dirty="0" smtClean="0"/>
              <a:t>Consistency: A second, slightly stronger condition called consistency (or sometimes </a:t>
            </a:r>
            <a:r>
              <a:rPr lang="en-US" sz="2400" dirty="0" err="1" smtClean="0"/>
              <a:t>monotonicity</a:t>
            </a:r>
            <a:r>
              <a:rPr lang="en-US" sz="2400" dirty="0" smtClean="0"/>
              <a:t>) MCNOTONICITY is required only for applications of A* to graph search.</a:t>
            </a:r>
          </a:p>
          <a:p>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76"/>
          <p:cNvSpPr>
            <a:spLocks noChangeArrowheads="1"/>
          </p:cNvSpPr>
          <p:nvPr/>
        </p:nvSpPr>
        <p:spPr bwMode="auto">
          <a:xfrm>
            <a:off x="4114800" y="304800"/>
            <a:ext cx="304800" cy="304800"/>
          </a:xfrm>
          <a:prstGeom prst="rect">
            <a:avLst/>
          </a:prstGeom>
          <a:noFill/>
          <a:ln w="12700">
            <a:solidFill>
              <a:schemeClr val="tx1"/>
            </a:solidFill>
            <a:miter lim="800000"/>
            <a:headEnd/>
            <a:tailEnd/>
          </a:ln>
        </p:spPr>
        <p:txBody>
          <a:bodyPr wrap="none" anchor="ctr"/>
          <a:lstStyle/>
          <a:p>
            <a:pPr algn="ctr"/>
            <a:r>
              <a:rPr lang="en-GB" altLang="en-US" sz="2000" b="1">
                <a:latin typeface="Arial Unicode MS" pitchFamily="34" charset="-128"/>
              </a:rPr>
              <a:t>A</a:t>
            </a:r>
          </a:p>
        </p:txBody>
      </p:sp>
      <p:sp>
        <p:nvSpPr>
          <p:cNvPr id="15364" name="Rectangle 77"/>
          <p:cNvSpPr>
            <a:spLocks noChangeArrowheads="1"/>
          </p:cNvSpPr>
          <p:nvPr/>
        </p:nvSpPr>
        <p:spPr bwMode="auto">
          <a:xfrm>
            <a:off x="7696200" y="1981200"/>
            <a:ext cx="304800" cy="304800"/>
          </a:xfrm>
          <a:prstGeom prst="rect">
            <a:avLst/>
          </a:prstGeom>
          <a:noFill/>
          <a:ln w="12700">
            <a:solidFill>
              <a:schemeClr val="tx1"/>
            </a:solidFill>
            <a:miter lim="800000"/>
            <a:headEnd/>
            <a:tailEnd/>
          </a:ln>
        </p:spPr>
        <p:txBody>
          <a:bodyPr wrap="none" anchor="ctr"/>
          <a:lstStyle/>
          <a:p>
            <a:pPr algn="ctr"/>
            <a:r>
              <a:rPr lang="en-GB" altLang="en-US" sz="2000" b="1">
                <a:latin typeface="Arial Unicode MS" pitchFamily="34" charset="-128"/>
              </a:rPr>
              <a:t>D</a:t>
            </a:r>
          </a:p>
        </p:txBody>
      </p:sp>
      <p:sp>
        <p:nvSpPr>
          <p:cNvPr id="15365" name="Rectangle 78"/>
          <p:cNvSpPr>
            <a:spLocks noChangeArrowheads="1"/>
          </p:cNvSpPr>
          <p:nvPr/>
        </p:nvSpPr>
        <p:spPr bwMode="auto">
          <a:xfrm>
            <a:off x="4114800" y="2057400"/>
            <a:ext cx="304800" cy="304800"/>
          </a:xfrm>
          <a:prstGeom prst="rect">
            <a:avLst/>
          </a:prstGeom>
          <a:noFill/>
          <a:ln w="12700">
            <a:solidFill>
              <a:schemeClr val="tx1"/>
            </a:solidFill>
            <a:miter lim="800000"/>
            <a:headEnd/>
            <a:tailEnd/>
          </a:ln>
        </p:spPr>
        <p:txBody>
          <a:bodyPr wrap="none" anchor="ctr"/>
          <a:lstStyle/>
          <a:p>
            <a:pPr algn="ctr"/>
            <a:r>
              <a:rPr lang="en-GB" altLang="en-US" sz="2000" b="1">
                <a:latin typeface="Arial Unicode MS" pitchFamily="34" charset="-128"/>
              </a:rPr>
              <a:t>C</a:t>
            </a:r>
          </a:p>
        </p:txBody>
      </p:sp>
      <p:sp>
        <p:nvSpPr>
          <p:cNvPr id="15366" name="Rectangle 79"/>
          <p:cNvSpPr>
            <a:spLocks noChangeArrowheads="1"/>
          </p:cNvSpPr>
          <p:nvPr/>
        </p:nvSpPr>
        <p:spPr bwMode="auto">
          <a:xfrm>
            <a:off x="1143000" y="1905000"/>
            <a:ext cx="304800" cy="304800"/>
          </a:xfrm>
          <a:prstGeom prst="rect">
            <a:avLst/>
          </a:prstGeom>
          <a:noFill/>
          <a:ln w="12700">
            <a:solidFill>
              <a:schemeClr val="tx1"/>
            </a:solidFill>
            <a:miter lim="800000"/>
            <a:headEnd/>
            <a:tailEnd/>
          </a:ln>
        </p:spPr>
        <p:txBody>
          <a:bodyPr wrap="none" anchor="ctr"/>
          <a:lstStyle/>
          <a:p>
            <a:pPr algn="ctr"/>
            <a:r>
              <a:rPr lang="en-GB" altLang="en-US" sz="2000" b="1">
                <a:latin typeface="Arial Unicode MS" pitchFamily="34" charset="-128"/>
              </a:rPr>
              <a:t>B</a:t>
            </a:r>
          </a:p>
        </p:txBody>
      </p:sp>
      <p:cxnSp>
        <p:nvCxnSpPr>
          <p:cNvPr id="15367" name="AutoShape 80"/>
          <p:cNvCxnSpPr>
            <a:cxnSpLocks noChangeShapeType="1"/>
            <a:stCxn id="15366" idx="0"/>
            <a:endCxn id="15363" idx="2"/>
          </p:cNvCxnSpPr>
          <p:nvPr/>
        </p:nvCxnSpPr>
        <p:spPr bwMode="auto">
          <a:xfrm rot="5400000" flipH="1" flipV="1">
            <a:off x="2133600" y="-228600"/>
            <a:ext cx="1295400" cy="2971800"/>
          </a:xfrm>
          <a:prstGeom prst="straightConnector1">
            <a:avLst/>
          </a:prstGeom>
          <a:noFill/>
          <a:ln w="12700">
            <a:solidFill>
              <a:schemeClr val="tx1"/>
            </a:solidFill>
            <a:round/>
            <a:headEnd/>
            <a:tailEnd/>
          </a:ln>
        </p:spPr>
      </p:cxnSp>
      <p:cxnSp>
        <p:nvCxnSpPr>
          <p:cNvPr id="15368" name="AutoShape 81"/>
          <p:cNvCxnSpPr>
            <a:cxnSpLocks noChangeShapeType="1"/>
            <a:stCxn id="15363" idx="2"/>
            <a:endCxn id="15365" idx="0"/>
          </p:cNvCxnSpPr>
          <p:nvPr/>
        </p:nvCxnSpPr>
        <p:spPr bwMode="auto">
          <a:xfrm rot="5400000">
            <a:off x="3543301" y="1333500"/>
            <a:ext cx="1447800" cy="3175"/>
          </a:xfrm>
          <a:prstGeom prst="straightConnector1">
            <a:avLst/>
          </a:prstGeom>
          <a:noFill/>
          <a:ln w="12700">
            <a:solidFill>
              <a:schemeClr val="tx1"/>
            </a:solidFill>
            <a:round/>
            <a:headEnd/>
            <a:tailEnd/>
          </a:ln>
        </p:spPr>
      </p:cxnSp>
      <p:cxnSp>
        <p:nvCxnSpPr>
          <p:cNvPr id="15369" name="AutoShape 82"/>
          <p:cNvCxnSpPr>
            <a:cxnSpLocks noChangeShapeType="1"/>
            <a:stCxn id="15363" idx="2"/>
            <a:endCxn id="15364" idx="0"/>
          </p:cNvCxnSpPr>
          <p:nvPr/>
        </p:nvCxnSpPr>
        <p:spPr bwMode="auto">
          <a:xfrm rot="16200000" flipH="1">
            <a:off x="5372100" y="-495300"/>
            <a:ext cx="1371600" cy="3581400"/>
          </a:xfrm>
          <a:prstGeom prst="straightConnector1">
            <a:avLst/>
          </a:prstGeom>
          <a:noFill/>
          <a:ln w="12700">
            <a:solidFill>
              <a:schemeClr val="tx1"/>
            </a:solidFill>
            <a:round/>
            <a:headEnd/>
            <a:tailEnd/>
          </a:ln>
        </p:spPr>
      </p:cxnSp>
      <p:sp>
        <p:nvSpPr>
          <p:cNvPr id="15370" name="Rectangle 88"/>
          <p:cNvSpPr>
            <a:spLocks noChangeArrowheads="1"/>
          </p:cNvSpPr>
          <p:nvPr/>
        </p:nvSpPr>
        <p:spPr bwMode="auto">
          <a:xfrm>
            <a:off x="533400" y="3124200"/>
            <a:ext cx="304800" cy="304800"/>
          </a:xfrm>
          <a:prstGeom prst="rect">
            <a:avLst/>
          </a:prstGeom>
          <a:noFill/>
          <a:ln w="12700">
            <a:solidFill>
              <a:schemeClr val="tx1"/>
            </a:solidFill>
            <a:miter lim="800000"/>
            <a:headEnd/>
            <a:tailEnd/>
          </a:ln>
        </p:spPr>
        <p:txBody>
          <a:bodyPr wrap="none" anchor="ctr"/>
          <a:lstStyle/>
          <a:p>
            <a:pPr algn="ctr"/>
            <a:r>
              <a:rPr lang="en-GB" altLang="en-US" sz="2000" b="1">
                <a:latin typeface="Arial Unicode MS" pitchFamily="34" charset="-128"/>
              </a:rPr>
              <a:t>E</a:t>
            </a:r>
          </a:p>
        </p:txBody>
      </p:sp>
      <p:cxnSp>
        <p:nvCxnSpPr>
          <p:cNvPr id="15371" name="AutoShape 89"/>
          <p:cNvCxnSpPr>
            <a:cxnSpLocks noChangeShapeType="1"/>
            <a:stCxn id="15366" idx="1"/>
          </p:cNvCxnSpPr>
          <p:nvPr/>
        </p:nvCxnSpPr>
        <p:spPr bwMode="auto">
          <a:xfrm rot="10800000" flipV="1">
            <a:off x="685800" y="2057400"/>
            <a:ext cx="457200" cy="1066800"/>
          </a:xfrm>
          <a:prstGeom prst="straightConnector1">
            <a:avLst/>
          </a:prstGeom>
          <a:noFill/>
          <a:ln w="12700">
            <a:solidFill>
              <a:schemeClr val="tx1"/>
            </a:solidFill>
            <a:round/>
            <a:headEnd/>
            <a:tailEnd/>
          </a:ln>
        </p:spPr>
      </p:cxnSp>
      <p:sp>
        <p:nvSpPr>
          <p:cNvPr id="15372" name="Rectangle 88"/>
          <p:cNvSpPr>
            <a:spLocks noChangeArrowheads="1"/>
          </p:cNvSpPr>
          <p:nvPr/>
        </p:nvSpPr>
        <p:spPr bwMode="auto">
          <a:xfrm>
            <a:off x="533400" y="4572000"/>
            <a:ext cx="304800" cy="304800"/>
          </a:xfrm>
          <a:prstGeom prst="rect">
            <a:avLst/>
          </a:prstGeom>
          <a:noFill/>
          <a:ln w="12700">
            <a:solidFill>
              <a:schemeClr val="tx1"/>
            </a:solidFill>
            <a:miter lim="800000"/>
            <a:headEnd/>
            <a:tailEnd/>
          </a:ln>
        </p:spPr>
        <p:txBody>
          <a:bodyPr wrap="none" anchor="ctr"/>
          <a:lstStyle/>
          <a:p>
            <a:pPr algn="ctr"/>
            <a:r>
              <a:rPr lang="en-GB" altLang="en-US" sz="2000" b="1">
                <a:latin typeface="Arial Unicode MS" pitchFamily="34" charset="-128"/>
              </a:rPr>
              <a:t>F</a:t>
            </a:r>
          </a:p>
        </p:txBody>
      </p:sp>
      <p:cxnSp>
        <p:nvCxnSpPr>
          <p:cNvPr id="15373" name="AutoShape 89"/>
          <p:cNvCxnSpPr>
            <a:cxnSpLocks noChangeShapeType="1"/>
          </p:cNvCxnSpPr>
          <p:nvPr/>
        </p:nvCxnSpPr>
        <p:spPr bwMode="auto">
          <a:xfrm rot="5400000">
            <a:off x="115094" y="4001294"/>
            <a:ext cx="1143000" cy="1588"/>
          </a:xfrm>
          <a:prstGeom prst="straightConnector1">
            <a:avLst/>
          </a:prstGeom>
          <a:noFill/>
          <a:ln w="12700">
            <a:solidFill>
              <a:schemeClr val="tx1"/>
            </a:solidFill>
            <a:round/>
            <a:headEnd/>
            <a:tailEnd/>
          </a:ln>
        </p:spPr>
      </p:cxnSp>
      <p:sp>
        <p:nvSpPr>
          <p:cNvPr id="15374" name="TextBox 78"/>
          <p:cNvSpPr txBox="1">
            <a:spLocks noChangeArrowheads="1"/>
          </p:cNvSpPr>
          <p:nvPr/>
        </p:nvSpPr>
        <p:spPr bwMode="auto">
          <a:xfrm>
            <a:off x="1828800" y="1905000"/>
            <a:ext cx="730250" cy="369888"/>
          </a:xfrm>
          <a:prstGeom prst="rect">
            <a:avLst/>
          </a:prstGeom>
          <a:noFill/>
          <a:ln w="9525">
            <a:noFill/>
            <a:miter lim="800000"/>
            <a:headEnd/>
            <a:tailEnd/>
          </a:ln>
        </p:spPr>
        <p:txBody>
          <a:bodyPr wrap="none">
            <a:spAutoFit/>
          </a:bodyPr>
          <a:lstStyle/>
          <a:p>
            <a:r>
              <a:rPr lang="en-US" altLang="en-US" b="1"/>
              <a:t>(3+1)</a:t>
            </a:r>
          </a:p>
        </p:txBody>
      </p:sp>
      <p:sp>
        <p:nvSpPr>
          <p:cNvPr id="15375" name="TextBox 79"/>
          <p:cNvSpPr txBox="1">
            <a:spLocks noChangeArrowheads="1"/>
          </p:cNvSpPr>
          <p:nvPr/>
        </p:nvSpPr>
        <p:spPr bwMode="auto">
          <a:xfrm>
            <a:off x="4800600" y="1992313"/>
            <a:ext cx="730250" cy="369887"/>
          </a:xfrm>
          <a:prstGeom prst="rect">
            <a:avLst/>
          </a:prstGeom>
          <a:noFill/>
          <a:ln w="9525">
            <a:noFill/>
            <a:miter lim="800000"/>
            <a:headEnd/>
            <a:tailEnd/>
          </a:ln>
        </p:spPr>
        <p:txBody>
          <a:bodyPr wrap="none">
            <a:spAutoFit/>
          </a:bodyPr>
          <a:lstStyle/>
          <a:p>
            <a:r>
              <a:rPr lang="en-US" altLang="en-US" b="1"/>
              <a:t>(4+1)</a:t>
            </a:r>
          </a:p>
        </p:txBody>
      </p:sp>
      <p:sp>
        <p:nvSpPr>
          <p:cNvPr id="15376" name="TextBox 80"/>
          <p:cNvSpPr txBox="1">
            <a:spLocks noChangeArrowheads="1"/>
          </p:cNvSpPr>
          <p:nvPr/>
        </p:nvSpPr>
        <p:spPr bwMode="auto">
          <a:xfrm>
            <a:off x="1447800" y="3048000"/>
            <a:ext cx="730250" cy="369888"/>
          </a:xfrm>
          <a:prstGeom prst="rect">
            <a:avLst/>
          </a:prstGeom>
          <a:noFill/>
          <a:ln w="9525">
            <a:noFill/>
            <a:miter lim="800000"/>
            <a:headEnd/>
            <a:tailEnd/>
          </a:ln>
        </p:spPr>
        <p:txBody>
          <a:bodyPr wrap="none">
            <a:spAutoFit/>
          </a:bodyPr>
          <a:lstStyle/>
          <a:p>
            <a:r>
              <a:rPr lang="en-US" altLang="en-US" b="1"/>
              <a:t>(3+2)</a:t>
            </a:r>
          </a:p>
        </p:txBody>
      </p:sp>
      <p:sp>
        <p:nvSpPr>
          <p:cNvPr id="15377" name="TextBox 81"/>
          <p:cNvSpPr txBox="1">
            <a:spLocks noChangeArrowheads="1"/>
          </p:cNvSpPr>
          <p:nvPr/>
        </p:nvSpPr>
        <p:spPr bwMode="auto">
          <a:xfrm>
            <a:off x="1371600" y="4495800"/>
            <a:ext cx="730250" cy="369888"/>
          </a:xfrm>
          <a:prstGeom prst="rect">
            <a:avLst/>
          </a:prstGeom>
          <a:noFill/>
          <a:ln w="9525">
            <a:noFill/>
            <a:miter lim="800000"/>
            <a:headEnd/>
            <a:tailEnd/>
          </a:ln>
        </p:spPr>
        <p:txBody>
          <a:bodyPr wrap="none">
            <a:spAutoFit/>
          </a:bodyPr>
          <a:lstStyle/>
          <a:p>
            <a:r>
              <a:rPr lang="en-US" altLang="en-US" b="1"/>
              <a:t>(3+3)</a:t>
            </a:r>
          </a:p>
        </p:txBody>
      </p:sp>
      <p:sp>
        <p:nvSpPr>
          <p:cNvPr id="15378" name="TextBox 82"/>
          <p:cNvSpPr txBox="1">
            <a:spLocks noChangeArrowheads="1"/>
          </p:cNvSpPr>
          <p:nvPr/>
        </p:nvSpPr>
        <p:spPr bwMode="auto">
          <a:xfrm>
            <a:off x="8337550" y="1905000"/>
            <a:ext cx="730250" cy="369888"/>
          </a:xfrm>
          <a:prstGeom prst="rect">
            <a:avLst/>
          </a:prstGeom>
          <a:noFill/>
          <a:ln w="9525">
            <a:noFill/>
            <a:miter lim="800000"/>
            <a:headEnd/>
            <a:tailEnd/>
          </a:ln>
        </p:spPr>
        <p:txBody>
          <a:bodyPr wrap="none">
            <a:spAutoFit/>
          </a:bodyPr>
          <a:lstStyle/>
          <a:p>
            <a:r>
              <a:rPr lang="en-US" altLang="en-US" b="1"/>
              <a:t>(5+1)</a:t>
            </a:r>
          </a:p>
        </p:txBody>
      </p:sp>
      <p:sp>
        <p:nvSpPr>
          <p:cNvPr id="15379" name="TextBox 84"/>
          <p:cNvSpPr txBox="1">
            <a:spLocks noChangeArrowheads="1"/>
          </p:cNvSpPr>
          <p:nvPr/>
        </p:nvSpPr>
        <p:spPr bwMode="auto">
          <a:xfrm>
            <a:off x="2895600" y="5410200"/>
            <a:ext cx="4267200" cy="461665"/>
          </a:xfrm>
          <a:prstGeom prst="rect">
            <a:avLst/>
          </a:prstGeom>
          <a:noFill/>
          <a:ln w="9525">
            <a:noFill/>
            <a:miter lim="800000"/>
            <a:headEnd/>
            <a:tailEnd/>
          </a:ln>
        </p:spPr>
        <p:txBody>
          <a:bodyPr wrap="square">
            <a:spAutoFit/>
          </a:bodyPr>
          <a:lstStyle/>
          <a:p>
            <a:r>
              <a:rPr lang="en-US" altLang="en-US" sz="2400" b="1" dirty="0">
                <a:latin typeface="Times New Roman" pitchFamily="18" charset="0"/>
                <a:cs typeface="Times New Roman" pitchFamily="18" charset="0"/>
              </a:rPr>
              <a:t>h’   underestimates h at node </a:t>
            </a:r>
            <a:r>
              <a:rPr lang="en-US" altLang="en-US" sz="2400" b="1" dirty="0" smtClean="0">
                <a:latin typeface="Times New Roman" pitchFamily="18" charset="0"/>
                <a:cs typeface="Times New Roman" pitchFamily="18" charset="0"/>
              </a:rPr>
              <a:t>B</a:t>
            </a:r>
            <a:endParaRPr lang="en-US" altLang="en-US" sz="24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76"/>
          <p:cNvSpPr>
            <a:spLocks noChangeArrowheads="1"/>
          </p:cNvSpPr>
          <p:nvPr/>
        </p:nvSpPr>
        <p:spPr bwMode="auto">
          <a:xfrm>
            <a:off x="4114800" y="304800"/>
            <a:ext cx="304800" cy="304800"/>
          </a:xfrm>
          <a:prstGeom prst="rect">
            <a:avLst/>
          </a:prstGeom>
          <a:noFill/>
          <a:ln w="12700">
            <a:solidFill>
              <a:schemeClr val="tx1"/>
            </a:solidFill>
            <a:miter lim="800000"/>
            <a:headEnd/>
            <a:tailEnd/>
          </a:ln>
        </p:spPr>
        <p:txBody>
          <a:bodyPr wrap="none" anchor="ctr"/>
          <a:lstStyle/>
          <a:p>
            <a:pPr algn="ctr"/>
            <a:r>
              <a:rPr lang="en-GB" altLang="en-US" sz="2000" b="1">
                <a:latin typeface="Arial Unicode MS" pitchFamily="34" charset="-128"/>
              </a:rPr>
              <a:t>A</a:t>
            </a:r>
          </a:p>
        </p:txBody>
      </p:sp>
      <p:sp>
        <p:nvSpPr>
          <p:cNvPr id="16388" name="Rectangle 77"/>
          <p:cNvSpPr>
            <a:spLocks noChangeArrowheads="1"/>
          </p:cNvSpPr>
          <p:nvPr/>
        </p:nvSpPr>
        <p:spPr bwMode="auto">
          <a:xfrm>
            <a:off x="7696200" y="1981200"/>
            <a:ext cx="304800" cy="304800"/>
          </a:xfrm>
          <a:prstGeom prst="rect">
            <a:avLst/>
          </a:prstGeom>
          <a:noFill/>
          <a:ln w="12700">
            <a:solidFill>
              <a:schemeClr val="tx1"/>
            </a:solidFill>
            <a:miter lim="800000"/>
            <a:headEnd/>
            <a:tailEnd/>
          </a:ln>
        </p:spPr>
        <p:txBody>
          <a:bodyPr wrap="none" anchor="ctr"/>
          <a:lstStyle/>
          <a:p>
            <a:pPr algn="ctr"/>
            <a:r>
              <a:rPr lang="en-GB" altLang="en-US" sz="2000" b="1">
                <a:latin typeface="Arial Unicode MS" pitchFamily="34" charset="-128"/>
              </a:rPr>
              <a:t>D</a:t>
            </a:r>
          </a:p>
        </p:txBody>
      </p:sp>
      <p:sp>
        <p:nvSpPr>
          <p:cNvPr id="16389" name="Rectangle 78"/>
          <p:cNvSpPr>
            <a:spLocks noChangeArrowheads="1"/>
          </p:cNvSpPr>
          <p:nvPr/>
        </p:nvSpPr>
        <p:spPr bwMode="auto">
          <a:xfrm>
            <a:off x="4114800" y="2057400"/>
            <a:ext cx="304800" cy="304800"/>
          </a:xfrm>
          <a:prstGeom prst="rect">
            <a:avLst/>
          </a:prstGeom>
          <a:noFill/>
          <a:ln w="12700">
            <a:solidFill>
              <a:schemeClr val="tx1"/>
            </a:solidFill>
            <a:miter lim="800000"/>
            <a:headEnd/>
            <a:tailEnd/>
          </a:ln>
        </p:spPr>
        <p:txBody>
          <a:bodyPr wrap="none" anchor="ctr"/>
          <a:lstStyle/>
          <a:p>
            <a:pPr algn="ctr"/>
            <a:r>
              <a:rPr lang="en-GB" altLang="en-US" sz="2000" b="1">
                <a:latin typeface="Arial Unicode MS" pitchFamily="34" charset="-128"/>
              </a:rPr>
              <a:t>C</a:t>
            </a:r>
          </a:p>
        </p:txBody>
      </p:sp>
      <p:sp>
        <p:nvSpPr>
          <p:cNvPr id="16390" name="Rectangle 79"/>
          <p:cNvSpPr>
            <a:spLocks noChangeArrowheads="1"/>
          </p:cNvSpPr>
          <p:nvPr/>
        </p:nvSpPr>
        <p:spPr bwMode="auto">
          <a:xfrm>
            <a:off x="1143000" y="1905000"/>
            <a:ext cx="304800" cy="304800"/>
          </a:xfrm>
          <a:prstGeom prst="rect">
            <a:avLst/>
          </a:prstGeom>
          <a:noFill/>
          <a:ln w="12700">
            <a:solidFill>
              <a:schemeClr val="tx1"/>
            </a:solidFill>
            <a:miter lim="800000"/>
            <a:headEnd/>
            <a:tailEnd/>
          </a:ln>
        </p:spPr>
        <p:txBody>
          <a:bodyPr wrap="none" anchor="ctr"/>
          <a:lstStyle/>
          <a:p>
            <a:pPr algn="ctr"/>
            <a:r>
              <a:rPr lang="en-GB" altLang="en-US" sz="2000" b="1">
                <a:latin typeface="Arial Unicode MS" pitchFamily="34" charset="-128"/>
              </a:rPr>
              <a:t>B</a:t>
            </a:r>
          </a:p>
        </p:txBody>
      </p:sp>
      <p:cxnSp>
        <p:nvCxnSpPr>
          <p:cNvPr id="16391" name="AutoShape 80"/>
          <p:cNvCxnSpPr>
            <a:cxnSpLocks noChangeShapeType="1"/>
            <a:stCxn id="16390" idx="0"/>
            <a:endCxn id="16387" idx="2"/>
          </p:cNvCxnSpPr>
          <p:nvPr/>
        </p:nvCxnSpPr>
        <p:spPr bwMode="auto">
          <a:xfrm rot="5400000" flipH="1" flipV="1">
            <a:off x="2133600" y="-228600"/>
            <a:ext cx="1295400" cy="2971800"/>
          </a:xfrm>
          <a:prstGeom prst="straightConnector1">
            <a:avLst/>
          </a:prstGeom>
          <a:noFill/>
          <a:ln w="12700">
            <a:solidFill>
              <a:schemeClr val="tx1"/>
            </a:solidFill>
            <a:round/>
            <a:headEnd/>
            <a:tailEnd/>
          </a:ln>
        </p:spPr>
      </p:cxnSp>
      <p:cxnSp>
        <p:nvCxnSpPr>
          <p:cNvPr id="16392" name="AutoShape 81"/>
          <p:cNvCxnSpPr>
            <a:cxnSpLocks noChangeShapeType="1"/>
            <a:stCxn id="16387" idx="2"/>
            <a:endCxn id="16389" idx="0"/>
          </p:cNvCxnSpPr>
          <p:nvPr/>
        </p:nvCxnSpPr>
        <p:spPr bwMode="auto">
          <a:xfrm rot="5400000">
            <a:off x="3543301" y="1333500"/>
            <a:ext cx="1447800" cy="3175"/>
          </a:xfrm>
          <a:prstGeom prst="straightConnector1">
            <a:avLst/>
          </a:prstGeom>
          <a:noFill/>
          <a:ln w="12700">
            <a:solidFill>
              <a:schemeClr val="tx1"/>
            </a:solidFill>
            <a:round/>
            <a:headEnd/>
            <a:tailEnd/>
          </a:ln>
        </p:spPr>
      </p:cxnSp>
      <p:cxnSp>
        <p:nvCxnSpPr>
          <p:cNvPr id="16393" name="AutoShape 82"/>
          <p:cNvCxnSpPr>
            <a:cxnSpLocks noChangeShapeType="1"/>
            <a:stCxn id="16387" idx="2"/>
            <a:endCxn id="16388" idx="0"/>
          </p:cNvCxnSpPr>
          <p:nvPr/>
        </p:nvCxnSpPr>
        <p:spPr bwMode="auto">
          <a:xfrm rot="16200000" flipH="1">
            <a:off x="5372100" y="-495300"/>
            <a:ext cx="1371600" cy="3581400"/>
          </a:xfrm>
          <a:prstGeom prst="straightConnector1">
            <a:avLst/>
          </a:prstGeom>
          <a:noFill/>
          <a:ln w="12700">
            <a:solidFill>
              <a:schemeClr val="tx1"/>
            </a:solidFill>
            <a:round/>
            <a:headEnd/>
            <a:tailEnd/>
          </a:ln>
        </p:spPr>
      </p:cxnSp>
      <p:sp>
        <p:nvSpPr>
          <p:cNvPr id="16394" name="Rectangle 88"/>
          <p:cNvSpPr>
            <a:spLocks noChangeArrowheads="1"/>
          </p:cNvSpPr>
          <p:nvPr/>
        </p:nvSpPr>
        <p:spPr bwMode="auto">
          <a:xfrm>
            <a:off x="533400" y="3124200"/>
            <a:ext cx="304800" cy="304800"/>
          </a:xfrm>
          <a:prstGeom prst="rect">
            <a:avLst/>
          </a:prstGeom>
          <a:noFill/>
          <a:ln w="12700">
            <a:solidFill>
              <a:schemeClr val="tx1"/>
            </a:solidFill>
            <a:miter lim="800000"/>
            <a:headEnd/>
            <a:tailEnd/>
          </a:ln>
        </p:spPr>
        <p:txBody>
          <a:bodyPr wrap="none" anchor="ctr"/>
          <a:lstStyle/>
          <a:p>
            <a:pPr algn="ctr"/>
            <a:r>
              <a:rPr lang="en-GB" altLang="en-US" sz="2000" b="1">
                <a:latin typeface="Arial Unicode MS" pitchFamily="34" charset="-128"/>
              </a:rPr>
              <a:t>E</a:t>
            </a:r>
          </a:p>
        </p:txBody>
      </p:sp>
      <p:cxnSp>
        <p:nvCxnSpPr>
          <p:cNvPr id="16395" name="AutoShape 89"/>
          <p:cNvCxnSpPr>
            <a:cxnSpLocks noChangeShapeType="1"/>
            <a:stCxn id="16390" idx="1"/>
          </p:cNvCxnSpPr>
          <p:nvPr/>
        </p:nvCxnSpPr>
        <p:spPr bwMode="auto">
          <a:xfrm rot="10800000" flipV="1">
            <a:off x="685800" y="2057400"/>
            <a:ext cx="457200" cy="1066800"/>
          </a:xfrm>
          <a:prstGeom prst="straightConnector1">
            <a:avLst/>
          </a:prstGeom>
          <a:noFill/>
          <a:ln w="12700">
            <a:solidFill>
              <a:schemeClr val="tx1"/>
            </a:solidFill>
            <a:round/>
            <a:headEnd/>
            <a:tailEnd/>
          </a:ln>
        </p:spPr>
      </p:cxnSp>
      <p:sp>
        <p:nvSpPr>
          <p:cNvPr id="16396" name="Rectangle 88"/>
          <p:cNvSpPr>
            <a:spLocks noChangeArrowheads="1"/>
          </p:cNvSpPr>
          <p:nvPr/>
        </p:nvSpPr>
        <p:spPr bwMode="auto">
          <a:xfrm>
            <a:off x="533400" y="4038600"/>
            <a:ext cx="304800" cy="304800"/>
          </a:xfrm>
          <a:prstGeom prst="rect">
            <a:avLst/>
          </a:prstGeom>
          <a:noFill/>
          <a:ln w="12700">
            <a:solidFill>
              <a:schemeClr val="tx1"/>
            </a:solidFill>
            <a:miter lim="800000"/>
            <a:headEnd/>
            <a:tailEnd/>
          </a:ln>
        </p:spPr>
        <p:txBody>
          <a:bodyPr wrap="none" anchor="ctr"/>
          <a:lstStyle/>
          <a:p>
            <a:pPr algn="ctr"/>
            <a:r>
              <a:rPr lang="en-GB" altLang="en-US" sz="2000" b="1">
                <a:latin typeface="Arial Unicode MS" pitchFamily="34" charset="-128"/>
              </a:rPr>
              <a:t>F</a:t>
            </a:r>
          </a:p>
        </p:txBody>
      </p:sp>
      <p:cxnSp>
        <p:nvCxnSpPr>
          <p:cNvPr id="16397" name="AutoShape 89"/>
          <p:cNvCxnSpPr>
            <a:cxnSpLocks noChangeShapeType="1"/>
          </p:cNvCxnSpPr>
          <p:nvPr/>
        </p:nvCxnSpPr>
        <p:spPr bwMode="auto">
          <a:xfrm rot="5400000">
            <a:off x="382588" y="3733800"/>
            <a:ext cx="608012" cy="1588"/>
          </a:xfrm>
          <a:prstGeom prst="straightConnector1">
            <a:avLst/>
          </a:prstGeom>
          <a:noFill/>
          <a:ln w="12700">
            <a:solidFill>
              <a:schemeClr val="tx1"/>
            </a:solidFill>
            <a:round/>
            <a:headEnd/>
            <a:tailEnd/>
          </a:ln>
        </p:spPr>
      </p:cxnSp>
      <p:sp>
        <p:nvSpPr>
          <p:cNvPr id="16398" name="TextBox 78"/>
          <p:cNvSpPr txBox="1">
            <a:spLocks noChangeArrowheads="1"/>
          </p:cNvSpPr>
          <p:nvPr/>
        </p:nvSpPr>
        <p:spPr bwMode="auto">
          <a:xfrm>
            <a:off x="1828800" y="1905000"/>
            <a:ext cx="730250" cy="369888"/>
          </a:xfrm>
          <a:prstGeom prst="rect">
            <a:avLst/>
          </a:prstGeom>
          <a:noFill/>
          <a:ln w="9525">
            <a:noFill/>
            <a:miter lim="800000"/>
            <a:headEnd/>
            <a:tailEnd/>
          </a:ln>
        </p:spPr>
        <p:txBody>
          <a:bodyPr wrap="none">
            <a:spAutoFit/>
          </a:bodyPr>
          <a:lstStyle/>
          <a:p>
            <a:r>
              <a:rPr lang="en-US" altLang="en-US" b="1"/>
              <a:t>(3+1)</a:t>
            </a:r>
          </a:p>
        </p:txBody>
      </p:sp>
      <p:sp>
        <p:nvSpPr>
          <p:cNvPr id="16399" name="TextBox 79"/>
          <p:cNvSpPr txBox="1">
            <a:spLocks noChangeArrowheads="1"/>
          </p:cNvSpPr>
          <p:nvPr/>
        </p:nvSpPr>
        <p:spPr bwMode="auto">
          <a:xfrm>
            <a:off x="4800600" y="1992313"/>
            <a:ext cx="730250" cy="369887"/>
          </a:xfrm>
          <a:prstGeom prst="rect">
            <a:avLst/>
          </a:prstGeom>
          <a:noFill/>
          <a:ln w="9525">
            <a:noFill/>
            <a:miter lim="800000"/>
            <a:headEnd/>
            <a:tailEnd/>
          </a:ln>
        </p:spPr>
        <p:txBody>
          <a:bodyPr wrap="none">
            <a:spAutoFit/>
          </a:bodyPr>
          <a:lstStyle/>
          <a:p>
            <a:r>
              <a:rPr lang="en-US" altLang="en-US" b="1"/>
              <a:t>(4+1)</a:t>
            </a:r>
          </a:p>
        </p:txBody>
      </p:sp>
      <p:sp>
        <p:nvSpPr>
          <p:cNvPr id="16400" name="TextBox 80"/>
          <p:cNvSpPr txBox="1">
            <a:spLocks noChangeArrowheads="1"/>
          </p:cNvSpPr>
          <p:nvPr/>
        </p:nvSpPr>
        <p:spPr bwMode="auto">
          <a:xfrm>
            <a:off x="1447800" y="3048000"/>
            <a:ext cx="730250" cy="369888"/>
          </a:xfrm>
          <a:prstGeom prst="rect">
            <a:avLst/>
          </a:prstGeom>
          <a:noFill/>
          <a:ln w="9525">
            <a:noFill/>
            <a:miter lim="800000"/>
            <a:headEnd/>
            <a:tailEnd/>
          </a:ln>
        </p:spPr>
        <p:txBody>
          <a:bodyPr wrap="none">
            <a:spAutoFit/>
          </a:bodyPr>
          <a:lstStyle/>
          <a:p>
            <a:r>
              <a:rPr lang="en-US" altLang="en-US" b="1"/>
              <a:t>(2+2)</a:t>
            </a:r>
          </a:p>
        </p:txBody>
      </p:sp>
      <p:sp>
        <p:nvSpPr>
          <p:cNvPr id="16401" name="TextBox 81"/>
          <p:cNvSpPr txBox="1">
            <a:spLocks noChangeArrowheads="1"/>
          </p:cNvSpPr>
          <p:nvPr/>
        </p:nvSpPr>
        <p:spPr bwMode="auto">
          <a:xfrm>
            <a:off x="1371600" y="4038600"/>
            <a:ext cx="730250" cy="369888"/>
          </a:xfrm>
          <a:prstGeom prst="rect">
            <a:avLst/>
          </a:prstGeom>
          <a:noFill/>
          <a:ln w="9525">
            <a:noFill/>
            <a:miter lim="800000"/>
            <a:headEnd/>
            <a:tailEnd/>
          </a:ln>
        </p:spPr>
        <p:txBody>
          <a:bodyPr wrap="none">
            <a:spAutoFit/>
          </a:bodyPr>
          <a:lstStyle/>
          <a:p>
            <a:r>
              <a:rPr lang="en-US" altLang="en-US" b="1"/>
              <a:t>(1+3)</a:t>
            </a:r>
          </a:p>
        </p:txBody>
      </p:sp>
      <p:sp>
        <p:nvSpPr>
          <p:cNvPr id="16402" name="TextBox 82"/>
          <p:cNvSpPr txBox="1">
            <a:spLocks noChangeArrowheads="1"/>
          </p:cNvSpPr>
          <p:nvPr/>
        </p:nvSpPr>
        <p:spPr bwMode="auto">
          <a:xfrm>
            <a:off x="8337550" y="1905000"/>
            <a:ext cx="730250" cy="369888"/>
          </a:xfrm>
          <a:prstGeom prst="rect">
            <a:avLst/>
          </a:prstGeom>
          <a:noFill/>
          <a:ln w="9525">
            <a:noFill/>
            <a:miter lim="800000"/>
            <a:headEnd/>
            <a:tailEnd/>
          </a:ln>
        </p:spPr>
        <p:txBody>
          <a:bodyPr wrap="none">
            <a:spAutoFit/>
          </a:bodyPr>
          <a:lstStyle/>
          <a:p>
            <a:r>
              <a:rPr lang="en-US" altLang="en-US" b="1"/>
              <a:t>(5+1)</a:t>
            </a:r>
          </a:p>
        </p:txBody>
      </p:sp>
      <p:sp>
        <p:nvSpPr>
          <p:cNvPr id="16403" name="TextBox 84"/>
          <p:cNvSpPr txBox="1">
            <a:spLocks noChangeArrowheads="1"/>
          </p:cNvSpPr>
          <p:nvPr/>
        </p:nvSpPr>
        <p:spPr bwMode="auto">
          <a:xfrm>
            <a:off x="2819400" y="5638800"/>
            <a:ext cx="4046749" cy="461665"/>
          </a:xfrm>
          <a:prstGeom prst="rect">
            <a:avLst/>
          </a:prstGeom>
          <a:noFill/>
          <a:ln w="9525">
            <a:noFill/>
            <a:miter lim="800000"/>
            <a:headEnd/>
            <a:tailEnd/>
          </a:ln>
        </p:spPr>
        <p:txBody>
          <a:bodyPr wrap="none">
            <a:spAutoFit/>
          </a:bodyPr>
          <a:lstStyle/>
          <a:p>
            <a:r>
              <a:rPr lang="en-US" altLang="en-US" sz="2400" b="1" dirty="0">
                <a:latin typeface="Times New Roman" pitchFamily="18" charset="0"/>
                <a:cs typeface="Times New Roman" pitchFamily="18" charset="0"/>
              </a:rPr>
              <a:t>h’   overestimates h at node D</a:t>
            </a:r>
          </a:p>
        </p:txBody>
      </p:sp>
      <p:sp>
        <p:nvSpPr>
          <p:cNvPr id="16405" name="Rectangle 88"/>
          <p:cNvSpPr>
            <a:spLocks noChangeArrowheads="1"/>
          </p:cNvSpPr>
          <p:nvPr/>
        </p:nvSpPr>
        <p:spPr bwMode="auto">
          <a:xfrm>
            <a:off x="533400" y="5029200"/>
            <a:ext cx="304800" cy="304800"/>
          </a:xfrm>
          <a:prstGeom prst="rect">
            <a:avLst/>
          </a:prstGeom>
          <a:noFill/>
          <a:ln w="12700">
            <a:solidFill>
              <a:schemeClr val="tx1"/>
            </a:solidFill>
            <a:miter lim="800000"/>
            <a:headEnd/>
            <a:tailEnd/>
          </a:ln>
        </p:spPr>
        <p:txBody>
          <a:bodyPr wrap="none" anchor="ctr"/>
          <a:lstStyle/>
          <a:p>
            <a:pPr algn="ctr"/>
            <a:r>
              <a:rPr lang="en-GB" altLang="en-US" sz="2000" b="1">
                <a:latin typeface="Arial Unicode MS" pitchFamily="34" charset="-128"/>
              </a:rPr>
              <a:t>G</a:t>
            </a:r>
          </a:p>
        </p:txBody>
      </p:sp>
      <p:cxnSp>
        <p:nvCxnSpPr>
          <p:cNvPr id="16406" name="AutoShape 89"/>
          <p:cNvCxnSpPr>
            <a:cxnSpLocks noChangeShapeType="1"/>
          </p:cNvCxnSpPr>
          <p:nvPr/>
        </p:nvCxnSpPr>
        <p:spPr bwMode="auto">
          <a:xfrm rot="5400000">
            <a:off x="382587" y="4646613"/>
            <a:ext cx="608013" cy="1588"/>
          </a:xfrm>
          <a:prstGeom prst="straightConnector1">
            <a:avLst/>
          </a:prstGeom>
          <a:noFill/>
          <a:ln w="12700">
            <a:solidFill>
              <a:schemeClr val="tx1"/>
            </a:solidFill>
            <a:round/>
            <a:headEnd/>
            <a:tailEnd/>
          </a:ln>
        </p:spPr>
      </p:cxnSp>
      <p:sp>
        <p:nvSpPr>
          <p:cNvPr id="16407" name="TextBox 23"/>
          <p:cNvSpPr txBox="1">
            <a:spLocks noChangeArrowheads="1"/>
          </p:cNvSpPr>
          <p:nvPr/>
        </p:nvSpPr>
        <p:spPr bwMode="auto">
          <a:xfrm>
            <a:off x="1447800" y="4964113"/>
            <a:ext cx="730250" cy="369887"/>
          </a:xfrm>
          <a:prstGeom prst="rect">
            <a:avLst/>
          </a:prstGeom>
          <a:noFill/>
          <a:ln w="9525">
            <a:noFill/>
            <a:miter lim="800000"/>
            <a:headEnd/>
            <a:tailEnd/>
          </a:ln>
        </p:spPr>
        <p:txBody>
          <a:bodyPr wrap="none">
            <a:spAutoFit/>
          </a:bodyPr>
          <a:lstStyle/>
          <a:p>
            <a:r>
              <a:rPr lang="en-US" altLang="en-US" b="1"/>
              <a:t>(0+3)</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752600"/>
            <a:ext cx="8610600" cy="3046988"/>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Session Outcomes</a:t>
            </a:r>
          </a:p>
          <a:p>
            <a:endParaRPr lang="en-US" sz="3200" b="1" dirty="0" smtClean="0">
              <a:latin typeface="Times New Roman" pitchFamily="18" charset="0"/>
              <a:cs typeface="Times New Roman" pitchFamily="18" charset="0"/>
            </a:endParaRPr>
          </a:p>
          <a:p>
            <a:pPr algn="just">
              <a:buFont typeface="Arial" pitchFamily="34" charset="0"/>
              <a:buChar char="•"/>
            </a:pPr>
            <a:r>
              <a:rPr lang="en-US" sz="3200" b="1" dirty="0" smtClean="0">
                <a:latin typeface="Times New Roman" pitchFamily="18" charset="0"/>
                <a:cs typeface="Times New Roman" pitchFamily="18" charset="0"/>
              </a:rPr>
              <a:t>Student will learn the general-purpose informed (heuristic) search algorithm, A* that can be used to </a:t>
            </a:r>
            <a:r>
              <a:rPr lang="en-US" sz="3200" b="1" smtClean="0">
                <a:latin typeface="Times New Roman" pitchFamily="18" charset="0"/>
                <a:cs typeface="Times New Roman" pitchFamily="18" charset="0"/>
              </a:rPr>
              <a:t>solve search </a:t>
            </a:r>
            <a:r>
              <a:rPr lang="en-US" sz="3200" b="1" dirty="0" smtClean="0">
                <a:latin typeface="Times New Roman" pitchFamily="18" charset="0"/>
                <a:cs typeface="Times New Roman" pitchFamily="18" charset="0"/>
              </a:rPr>
              <a:t>problems.</a:t>
            </a:r>
          </a:p>
          <a:p>
            <a:endParaRPr lang="en-US"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990600"/>
            <a:ext cx="8182004" cy="5478423"/>
          </a:xfrm>
          <a:prstGeom prst="rect">
            <a:avLst/>
          </a:prstGeom>
          <a:noFill/>
        </p:spPr>
        <p:txBody>
          <a:bodyPr wrap="square">
            <a:spAutoFit/>
          </a:bodyPr>
          <a:lstStyle/>
          <a:p>
            <a:pPr marL="457200" indent="-457200" algn="just">
              <a:spcAft>
                <a:spcPts val="1200"/>
              </a:spcAft>
              <a:buFont typeface="+mj-lt"/>
              <a:buAutoNum type="arabicPeriod"/>
              <a:defRPr/>
            </a:pPr>
            <a:r>
              <a:rPr lang="en-US" sz="2000" dirty="0" smtClean="0">
                <a:latin typeface="Times New Roman" pitchFamily="18" charset="0"/>
                <a:cs typeface="Times New Roman" pitchFamily="18" charset="0"/>
              </a:rPr>
              <a:t>F(n)=g(n)+h(n)</a:t>
            </a:r>
          </a:p>
          <a:p>
            <a:pPr marL="457200" indent="-457200" algn="just">
              <a:spcAft>
                <a:spcPts val="1200"/>
              </a:spcAft>
              <a:buFont typeface="+mj-lt"/>
              <a:buAutoNum type="arabicPeriod"/>
              <a:defRPr/>
            </a:pPr>
            <a:endParaRPr lang="en-US" sz="2000" dirty="0">
              <a:latin typeface="Times New Roman" pitchFamily="18" charset="0"/>
              <a:cs typeface="Times New Roman" pitchFamily="18" charset="0"/>
            </a:endParaRPr>
          </a:p>
          <a:p>
            <a:pPr marL="457200" indent="-457200" algn="just">
              <a:spcAft>
                <a:spcPts val="1200"/>
              </a:spcAft>
              <a:buFont typeface="+mj-lt"/>
              <a:buAutoNum type="arabicPeriod"/>
              <a:defRPr/>
            </a:pPr>
            <a:r>
              <a:rPr lang="en-US" sz="2000" dirty="0">
                <a:latin typeface="Times New Roman" pitchFamily="18" charset="0"/>
                <a:cs typeface="Times New Roman" pitchFamily="18" charset="0"/>
              </a:rPr>
              <a:t>If g=0 then </a:t>
            </a:r>
            <a:r>
              <a:rPr lang="en-US" sz="2000" dirty="0" smtClean="0">
                <a:latin typeface="Times New Roman" pitchFamily="18" charset="0"/>
                <a:cs typeface="Times New Roman" pitchFamily="18" charset="0"/>
              </a:rPr>
              <a:t>F(n)=h(n), then the </a:t>
            </a:r>
            <a:r>
              <a:rPr lang="en-US" sz="2000" dirty="0">
                <a:latin typeface="Times New Roman" pitchFamily="18" charset="0"/>
                <a:cs typeface="Times New Roman" pitchFamily="18" charset="0"/>
              </a:rPr>
              <a:t>node that seems closest to the goal  will be </a:t>
            </a:r>
            <a:r>
              <a:rPr lang="en-US" sz="2000" dirty="0" smtClean="0">
                <a:latin typeface="Times New Roman" pitchFamily="18" charset="0"/>
                <a:cs typeface="Times New Roman" pitchFamily="18" charset="0"/>
              </a:rPr>
              <a:t>chosen (and it becomes GBFS).</a:t>
            </a:r>
          </a:p>
          <a:p>
            <a:pPr marL="457200" indent="-457200" algn="just">
              <a:spcAft>
                <a:spcPts val="1200"/>
              </a:spcAft>
              <a:buFont typeface="+mj-lt"/>
              <a:buAutoNum type="arabicPeriod"/>
              <a:defRPr/>
            </a:pPr>
            <a:endParaRPr lang="en-US" sz="2000" dirty="0" smtClean="0">
              <a:latin typeface="Times New Roman" pitchFamily="18" charset="0"/>
              <a:cs typeface="Times New Roman" pitchFamily="18" charset="0"/>
            </a:endParaRPr>
          </a:p>
          <a:p>
            <a:pPr marL="457200" indent="-457200" algn="just">
              <a:spcAft>
                <a:spcPts val="1200"/>
              </a:spcAft>
              <a:buFont typeface="+mj-lt"/>
              <a:buAutoNum type="arabicPeriod"/>
              <a:defRPr/>
            </a:pPr>
            <a:r>
              <a:rPr lang="en-US" sz="2000" dirty="0" smtClean="0">
                <a:latin typeface="Times New Roman" pitchFamily="18" charset="0"/>
                <a:cs typeface="Times New Roman" pitchFamily="18" charset="0"/>
              </a:rPr>
              <a:t>If </a:t>
            </a:r>
            <a:r>
              <a:rPr lang="en-US" sz="2000" dirty="0">
                <a:latin typeface="Times New Roman" pitchFamily="18" charset="0"/>
                <a:cs typeface="Times New Roman" pitchFamily="18" charset="0"/>
              </a:rPr>
              <a:t>g=1 </a:t>
            </a:r>
            <a:r>
              <a:rPr lang="en-US" sz="2000" dirty="0" smtClean="0">
                <a:latin typeface="Times New Roman" pitchFamily="18" charset="0"/>
                <a:cs typeface="Times New Roman" pitchFamily="18" charset="0"/>
              </a:rPr>
              <a:t>and h=0 then  </a:t>
            </a:r>
            <a:r>
              <a:rPr lang="en-US" sz="2000" dirty="0">
                <a:latin typeface="Times New Roman" pitchFamily="18" charset="0"/>
                <a:cs typeface="Times New Roman" pitchFamily="18" charset="0"/>
              </a:rPr>
              <a:t>the path involving fewest number of steps will be </a:t>
            </a:r>
            <a:r>
              <a:rPr lang="en-US" sz="2000" dirty="0" smtClean="0">
                <a:latin typeface="Times New Roman" pitchFamily="18" charset="0"/>
                <a:cs typeface="Times New Roman" pitchFamily="18" charset="0"/>
              </a:rPr>
              <a:t>chosen.</a:t>
            </a:r>
          </a:p>
          <a:p>
            <a:pPr marL="457200" indent="-457200" algn="just">
              <a:spcAft>
                <a:spcPts val="1200"/>
              </a:spcAft>
              <a:buFont typeface="+mj-lt"/>
              <a:buAutoNum type="arabicPeriod"/>
              <a:defRPr/>
            </a:pPr>
            <a:endParaRPr lang="en-US" sz="2000" dirty="0">
              <a:latin typeface="Times New Roman" pitchFamily="18" charset="0"/>
              <a:cs typeface="Times New Roman" pitchFamily="18" charset="0"/>
            </a:endParaRPr>
          </a:p>
          <a:p>
            <a:pPr marL="457200" indent="-457200" algn="just">
              <a:spcAft>
                <a:spcPts val="1200"/>
              </a:spcAft>
              <a:buFont typeface="+mj-lt"/>
              <a:buAutoNum type="arabicPeriod"/>
              <a:defRPr/>
            </a:pPr>
            <a:r>
              <a:rPr lang="en-US" sz="2000" dirty="0" smtClean="0">
                <a:latin typeface="Times New Roman" pitchFamily="18" charset="0"/>
                <a:cs typeface="Times New Roman" pitchFamily="18" charset="0"/>
              </a:rPr>
              <a:t>If h=0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then F(n)=g(n) then the </a:t>
            </a:r>
            <a:r>
              <a:rPr lang="en-US" sz="2000" dirty="0">
                <a:latin typeface="Times New Roman" pitchFamily="18" charset="0"/>
                <a:cs typeface="Times New Roman" pitchFamily="18" charset="0"/>
              </a:rPr>
              <a:t>search will be controlled by </a:t>
            </a:r>
            <a:r>
              <a:rPr lang="en-US" sz="2000" dirty="0" smtClean="0">
                <a:latin typeface="Times New Roman" pitchFamily="18" charset="0"/>
                <a:cs typeface="Times New Roman" pitchFamily="18" charset="0"/>
              </a:rPr>
              <a:t>g (and it becomes uniform cost search).</a:t>
            </a:r>
          </a:p>
          <a:p>
            <a:pPr marL="457200" indent="-457200" algn="just">
              <a:spcAft>
                <a:spcPts val="1200"/>
              </a:spcAft>
              <a:buFont typeface="+mj-lt"/>
              <a:buAutoNum type="arabicPeriod"/>
              <a:defRPr/>
            </a:pPr>
            <a:endParaRPr lang="en-US" sz="2000" dirty="0">
              <a:latin typeface="Times New Roman" pitchFamily="18" charset="0"/>
              <a:cs typeface="Times New Roman" pitchFamily="18" charset="0"/>
            </a:endParaRPr>
          </a:p>
          <a:p>
            <a:pPr marL="457200" indent="-457200" algn="just">
              <a:spcAft>
                <a:spcPts val="1200"/>
              </a:spcAft>
              <a:buFont typeface="+mj-lt"/>
              <a:buAutoNum type="arabicPeriod"/>
              <a:defRPr/>
            </a:pPr>
            <a:r>
              <a:rPr lang="en-US" sz="2000" dirty="0">
                <a:latin typeface="Times New Roman" pitchFamily="18" charset="0"/>
                <a:cs typeface="Times New Roman" pitchFamily="18" charset="0"/>
              </a:rPr>
              <a:t>If </a:t>
            </a:r>
            <a:r>
              <a:rPr lang="en-US" sz="2000" dirty="0" smtClean="0">
                <a:latin typeface="Times New Roman" pitchFamily="18" charset="0"/>
                <a:cs typeface="Times New Roman" pitchFamily="18" charset="0"/>
              </a:rPr>
              <a:t>h=0  </a:t>
            </a:r>
            <a:r>
              <a:rPr lang="en-US" sz="2000" dirty="0">
                <a:latin typeface="Times New Roman" pitchFamily="18" charset="0"/>
                <a:cs typeface="Times New Roman" pitchFamily="18" charset="0"/>
              </a:rPr>
              <a:t>and  g= 0 then the search strategy will be </a:t>
            </a:r>
            <a:r>
              <a:rPr lang="en-US" sz="2000" dirty="0" smtClean="0">
                <a:latin typeface="Times New Roman" pitchFamily="18" charset="0"/>
                <a:cs typeface="Times New Roman" pitchFamily="18" charset="0"/>
              </a:rPr>
              <a:t>random.</a:t>
            </a:r>
          </a:p>
          <a:p>
            <a:pPr marL="457200" indent="-457200" algn="just">
              <a:spcAft>
                <a:spcPts val="1200"/>
              </a:spcAft>
              <a:defRPr/>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14340" name="Rectangle 2"/>
          <p:cNvSpPr>
            <a:spLocks noGrp="1" noChangeArrowheads="1"/>
          </p:cNvSpPr>
          <p:nvPr>
            <p:ph type="title"/>
          </p:nvPr>
        </p:nvSpPr>
        <p:spPr>
          <a:xfrm>
            <a:off x="457200" y="274638"/>
            <a:ext cx="8229600" cy="639762"/>
          </a:xfrm>
        </p:spPr>
        <p:txBody>
          <a:bodyPr>
            <a:normAutofit/>
          </a:bodyPr>
          <a:lstStyle/>
          <a:p>
            <a:pPr eaLnBrk="1" hangingPunct="1"/>
            <a:r>
              <a:rPr lang="en-US" altLang="en-US" sz="3200" b="1" dirty="0" smtClean="0">
                <a:latin typeface="Times New Roman" pitchFamily="18" charset="0"/>
                <a:cs typeface="Times New Roman" pitchFamily="18" charset="0"/>
              </a:rPr>
              <a:t>Observations about A*</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304800"/>
            <a:ext cx="8610600" cy="6740307"/>
          </a:xfrm>
          <a:prstGeom prst="rect">
            <a:avLst/>
          </a:prstGeom>
        </p:spPr>
        <p:txBody>
          <a:bodyPr wrap="square">
            <a:spAutoFit/>
          </a:bodyPr>
          <a:lstStyle/>
          <a:p>
            <a:pPr algn="ctr"/>
            <a:r>
              <a:rPr lang="en-US" sz="2400" b="1" dirty="0" smtClean="0">
                <a:latin typeface="Times New Roman" pitchFamily="18" charset="0"/>
                <a:cs typeface="Times New Roman" pitchFamily="18" charset="0"/>
              </a:rPr>
              <a:t>MEMORY-BOUNDED SEARCH  </a:t>
            </a:r>
          </a:p>
          <a:p>
            <a:pPr algn="ctr"/>
            <a:r>
              <a:rPr lang="en-US" sz="2400" b="1" dirty="0" smtClean="0">
                <a:latin typeface="Times New Roman" pitchFamily="18" charset="0"/>
                <a:cs typeface="Times New Roman" pitchFamily="18" charset="0"/>
              </a:rPr>
              <a:t>(HEURISTIC SEARCH Technique) (Self Learning) </a:t>
            </a:r>
          </a:p>
          <a:p>
            <a:pPr algn="just">
              <a:buFont typeface="Wingdings" pitchFamily="2" charset="2"/>
              <a:buChar char="Ø"/>
            </a:pPr>
            <a:r>
              <a:rPr lang="en-US" sz="2400" dirty="0" smtClean="0">
                <a:latin typeface="Times New Roman" pitchFamily="18" charset="0"/>
                <a:cs typeface="Times New Roman" pitchFamily="18" charset="0"/>
              </a:rPr>
              <a:t>The simplest way to reduce memory requirements for A* is to adapt the idea of ITERATIVE  DEPENING deepening to the heuristic search context, resulting in the iterative-deepening A* (IDA*) algorithm. </a:t>
            </a:r>
          </a:p>
          <a:p>
            <a:pPr algn="just">
              <a:buFont typeface="Wingdings" pitchFamily="2" charset="2"/>
              <a:buChar char="Ø"/>
            </a:pPr>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The main difference between IDA* and standard iterative deepening is that the cutoff used is the </a:t>
            </a:r>
            <a:r>
              <a:rPr lang="en-US" sz="2400" i="1" dirty="0" smtClean="0">
                <a:latin typeface="Times New Roman" pitchFamily="18" charset="0"/>
                <a:cs typeface="Times New Roman" pitchFamily="18" charset="0"/>
              </a:rPr>
              <a:t>f-cost (g + h) rather than the depth; at each iteration, the cutoff value is the small</a:t>
            </a:r>
            <a:r>
              <a:rPr lang="en-US" sz="2400" dirty="0" smtClean="0">
                <a:latin typeface="Times New Roman" pitchFamily="18" charset="0"/>
                <a:cs typeface="Times New Roman" pitchFamily="18" charset="0"/>
              </a:rPr>
              <a:t>est f-cost of any node that exceeded the cutoff on the previous iteration.</a:t>
            </a:r>
          </a:p>
          <a:p>
            <a:pPr algn="just">
              <a:buFont typeface="Wingdings" pitchFamily="2" charset="2"/>
              <a:buChar char="Ø"/>
            </a:pPr>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 IDA* is practical for many problems with unit step costs and avoids the substantial overhead associated with keeping a sorted queue of nodes. </a:t>
            </a:r>
          </a:p>
          <a:p>
            <a:pPr algn="just">
              <a:buFont typeface="Wingdings" pitchFamily="2" charset="2"/>
              <a:buChar char="Ø"/>
            </a:pPr>
            <a:endParaRPr lang="en-IN" sz="2400" dirty="0" smtClean="0">
              <a:latin typeface="Times New Roman" pitchFamily="18" charset="0"/>
              <a:cs typeface="Times New Roman" pitchFamily="18" charset="0"/>
            </a:endParaRPr>
          </a:p>
          <a:p>
            <a:pPr algn="just">
              <a:buFont typeface="Wingdings" pitchFamily="2" charset="2"/>
              <a:buChar char="Ø"/>
            </a:pPr>
            <a:r>
              <a:rPr lang="en-IN" sz="2400" dirty="0" smtClean="0">
                <a:latin typeface="Times New Roman" pitchFamily="18" charset="0"/>
                <a:cs typeface="Times New Roman" pitchFamily="18" charset="0"/>
              </a:rPr>
              <a:t> Two memory bound algorithms are RBFS and MA*</a:t>
            </a:r>
          </a:p>
          <a:p>
            <a:pPr algn="r"/>
            <a:r>
              <a:rPr lang="en-IN" sz="2400" dirty="0" smtClean="0">
                <a:latin typeface="Times New Roman" pitchFamily="18" charset="0"/>
                <a:cs typeface="Times New Roman" pitchFamily="18" charset="0"/>
              </a:rPr>
              <a:t>End of Session</a:t>
            </a: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534400" cy="6370975"/>
          </a:xfrm>
          <a:prstGeom prst="rect">
            <a:avLst/>
          </a:prstGeom>
        </p:spPr>
        <p:txBody>
          <a:bodyPr wrap="square">
            <a:spAutoFit/>
          </a:bodyPr>
          <a:lstStyle/>
          <a:p>
            <a:pPr algn="ctr"/>
            <a:r>
              <a:rPr lang="en-US" sz="2400" b="1" dirty="0" smtClean="0">
                <a:latin typeface="Times New Roman" pitchFamily="18" charset="0"/>
                <a:cs typeface="Times New Roman" pitchFamily="18" charset="0"/>
              </a:rPr>
              <a:t>A* search (Best-first search)</a:t>
            </a:r>
          </a:p>
          <a:p>
            <a:pPr algn="just"/>
            <a:r>
              <a:rPr lang="en-US" sz="2400" b="1" dirty="0" smtClean="0"/>
              <a:t> </a:t>
            </a:r>
          </a:p>
          <a:p>
            <a:pPr algn="just">
              <a:buFont typeface="Arial" pitchFamily="34" charset="0"/>
              <a:buChar char="•"/>
            </a:pPr>
            <a:r>
              <a:rPr lang="en-US" sz="2400" dirty="0" smtClean="0">
                <a:latin typeface="Times New Roman" pitchFamily="18" charset="0"/>
                <a:cs typeface="Times New Roman" pitchFamily="18" charset="0"/>
              </a:rPr>
              <a:t>For Minimizing the total estimated solution cost </a:t>
            </a:r>
          </a:p>
          <a:p>
            <a:pPr algn="just">
              <a:buFont typeface="Arial" pitchFamily="34" charset="0"/>
              <a:buChar char="•"/>
            </a:pPr>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It evaluates nodes by combining g(n), the cost to reach the node, and h(n), the cost to get from the node to the goal: f(n) = g(n) + h(n) . </a:t>
            </a:r>
          </a:p>
          <a:p>
            <a:pPr algn="just">
              <a:buFont typeface="Arial" pitchFamily="34" charset="0"/>
              <a:buChar char="•"/>
            </a:pPr>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Since g(n) gives the path cost from the start node to node n, and h(n) is the estimated cost of the cheapest path from n to the goal, we have f (n) = estimated cost of the cheapest solution through n . </a:t>
            </a:r>
          </a:p>
          <a:p>
            <a:pPr algn="just"/>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 If we are trying to find the cheapest solution, a reasonable thing to try first is the node with the lowest value of f(n)=g(n) + h(n). </a:t>
            </a:r>
          </a:p>
          <a:p>
            <a:pPr algn="just">
              <a:buFont typeface="Arial" pitchFamily="34" charset="0"/>
              <a:buChar char="•"/>
            </a:pPr>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The algorithm is identical to GBFS except that A* uses g + h instead of h. </a:t>
            </a:r>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304800" y="228600"/>
            <a:ext cx="8458200" cy="6477000"/>
          </a:xfrm>
        </p:spPr>
        <p:txBody>
          <a:bodyPr>
            <a:noAutofit/>
          </a:bodyPr>
          <a:lstStyle/>
          <a:p>
            <a:pPr marL="609600" indent="-609600" algn="ctr">
              <a:spcBef>
                <a:spcPct val="0"/>
              </a:spcBef>
              <a:spcAft>
                <a:spcPts val="600"/>
              </a:spcAft>
              <a:buNone/>
              <a:defRPr/>
            </a:pPr>
            <a:r>
              <a:rPr lang="en-US" sz="2400" b="1" dirty="0" smtClean="0">
                <a:latin typeface="Times New Roman" pitchFamily="18" charset="0"/>
                <a:cs typeface="Times New Roman" pitchFamily="18" charset="0"/>
              </a:rPr>
              <a:t>A* search (Continued…)</a:t>
            </a:r>
          </a:p>
          <a:p>
            <a:pPr marL="609600" indent="-609600">
              <a:spcBef>
                <a:spcPct val="0"/>
              </a:spcBef>
              <a:spcAft>
                <a:spcPts val="600"/>
              </a:spcAft>
              <a:buNone/>
              <a:defRPr/>
            </a:pPr>
            <a:r>
              <a:rPr lang="en-US" sz="2400" b="1" dirty="0" smtClean="0">
                <a:latin typeface="Times New Roman" pitchFamily="18" charset="0"/>
                <a:cs typeface="Times New Roman" pitchFamily="18" charset="0"/>
              </a:rPr>
              <a:t>Algorithm:</a:t>
            </a:r>
            <a:endParaRPr lang="en-US" altLang="en-US" sz="2400" dirty="0" smtClean="0">
              <a:latin typeface="Times New Roman" pitchFamily="18" charset="0"/>
              <a:cs typeface="Times New Roman" pitchFamily="18" charset="0"/>
            </a:endParaRPr>
          </a:p>
          <a:p>
            <a:pPr marL="609600" indent="-609600" algn="just" eaLnBrk="1" hangingPunct="1">
              <a:spcBef>
                <a:spcPct val="0"/>
              </a:spcBef>
              <a:spcAft>
                <a:spcPts val="600"/>
              </a:spcAft>
              <a:buFontTx/>
              <a:buAutoNum type="arabicPeriod"/>
              <a:defRPr/>
            </a:pPr>
            <a:r>
              <a:rPr lang="en-US" altLang="en-US" sz="2400" dirty="0" smtClean="0">
                <a:latin typeface="Times New Roman" pitchFamily="18" charset="0"/>
                <a:cs typeface="Times New Roman" pitchFamily="18" charset="0"/>
              </a:rPr>
              <a:t>Start with OPEN containing only initial node. Set that node’s g(n) value to 0, its h(n) value to whatever it is, and its f(n) value to h+0 or h(n). Set CLOSED to empty list.</a:t>
            </a:r>
          </a:p>
          <a:p>
            <a:pPr marL="609600" indent="-609600" algn="just" eaLnBrk="1" hangingPunct="1">
              <a:spcBef>
                <a:spcPct val="0"/>
              </a:spcBef>
              <a:spcAft>
                <a:spcPts val="600"/>
              </a:spcAft>
              <a:buNone/>
              <a:defRPr/>
            </a:pPr>
            <a:endParaRPr lang="en-US" altLang="en-US" sz="2400" dirty="0" smtClean="0">
              <a:latin typeface="Times New Roman" pitchFamily="18" charset="0"/>
              <a:cs typeface="Times New Roman" pitchFamily="18" charset="0"/>
            </a:endParaRPr>
          </a:p>
          <a:p>
            <a:pPr marL="609600" indent="-609600" algn="just" eaLnBrk="1" hangingPunct="1">
              <a:spcBef>
                <a:spcPct val="0"/>
              </a:spcBef>
              <a:spcAft>
                <a:spcPts val="600"/>
              </a:spcAft>
              <a:buAutoNum type="arabicPeriod" startAt="2"/>
              <a:defRPr/>
            </a:pPr>
            <a:r>
              <a:rPr lang="en-US" altLang="en-US" sz="2400" dirty="0" smtClean="0">
                <a:latin typeface="Times New Roman" pitchFamily="18" charset="0"/>
                <a:cs typeface="Times New Roman" pitchFamily="18" charset="0"/>
              </a:rPr>
              <a:t>Until a goal node is found, repeat the following procedure:</a:t>
            </a:r>
          </a:p>
          <a:p>
            <a:pPr marL="1009650" lvl="1" indent="-609600" algn="just">
              <a:spcBef>
                <a:spcPct val="0"/>
              </a:spcBef>
              <a:spcAft>
                <a:spcPts val="600"/>
              </a:spcAft>
              <a:buFont typeface="+mj-lt"/>
              <a:buAutoNum type="romanUcPeriod"/>
              <a:defRPr/>
            </a:pPr>
            <a:r>
              <a:rPr lang="en-US" altLang="en-US" sz="2400" dirty="0" smtClean="0">
                <a:latin typeface="Times New Roman" pitchFamily="18" charset="0"/>
                <a:cs typeface="Times New Roman" pitchFamily="18" charset="0"/>
              </a:rPr>
              <a:t>If there are no nodes on OPEN, report failure. </a:t>
            </a:r>
          </a:p>
          <a:p>
            <a:pPr marL="1009650" lvl="1" indent="-609600" algn="just">
              <a:spcBef>
                <a:spcPct val="0"/>
              </a:spcBef>
              <a:spcAft>
                <a:spcPts val="600"/>
              </a:spcAft>
              <a:buFont typeface="+mj-lt"/>
              <a:buAutoNum type="romanUcPeriod"/>
              <a:defRPr/>
            </a:pPr>
            <a:r>
              <a:rPr lang="en-US" altLang="en-US" sz="2400" dirty="0" smtClean="0">
                <a:latin typeface="Times New Roman" pitchFamily="18" charset="0"/>
                <a:cs typeface="Times New Roman" pitchFamily="18" charset="0"/>
              </a:rPr>
              <a:t>Otherwise pick the node on OPEN with the lowest f(n) value. Call it BESTNODE. </a:t>
            </a:r>
          </a:p>
          <a:p>
            <a:pPr marL="1009650" lvl="1" indent="-609600" algn="just">
              <a:spcBef>
                <a:spcPct val="0"/>
              </a:spcBef>
              <a:spcAft>
                <a:spcPts val="600"/>
              </a:spcAft>
              <a:buFont typeface="+mj-lt"/>
              <a:buAutoNum type="romanUcPeriod"/>
              <a:defRPr/>
            </a:pPr>
            <a:r>
              <a:rPr lang="en-US" altLang="en-US" sz="2400" dirty="0" smtClean="0">
                <a:latin typeface="Times New Roman" pitchFamily="18" charset="0"/>
                <a:cs typeface="Times New Roman" pitchFamily="18" charset="0"/>
              </a:rPr>
              <a:t>Remove it from OPEN. Place it in CLOSED. </a:t>
            </a:r>
          </a:p>
          <a:p>
            <a:pPr marL="1009650" lvl="1" indent="-609600" algn="just">
              <a:spcBef>
                <a:spcPct val="0"/>
              </a:spcBef>
              <a:spcAft>
                <a:spcPts val="600"/>
              </a:spcAft>
              <a:buFont typeface="+mj-lt"/>
              <a:buAutoNum type="romanUcPeriod"/>
              <a:defRPr/>
            </a:pPr>
            <a:r>
              <a:rPr lang="en-US" altLang="en-US" sz="2400" dirty="0" smtClean="0">
                <a:latin typeface="Times New Roman" pitchFamily="18" charset="0"/>
                <a:cs typeface="Times New Roman" pitchFamily="18" charset="0"/>
              </a:rPr>
              <a:t>See if the BESTNODE is a goal state. If so exit and report a solution. </a:t>
            </a:r>
          </a:p>
          <a:p>
            <a:pPr marL="1009650" lvl="1" indent="-609600" algn="just">
              <a:spcBef>
                <a:spcPct val="0"/>
              </a:spcBef>
              <a:spcAft>
                <a:spcPts val="600"/>
              </a:spcAft>
              <a:buFont typeface="+mj-lt"/>
              <a:buAutoNum type="romanUcPeriod"/>
              <a:defRPr/>
            </a:pPr>
            <a:r>
              <a:rPr lang="en-US" altLang="en-US" sz="2400" dirty="0" smtClean="0">
                <a:latin typeface="Times New Roman" pitchFamily="18" charset="0"/>
                <a:cs typeface="Times New Roman" pitchFamily="18" charset="0"/>
              </a:rPr>
              <a:t>Otherwise, generate the successors of BESTNODE but do not set the BESTNODE to point to them yet.</a:t>
            </a:r>
          </a:p>
          <a:p>
            <a:pPr marL="1009650" lvl="1" indent="-609600" algn="r">
              <a:spcBef>
                <a:spcPct val="0"/>
              </a:spcBef>
              <a:spcAft>
                <a:spcPts val="600"/>
              </a:spcAft>
              <a:buNone/>
              <a:defRPr/>
            </a:pPr>
            <a:endParaRPr lang="en-IN" altLang="en-US" sz="24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304800" y="285728"/>
            <a:ext cx="8553480" cy="6267472"/>
          </a:xfrm>
        </p:spPr>
        <p:txBody>
          <a:bodyPr>
            <a:normAutofit/>
          </a:bodyPr>
          <a:lstStyle/>
          <a:p>
            <a:pPr marL="609600" indent="-609600" algn="ctr">
              <a:spcBef>
                <a:spcPct val="0"/>
              </a:spcBef>
              <a:spcAft>
                <a:spcPts val="600"/>
              </a:spcAft>
              <a:buNone/>
            </a:pPr>
            <a:r>
              <a:rPr lang="en-US" sz="2400" b="1" dirty="0" smtClean="0">
                <a:latin typeface="Times New Roman" pitchFamily="18" charset="0"/>
                <a:cs typeface="Times New Roman" pitchFamily="18" charset="0"/>
              </a:rPr>
              <a:t>A* search (Continued…)</a:t>
            </a:r>
          </a:p>
          <a:p>
            <a:pPr marL="609600" indent="-609600" algn="just" eaLnBrk="1" hangingPunct="1">
              <a:spcBef>
                <a:spcPct val="0"/>
              </a:spcBef>
              <a:spcAft>
                <a:spcPts val="600"/>
              </a:spcAft>
              <a:buFontTx/>
              <a:buNone/>
            </a:pPr>
            <a:endParaRPr lang="en-US" altLang="en-US" sz="2400" dirty="0" smtClean="0">
              <a:latin typeface="Times New Roman" pitchFamily="18" charset="0"/>
              <a:ea typeface="Verdana" pitchFamily="34" charset="0"/>
              <a:cs typeface="Times New Roman" pitchFamily="18" charset="0"/>
            </a:endParaRPr>
          </a:p>
          <a:p>
            <a:pPr marL="609600" indent="-609600" algn="just" eaLnBrk="1" hangingPunct="1">
              <a:spcBef>
                <a:spcPct val="0"/>
              </a:spcBef>
              <a:spcAft>
                <a:spcPts val="600"/>
              </a:spcAft>
              <a:buFontTx/>
              <a:buNone/>
            </a:pPr>
            <a:r>
              <a:rPr lang="en-US" altLang="en-US" sz="2400" dirty="0" smtClean="0">
                <a:latin typeface="Times New Roman" pitchFamily="18" charset="0"/>
                <a:ea typeface="Verdana" pitchFamily="34" charset="0"/>
                <a:cs typeface="Times New Roman" pitchFamily="18" charset="0"/>
              </a:rPr>
              <a:t>3.  </a:t>
            </a:r>
            <a:r>
              <a:rPr lang="en-US" altLang="en-US" sz="2000" dirty="0" smtClean="0">
                <a:latin typeface="Times New Roman" pitchFamily="18" charset="0"/>
                <a:ea typeface="Verdana" pitchFamily="34" charset="0"/>
                <a:cs typeface="Times New Roman" pitchFamily="18" charset="0"/>
              </a:rPr>
              <a:t>For each of the SUCCESSOR, do the following:</a:t>
            </a:r>
          </a:p>
          <a:p>
            <a:pPr marL="1009650" lvl="1" indent="-609600" algn="just">
              <a:spcBef>
                <a:spcPct val="0"/>
              </a:spcBef>
              <a:spcAft>
                <a:spcPts val="600"/>
              </a:spcAft>
              <a:buFontTx/>
              <a:buAutoNum type="alphaLcPeriod"/>
            </a:pPr>
            <a:r>
              <a:rPr lang="en-US" altLang="en-US" sz="2000" dirty="0" smtClean="0">
                <a:latin typeface="Times New Roman" pitchFamily="18" charset="0"/>
                <a:ea typeface="Verdana" pitchFamily="34" charset="0"/>
                <a:cs typeface="Times New Roman" pitchFamily="18" charset="0"/>
              </a:rPr>
              <a:t>Set SUCCESSOR to point back to BESTNODE. </a:t>
            </a:r>
          </a:p>
          <a:p>
            <a:pPr marL="1009650" lvl="1" indent="-609600" algn="just">
              <a:spcBef>
                <a:spcPct val="0"/>
              </a:spcBef>
              <a:spcAft>
                <a:spcPts val="600"/>
              </a:spcAft>
              <a:buFontTx/>
              <a:buNone/>
            </a:pPr>
            <a:r>
              <a:rPr lang="en-US" altLang="en-US" sz="2000" dirty="0" smtClean="0">
                <a:latin typeface="Times New Roman" pitchFamily="18" charset="0"/>
                <a:ea typeface="Verdana" pitchFamily="34" charset="0"/>
                <a:cs typeface="Times New Roman" pitchFamily="18" charset="0"/>
              </a:rPr>
              <a:t>        (These </a:t>
            </a:r>
            <a:r>
              <a:rPr lang="en-US" altLang="en-US" sz="2000" u="sng" dirty="0" smtClean="0">
                <a:latin typeface="Times New Roman" pitchFamily="18" charset="0"/>
                <a:ea typeface="Verdana" pitchFamily="34" charset="0"/>
                <a:cs typeface="Times New Roman" pitchFamily="18" charset="0"/>
              </a:rPr>
              <a:t>backwards</a:t>
            </a:r>
            <a:r>
              <a:rPr lang="en-US" altLang="en-US" sz="2000" dirty="0" smtClean="0">
                <a:latin typeface="Times New Roman" pitchFamily="18" charset="0"/>
                <a:ea typeface="Verdana" pitchFamily="34" charset="0"/>
                <a:cs typeface="Times New Roman" pitchFamily="18" charset="0"/>
              </a:rPr>
              <a:t> links will make it possible to recover the path once a solution is found.)</a:t>
            </a:r>
          </a:p>
          <a:p>
            <a:pPr marL="1009650" lvl="1" indent="-609600" algn="just">
              <a:spcBef>
                <a:spcPct val="0"/>
              </a:spcBef>
              <a:spcAft>
                <a:spcPts val="600"/>
              </a:spcAft>
              <a:buFontTx/>
              <a:buNone/>
            </a:pPr>
            <a:endParaRPr lang="en-US" altLang="en-US" sz="2000" dirty="0" smtClean="0">
              <a:latin typeface="Times New Roman" pitchFamily="18" charset="0"/>
              <a:ea typeface="Verdana" pitchFamily="34" charset="0"/>
              <a:cs typeface="Times New Roman" pitchFamily="18" charset="0"/>
            </a:endParaRPr>
          </a:p>
          <a:p>
            <a:pPr marL="1009650" lvl="1" indent="-609600" algn="just">
              <a:spcBef>
                <a:spcPct val="0"/>
              </a:spcBef>
              <a:spcAft>
                <a:spcPts val="600"/>
              </a:spcAft>
              <a:buAutoNum type="alphaLcPeriod" startAt="2"/>
            </a:pPr>
            <a:r>
              <a:rPr lang="en-US" altLang="en-US" sz="2000" dirty="0" smtClean="0">
                <a:latin typeface="Times New Roman" pitchFamily="18" charset="0"/>
                <a:ea typeface="Verdana" pitchFamily="34" charset="0"/>
                <a:cs typeface="Times New Roman" pitchFamily="18" charset="0"/>
              </a:rPr>
              <a:t>Compute g(SUCCESSOR) = g(BESTNODE) + the cost of getting from BESTNODE to SUCCESSOR</a:t>
            </a:r>
          </a:p>
          <a:p>
            <a:pPr marL="1009650" lvl="1" indent="-609600" algn="just">
              <a:spcBef>
                <a:spcPct val="0"/>
              </a:spcBef>
              <a:spcAft>
                <a:spcPts val="600"/>
              </a:spcAft>
              <a:buNone/>
            </a:pPr>
            <a:endParaRPr lang="en-US" altLang="en-US" sz="2000" dirty="0" smtClean="0">
              <a:latin typeface="Times New Roman" pitchFamily="18" charset="0"/>
              <a:ea typeface="Verdana" pitchFamily="34" charset="0"/>
              <a:cs typeface="Times New Roman" pitchFamily="18" charset="0"/>
            </a:endParaRPr>
          </a:p>
          <a:p>
            <a:pPr marL="1009650" lvl="1" indent="-609600" algn="just">
              <a:spcBef>
                <a:spcPct val="0"/>
              </a:spcBef>
              <a:spcAft>
                <a:spcPts val="600"/>
              </a:spcAft>
              <a:buNone/>
            </a:pPr>
            <a:r>
              <a:rPr lang="en-US" altLang="en-US" sz="2000" dirty="0" smtClean="0">
                <a:latin typeface="Times New Roman" pitchFamily="18" charset="0"/>
                <a:ea typeface="Verdana" pitchFamily="34" charset="0"/>
                <a:cs typeface="Times New Roman" pitchFamily="18" charset="0"/>
              </a:rPr>
              <a:t>c.     See if SUCCESSOR is the same as any node on OPEN. If so call the node OLD. See whether it is cheaper to get to OLD via  its current parent or SUCCESSOR via BESTNODE by comparing their g values. If  SUCCESSOR is cheaper, then reset OLD’s parent to point to BESTNODE, record the new cheaper path in g(OLD) and update f’(OLD).</a:t>
            </a:r>
          </a:p>
          <a:p>
            <a:pPr marL="609600" indent="-609600" algn="just" eaLnBrk="1" hangingPunct="1">
              <a:spcBef>
                <a:spcPct val="0"/>
              </a:spcBef>
              <a:spcAft>
                <a:spcPts val="600"/>
              </a:spcAft>
              <a:buFontTx/>
              <a:buAutoNum type="alphaLcPeriod"/>
            </a:pPr>
            <a:endParaRPr lang="en-US" altLang="en-US" sz="2400" dirty="0" smtClean="0">
              <a:latin typeface="Times New Roman" pitchFamily="18" charset="0"/>
              <a:ea typeface="Verdana" pitchFamily="34" charset="0"/>
              <a:cs typeface="Times New Roman" pitchFamily="18" charset="0"/>
            </a:endParaRPr>
          </a:p>
          <a:p>
            <a:pPr marL="609600" indent="-609600" algn="just" eaLnBrk="1" hangingPunct="1">
              <a:spcBef>
                <a:spcPct val="0"/>
              </a:spcBef>
              <a:spcAft>
                <a:spcPts val="600"/>
              </a:spcAft>
              <a:buFontTx/>
              <a:buAutoNum type="alphaLcPeriod"/>
            </a:pPr>
            <a:endParaRPr lang="en-US" altLang="en-US" sz="2400" dirty="0" smtClean="0">
              <a:latin typeface="Times New Roman" pitchFamily="18" charset="0"/>
              <a:ea typeface="Verdana" pitchFamily="34" charset="0"/>
              <a:cs typeface="Times New Roman" pitchFamily="18" charset="0"/>
            </a:endParaRPr>
          </a:p>
          <a:p>
            <a:pPr marL="609600" indent="-609600" algn="just" eaLnBrk="1" hangingPunct="1">
              <a:spcBef>
                <a:spcPct val="0"/>
              </a:spcBef>
              <a:spcAft>
                <a:spcPts val="600"/>
              </a:spcAft>
              <a:buFontTx/>
              <a:buAutoNum type="alphaLcPeriod"/>
            </a:pPr>
            <a:endParaRPr lang="en-US" altLang="en-US" sz="2400" dirty="0" smtClean="0">
              <a:latin typeface="Times New Roman" pitchFamily="18" charset="0"/>
              <a:ea typeface="Verdana"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5"/>
          <p:cNvSpPr>
            <a:spLocks noChangeArrowheads="1"/>
          </p:cNvSpPr>
          <p:nvPr/>
        </p:nvSpPr>
        <p:spPr bwMode="auto">
          <a:xfrm>
            <a:off x="304800" y="228600"/>
            <a:ext cx="8610600" cy="6247864"/>
          </a:xfrm>
          <a:prstGeom prst="rect">
            <a:avLst/>
          </a:prstGeom>
          <a:noFill/>
          <a:ln w="9525">
            <a:noFill/>
            <a:miter lim="800000"/>
            <a:headEnd/>
            <a:tailEnd/>
          </a:ln>
        </p:spPr>
        <p:txBody>
          <a:bodyPr wrap="square">
            <a:spAutoFit/>
          </a:bodyPr>
          <a:lstStyle/>
          <a:p>
            <a:pPr marL="609600" indent="-609600" algn="ctr">
              <a:spcAft>
                <a:spcPts val="600"/>
              </a:spcAft>
            </a:pPr>
            <a:r>
              <a:rPr lang="en-US" sz="2400" b="1" dirty="0" smtClean="0">
                <a:latin typeface="Times New Roman" pitchFamily="18" charset="0"/>
                <a:cs typeface="Times New Roman" pitchFamily="18" charset="0"/>
              </a:rPr>
              <a:t>A* search (Continued…)</a:t>
            </a:r>
          </a:p>
          <a:p>
            <a:pPr marL="609600" indent="-609600" algn="just">
              <a:spcAft>
                <a:spcPts val="600"/>
              </a:spcAft>
              <a:buFontTx/>
              <a:buAutoNum type="alphaLcPeriod" startAt="4"/>
            </a:pPr>
            <a:endParaRPr lang="en-US" altLang="en-US" sz="2400" dirty="0" smtClean="0">
              <a:latin typeface="Times New Roman" pitchFamily="18" charset="0"/>
              <a:ea typeface="Verdana" pitchFamily="34" charset="0"/>
              <a:cs typeface="Times New Roman" pitchFamily="18" charset="0"/>
            </a:endParaRPr>
          </a:p>
          <a:p>
            <a:pPr marL="609600" indent="-609600" algn="just">
              <a:spcAft>
                <a:spcPts val="600"/>
              </a:spcAft>
              <a:buFontTx/>
              <a:buAutoNum type="alphaLcPeriod" startAt="4"/>
            </a:pPr>
            <a:r>
              <a:rPr lang="en-US" altLang="en-US" sz="2400" dirty="0" smtClean="0">
                <a:latin typeface="Times New Roman" pitchFamily="18" charset="0"/>
                <a:ea typeface="Verdana" pitchFamily="34" charset="0"/>
                <a:cs typeface="Times New Roman" pitchFamily="18" charset="0"/>
              </a:rPr>
              <a:t>If </a:t>
            </a:r>
            <a:r>
              <a:rPr lang="en-US" altLang="en-US" sz="2400" dirty="0">
                <a:latin typeface="Times New Roman" pitchFamily="18" charset="0"/>
                <a:ea typeface="Verdana" pitchFamily="34" charset="0"/>
                <a:cs typeface="Times New Roman" pitchFamily="18" charset="0"/>
              </a:rPr>
              <a:t>SUCCESSOR was not on OPEN, see if it is on CLOSED. If so, call the node on CLOSED OLD and add OLD to the list of BESTNODE’s successors. </a:t>
            </a:r>
            <a:endParaRPr lang="en-US" altLang="en-US" sz="2400" dirty="0" smtClean="0">
              <a:latin typeface="Times New Roman" pitchFamily="18" charset="0"/>
              <a:ea typeface="Verdana" pitchFamily="34" charset="0"/>
              <a:cs typeface="Times New Roman" pitchFamily="18" charset="0"/>
            </a:endParaRPr>
          </a:p>
          <a:p>
            <a:pPr marL="609600" indent="-609600" algn="just">
              <a:spcAft>
                <a:spcPts val="600"/>
              </a:spcAft>
            </a:pPr>
            <a:endParaRPr lang="en-US" altLang="en-US" sz="2400" dirty="0">
              <a:latin typeface="Times New Roman" pitchFamily="18" charset="0"/>
              <a:ea typeface="Verdana" pitchFamily="34" charset="0"/>
              <a:cs typeface="Times New Roman" pitchFamily="18" charset="0"/>
            </a:endParaRPr>
          </a:p>
          <a:p>
            <a:pPr marL="609600" indent="-609600" algn="just">
              <a:spcAft>
                <a:spcPts val="600"/>
              </a:spcAft>
            </a:pPr>
            <a:r>
              <a:rPr lang="en-US" altLang="en-US" sz="2400" dirty="0">
                <a:latin typeface="Times New Roman" pitchFamily="18" charset="0"/>
                <a:ea typeface="Verdana" pitchFamily="34" charset="0"/>
                <a:cs typeface="Times New Roman" pitchFamily="18" charset="0"/>
              </a:rPr>
              <a:t>        Check to see if the new path is better. If so, set the parent link and g and f’ values appropriately.  </a:t>
            </a:r>
            <a:endParaRPr lang="en-US" altLang="en-US" sz="2400" dirty="0" smtClean="0">
              <a:latin typeface="Times New Roman" pitchFamily="18" charset="0"/>
              <a:ea typeface="Verdana" pitchFamily="34" charset="0"/>
              <a:cs typeface="Times New Roman" pitchFamily="18" charset="0"/>
            </a:endParaRPr>
          </a:p>
          <a:p>
            <a:pPr marL="609600" indent="-609600" algn="just">
              <a:spcAft>
                <a:spcPts val="600"/>
              </a:spcAft>
            </a:pPr>
            <a:endParaRPr lang="en-US" altLang="en-US" sz="2400" dirty="0">
              <a:latin typeface="Times New Roman" pitchFamily="18" charset="0"/>
              <a:ea typeface="Verdana" pitchFamily="34" charset="0"/>
              <a:cs typeface="Times New Roman" pitchFamily="18" charset="0"/>
            </a:endParaRPr>
          </a:p>
          <a:p>
            <a:pPr marL="609600" indent="-609600" algn="just">
              <a:spcAft>
                <a:spcPts val="600"/>
              </a:spcAft>
            </a:pPr>
            <a:r>
              <a:rPr lang="en-US" altLang="en-US" sz="2400" dirty="0">
                <a:latin typeface="Times New Roman" pitchFamily="18" charset="0"/>
                <a:ea typeface="Verdana" pitchFamily="34" charset="0"/>
                <a:cs typeface="Times New Roman" pitchFamily="18" charset="0"/>
              </a:rPr>
              <a:t>       We must propagate the improvements to OLD’s successors. OLD points to successors. Each successor, in turn, points to its successors, and so forth until each branch terminates with a node that  either is still on OPEN or has no successors. </a:t>
            </a:r>
            <a:endParaRPr lang="en-US" altLang="en-US" sz="2400" dirty="0" smtClean="0">
              <a:latin typeface="Times New Roman" pitchFamily="18" charset="0"/>
              <a:ea typeface="Verdana" pitchFamily="34" charset="0"/>
              <a:cs typeface="Times New Roman" pitchFamily="18" charset="0"/>
            </a:endParaRPr>
          </a:p>
          <a:p>
            <a:pPr marL="609600" indent="-609600" algn="just">
              <a:spcAft>
                <a:spcPts val="600"/>
              </a:spcAft>
            </a:pPr>
            <a:endParaRPr lang="en-US" altLang="en-US" sz="2400" dirty="0">
              <a:latin typeface="Times New Roman" pitchFamily="18" charset="0"/>
              <a:ea typeface="Verdana" pitchFamily="34" charset="0"/>
              <a:cs typeface="Times New Roman" pitchFamily="18" charset="0"/>
            </a:endParaRPr>
          </a:p>
          <a:p>
            <a:pPr marL="609600" indent="-609600" algn="just">
              <a:spcAft>
                <a:spcPts val="600"/>
              </a:spcAft>
            </a:pPr>
            <a:r>
              <a:rPr lang="en-US" altLang="en-US" sz="2400" dirty="0">
                <a:latin typeface="Times New Roman" pitchFamily="18" charset="0"/>
                <a:ea typeface="Verdana" pitchFamily="34" charset="0"/>
                <a:cs typeface="Times New Roman" pitchFamily="18" charset="0"/>
              </a:rPr>
              <a:t>       </a:t>
            </a:r>
            <a:r>
              <a:rPr lang="en-US" altLang="en-US" sz="2400" dirty="0" smtClean="0">
                <a:latin typeface="Times New Roman" pitchFamily="18" charset="0"/>
                <a:ea typeface="Verdana" pitchFamily="34" charset="0"/>
                <a:cs typeface="Times New Roman" pitchFamily="18" charset="0"/>
              </a:rPr>
              <a:t> </a:t>
            </a:r>
            <a:endParaRPr lang="en-US" altLang="en-US" sz="2400" dirty="0">
              <a:latin typeface="Times New Roman" pitchFamily="18" charset="0"/>
              <a:ea typeface="Verdana"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4"/>
          <p:cNvSpPr>
            <a:spLocks noChangeArrowheads="1"/>
          </p:cNvSpPr>
          <p:nvPr/>
        </p:nvSpPr>
        <p:spPr bwMode="auto">
          <a:xfrm>
            <a:off x="228600" y="228600"/>
            <a:ext cx="8610600" cy="4909036"/>
          </a:xfrm>
          <a:prstGeom prst="rect">
            <a:avLst/>
          </a:prstGeom>
          <a:noFill/>
          <a:ln w="9525">
            <a:noFill/>
            <a:miter lim="800000"/>
            <a:headEnd/>
            <a:tailEnd/>
          </a:ln>
        </p:spPr>
        <p:txBody>
          <a:bodyPr wrap="square">
            <a:spAutoFit/>
          </a:bodyPr>
          <a:lstStyle/>
          <a:p>
            <a:pPr marL="609600" indent="-609600" algn="just">
              <a:spcAft>
                <a:spcPts val="600"/>
              </a:spcAft>
              <a:defRPr/>
            </a:pPr>
            <a:r>
              <a:rPr lang="en-US" altLang="en-US" sz="2400" dirty="0" smtClean="0">
                <a:latin typeface="Times New Roman" pitchFamily="18" charset="0"/>
                <a:ea typeface="Verdana" pitchFamily="34" charset="0"/>
                <a:cs typeface="Times New Roman" pitchFamily="18" charset="0"/>
              </a:rPr>
              <a:t>	So to propagate the new cost downward, do a depth-first traversal of the tree starting at OLD, changing each node’s g value (and thus also its f’ value), terminating each branch when you reach either a node with  no successor or a node to which an equivalent or better path has already been found.</a:t>
            </a:r>
          </a:p>
          <a:p>
            <a:pPr marL="609600" indent="-609600" algn="just">
              <a:spcAft>
                <a:spcPts val="600"/>
              </a:spcAft>
              <a:defRPr/>
            </a:pPr>
            <a:endParaRPr lang="en-US" sz="2400" dirty="0" smtClean="0">
              <a:latin typeface="Times New Roman" pitchFamily="18" charset="0"/>
              <a:ea typeface="Verdana" pitchFamily="34" charset="0"/>
              <a:cs typeface="Times New Roman" pitchFamily="18" charset="0"/>
            </a:endParaRPr>
          </a:p>
          <a:p>
            <a:pPr marL="609600" indent="-609600" algn="just">
              <a:spcAft>
                <a:spcPts val="600"/>
              </a:spcAft>
              <a:buFont typeface="Arial" charset="0"/>
              <a:buAutoNum type="alphaLcPeriod" startAt="5"/>
              <a:defRPr/>
            </a:pPr>
            <a:r>
              <a:rPr lang="en-US" sz="2400" dirty="0" smtClean="0">
                <a:latin typeface="Times New Roman" pitchFamily="18" charset="0"/>
                <a:ea typeface="Verdana" pitchFamily="34" charset="0"/>
                <a:cs typeface="Times New Roman" pitchFamily="18" charset="0"/>
              </a:rPr>
              <a:t>If </a:t>
            </a:r>
            <a:r>
              <a:rPr lang="en-US" sz="2400" dirty="0">
                <a:latin typeface="Times New Roman" pitchFamily="18" charset="0"/>
                <a:ea typeface="Verdana" pitchFamily="34" charset="0"/>
                <a:cs typeface="Times New Roman" pitchFamily="18" charset="0"/>
              </a:rPr>
              <a:t>SUCCESSOR was not already on either OPEN or CLOSED, then put it on OPEN and add it to the list of BESTNODE’s successors. </a:t>
            </a:r>
          </a:p>
          <a:p>
            <a:pPr marL="609600" indent="-609600">
              <a:spcAft>
                <a:spcPts val="600"/>
              </a:spcAft>
              <a:defRPr/>
            </a:pPr>
            <a:r>
              <a:rPr lang="en-US" sz="2400" dirty="0">
                <a:latin typeface="Times New Roman" pitchFamily="18" charset="0"/>
                <a:ea typeface="Verdana" pitchFamily="34" charset="0"/>
                <a:cs typeface="Times New Roman" pitchFamily="18" charset="0"/>
              </a:rPr>
              <a:t>        Compute </a:t>
            </a:r>
            <a:endParaRPr lang="en-US" sz="2400" dirty="0" smtClean="0">
              <a:latin typeface="Times New Roman" pitchFamily="18" charset="0"/>
              <a:ea typeface="Verdana" pitchFamily="34" charset="0"/>
              <a:cs typeface="Times New Roman" pitchFamily="18" charset="0"/>
            </a:endParaRPr>
          </a:p>
          <a:p>
            <a:pPr marL="609600" indent="-609600">
              <a:spcAft>
                <a:spcPts val="600"/>
              </a:spcAft>
              <a:defRPr/>
            </a:pPr>
            <a:endParaRPr lang="en-US" sz="2400" dirty="0">
              <a:latin typeface="Times New Roman" pitchFamily="18" charset="0"/>
              <a:ea typeface="Verdana" pitchFamily="34" charset="0"/>
              <a:cs typeface="Times New Roman" pitchFamily="18" charset="0"/>
            </a:endParaRPr>
          </a:p>
          <a:p>
            <a:pPr marL="609600" indent="-609600">
              <a:spcAft>
                <a:spcPts val="600"/>
              </a:spcAft>
              <a:defRPr/>
            </a:pPr>
            <a:r>
              <a:rPr lang="en-US" sz="2400" dirty="0">
                <a:latin typeface="Times New Roman" pitchFamily="18" charset="0"/>
                <a:ea typeface="Verdana" pitchFamily="34" charset="0"/>
                <a:cs typeface="Times New Roman" pitchFamily="18" charset="0"/>
              </a:rPr>
              <a:t>        f’(SUCCESSOR) = g(SUCCESSOR) + h’(SUCCESSOR)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610600" cy="5262979"/>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A* search (Continued…)</a:t>
            </a:r>
          </a:p>
          <a:p>
            <a:endParaRPr lang="en-US" sz="2400" dirty="0" smtClean="0"/>
          </a:p>
          <a:p>
            <a:r>
              <a:rPr lang="en-US" sz="2400" b="1" dirty="0" smtClean="0"/>
              <a:t>Example:</a:t>
            </a:r>
          </a:p>
          <a:p>
            <a:endParaRPr lang="en-US" sz="2400" b="1" dirty="0" smtClean="0"/>
          </a:p>
          <a:p>
            <a:r>
              <a:rPr lang="en-US" sz="2400" dirty="0" smtClean="0"/>
              <a:t>A∗ search applied to map of Romania:</a:t>
            </a:r>
          </a:p>
          <a:p>
            <a:endParaRPr lang="en-US" sz="2400" dirty="0" smtClean="0"/>
          </a:p>
          <a:p>
            <a:pPr algn="just">
              <a:buFont typeface="Arial" pitchFamily="34" charset="0"/>
              <a:buChar char="•"/>
            </a:pPr>
            <a:r>
              <a:rPr lang="en-US" sz="2400" dirty="0" smtClean="0"/>
              <a:t> This figure in the next slide represents the </a:t>
            </a:r>
            <a:r>
              <a:rPr lang="en-US" sz="2400" dirty="0" err="1" smtClean="0"/>
              <a:t>intial</a:t>
            </a:r>
            <a:r>
              <a:rPr lang="en-US" sz="2400" dirty="0" smtClean="0"/>
              <a:t> map of Romania.</a:t>
            </a:r>
          </a:p>
          <a:p>
            <a:pPr algn="just">
              <a:buFont typeface="Arial" pitchFamily="34" charset="0"/>
              <a:buChar char="•"/>
            </a:pPr>
            <a:r>
              <a:rPr lang="en-US" sz="2400" dirty="0" smtClean="0"/>
              <a:t> The values representing in red </a:t>
            </a:r>
            <a:r>
              <a:rPr lang="en-US" sz="2400" dirty="0" err="1" smtClean="0"/>
              <a:t>colour</a:t>
            </a:r>
            <a:r>
              <a:rPr lang="en-US" sz="2400" dirty="0" smtClean="0"/>
              <a:t> are heuristic values(</a:t>
            </a:r>
            <a:r>
              <a:rPr lang="en-US" sz="2400" dirty="0" err="1" smtClean="0"/>
              <a:t>i.e</a:t>
            </a:r>
            <a:r>
              <a:rPr lang="en-US" sz="2400" dirty="0" smtClean="0"/>
              <a:t> h(n)). </a:t>
            </a:r>
          </a:p>
          <a:p>
            <a:pPr algn="just">
              <a:buFont typeface="Arial" pitchFamily="34" charset="0"/>
              <a:buChar char="•"/>
            </a:pPr>
            <a:r>
              <a:rPr lang="en-US" sz="2400" dirty="0" smtClean="0"/>
              <a:t> The values representing in silver </a:t>
            </a:r>
            <a:r>
              <a:rPr lang="en-US" sz="2400" dirty="0" err="1" smtClean="0"/>
              <a:t>colour</a:t>
            </a:r>
            <a:r>
              <a:rPr lang="en-US" sz="2400" dirty="0" smtClean="0"/>
              <a:t> are path cost values</a:t>
            </a:r>
          </a:p>
          <a:p>
            <a:pPr algn="just"/>
            <a:r>
              <a:rPr lang="en-US" sz="2400" dirty="0" smtClean="0"/>
              <a:t>   </a:t>
            </a:r>
            <a:r>
              <a:rPr lang="en-US" sz="2400" dirty="0" err="1" smtClean="0"/>
              <a:t>i.e</a:t>
            </a:r>
            <a:r>
              <a:rPr lang="en-US" sz="2400" dirty="0" smtClean="0"/>
              <a:t>  g(n).</a:t>
            </a:r>
          </a:p>
          <a:p>
            <a:pPr algn="just">
              <a:buFont typeface="Arial" pitchFamily="34" charset="0"/>
              <a:buChar char="•"/>
            </a:pPr>
            <a:r>
              <a:rPr lang="en-US" sz="2400" dirty="0" smtClean="0"/>
              <a:t> The values representing in blue </a:t>
            </a:r>
            <a:r>
              <a:rPr lang="en-US" sz="2400" dirty="0" err="1" smtClean="0"/>
              <a:t>colour</a:t>
            </a:r>
            <a:r>
              <a:rPr lang="en-US" sz="2400" dirty="0" smtClean="0"/>
              <a:t> are f(n) values </a:t>
            </a:r>
          </a:p>
          <a:p>
            <a:pPr algn="just"/>
            <a:r>
              <a:rPr lang="en-US" sz="2400" dirty="0" smtClean="0"/>
              <a:t>   i.e., f(n) = g(n) + h(n).</a:t>
            </a:r>
          </a:p>
          <a:p>
            <a:endParaRPr lang="en-US" sz="2400" dirty="0" smtClean="0"/>
          </a:p>
          <a:p>
            <a:r>
              <a:rPr lang="en-US" sz="2400" dirty="0" smtClean="0"/>
              <a:t> </a:t>
            </a:r>
            <a:endParaRPr lang="en-US" sz="24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0400" y="5943600"/>
            <a:ext cx="3048000" cy="461665"/>
          </a:xfrm>
          <a:prstGeom prst="rect">
            <a:avLst/>
          </a:prstGeom>
          <a:noFill/>
        </p:spPr>
        <p:txBody>
          <a:bodyPr wrap="square" rtlCol="0">
            <a:spAutoFit/>
          </a:bodyPr>
          <a:lstStyle/>
          <a:p>
            <a:r>
              <a:rPr lang="en-US" sz="2400" dirty="0" smtClean="0"/>
              <a:t>Initial map of Romania</a:t>
            </a:r>
            <a:endParaRPr lang="en-US" sz="2400" dirty="0"/>
          </a:p>
        </p:txBody>
      </p:sp>
      <p:sp>
        <p:nvSpPr>
          <p:cNvPr id="5" name="TextBox 4"/>
          <p:cNvSpPr txBox="1"/>
          <p:nvPr/>
        </p:nvSpPr>
        <p:spPr>
          <a:xfrm>
            <a:off x="3048000" y="381000"/>
            <a:ext cx="35052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A* search (Continued…)</a:t>
            </a:r>
            <a:endParaRPr lang="en-US" sz="2400" dirty="0"/>
          </a:p>
        </p:txBody>
      </p:sp>
      <p:grpSp>
        <p:nvGrpSpPr>
          <p:cNvPr id="9" name="Group 8"/>
          <p:cNvGrpSpPr/>
          <p:nvPr/>
        </p:nvGrpSpPr>
        <p:grpSpPr>
          <a:xfrm>
            <a:off x="685800" y="990600"/>
            <a:ext cx="7848600" cy="4800600"/>
            <a:chOff x="685800" y="990600"/>
            <a:chExt cx="7848600" cy="4800600"/>
          </a:xfrm>
        </p:grpSpPr>
        <p:grpSp>
          <p:nvGrpSpPr>
            <p:cNvPr id="7" name="Group 6"/>
            <p:cNvGrpSpPr/>
            <p:nvPr/>
          </p:nvGrpSpPr>
          <p:grpSpPr>
            <a:xfrm>
              <a:off x="685800" y="990600"/>
              <a:ext cx="7848600" cy="4800600"/>
              <a:chOff x="685800" y="990600"/>
              <a:chExt cx="7848600" cy="4800600"/>
            </a:xfrm>
          </p:grpSpPr>
          <p:pic>
            <p:nvPicPr>
              <p:cNvPr id="2" name="Picture 2"/>
              <p:cNvPicPr>
                <a:picLocks noChangeAspect="1" noChangeArrowheads="1"/>
              </p:cNvPicPr>
              <p:nvPr/>
            </p:nvPicPr>
            <p:blipFill>
              <a:blip r:embed="rId2"/>
              <a:srcRect/>
              <a:stretch>
                <a:fillRect/>
              </a:stretch>
            </p:blipFill>
            <p:spPr bwMode="auto">
              <a:xfrm>
                <a:off x="685800" y="990600"/>
                <a:ext cx="7848600" cy="4800600"/>
              </a:xfrm>
              <a:prstGeom prst="rect">
                <a:avLst/>
              </a:prstGeom>
              <a:noFill/>
              <a:ln w="9525">
                <a:noFill/>
                <a:miter lim="800000"/>
                <a:headEnd/>
                <a:tailEnd/>
              </a:ln>
              <a:effectLst/>
            </p:spPr>
          </p:pic>
          <p:sp>
            <p:nvSpPr>
              <p:cNvPr id="6" name="TextBox 5"/>
              <p:cNvSpPr txBox="1"/>
              <p:nvPr/>
            </p:nvSpPr>
            <p:spPr>
              <a:xfrm>
                <a:off x="1828800" y="2667000"/>
                <a:ext cx="571504" cy="261610"/>
              </a:xfrm>
              <a:prstGeom prst="rect">
                <a:avLst/>
              </a:prstGeom>
              <a:noFill/>
            </p:spPr>
            <p:txBody>
              <a:bodyPr wrap="square" rtlCol="0">
                <a:spAutoFit/>
              </a:bodyPr>
              <a:lstStyle/>
              <a:p>
                <a:r>
                  <a:rPr lang="en-US" sz="1100" dirty="0" smtClean="0"/>
                  <a:t>140</a:t>
                </a:r>
                <a:endParaRPr lang="en-US" sz="1100" dirty="0"/>
              </a:p>
            </p:txBody>
          </p:sp>
        </p:grpSp>
        <p:sp>
          <p:nvSpPr>
            <p:cNvPr id="8" name="TextBox 7"/>
            <p:cNvSpPr txBox="1"/>
            <p:nvPr/>
          </p:nvSpPr>
          <p:spPr>
            <a:xfrm>
              <a:off x="2743200" y="2971800"/>
              <a:ext cx="457200" cy="261610"/>
            </a:xfrm>
            <a:prstGeom prst="rect">
              <a:avLst/>
            </a:prstGeom>
            <a:noFill/>
          </p:spPr>
          <p:txBody>
            <a:bodyPr wrap="square" rtlCol="0">
              <a:spAutoFit/>
            </a:bodyPr>
            <a:lstStyle/>
            <a:p>
              <a:r>
                <a:rPr lang="en-US" sz="1100" dirty="0" smtClean="0"/>
                <a:t>80</a:t>
              </a:r>
              <a:endParaRPr lang="en-US" sz="1100" dirty="0"/>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TotalTime>
  <Words>1215</Words>
  <Application>Microsoft Office PowerPoint</Application>
  <PresentationFormat>On-screen Show (4:3)</PresentationFormat>
  <Paragraphs>158</Paragraphs>
  <Slides>21</Slides>
  <Notes>3</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Observations about A*</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Shanthi</dc:creator>
  <cp:lastModifiedBy>Shanthi</cp:lastModifiedBy>
  <cp:revision>125</cp:revision>
  <dcterms:created xsi:type="dcterms:W3CDTF">2006-08-16T00:00:00Z</dcterms:created>
  <dcterms:modified xsi:type="dcterms:W3CDTF">2020-07-18T06:26:51Z</dcterms:modified>
</cp:coreProperties>
</file>