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9"/>
  </p:notesMasterIdLst>
  <p:sldIdLst>
    <p:sldId id="256" r:id="rId2"/>
    <p:sldId id="301" r:id="rId3"/>
    <p:sldId id="257" r:id="rId4"/>
    <p:sldId id="259" r:id="rId5"/>
    <p:sldId id="269" r:id="rId6"/>
    <p:sldId id="300" r:id="rId7"/>
    <p:sldId id="264" r:id="rId8"/>
    <p:sldId id="270" r:id="rId9"/>
    <p:sldId id="271" r:id="rId10"/>
    <p:sldId id="272" r:id="rId11"/>
    <p:sldId id="303" r:id="rId12"/>
    <p:sldId id="305" r:id="rId13"/>
    <p:sldId id="306" r:id="rId14"/>
    <p:sldId id="298" r:id="rId15"/>
    <p:sldId id="308" r:id="rId16"/>
    <p:sldId id="299" r:id="rId17"/>
    <p:sldId id="30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276"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211412-9DA0-4C26-AD3E-2D8E08EA2D5C}" type="datetimeFigureOut">
              <a:rPr lang="en-US" smtClean="0"/>
              <a:pPr/>
              <a:t>9/1/2020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D63B5B-6F69-4FB7-8980-3D22B13D3C7B}" type="slidenum">
              <a:rPr lang="en-US" smtClean="0"/>
              <a:pPr/>
              <a:t>‹#›</a:t>
            </a:fld>
            <a:endParaRPr lang="en-US"/>
          </a:p>
        </p:txBody>
      </p:sp>
    </p:spTree>
    <p:extLst>
      <p:ext uri="{BB962C8B-B14F-4D97-AF65-F5344CB8AC3E}">
        <p14:creationId xmlns="" xmlns:p14="http://schemas.microsoft.com/office/powerpoint/2010/main" val="648624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D2F15CFF-33A7-4FC4-86B0-D44CE0670171}" type="slidenum">
              <a:rPr lang="en-US" altLang="en-US" smtClean="0"/>
              <a:pPr/>
              <a:t>7</a:t>
            </a:fld>
            <a:endParaRPr lang="en-US" altLang="en-US"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EC5DBE9-A15E-4E58-AA1E-AFD2817EC153}" type="slidenum">
              <a:rPr lang="en-US" altLang="en-US" smtClean="0"/>
              <a:pPr/>
              <a:t>10</a:t>
            </a:fld>
            <a:endParaRPr lang="en-US" alt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092B36BF-6989-4086-BB1F-C65A4FE170A6}" type="slidenum">
              <a:rPr lang="en-US" altLang="en-US" smtClean="0"/>
              <a:pPr/>
              <a:t>11</a:t>
            </a:fld>
            <a:endParaRPr lang="en-US" altLang="en-US" smtClean="0"/>
          </a:p>
        </p:txBody>
      </p:sp>
      <p:sp>
        <p:nvSpPr>
          <p:cNvPr id="19459" name="Rectangle 2"/>
          <p:cNvSpPr>
            <a:spLocks noGrp="1" noRot="1" noChangeAspect="1" noChangeArrowheads="1" noTextEdit="1"/>
          </p:cNvSpPr>
          <p:nvPr>
            <p:ph type="sldImg"/>
          </p:nvPr>
        </p:nvSpPr>
        <p:spPr>
          <a:xfrm>
            <a:off x="1144588" y="685800"/>
            <a:ext cx="4568825" cy="3427413"/>
          </a:xfrm>
          <a:ln/>
        </p:spPr>
      </p:sp>
      <p:sp>
        <p:nvSpPr>
          <p:cNvPr id="19460" name="Rectangle 3"/>
          <p:cNvSpPr>
            <a:spLocks noGrp="1" noChangeArrowheads="1"/>
          </p:cNvSpPr>
          <p:nvPr>
            <p:ph type="body" idx="1"/>
          </p:nvPr>
        </p:nvSpPr>
        <p:spPr>
          <a:xfrm>
            <a:off x="912813" y="4343400"/>
            <a:ext cx="5032375" cy="4114800"/>
          </a:xfrm>
          <a:noFill/>
          <a:ln/>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F6120-F1F0-4C60-9FE9-39AC71A9C79D}" type="datetimeFigureOut">
              <a:rPr lang="en-US" smtClean="0"/>
              <a:pPr/>
              <a:t>9/1/2020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7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976" y="1928802"/>
            <a:ext cx="7239000" cy="2308324"/>
          </a:xfrm>
          <a:prstGeom prst="rect">
            <a:avLst/>
          </a:prstGeom>
          <a:noFill/>
        </p:spPr>
        <p:txBody>
          <a:bodyPr wrap="square" rtlCol="0">
            <a:spAutoFit/>
          </a:bodyPr>
          <a:lstStyle/>
          <a:p>
            <a:pPr algn="ctr"/>
            <a:r>
              <a:rPr lang="en-IN" sz="3600" b="1" dirty="0" smtClean="0">
                <a:latin typeface="Times New Roman" pitchFamily="18" charset="0"/>
                <a:cs typeface="Times New Roman" pitchFamily="18" charset="0"/>
              </a:rPr>
              <a:t>Session 7</a:t>
            </a:r>
          </a:p>
          <a:p>
            <a:pPr algn="ctr"/>
            <a:endParaRPr lang="en-IN" sz="3600" b="1" dirty="0" smtClean="0">
              <a:latin typeface="Times New Roman" pitchFamily="18" charset="0"/>
              <a:cs typeface="Times New Roman" pitchFamily="18" charset="0"/>
            </a:endParaRPr>
          </a:p>
          <a:p>
            <a:pPr algn="ctr"/>
            <a:endParaRPr lang="en-IN" sz="3600" b="1" dirty="0" smtClean="0">
              <a:latin typeface="Times New Roman" pitchFamily="18" charset="0"/>
              <a:cs typeface="Times New Roman" pitchFamily="18" charset="0"/>
            </a:endParaRPr>
          </a:p>
          <a:p>
            <a:pPr algn="ctr"/>
            <a:r>
              <a:rPr lang="en-IN" sz="3600" b="1" dirty="0" smtClean="0">
                <a:latin typeface="Times New Roman" pitchFamily="18" charset="0"/>
                <a:cs typeface="Times New Roman" pitchFamily="18" charset="0"/>
              </a:rPr>
              <a:t>LOCAL SEARCH</a:t>
            </a:r>
            <a:r>
              <a:rPr lang="en-US" sz="3600" b="1" dirty="0" smtClean="0">
                <a:latin typeface="Times New Roman" pitchFamily="18" charset="0"/>
                <a:cs typeface="Times New Roman" pitchFamily="18" charset="0"/>
              </a:rPr>
              <a:t>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4282" y="214290"/>
            <a:ext cx="8786874" cy="487362"/>
          </a:xfrm>
        </p:spPr>
        <p:txBody>
          <a:bodyPr>
            <a:noAutofit/>
          </a:bodyPr>
          <a:lstStyle/>
          <a:p>
            <a:pPr eaLnBrk="1" hangingPunct="1"/>
            <a:r>
              <a:rPr lang="en-US" altLang="en-US" sz="2400" b="1" dirty="0" smtClean="0">
                <a:latin typeface="Times New Roman" pitchFamily="18" charset="0"/>
                <a:cs typeface="Times New Roman" pitchFamily="18" charset="0"/>
              </a:rPr>
              <a:t>Steepest-Ascent Hill Climbing</a:t>
            </a:r>
          </a:p>
        </p:txBody>
      </p:sp>
      <p:sp>
        <p:nvSpPr>
          <p:cNvPr id="5123" name="Rectangle 3"/>
          <p:cNvSpPr>
            <a:spLocks noGrp="1" noChangeArrowheads="1"/>
          </p:cNvSpPr>
          <p:nvPr>
            <p:ph idx="1"/>
          </p:nvPr>
        </p:nvSpPr>
        <p:spPr>
          <a:xfrm>
            <a:off x="285720" y="714356"/>
            <a:ext cx="8477280" cy="5929354"/>
          </a:xfrm>
        </p:spPr>
        <p:txBody>
          <a:bodyPr>
            <a:noAutofit/>
          </a:bodyPr>
          <a:lstStyle/>
          <a:p>
            <a:pPr algn="just" eaLnBrk="1" hangingPunct="1"/>
            <a:r>
              <a:rPr lang="en-US" altLang="en-US" sz="2000" dirty="0" smtClean="0">
                <a:latin typeface="Times New Roman" pitchFamily="18" charset="0"/>
                <a:cs typeface="Times New Roman" pitchFamily="18" charset="0"/>
              </a:rPr>
              <a:t>This is a variation of simple hill climbing which considers all the moves from the current state and selects the best one as the next state. Also known as </a:t>
            </a:r>
            <a:r>
              <a:rPr lang="en-US" altLang="en-US" sz="2000" b="1" dirty="0" smtClean="0">
                <a:latin typeface="Times New Roman" pitchFamily="18" charset="0"/>
                <a:cs typeface="Times New Roman" pitchFamily="18" charset="0"/>
              </a:rPr>
              <a:t>Gradient search</a:t>
            </a:r>
          </a:p>
          <a:p>
            <a:pPr algn="just" eaLnBrk="1" hangingPunct="1">
              <a:buFontTx/>
              <a:buNone/>
            </a:pPr>
            <a:endParaRPr lang="en-US" altLang="en-US" sz="2000" b="1" dirty="0" smtClean="0">
              <a:latin typeface="Times New Roman" pitchFamily="18" charset="0"/>
              <a:cs typeface="Times New Roman" pitchFamily="18" charset="0"/>
            </a:endParaRPr>
          </a:p>
          <a:p>
            <a:pPr algn="just" eaLnBrk="1" hangingPunct="1">
              <a:buFontTx/>
              <a:buNone/>
            </a:pPr>
            <a:r>
              <a:rPr lang="en-US" altLang="en-US" sz="2000" b="1" dirty="0" smtClean="0">
                <a:latin typeface="Times New Roman" pitchFamily="18" charset="0"/>
                <a:cs typeface="Times New Roman" pitchFamily="18" charset="0"/>
              </a:rPr>
              <a:t>Algorithm: Steepest-Ascent Hill Climbing</a:t>
            </a:r>
          </a:p>
          <a:p>
            <a:pPr algn="just" eaLnBrk="1" hangingPunct="1">
              <a:buFontTx/>
              <a:buNone/>
            </a:pPr>
            <a:r>
              <a:rPr lang="en-US" altLang="en-US" sz="2000" b="1" dirty="0" smtClean="0">
                <a:latin typeface="Times New Roman" pitchFamily="18" charset="0"/>
                <a:cs typeface="Times New Roman" pitchFamily="18" charset="0"/>
              </a:rPr>
              <a:t>1.</a:t>
            </a:r>
            <a:r>
              <a:rPr lang="en-US" altLang="en-US" sz="2000" dirty="0" smtClean="0">
                <a:latin typeface="Times New Roman" pitchFamily="18" charset="0"/>
                <a:cs typeface="Times New Roman" pitchFamily="18" charset="0"/>
              </a:rPr>
              <a:t>Evaluate the initial state. If it is also a goal state, then return it and quit. Otherwise, continue with the initial state as the current state.</a:t>
            </a:r>
          </a:p>
          <a:p>
            <a:pPr marL="609600" indent="-609600" algn="just">
              <a:lnSpc>
                <a:spcPct val="90000"/>
              </a:lnSpc>
              <a:buNone/>
            </a:pPr>
            <a:r>
              <a:rPr lang="en-US" altLang="en-US" sz="2000" dirty="0" smtClean="0">
                <a:latin typeface="Times New Roman" pitchFamily="18" charset="0"/>
                <a:cs typeface="Times New Roman" pitchFamily="18" charset="0"/>
              </a:rPr>
              <a:t>  2. Loop until a solution is found or until a complete iteration produces no change to current state:</a:t>
            </a:r>
          </a:p>
          <a:p>
            <a:pPr marL="990600" lvl="1" indent="-533400" algn="just">
              <a:lnSpc>
                <a:spcPct val="90000"/>
              </a:lnSpc>
              <a:buFontTx/>
              <a:buAutoNum type="alphaLcPeriod"/>
            </a:pPr>
            <a:r>
              <a:rPr lang="en-US" altLang="en-US" sz="2000" dirty="0" smtClean="0">
                <a:latin typeface="Times New Roman" pitchFamily="18" charset="0"/>
                <a:cs typeface="Times New Roman" pitchFamily="18" charset="0"/>
              </a:rPr>
              <a:t>Let SUCC be a state such that any possible successor of the current state will be better than SUCC</a:t>
            </a:r>
          </a:p>
          <a:p>
            <a:pPr marL="990600" lvl="1" indent="-533400" algn="just">
              <a:lnSpc>
                <a:spcPct val="90000"/>
              </a:lnSpc>
              <a:buFontTx/>
              <a:buAutoNum type="alphaLcPeriod"/>
            </a:pPr>
            <a:r>
              <a:rPr lang="en-US" altLang="en-US" sz="2000" dirty="0" smtClean="0">
                <a:latin typeface="Times New Roman" pitchFamily="18" charset="0"/>
                <a:cs typeface="Times New Roman" pitchFamily="18" charset="0"/>
              </a:rPr>
              <a:t>For each operator that applies to the current state do:</a:t>
            </a:r>
          </a:p>
          <a:p>
            <a:pPr marL="1371600" lvl="2" indent="-457200" algn="just">
              <a:lnSpc>
                <a:spcPct val="90000"/>
              </a:lnSpc>
              <a:buFontTx/>
              <a:buAutoNum type="romanLcPeriod"/>
            </a:pPr>
            <a:r>
              <a:rPr lang="en-US" altLang="en-US" sz="2000" dirty="0" smtClean="0">
                <a:latin typeface="Times New Roman" pitchFamily="18" charset="0"/>
                <a:cs typeface="Times New Roman" pitchFamily="18" charset="0"/>
              </a:rPr>
              <a:t>Apply the operator and generate a new state</a:t>
            </a:r>
          </a:p>
          <a:p>
            <a:pPr marL="1371600" lvl="2" indent="-457200" algn="just">
              <a:lnSpc>
                <a:spcPct val="90000"/>
              </a:lnSpc>
              <a:buFontTx/>
              <a:buAutoNum type="romanLcPeriod"/>
            </a:pPr>
            <a:r>
              <a:rPr lang="en-US" altLang="en-US" sz="2000" dirty="0" smtClean="0">
                <a:latin typeface="Times New Roman" pitchFamily="18" charset="0"/>
                <a:cs typeface="Times New Roman" pitchFamily="18" charset="0"/>
              </a:rPr>
              <a:t>Evaluate the new state. If is </a:t>
            </a:r>
            <a:r>
              <a:rPr lang="en-US" altLang="en-US" sz="2000" dirty="0" err="1" smtClean="0">
                <a:latin typeface="Times New Roman" pitchFamily="18" charset="0"/>
                <a:cs typeface="Times New Roman" pitchFamily="18" charset="0"/>
              </a:rPr>
              <a:t>is</a:t>
            </a:r>
            <a:r>
              <a:rPr lang="en-US" altLang="en-US" sz="2000" dirty="0" smtClean="0">
                <a:latin typeface="Times New Roman" pitchFamily="18" charset="0"/>
                <a:cs typeface="Times New Roman" pitchFamily="18" charset="0"/>
              </a:rPr>
              <a:t> a goal state, then return it and quit. If not, compare it to SUCC. If it is better, then set SUCC to this state. If it is not better, leave SUCC alone.</a:t>
            </a:r>
          </a:p>
          <a:p>
            <a:pPr marL="990600" lvl="1" indent="-533400" algn="just">
              <a:lnSpc>
                <a:spcPct val="90000"/>
              </a:lnSpc>
              <a:buFontTx/>
              <a:buAutoNum type="alphaLcPeriod"/>
            </a:pPr>
            <a:r>
              <a:rPr lang="en-US" altLang="en-US" sz="2000" dirty="0" smtClean="0">
                <a:latin typeface="Times New Roman" pitchFamily="18" charset="0"/>
                <a:cs typeface="Times New Roman" pitchFamily="18" charset="0"/>
              </a:rPr>
              <a:t>If the SUCC is better than the current state, then set current state to SUCC.</a:t>
            </a:r>
          </a:p>
          <a:p>
            <a:pPr algn="just" eaLnBrk="1" hangingPunct="1">
              <a:buNone/>
            </a:pPr>
            <a:endParaRPr lang="en-US" altLang="en-US" sz="2000" dirty="0" smtClean="0">
              <a:latin typeface="Times New Roman" pitchFamily="18" charset="0"/>
              <a:cs typeface="Times New Roman" pitchFamily="18" charset="0"/>
            </a:endParaRPr>
          </a:p>
        </p:txBody>
      </p:sp>
      <p:sp>
        <p:nvSpPr>
          <p:cNvPr id="5124" name="Slide Number Placeholder 3"/>
          <p:cNvSpPr>
            <a:spLocks noGrp="1"/>
          </p:cNvSpPr>
          <p:nvPr>
            <p:ph type="sldNum" sz="quarter" idx="12"/>
          </p:nvPr>
        </p:nvSpPr>
        <p:spPr>
          <a:noFill/>
        </p:spPr>
        <p:txBody>
          <a:bodyPr/>
          <a:lstStyle/>
          <a:p>
            <a:endParaRPr lang="en-US" altLang="en-US" dirty="0" smtClean="0"/>
          </a:p>
          <a:p>
            <a:endParaRPr lang="en-US" alt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152400"/>
            <a:ext cx="8229600" cy="563563"/>
          </a:xfrm>
        </p:spPr>
        <p:txBody>
          <a:bodyPr>
            <a:normAutofit/>
          </a:bodyPr>
          <a:lstStyle/>
          <a:p>
            <a:r>
              <a:rPr lang="en-US" altLang="en-US" sz="2400" b="1" dirty="0" smtClean="0">
                <a:latin typeface="Times New Roman" pitchFamily="18" charset="0"/>
                <a:cs typeface="Times New Roman" pitchFamily="18" charset="0"/>
              </a:rPr>
              <a:t>Hill-climbing (continued…) - Limitations </a:t>
            </a:r>
          </a:p>
        </p:txBody>
      </p:sp>
      <p:sp>
        <p:nvSpPr>
          <p:cNvPr id="10243" name="Rectangle 3"/>
          <p:cNvSpPr>
            <a:spLocks noGrp="1" noChangeArrowheads="1"/>
          </p:cNvSpPr>
          <p:nvPr>
            <p:ph idx="1"/>
          </p:nvPr>
        </p:nvSpPr>
        <p:spPr>
          <a:xfrm>
            <a:off x="304800" y="785794"/>
            <a:ext cx="5981712" cy="5929354"/>
          </a:xfrm>
        </p:spPr>
        <p:txBody>
          <a:bodyPr>
            <a:noAutofit/>
          </a:bodyPr>
          <a:lstStyle/>
          <a:p>
            <a:pPr marL="457200" indent="-457200" algn="just" eaLnBrk="1" hangingPunct="1">
              <a:buNone/>
              <a:defRPr/>
            </a:pPr>
            <a:r>
              <a:rPr lang="en-US" sz="2200" dirty="0" smtClean="0">
                <a:latin typeface="Times New Roman" pitchFamily="18" charset="0"/>
                <a:cs typeface="Times New Roman" pitchFamily="18" charset="0"/>
              </a:rPr>
              <a:t>Both simple Hill climbing and Steepest-Ascent Hill climbing may have following limitations: </a:t>
            </a:r>
            <a:endParaRPr lang="en-US" sz="2200" b="1" dirty="0" smtClean="0">
              <a:latin typeface="Times New Roman" pitchFamily="18" charset="0"/>
              <a:cs typeface="Times New Roman" pitchFamily="18" charset="0"/>
            </a:endParaRPr>
          </a:p>
          <a:p>
            <a:pPr marL="457200" indent="-457200" algn="just" eaLnBrk="1" hangingPunct="1">
              <a:buFontTx/>
              <a:buAutoNum type="arabicPeriod"/>
              <a:defRPr/>
            </a:pPr>
            <a:r>
              <a:rPr lang="en-US" sz="2200" b="1" dirty="0" smtClean="0">
                <a:latin typeface="Times New Roman" pitchFamily="18" charset="0"/>
                <a:cs typeface="Times New Roman" pitchFamily="18" charset="0"/>
              </a:rPr>
              <a:t>Local Maxima</a:t>
            </a:r>
            <a:r>
              <a:rPr lang="en-US" sz="2200" dirty="0" smtClean="0">
                <a:latin typeface="Times New Roman" pitchFamily="18" charset="0"/>
                <a:cs typeface="Times New Roman" pitchFamily="18" charset="0"/>
              </a:rPr>
              <a:t>: a local maximum as opposed to global maximum.</a:t>
            </a:r>
          </a:p>
          <a:p>
            <a:pPr algn="just">
              <a:buClr>
                <a:schemeClr val="tx1"/>
              </a:buClr>
              <a:buSzPct val="120000"/>
              <a:buFontTx/>
              <a:buNone/>
              <a:defRPr/>
            </a:pPr>
            <a:r>
              <a:rPr lang="en-GB" sz="2200" dirty="0" smtClean="0">
                <a:latin typeface="Times New Roman" pitchFamily="18" charset="0"/>
                <a:cs typeface="Times New Roman" pitchFamily="18" charset="0"/>
              </a:rPr>
              <a:t>		Way Out: Backtrack to some earlier node and try going in a different direction</a:t>
            </a:r>
          </a:p>
          <a:p>
            <a:pPr marL="457200" indent="-457200" algn="just" eaLnBrk="1" hangingPunct="1">
              <a:buFontTx/>
              <a:buNone/>
              <a:defRPr/>
            </a:pPr>
            <a:r>
              <a:rPr lang="en-US" sz="2200" dirty="0" smtClean="0">
                <a:latin typeface="Times New Roman" pitchFamily="18" charset="0"/>
                <a:cs typeface="Times New Roman" pitchFamily="18" charset="0"/>
              </a:rPr>
              <a:t>2. </a:t>
            </a:r>
            <a:r>
              <a:rPr lang="en-US" sz="2200" b="1" dirty="0" smtClean="0">
                <a:latin typeface="Times New Roman" pitchFamily="18" charset="0"/>
                <a:cs typeface="Times New Roman" pitchFamily="18" charset="0"/>
              </a:rPr>
              <a:t>Plateaus</a:t>
            </a:r>
            <a:r>
              <a:rPr lang="en-US" sz="2200" dirty="0" smtClean="0">
                <a:latin typeface="Times New Roman" pitchFamily="18" charset="0"/>
                <a:cs typeface="Times New Roman" pitchFamily="18" charset="0"/>
              </a:rPr>
              <a:t>: An area of the search space where evaluation function is flat, thus requiring random walk.</a:t>
            </a:r>
          </a:p>
          <a:p>
            <a:pPr marL="457200" indent="-457200" algn="just" eaLnBrk="1" hangingPunct="1">
              <a:buFontTx/>
              <a:buNone/>
              <a:defRPr/>
            </a:pPr>
            <a:r>
              <a:rPr lang="en-GB" sz="2200" dirty="0" smtClean="0">
                <a:latin typeface="Times New Roman" pitchFamily="18" charset="0"/>
                <a:cs typeface="Times New Roman" pitchFamily="18" charset="0"/>
              </a:rPr>
              <a:t>		Way out: Make a big jump to try to get in a new section</a:t>
            </a:r>
            <a:endParaRPr lang="en-US" sz="2200" dirty="0" smtClean="0">
              <a:latin typeface="Times New Roman" pitchFamily="18" charset="0"/>
              <a:cs typeface="Times New Roman" pitchFamily="18" charset="0"/>
            </a:endParaRPr>
          </a:p>
          <a:p>
            <a:pPr marL="457200" indent="-457200" algn="just" eaLnBrk="1" hangingPunct="1">
              <a:buFontTx/>
              <a:buNone/>
              <a:defRPr/>
            </a:pPr>
            <a:r>
              <a:rPr lang="en-US" sz="2200" dirty="0" smtClean="0">
                <a:latin typeface="Times New Roman" pitchFamily="18" charset="0"/>
                <a:cs typeface="Times New Roman" pitchFamily="18" charset="0"/>
              </a:rPr>
              <a:t>3. </a:t>
            </a:r>
            <a:r>
              <a:rPr lang="en-US" sz="2200" b="1" dirty="0" smtClean="0">
                <a:latin typeface="Times New Roman" pitchFamily="18" charset="0"/>
                <a:cs typeface="Times New Roman" pitchFamily="18" charset="0"/>
              </a:rPr>
              <a:t>Ridge</a:t>
            </a:r>
            <a:r>
              <a:rPr lang="en-US" sz="2200" dirty="0" smtClean="0">
                <a:latin typeface="Times New Roman" pitchFamily="18" charset="0"/>
                <a:cs typeface="Times New Roman" pitchFamily="18" charset="0"/>
              </a:rPr>
              <a:t>: Where there are steep slopes and the search direction is not towards the top but towards the side.</a:t>
            </a:r>
            <a:r>
              <a:rPr lang="en-GB" sz="2200" dirty="0" smtClean="0">
                <a:latin typeface="Times New Roman" pitchFamily="18" charset="0"/>
                <a:cs typeface="Times New Roman" pitchFamily="18" charset="0"/>
              </a:rPr>
              <a:t> </a:t>
            </a:r>
          </a:p>
          <a:p>
            <a:pPr marL="457200" indent="-457200" algn="just">
              <a:buNone/>
              <a:defRPr/>
            </a:pPr>
            <a:r>
              <a:rPr lang="en-US" sz="2200" dirty="0" smtClean="0">
                <a:latin typeface="Times New Roman" pitchFamily="18" charset="0"/>
                <a:cs typeface="Times New Roman" pitchFamily="18" charset="0"/>
              </a:rPr>
              <a:t>	Way out: Apply two or more rules before doing the test. </a:t>
            </a:r>
            <a:endParaRPr lang="en-GB" sz="2200" dirty="0" smtClean="0">
              <a:latin typeface="Times New Roman" pitchFamily="18" charset="0"/>
              <a:cs typeface="Times New Roman" pitchFamily="18" charset="0"/>
            </a:endParaRPr>
          </a:p>
        </p:txBody>
      </p:sp>
      <p:sp>
        <p:nvSpPr>
          <p:cNvPr id="7173" name="Slide Number Placeholder 10"/>
          <p:cNvSpPr>
            <a:spLocks noGrp="1"/>
          </p:cNvSpPr>
          <p:nvPr>
            <p:ph type="sldNum" sz="quarter" idx="12"/>
          </p:nvPr>
        </p:nvSpPr>
        <p:spPr>
          <a:noFill/>
        </p:spPr>
        <p:txBody>
          <a:bodyPr/>
          <a:lstStyle/>
          <a:p>
            <a:fld id="{CDFA8B0D-DFD8-4D32-83E3-6007BC081E02}" type="slidenum">
              <a:rPr lang="en-US" altLang="en-US" smtClean="0"/>
              <a:pPr/>
              <a:t>11</a:t>
            </a:fld>
            <a:endParaRPr lang="en-US" altLang="en-US" dirty="0" smtClean="0"/>
          </a:p>
        </p:txBody>
      </p:sp>
      <p:grpSp>
        <p:nvGrpSpPr>
          <p:cNvPr id="2" name="Group 4"/>
          <p:cNvGrpSpPr>
            <a:grpSpLocks/>
          </p:cNvGrpSpPr>
          <p:nvPr/>
        </p:nvGrpSpPr>
        <p:grpSpPr bwMode="auto">
          <a:xfrm>
            <a:off x="6248400" y="990600"/>
            <a:ext cx="2743200" cy="4876800"/>
            <a:chOff x="3408" y="267"/>
            <a:chExt cx="1932" cy="3489"/>
          </a:xfrm>
        </p:grpSpPr>
        <p:pic>
          <p:nvPicPr>
            <p:cNvPr id="7174" name="Picture 5"/>
            <p:cNvPicPr>
              <a:picLocks noChangeAspect="1" noChangeArrowheads="1"/>
            </p:cNvPicPr>
            <p:nvPr/>
          </p:nvPicPr>
          <p:blipFill>
            <a:blip r:embed="rId3" cstate="print"/>
            <a:srcRect/>
            <a:stretch>
              <a:fillRect/>
            </a:stretch>
          </p:blipFill>
          <p:spPr bwMode="auto">
            <a:xfrm>
              <a:off x="3408" y="267"/>
              <a:ext cx="1932" cy="672"/>
            </a:xfrm>
            <a:prstGeom prst="rect">
              <a:avLst/>
            </a:prstGeom>
            <a:noFill/>
            <a:ln w="9525">
              <a:noFill/>
              <a:miter lim="800000"/>
              <a:headEnd/>
              <a:tailEnd/>
            </a:ln>
          </p:spPr>
        </p:pic>
        <p:grpSp>
          <p:nvGrpSpPr>
            <p:cNvPr id="3" name="Group 6"/>
            <p:cNvGrpSpPr>
              <a:grpSpLocks/>
            </p:cNvGrpSpPr>
            <p:nvPr/>
          </p:nvGrpSpPr>
          <p:grpSpPr bwMode="auto">
            <a:xfrm>
              <a:off x="3408" y="1412"/>
              <a:ext cx="1932" cy="2344"/>
              <a:chOff x="3408" y="1412"/>
              <a:chExt cx="1932" cy="2344"/>
            </a:xfrm>
          </p:grpSpPr>
          <p:pic>
            <p:nvPicPr>
              <p:cNvPr id="7176" name="Picture 7"/>
              <p:cNvPicPr>
                <a:picLocks noChangeAspect="1" noChangeArrowheads="1"/>
              </p:cNvPicPr>
              <p:nvPr/>
            </p:nvPicPr>
            <p:blipFill>
              <a:blip r:embed="rId4" cstate="print"/>
              <a:srcRect/>
              <a:stretch>
                <a:fillRect/>
              </a:stretch>
            </p:blipFill>
            <p:spPr bwMode="auto">
              <a:xfrm>
                <a:off x="3408" y="1412"/>
                <a:ext cx="1932" cy="660"/>
              </a:xfrm>
              <a:prstGeom prst="rect">
                <a:avLst/>
              </a:prstGeom>
              <a:noFill/>
              <a:ln w="9525">
                <a:noFill/>
                <a:miter lim="800000"/>
                <a:headEnd/>
                <a:tailEnd/>
              </a:ln>
            </p:spPr>
          </p:pic>
          <p:pic>
            <p:nvPicPr>
              <p:cNvPr id="7177" name="Picture 8"/>
              <p:cNvPicPr>
                <a:picLocks noChangeAspect="1" noChangeArrowheads="1"/>
              </p:cNvPicPr>
              <p:nvPr/>
            </p:nvPicPr>
            <p:blipFill>
              <a:blip r:embed="rId5" cstate="print"/>
              <a:srcRect/>
              <a:stretch>
                <a:fillRect/>
              </a:stretch>
            </p:blipFill>
            <p:spPr bwMode="auto">
              <a:xfrm>
                <a:off x="3552" y="2784"/>
                <a:ext cx="1632" cy="972"/>
              </a:xfrm>
              <a:prstGeom prst="rect">
                <a:avLst/>
              </a:prstGeom>
              <a:noFill/>
              <a:ln w="9525">
                <a:noFill/>
                <a:miter lim="800000"/>
                <a:headEnd/>
                <a:tailEnd/>
              </a:ln>
            </p:spPr>
          </p:pic>
        </p:gr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14290"/>
            <a:ext cx="8572560" cy="6001643"/>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Simulated Annealing</a:t>
            </a:r>
          </a:p>
          <a:p>
            <a:pPr algn="ctr"/>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Hill-Climbing algorithm which cannot make moves towards with lower value is guaranteed to be incomplete, because it can get stuck on a local maximum.</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contrast, a purely random walk i.e., moving to a successor chosen uniformly at random from the set of successors is complete but extremely inefficient.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Therefore, it is reasonable to try to combine hill climbing with a random walk in some way that yields both efficiency and completeness.</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Simulated Annealing</a:t>
            </a:r>
            <a:r>
              <a:rPr lang="en-US" sz="2400" dirty="0" smtClean="0">
                <a:latin typeface="Times New Roman" pitchFamily="18" charset="0"/>
                <a:cs typeface="Times New Roman" pitchFamily="18" charset="0"/>
              </a:rPr>
              <a:t> is such an algorithm. </a:t>
            </a:r>
          </a:p>
          <a:p>
            <a:pPr algn="just"/>
            <a:endParaRPr lang="en-US" sz="2400"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357166"/>
            <a:ext cx="8572560" cy="6370975"/>
          </a:xfrm>
          <a:prstGeom prst="rect">
            <a:avLst/>
          </a:prstGeom>
        </p:spPr>
        <p:txBody>
          <a:bodyPr wrap="square">
            <a:spAutoFit/>
          </a:bodyPr>
          <a:lstStyle/>
          <a:p>
            <a:pPr algn="just"/>
            <a:r>
              <a:rPr lang="en-US" sz="2400" dirty="0" smtClean="0">
                <a:latin typeface="Times New Roman" pitchFamily="18" charset="0"/>
                <a:cs typeface="Times New Roman" pitchFamily="18" charset="0"/>
              </a:rPr>
              <a:t>In metallurgy, annealing is the process used to temper or harden metals and glass by heating them to a high temperature and then gradually cooling them, thus allowing the material to reach a low energy crystalline state.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property of physical annealing can be used to define an analogous process of simulated annealing.</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Simulated annealing uses the objective function of an optimization problem instead of the energy of a material.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Implementation of SA is surprisingly simple.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The algorithm is basically hill-climbing except instead of picking the best move, it picks a random move.</a:t>
            </a:r>
          </a:p>
          <a:p>
            <a:pPr algn="just"/>
            <a:endParaRPr lang="en-US" sz="2400" dirty="0" smtClean="0">
              <a:latin typeface="Times New Roman" pitchFamily="18" charset="0"/>
              <a:cs typeface="Times New Roman" pitchFamily="18" charset="0"/>
            </a:endParaRPr>
          </a:p>
          <a:p>
            <a:pPr algn="just"/>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5720" y="285728"/>
            <a:ext cx="8429684" cy="4154984"/>
          </a:xfrm>
          <a:prstGeom prst="rect">
            <a:avLst/>
          </a:prstGeom>
        </p:spPr>
        <p:txBody>
          <a:bodyPr wrap="square">
            <a:spAutoFit/>
          </a:bodyPr>
          <a:lstStyle/>
          <a:p>
            <a:pPr algn="just"/>
            <a:r>
              <a:rPr lang="en-US" sz="2400" dirty="0" smtClean="0">
                <a:latin typeface="Times New Roman" pitchFamily="18" charset="0"/>
                <a:cs typeface="Times New Roman" pitchFamily="18" charset="0"/>
              </a:rPr>
              <a:t>If the selected move improves the solution, then it is always accepted.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Otherwise, the algorithm makes the move anyway with some probability less than 1.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probability decreases exponentially with the “badness” of the move, which is the amount ∆E by which the solution is worsened (i.e., energy is increased.) </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71472" y="1000108"/>
            <a:ext cx="8215370" cy="5500726"/>
          </a:xfrm>
          <a:prstGeom prst="rect">
            <a:avLst/>
          </a:prstGeom>
          <a:noFill/>
          <a:ln w="9525">
            <a:noFill/>
            <a:miter lim="800000"/>
            <a:headEnd/>
            <a:tailEnd/>
          </a:ln>
          <a:effectLst/>
        </p:spPr>
      </p:pic>
      <p:sp>
        <p:nvSpPr>
          <p:cNvPr id="5" name="TextBox 4"/>
          <p:cNvSpPr txBox="1"/>
          <p:nvPr/>
        </p:nvSpPr>
        <p:spPr>
          <a:xfrm>
            <a:off x="1000100" y="285728"/>
            <a:ext cx="7072362" cy="646331"/>
          </a:xfrm>
          <a:prstGeom prst="rect">
            <a:avLst/>
          </a:prstGeom>
          <a:noFill/>
        </p:spPr>
        <p:txBody>
          <a:bodyPr wrap="square" rtlCol="0">
            <a:spAutoFit/>
          </a:bodyPr>
          <a:lstStyle/>
          <a:p>
            <a:pPr algn="ctr"/>
            <a:r>
              <a:rPr lang="en-US" sz="3600" dirty="0" smtClean="0">
                <a:latin typeface="Times New Roman" pitchFamily="18" charset="0"/>
                <a:cs typeface="Times New Roman" pitchFamily="18" charset="0"/>
              </a:rPr>
              <a:t>Simulated Annealing - Algorithm</a:t>
            </a:r>
            <a:endParaRPr lang="en-US" sz="36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142852"/>
            <a:ext cx="8229600" cy="582594"/>
          </a:xfrm>
        </p:spPr>
        <p:txBody>
          <a:bodyPr>
            <a:noAutofit/>
          </a:bodyPr>
          <a:lstStyle/>
          <a:p>
            <a:r>
              <a:rPr lang="en-US" sz="3600" b="1" dirty="0" smtClean="0">
                <a:latin typeface="Times New Roman" pitchFamily="18" charset="0"/>
                <a:cs typeface="Times New Roman" pitchFamily="18" charset="0"/>
              </a:rPr>
              <a:t>Local Beam Search</a:t>
            </a:r>
            <a:endParaRPr lang="en-US" sz="3600" b="1" dirty="0">
              <a:latin typeface="Times New Roman" pitchFamily="18" charset="0"/>
              <a:cs typeface="Times New Roman" pitchFamily="18" charset="0"/>
            </a:endParaRPr>
          </a:p>
        </p:txBody>
      </p:sp>
      <p:sp>
        <p:nvSpPr>
          <p:cNvPr id="2" name="Content Placeholder 1"/>
          <p:cNvSpPr>
            <a:spLocks noGrp="1"/>
          </p:cNvSpPr>
          <p:nvPr>
            <p:ph idx="1"/>
          </p:nvPr>
        </p:nvSpPr>
        <p:spPr>
          <a:xfrm>
            <a:off x="285720" y="785794"/>
            <a:ext cx="8572560" cy="5767406"/>
          </a:xfrm>
        </p:spPr>
        <p:txBody>
          <a:bodyPr>
            <a:noAutofit/>
          </a:bodyPr>
          <a:lstStyle/>
          <a:p>
            <a:pPr algn="just">
              <a:spcBef>
                <a:spcPts val="0"/>
              </a:spcBef>
              <a:spcAft>
                <a:spcPts val="1000"/>
              </a:spcAft>
            </a:pPr>
            <a:r>
              <a:rPr lang="en-US" sz="2400" dirty="0" smtClean="0">
                <a:latin typeface="Times New Roman" pitchFamily="18" charset="0"/>
                <a:cs typeface="Times New Roman" pitchFamily="18" charset="0"/>
              </a:rPr>
              <a:t> In this algorithm, it holds k number of states at any given time.</a:t>
            </a:r>
          </a:p>
          <a:p>
            <a:pPr algn="just">
              <a:spcBef>
                <a:spcPts val="0"/>
              </a:spcBef>
              <a:spcAft>
                <a:spcPts val="1000"/>
              </a:spcAft>
            </a:pPr>
            <a:r>
              <a:rPr lang="en-US" sz="2400" dirty="0" smtClean="0">
                <a:latin typeface="Times New Roman" pitchFamily="18" charset="0"/>
                <a:cs typeface="Times New Roman" pitchFamily="18" charset="0"/>
              </a:rPr>
              <a:t> At the start, these states are generated randomly. </a:t>
            </a:r>
          </a:p>
          <a:p>
            <a:pPr algn="just">
              <a:spcBef>
                <a:spcPts val="0"/>
              </a:spcBef>
              <a:spcAft>
                <a:spcPts val="1000"/>
              </a:spcAft>
            </a:pPr>
            <a:r>
              <a:rPr lang="en-US" sz="2400" dirty="0" smtClean="0">
                <a:latin typeface="Times New Roman" pitchFamily="18" charset="0"/>
                <a:cs typeface="Times New Roman" pitchFamily="18" charset="0"/>
              </a:rPr>
              <a:t>The successors of these k states are computed with the help of objective function. </a:t>
            </a:r>
          </a:p>
          <a:p>
            <a:pPr algn="just">
              <a:spcBef>
                <a:spcPts val="0"/>
              </a:spcBef>
              <a:spcAft>
                <a:spcPts val="1000"/>
              </a:spcAft>
            </a:pPr>
            <a:r>
              <a:rPr lang="en-US" sz="2400" dirty="0" smtClean="0">
                <a:latin typeface="Times New Roman" pitchFamily="18" charset="0"/>
                <a:cs typeface="Times New Roman" pitchFamily="18" charset="0"/>
              </a:rPr>
              <a:t>If any of these successors is the maximum value of the objective function, then the algorithm stops.</a:t>
            </a:r>
          </a:p>
          <a:p>
            <a:pPr algn="just">
              <a:spcBef>
                <a:spcPts val="0"/>
              </a:spcBef>
              <a:spcAft>
                <a:spcPts val="1000"/>
              </a:spcAft>
            </a:pPr>
            <a:r>
              <a:rPr lang="en-US" sz="2400" dirty="0" smtClean="0">
                <a:latin typeface="Times New Roman" pitchFamily="18" charset="0"/>
                <a:cs typeface="Times New Roman" pitchFamily="18" charset="0"/>
              </a:rPr>
              <a:t>Otherwise the (initial k states and k number of successors of the states = 2k) states are placed in a pool. </a:t>
            </a:r>
          </a:p>
          <a:p>
            <a:pPr algn="just">
              <a:spcBef>
                <a:spcPts val="0"/>
              </a:spcBef>
              <a:spcAft>
                <a:spcPts val="1000"/>
              </a:spcAft>
            </a:pPr>
            <a:r>
              <a:rPr lang="en-US" sz="2400" dirty="0" smtClean="0">
                <a:latin typeface="Times New Roman" pitchFamily="18" charset="0"/>
                <a:cs typeface="Times New Roman" pitchFamily="18" charset="0"/>
              </a:rPr>
              <a:t>The pool is then sorted numerically. </a:t>
            </a:r>
          </a:p>
          <a:p>
            <a:pPr algn="just">
              <a:spcBef>
                <a:spcPts val="0"/>
              </a:spcBef>
              <a:spcAft>
                <a:spcPts val="1000"/>
              </a:spcAft>
            </a:pPr>
            <a:r>
              <a:rPr lang="en-US" sz="2400" dirty="0" smtClean="0">
                <a:latin typeface="Times New Roman" pitchFamily="18" charset="0"/>
                <a:cs typeface="Times New Roman" pitchFamily="18" charset="0"/>
              </a:rPr>
              <a:t>The highest k states are selected as new initial states. </a:t>
            </a:r>
          </a:p>
          <a:p>
            <a:pPr algn="just">
              <a:spcBef>
                <a:spcPts val="0"/>
              </a:spcBef>
              <a:spcAft>
                <a:spcPts val="1000"/>
              </a:spcAft>
            </a:pPr>
            <a:r>
              <a:rPr lang="en-US" sz="2400" dirty="0" smtClean="0">
                <a:latin typeface="Times New Roman" pitchFamily="18" charset="0"/>
                <a:cs typeface="Times New Roman" pitchFamily="18" charset="0"/>
              </a:rPr>
              <a:t>This process continues until a maximum value is reached.</a:t>
            </a:r>
          </a:p>
          <a:p>
            <a:pPr>
              <a:buNone/>
            </a:pPr>
            <a:endParaRPr lang="en-US" sz="2400" dirty="0" smtClean="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214290"/>
            <a:ext cx="8643998" cy="3970318"/>
          </a:xfrm>
          <a:prstGeom prst="rect">
            <a:avLst/>
          </a:prstGeom>
          <a:noFill/>
        </p:spPr>
        <p:txBody>
          <a:bodyPr wrap="square" rtlCol="0">
            <a:spAutoFit/>
          </a:bodyPr>
          <a:lstStyle/>
          <a:p>
            <a:pPr algn="ctr">
              <a:buNone/>
            </a:pPr>
            <a:r>
              <a:rPr lang="en-US" sz="3600" b="1" dirty="0" smtClean="0">
                <a:latin typeface="Times New Roman" pitchFamily="18" charset="0"/>
                <a:cs typeface="Times New Roman" pitchFamily="18" charset="0"/>
              </a:rPr>
              <a:t>Local Beam Search - Algorithm</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function </a:t>
            </a:r>
            <a:r>
              <a:rPr lang="en-US" sz="2400" dirty="0" err="1" smtClean="0">
                <a:latin typeface="Times New Roman" pitchFamily="18" charset="0"/>
                <a:cs typeface="Times New Roman" pitchFamily="18" charset="0"/>
              </a:rPr>
              <a:t>BeamSearch</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problem, k</a:t>
            </a:r>
            <a:r>
              <a:rPr lang="en-US" sz="2400" dirty="0" smtClean="0">
                <a:latin typeface="Times New Roman" pitchFamily="18" charset="0"/>
                <a:cs typeface="Times New Roman" pitchFamily="18" charset="0"/>
              </a:rPr>
              <a:t>), returns a solution stat</a:t>
            </a:r>
          </a:p>
          <a:p>
            <a:pPr>
              <a:buNone/>
            </a:pPr>
            <a:r>
              <a:rPr lang="en-US" sz="2400" dirty="0" smtClean="0">
                <a:latin typeface="Times New Roman" pitchFamily="18" charset="0"/>
                <a:cs typeface="Times New Roman" pitchFamily="18" charset="0"/>
              </a:rPr>
              <a:t>start with k randomly generated states </a:t>
            </a:r>
          </a:p>
          <a:p>
            <a:pPr>
              <a:buNone/>
            </a:pPr>
            <a:r>
              <a:rPr lang="en-US" sz="2400" dirty="0" smtClean="0">
                <a:latin typeface="Times New Roman" pitchFamily="18" charset="0"/>
                <a:cs typeface="Times New Roman" pitchFamily="18" charset="0"/>
              </a:rPr>
              <a:t>loop </a:t>
            </a:r>
          </a:p>
          <a:p>
            <a:pPr>
              <a:buNone/>
            </a:pPr>
            <a:r>
              <a:rPr lang="en-US" sz="2400" dirty="0" smtClean="0">
                <a:latin typeface="Times New Roman" pitchFamily="18" charset="0"/>
                <a:cs typeface="Times New Roman" pitchFamily="18" charset="0"/>
              </a:rPr>
              <a:t>	generate all successors of all k states </a:t>
            </a:r>
          </a:p>
          <a:p>
            <a:pPr>
              <a:buNone/>
            </a:pPr>
            <a:r>
              <a:rPr lang="en-US" sz="2400" dirty="0" smtClean="0">
                <a:latin typeface="Times New Roman" pitchFamily="18" charset="0"/>
                <a:cs typeface="Times New Roman" pitchFamily="18" charset="0"/>
              </a:rPr>
              <a:t>	if any of the states = solution, then return the state </a:t>
            </a:r>
          </a:p>
          <a:p>
            <a:pPr>
              <a:buNone/>
            </a:pPr>
            <a:r>
              <a:rPr lang="en-US" sz="2400" dirty="0" smtClean="0">
                <a:latin typeface="Times New Roman" pitchFamily="18" charset="0"/>
                <a:cs typeface="Times New Roman" pitchFamily="18" charset="0"/>
              </a:rPr>
              <a:t>	else select the k best successors </a:t>
            </a:r>
          </a:p>
          <a:p>
            <a:pPr>
              <a:buNone/>
            </a:pPr>
            <a:r>
              <a:rPr lang="en-US" sz="2400" dirty="0" smtClean="0">
                <a:latin typeface="Times New Roman" pitchFamily="18" charset="0"/>
                <a:cs typeface="Times New Roman" pitchFamily="18" charset="0"/>
              </a:rPr>
              <a:t>end</a:t>
            </a: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643050"/>
            <a:ext cx="7858180" cy="1938992"/>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Session outcomes</a:t>
            </a:r>
          </a:p>
          <a:p>
            <a:endParaRPr lang="en-US" sz="2400" dirty="0" smtClean="0">
              <a:latin typeface="Times New Roman" pitchFamily="18" charset="0"/>
              <a:cs typeface="Times New Roman" pitchFamily="18" charset="0"/>
            </a:endParaRPr>
          </a:p>
          <a:p>
            <a:pPr lvl="0">
              <a:buFont typeface="Arial" pitchFamily="34" charset="0"/>
              <a:buChar char="•"/>
            </a:pPr>
            <a:r>
              <a:rPr lang="en-IN" sz="2400" b="1" dirty="0" smtClean="0">
                <a:latin typeface="Times New Roman" pitchFamily="18" charset="0"/>
                <a:cs typeface="Times New Roman" pitchFamily="18" charset="0"/>
              </a:rPr>
              <a:t>Students will </a:t>
            </a:r>
            <a:r>
              <a:rPr lang="en-IN" sz="2400" b="1" dirty="0" smtClean="0">
                <a:latin typeface="Times New Roman" pitchFamily="18" charset="0"/>
                <a:cs typeface="Times New Roman" pitchFamily="18" charset="0"/>
              </a:rPr>
              <a:t>be able to learn </a:t>
            </a:r>
            <a:r>
              <a:rPr lang="en-IN" sz="2400" b="1" dirty="0" smtClean="0">
                <a:latin typeface="Times New Roman" pitchFamily="18" charset="0"/>
                <a:cs typeface="Times New Roman" pitchFamily="18" charset="0"/>
              </a:rPr>
              <a:t>about Local Search </a:t>
            </a:r>
            <a:r>
              <a:rPr lang="en-IN" sz="2400" b="1" dirty="0" smtClean="0">
                <a:latin typeface="Times New Roman" pitchFamily="18" charset="0"/>
                <a:cs typeface="Times New Roman" pitchFamily="18" charset="0"/>
              </a:rPr>
              <a:t> and types of local search algorithms</a:t>
            </a:r>
            <a:endParaRPr lang="en-IN" sz="2400" b="1" dirty="0" smtClean="0">
              <a:latin typeface="Times New Roman" pitchFamily="18" charset="0"/>
              <a:cs typeface="Times New Roman" pitchFamily="18" charset="0"/>
            </a:endParaRPr>
          </a:p>
          <a:p>
            <a:pPr lvl="0">
              <a:buFont typeface="Arial" pitchFamily="34" charset="0"/>
              <a:buChar char="•"/>
            </a:pPr>
            <a:endParaRPr lang="en-US" sz="2400"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5720" y="285728"/>
            <a:ext cx="8572560" cy="6186309"/>
          </a:xfrm>
          <a:prstGeom prst="rect">
            <a:avLst/>
          </a:prstGeom>
        </p:spPr>
        <p:txBody>
          <a:bodyPr wrap="square">
            <a:spAutoFit/>
          </a:bodyPr>
          <a:lstStyle/>
          <a:p>
            <a:pPr algn="just">
              <a:buFont typeface="Wingdings" pitchFamily="2" charset="2"/>
              <a:buChar char="Ø"/>
            </a:pPr>
            <a:r>
              <a:rPr lang="en-US" sz="2200" dirty="0" smtClean="0">
                <a:latin typeface="Times New Roman" pitchFamily="18" charset="0"/>
                <a:cs typeface="Times New Roman" pitchFamily="18" charset="0"/>
              </a:rPr>
              <a:t> The search algorithms that we have seen so far designed to explore search spaces systematically. </a:t>
            </a:r>
          </a:p>
          <a:p>
            <a:pPr algn="just"/>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This systematicity is achieved by keeping one or more paths in memory and by recording which alternatives have been explored at each point along the path. </a:t>
            </a:r>
          </a:p>
          <a:p>
            <a:pPr algn="just">
              <a:buFont typeface="Wingdings" pitchFamily="2" charset="2"/>
              <a:buChar char="Ø"/>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  When a goal is found, the path to that goal also constitutes a solution to the problem. </a:t>
            </a:r>
          </a:p>
          <a:p>
            <a:pPr algn="just">
              <a:buFont typeface="Wingdings" pitchFamily="2" charset="2"/>
              <a:buChar char="Ø"/>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 In many problems, how-ever, the path to the goal is irrelevant. For example, in the  8-queens problem . what matters is the final configuration of queens, not the order in which they are added. </a:t>
            </a:r>
          </a:p>
          <a:p>
            <a:pPr algn="just">
              <a:buFont typeface="Wingdings" pitchFamily="2" charset="2"/>
              <a:buChar char="Ø"/>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 The same general property holds for many important applications such as integrated-circuit design, factory-flour layout, job-shop scheduling, automatic programming, telecommunications network optimization, vehicle routing. and portfolio management. </a:t>
            </a:r>
            <a:endParaRPr lang="en-US" sz="2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714356"/>
            <a:ext cx="8715436" cy="6001643"/>
          </a:xfrm>
          <a:prstGeom prst="rect">
            <a:avLst/>
          </a:prstGeom>
        </p:spPr>
        <p:txBody>
          <a:bodyPr wrap="square">
            <a:spAutoFit/>
          </a:bodyPr>
          <a:lstStyle/>
          <a:p>
            <a:pPr algn="just">
              <a:buFont typeface="Wingdings" pitchFamily="2" charset="2"/>
              <a:buChar char="Ø"/>
            </a:pPr>
            <a:r>
              <a:rPr lang="en-US" sz="2400" smtClean="0">
                <a:latin typeface="Times New Roman" pitchFamily="18" charset="0"/>
                <a:cs typeface="Times New Roman" pitchFamily="18" charset="0"/>
              </a:rPr>
              <a:t> If </a:t>
            </a:r>
            <a:r>
              <a:rPr lang="en-US" sz="2400" dirty="0" smtClean="0">
                <a:latin typeface="Times New Roman" pitchFamily="18" charset="0"/>
                <a:cs typeface="Times New Roman" pitchFamily="18" charset="0"/>
              </a:rPr>
              <a:t>the path to the goal does not matter, a different class of algorithms  like </a:t>
            </a:r>
            <a:r>
              <a:rPr lang="en-US" sz="2400" b="1" dirty="0" smtClean="0">
                <a:latin typeface="Times New Roman" pitchFamily="18" charset="0"/>
                <a:cs typeface="Times New Roman" pitchFamily="18" charset="0"/>
              </a:rPr>
              <a:t>Local Search Algorithms</a:t>
            </a:r>
            <a:r>
              <a:rPr lang="en-US" sz="2400" dirty="0" smtClean="0">
                <a:latin typeface="Times New Roman" pitchFamily="18" charset="0"/>
                <a:cs typeface="Times New Roman" pitchFamily="18" charset="0"/>
              </a:rPr>
              <a:t> can be considered.</a:t>
            </a:r>
          </a:p>
          <a:p>
            <a:pPr algn="just"/>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Local search algorithms operate using a single current node (rather than multiple paths) and generally move only to neighbors of that node. </a:t>
            </a:r>
          </a:p>
          <a:p>
            <a:pPr algn="just">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 Typically, the paths followed by the search are not retained. </a:t>
            </a:r>
          </a:p>
          <a:p>
            <a:pPr algn="just"/>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 Although local search algorithms are not systematic, they have two key advantages: </a:t>
            </a:r>
          </a:p>
          <a:p>
            <a:pPr algn="just"/>
            <a:endParaRPr lang="en-US" sz="2400" dirty="0" smtClean="0">
              <a:latin typeface="Times New Roman" pitchFamily="18" charset="0"/>
              <a:cs typeface="Times New Roman" pitchFamily="18" charset="0"/>
            </a:endParaRPr>
          </a:p>
          <a:p>
            <a:pPr marL="914400" lvl="1" indent="-457200" algn="just">
              <a:buFont typeface="+mj-lt"/>
              <a:buAutoNum type="arabicPeriod"/>
            </a:pPr>
            <a:r>
              <a:rPr lang="en-US" sz="2400" dirty="0" smtClean="0">
                <a:latin typeface="Times New Roman" pitchFamily="18" charset="0"/>
                <a:cs typeface="Times New Roman" pitchFamily="18" charset="0"/>
              </a:rPr>
              <a:t>They use very little memory—usually a constant amount; and </a:t>
            </a:r>
          </a:p>
          <a:p>
            <a:pPr marL="914400" lvl="1" indent="-457200" algn="just">
              <a:buFont typeface="+mj-lt"/>
              <a:buAutoNum type="arabicPeriod"/>
            </a:pPr>
            <a:r>
              <a:rPr lang="en-US" sz="2400" dirty="0" smtClean="0">
                <a:latin typeface="Times New Roman" pitchFamily="18" charset="0"/>
                <a:cs typeface="Times New Roman" pitchFamily="18" charset="0"/>
              </a:rPr>
              <a:t>They can often find reasonable solutions in large or infinite(continuous) state spaces for which systematic algorithms are unsuitable. </a:t>
            </a:r>
          </a:p>
        </p:txBody>
      </p:sp>
      <p:sp>
        <p:nvSpPr>
          <p:cNvPr id="3" name="TextBox 2"/>
          <p:cNvSpPr txBox="1"/>
          <p:nvPr/>
        </p:nvSpPr>
        <p:spPr>
          <a:xfrm>
            <a:off x="1928794" y="285728"/>
            <a:ext cx="5791200" cy="461665"/>
          </a:xfrm>
          <a:prstGeom prst="rect">
            <a:avLst/>
          </a:prstGeom>
          <a:noFill/>
        </p:spPr>
        <p:txBody>
          <a:bodyPr wrap="square" rtlCol="0">
            <a:spAutoFit/>
          </a:bodyPr>
          <a:lstStyle/>
          <a:p>
            <a:pPr algn="ctr"/>
            <a:r>
              <a:rPr lang="en-IN" sz="2400" b="1" dirty="0" smtClean="0">
                <a:latin typeface="Times New Roman" pitchFamily="18" charset="0"/>
                <a:cs typeface="Times New Roman" pitchFamily="18" charset="0"/>
              </a:rPr>
              <a:t>LOCAL SEARCH ALGORITHMS</a:t>
            </a:r>
            <a:endParaRPr lang="en-US" sz="24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643998" cy="3416320"/>
          </a:xfrm>
          <a:prstGeom prst="rect">
            <a:avLst/>
          </a:prstGeom>
        </p:spPr>
        <p:txBody>
          <a:bodyPr wrap="square">
            <a:spAutoFit/>
          </a:bodyPr>
          <a:lstStyle/>
          <a:p>
            <a:pPr algn="just">
              <a:buFont typeface="Wingdings" pitchFamily="2" charset="2"/>
              <a:buChar char="Ø"/>
            </a:pPr>
            <a:r>
              <a:rPr lang="en-US" sz="2400" dirty="0" smtClean="0">
                <a:latin typeface="Times New Roman" pitchFamily="18" charset="0"/>
                <a:cs typeface="Times New Roman" pitchFamily="18" charset="0"/>
              </a:rPr>
              <a:t>   In addition to finding goals, local search algorithms are useful for   solving pure optimization problems, in which the aim is to find the best state according to an objective function. </a:t>
            </a:r>
          </a:p>
          <a:p>
            <a:pPr algn="just"/>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     A complete local search algorithm always finds a goal if one exists.</a:t>
            </a:r>
          </a:p>
          <a:p>
            <a:pPr algn="just"/>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    An optimal algorithm always finds a global minimum/maximum.</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14290"/>
            <a:ext cx="8572560" cy="6370975"/>
          </a:xfrm>
          <a:prstGeom prst="rect">
            <a:avLst/>
          </a:prstGeom>
        </p:spPr>
        <p:txBody>
          <a:bodyPr wrap="square">
            <a:spAutoFit/>
          </a:bodyPr>
          <a:lstStyle/>
          <a:p>
            <a:pPr algn="ctr"/>
            <a:r>
              <a:rPr lang="en-US" sz="2400" b="1" dirty="0" smtClean="0">
                <a:latin typeface="Times New Roman" pitchFamily="18" charset="0"/>
                <a:cs typeface="Times New Roman" pitchFamily="18" charset="0"/>
              </a:rPr>
              <a:t>HILL CLIMIBING</a:t>
            </a:r>
          </a:p>
          <a:p>
            <a:pPr algn="ctr"/>
            <a:endParaRPr lang="en-US" sz="2400" dirty="0">
              <a:latin typeface="Times New Roman" pitchFamily="18" charset="0"/>
              <a:cs typeface="Times New Roman" pitchFamily="18" charset="0"/>
            </a:endParaRPr>
          </a:p>
          <a:p>
            <a:pPr marL="285750" indent="-285750" algn="just">
              <a:buFont typeface="Wingdings" pitchFamily="2" charset="2"/>
              <a:buChar char="Ø"/>
            </a:pPr>
            <a:r>
              <a:rPr lang="en-US" sz="2400" dirty="0">
                <a:latin typeface="Times New Roman" pitchFamily="18" charset="0"/>
                <a:cs typeface="Times New Roman" pitchFamily="18" charset="0"/>
              </a:rPr>
              <a:t>Hill climbing is a simple local optimization method that “climbs” up the hill until a local optimum is found (assuming a maximization goal</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marL="285750" indent="-285750" algn="just">
              <a:buFont typeface="Wingdings" pitchFamily="2" charset="2"/>
              <a:buChar char="Ø"/>
            </a:pPr>
            <a:r>
              <a:rPr lang="en-US" sz="2400" dirty="0">
                <a:latin typeface="Times New Roman" pitchFamily="18" charset="0"/>
                <a:cs typeface="Times New Roman" pitchFamily="18" charset="0"/>
              </a:rPr>
              <a:t>The method works by iteratively searching for new solutions within the neighborhood of current solution, adopting new solutions if they are better. </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marL="285750" indent="-285750" algn="just">
              <a:buFont typeface="Wingdings" pitchFamily="2" charset="2"/>
              <a:buChar char="Ø"/>
            </a:pPr>
            <a:r>
              <a:rPr lang="en-US" sz="2400" dirty="0">
                <a:latin typeface="Times New Roman" pitchFamily="18" charset="0"/>
                <a:cs typeface="Times New Roman" pitchFamily="18" charset="0"/>
              </a:rPr>
              <a:t>There are several hill climbing </a:t>
            </a:r>
            <a:r>
              <a:rPr lang="en-US" sz="2400" dirty="0" smtClean="0">
                <a:latin typeface="Times New Roman" pitchFamily="18" charset="0"/>
                <a:cs typeface="Times New Roman" pitchFamily="18" charset="0"/>
              </a:rPr>
              <a:t>variants: </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285750" indent="-285750" algn="just">
              <a:buFont typeface="Wingdings" pitchFamily="2" charset="2"/>
              <a:buChar char="ü"/>
            </a:pPr>
            <a:r>
              <a:rPr lang="en-US" sz="2400" b="1" dirty="0" smtClean="0">
                <a:latin typeface="Times New Roman" pitchFamily="18" charset="0"/>
                <a:cs typeface="Times New Roman" pitchFamily="18" charset="0"/>
              </a:rPr>
              <a:t>Simple Hill Climbing: </a:t>
            </a:r>
            <a:r>
              <a:rPr lang="en-US" sz="2400" dirty="0" smtClean="0">
                <a:latin typeface="Times New Roman" pitchFamily="18" charset="0"/>
                <a:cs typeface="Times New Roman" pitchFamily="18" charset="0"/>
              </a:rPr>
              <a:t>Which selects one next state in the neighborhood and adopts that. </a:t>
            </a:r>
          </a:p>
          <a:p>
            <a:pPr marL="285750" indent="-285750" algn="just">
              <a:buFont typeface="Wingdings" pitchFamily="2" charset="2"/>
              <a:buChar char="ü"/>
            </a:pPr>
            <a:r>
              <a:rPr lang="en-US" sz="2400" b="1" dirty="0" smtClean="0">
                <a:latin typeface="Times New Roman" pitchFamily="18" charset="0"/>
                <a:cs typeface="Times New Roman" pitchFamily="18" charset="0"/>
              </a:rPr>
              <a:t>Steepest </a:t>
            </a:r>
            <a:r>
              <a:rPr lang="en-US" sz="2400" b="1" dirty="0">
                <a:latin typeface="Times New Roman" pitchFamily="18" charset="0"/>
                <a:cs typeface="Times New Roman" pitchFamily="18" charset="0"/>
              </a:rPr>
              <a:t>Ascent Hill Climbing: </a:t>
            </a:r>
            <a:r>
              <a:rPr lang="en-US" sz="2400" dirty="0">
                <a:latin typeface="Times New Roman" pitchFamily="18" charset="0"/>
                <a:cs typeface="Times New Roman" pitchFamily="18" charset="0"/>
              </a:rPr>
              <a:t>which searches for </a:t>
            </a:r>
            <a:r>
              <a:rPr lang="en-US" sz="2400" dirty="0" smtClean="0">
                <a:latin typeface="Times New Roman" pitchFamily="18" charset="0"/>
                <a:cs typeface="Times New Roman" pitchFamily="18" charset="0"/>
              </a:rPr>
              <a:t>up to </a:t>
            </a:r>
            <a:r>
              <a:rPr lang="en-US" sz="2400" dirty="0">
                <a:latin typeface="Times New Roman" pitchFamily="18" charset="0"/>
                <a:cs typeface="Times New Roman" pitchFamily="18" charset="0"/>
              </a:rPr>
              <a:t>N solutions in the </a:t>
            </a:r>
            <a:r>
              <a:rPr lang="en-US" sz="2400" dirty="0" smtClean="0">
                <a:latin typeface="Times New Roman" pitchFamily="18" charset="0"/>
                <a:cs typeface="Times New Roman" pitchFamily="18" charset="0"/>
              </a:rPr>
              <a:t>neighborhood </a:t>
            </a:r>
            <a:r>
              <a:rPr lang="en-US" sz="2400" dirty="0">
                <a:latin typeface="Times New Roman" pitchFamily="18" charset="0"/>
                <a:cs typeface="Times New Roman" pitchFamily="18" charset="0"/>
              </a:rPr>
              <a:t>of S and then </a:t>
            </a:r>
            <a:r>
              <a:rPr lang="en-US" sz="2400" dirty="0" smtClean="0">
                <a:latin typeface="Times New Roman" pitchFamily="18" charset="0"/>
                <a:cs typeface="Times New Roman" pitchFamily="18" charset="0"/>
              </a:rPr>
              <a:t>adopts </a:t>
            </a:r>
            <a:r>
              <a:rPr lang="en-US" sz="2400" dirty="0">
                <a:latin typeface="Times New Roman" pitchFamily="18" charset="0"/>
                <a:cs typeface="Times New Roman" pitchFamily="18" charset="0"/>
              </a:rPr>
              <a:t>the best one. It is time consuming but gives an optimum result. </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669660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US" altLang="en-US" sz="3100" b="1" dirty="0" smtClean="0">
                <a:latin typeface="Times New Roman" pitchFamily="18" charset="0"/>
                <a:cs typeface="Times New Roman" pitchFamily="18" charset="0"/>
              </a:rPr>
              <a:t>Hill Climbing(continued…)</a:t>
            </a:r>
            <a:endParaRPr lang="en-US" altLang="en-US" sz="3600" b="1" dirty="0" smtClean="0">
              <a:latin typeface="Times New Roman" pitchFamily="18" charset="0"/>
              <a:cs typeface="Times New Roman" pitchFamily="18" charset="0"/>
            </a:endParaRPr>
          </a:p>
        </p:txBody>
      </p:sp>
      <p:sp>
        <p:nvSpPr>
          <p:cNvPr id="4099" name="Rectangle 3"/>
          <p:cNvSpPr>
            <a:spLocks noGrp="1" noChangeArrowheads="1"/>
          </p:cNvSpPr>
          <p:nvPr>
            <p:ph idx="1"/>
          </p:nvPr>
        </p:nvSpPr>
        <p:spPr>
          <a:xfrm>
            <a:off x="285720" y="990600"/>
            <a:ext cx="8643998" cy="5724548"/>
          </a:xfrm>
        </p:spPr>
        <p:txBody>
          <a:bodyPr>
            <a:noAutofit/>
          </a:bodyPr>
          <a:lstStyle/>
          <a:p>
            <a:pPr marL="609600" indent="-609600" eaLnBrk="1" hangingPunct="1">
              <a:lnSpc>
                <a:spcPct val="90000"/>
              </a:lnSpc>
              <a:buFontTx/>
              <a:buNone/>
            </a:pPr>
            <a:r>
              <a:rPr lang="en-US" altLang="en-US" sz="2400" b="1" dirty="0" smtClean="0">
                <a:latin typeface="Times New Roman" pitchFamily="18" charset="0"/>
                <a:cs typeface="Times New Roman" pitchFamily="18" charset="0"/>
              </a:rPr>
              <a:t>Algorithm: Simple Hill Climbing</a:t>
            </a:r>
            <a:endParaRPr lang="en-US" altLang="en-US" sz="2400" dirty="0" smtClean="0">
              <a:latin typeface="Times New Roman" pitchFamily="18" charset="0"/>
              <a:cs typeface="Times New Roman" pitchFamily="18" charset="0"/>
            </a:endParaRPr>
          </a:p>
          <a:p>
            <a:pPr marL="609600" indent="-609600" algn="just" eaLnBrk="1" hangingPunct="1">
              <a:lnSpc>
                <a:spcPct val="90000"/>
              </a:lnSpc>
              <a:buFontTx/>
              <a:buAutoNum type="arabicPeriod"/>
            </a:pPr>
            <a:r>
              <a:rPr lang="en-US" altLang="en-US" sz="2400" dirty="0" smtClean="0">
                <a:latin typeface="Times New Roman" pitchFamily="18" charset="0"/>
                <a:cs typeface="Times New Roman" pitchFamily="18" charset="0"/>
              </a:rPr>
              <a:t>Evaluate the initial state. If it is also goal state, then return it and quit. Otherwise continue with the initial state as the current state.</a:t>
            </a:r>
          </a:p>
          <a:p>
            <a:pPr marL="609600" indent="-609600" algn="just" eaLnBrk="1" hangingPunct="1">
              <a:lnSpc>
                <a:spcPct val="90000"/>
              </a:lnSpc>
              <a:buFontTx/>
              <a:buAutoNum type="arabicPeriod"/>
            </a:pPr>
            <a:r>
              <a:rPr lang="en-US" altLang="en-US" sz="2400" dirty="0" smtClean="0">
                <a:latin typeface="Times New Roman" pitchFamily="18" charset="0"/>
                <a:cs typeface="Times New Roman" pitchFamily="18" charset="0"/>
              </a:rPr>
              <a:t>Loop until a solution is found or until there are no new operators left to be applied in the current state:</a:t>
            </a:r>
          </a:p>
          <a:p>
            <a:pPr marL="990600" lvl="1" indent="-533400" algn="just" eaLnBrk="1" hangingPunct="1">
              <a:lnSpc>
                <a:spcPct val="90000"/>
              </a:lnSpc>
              <a:buFontTx/>
              <a:buAutoNum type="alphaLcPeriod"/>
            </a:pPr>
            <a:r>
              <a:rPr lang="en-US" altLang="en-US" sz="2400" dirty="0" smtClean="0">
                <a:latin typeface="Times New Roman" pitchFamily="18" charset="0"/>
                <a:cs typeface="Times New Roman" pitchFamily="18" charset="0"/>
              </a:rPr>
              <a:t>Select an operator that has not yet been applied to the current state and apply it to produce a new state</a:t>
            </a:r>
          </a:p>
          <a:p>
            <a:pPr marL="990600" lvl="1" indent="-533400" algn="just" eaLnBrk="1" hangingPunct="1">
              <a:lnSpc>
                <a:spcPct val="90000"/>
              </a:lnSpc>
              <a:buFontTx/>
              <a:buAutoNum type="alphaLcPeriod"/>
            </a:pPr>
            <a:r>
              <a:rPr lang="en-US" altLang="en-US" sz="2400" dirty="0" smtClean="0">
                <a:latin typeface="Times New Roman" pitchFamily="18" charset="0"/>
                <a:cs typeface="Times New Roman" pitchFamily="18" charset="0"/>
              </a:rPr>
              <a:t>Evaluate the new state</a:t>
            </a:r>
          </a:p>
          <a:p>
            <a:pPr marL="1371600" lvl="2" indent="-457200" algn="just" eaLnBrk="1" hangingPunct="1">
              <a:lnSpc>
                <a:spcPct val="90000"/>
              </a:lnSpc>
              <a:buFontTx/>
              <a:buAutoNum type="romanLcPeriod"/>
            </a:pPr>
            <a:r>
              <a:rPr lang="en-US" altLang="en-US" dirty="0" smtClean="0">
                <a:latin typeface="Times New Roman" pitchFamily="18" charset="0"/>
                <a:cs typeface="Times New Roman" pitchFamily="18" charset="0"/>
              </a:rPr>
              <a:t>If it is the goal state, then return it and quit.</a:t>
            </a:r>
          </a:p>
          <a:p>
            <a:pPr marL="1371600" lvl="2" indent="-457200" algn="just" eaLnBrk="1" hangingPunct="1">
              <a:lnSpc>
                <a:spcPct val="90000"/>
              </a:lnSpc>
              <a:buFontTx/>
              <a:buAutoNum type="romanLcPeriod"/>
            </a:pPr>
            <a:r>
              <a:rPr lang="en-US" altLang="en-US" dirty="0" smtClean="0">
                <a:latin typeface="Times New Roman" pitchFamily="18" charset="0"/>
                <a:cs typeface="Times New Roman" pitchFamily="18" charset="0"/>
              </a:rPr>
              <a:t>If it is not a goal state but it is better than the current state, then make it the current state.</a:t>
            </a:r>
          </a:p>
          <a:p>
            <a:pPr marL="1371600" lvl="2" indent="-457200" algn="just" eaLnBrk="1" hangingPunct="1">
              <a:lnSpc>
                <a:spcPct val="90000"/>
              </a:lnSpc>
              <a:buFontTx/>
              <a:buAutoNum type="romanLcPeriod"/>
            </a:pPr>
            <a:r>
              <a:rPr lang="en-US" altLang="en-US" dirty="0" smtClean="0">
                <a:latin typeface="Times New Roman" pitchFamily="18" charset="0"/>
                <a:cs typeface="Times New Roman" pitchFamily="18" charset="0"/>
              </a:rPr>
              <a:t>If it is not better than the current state, then continue in the loop.</a:t>
            </a:r>
          </a:p>
        </p:txBody>
      </p:sp>
      <p:sp>
        <p:nvSpPr>
          <p:cNvPr id="4100" name="Slide Number Placeholder 3"/>
          <p:cNvSpPr>
            <a:spLocks noGrp="1"/>
          </p:cNvSpPr>
          <p:nvPr>
            <p:ph type="sldNum" sz="quarter" idx="12"/>
          </p:nvPr>
        </p:nvSpPr>
        <p:spPr>
          <a:noFill/>
        </p:spPr>
        <p:txBody>
          <a:bodyPr/>
          <a:lstStyle/>
          <a:p>
            <a:endParaRPr lang="en-US" altLang="en-US" dirty="0" smtClean="0"/>
          </a:p>
          <a:p>
            <a:endParaRPr lang="en-US" altLang="en-US" dirty="0" smtClean="0"/>
          </a:p>
          <a:p>
            <a:endParaRPr lang="en-US" alt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4100" t="25000" r="33236" b="10417"/>
          <a:stretch>
            <a:fillRect/>
          </a:stretch>
        </p:blipFill>
        <p:spPr bwMode="auto">
          <a:xfrm>
            <a:off x="357158" y="642918"/>
            <a:ext cx="8358246" cy="5857916"/>
          </a:xfrm>
          <a:prstGeom prst="rect">
            <a:avLst/>
          </a:prstGeom>
          <a:noFill/>
          <a:ln w="9525">
            <a:noFill/>
            <a:miter lim="800000"/>
            <a:headEnd/>
            <a:tailEnd/>
          </a:ln>
          <a:effectLst/>
        </p:spPr>
      </p:pic>
      <p:sp>
        <p:nvSpPr>
          <p:cNvPr id="3" name="TextBox 2"/>
          <p:cNvSpPr txBox="1"/>
          <p:nvPr/>
        </p:nvSpPr>
        <p:spPr>
          <a:xfrm>
            <a:off x="285720" y="285728"/>
            <a:ext cx="8572560" cy="461665"/>
          </a:xfrm>
          <a:prstGeom prst="rect">
            <a:avLst/>
          </a:prstGeom>
          <a:noFill/>
        </p:spPr>
        <p:txBody>
          <a:bodyPr wrap="square" rtlCol="0">
            <a:spAutoFit/>
          </a:bodyPr>
          <a:lstStyle/>
          <a:p>
            <a:pPr algn="ctr"/>
            <a:r>
              <a:rPr lang="en-US" altLang="en-US" sz="2400" b="1" dirty="0" smtClean="0">
                <a:latin typeface="Times New Roman" pitchFamily="18" charset="0"/>
                <a:cs typeface="Times New Roman" pitchFamily="18" charset="0"/>
              </a:rPr>
              <a:t>Hill Climbing(continued…) – </a:t>
            </a:r>
            <a:r>
              <a:rPr lang="en-IN" sz="2400" b="1" dirty="0" smtClean="0">
                <a:latin typeface="Times New Roman" pitchFamily="18" charset="0"/>
                <a:cs typeface="Times New Roman" pitchFamily="18" charset="0"/>
              </a:rPr>
              <a:t>Blocks World Problem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5271" t="23958" r="31479" b="16667"/>
          <a:stretch>
            <a:fillRect/>
          </a:stretch>
        </p:blipFill>
        <p:spPr bwMode="auto">
          <a:xfrm>
            <a:off x="533400" y="914400"/>
            <a:ext cx="8229600" cy="551499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609</TotalTime>
  <Words>1142</Words>
  <Application>Microsoft Office PowerPoint</Application>
  <PresentationFormat>On-screen Show (4:3)</PresentationFormat>
  <Paragraphs>118</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Hill Climbing(continued…)</vt:lpstr>
      <vt:lpstr>Slide 8</vt:lpstr>
      <vt:lpstr>Slide 9</vt:lpstr>
      <vt:lpstr>Steepest-Ascent Hill Climbing</vt:lpstr>
      <vt:lpstr>Hill-climbing (continued…) - Limitations </vt:lpstr>
      <vt:lpstr>Slide 12</vt:lpstr>
      <vt:lpstr>Slide 13</vt:lpstr>
      <vt:lpstr>Slide 14</vt:lpstr>
      <vt:lpstr>Slide 15</vt:lpstr>
      <vt:lpstr>Local Beam Search</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Anjali</dc:creator>
  <cp:lastModifiedBy>Shanthi</cp:lastModifiedBy>
  <cp:revision>118</cp:revision>
  <dcterms:created xsi:type="dcterms:W3CDTF">2006-08-16T00:00:00Z</dcterms:created>
  <dcterms:modified xsi:type="dcterms:W3CDTF">2020-09-01T15:36:45Z</dcterms:modified>
</cp:coreProperties>
</file>