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9" r:id="rId3"/>
    <p:sldId id="29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0BB79-EBAF-4FC0-803B-051F18E95FA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16532-D8B0-44AA-AA1E-86615667B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6535" y="1212341"/>
            <a:ext cx="4630928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E1886-B720-406D-A61F-A701ABB516A4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336C-B729-48A7-8D05-A029E0CC084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4971-788A-4417-BA9B-831F9B3D94B0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058D-4136-4574-9C85-C30AB1C6321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F6BD-F262-454D-9AE1-81BBB5028B3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997" y="496950"/>
            <a:ext cx="78140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40" y="1524279"/>
            <a:ext cx="8148319" cy="374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A391-EBA4-45F4-9778-A5FE79FC619C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2819400"/>
            <a:ext cx="55007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2190" marR="5080" indent="-1000125">
              <a:lnSpc>
                <a:spcPct val="100000"/>
              </a:lnSpc>
              <a:spcBef>
                <a:spcPts val="105"/>
              </a:spcBef>
            </a:pPr>
            <a:r>
              <a:rPr sz="4000" b="1" spc="-5" smtClean="0">
                <a:latin typeface="Arial Black" pitchFamily="34" charset="0"/>
                <a:cs typeface="Carlito"/>
              </a:rPr>
              <a:t> </a:t>
            </a:r>
            <a:endParaRPr sz="4000">
              <a:latin typeface="Arial Black" pitchFamily="34" charset="0"/>
              <a:cs typeface="Carli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2143116"/>
            <a:ext cx="50006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SESSION 9</a:t>
            </a:r>
          </a:p>
          <a:p>
            <a:pPr algn="ctr"/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en-US" sz="4400" b="1" spc="-20" dirty="0" smtClean="0"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en-US" sz="4400" b="1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spc="-5" dirty="0" smtClean="0">
                <a:latin typeface="Times New Roman" pitchFamily="18" charset="0"/>
                <a:cs typeface="Times New Roman" pitchFamily="18" charset="0"/>
              </a:rPr>
              <a:t>Pruning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357166"/>
            <a:ext cx="228601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034" y="1285860"/>
            <a:ext cx="28575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time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2" y="1928802"/>
            <a:ext cx="8143931" cy="4336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357166"/>
            <a:ext cx="21911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14422"/>
            <a:ext cx="857256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get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first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at depth 4,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sz="2400" spc="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state,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get the value 3. Thus we have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this: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2" y="2348483"/>
            <a:ext cx="8001056" cy="394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285728"/>
            <a:ext cx="2514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142984"/>
            <a:ext cx="850112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pass this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back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above. Since </a:t>
            </a:r>
            <a:r>
              <a:rPr sz="2400" spc="-10" dirty="0">
                <a:latin typeface="Times New Roman"/>
                <a:cs typeface="Times New Roman"/>
              </a:rPr>
              <a:t>this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dirty="0">
                <a:latin typeface="Times New Roman"/>
                <a:cs typeface="Times New Roman"/>
              </a:rPr>
              <a:t>node, </a:t>
            </a:r>
            <a:r>
              <a:rPr sz="2400" spc="5" dirty="0">
                <a:latin typeface="Times New Roman"/>
                <a:cs typeface="Times New Roman"/>
              </a:rPr>
              <a:t>we  </a:t>
            </a:r>
            <a:r>
              <a:rPr sz="2400" dirty="0">
                <a:latin typeface="Times New Roman"/>
                <a:cs typeface="Times New Roman"/>
              </a:rPr>
              <a:t>now know that the </a:t>
            </a:r>
            <a:r>
              <a:rPr sz="2400" spc="-10" dirty="0">
                <a:latin typeface="Times New Roman"/>
                <a:cs typeface="Times New Roman"/>
              </a:rPr>
              <a:t>minimax </a:t>
            </a:r>
            <a:r>
              <a:rPr sz="2400" spc="-5" dirty="0">
                <a:latin typeface="Times New Roman"/>
                <a:cs typeface="Times New Roman"/>
              </a:rPr>
              <a:t>value of </a:t>
            </a:r>
            <a:r>
              <a:rPr sz="2400" spc="-1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node must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spc="-5">
                <a:latin typeface="Times New Roman"/>
                <a:cs typeface="Times New Roman"/>
              </a:rPr>
              <a:t>equal</a:t>
            </a:r>
            <a:r>
              <a:rPr sz="2400" spc="310">
                <a:latin typeface="Times New Roman"/>
                <a:cs typeface="Times New Roman"/>
              </a:rPr>
              <a:t> </a:t>
            </a:r>
            <a:r>
              <a:rPr sz="2400" spc="-20" smtClean="0">
                <a:latin typeface="Times New Roman"/>
                <a:cs typeface="Times New Roman"/>
              </a:rPr>
              <a:t>to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 In other words, we change beta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58" y="2421634"/>
            <a:ext cx="8429684" cy="4007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285728"/>
            <a:ext cx="2438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142984"/>
            <a:ext cx="85011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Next we </a:t>
            </a:r>
            <a:r>
              <a:rPr sz="2400" spc="-5" dirty="0">
                <a:latin typeface="Times New Roman"/>
                <a:cs typeface="Times New Roman"/>
              </a:rPr>
              <a:t>generate the next child at depth </a:t>
            </a:r>
            <a:r>
              <a:rPr sz="2400" dirty="0">
                <a:latin typeface="Times New Roman"/>
                <a:cs typeface="Times New Roman"/>
              </a:rPr>
              <a:t>4, </a:t>
            </a:r>
            <a:r>
              <a:rPr sz="2400" spc="-5" dirty="0">
                <a:latin typeface="Times New Roman"/>
                <a:cs typeface="Times New Roman"/>
              </a:rPr>
              <a:t>run </a:t>
            </a:r>
            <a:r>
              <a:rPr sz="2400" dirty="0">
                <a:latin typeface="Times New Roman"/>
                <a:cs typeface="Times New Roman"/>
              </a:rPr>
              <a:t>our </a:t>
            </a:r>
            <a:r>
              <a:rPr sz="2400" spc="-5" dirty="0">
                <a:latin typeface="Times New Roman"/>
                <a:cs typeface="Times New Roman"/>
              </a:rPr>
              <a:t>evaluation function</a:t>
            </a:r>
            <a:r>
              <a:rPr sz="2400" spc="-5">
                <a:latin typeface="Times New Roman"/>
                <a:cs typeface="Times New Roman"/>
              </a:rPr>
              <a:t>,</a:t>
            </a:r>
            <a:r>
              <a:rPr sz="2400" spc="28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a value of 17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58" y="2071678"/>
            <a:ext cx="8429684" cy="44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992" y="214290"/>
            <a:ext cx="2362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928670"/>
            <a:ext cx="8643998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17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is greater than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is ignored.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Now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we've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seen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children of this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node,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return the beta value  to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node above.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Since it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know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it's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value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will be greater than or equal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3, so we change alpha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3: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10" y="2786058"/>
            <a:ext cx="8072494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868" y="285728"/>
            <a:ext cx="2286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14422"/>
            <a:ext cx="850112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generate the next child and pass the </a:t>
            </a:r>
            <a:r>
              <a:rPr sz="2400" spc="5" dirty="0">
                <a:latin typeface="Times New Roman"/>
                <a:cs typeface="Times New Roman"/>
              </a:rPr>
              <a:t>bounds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2" y="1928802"/>
            <a:ext cx="8072494" cy="447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992" y="285728"/>
            <a:ext cx="23435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214422"/>
            <a:ext cx="857256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target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depth,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run</a:t>
            </a:r>
            <a:r>
              <a:rPr sz="2400" spc="7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the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evaluation </a:t>
            </a:r>
            <a:r>
              <a:rPr sz="2400" dirty="0">
                <a:latin typeface="Times New Roman"/>
                <a:cs typeface="Times New Roman"/>
              </a:rPr>
              <a:t>function on that node, and return </a:t>
            </a:r>
            <a:r>
              <a:rPr sz="2400" spc="-10" dirty="0">
                <a:latin typeface="Times New Roman"/>
                <a:cs typeface="Times New Roman"/>
              </a:rPr>
              <a:t>it's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214554"/>
            <a:ext cx="8215370" cy="4262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428604"/>
            <a:ext cx="23435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85860"/>
            <a:ext cx="84296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Since this is a </a:t>
            </a:r>
            <a:r>
              <a:rPr sz="2400" spc="-5" dirty="0">
                <a:latin typeface="Times New Roman"/>
                <a:cs typeface="Times New Roman"/>
              </a:rPr>
              <a:t>min </a:t>
            </a:r>
            <a:r>
              <a:rPr sz="2400" dirty="0">
                <a:latin typeface="Times New Roman"/>
                <a:cs typeface="Times New Roman"/>
              </a:rPr>
              <a:t>node, we </a:t>
            </a:r>
            <a:r>
              <a:rPr sz="2400" spc="5" dirty="0">
                <a:latin typeface="Times New Roman"/>
                <a:cs typeface="Times New Roman"/>
              </a:rPr>
              <a:t>now </a:t>
            </a:r>
            <a:r>
              <a:rPr sz="2400" dirty="0">
                <a:latin typeface="Times New Roman"/>
                <a:cs typeface="Times New Roman"/>
              </a:rPr>
              <a:t>know that the value of this node </a:t>
            </a:r>
            <a:r>
              <a:rPr sz="2400">
                <a:latin typeface="Times New Roman"/>
                <a:cs typeface="Times New Roman"/>
              </a:rPr>
              <a:t>will</a:t>
            </a:r>
            <a:r>
              <a:rPr sz="2400" spc="-22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be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than or equal to 2, so we change beta to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58" y="2191334"/>
            <a:ext cx="8501122" cy="430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116" y="285728"/>
            <a:ext cx="24784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071546"/>
            <a:ext cx="3561110" cy="535018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Admittedly, </a:t>
            </a:r>
            <a:r>
              <a:rPr sz="2400" spc="-5" dirty="0">
                <a:latin typeface="Times New Roman"/>
                <a:cs typeface="Times New Roman"/>
              </a:rPr>
              <a:t>we don't </a:t>
            </a:r>
            <a:r>
              <a:rPr sz="2400" dirty="0">
                <a:latin typeface="Times New Roman"/>
                <a:cs typeface="Times New Roman"/>
              </a:rPr>
              <a:t>know  the </a:t>
            </a:r>
            <a:r>
              <a:rPr sz="2400" spc="-5" dirty="0">
                <a:latin typeface="Times New Roman"/>
                <a:cs typeface="Times New Roman"/>
              </a:rPr>
              <a:t>actual value of the node.  </a:t>
            </a:r>
            <a:r>
              <a:rPr sz="2400" dirty="0">
                <a:latin typeface="Times New Roman"/>
                <a:cs typeface="Times New Roman"/>
              </a:rPr>
              <a:t>There </a:t>
            </a:r>
            <a:r>
              <a:rPr sz="2400" spc="-10" dirty="0">
                <a:latin typeface="Times New Roman"/>
                <a:cs typeface="Times New Roman"/>
              </a:rPr>
              <a:t>could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a 1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-  100 </a:t>
            </a:r>
            <a:r>
              <a:rPr sz="2400" spc="-5" dirty="0">
                <a:latin typeface="Times New Roman"/>
                <a:cs typeface="Times New Roman"/>
              </a:rPr>
              <a:t>somewhere 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 children of </a:t>
            </a:r>
            <a:r>
              <a:rPr sz="2400" spc="-1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node. </a:t>
            </a:r>
            <a:r>
              <a:rPr sz="2400" dirty="0">
                <a:latin typeface="Times New Roman"/>
                <a:cs typeface="Times New Roman"/>
              </a:rPr>
              <a:t>But  even </a:t>
            </a:r>
            <a:r>
              <a:rPr sz="2400" spc="-1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was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value, searching for it won't  help </a:t>
            </a:r>
            <a:r>
              <a:rPr sz="2400" dirty="0">
                <a:latin typeface="Times New Roman"/>
                <a:cs typeface="Times New Roman"/>
              </a:rPr>
              <a:t>us 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optimal  solution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search tree.  </a:t>
            </a:r>
            <a:r>
              <a:rPr sz="2400" dirty="0">
                <a:latin typeface="Times New Roman"/>
                <a:cs typeface="Times New Roman"/>
              </a:rPr>
              <a:t>The 2 </a:t>
            </a:r>
            <a:r>
              <a:rPr sz="2400" spc="-5" dirty="0">
                <a:latin typeface="Times New Roman"/>
                <a:cs typeface="Times New Roman"/>
              </a:rPr>
              <a:t>alone is enough </a:t>
            </a:r>
            <a:r>
              <a:rPr sz="2400" spc="-2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subtree fruitless,  </a:t>
            </a:r>
            <a:r>
              <a:rPr sz="2400" dirty="0">
                <a:latin typeface="Times New Roman"/>
                <a:cs typeface="Times New Roman"/>
              </a:rPr>
              <a:t>so we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prune any </a:t>
            </a:r>
            <a:r>
              <a:rPr sz="2400" spc="-5" dirty="0">
                <a:latin typeface="Times New Roman"/>
                <a:cs typeface="Times New Roman"/>
              </a:rPr>
              <a:t>other  </a:t>
            </a:r>
            <a:r>
              <a:rPr sz="2400" dirty="0">
                <a:latin typeface="Times New Roman"/>
                <a:cs typeface="Times New Roman"/>
              </a:rPr>
              <a:t>children and return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280"/>
              </a:lnSpc>
              <a:spcBef>
                <a:spcPts val="244"/>
              </a:spcBef>
              <a:tabLst>
                <a:tab pos="355600" algn="l"/>
              </a:tabLst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3372" y="1285860"/>
            <a:ext cx="4751832" cy="53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868" y="357166"/>
            <a:ext cx="22673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b="1" spc="-85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530476"/>
            <a:ext cx="3273937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 at the parent </a:t>
            </a:r>
            <a:r>
              <a:rPr sz="2400" spc="-10" dirty="0">
                <a:latin typeface="Times New Roman"/>
                <a:cs typeface="Times New Roman"/>
              </a:rPr>
              <a:t>max  </a:t>
            </a:r>
            <a:r>
              <a:rPr sz="2400" dirty="0">
                <a:latin typeface="Times New Roman"/>
                <a:cs typeface="Times New Roman"/>
              </a:rPr>
              <a:t>node, our </a:t>
            </a:r>
            <a:r>
              <a:rPr sz="2400" spc="-5" dirty="0">
                <a:latin typeface="Times New Roman"/>
                <a:cs typeface="Times New Roman"/>
              </a:rPr>
              <a:t>alpha value is  already 3, which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more  restrictive than </a:t>
            </a:r>
            <a:r>
              <a:rPr sz="2400" dirty="0">
                <a:latin typeface="Times New Roman"/>
                <a:cs typeface="Times New Roman"/>
              </a:rPr>
              <a:t>2, </a:t>
            </a:r>
            <a:r>
              <a:rPr sz="2400" spc="-10" dirty="0">
                <a:latin typeface="Times New Roman"/>
                <a:cs typeface="Times New Roman"/>
              </a:rPr>
              <a:t>so </a:t>
            </a:r>
            <a:r>
              <a:rPr sz="2400" spc="5" dirty="0">
                <a:latin typeface="Times New Roman"/>
                <a:cs typeface="Times New Roman"/>
              </a:rPr>
              <a:t>we  </a:t>
            </a:r>
            <a:r>
              <a:rPr sz="2400" spc="-5" dirty="0">
                <a:latin typeface="Times New Roman"/>
                <a:cs typeface="Times New Roman"/>
              </a:rPr>
              <a:t>don't </a:t>
            </a:r>
            <a:r>
              <a:rPr sz="2400" dirty="0">
                <a:latin typeface="Times New Roman"/>
                <a:cs typeface="Times New Roman"/>
              </a:rPr>
              <a:t>change </a:t>
            </a:r>
            <a:r>
              <a:rPr sz="2400" spc="-10" dirty="0">
                <a:latin typeface="Times New Roman"/>
                <a:cs typeface="Times New Roman"/>
              </a:rPr>
              <a:t>it.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this  </a:t>
            </a:r>
            <a:r>
              <a:rPr sz="2400" dirty="0">
                <a:latin typeface="Times New Roman"/>
                <a:cs typeface="Times New Roman"/>
              </a:rPr>
              <a:t>point </a:t>
            </a:r>
            <a:r>
              <a:rPr sz="2400" spc="-5" dirty="0">
                <a:latin typeface="Times New Roman"/>
                <a:cs typeface="Times New Roman"/>
              </a:rPr>
              <a:t>we've </a:t>
            </a:r>
            <a:r>
              <a:rPr sz="2400" dirty="0">
                <a:latin typeface="Times New Roman"/>
                <a:cs typeface="Times New Roman"/>
              </a:rPr>
              <a:t>seen </a:t>
            </a:r>
            <a:r>
              <a:rPr sz="2400" spc="-5" dirty="0">
                <a:latin typeface="Times New Roman"/>
                <a:cs typeface="Times New Roman"/>
              </a:rPr>
              <a:t>all the  children of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max  </a:t>
            </a:r>
            <a:r>
              <a:rPr sz="2400" dirty="0">
                <a:latin typeface="Times New Roman"/>
                <a:cs typeface="Times New Roman"/>
              </a:rPr>
              <a:t>node, </a:t>
            </a:r>
            <a:r>
              <a:rPr sz="2400" spc="-10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set </a:t>
            </a:r>
            <a:r>
              <a:rPr sz="2400" spc="-5" dirty="0">
                <a:latin typeface="Times New Roman"/>
                <a:cs typeface="Times New Roman"/>
              </a:rPr>
              <a:t>its  value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final alpha  </a:t>
            </a:r>
            <a:r>
              <a:rPr sz="2400" dirty="0">
                <a:latin typeface="Times New Roman"/>
                <a:cs typeface="Times New Roman"/>
              </a:rPr>
              <a:t>value: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1524000"/>
            <a:ext cx="4724400" cy="497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285992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Session outcomes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Students will be able to learn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how to prune branches of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game tree using Alpha Beta Pruning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06" y="285728"/>
            <a:ext cx="21911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1142984"/>
            <a:ext cx="857256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Times New Roman"/>
                <a:cs typeface="Times New Roman"/>
              </a:rPr>
              <a:t>Now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parent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spc="-5" dirty="0">
                <a:latin typeface="Times New Roman"/>
                <a:cs typeface="Times New Roman"/>
              </a:rPr>
              <a:t>node.  </a:t>
            </a:r>
            <a:r>
              <a:rPr sz="2400" spc="-25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the first </a:t>
            </a:r>
            <a:r>
              <a:rPr sz="2400" spc="-10" dirty="0">
                <a:latin typeface="Times New Roman"/>
                <a:cs typeface="Times New Roman"/>
              </a:rPr>
              <a:t>child </a:t>
            </a:r>
            <a:r>
              <a:rPr sz="2400" spc="-5" dirty="0">
                <a:latin typeface="Times New Roman"/>
                <a:cs typeface="Times New Roman"/>
              </a:rPr>
              <a:t>value, </a:t>
            </a:r>
            <a:r>
              <a:rPr sz="2400" spc="5" dirty="0">
                <a:latin typeface="Times New Roman"/>
                <a:cs typeface="Times New Roman"/>
              </a:rPr>
              <a:t>we  </a:t>
            </a:r>
            <a:r>
              <a:rPr sz="2400" dirty="0">
                <a:latin typeface="Times New Roman"/>
                <a:cs typeface="Times New Roman"/>
              </a:rPr>
              <a:t>know </a:t>
            </a:r>
            <a:r>
              <a:rPr sz="2400" spc="-5" dirty="0">
                <a:latin typeface="Times New Roman"/>
                <a:cs typeface="Times New Roman"/>
              </a:rPr>
              <a:t>that the 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must 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spc="-10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equal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3, </a:t>
            </a:r>
            <a:r>
              <a:rPr sz="2400" spc="-10" dirty="0">
                <a:latin typeface="Times New Roman"/>
                <a:cs typeface="Times New Roman"/>
              </a:rPr>
              <a:t>thus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beta 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96" y="2500306"/>
            <a:ext cx="8358246" cy="407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357166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14422"/>
            <a:ext cx="85011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Since we </a:t>
            </a:r>
            <a:r>
              <a:rPr sz="2400" spc="-5" dirty="0">
                <a:latin typeface="Times New Roman"/>
                <a:cs typeface="Times New Roman"/>
              </a:rPr>
              <a:t>still have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valid  range,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go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to explore </a:t>
            </a:r>
            <a:r>
              <a:rPr sz="2400" dirty="0">
                <a:latin typeface="Times New Roman"/>
                <a:cs typeface="Times New Roman"/>
              </a:rPr>
              <a:t>the  next </a:t>
            </a:r>
            <a:r>
              <a:rPr sz="2400" spc="-5" dirty="0">
                <a:latin typeface="Times New Roman"/>
                <a:cs typeface="Times New Roman"/>
              </a:rPr>
              <a:t>child. </a:t>
            </a:r>
            <a:r>
              <a:rPr sz="2400" spc="-7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generate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max  </a:t>
            </a:r>
            <a:r>
              <a:rPr sz="2400" dirty="0">
                <a:latin typeface="Times New Roman"/>
                <a:cs typeface="Times New Roman"/>
              </a:rPr>
              <a:t>node...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214554"/>
            <a:ext cx="8143932" cy="428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182" y="285728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214422"/>
            <a:ext cx="421484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... </a:t>
            </a:r>
            <a:r>
              <a:rPr sz="2800" spc="-10" dirty="0">
                <a:latin typeface="Times New Roman"/>
                <a:cs typeface="Times New Roman"/>
              </a:rPr>
              <a:t>it's </a:t>
            </a:r>
            <a:r>
              <a:rPr sz="2800" dirty="0">
                <a:latin typeface="Times New Roman"/>
                <a:cs typeface="Times New Roman"/>
              </a:rPr>
              <a:t>first child </a:t>
            </a:r>
            <a:r>
              <a:rPr sz="2800" spc="-10">
                <a:latin typeface="Times New Roman"/>
                <a:cs typeface="Times New Roman"/>
              </a:rPr>
              <a:t>min </a:t>
            </a:r>
            <a:r>
              <a:rPr sz="2800" spc="5" smtClean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48" y="1857364"/>
            <a:ext cx="7929618" cy="457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868" y="428604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85860"/>
            <a:ext cx="857256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... </a:t>
            </a:r>
            <a:r>
              <a:rPr sz="2400" spc="-5" dirty="0">
                <a:latin typeface="Times New Roman"/>
                <a:cs typeface="Times New Roman"/>
              </a:rPr>
              <a:t>and finally the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spc="-5" dirty="0">
                <a:latin typeface="Times New Roman"/>
                <a:cs typeface="Times New Roman"/>
              </a:rPr>
              <a:t>node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depth.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along this path, </a:t>
            </a:r>
            <a:r>
              <a:rPr sz="2400" dirty="0">
                <a:latin typeface="Times New Roman"/>
                <a:cs typeface="Times New Roman"/>
              </a:rPr>
              <a:t>we  </a:t>
            </a:r>
            <a:r>
              <a:rPr sz="2400" spc="-5" dirty="0">
                <a:latin typeface="Times New Roman"/>
                <a:cs typeface="Times New Roman"/>
              </a:rPr>
              <a:t>merely pass the alpha and beta bounds  </a:t>
            </a:r>
            <a:r>
              <a:rPr sz="2400" dirty="0">
                <a:latin typeface="Times New Roman"/>
                <a:cs typeface="Times New Roman"/>
              </a:rPr>
              <a:t>along.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285992"/>
            <a:ext cx="8072494" cy="428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214290"/>
            <a:ext cx="21911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833787"/>
            <a:ext cx="3095625" cy="602421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this point, we've seen </a:t>
            </a:r>
            <a:r>
              <a:rPr sz="2400" spc="-10" dirty="0">
                <a:latin typeface="Times New Roman"/>
                <a:cs typeface="Times New Roman"/>
              </a:rPr>
              <a:t>all  </a:t>
            </a:r>
            <a:r>
              <a:rPr sz="2400" spc="-5" dirty="0">
                <a:latin typeface="Times New Roman"/>
                <a:cs typeface="Times New Roman"/>
              </a:rPr>
              <a:t>of the children of the </a:t>
            </a:r>
            <a:r>
              <a:rPr sz="2400" spc="-10" dirty="0">
                <a:latin typeface="Times New Roman"/>
                <a:cs typeface="Times New Roman"/>
              </a:rPr>
              <a:t>min  </a:t>
            </a:r>
            <a:r>
              <a:rPr sz="2400" spc="-5" dirty="0">
                <a:latin typeface="Times New Roman"/>
                <a:cs typeface="Times New Roman"/>
              </a:rPr>
              <a:t>node, and we haven't  changed the beta bound.  Since we haven't exceeded  the bound, we should return  the actual </a:t>
            </a:r>
            <a:r>
              <a:rPr sz="2400" spc="-15" dirty="0">
                <a:latin typeface="Times New Roman"/>
                <a:cs typeface="Times New Roman"/>
              </a:rPr>
              <a:t>min </a:t>
            </a:r>
            <a:r>
              <a:rPr sz="2400" spc="-5" dirty="0">
                <a:latin typeface="Times New Roman"/>
                <a:cs typeface="Times New Roman"/>
              </a:rPr>
              <a:t>value for the  node. Notice that this is  different than the case  where we </a:t>
            </a:r>
            <a:r>
              <a:rPr sz="2400" dirty="0">
                <a:latin typeface="Times New Roman"/>
                <a:cs typeface="Times New Roman"/>
              </a:rPr>
              <a:t>pruned, </a:t>
            </a:r>
            <a:r>
              <a:rPr sz="2400" spc="-5" dirty="0">
                <a:latin typeface="Times New Roman"/>
                <a:cs typeface="Times New Roman"/>
              </a:rPr>
              <a:t>in which  case you returned the beta  value. The reason for this  will </a:t>
            </a:r>
            <a:r>
              <a:rPr sz="2400" spc="-10" dirty="0">
                <a:latin typeface="Times New Roman"/>
                <a:cs typeface="Times New Roman"/>
              </a:rPr>
              <a:t>become </a:t>
            </a:r>
            <a:r>
              <a:rPr sz="2400" spc="-5" dirty="0">
                <a:latin typeface="Times New Roman"/>
                <a:cs typeface="Times New Roman"/>
              </a:rPr>
              <a:t>apparent  </a:t>
            </a:r>
            <a:r>
              <a:rPr sz="2400" spc="-20" dirty="0">
                <a:latin typeface="Times New Roman"/>
                <a:cs typeface="Times New Roman"/>
              </a:rPr>
              <a:t>shortly.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1000108"/>
            <a:ext cx="5184647" cy="564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2684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285860"/>
            <a:ext cx="857256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Now we </a:t>
            </a:r>
            <a:r>
              <a:rPr sz="2400" spc="-5" dirty="0">
                <a:latin typeface="Times New Roman"/>
                <a:cs typeface="Times New Roman"/>
              </a:rPr>
              <a:t>return the value 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parent max node. Based on </a:t>
            </a:r>
            <a:r>
              <a:rPr sz="2400" spc="-1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value, </a:t>
            </a:r>
            <a:r>
              <a:rPr sz="2400" spc="-10" dirty="0">
                <a:latin typeface="Times New Roman"/>
                <a:cs typeface="Times New Roman"/>
              </a:rPr>
              <a:t>we  </a:t>
            </a:r>
            <a:r>
              <a:rPr sz="2400" dirty="0">
                <a:latin typeface="Times New Roman"/>
                <a:cs typeface="Times New Roman"/>
              </a:rPr>
              <a:t>know that </a:t>
            </a:r>
            <a:r>
              <a:rPr sz="2400" spc="-5" dirty="0">
                <a:latin typeface="Times New Roman"/>
                <a:cs typeface="Times New Roman"/>
              </a:rPr>
              <a:t>this max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have a </a:t>
            </a:r>
            <a:r>
              <a:rPr sz="2400" spc="-5" dirty="0">
                <a:latin typeface="Times New Roman"/>
                <a:cs typeface="Times New Roman"/>
              </a:rPr>
              <a:t>value of </a:t>
            </a:r>
            <a:r>
              <a:rPr sz="2400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greater, </a:t>
            </a:r>
            <a:r>
              <a:rPr sz="2400" dirty="0">
                <a:latin typeface="Times New Roman"/>
                <a:cs typeface="Times New Roman"/>
              </a:rPr>
              <a:t>so we set </a:t>
            </a:r>
            <a:r>
              <a:rPr sz="2400" spc="-5" dirty="0">
                <a:latin typeface="Times New Roman"/>
                <a:cs typeface="Times New Roman"/>
              </a:rPr>
              <a:t>alpha  to </a:t>
            </a:r>
            <a:r>
              <a:rPr sz="2400" spc="5" dirty="0">
                <a:latin typeface="Times New Roman"/>
                <a:cs typeface="Times New Roman"/>
              </a:rPr>
              <a:t>15: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500306"/>
            <a:ext cx="8143932" cy="406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06" y="214290"/>
            <a:ext cx="21911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1071546"/>
            <a:ext cx="8643998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5" dirty="0">
                <a:latin typeface="Times New Roman"/>
                <a:cs typeface="Times New Roman"/>
              </a:rPr>
              <a:t>again the alpha and beta bounds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crossed, </a:t>
            </a:r>
            <a:r>
              <a:rPr sz="2400" dirty="0">
                <a:latin typeface="Times New Roman"/>
                <a:cs typeface="Times New Roman"/>
              </a:rPr>
              <a:t>so we </a:t>
            </a:r>
            <a:r>
              <a:rPr sz="2400" spc="-5" dirty="0">
                <a:latin typeface="Times New Roman"/>
                <a:cs typeface="Times New Roman"/>
              </a:rPr>
              <a:t>can prune </a:t>
            </a:r>
            <a:r>
              <a:rPr sz="2400" dirty="0">
                <a:latin typeface="Times New Roman"/>
                <a:cs typeface="Times New Roman"/>
              </a:rPr>
              <a:t>the  rest </a:t>
            </a:r>
            <a:r>
              <a:rPr sz="2400" spc="-5" dirty="0">
                <a:latin typeface="Times New Roman"/>
                <a:cs typeface="Times New Roman"/>
              </a:rPr>
              <a:t>of this node's children and return the value that exceeded the bound  (i.e. 15). Notice that </a:t>
            </a:r>
            <a:r>
              <a:rPr sz="2400" spc="-10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had returned </a:t>
            </a:r>
            <a:r>
              <a:rPr sz="2400" dirty="0">
                <a:latin typeface="Times New Roman"/>
                <a:cs typeface="Times New Roman"/>
              </a:rPr>
              <a:t>the beta </a:t>
            </a:r>
            <a:r>
              <a:rPr sz="2400" spc="-5" dirty="0">
                <a:latin typeface="Times New Roman"/>
                <a:cs typeface="Times New Roman"/>
              </a:rPr>
              <a:t>value of the </a:t>
            </a:r>
            <a:r>
              <a:rPr sz="2400" spc="-10" dirty="0">
                <a:latin typeface="Times New Roman"/>
                <a:cs typeface="Times New Roman"/>
              </a:rPr>
              <a:t>child </a:t>
            </a:r>
            <a:r>
              <a:rPr sz="2400" spc="-10">
                <a:latin typeface="Times New Roman"/>
                <a:cs typeface="Times New Roman"/>
              </a:rPr>
              <a:t>min</a:t>
            </a:r>
            <a:r>
              <a:rPr sz="2400" spc="43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node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3)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instead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actual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(15),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wouldn't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been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able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to</a:t>
            </a:r>
            <a:r>
              <a:rPr sz="2400" spc="21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prune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here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3048000"/>
            <a:ext cx="8215370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06" y="285728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b="1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142984"/>
            <a:ext cx="84296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Now the parent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has seen </a:t>
            </a:r>
            <a:r>
              <a:rPr sz="2400" spc="-10" dirty="0">
                <a:latin typeface="Times New Roman"/>
                <a:cs typeface="Times New Roman"/>
              </a:rPr>
              <a:t>all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it's </a:t>
            </a:r>
            <a:r>
              <a:rPr sz="2400" spc="-5" dirty="0">
                <a:latin typeface="Times New Roman"/>
                <a:cs typeface="Times New Roman"/>
              </a:rPr>
              <a:t>children, so it can select the  minimum value of </a:t>
            </a:r>
            <a:r>
              <a:rPr sz="2400" spc="-10" dirty="0">
                <a:latin typeface="Times New Roman"/>
                <a:cs typeface="Times New Roman"/>
              </a:rPr>
              <a:t>it's </a:t>
            </a:r>
            <a:r>
              <a:rPr sz="2400" spc="-5" dirty="0">
                <a:latin typeface="Times New Roman"/>
                <a:cs typeface="Times New Roman"/>
              </a:rPr>
              <a:t>children (3) and  </a:t>
            </a:r>
            <a:r>
              <a:rPr sz="2400" dirty="0">
                <a:latin typeface="Times New Roman"/>
                <a:cs typeface="Times New Roman"/>
              </a:rPr>
              <a:t>return.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214554"/>
            <a:ext cx="8215370" cy="44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285860"/>
            <a:ext cx="864399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Finally we've finished with the first </a:t>
            </a:r>
            <a:r>
              <a:rPr sz="2400" spc="-10" dirty="0">
                <a:latin typeface="Times New Roman"/>
                <a:cs typeface="Times New Roman"/>
              </a:rPr>
              <a:t>child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root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node. </a:t>
            </a:r>
            <a:r>
              <a:rPr sz="2400" spc="-75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now  </a:t>
            </a:r>
            <a:r>
              <a:rPr sz="2400" dirty="0">
                <a:latin typeface="Times New Roman"/>
                <a:cs typeface="Times New Roman"/>
              </a:rPr>
              <a:t>know </a:t>
            </a:r>
            <a:r>
              <a:rPr sz="2400" spc="-5" dirty="0">
                <a:latin typeface="Times New Roman"/>
                <a:cs typeface="Times New Roman"/>
              </a:rPr>
              <a:t>our solution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at least </a:t>
            </a:r>
            <a:r>
              <a:rPr sz="2400" dirty="0">
                <a:latin typeface="Times New Roman"/>
                <a:cs typeface="Times New Roman"/>
              </a:rPr>
              <a:t>3,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spc="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set the alpha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10" dirty="0">
                <a:latin typeface="Times New Roman"/>
                <a:cs typeface="Times New Roman"/>
              </a:rPr>
              <a:t>and go 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second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2" y="2571744"/>
            <a:ext cx="8143932" cy="376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61899"/>
            <a:ext cx="22673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357298"/>
            <a:ext cx="857256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Passing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alpha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along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the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second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child </a:t>
            </a:r>
            <a:r>
              <a:rPr sz="2400" dirty="0">
                <a:latin typeface="Times New Roman"/>
                <a:cs typeface="Times New Roman"/>
              </a:rPr>
              <a:t>of the root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285992"/>
            <a:ext cx="8286808" cy="428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725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-1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INTRODUCTION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Problem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search is that the number of games states it has to examine is exponential in the depth of the tree.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avoid this, we can compute the correct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 without looking at every node in the game tree.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particular technique we examine is called alpha-beta pruning.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this technique is applied to a standard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tree, it returns same move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would, but prunes away braches that cannot possibly influence the final decision.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Alpha-beta pruning can be applied to trees of any depth.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often possible to prune entire sub trees rather than just leaves.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2684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4995"/>
            <a:ext cx="310736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... and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first child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2" y="1905000"/>
            <a:ext cx="8072494" cy="45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7158" y="1341119"/>
            <a:ext cx="8358246" cy="497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19227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</a:t>
            </a:r>
            <a:r>
              <a:rPr lang="en-US"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28596" y="1357298"/>
            <a:ext cx="8286808" cy="4945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85860"/>
            <a:ext cx="800105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spc="5" dirty="0">
                <a:latin typeface="Times New Roman"/>
                <a:cs typeface="Times New Roman"/>
              </a:rPr>
              <a:t>node </a:t>
            </a:r>
            <a:r>
              <a:rPr sz="2400" dirty="0">
                <a:latin typeface="Times New Roman"/>
                <a:cs typeface="Times New Roman"/>
              </a:rPr>
              <a:t>parent uses this value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set </a:t>
            </a:r>
            <a:r>
              <a:rPr sz="2400" spc="-10">
                <a:latin typeface="Times New Roman"/>
                <a:cs typeface="Times New Roman"/>
              </a:rPr>
              <a:t>it's </a:t>
            </a:r>
            <a:r>
              <a:rPr sz="2400" smtClean="0">
                <a:latin typeface="Times New Roman"/>
                <a:cs typeface="Times New Roman"/>
              </a:rPr>
              <a:t>beta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34" y="2133598"/>
            <a:ext cx="8143932" cy="443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246758"/>
            <a:ext cx="8501122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5" dirty="0">
                <a:latin typeface="Times New Roman"/>
                <a:cs typeface="Times New Roman"/>
              </a:rPr>
              <a:t>again </a:t>
            </a:r>
            <a:r>
              <a:rPr sz="2400" dirty="0">
                <a:latin typeface="Times New Roman"/>
                <a:cs typeface="Times New Roman"/>
              </a:rPr>
              <a:t>we are </a:t>
            </a:r>
            <a:r>
              <a:rPr sz="2400" spc="-5" dirty="0">
                <a:latin typeface="Times New Roman"/>
                <a:cs typeface="Times New Roman"/>
              </a:rPr>
              <a:t>able to </a:t>
            </a:r>
            <a:r>
              <a:rPr sz="2400" dirty="0">
                <a:latin typeface="Times New Roman"/>
                <a:cs typeface="Times New Roman"/>
              </a:rPr>
              <a:t>prune </a:t>
            </a:r>
            <a:r>
              <a:rPr sz="2400" spc="-5" dirty="0">
                <a:latin typeface="Times New Roman"/>
                <a:cs typeface="Times New Roman"/>
              </a:rPr>
              <a:t>the other children of this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and return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value that </a:t>
            </a:r>
            <a:r>
              <a:rPr sz="2400" dirty="0">
                <a:latin typeface="Times New Roman"/>
                <a:cs typeface="Times New Roman"/>
              </a:rPr>
              <a:t>exceeded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bound. </a:t>
            </a:r>
            <a:r>
              <a:rPr sz="2400" spc="-5" dirty="0">
                <a:latin typeface="Times New Roman"/>
                <a:cs typeface="Times New Roman"/>
              </a:rPr>
              <a:t>Since this value isn't greater than the  </a:t>
            </a:r>
            <a:r>
              <a:rPr sz="2400" dirty="0">
                <a:latin typeface="Times New Roman"/>
                <a:cs typeface="Times New Roman"/>
              </a:rPr>
              <a:t>alpha </a:t>
            </a:r>
            <a:r>
              <a:rPr sz="2400" spc="5" dirty="0">
                <a:latin typeface="Times New Roman"/>
                <a:cs typeface="Times New Roman"/>
              </a:rPr>
              <a:t>bound </a:t>
            </a:r>
            <a:r>
              <a:rPr sz="2400" dirty="0">
                <a:latin typeface="Times New Roman"/>
                <a:cs typeface="Times New Roman"/>
              </a:rPr>
              <a:t>of the parent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node, we don't change the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20" y="3000372"/>
            <a:ext cx="8501122" cy="357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868" y="357166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034" y="1285860"/>
            <a:ext cx="764386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From here, we generate the next child of the </a:t>
            </a:r>
            <a:r>
              <a:rPr sz="2400" spc="-10" dirty="0">
                <a:latin typeface="Times New Roman"/>
                <a:cs typeface="Times New Roman"/>
              </a:rPr>
              <a:t>max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58" y="1981198"/>
            <a:ext cx="8286808" cy="4519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744" y="357166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214422"/>
            <a:ext cx="8501122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012190" algn="l"/>
                <a:tab pos="1440815" algn="l"/>
                <a:tab pos="2433955" algn="l"/>
                <a:tab pos="2806700" algn="l"/>
                <a:tab pos="3509010" algn="l"/>
                <a:tab pos="4262120" algn="l"/>
                <a:tab pos="4563745" algn="l"/>
                <a:tab pos="4879340" algn="l"/>
                <a:tab pos="5322570" algn="l"/>
                <a:tab pos="6025515" algn="l"/>
                <a:tab pos="6784975" algn="l"/>
                <a:tab pos="7252334" algn="l"/>
                <a:tab pos="7749540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en	</a:t>
            </a:r>
            <a:r>
              <a:rPr sz="2400" spc="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generate	i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-2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d,	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get	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15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c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ll	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evaluation function and get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value 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96" y="2590800"/>
            <a:ext cx="8286808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2684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z="4400"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sz="4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 sz="4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596" y="1285860"/>
            <a:ext cx="84296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parent </a:t>
            </a:r>
            <a:r>
              <a:rPr sz="2400" spc="-5" dirty="0">
                <a:latin typeface="Times New Roman"/>
                <a:cs typeface="Times New Roman"/>
              </a:rPr>
              <a:t>min </a:t>
            </a:r>
            <a:r>
              <a:rPr sz="2400" spc="5" dirty="0">
                <a:latin typeface="Times New Roman"/>
                <a:cs typeface="Times New Roman"/>
              </a:rPr>
              <a:t>node </a:t>
            </a:r>
            <a:r>
              <a:rPr sz="2400" dirty="0">
                <a:latin typeface="Times New Roman"/>
                <a:cs typeface="Times New Roman"/>
              </a:rPr>
              <a:t>uses this value to set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upper </a:t>
            </a:r>
            <a:r>
              <a:rPr sz="2400" spc="5" dirty="0">
                <a:latin typeface="Times New Roman"/>
                <a:cs typeface="Times New Roman"/>
              </a:rPr>
              <a:t>bound </a:t>
            </a:r>
            <a:r>
              <a:rPr sz="2400" dirty="0">
                <a:latin typeface="Times New Roman"/>
                <a:cs typeface="Times New Roman"/>
              </a:rPr>
              <a:t>(beta) to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96" y="2285992"/>
            <a:ext cx="8429684" cy="414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06" y="428604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624330"/>
            <a:ext cx="8643998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other words, at this point alpha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beta.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Should 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prune here? 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haven't actuallyexceeded 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bounds, but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since alpha and beta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equal,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know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can't really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better 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subtree.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answer is yes,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prune.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reason is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even though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can't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better,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might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be able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do worse.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Remember,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task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minimax is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find the best move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make at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state represented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top  level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node. As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happens we've finished with this node's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children 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anyway,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so we return 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19227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/>
              <a:t>E</a:t>
            </a:r>
            <a:r>
              <a:rPr sz="4400" spc="-85"/>
              <a:t>x</a:t>
            </a:r>
            <a:r>
              <a:rPr sz="4400"/>
              <a:t>ampl</a:t>
            </a:r>
            <a:r>
              <a:rPr lang="en-US" sz="4400" dirty="0"/>
              <a:t>e</a:t>
            </a:r>
            <a:r>
              <a:rPr sz="440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14349" y="1341118"/>
            <a:ext cx="7929618" cy="48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5720" y="214290"/>
            <a:ext cx="8572560" cy="6066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mtClean="0">
                <a:latin typeface="Times New Roman" pitchFamily="18" charset="0"/>
                <a:cs typeface="Times New Roman" pitchFamily="18" charset="0"/>
              </a:rPr>
              <a:t>Alpha-beta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pruning gets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its name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from two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tabLst>
                <a:tab pos="3556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96290" marR="406400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9629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They describe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bounds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 the values that appear anywhere along</a:t>
            </a:r>
            <a:r>
              <a:rPr sz="2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 path under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consideration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96290" marR="406400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9629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195070" marR="397510" lvl="2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α = the value of the best (i.e., highest value) choice found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far  along the path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7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95070" marR="397510" lvl="2" indent="-228600" algn="just">
              <a:lnSpc>
                <a:spcPct val="100000"/>
              </a:lnSpc>
              <a:spcBef>
                <a:spcPts val="480"/>
              </a:spcBef>
              <a:tabLst>
                <a:tab pos="1195705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195070" marR="471170" lvl="2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β = the value of the best (i.e., lowest value) choice found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far  along the path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7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95070" marR="471170" lvl="2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95705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0670" marR="471170" indent="-228600" algn="just">
              <a:spcBef>
                <a:spcPts val="480"/>
              </a:spcBef>
              <a:buFont typeface="Arial"/>
              <a:buChar char="•"/>
              <a:tabLst>
                <a:tab pos="119570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Alpha-beta search updates the values of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it goes along and prunes the remaining braches at a node as soon as the value of the current node is known to be worse than the current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 for MAX or MIN, respectively.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19227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1214422"/>
            <a:ext cx="864399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above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now seen </a:t>
            </a:r>
            <a:r>
              <a:rPr sz="2400" spc="-10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its children, </a:t>
            </a:r>
            <a:r>
              <a:rPr sz="2400" spc="-1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spc="-5">
                <a:latin typeface="Times New Roman"/>
                <a:cs typeface="Times New Roman"/>
              </a:rPr>
              <a:t>returns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the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value of those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has seen, which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96" y="2214554"/>
            <a:ext cx="8429684" cy="4311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2187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285860"/>
            <a:ext cx="85011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returned </a:t>
            </a:r>
            <a:r>
              <a:rPr sz="2400" spc="-10" dirty="0">
                <a:latin typeface="Times New Roman"/>
                <a:cs typeface="Times New Roman"/>
              </a:rPr>
              <a:t>to its </a:t>
            </a:r>
            <a:r>
              <a:rPr sz="2400" dirty="0">
                <a:latin typeface="Times New Roman"/>
                <a:cs typeface="Times New Roman"/>
              </a:rPr>
              <a:t>parent </a:t>
            </a:r>
            <a:r>
              <a:rPr sz="2400" spc="-10" dirty="0">
                <a:latin typeface="Times New Roman"/>
                <a:cs typeface="Times New Roman"/>
              </a:rPr>
              <a:t>min </a:t>
            </a:r>
            <a:r>
              <a:rPr sz="2400" spc="-5" dirty="0">
                <a:latin typeface="Times New Roman"/>
                <a:cs typeface="Times New Roman"/>
              </a:rPr>
              <a:t>node, which </a:t>
            </a:r>
            <a:r>
              <a:rPr sz="2400" spc="-1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>
                <a:latin typeface="Times New Roman"/>
                <a:cs typeface="Times New Roman"/>
              </a:rPr>
              <a:t>new</a:t>
            </a:r>
            <a:r>
              <a:rPr sz="2400" spc="26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upper</a:t>
            </a:r>
            <a:r>
              <a:rPr sz="2400" smtClean="0">
                <a:latin typeface="Times New Roman"/>
                <a:cs typeface="Times New Roman"/>
              </a:rPr>
              <a:t>bound </a:t>
            </a:r>
            <a:r>
              <a:rPr sz="2400" dirty="0">
                <a:latin typeface="Times New Roman"/>
                <a:cs typeface="Times New Roman"/>
              </a:rPr>
              <a:t>of 3, so </a:t>
            </a:r>
            <a:r>
              <a:rPr sz="2400" spc="-5" dirty="0">
                <a:latin typeface="Times New Roman"/>
                <a:cs typeface="Times New Roman"/>
              </a:rPr>
              <a:t>it sets </a:t>
            </a:r>
            <a:r>
              <a:rPr sz="2400" dirty="0">
                <a:latin typeface="Times New Roman"/>
                <a:cs typeface="Times New Roman"/>
              </a:rPr>
              <a:t>beta </a:t>
            </a:r>
            <a:r>
              <a:rPr sz="2400" spc="-5">
                <a:latin typeface="Times New Roman"/>
                <a:cs typeface="Times New Roman"/>
              </a:rPr>
              <a:t>to</a:t>
            </a:r>
            <a:r>
              <a:rPr sz="2400" spc="-114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10" y="2214554"/>
            <a:ext cx="8001056" cy="425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20" y="214290"/>
            <a:ext cx="8572560" cy="3542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again, we're at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point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where alpha 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beta are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tied,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prune. Note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real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solution doesn't just indicate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number,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but what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move led to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pc="-1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If you were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minimax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version presented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start of the  example, your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minimax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6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terminal nodes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would have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been</a:t>
            </a:r>
            <a:r>
              <a:rPr sz="24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examined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304800"/>
            <a:ext cx="30813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400" b="1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clusion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857232"/>
            <a:ext cx="8572560" cy="540340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Pruning does not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affect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93700" indent="-342900">
              <a:lnSpc>
                <a:spcPct val="100000"/>
              </a:lnSpc>
              <a:spcBef>
                <a:spcPts val="775"/>
              </a:spcBef>
              <a:tabLst>
                <a:tab pos="393065" algn="l"/>
                <a:tab pos="3937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Entire subtrees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pruned, not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just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>
                <a:latin typeface="Times New Roman" pitchFamily="18" charset="0"/>
                <a:cs typeface="Times New Roman" pitchFamily="18" charset="0"/>
              </a:rPr>
              <a:t>leaves</a:t>
            </a: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pc="-15" dirty="0" smtClean="0">
              <a:latin typeface="Times New Roman" pitchFamily="18" charset="0"/>
              <a:cs typeface="Times New Roman" pitchFamily="18" charset="0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tabLst>
                <a:tab pos="393065" algn="l"/>
                <a:tab pos="3937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3700" marR="947419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move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ordering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improves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effectiveness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pruning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93700" marR="947419" indent="-342900">
              <a:lnSpc>
                <a:spcPct val="100000"/>
              </a:lnSpc>
              <a:spcBef>
                <a:spcPts val="670"/>
              </a:spcBef>
              <a:tabLst>
                <a:tab pos="393065" algn="l"/>
                <a:tab pos="3937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93065" algn="l"/>
                <a:tab pos="393700" algn="l"/>
                <a:tab pos="68516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perfect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ordering, time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sz="2400" spc="1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O(b</a:t>
            </a:r>
            <a:r>
              <a:rPr sz="2400" spc="-7" baseline="25525">
                <a:latin typeface="Times New Roman" pitchFamily="18" charset="0"/>
                <a:cs typeface="Times New Roman" pitchFamily="18" charset="0"/>
              </a:rPr>
              <a:t>m/2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tabLst>
                <a:tab pos="393065" algn="l"/>
                <a:tab pos="393700" algn="l"/>
                <a:tab pos="685165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3439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834390" algn="l"/>
              </a:tabLst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branching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sqrt(b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34390" lvl="1" indent="-287020">
              <a:lnSpc>
                <a:spcPct val="100000"/>
              </a:lnSpc>
              <a:spcBef>
                <a:spcPts val="605"/>
              </a:spcBef>
              <a:tabLst>
                <a:tab pos="83439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34390" marR="19431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439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Consequence: alpha-beta pruning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look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twice as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deep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minimax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same amount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time.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66687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Algorithm: </a:t>
            </a:r>
            <a:r>
              <a:rPr sz="36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Alpha </a:t>
            </a:r>
            <a:r>
              <a:rPr sz="3600" b="1" spc="-1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Beta</a:t>
            </a:r>
            <a:r>
              <a:rPr sz="3600" b="1" spc="-11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sz="3600" b="1" spc="-1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Search</a:t>
            </a:r>
            <a:endParaRPr sz="36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034" y="1188282"/>
            <a:ext cx="7858180" cy="325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472" y="4593080"/>
            <a:ext cx="7786742" cy="1833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7200"/>
            <a:ext cx="222409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28596" y="1341118"/>
            <a:ext cx="8358246" cy="501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82" y="357166"/>
            <a:ext cx="8715436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Initial Assumption </a:t>
            </a:r>
            <a:r>
              <a:rPr sz="4400" spc="-3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</a:t>
            </a:r>
            <a:r>
              <a:rPr sz="4400"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Alpha and</a:t>
            </a:r>
            <a:r>
              <a:rPr sz="4400" spc="2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sz="4400" spc="-2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20" y="1785926"/>
            <a:ext cx="8429684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problem,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you see only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current state (i.e.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current  position of pieces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game board).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 for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upper and lower bounds, all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you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know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is that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it's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less than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infinity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greater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infinity.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here's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what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situation looks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like: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96" y="3643314"/>
            <a:ext cx="8358246" cy="2931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61899"/>
            <a:ext cx="22673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1285860"/>
            <a:ext cx="864399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bounds still contain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valid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range, 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start 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by 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generating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first child state, and passing along the current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bounds.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At this point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search looks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this: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58" y="2852926"/>
            <a:ext cx="8572560" cy="3505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30" y="285728"/>
            <a:ext cx="21911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</a:t>
            </a:r>
            <a:r>
              <a:rPr sz="4400" b="1" spc="-85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</a:t>
            </a:r>
            <a:r>
              <a:rPr sz="44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ample</a:t>
            </a:r>
            <a:endParaRPr sz="4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58" y="1142984"/>
            <a:ext cx="84296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35" dirty="0">
                <a:latin typeface="Times New Roman" pitchFamily="18" charset="0"/>
                <a:cs typeface="Times New Roman" pitchFamily="18" charset="0"/>
              </a:rPr>
              <a:t>We're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still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not down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depth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4,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again 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generate the first child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pass  along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current alpha and beta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values: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58" y="2214554"/>
            <a:ext cx="8501122" cy="407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1571</Words>
  <Application>Microsoft Office PowerPoint</Application>
  <PresentationFormat>On-screen Show (4:3)</PresentationFormat>
  <Paragraphs>116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Algorithm: Alpha Beta Search</vt:lpstr>
      <vt:lpstr>Example</vt:lpstr>
      <vt:lpstr>Initial Assumption for Alpha and Beta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Examplee</vt:lpstr>
      <vt:lpstr>Example</vt:lpstr>
      <vt:lpstr>Example</vt:lpstr>
      <vt:lpstr>Example</vt:lpstr>
      <vt:lpstr>Example</vt:lpstr>
      <vt:lpstr>Example</vt:lpstr>
      <vt:lpstr>Example</vt:lpstr>
      <vt:lpstr>Examplee</vt:lpstr>
      <vt:lpstr>Example</vt:lpstr>
      <vt:lpstr>Example</vt:lpstr>
      <vt:lpstr>Slide 42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Anitha Raju</dc:creator>
  <cp:lastModifiedBy>Shanthi</cp:lastModifiedBy>
  <cp:revision>120</cp:revision>
  <dcterms:created xsi:type="dcterms:W3CDTF">2020-05-13T14:33:02Z</dcterms:created>
  <dcterms:modified xsi:type="dcterms:W3CDTF">2020-09-08T16:47:49Z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2020-05-13T00:00:00Z</vt:filetime>
  </property>
</Properties>
</file>