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995" autoAdjust="0"/>
    <p:restoredTop sz="94607" autoAdjust="0"/>
  </p:normalViewPr>
  <p:slideViewPr>
    <p:cSldViewPr snapToGrid="0">
      <p:cViewPr>
        <p:scale>
          <a:sx n="66" d="100"/>
          <a:sy n="66" d="100"/>
        </p:scale>
        <p:origin x="-516" y="-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25FCB-1864-4119-9D12-47556EB27D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D7A38-8CB2-4E28-84CA-3F0E2F938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32548"/>
            <a:ext cx="10363200" cy="2444816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Session 11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Constraint satisfaction problem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45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6968" y="293889"/>
            <a:ext cx="5784784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Forward checking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71887" y="1443288"/>
            <a:ext cx="10745805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Keep track of remaining legal values for unassigned variables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Terminate search when any variable has no legal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6" name="Picture 4" descr="forward-checking-progress1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28" y="3048001"/>
            <a:ext cx="6160168" cy="225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411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330341" y="284264"/>
            <a:ext cx="5948413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Forward checking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15754" y="1241659"/>
            <a:ext cx="11323320" cy="50725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Keep track of remaining legal values for unassigned variables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Terminate search when any variable has no legal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0" name="Picture 4" descr="forward-checking-progress2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208" y="3076875"/>
            <a:ext cx="5611781" cy="266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297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73505" y="1539440"/>
            <a:ext cx="10986435" cy="462072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Keep track of remaining legal values for unassigned variables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Terminate search when any variable has no legal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4" name="Picture 4" descr="forward-checking-progress3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4" y="3048000"/>
            <a:ext cx="5133975" cy="277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6968" y="293889"/>
            <a:ext cx="5784784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Forward checking</a:t>
            </a:r>
          </a:p>
        </p:txBody>
      </p:sp>
    </p:spTree>
    <p:extLst>
      <p:ext uri="{BB962C8B-B14F-4D97-AF65-F5344CB8AC3E}">
        <p14:creationId xmlns="" xmlns:p14="http://schemas.microsoft.com/office/powerpoint/2010/main" val="265532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83131" y="1549066"/>
            <a:ext cx="11236692" cy="5005738"/>
          </a:xfrm>
        </p:spPr>
        <p:txBody>
          <a:bodyPr/>
          <a:lstStyle/>
          <a:p>
            <a:pPr algn="just" eaLnBrk="1" hangingPunct="1"/>
            <a:r>
              <a:rPr lang="en-US" sz="2400" dirty="0">
                <a:solidFill>
                  <a:schemeClr val="accent2"/>
                </a:solidFill>
              </a:rPr>
              <a:t>Idea</a:t>
            </a:r>
            <a:r>
              <a:rPr lang="en-US" sz="2400" dirty="0"/>
              <a:t>: </a:t>
            </a:r>
          </a:p>
          <a:p>
            <a:pPr lvl="1" eaLnBrk="1" hangingPunct="1"/>
            <a:r>
              <a:rPr lang="en-US" sz="2000" dirty="0"/>
              <a:t>Keep track of remaining legal values for unassigned variables</a:t>
            </a:r>
          </a:p>
          <a:p>
            <a:pPr lvl="1" eaLnBrk="1" hangingPunct="1"/>
            <a:r>
              <a:rPr lang="en-US" sz="2000" dirty="0"/>
              <a:t>Terminate search when any variable has no legal </a:t>
            </a:r>
            <a:r>
              <a:rPr lang="en-US" sz="2000" dirty="0" smtClean="0"/>
              <a:t>values</a:t>
            </a:r>
            <a:endParaRPr lang="en-US" sz="2000" dirty="0"/>
          </a:p>
        </p:txBody>
      </p:sp>
      <p:pic>
        <p:nvPicPr>
          <p:cNvPr id="26628" name="Picture 4" descr="forward-checking-progress4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337" y="3057626"/>
            <a:ext cx="5775157" cy="295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6968" y="293889"/>
            <a:ext cx="5784784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Forward checking</a:t>
            </a:r>
          </a:p>
        </p:txBody>
      </p:sp>
    </p:spTree>
    <p:extLst>
      <p:ext uri="{BB962C8B-B14F-4D97-AF65-F5344CB8AC3E}">
        <p14:creationId xmlns="" xmlns:p14="http://schemas.microsoft.com/office/powerpoint/2010/main" val="268545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86878" y="1522697"/>
            <a:ext cx="11265568" cy="49936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Forward checking propagates information from assigned to unassigned variables, but doesn't provide early detection for all failures:
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SA cannot both be blue!</a:t>
            </a:r>
          </a:p>
          <a:p>
            <a:pPr eaLnBrk="1" hangingPunct="1"/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Constraint propagation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algorithms repeatedly enforce constraints locally…</a:t>
            </a:r>
          </a:p>
        </p:txBody>
      </p:sp>
      <p:pic>
        <p:nvPicPr>
          <p:cNvPr id="27652" name="Picture 4" descr="forward-checking-progress3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2819400"/>
            <a:ext cx="5823283" cy="240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6968" y="293889"/>
            <a:ext cx="5784784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Forward checking</a:t>
            </a:r>
          </a:p>
        </p:txBody>
      </p:sp>
    </p:spTree>
    <p:extLst>
      <p:ext uri="{BB962C8B-B14F-4D97-AF65-F5344CB8AC3E}">
        <p14:creationId xmlns="" xmlns:p14="http://schemas.microsoft.com/office/powerpoint/2010/main" val="24755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655" y="299003"/>
            <a:ext cx="10728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Constraint propagation: Inferences in CSPs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7634" y="1193533"/>
            <a:ext cx="115695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regular state-space search, an algorithm can do only one thing: search.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CSPs there is a choice: an algorithm can search (choose a new variable assignment from several possibilities) or do a specific type of inference called constraint propagation.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Constraint Propagation is nothing but using the constraints to reduce the number of legal values for a variable, which in turn can reduce the legal values for another variable, and so on.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Constraint propagation may be intertwined with search, or it may he done as a preprocessing step, before search starts_ Sometimes this preprocessing can solve the whole problem, so no search is required at all.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178" y="500044"/>
            <a:ext cx="114187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key idea is local consistency.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we treat each variable as a node in a and each binary constraint as an arc, then the process of enforcing local consistency in each pan of the graph causes inconsistent values to be eliminated throughout the graph.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different types of local consistency.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 consistency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Arc consistency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Path consistency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K-consistency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Constraint satisfaction problems (CSPs)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36884" y="1309037"/>
            <a:ext cx="11502190" cy="481713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problem is solved when each variable has a value that satisfies all the constraints on the variable.</a:t>
            </a:r>
          </a:p>
          <a:p>
            <a:pPr algn="just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problem described this way is called a constraint satisfaction problem, or CSP.</a:t>
            </a:r>
          </a:p>
          <a:p>
            <a:pPr algn="just">
              <a:lnSpc>
                <a:spcPct val="90000"/>
              </a:lnSpc>
              <a:buNone/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A constraint satisfaction problem consists of three components X, D, and C: 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/>
              <a:t>X is a set of variables, {X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.,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,}.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/>
              <a:t> D is a set of domains, {D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, 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}one for each variable.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/>
              <a:t> C is a set of constraints that specify allowable combinations of values. 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sz="2000" dirty="0" smtClean="0"/>
              <a:t>Each domain Di consists of a set of allowable values,{v1,v2,…</a:t>
            </a:r>
            <a:r>
              <a:rPr lang="en-US" sz="2000" dirty="0" err="1" smtClean="0"/>
              <a:t>vn</a:t>
            </a:r>
            <a:r>
              <a:rPr lang="en-US" sz="2000" dirty="0" smtClean="0"/>
              <a:t>} for variable X.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sz="2000" dirty="0" smtClean="0"/>
              <a:t>Each constraint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consists of a pair scope rely, where scope is a </a:t>
            </a:r>
            <a:r>
              <a:rPr lang="en-US" sz="2000" dirty="0" err="1" smtClean="0"/>
              <a:t>tuple</a:t>
            </a:r>
            <a:r>
              <a:rPr lang="en-US" sz="2000" dirty="0" smtClean="0"/>
              <a:t> of variables that participate in the constraint.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sz="2000" dirty="0" smtClean="0"/>
              <a:t>And is a relation that defines the values that those variables can take 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31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23825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Example: Map-Coloring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idx="1"/>
          </p:nvPr>
        </p:nvSpPr>
        <p:spPr>
          <a:xfrm>
            <a:off x="1001026" y="4760562"/>
            <a:ext cx="10626291" cy="175895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accent2"/>
                </a:solidFill>
              </a:rPr>
              <a:t>Variables</a:t>
            </a:r>
            <a:r>
              <a:rPr lang="en-US" sz="2400" dirty="0"/>
              <a:t> </a:t>
            </a:r>
            <a:r>
              <a:rPr lang="en-US" sz="2400" i="1" dirty="0"/>
              <a:t>WA, NT, Q, NSW, V, SA, T</a:t>
            </a:r>
            <a:r>
              <a:rPr lang="en-US" sz="2400" dirty="0"/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accent2"/>
                </a:solidFill>
              </a:rPr>
              <a:t>Domains</a:t>
            </a:r>
            <a:r>
              <a:rPr lang="en-US" sz="2400" dirty="0"/>
              <a:t> </a:t>
            </a:r>
            <a:r>
              <a:rPr lang="en-US" sz="2400" i="1" dirty="0"/>
              <a:t>D</a:t>
            </a:r>
            <a:r>
              <a:rPr lang="en-US" sz="2400" i="1" baseline="-25000" dirty="0"/>
              <a:t>i</a:t>
            </a:r>
            <a:r>
              <a:rPr lang="en-US" sz="2400" dirty="0"/>
              <a:t> = {</a:t>
            </a:r>
            <a:r>
              <a:rPr lang="en-US" sz="2400" dirty="0" err="1"/>
              <a:t>red,green,blue</a:t>
            </a:r>
            <a:r>
              <a:rPr lang="en-US" sz="2400" dirty="0"/>
              <a:t>}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accent2"/>
                </a:solidFill>
              </a:rPr>
              <a:t>Constraints</a:t>
            </a:r>
            <a:r>
              <a:rPr lang="en-US" sz="2400" dirty="0"/>
              <a:t>: adjacent regions must have different colors
e.g., WA </a:t>
            </a:r>
            <a:r>
              <a:rPr lang="en-US" sz="2400" dirty="0">
                <a:cs typeface="Arial" panose="020B0604020202020204" pitchFamily="34" charset="0"/>
              </a:rPr>
              <a:t>≠</a:t>
            </a:r>
            <a:r>
              <a:rPr lang="en-US" sz="2400" dirty="0"/>
              <a:t> NT, or (WA,NT) in {(</a:t>
            </a:r>
            <a:r>
              <a:rPr lang="en-US" sz="2400" dirty="0" err="1"/>
              <a:t>red,green</a:t>
            </a:r>
            <a:r>
              <a:rPr lang="en-US" sz="2400" dirty="0"/>
              <a:t>),(</a:t>
            </a:r>
            <a:r>
              <a:rPr lang="en-US" sz="2400" dirty="0" err="1"/>
              <a:t>red,blue</a:t>
            </a:r>
            <a:r>
              <a:rPr lang="en-US" sz="2400" dirty="0"/>
              <a:t>),(</a:t>
            </a:r>
            <a:r>
              <a:rPr lang="en-US" sz="2400" dirty="0" err="1"/>
              <a:t>green,red</a:t>
            </a:r>
            <a:r>
              <a:rPr lang="en-US" sz="2400" dirty="0"/>
              <a:t>), (</a:t>
            </a:r>
            <a:r>
              <a:rPr lang="en-US" sz="2400" dirty="0" err="1"/>
              <a:t>green,blue</a:t>
            </a:r>
            <a:r>
              <a:rPr lang="en-US" sz="2400" dirty="0"/>
              <a:t>),(</a:t>
            </a:r>
            <a:r>
              <a:rPr lang="en-US" sz="2400" dirty="0" err="1"/>
              <a:t>blue,red</a:t>
            </a:r>
            <a:r>
              <a:rPr lang="en-US" sz="2400" dirty="0"/>
              <a:t>),(</a:t>
            </a:r>
            <a:r>
              <a:rPr lang="en-US" sz="2400" dirty="0" err="1"/>
              <a:t>blue,green</a:t>
            </a:r>
            <a:r>
              <a:rPr lang="en-US" sz="2400" dirty="0" smtClean="0"/>
              <a:t>)}.</a:t>
            </a:r>
          </a:p>
          <a:p>
            <a:pPr algn="just" eaLnBrk="1" hangingPunct="1">
              <a:lnSpc>
                <a:spcPct val="80000"/>
              </a:lnSpc>
              <a:buNone/>
            </a:pPr>
            <a:endParaRPr lang="en-US" sz="2400" dirty="0"/>
          </a:p>
        </p:txBody>
      </p:sp>
      <p:pic>
        <p:nvPicPr>
          <p:cNvPr id="5123" name="Picture 3" descr="austral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605" y="1333902"/>
            <a:ext cx="494738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831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ustralia-solu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1295400"/>
            <a:ext cx="37814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1143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Example: Map-Coloring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idx="1"/>
          </p:nvPr>
        </p:nvSpPr>
        <p:spPr>
          <a:xfrm>
            <a:off x="689008" y="4702377"/>
            <a:ext cx="11121189" cy="14128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Solutions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assignments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e.g., WA = red, NT = green, Q = red, NSW = green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V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red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blue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green.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41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719" y="274638"/>
            <a:ext cx="6121667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Constraint graph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nodes are variables, arcs are constraints</a:t>
            </a:r>
          </a:p>
        </p:txBody>
      </p:sp>
      <p:pic>
        <p:nvPicPr>
          <p:cNvPr id="7172" name="Picture 4" descr="australia-cs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03" y="2454442"/>
            <a:ext cx="5573028" cy="340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8624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10071" y="255387"/>
            <a:ext cx="8219975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Variations on the CSP formalism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13885" y="1376413"/>
            <a:ext cx="11482939" cy="513989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Discrete variables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finite domains: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variables, domain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complete assignments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e.g., Boolean CSPs, incl. Boolean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satisfiability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(NP-complete)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infinite domains: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integers, strings, etc.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e.g., job scheduling, variables are start/end days for each job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need a constraint language, e.g.,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StartJob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+ 5 ≤ StartJob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lvl="2" algn="just" eaLnBrk="1" hangingPunct="1">
              <a:lnSpc>
                <a:spcPct val="90000"/>
              </a:lnSpc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Continuous variables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e.g., start/end times for Hubble Space Telescope observations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linear constraints solvable in polynomial time by LP</a:t>
            </a:r>
          </a:p>
        </p:txBody>
      </p:sp>
    </p:spTree>
    <p:extLst>
      <p:ext uri="{BB962C8B-B14F-4D97-AF65-F5344CB8AC3E}">
        <p14:creationId xmlns="" xmlns:p14="http://schemas.microsoft.com/office/powerpoint/2010/main" val="187829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7954" y="303514"/>
            <a:ext cx="7064943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 of constraints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94636" y="1292194"/>
            <a:ext cx="11377061" cy="522410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Unary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constraints involve a single variable, 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e.g., SA ≠ green</a:t>
            </a:r>
          </a:p>
          <a:p>
            <a:pPr eaLnBrk="1" hangingPunct="1"/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constraints involve pairs of variables,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e.g., SA ≠ WA</a:t>
            </a:r>
          </a:p>
          <a:p>
            <a:pPr lvl="1"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Higher-order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constraints involve 3 or more variables,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crypt arithmetic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column constraints</a:t>
            </a:r>
          </a:p>
        </p:txBody>
      </p:sp>
    </p:spTree>
    <p:extLst>
      <p:ext uri="{BB962C8B-B14F-4D97-AF65-F5344CB8AC3E}">
        <p14:creationId xmlns="" xmlns:p14="http://schemas.microsoft.com/office/powerpoint/2010/main" val="258850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82215" y="284264"/>
            <a:ext cx="5640406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Real-world CSPs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08258" y="1528814"/>
            <a:ext cx="11101939" cy="516074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Assignment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e.g., who teaches what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Timetabling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e.g., which class is offered when and where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Transportation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scheduling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Factory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scheduling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60541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Standard search formulation (incremental)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81263" y="1337912"/>
            <a:ext cx="11101137" cy="5303519"/>
          </a:xfrm>
        </p:spPr>
        <p:txBody>
          <a:bodyPr>
            <a:noAutofit/>
          </a:bodyPr>
          <a:lstStyle/>
          <a:p>
            <a:pPr marL="381000" indent="-381000">
              <a:lnSpc>
                <a:spcPct val="8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Let's start with the straightforward approach, then fix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81000" indent="-381000">
              <a:lnSpc>
                <a:spcPct val="8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defined by the values assigned so far
</a:t>
            </a:r>
            <a:endParaRPr lang="en-US" sz="2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81000" indent="-381000">
              <a:lnSpc>
                <a:spcPct val="8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Initial state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the empty assignment { }</a:t>
            </a:r>
          </a:p>
          <a:p>
            <a:pPr marL="381000" indent="-381000">
              <a:lnSpc>
                <a:spcPct val="8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Successor function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assign a value to an unassigned variable that does not conflict with current assignment</a:t>
            </a:r>
          </a:p>
          <a:p>
            <a:pPr marL="800100" lvl="1"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fail if no legal assignments
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Goal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the current assignment is complete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81000" indent="-381000"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the same for all CSPs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Every solution appears at depth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depth-first search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Path is irrelevant, so can also use complete-state formulation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 = (n - l )d at depth l, hence n! ·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leaves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>
              <a:lnSpc>
                <a:spcPct val="8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9716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719</Words>
  <Application>Microsoft Office PowerPoint</Application>
  <PresentationFormat>Custom</PresentationFormat>
  <Paragraphs>113</Paragraphs>
  <Slides>16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Session 11   Constraint satisfaction problem</vt:lpstr>
      <vt:lpstr>Constraint satisfaction problems (CSPs)</vt:lpstr>
      <vt:lpstr>Example: Map-Coloring</vt:lpstr>
      <vt:lpstr>Example: Map-Coloring</vt:lpstr>
      <vt:lpstr>Constraint graph</vt:lpstr>
      <vt:lpstr>Variations on the CSP formalism </vt:lpstr>
      <vt:lpstr>Types of constraints</vt:lpstr>
      <vt:lpstr>Real-world CSPs</vt:lpstr>
      <vt:lpstr>Standard search formulation (incremental)</vt:lpstr>
      <vt:lpstr>Forward checking</vt:lpstr>
      <vt:lpstr>Forward checking</vt:lpstr>
      <vt:lpstr>Forward checking</vt:lpstr>
      <vt:lpstr>Forward checking</vt:lpstr>
      <vt:lpstr>Forward checking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</dc:creator>
  <cp:lastModifiedBy>Shanthi</cp:lastModifiedBy>
  <cp:revision>69</cp:revision>
  <dcterms:created xsi:type="dcterms:W3CDTF">2019-12-06T06:58:16Z</dcterms:created>
  <dcterms:modified xsi:type="dcterms:W3CDTF">2020-09-08T18:30:37Z</dcterms:modified>
</cp:coreProperties>
</file>