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74" r:id="rId7"/>
    <p:sldId id="260" r:id="rId8"/>
    <p:sldId id="275" r:id="rId9"/>
    <p:sldId id="261" r:id="rId10"/>
    <p:sldId id="276" r:id="rId11"/>
    <p:sldId id="262" r:id="rId12"/>
    <p:sldId id="278" r:id="rId13"/>
    <p:sldId id="285" r:id="rId14"/>
    <p:sldId id="264" r:id="rId15"/>
    <p:sldId id="265" r:id="rId16"/>
    <p:sldId id="279" r:id="rId17"/>
    <p:sldId id="266" r:id="rId18"/>
    <p:sldId id="268" r:id="rId19"/>
    <p:sldId id="270" r:id="rId20"/>
    <p:sldId id="280" r:id="rId21"/>
    <p:sldId id="281" r:id="rId22"/>
    <p:sldId id="269" r:id="rId23"/>
    <p:sldId id="271" r:id="rId24"/>
    <p:sldId id="277" r:id="rId25"/>
    <p:sldId id="282" r:id="rId26"/>
    <p:sldId id="283" r:id="rId27"/>
    <p:sldId id="284" r:id="rId28"/>
    <p:sldId id="27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1FD7-3A81-4ECE-8242-923F37610820}" type="datetimeFigureOut">
              <a:rPr lang="en-US" smtClean="0"/>
              <a:pPr/>
              <a:t>8/26/2020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467C-16B7-4546-9DCA-AD7083BBBC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1FD7-3A81-4ECE-8242-923F37610820}" type="datetimeFigureOut">
              <a:rPr lang="en-US" smtClean="0"/>
              <a:pPr/>
              <a:t>8/26/2020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467C-16B7-4546-9DCA-AD7083BBBC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1FD7-3A81-4ECE-8242-923F37610820}" type="datetimeFigureOut">
              <a:rPr lang="en-US" smtClean="0"/>
              <a:pPr/>
              <a:t>8/26/2020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467C-16B7-4546-9DCA-AD7083BBBC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1FD7-3A81-4ECE-8242-923F37610820}" type="datetimeFigureOut">
              <a:rPr lang="en-US" smtClean="0"/>
              <a:pPr/>
              <a:t>8/26/2020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467C-16B7-4546-9DCA-AD7083BBBC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1FD7-3A81-4ECE-8242-923F37610820}" type="datetimeFigureOut">
              <a:rPr lang="en-US" smtClean="0"/>
              <a:pPr/>
              <a:t>8/26/2020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467C-16B7-4546-9DCA-AD7083BBBC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1FD7-3A81-4ECE-8242-923F37610820}" type="datetimeFigureOut">
              <a:rPr lang="en-US" smtClean="0"/>
              <a:pPr/>
              <a:t>8/26/2020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467C-16B7-4546-9DCA-AD7083BBBC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1FD7-3A81-4ECE-8242-923F37610820}" type="datetimeFigureOut">
              <a:rPr lang="en-US" smtClean="0"/>
              <a:pPr/>
              <a:t>8/26/2020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467C-16B7-4546-9DCA-AD7083BBBC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1FD7-3A81-4ECE-8242-923F37610820}" type="datetimeFigureOut">
              <a:rPr lang="en-US" smtClean="0"/>
              <a:pPr/>
              <a:t>8/26/2020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467C-16B7-4546-9DCA-AD7083BBBC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1FD7-3A81-4ECE-8242-923F37610820}" type="datetimeFigureOut">
              <a:rPr lang="en-US" smtClean="0"/>
              <a:pPr/>
              <a:t>8/26/2020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467C-16B7-4546-9DCA-AD7083BBBC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1FD7-3A81-4ECE-8242-923F37610820}" type="datetimeFigureOut">
              <a:rPr lang="en-US" smtClean="0"/>
              <a:pPr/>
              <a:t>8/26/2020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467C-16B7-4546-9DCA-AD7083BBBC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1FD7-3A81-4ECE-8242-923F37610820}" type="datetimeFigureOut">
              <a:rPr lang="en-US" smtClean="0"/>
              <a:pPr/>
              <a:t>8/26/2020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467C-16B7-4546-9DCA-AD7083BBBC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A1FD7-3A81-4ECE-8242-923F37610820}" type="datetimeFigureOut">
              <a:rPr lang="en-US" smtClean="0"/>
              <a:pPr/>
              <a:t>8/26/2020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B467C-16B7-4546-9DCA-AD7083BBBCF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ARTIFICIAL INTELLIGENCE</a:t>
            </a:r>
            <a:br>
              <a:rPr lang="en-IN" dirty="0" smtClean="0"/>
            </a:br>
            <a:r>
              <a:rPr lang="en-US" b="1" dirty="0"/>
              <a:t>LAB-3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idea behind bidirectional search is to run two simultaneous searches—one forward from the initial state and the other backward from the goal—hoping that the two searches meet in the </a:t>
            </a:r>
            <a:r>
              <a:rPr lang="en-IN" dirty="0" smtClean="0"/>
              <a:t>middle.</a:t>
            </a:r>
          </a:p>
          <a:p>
            <a:pPr algn="just"/>
            <a:r>
              <a:rPr lang="en-IN" dirty="0"/>
              <a:t>The algorithm terminates at node </a:t>
            </a:r>
            <a:r>
              <a:rPr lang="en-IN" dirty="0" smtClean="0"/>
              <a:t>H </a:t>
            </a:r>
            <a:r>
              <a:rPr lang="en-IN" dirty="0"/>
              <a:t>where two searches </a:t>
            </a:r>
            <a:r>
              <a:rPr lang="en-IN" dirty="0" smtClean="0"/>
              <a:t>meet as in the graph.</a:t>
            </a:r>
            <a:endParaRPr lang="en-IN" dirty="0"/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IN-LAB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b="1" dirty="0" smtClean="0"/>
              <a:t>1. Write </a:t>
            </a:r>
            <a:r>
              <a:rPr lang="en-US" b="1" dirty="0"/>
              <a:t>an efficient python program to implement breadth-First Search by considering the following </a:t>
            </a:r>
            <a:r>
              <a:rPr lang="en-US" b="1" dirty="0"/>
              <a:t>tree. </a:t>
            </a:r>
            <a:endParaRPr lang="en-IN" dirty="0"/>
          </a:p>
          <a:p>
            <a:pPr algn="just"/>
            <a:endParaRPr lang="en-IN" dirty="0"/>
          </a:p>
        </p:txBody>
      </p:sp>
      <p:pic>
        <p:nvPicPr>
          <p:cNvPr id="4" name="image4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488" y="3143248"/>
            <a:ext cx="2995295" cy="25933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BFS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857232"/>
            <a:ext cx="8929718" cy="600076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en-IN" dirty="0" smtClean="0"/>
              <a:t>Define:</a:t>
            </a:r>
          </a:p>
          <a:p>
            <a:pPr marL="514350" indent="-514350">
              <a:buNone/>
            </a:pPr>
            <a:r>
              <a:rPr lang="en-IN" dirty="0" smtClean="0"/>
              <a:t>	</a:t>
            </a:r>
            <a:r>
              <a:rPr lang="en-IN" dirty="0" err="1" smtClean="0"/>
              <a:t>i</a:t>
            </a:r>
            <a:r>
              <a:rPr lang="en-IN" dirty="0" smtClean="0"/>
              <a:t>.  Graph using dictionary</a:t>
            </a:r>
          </a:p>
          <a:p>
            <a:pPr marL="514350" indent="-514350">
              <a:buNone/>
            </a:pPr>
            <a:r>
              <a:rPr lang="en-IN" dirty="0" smtClean="0"/>
              <a:t>	ii.  closed and opened empty list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2. Apply BFS algorithm: </a:t>
            </a:r>
          </a:p>
          <a:p>
            <a:pPr>
              <a:buNone/>
            </a:pPr>
            <a:r>
              <a:rPr lang="en-IN" dirty="0" err="1" smtClean="0"/>
              <a:t>bfs</a:t>
            </a:r>
            <a:r>
              <a:rPr lang="en-IN" dirty="0" smtClean="0"/>
              <a:t>(graph, node):</a:t>
            </a:r>
          </a:p>
          <a:p>
            <a:pPr>
              <a:buNone/>
            </a:pPr>
            <a:r>
              <a:rPr lang="en-IN" dirty="0" smtClean="0"/>
              <a:t>    add node to opened</a:t>
            </a:r>
          </a:p>
          <a:p>
            <a:pPr>
              <a:buNone/>
            </a:pPr>
            <a:r>
              <a:rPr lang="en-IN" dirty="0" smtClean="0"/>
              <a:t>    do until opened not empty</a:t>
            </a:r>
          </a:p>
          <a:p>
            <a:pPr lvl="1">
              <a:buNone/>
            </a:pPr>
            <a:r>
              <a:rPr lang="en-IN" dirty="0" smtClean="0"/>
              <a:t>   n = delete and keep 1</a:t>
            </a:r>
            <a:r>
              <a:rPr lang="en-IN" baseline="30000" dirty="0" smtClean="0"/>
              <a:t>st</a:t>
            </a:r>
            <a:r>
              <a:rPr lang="en-IN" dirty="0" smtClean="0"/>
              <a:t> element from opened </a:t>
            </a:r>
          </a:p>
          <a:p>
            <a:pPr lvl="1">
              <a:buNone/>
            </a:pPr>
            <a:r>
              <a:rPr lang="en-IN" dirty="0" smtClean="0"/>
              <a:t>    add n to closed</a:t>
            </a:r>
          </a:p>
          <a:p>
            <a:pPr lvl="1">
              <a:buNone/>
            </a:pPr>
            <a:r>
              <a:rPr lang="en-IN" dirty="0" smtClean="0"/>
              <a:t>    for each neighbour of n in graph</a:t>
            </a:r>
          </a:p>
          <a:p>
            <a:pPr lvl="1">
              <a:buNone/>
            </a:pPr>
            <a:r>
              <a:rPr lang="en-IN" dirty="0" smtClean="0"/>
              <a:t>      if neighbour not in closed and opened</a:t>
            </a:r>
          </a:p>
          <a:p>
            <a:pPr lvl="1">
              <a:buNone/>
            </a:pPr>
            <a:r>
              <a:rPr lang="en-IN" dirty="0" smtClean="0"/>
              <a:t>                add neighbour to end of opened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4. Call </a:t>
            </a:r>
            <a:r>
              <a:rPr lang="en-IN" dirty="0" err="1" smtClean="0"/>
              <a:t>bfs</a:t>
            </a:r>
            <a:r>
              <a:rPr lang="en-IN" dirty="0" smtClean="0"/>
              <a:t> with graph and starting node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5. Display closed which contains visited order of nodes.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and Accessing Graph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928802"/>
            <a:ext cx="7353163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Input &amp; 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Input: </a:t>
            </a:r>
            <a:r>
              <a:rPr lang="en-US" dirty="0" smtClean="0"/>
              <a:t>Create a dictionary for given graph</a:t>
            </a:r>
          </a:p>
          <a:p>
            <a:r>
              <a:rPr lang="en-US" b="1" dirty="0" smtClean="0"/>
              <a:t>Output</a:t>
            </a:r>
            <a:r>
              <a:rPr lang="en-US" b="1" dirty="0"/>
              <a:t>:</a:t>
            </a:r>
            <a:endParaRPr lang="en-IN" dirty="0"/>
          </a:p>
          <a:p>
            <a:pPr>
              <a:buNone/>
            </a:pPr>
            <a:r>
              <a:rPr lang="en-US" b="1" dirty="0"/>
              <a:t>A B C D E F G H I J K L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IN" b="1" dirty="0" smtClean="0"/>
              <a:t>2. Write </a:t>
            </a:r>
            <a:r>
              <a:rPr lang="en-IN" b="1" dirty="0"/>
              <a:t>a python code to implement Depth-First Search by considering the following </a:t>
            </a:r>
            <a:r>
              <a:rPr lang="en-US" b="1" dirty="0"/>
              <a:t>tree</a:t>
            </a:r>
            <a:r>
              <a:rPr lang="en-IN" b="1" dirty="0" smtClean="0"/>
              <a:t>. </a:t>
            </a:r>
            <a:r>
              <a:rPr lang="en-IN" b="1" dirty="0"/>
              <a:t>Your code must satisfy the </a:t>
            </a:r>
            <a:r>
              <a:rPr lang="en-US" b="1" dirty="0"/>
              <a:t>tree</a:t>
            </a:r>
            <a:r>
              <a:rPr lang="en-IN" b="1" dirty="0" smtClean="0"/>
              <a:t> </a:t>
            </a:r>
            <a:r>
              <a:rPr lang="en-IN" b="1" dirty="0"/>
              <a:t>to find the best and shortest path</a:t>
            </a:r>
            <a:r>
              <a:rPr lang="en-IN" b="1" dirty="0" smtClean="0"/>
              <a:t>.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" name="image7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6050" y="3714752"/>
            <a:ext cx="3199765" cy="23202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DFS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857232"/>
            <a:ext cx="8929718" cy="600076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en-IN" dirty="0" smtClean="0"/>
              <a:t>Define:</a:t>
            </a:r>
          </a:p>
          <a:p>
            <a:pPr marL="514350" indent="-514350">
              <a:buNone/>
            </a:pPr>
            <a:r>
              <a:rPr lang="en-IN" dirty="0" smtClean="0"/>
              <a:t>	</a:t>
            </a:r>
            <a:r>
              <a:rPr lang="en-IN" dirty="0" err="1" smtClean="0"/>
              <a:t>i</a:t>
            </a:r>
            <a:r>
              <a:rPr lang="en-IN" dirty="0" smtClean="0"/>
              <a:t>.  Graph using dictionary</a:t>
            </a:r>
          </a:p>
          <a:p>
            <a:pPr marL="514350" indent="-514350">
              <a:buNone/>
            </a:pPr>
            <a:r>
              <a:rPr lang="en-IN" dirty="0" smtClean="0"/>
              <a:t>	ii.  closed and opened empty list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2. Apply DFS algorithm: </a:t>
            </a:r>
          </a:p>
          <a:p>
            <a:pPr>
              <a:buNone/>
            </a:pPr>
            <a:r>
              <a:rPr lang="en-IN" dirty="0" err="1" smtClean="0"/>
              <a:t>dfs</a:t>
            </a:r>
            <a:r>
              <a:rPr lang="en-IN" dirty="0" smtClean="0"/>
              <a:t>(graph, node):</a:t>
            </a:r>
          </a:p>
          <a:p>
            <a:pPr>
              <a:buNone/>
            </a:pPr>
            <a:r>
              <a:rPr lang="en-IN" dirty="0" smtClean="0"/>
              <a:t>    add node to opened</a:t>
            </a:r>
          </a:p>
          <a:p>
            <a:pPr>
              <a:buNone/>
            </a:pPr>
            <a:r>
              <a:rPr lang="en-IN" dirty="0" smtClean="0"/>
              <a:t>    do until opened not empty</a:t>
            </a:r>
          </a:p>
          <a:p>
            <a:pPr lvl="1">
              <a:buNone/>
            </a:pPr>
            <a:r>
              <a:rPr lang="en-IN" dirty="0" smtClean="0"/>
              <a:t>   n = delete and keep last element from opened </a:t>
            </a:r>
          </a:p>
          <a:p>
            <a:pPr lvl="1">
              <a:buNone/>
            </a:pPr>
            <a:r>
              <a:rPr lang="en-IN" dirty="0" smtClean="0"/>
              <a:t>    add n to closed</a:t>
            </a:r>
          </a:p>
          <a:p>
            <a:pPr lvl="1">
              <a:buNone/>
            </a:pPr>
            <a:r>
              <a:rPr lang="en-IN" dirty="0" smtClean="0"/>
              <a:t>    for each neighbour of n in graph</a:t>
            </a:r>
          </a:p>
          <a:p>
            <a:pPr lvl="1">
              <a:buNone/>
            </a:pPr>
            <a:r>
              <a:rPr lang="en-IN" dirty="0" smtClean="0"/>
              <a:t>        if neighbour not in closed and opened</a:t>
            </a:r>
          </a:p>
          <a:p>
            <a:pPr lvl="1">
              <a:buNone/>
            </a:pPr>
            <a:r>
              <a:rPr lang="en-IN" dirty="0" smtClean="0"/>
              <a:t>                add neighbour to end of opened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4. Call </a:t>
            </a:r>
            <a:r>
              <a:rPr lang="en-IN" dirty="0" err="1" smtClean="0"/>
              <a:t>dfs</a:t>
            </a:r>
            <a:r>
              <a:rPr lang="en-IN" dirty="0" smtClean="0"/>
              <a:t> with graph and starting node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5. Display closed which contains visited order of nodes.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Input: create a dictionary for given graph </a:t>
            </a:r>
          </a:p>
          <a:p>
            <a:r>
              <a:rPr lang="en-US" b="1" dirty="0" smtClean="0"/>
              <a:t>Output</a:t>
            </a:r>
            <a:r>
              <a:rPr lang="en-US" b="1" dirty="0"/>
              <a:t>:</a:t>
            </a:r>
            <a:endParaRPr lang="en-IN" dirty="0"/>
          </a:p>
          <a:p>
            <a:pPr>
              <a:buNone/>
            </a:pPr>
            <a:r>
              <a:rPr lang="en-US" b="1" dirty="0"/>
              <a:t>A</a:t>
            </a:r>
            <a:endParaRPr lang="en-IN" dirty="0"/>
          </a:p>
          <a:p>
            <a:pPr>
              <a:buNone/>
            </a:pPr>
            <a:r>
              <a:rPr lang="en-US" b="1" dirty="0"/>
              <a:t>B</a:t>
            </a:r>
            <a:endParaRPr lang="en-IN" dirty="0"/>
          </a:p>
          <a:p>
            <a:pPr>
              <a:buNone/>
            </a:pPr>
            <a:r>
              <a:rPr lang="en-US" b="1" dirty="0"/>
              <a:t>D</a:t>
            </a:r>
            <a:endParaRPr lang="en-IN" dirty="0"/>
          </a:p>
          <a:p>
            <a:pPr>
              <a:buNone/>
            </a:pPr>
            <a:r>
              <a:rPr lang="en-US" b="1" dirty="0"/>
              <a:t>H</a:t>
            </a:r>
            <a:endParaRPr lang="en-IN" dirty="0"/>
          </a:p>
          <a:p>
            <a:pPr>
              <a:buNone/>
            </a:pPr>
            <a:r>
              <a:rPr lang="en-US" b="1" dirty="0"/>
              <a:t>I</a:t>
            </a:r>
            <a:endParaRPr lang="en-IN" dirty="0"/>
          </a:p>
          <a:p>
            <a:pPr>
              <a:buNone/>
            </a:pPr>
            <a:r>
              <a:rPr lang="en-US" b="1" dirty="0"/>
              <a:t>J</a:t>
            </a:r>
            <a:endParaRPr lang="en-IN" dirty="0"/>
          </a:p>
          <a:p>
            <a:pPr>
              <a:buNone/>
            </a:pPr>
            <a:r>
              <a:rPr lang="en-US" b="1" dirty="0" smtClean="0"/>
              <a:t>C</a:t>
            </a:r>
          </a:p>
          <a:p>
            <a:pPr>
              <a:buNone/>
            </a:pPr>
            <a:r>
              <a:rPr lang="en-US" b="1" dirty="0"/>
              <a:t>F</a:t>
            </a:r>
            <a:endParaRPr lang="en-IN" dirty="0"/>
          </a:p>
          <a:p>
            <a:pPr>
              <a:buNone/>
            </a:pPr>
            <a:r>
              <a:rPr lang="en-US" b="1" dirty="0"/>
              <a:t>K</a:t>
            </a:r>
            <a:endParaRPr lang="en-IN" dirty="0"/>
          </a:p>
          <a:p>
            <a:pPr>
              <a:buNone/>
            </a:pPr>
            <a:r>
              <a:rPr lang="en-US" b="1" dirty="0"/>
              <a:t>L</a:t>
            </a:r>
            <a:endParaRPr lang="en-IN" dirty="0"/>
          </a:p>
          <a:p>
            <a:pPr>
              <a:buNone/>
            </a:pPr>
            <a:r>
              <a:rPr lang="en-US" b="1" dirty="0"/>
              <a:t>G</a:t>
            </a:r>
            <a:endParaRPr lang="en-IN" dirty="0"/>
          </a:p>
          <a:p>
            <a:pPr>
              <a:buNone/>
            </a:pPr>
            <a:r>
              <a:rPr lang="en-US" b="1" dirty="0"/>
              <a:t>M</a:t>
            </a:r>
            <a:endParaRPr lang="en-IN" dirty="0"/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POST-LAB</a:t>
            </a:r>
            <a:r>
              <a:rPr lang="en-IN" dirty="0"/>
              <a:t/>
            </a:r>
            <a:br>
              <a:rPr lang="en-IN" dirty="0"/>
            </a:br>
            <a:r>
              <a:rPr lang="en-US" b="1" dirty="0"/>
              <a:t> 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b="1" dirty="0" smtClean="0"/>
              <a:t>1. Write </a:t>
            </a:r>
            <a:r>
              <a:rPr lang="en-US" b="1" dirty="0"/>
              <a:t>an efficient python program to implement iterative deepening search by considering following </a:t>
            </a:r>
            <a:r>
              <a:rPr lang="en-US" b="1" dirty="0"/>
              <a:t>tree.</a:t>
            </a:r>
            <a:endParaRPr lang="en-IN" dirty="0"/>
          </a:p>
          <a:p>
            <a:endParaRPr lang="en-IN" dirty="0"/>
          </a:p>
        </p:txBody>
      </p:sp>
      <p:pic>
        <p:nvPicPr>
          <p:cNvPr id="4" name="image5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4678" y="3643314"/>
            <a:ext cx="2153920" cy="1885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PROCEDURE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given graph using Dictionary data structure.</a:t>
            </a:r>
          </a:p>
          <a:p>
            <a:pPr algn="just"/>
            <a:r>
              <a:rPr lang="en-IN" dirty="0" smtClean="0"/>
              <a:t>Apply the DFS algorithm on the graph repeatedly by increasing depth 1,2,..n until we find goal node or all nodes in the graph are visited.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PRE-LAB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Trace out the path using BFS, DFS and IDDFS for the following </a:t>
            </a:r>
            <a:r>
              <a:rPr lang="en-US" b="1" dirty="0" smtClean="0"/>
              <a:t>tree</a:t>
            </a:r>
            <a:r>
              <a:rPr lang="en-US" b="1" dirty="0" smtClean="0"/>
              <a:t>.</a:t>
            </a:r>
            <a:endParaRPr lang="en-IN" dirty="0"/>
          </a:p>
          <a:p>
            <a:endParaRPr lang="en-IN" dirty="0"/>
          </a:p>
        </p:txBody>
      </p:sp>
      <p:pic>
        <p:nvPicPr>
          <p:cNvPr id="4" name="image3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7422" y="3143248"/>
            <a:ext cx="4041648" cy="266090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IDFS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857232"/>
            <a:ext cx="8929718" cy="6000768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Define:</a:t>
            </a:r>
          </a:p>
          <a:p>
            <a:pPr marL="514350" indent="-514350"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.  Graph using dictionary</a:t>
            </a:r>
          </a:p>
          <a:p>
            <a:pPr marL="514350" indent="-514350"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ii.  closed and opened empty list</a:t>
            </a:r>
          </a:p>
          <a:p>
            <a:pPr marL="514350" indent="-514350"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       iii. Root and goal</a:t>
            </a:r>
          </a:p>
          <a:p>
            <a:pPr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2. Apply DFS algorithm: </a:t>
            </a:r>
          </a:p>
          <a:p>
            <a:pPr>
              <a:buNone/>
            </a:pP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dfs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(graph, node, level)</a:t>
            </a:r>
          </a:p>
          <a:p>
            <a:pPr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    clear opened and closed for each call</a:t>
            </a:r>
          </a:p>
          <a:p>
            <a:pPr>
              <a:buNone/>
            </a:pPr>
            <a:r>
              <a:rPr lang="en-IN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if level = 0 and node = goal</a:t>
            </a:r>
          </a:p>
          <a:p>
            <a:pPr>
              <a:buNone/>
            </a:pPr>
            <a:r>
              <a:rPr lang="en-IN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display node and return True</a:t>
            </a:r>
          </a:p>
          <a:p>
            <a:pPr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   add node to opened</a:t>
            </a:r>
          </a:p>
          <a:p>
            <a:pPr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   do until opened not empty and level &gt;= 0</a:t>
            </a:r>
          </a:p>
          <a:p>
            <a:pPr lvl="1"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s = delete and keep last element from opened </a:t>
            </a:r>
          </a:p>
          <a:p>
            <a:pPr lvl="1">
              <a:buNone/>
            </a:pP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s == goal:</a:t>
            </a:r>
          </a:p>
          <a:p>
            <a:pPr lvl="1">
              <a:buNone/>
            </a:pPr>
            <a:r>
              <a:rPr lang="en-IN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return True</a:t>
            </a:r>
          </a:p>
          <a:p>
            <a:pPr lvl="1">
              <a:buNone/>
            </a:pPr>
            <a:r>
              <a:rPr lang="en-IN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level = level-1  </a:t>
            </a:r>
          </a:p>
          <a:p>
            <a:pPr lvl="1"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add s to closed</a:t>
            </a:r>
          </a:p>
          <a:p>
            <a:pPr lvl="1"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for each neighbour of s in graph</a:t>
            </a:r>
          </a:p>
          <a:p>
            <a:pPr lvl="1"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     if neighbour not in closed and opened</a:t>
            </a:r>
          </a:p>
          <a:p>
            <a:pPr lvl="1"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             add neighbour to end of opened</a:t>
            </a:r>
          </a:p>
          <a:p>
            <a:pPr>
              <a:buNone/>
            </a:pPr>
            <a:r>
              <a:rPr lang="en-IN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return False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4.Apply  IDDFS 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def IDDFS(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root,level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for each depth 0 to level-1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  found =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dfs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(graph, root, depth)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  if found then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      print nodes in closed and exit.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5. Call IDDFS with root and level and print success or fail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pic>
        <p:nvPicPr>
          <p:cNvPr id="4" name="Content Placeholder 3" descr="11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71750" y="1867694"/>
            <a:ext cx="40005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b="1" dirty="0" smtClean="0"/>
              <a:t>2. Write </a:t>
            </a:r>
            <a:r>
              <a:rPr lang="en-US" b="1" dirty="0"/>
              <a:t>an efficient python program to implement bidirectional search by considering following graph and print the path.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36" y="3357562"/>
            <a:ext cx="3218688" cy="2898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PROCEDURE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Create  given graph using Dictionary data structure.</a:t>
            </a:r>
          </a:p>
          <a:p>
            <a:pPr algn="just"/>
            <a:r>
              <a:rPr lang="en-IN" dirty="0" smtClean="0"/>
              <a:t>Apply a search algorithm from start node and a goal node. </a:t>
            </a:r>
          </a:p>
          <a:p>
            <a:pPr algn="just"/>
            <a:r>
              <a:rPr lang="en-IN" dirty="0" smtClean="0"/>
              <a:t>The algorithm success if both the searches intersects at a node otherwise fails.</a:t>
            </a:r>
          </a:p>
          <a:p>
            <a:pPr algn="just"/>
            <a:r>
              <a:rPr lang="en-IN" dirty="0" smtClean="0"/>
              <a:t>Combine and display visited nodes of both the searches(backward search need to display in reverse order).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BiDirectional</a:t>
            </a:r>
            <a:r>
              <a:rPr lang="en-US" b="1" dirty="0" smtClean="0"/>
              <a:t>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AutoNum type="arabicPeriod"/>
            </a:pPr>
            <a:r>
              <a:rPr lang="en-IN" dirty="0" smtClean="0"/>
              <a:t>Define:</a:t>
            </a:r>
          </a:p>
          <a:p>
            <a:pPr marL="514350" indent="-514350">
              <a:buNone/>
            </a:pPr>
            <a:r>
              <a:rPr lang="en-IN" dirty="0" smtClean="0"/>
              <a:t>	</a:t>
            </a:r>
            <a:r>
              <a:rPr lang="en-IN" dirty="0" err="1" smtClean="0"/>
              <a:t>i</a:t>
            </a:r>
            <a:r>
              <a:rPr lang="en-IN" dirty="0" smtClean="0"/>
              <a:t>.  Graph using dictionary</a:t>
            </a:r>
          </a:p>
          <a:p>
            <a:pPr marL="514350" indent="-514350">
              <a:buNone/>
            </a:pPr>
            <a:r>
              <a:rPr lang="en-IN" dirty="0" smtClean="0"/>
              <a:t>	ii.  </a:t>
            </a:r>
            <a:r>
              <a:rPr lang="en-IN" dirty="0" err="1" smtClean="0"/>
              <a:t>s_closed</a:t>
            </a:r>
            <a:r>
              <a:rPr lang="en-IN" dirty="0" smtClean="0"/>
              <a:t> and </a:t>
            </a:r>
            <a:r>
              <a:rPr lang="en-IN" dirty="0" err="1" smtClean="0"/>
              <a:t>s_opened</a:t>
            </a:r>
            <a:r>
              <a:rPr lang="en-IN" dirty="0" smtClean="0"/>
              <a:t> empty list</a:t>
            </a:r>
          </a:p>
          <a:p>
            <a:pPr marL="514350" indent="-514350">
              <a:buNone/>
            </a:pPr>
            <a:r>
              <a:rPr lang="en-IN" dirty="0" smtClean="0"/>
              <a:t>            iii. </a:t>
            </a:r>
            <a:r>
              <a:rPr lang="en-IN" dirty="0" err="1" smtClean="0"/>
              <a:t>d_closed</a:t>
            </a:r>
            <a:r>
              <a:rPr lang="en-IN" dirty="0" smtClean="0"/>
              <a:t> and </a:t>
            </a:r>
            <a:r>
              <a:rPr lang="en-IN" dirty="0" err="1" smtClean="0"/>
              <a:t>d_opened</a:t>
            </a:r>
            <a:r>
              <a:rPr lang="en-IN" dirty="0" smtClean="0"/>
              <a:t> empty list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2. Apply BFS algorithm: </a:t>
            </a:r>
          </a:p>
          <a:p>
            <a:pPr>
              <a:buNone/>
            </a:pPr>
            <a:r>
              <a:rPr lang="en-IN" dirty="0" err="1" smtClean="0"/>
              <a:t>bfs</a:t>
            </a:r>
            <a:r>
              <a:rPr lang="en-IN" dirty="0" smtClean="0"/>
              <a:t>(graph, opened, closed):</a:t>
            </a:r>
          </a:p>
          <a:p>
            <a:pPr>
              <a:buNone/>
            </a:pPr>
            <a:r>
              <a:rPr lang="en-IN" dirty="0" smtClean="0"/>
              <a:t>    add node to opened</a:t>
            </a:r>
          </a:p>
          <a:p>
            <a:pPr>
              <a:buNone/>
            </a:pPr>
            <a:r>
              <a:rPr lang="en-IN" dirty="0" smtClean="0"/>
              <a:t>    if opened not empty</a:t>
            </a:r>
          </a:p>
          <a:p>
            <a:pPr lvl="1">
              <a:buNone/>
            </a:pPr>
            <a:r>
              <a:rPr lang="en-IN" dirty="0" smtClean="0"/>
              <a:t>   n = delete and keep 1</a:t>
            </a:r>
            <a:r>
              <a:rPr lang="en-IN" baseline="30000" dirty="0" smtClean="0"/>
              <a:t>st</a:t>
            </a:r>
            <a:r>
              <a:rPr lang="en-IN" dirty="0" smtClean="0"/>
              <a:t> element from opened </a:t>
            </a:r>
          </a:p>
          <a:p>
            <a:pPr lvl="1">
              <a:buNone/>
            </a:pPr>
            <a:r>
              <a:rPr lang="en-IN" dirty="0" smtClean="0"/>
              <a:t>    add n to closed</a:t>
            </a:r>
          </a:p>
          <a:p>
            <a:pPr lvl="1">
              <a:buNone/>
            </a:pPr>
            <a:r>
              <a:rPr lang="en-IN" dirty="0" smtClean="0"/>
              <a:t>    for each neighbour of n in graph</a:t>
            </a:r>
          </a:p>
          <a:p>
            <a:pPr lvl="1">
              <a:buNone/>
            </a:pPr>
            <a:r>
              <a:rPr lang="en-IN" dirty="0" smtClean="0"/>
              <a:t>      if neighbour not in closed and opened</a:t>
            </a:r>
          </a:p>
          <a:p>
            <a:pPr lvl="1">
              <a:buNone/>
            </a:pPr>
            <a:r>
              <a:rPr lang="en-IN" dirty="0" smtClean="0"/>
              <a:t>                add neighbour to end of opened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500042"/>
            <a:ext cx="8572560" cy="61436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3. Apply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BiDirSearch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BiDirSearch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(graph, s, d):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add s to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s_opened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add d to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d_opened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do until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s_opened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d_opened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empty: 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bfs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(graph,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s_opened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s_closed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bfs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(graph,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d_opened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d_closed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  if there is intersection node in 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s_closed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d_closed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      create a new list path that contains nodes of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s_closed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and reverse order of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d_closed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      return 1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return 0</a:t>
            </a:r>
          </a:p>
          <a:p>
            <a:pPr>
              <a:buNone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4. Call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BiDirSearch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with graph, source node and destination node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5. If result is 0 then display fail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; no path from source to destination.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Finding Common element in lists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0789" y="2428868"/>
            <a:ext cx="5073396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Input: </a:t>
            </a:r>
            <a:r>
              <a:rPr lang="en-US" dirty="0" smtClean="0"/>
              <a:t>Create a dictionary for given graph</a:t>
            </a:r>
          </a:p>
          <a:p>
            <a:r>
              <a:rPr lang="en-US" b="1" dirty="0" smtClean="0"/>
              <a:t>Output</a:t>
            </a:r>
            <a:r>
              <a:rPr lang="en-US" b="1" dirty="0"/>
              <a:t>:</a:t>
            </a:r>
            <a:endParaRPr lang="en-IN" dirty="0"/>
          </a:p>
          <a:p>
            <a:pPr>
              <a:buNone/>
            </a:pPr>
            <a:r>
              <a:rPr lang="en-US" b="1" dirty="0" smtClean="0"/>
              <a:t>[</a:t>
            </a:r>
            <a:r>
              <a:rPr lang="en-US" b="1" dirty="0"/>
              <a:t>1, 4, 8, 9, 10, 12, </a:t>
            </a:r>
            <a:r>
              <a:rPr lang="en-US" b="1" dirty="0" smtClean="0"/>
              <a:t>16]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BFS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IN" b="1" dirty="0"/>
              <a:t>Breadth-first search </a:t>
            </a:r>
            <a:r>
              <a:rPr lang="en-IN" dirty="0"/>
              <a:t>is a simple strategy in which the root node is expanded first, then all the successors of the root node are expanded next, then </a:t>
            </a:r>
            <a:r>
              <a:rPr lang="en-IN" i="1" dirty="0"/>
              <a:t>their </a:t>
            </a:r>
            <a:r>
              <a:rPr lang="en-IN" dirty="0"/>
              <a:t>successors, and so on. </a:t>
            </a:r>
            <a:endParaRPr lang="en-IN" dirty="0" smtClean="0"/>
          </a:p>
          <a:p>
            <a:pPr algn="just"/>
            <a:r>
              <a:rPr lang="en-IN" dirty="0" smtClean="0"/>
              <a:t>In </a:t>
            </a:r>
            <a:r>
              <a:rPr lang="en-IN" dirty="0"/>
              <a:t>general, all the nodes are expanded at a given depth in the search tree before any nodes at the next level are expanded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Breadth-first search is an instance of the general graph-search algorithm in which the </a:t>
            </a:r>
            <a:r>
              <a:rPr lang="en-IN" i="1" dirty="0"/>
              <a:t>shallowest </a:t>
            </a:r>
            <a:r>
              <a:rPr lang="en-IN" dirty="0"/>
              <a:t>unexpanded node is chosen for expansion. This is achieved very simply by using a FIFO </a:t>
            </a:r>
            <a:r>
              <a:rPr lang="en-IN" dirty="0" smtClean="0"/>
              <a:t>queue data structure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" y="2143116"/>
            <a:ext cx="9322115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214678" y="5000636"/>
            <a:ext cx="285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Starting node: A</a:t>
            </a:r>
          </a:p>
          <a:p>
            <a:r>
              <a:rPr lang="en-IN" dirty="0" smtClean="0"/>
              <a:t>Goal node: D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DFS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Depth-first </a:t>
            </a:r>
            <a:r>
              <a:rPr lang="en-IN" dirty="0"/>
              <a:t>search</a:t>
            </a:r>
            <a:r>
              <a:rPr lang="en-IN" b="1" dirty="0"/>
              <a:t> </a:t>
            </a:r>
            <a:r>
              <a:rPr lang="en-IN" dirty="0"/>
              <a:t>always expands the deepest </a:t>
            </a:r>
            <a:r>
              <a:rPr lang="en-IN" dirty="0" smtClean="0"/>
              <a:t>node.</a:t>
            </a:r>
          </a:p>
          <a:p>
            <a:pPr algn="just"/>
            <a:r>
              <a:rPr lang="en-IN" dirty="0"/>
              <a:t>The search proceeds immediately to the deepest level of the search tree, where the nodes have no successors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Depth-first search uses a LIFO stack data structure.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8866759" cy="6286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IDDFS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/>
              <a:t>Iterative deepening search </a:t>
            </a:r>
            <a:r>
              <a:rPr lang="en-IN" dirty="0"/>
              <a:t>(or iterative deepening depth-first search) is a general strategy, often used in combination with depth-first tree search, that finds the best depth limit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 </a:t>
            </a:r>
            <a:r>
              <a:rPr lang="en-IN" dirty="0"/>
              <a:t>It does this by gradually increasing the limit—first 0, then 1, then 2, and so on—until a goal is found.</a:t>
            </a:r>
            <a:endParaRPr lang="en-IN" dirty="0" smtClean="0"/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214290"/>
            <a:ext cx="8715404" cy="6124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b="1" dirty="0"/>
              <a:t>2</a:t>
            </a:r>
            <a:r>
              <a:rPr lang="en-US" b="1" dirty="0" smtClean="0"/>
              <a:t>. Trace </a:t>
            </a:r>
            <a:r>
              <a:rPr lang="en-US" b="1" dirty="0"/>
              <a:t>out the path using bidirectional search for the following graph with the given starting node and the goal node.</a:t>
            </a:r>
            <a:endParaRPr lang="en-IN" dirty="0"/>
          </a:p>
          <a:p>
            <a:pPr algn="just"/>
            <a:endParaRPr lang="en-IN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94"/>
          <a:stretch/>
        </p:blipFill>
        <p:spPr bwMode="auto">
          <a:xfrm>
            <a:off x="1857356" y="3214686"/>
            <a:ext cx="4870127" cy="277882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714</Words>
  <Application>Microsoft Office PowerPoint</Application>
  <PresentationFormat>On-screen Show (4:3)</PresentationFormat>
  <Paragraphs>157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ARTIFICIAL INTELLIGENCE LAB-3 </vt:lpstr>
      <vt:lpstr>PRE-LAB</vt:lpstr>
      <vt:lpstr>BFS</vt:lpstr>
      <vt:lpstr>PowerPoint Presentation</vt:lpstr>
      <vt:lpstr>DFS</vt:lpstr>
      <vt:lpstr>PowerPoint Presentation</vt:lpstr>
      <vt:lpstr>IDDFS</vt:lpstr>
      <vt:lpstr>PowerPoint Presentation</vt:lpstr>
      <vt:lpstr>PowerPoint Presentation</vt:lpstr>
      <vt:lpstr>PowerPoint Presentation</vt:lpstr>
      <vt:lpstr>IN-LAB</vt:lpstr>
      <vt:lpstr>BFS Algorithm</vt:lpstr>
      <vt:lpstr>Creating and Accessing Graph</vt:lpstr>
      <vt:lpstr>Input &amp; Output</vt:lpstr>
      <vt:lpstr>PowerPoint Presentation</vt:lpstr>
      <vt:lpstr>DFS Algorithm</vt:lpstr>
      <vt:lpstr>PowerPoint Presentation</vt:lpstr>
      <vt:lpstr>  POST-LAB   </vt:lpstr>
      <vt:lpstr>PROCEDURE</vt:lpstr>
      <vt:lpstr>IDFS Algorithm</vt:lpstr>
      <vt:lpstr>PowerPoint Presentation</vt:lpstr>
      <vt:lpstr>OUTPUT</vt:lpstr>
      <vt:lpstr>PowerPoint Presentation</vt:lpstr>
      <vt:lpstr>PROCEDURE</vt:lpstr>
      <vt:lpstr>BiDirectional Algorithm</vt:lpstr>
      <vt:lpstr>PowerPoint Presentation</vt:lpstr>
      <vt:lpstr>Finding Common element in lists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LAB-3 </dc:title>
  <dc:creator>chpraneeth</dc:creator>
  <cp:lastModifiedBy>Praneeth</cp:lastModifiedBy>
  <cp:revision>38</cp:revision>
  <dcterms:created xsi:type="dcterms:W3CDTF">2020-07-15T15:22:41Z</dcterms:created>
  <dcterms:modified xsi:type="dcterms:W3CDTF">2020-08-26T01:43:53Z</dcterms:modified>
</cp:coreProperties>
</file>