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260" r:id="rId4"/>
    <p:sldId id="273" r:id="rId5"/>
    <p:sldId id="272" r:id="rId6"/>
    <p:sldId id="269" r:id="rId7"/>
    <p:sldId id="282" r:id="rId8"/>
    <p:sldId id="283" r:id="rId9"/>
    <p:sldId id="274" r:id="rId10"/>
    <p:sldId id="271" r:id="rId11"/>
    <p:sldId id="276" r:id="rId12"/>
    <p:sldId id="278" r:id="rId13"/>
    <p:sldId id="279" r:id="rId14"/>
    <p:sldId id="281" r:id="rId15"/>
    <p:sldId id="275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6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9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8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1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5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3BEE-92CD-4B3A-86DB-463EB277325D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810B-8A78-4678-98B2-64FC50DD6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2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0145D-85B3-4E26-99F9-3BC6793F0E10}"/>
              </a:ext>
            </a:extLst>
          </p:cNvPr>
          <p:cNvSpPr txBox="1"/>
          <p:nvPr/>
        </p:nvSpPr>
        <p:spPr>
          <a:xfrm>
            <a:off x="0" y="278092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Artificial Intelligence</a:t>
            </a:r>
          </a:p>
          <a:p>
            <a:pPr algn="ctr"/>
            <a:r>
              <a:rPr lang="en-IN" sz="4800" dirty="0"/>
              <a:t>Practical - 8</a:t>
            </a:r>
          </a:p>
        </p:txBody>
      </p:sp>
    </p:spTree>
    <p:extLst>
      <p:ext uri="{BB962C8B-B14F-4D97-AF65-F5344CB8AC3E}">
        <p14:creationId xmlns:p14="http://schemas.microsoft.com/office/powerpoint/2010/main" val="18971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Post-Lab-2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FB305-A015-408E-A59C-4E561B1694D2}"/>
              </a:ext>
            </a:extLst>
          </p:cNvPr>
          <p:cNvSpPr txBox="1"/>
          <p:nvPr/>
        </p:nvSpPr>
        <p:spPr>
          <a:xfrm>
            <a:off x="0" y="1124745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Consider the below axioms: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Gita loves all types of clothes.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Suits are clothes.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Jackets are clothes.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Anything any wear and isn’t bad is clothes.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Sita wears skirt and is good.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 err="1">
                <a:solidFill>
                  <a:srgbClr val="3A3A3A"/>
                </a:solidFill>
                <a:effectLst/>
                <a:latin typeface="-apple-system"/>
              </a:rPr>
              <a:t>Renu</a:t>
            </a: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 wears anything Sita wears.</a:t>
            </a:r>
          </a:p>
          <a:p>
            <a:pPr algn="just"/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Apply backward chaining and prove that Gita loves Kurtis. </a:t>
            </a:r>
          </a:p>
          <a:p>
            <a:pPr marL="457200" indent="-457200" algn="just">
              <a:buFont typeface="+mj-lt"/>
              <a:buAutoNum type="alphaLcParenR"/>
            </a:pPr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9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Post-Lab-2 -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A6C38-1232-4EEC-8891-3CA68136BA20}"/>
              </a:ext>
            </a:extLst>
          </p:cNvPr>
          <p:cNvSpPr txBox="1"/>
          <p:nvPr/>
        </p:nvSpPr>
        <p:spPr>
          <a:xfrm>
            <a:off x="0" y="836712"/>
            <a:ext cx="9144000" cy="397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given axioms into </a:t>
            </a:r>
            <a:r>
              <a:rPr lang="en-IN" sz="2400" b="1" dirty="0" err="1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FOPL</a:t>
            </a: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x: clothes(x)→loves(Gita, x).</a:t>
            </a:r>
            <a:endParaRPr lang="en-IN" sz="2400" b="1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Suits(x)→Clothes(x).</a:t>
            </a:r>
            <a:endParaRPr lang="en-IN" sz="2400" b="1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Jackets(x)→Clothes(x).</a:t>
            </a:r>
            <a:endParaRPr lang="en-IN" sz="2400" b="1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wears(</a:t>
            </a:r>
            <a:r>
              <a:rPr lang="en-IN" sz="2400" b="1" dirty="0" err="1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)→Ʌ ¬bad(y)→Clothes(x)</a:t>
            </a:r>
            <a:endParaRPr lang="en-IN" sz="2400" b="1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wears(</a:t>
            </a:r>
            <a:r>
              <a:rPr lang="en-IN" sz="2400" b="1" dirty="0" err="1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Sita,skirt</a:t>
            </a: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)Ʌ good(Sita)</a:t>
            </a:r>
            <a:endParaRPr lang="en-IN" sz="2400" b="1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wears(</a:t>
            </a:r>
            <a:r>
              <a:rPr lang="en-IN" sz="2400" b="1" dirty="0" err="1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Sita,x</a:t>
            </a: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)→wears(</a:t>
            </a:r>
            <a:r>
              <a:rPr lang="en-IN" sz="2400" b="1" dirty="0" err="1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Renu,x</a:t>
            </a:r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3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Post-Lab-2 - Solution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A69C197-55FD-478C-AB23-EE364A03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712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 prove: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Gita loves Kurtis.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FOPL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loves(Gita, Kurtis).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Apply backward chaining in the below graph: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AE3D6-FF55-4B30-9304-F57E4B58B6DE}"/>
              </a:ext>
            </a:extLst>
          </p:cNvPr>
          <p:cNvSpPr/>
          <p:nvPr/>
        </p:nvSpPr>
        <p:spPr>
          <a:xfrm>
            <a:off x="3059832" y="2473644"/>
            <a:ext cx="2952328" cy="634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loves(Gita, Kurtis)</a:t>
            </a:r>
          </a:p>
        </p:txBody>
      </p:sp>
    </p:spTree>
    <p:extLst>
      <p:ext uri="{BB962C8B-B14F-4D97-AF65-F5344CB8AC3E}">
        <p14:creationId xmlns:p14="http://schemas.microsoft.com/office/powerpoint/2010/main" val="320679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Post-Lab-2 - Solution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A69C197-55FD-478C-AB23-EE364A03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712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 prove: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Gita loves Kurtis.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FOPL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loves(Gita, Kurtis).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Apply backward chaining in the below graph: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D0C0356-0BD1-4662-9C7E-241CB85B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982379"/>
            <a:ext cx="91440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r>
              <a:rPr lang="en-US" altLang="en-US" sz="2400" dirty="0">
                <a:solidFill>
                  <a:srgbClr val="3A3A3A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Kurtis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/x}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AE3D6-FF55-4B30-9304-F57E4B58B6DE}"/>
              </a:ext>
            </a:extLst>
          </p:cNvPr>
          <p:cNvSpPr/>
          <p:nvPr/>
        </p:nvSpPr>
        <p:spPr>
          <a:xfrm>
            <a:off x="3059832" y="2708920"/>
            <a:ext cx="3024336" cy="39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Loves(Gita, Kurtis)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37628-3B3D-4BDF-9EF4-10E0DBA5B0FF}"/>
              </a:ext>
            </a:extLst>
          </p:cNvPr>
          <p:cNvSpPr/>
          <p:nvPr/>
        </p:nvSpPr>
        <p:spPr>
          <a:xfrm>
            <a:off x="3059832" y="4077072"/>
            <a:ext cx="3024336" cy="39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clothes(Kurtis)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9AE58F-4CFC-42E2-A0DD-EEB817D6260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72000" y="3108119"/>
            <a:ext cx="0" cy="96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Post-Lab-2 - Solution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A69C197-55FD-478C-AB23-EE364A03A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712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 prove: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Gita loves Kurtis.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FOPL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loves(Gita, Kurtis).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Apply backward chaining in the below graph: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D0C0356-0BD1-4662-9C7E-241CB85B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982379"/>
            <a:ext cx="91440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{Gita/x, Kurtis/y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AE3D6-FF55-4B30-9304-F57E4B58B6DE}"/>
              </a:ext>
            </a:extLst>
          </p:cNvPr>
          <p:cNvSpPr/>
          <p:nvPr/>
        </p:nvSpPr>
        <p:spPr>
          <a:xfrm>
            <a:off x="2843808" y="2132856"/>
            <a:ext cx="2808312" cy="39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Loves(Gita, Kurtis)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37628-3B3D-4BDF-9EF4-10E0DBA5B0FF}"/>
              </a:ext>
            </a:extLst>
          </p:cNvPr>
          <p:cNvSpPr/>
          <p:nvPr/>
        </p:nvSpPr>
        <p:spPr>
          <a:xfrm>
            <a:off x="2843808" y="3501008"/>
            <a:ext cx="2808312" cy="39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clothes(Kurtis)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9AE58F-4CFC-42E2-A0DD-EEB817D6260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47964" y="2532055"/>
            <a:ext cx="0" cy="96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F6C8DD-0D53-4324-8182-DDA551986C90}"/>
              </a:ext>
            </a:extLst>
          </p:cNvPr>
          <p:cNvSpPr/>
          <p:nvPr/>
        </p:nvSpPr>
        <p:spPr>
          <a:xfrm>
            <a:off x="1331640" y="4902009"/>
            <a:ext cx="2808312" cy="39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wears(Gita, Kurtis)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10F763-7B20-400D-BD5B-0E5F51E6E7D6}"/>
              </a:ext>
            </a:extLst>
          </p:cNvPr>
          <p:cNvSpPr/>
          <p:nvPr/>
        </p:nvSpPr>
        <p:spPr>
          <a:xfrm>
            <a:off x="4644008" y="4902009"/>
            <a:ext cx="2808312" cy="399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IN" sz="2400" dirty="0"/>
              <a:t>(Kurtis)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7EA92-FA18-4EBC-BE09-38F50BF42B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735796" y="3900207"/>
            <a:ext cx="1512168" cy="1001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A112B1-E496-4041-9843-4E4C5B2F3BB4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4247964" y="3900207"/>
            <a:ext cx="1800200" cy="1001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3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Post-Lab-3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FB305-A015-408E-A59C-4E561B1694D2}"/>
              </a:ext>
            </a:extLst>
          </p:cNvPr>
          <p:cNvSpPr txBox="1"/>
          <p:nvPr/>
        </p:nvSpPr>
        <p:spPr>
          <a:xfrm>
            <a:off x="0" y="1124745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Given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If D barks and D eats bone, then D is a dog.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If V is cold and V is sweet, then V is ice-cream.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If D is a dog, then D is blue.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i="0" dirty="0">
                <a:solidFill>
                  <a:srgbClr val="3A3A3A"/>
                </a:solidFill>
                <a:effectLst/>
                <a:latin typeface="-apple-system"/>
              </a:rPr>
              <a:t>If V is ice-cream, then it is Vanilla.</a:t>
            </a:r>
          </a:p>
          <a:p>
            <a:pPr algn="just"/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Derive forward chaining using the given known facts to prove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Tony is blue.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Tony barks.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Tony eats bone. </a:t>
            </a:r>
          </a:p>
        </p:txBody>
      </p:sp>
    </p:spTree>
    <p:extLst>
      <p:ext uri="{BB962C8B-B14F-4D97-AF65-F5344CB8AC3E}">
        <p14:creationId xmlns:p14="http://schemas.microsoft.com/office/powerpoint/2010/main" val="105259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Post-Lab-3 -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6B4A8-4228-49C1-A03E-E833B05C5718}"/>
              </a:ext>
            </a:extLst>
          </p:cNvPr>
          <p:cNvSpPr txBox="1"/>
          <p:nvPr/>
        </p:nvSpPr>
        <p:spPr>
          <a:xfrm>
            <a:off x="0" y="836712"/>
            <a:ext cx="9144000" cy="3547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replacing D with Tony in (3), it becomes:</a:t>
            </a:r>
            <a:endParaRPr lang="en-IN" sz="2000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Tony is a dog, then Tony is blue.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 Thus, the goal is matched with the above axiom.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we have to prove Tony is a dog.          </a:t>
            </a: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…(new goal)</a:t>
            </a:r>
            <a:endParaRPr lang="en-IN" sz="2000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Replace D with Tony in (1), it will become: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Tony barks and Tony eats bone, then Tony is a dog.        </a:t>
            </a: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…(new goal)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Again, the goal is achieved.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Post-Lab-3 - Solution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6B4A8-4228-49C1-A03E-E833B05C5718}"/>
              </a:ext>
            </a:extLst>
          </p:cNvPr>
          <p:cNvSpPr txBox="1"/>
          <p:nvPr/>
        </p:nvSpPr>
        <p:spPr>
          <a:xfrm>
            <a:off x="0" y="836712"/>
            <a:ext cx="9144000" cy="5117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we have to prove that Tony barks and Tony eats bone.</a:t>
            </a: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…(new goal)</a:t>
            </a:r>
            <a:endParaRPr lang="en-IN" sz="2000" dirty="0">
              <a:solidFill>
                <a:srgbClr val="3A3A3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 we can see, the goal is a combination of two sentences which can be further divided as: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Tony barks.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Tony eats bone.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(1), it is clear that Tony is a dog.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60"/>
              </a:spcAft>
            </a:pP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 Tony is blue.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Statement (2) and (4) are not used in proving the given axiom. So, it is clear that goal never matches the negated versions of the axioms. Always </a:t>
            </a: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Modus </a:t>
            </a:r>
            <a:r>
              <a:rPr lang="en-IN" sz="2000" b="1" dirty="0" err="1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Ponen</a:t>
            </a:r>
            <a:r>
              <a:rPr lang="en-IN" sz="20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used, rather </a:t>
            </a: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Modus </a:t>
            </a:r>
            <a:r>
              <a:rPr lang="en-IN" sz="2000" b="1" dirty="0" err="1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Tollen</a:t>
            </a:r>
            <a:r>
              <a:rPr lang="en-IN" sz="2000" b="1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Pre-Lab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235" y="878419"/>
            <a:ext cx="911976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just">
              <a:buAutoNum type="arabicPeriod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short note on Knowledge Based agent with its architecture and write the two functions of Knowledge Based agent. Write a simple algorithm on its functionality. </a:t>
            </a:r>
          </a:p>
          <a:p>
            <a:pPr marL="514350" indent="-514350" algn="just">
              <a:buAutoNum type="arabicPeriod"/>
            </a:pPr>
            <a:endParaRPr lang="en-IN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State and explain about forward chaining with an example.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6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Forward Chaining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E7F517-F4F1-428D-927A-94EB8BE6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859" y="5511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325E6-F63F-4957-BD9D-49DB708B4DFB}"/>
              </a:ext>
            </a:extLst>
          </p:cNvPr>
          <p:cNvSpPr txBox="1"/>
          <p:nvPr/>
        </p:nvSpPr>
        <p:spPr>
          <a:xfrm>
            <a:off x="1" y="1064925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lso known as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 deduction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or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 reasoning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method when using an inference engine.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form of reasoning which starts with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atomic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sentences in the knowledge base and applies inference rules (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Modus Ponens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in the forward direction to extract more data until a goal is reached.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lgorithm starts from known facts, triggers all rules whose premises are satisfied, and add their conclusion to the known facts. This process repeats until the problem is solved.</a:t>
            </a:r>
          </a:p>
          <a:p>
            <a:pPr algn="just"/>
            <a:endParaRPr lang="en-IN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 of Forward-Chaining:</a:t>
            </a:r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</a:t>
            </a:r>
            <a:r>
              <a:rPr lang="en-IN" sz="20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down-up</a:t>
            </a:r>
            <a:r>
              <a:rPr lang="en-IN" sz="20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approach, as it moves from bottom to top.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process of making a conclusion based on known facts or data, by starting from the </a:t>
            </a:r>
            <a:r>
              <a:rPr lang="en-IN" sz="20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initial state</a:t>
            </a:r>
            <a:r>
              <a:rPr lang="en-IN" sz="20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reaches the </a:t>
            </a:r>
            <a:r>
              <a:rPr lang="en-IN" sz="20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goal state</a:t>
            </a:r>
            <a:r>
              <a:rPr lang="en-IN" sz="20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Forward-chaining approach is also called as </a:t>
            </a:r>
            <a:r>
              <a:rPr lang="en-IN" sz="2000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data-driven</a:t>
            </a:r>
            <a:r>
              <a:rPr lang="en-IN" sz="20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we reach to the goal using available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Forward-chaining approach is commonly used in the expert system, such as CLIPS, business, and production rule systems.</a:t>
            </a:r>
          </a:p>
        </p:txBody>
      </p:sp>
    </p:spTree>
    <p:extLst>
      <p:ext uri="{BB962C8B-B14F-4D97-AF65-F5344CB8AC3E}">
        <p14:creationId xmlns:p14="http://schemas.microsoft.com/office/powerpoint/2010/main" val="72595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IN-LAB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E7F517-F4F1-428D-927A-94EB8BE6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859" y="5511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C7C89-7598-4719-AE74-4AAD49D19089}"/>
              </a:ext>
            </a:extLst>
          </p:cNvPr>
          <p:cNvSpPr txBox="1"/>
          <p:nvPr/>
        </p:nvSpPr>
        <p:spPr>
          <a:xfrm>
            <a:off x="0" y="1124744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Write a python code for the following inference rules and facts such that the inference engine generates a list. Implement the code using Forward Chaining. 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Seed(A) ==&gt; Plant(A). 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Plant(A) ==&gt; Fruit(A). 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Plant(A),Eating(A) ==&gt; Human(A). 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Plant("Mango"). 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Eating("Mango"). 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Seed("Sprouts"). 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5641B-2D85-42FE-8215-D9706E0954FE}"/>
              </a:ext>
            </a:extLst>
          </p:cNvPr>
          <p:cNvSpPr txBox="1"/>
          <p:nvPr/>
        </p:nvSpPr>
        <p:spPr>
          <a:xfrm>
            <a:off x="0" y="494116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OUTPUT</a:t>
            </a:r>
          </a:p>
          <a:p>
            <a:r>
              <a:rPr lang="en-IN" sz="2400" b="1" dirty="0"/>
              <a:t>[['plant', 'mango'], ['eating', 'mango'], ['seed', 'sprouts'], ['fruit', 'mango'], ['human', 'mango'], ['plant', 'sprouts'], ['fruit', 'sprouts']]</a:t>
            </a:r>
          </a:p>
        </p:txBody>
      </p:sp>
    </p:spTree>
    <p:extLst>
      <p:ext uri="{BB962C8B-B14F-4D97-AF65-F5344CB8AC3E}">
        <p14:creationId xmlns:p14="http://schemas.microsoft.com/office/powerpoint/2010/main" val="406784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First-Order logic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73881-47DE-4617-9B78-8CEC8C5E2929}"/>
              </a:ext>
            </a:extLst>
          </p:cNvPr>
          <p:cNvSpPr txBox="1"/>
          <p:nvPr/>
        </p:nvSpPr>
        <p:spPr>
          <a:xfrm>
            <a:off x="0" y="893033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is another way of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knowledge representation 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AI. It is an extension to propositional logic.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 is sufficiently expressive to represent the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natural language statements 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concise way.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is also known as 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Predicate logic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or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predicate logic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is a powerful language that develops information about the objects in a more easy way and can also express the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relationship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between those objects.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First-order logic (like natural language) does not only assume that the world contains facts like propositional logic but also assumes the following things in the world: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Objects: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A, B, people, numbers, </a:t>
            </a:r>
            <a:r>
              <a:rPr lang="en-IN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colors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wars, theories, squares, pits, </a:t>
            </a:r>
            <a:r>
              <a:rPr lang="en-IN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wumpus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......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Relations: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 can be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unary relation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such as: red, round, is adjacent, or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n-any relation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such as: the sister of, brother of, has </a:t>
            </a:r>
            <a:r>
              <a:rPr lang="en-IN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comes between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Function:</a:t>
            </a: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Father of, best friend, third inning of, end of, ......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a natural language, first-order logic also has two main parts: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150267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 -1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FB305-A015-408E-A59C-4E561B1694D2}"/>
              </a:ext>
            </a:extLst>
          </p:cNvPr>
          <p:cNvSpPr txBox="1"/>
          <p:nvPr/>
        </p:nvSpPr>
        <p:spPr>
          <a:xfrm>
            <a:off x="0" y="1124745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Translating English into first order logic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Every gal in Constantinople lives in Istanbul, not Constantinople.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Every new beginning comes from some other beginning end. </a:t>
            </a:r>
          </a:p>
        </p:txBody>
      </p:sp>
    </p:spTree>
    <p:extLst>
      <p:ext uri="{BB962C8B-B14F-4D97-AF65-F5344CB8AC3E}">
        <p14:creationId xmlns:p14="http://schemas.microsoft.com/office/powerpoint/2010/main" val="149007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 -1 - Solution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FB305-A015-408E-A59C-4E561B1694D2}"/>
              </a:ext>
            </a:extLst>
          </p:cNvPr>
          <p:cNvSpPr txBox="1"/>
          <p:nvPr/>
        </p:nvSpPr>
        <p:spPr>
          <a:xfrm>
            <a:off x="0" y="1124745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Every gal in Constantinople lives in Istanbul, not Constantinople.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Let Gal, Lives and In be predicates and Istanbul and Constantinople be constants.</a:t>
            </a:r>
          </a:p>
          <a:p>
            <a:pPr lvl="1" algn="just"/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we have: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089424-DCB5-4632-8A39-0B318F97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0692"/>
            <a:ext cx="9144000" cy="7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Post-Lab -1 - Solution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FB305-A015-408E-A59C-4E561B1694D2}"/>
              </a:ext>
            </a:extLst>
          </p:cNvPr>
          <p:cNvSpPr txBox="1"/>
          <p:nvPr/>
        </p:nvSpPr>
        <p:spPr>
          <a:xfrm>
            <a:off x="0" y="1124745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Every new beginning comes from some other beginning end. </a:t>
            </a:r>
          </a:p>
          <a:p>
            <a:pPr lvl="1" algn="just"/>
            <a:endParaRPr lang="en-IN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need a predicate Beginning that tests if something is a beginning, a predicate </a:t>
            </a:r>
            <a:r>
              <a:rPr lang="en-IN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ComesFrom</a:t>
            </a:r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function end that maps from objects to their ends.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AB0A60-F7BF-4637-9CB4-4B647052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4293096"/>
            <a:ext cx="914400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Backward Chaining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E7F517-F4F1-428D-927A-94EB8BE6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859" y="55119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6EFE8-9EBC-4AD4-BF05-8584A1268873}"/>
              </a:ext>
            </a:extLst>
          </p:cNvPr>
          <p:cNvSpPr txBox="1"/>
          <p:nvPr/>
        </p:nvSpPr>
        <p:spPr>
          <a:xfrm>
            <a:off x="16922" y="751344"/>
            <a:ext cx="912707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Also known as a 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backward deduction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or 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backward reasoning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method when using an inference engine.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lgorithm is a form of reasoning, which starts with the 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goal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works backward, chaining through rules to find known 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facts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that support the goal.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 of backward chaining: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known as a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top-down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approach.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Backward-chaining is based on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modus ponens inference rule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backward chaining, the goal is broken into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sub-goal or sub-goals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 prove the facts true.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called a 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goal-driven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approach, as a list of goals decides which rules are selected and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Backward-chaining algorithm is used in game theory, automated theorem proving tools, inference engines, proof assistants, and various AI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backward-chaining method mostly used a </a:t>
            </a:r>
            <a:r>
              <a:rPr lang="en-IN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depth-first search</a:t>
            </a:r>
            <a:r>
              <a:rPr lang="en-IN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strategy for proof.</a:t>
            </a:r>
          </a:p>
        </p:txBody>
      </p:sp>
    </p:spTree>
    <p:extLst>
      <p:ext uri="{BB962C8B-B14F-4D97-AF65-F5344CB8AC3E}">
        <p14:creationId xmlns:p14="http://schemas.microsoft.com/office/powerpoint/2010/main" val="98505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1329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Segoe UI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NUMBER: 5(CAT-D)  Session Outcome: Students will be able to solve problems using Adversarial Search Technique.</dc:title>
  <dc:creator>lenovo</dc:creator>
  <cp:lastModifiedBy>Ram Prasad Reddy Sadi</cp:lastModifiedBy>
  <cp:revision>40</cp:revision>
  <dcterms:created xsi:type="dcterms:W3CDTF">2020-07-14T03:41:18Z</dcterms:created>
  <dcterms:modified xsi:type="dcterms:W3CDTF">2020-10-10T05:22:27Z</dcterms:modified>
</cp:coreProperties>
</file>