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175F2-A321-4538-B3E3-02A792EDB901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D7DE5-0144-4F6E-9399-E8B49EF47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b="1" smtClean="0"/>
              <a:t>Data isolation</a:t>
            </a:r>
            <a:r>
              <a:rPr lang="en-US" sz="2400" smtClean="0"/>
              <a:t> is a property that determines when and how changes made by one operation become visible to other concurrent users and systems. This issue occurs in a concurrency situation.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2FE8B4-CB37-4CC5-823C-1E786DD17BB3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b="1" smtClean="0"/>
              <a:t>Data isolation</a:t>
            </a:r>
            <a:r>
              <a:rPr lang="en-US" sz="2400" smtClean="0"/>
              <a:t> is a property that determines when and how changes made by one operation become visible to other concurrent users and systems. This issue occurs in a concurrency situation.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017C66-4E2B-4450-BFBB-204404759E0A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EB9992-54C3-4593-AA3D-B6CEA0E2F445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1534-0533-4304-9AB3-7E0E0AFF544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E82E-EE69-497C-98E1-E8EC13725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760794" y="879763"/>
            <a:ext cx="6152309" cy="286816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Database Management Systems </a:t>
            </a:r>
            <a:br>
              <a:rPr lang="en-US" sz="3200" kern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19CS2108 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4000" dirty="0" smtClean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354984" y="3540126"/>
            <a:ext cx="5113736" cy="11017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IN" smtClean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A848F6-27A6-47C1-AEDB-D7E4051E34FE}" type="slidenum">
              <a:rPr lang="en-IN" smtClean="0"/>
              <a:pPr/>
              <a:t>1</a:t>
            </a:fld>
            <a:endParaRPr lang="en-IN" smtClean="0"/>
          </a:p>
        </p:txBody>
      </p:sp>
      <p:pic>
        <p:nvPicPr>
          <p:cNvPr id="8197" name="Picture 3" descr="Letter hea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Advantages in traditional approach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Easy to understand</a:t>
            </a:r>
          </a:p>
          <a:p>
            <a:r>
              <a:rPr lang="en-US" b="1" smtClean="0"/>
              <a:t>Easy to implement</a:t>
            </a:r>
          </a:p>
          <a:p>
            <a:r>
              <a:rPr lang="en-US" b="1" smtClean="0"/>
              <a:t>Easy to extract information</a:t>
            </a:r>
          </a:p>
          <a:p>
            <a:r>
              <a:rPr lang="en-US" b="1" smtClean="0"/>
              <a:t>All records stored in one place</a:t>
            </a:r>
          </a:p>
          <a:p>
            <a:r>
              <a:rPr lang="en-US" b="1" smtClean="0"/>
              <a:t>Simple sorting and filtering of reports</a:t>
            </a:r>
          </a:p>
          <a:p>
            <a:r>
              <a:rPr lang="en-US" b="1" smtClean="0"/>
              <a:t>Less hardware and software requirements</a:t>
            </a:r>
          </a:p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2C1D55-C375-4934-BD2C-FCFE88277A5D}" type="slidenum">
              <a:rPr lang="en-IN" smtClean="0"/>
              <a:pPr/>
              <a:t>10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3625" y="184150"/>
            <a:ext cx="822934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2B5481"/>
              </a:buClr>
              <a:defRPr/>
            </a:pPr>
            <a:r>
              <a:rPr lang="en-IN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Database Approach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91187" y="1339851"/>
            <a:ext cx="6828393" cy="488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just" eaLnBrk="1" hangingPunct="1">
              <a:lnSpc>
                <a:spcPct val="200000"/>
              </a:lnSpc>
              <a:buClr>
                <a:srgbClr val="2B5481"/>
              </a:buClr>
              <a:defRPr/>
            </a:pPr>
            <a:r>
              <a:rPr lang="en-IN" sz="2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I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is a single, large repository of data, which can be used simultaneously by many departments and users.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7805F3-686A-467C-8E68-B2E32138742C}" type="slidenum">
              <a:rPr lang="en-IN" smtClean="0"/>
              <a:pPr/>
              <a:t>11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History of Database Systems</a:t>
            </a:r>
            <a:endParaRPr lang="en-IN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27" y="1609725"/>
            <a:ext cx="4996570" cy="4846638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1950s and early 1960s: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800" kern="0" dirty="0" smtClean="0">
                <a:latin typeface="Times New Roman" pitchFamily="18" charset="0"/>
                <a:cs typeface="Times New Roman" pitchFamily="18" charset="0"/>
              </a:rPr>
              <a:t>Data processing using magnetic tapes for storage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800" kern="0" dirty="0" smtClean="0">
                <a:latin typeface="Times New Roman" pitchFamily="18" charset="0"/>
                <a:cs typeface="Times New Roman" pitchFamily="18" charset="0"/>
              </a:rPr>
              <a:t>Tapes provide only sequential access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800" kern="0" dirty="0" smtClean="0">
                <a:latin typeface="Times New Roman" pitchFamily="18" charset="0"/>
                <a:cs typeface="Times New Roman" pitchFamily="18" charset="0"/>
              </a:rPr>
              <a:t>Punched cards for input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612C9E-C246-4706-9A38-4465BFD085D3}" type="slidenum">
              <a:rPr lang="en-IN" smtClean="0"/>
              <a:pPr/>
              <a:t>12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History of Database Systems</a:t>
            </a:r>
            <a:endParaRPr lang="en-IN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26" y="1609725"/>
            <a:ext cx="7492335" cy="3849688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Late 1960s and 1970s: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800" kern="0" dirty="0" smtClean="0">
                <a:latin typeface="Times New Roman" pitchFamily="18" charset="0"/>
                <a:cs typeface="Times New Roman" pitchFamily="18" charset="0"/>
              </a:rPr>
              <a:t>Hard disks allow direct access to data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800" kern="0" dirty="0" smtClean="0">
                <a:latin typeface="Times New Roman" pitchFamily="18" charset="0"/>
                <a:cs typeface="Times New Roman" pitchFamily="18" charset="0"/>
              </a:rPr>
              <a:t>Network and hierarchical data models in widespread use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800" kern="0" dirty="0" smtClean="0">
                <a:latin typeface="Times New Roman" pitchFamily="18" charset="0"/>
                <a:cs typeface="Times New Roman" pitchFamily="18" charset="0"/>
              </a:rPr>
              <a:t>Ted </a:t>
            </a:r>
            <a:r>
              <a:rPr lang="en-US" sz="1800" kern="0" dirty="0" err="1" smtClean="0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sz="1800" kern="0" dirty="0" smtClean="0">
                <a:latin typeface="Times New Roman" pitchFamily="18" charset="0"/>
                <a:cs typeface="Times New Roman" pitchFamily="18" charset="0"/>
              </a:rPr>
              <a:t> defined the relational data model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Won the ACM Turing Award for this work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IBM Research began  System R prototype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UC Berkeley began Ingres prototype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800" kern="0" dirty="0" smtClean="0">
                <a:latin typeface="Times New Roman" pitchFamily="18" charset="0"/>
                <a:cs typeface="Times New Roman" pitchFamily="18" charset="0"/>
              </a:rPr>
              <a:t>High-performance (for the era) transaction processing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en-US" kern="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IN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5B3613-DA10-4F1B-83E8-6985A320EB2F}" type="slidenum">
              <a:rPr lang="en-IN" smtClean="0"/>
              <a:pPr/>
              <a:t>13</a:t>
            </a:fld>
            <a:endParaRPr lang="en-IN" smtClean="0"/>
          </a:p>
        </p:txBody>
      </p:sp>
      <p:pic>
        <p:nvPicPr>
          <p:cNvPr id="5" name="Picture 4" descr="Network-Model-in-DBM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2868" y="1439864"/>
            <a:ext cx="312947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ierarchical-dbms-mode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8222" y="4697414"/>
            <a:ext cx="3436874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348289"/>
            <a:ext cx="3958452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History of Database Systems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800" kern="0" dirty="0" smtClean="0"/>
              <a:t>1980s: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600" kern="0" dirty="0" smtClean="0"/>
              <a:t>Research on relational prototypes evolved into commercial systems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1400" kern="0" dirty="0" smtClean="0"/>
              <a:t>SQL became industrial standard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600" kern="0" dirty="0" smtClean="0"/>
              <a:t>Parallel and distributed database systems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600" kern="0" dirty="0" smtClean="0"/>
              <a:t>Object-oriented database systems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800" kern="0" dirty="0" smtClean="0"/>
              <a:t>1990s: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600" kern="0" dirty="0" smtClean="0"/>
              <a:t>Large decision support and data-mining applications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600" kern="0" dirty="0" smtClean="0"/>
              <a:t>Large multi-terabyte data warehouses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600" kern="0" dirty="0" smtClean="0"/>
              <a:t>Emergence of Web commerce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800" kern="0" dirty="0" smtClean="0"/>
              <a:t>2000s: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600" kern="0" dirty="0" smtClean="0"/>
              <a:t>XML and </a:t>
            </a:r>
            <a:r>
              <a:rPr lang="en-US" sz="1600" kern="0" dirty="0" err="1" smtClean="0"/>
              <a:t>XQuery</a:t>
            </a:r>
            <a:r>
              <a:rPr lang="en-US" sz="1600" kern="0" dirty="0" smtClean="0"/>
              <a:t> standards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en-US" sz="1600" kern="0" dirty="0" smtClean="0"/>
              <a:t>Automated database administration</a:t>
            </a:r>
          </a:p>
        </p:txBody>
      </p:sp>
      <p:sp>
        <p:nvSpPr>
          <p:cNvPr id="21508" name="Subtitle 2" hidden="1"/>
          <p:cNvSpPr txBox="1">
            <a:spLocks/>
          </p:cNvSpPr>
          <p:nvPr/>
        </p:nvSpPr>
        <p:spPr bwMode="auto">
          <a:xfrm>
            <a:off x="1432451" y="6172200"/>
            <a:ext cx="740666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1600">
                <a:latin typeface="Calibri" pitchFamily="34" charset="0"/>
              </a:rPr>
              <a:t>Compiled by </a:t>
            </a:r>
            <a:r>
              <a:rPr lang="en-US" sz="1600" b="1">
                <a:latin typeface="Calibri" pitchFamily="34" charset="0"/>
              </a:rPr>
              <a:t>Dr. B.Thirumala Rao, </a:t>
            </a:r>
            <a:r>
              <a:rPr lang="en-US" sz="1200">
                <a:latin typeface="Calibri" pitchFamily="34" charset="0"/>
              </a:rPr>
              <a:t>Professor, CSE</a:t>
            </a:r>
            <a:endParaRPr lang="en-US" sz="3200">
              <a:latin typeface="Calibri" pitchFamily="34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9C3712-B716-4CDB-9845-38B679B0AC3B}" type="slidenum">
              <a:rPr lang="en-IN" smtClean="0"/>
              <a:pPr/>
              <a:t>14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60001" y="0"/>
            <a:ext cx="7987457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2B5481"/>
              </a:buClr>
              <a:defRPr/>
            </a:pPr>
            <a:r>
              <a:rPr lang="en-I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Database in Database based System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559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buClr>
                <a:srgbClr val="2B5481"/>
              </a:buClr>
              <a:buFont typeface="Wingdings" pitchFamily="2" charset="2"/>
              <a:buNone/>
              <a:defRPr/>
            </a:pPr>
            <a:endParaRPr lang="en-IN" sz="2800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963" y="1217613"/>
            <a:ext cx="8371712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963" y="3322638"/>
            <a:ext cx="8371712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E22D9C-B7DC-4335-9814-F99AF88333AC}" type="slidenum">
              <a:rPr lang="en-IN" smtClean="0"/>
              <a:pPr/>
              <a:t>15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+mj-lt"/>
              <a:buAutoNum type="arabicPeriod"/>
              <a:defRPr/>
            </a:pPr>
            <a:r>
              <a:rPr lang="en-US" sz="2400" b="1" dirty="0"/>
              <a:t>Self-describing nature </a:t>
            </a:r>
            <a:r>
              <a:rPr lang="en-US" sz="2400" dirty="0"/>
              <a:t>of a database </a:t>
            </a:r>
            <a:r>
              <a:rPr lang="en-US" sz="2400" dirty="0" smtClean="0"/>
              <a:t>system.</a:t>
            </a:r>
            <a:endParaRPr lang="en-US" sz="2400" dirty="0"/>
          </a:p>
          <a:p>
            <a:pPr algn="just" eaLnBrk="1" hangingPunct="1">
              <a:buFont typeface="+mj-lt"/>
              <a:buAutoNum type="arabicPeriod"/>
              <a:defRPr/>
            </a:pPr>
            <a:r>
              <a:rPr lang="en-US" sz="2400" b="1" dirty="0" smtClean="0"/>
              <a:t>Insulation</a:t>
            </a:r>
            <a:r>
              <a:rPr lang="en-US" sz="2400" dirty="0" smtClean="0"/>
              <a:t> </a:t>
            </a:r>
            <a:r>
              <a:rPr lang="en-US" sz="2400" dirty="0"/>
              <a:t>between programs and </a:t>
            </a:r>
            <a:r>
              <a:rPr lang="en-US" sz="2400" dirty="0" smtClean="0"/>
              <a:t>data, and data manipulation.</a:t>
            </a:r>
          </a:p>
          <a:p>
            <a:pPr algn="just" eaLnBrk="1" hangingPunct="1">
              <a:buFont typeface="+mj-lt"/>
              <a:buAutoNum type="arabicPeriod"/>
              <a:defRPr/>
            </a:pPr>
            <a:r>
              <a:rPr lang="en-US" sz="2400" dirty="0"/>
              <a:t>Support of </a:t>
            </a:r>
            <a:r>
              <a:rPr lang="en-US" sz="2400" b="1" dirty="0"/>
              <a:t>multiple views </a:t>
            </a:r>
            <a:r>
              <a:rPr lang="en-US" sz="2400" dirty="0"/>
              <a:t>of the </a:t>
            </a:r>
            <a:r>
              <a:rPr lang="en-US" sz="2400" dirty="0" smtClean="0"/>
              <a:t>data.</a:t>
            </a:r>
          </a:p>
          <a:p>
            <a:pPr algn="just" eaLnBrk="1" hangingPunct="1">
              <a:buFont typeface="+mj-lt"/>
              <a:buAutoNum type="arabicPeriod"/>
              <a:defRPr/>
            </a:pPr>
            <a:r>
              <a:rPr lang="en-US" sz="2400" b="1" dirty="0"/>
              <a:t>Sharing</a:t>
            </a:r>
            <a:r>
              <a:rPr lang="en-US" sz="2400" dirty="0"/>
              <a:t> of data and </a:t>
            </a:r>
            <a:r>
              <a:rPr lang="en-US" sz="2400" b="1" dirty="0"/>
              <a:t>multi-user</a:t>
            </a:r>
            <a:r>
              <a:rPr lang="en-US" sz="2400" dirty="0"/>
              <a:t> transaction processing</a:t>
            </a:r>
          </a:p>
          <a:p>
            <a:pPr marL="547687" indent="-514350" algn="just" eaLnBrk="1" hangingPunct="1">
              <a:buFont typeface="+mj-lt"/>
              <a:buAutoNum type="arabicPeriod"/>
              <a:defRPr/>
            </a:pPr>
            <a:endParaRPr lang="en-US" sz="2800" dirty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endParaRPr lang="en-US" sz="3200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0BBA81-5519-4B20-A7FD-655A6EA23E2D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+mj-lt"/>
              <a:buAutoNum type="arabicPeriod"/>
              <a:defRPr/>
            </a:pPr>
            <a:r>
              <a:rPr lang="en-US" sz="2400" dirty="0"/>
              <a:t>Self-describing nature of a database </a:t>
            </a:r>
            <a:r>
              <a:rPr lang="en-US" sz="2400" dirty="0" smtClean="0"/>
              <a:t>system</a:t>
            </a:r>
            <a:endParaRPr lang="en-US" sz="2400" dirty="0"/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endParaRPr lang="en-US" sz="3200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12AFEF-C109-4931-8416-24819C36B8C7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2918" y="2535238"/>
          <a:ext cx="4419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329"/>
                <a:gridCol w="1167441"/>
                <a:gridCol w="488832"/>
                <a:gridCol w="761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768" y="3754438"/>
          <a:ext cx="31687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329"/>
                <a:gridCol w="1167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768" y="5126038"/>
          <a:ext cx="2763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329"/>
                <a:gridCol w="761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84" name="TextBox 9"/>
          <p:cNvSpPr txBox="1">
            <a:spLocks noChangeArrowheads="1"/>
          </p:cNvSpPr>
          <p:nvPr/>
        </p:nvSpPr>
        <p:spPr bwMode="auto">
          <a:xfrm>
            <a:off x="457326" y="1981200"/>
            <a:ext cx="8579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What will be your description of the data stored in the following tables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1" y="320676"/>
            <a:ext cx="7239000" cy="34434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 smtClean="0"/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+mj-lt"/>
              <a:buAutoNum type="arabicPeriod"/>
              <a:defRPr/>
            </a:pPr>
            <a:r>
              <a:rPr lang="en-US" sz="2400" dirty="0"/>
              <a:t>Self-describing nature of a database </a:t>
            </a:r>
            <a:r>
              <a:rPr lang="en-US" sz="2400" dirty="0" smtClean="0"/>
              <a:t>system.</a:t>
            </a:r>
            <a:endParaRPr lang="en-US" sz="2400" dirty="0"/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endParaRPr lang="en-US" sz="3200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3A2614-23C2-480D-8285-64FBD63D164E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768" y="2463800"/>
          <a:ext cx="5029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455"/>
                <a:gridCol w="1324303"/>
                <a:gridCol w="827690"/>
                <a:gridCol w="89075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Aditya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6069" y="4700588"/>
          <a:ext cx="350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811"/>
                <a:gridCol w="1291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45232" y="4700588"/>
          <a:ext cx="2971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928"/>
                <a:gridCol w="12028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19" name="TextBox 9"/>
          <p:cNvSpPr txBox="1">
            <a:spLocks noChangeArrowheads="1"/>
          </p:cNvSpPr>
          <p:nvPr/>
        </p:nvSpPr>
        <p:spPr bwMode="auto">
          <a:xfrm>
            <a:off x="1771351" y="2189164"/>
            <a:ext cx="2268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Verdana" pitchFamily="34" charset="0"/>
              </a:rPr>
              <a:t>Student_Details</a:t>
            </a:r>
          </a:p>
        </p:txBody>
      </p:sp>
      <p:sp>
        <p:nvSpPr>
          <p:cNvPr id="11320" name="TextBox 10"/>
          <p:cNvSpPr txBox="1">
            <a:spLocks noChangeArrowheads="1"/>
          </p:cNvSpPr>
          <p:nvPr/>
        </p:nvSpPr>
        <p:spPr bwMode="auto">
          <a:xfrm>
            <a:off x="762211" y="4311650"/>
            <a:ext cx="3599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Verdana" pitchFamily="34" charset="0"/>
              </a:rPr>
              <a:t>Student_ExamFee_Details</a:t>
            </a:r>
          </a:p>
        </p:txBody>
      </p:sp>
      <p:sp>
        <p:nvSpPr>
          <p:cNvPr id="11321" name="TextBox 11"/>
          <p:cNvSpPr txBox="1">
            <a:spLocks noChangeArrowheads="1"/>
          </p:cNvSpPr>
          <p:nvPr/>
        </p:nvSpPr>
        <p:spPr bwMode="auto">
          <a:xfrm>
            <a:off x="5029326" y="4311650"/>
            <a:ext cx="3204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Verdana" pitchFamily="34" charset="0"/>
              </a:rPr>
              <a:t>Student_Grade_Details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35211" y="1"/>
            <a:ext cx="7239000" cy="658091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987" y="636588"/>
            <a:ext cx="7586824" cy="5611812"/>
          </a:xfrm>
        </p:spPr>
        <p:txBody>
          <a:bodyPr/>
          <a:lstStyle/>
          <a:p>
            <a:pPr algn="just" eaLnBrk="1" hangingPunct="1">
              <a:buFont typeface="+mj-lt"/>
              <a:buAutoNum type="arabicPeriod"/>
              <a:defRPr/>
            </a:pPr>
            <a:r>
              <a:rPr lang="en-US" sz="2400" dirty="0"/>
              <a:t>Self-describing nature of a database </a:t>
            </a:r>
            <a:r>
              <a:rPr lang="en-US" sz="2400" dirty="0" smtClean="0"/>
              <a:t>system.</a:t>
            </a:r>
            <a:endParaRPr lang="en-US" sz="2400" dirty="0"/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endParaRPr lang="en-US" sz="3200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773CC-CFDC-4009-AA65-93772AADE883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603" y="1085851"/>
            <a:ext cx="3744278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37962" y="4206875"/>
          <a:ext cx="554449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65"/>
                <a:gridCol w="1287942"/>
                <a:gridCol w="2575884"/>
              </a:tblGrid>
              <a:tr h="270889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Column_name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Data_Type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Belongs_to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8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Student_Details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8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Char(30)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Student_Details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89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Sem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Student_Details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8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Char(2)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Student_Details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8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Student_ExamFee_Details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8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Char(1)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Student_Grade_Details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28" name="TextBox 13"/>
          <p:cNvSpPr txBox="1">
            <a:spLocks noChangeArrowheads="1"/>
          </p:cNvSpPr>
          <p:nvPr/>
        </p:nvSpPr>
        <p:spPr bwMode="auto">
          <a:xfrm>
            <a:off x="341420" y="2840038"/>
            <a:ext cx="712445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en-US">
                <a:solidFill>
                  <a:srgbClr val="FF0000"/>
                </a:solidFill>
              </a:rPr>
              <a:t>A DBMS </a:t>
            </a:r>
            <a:r>
              <a:rPr lang="en-US" b="1">
                <a:solidFill>
                  <a:srgbClr val="FF0000"/>
                </a:solidFill>
              </a:rPr>
              <a:t>catalog</a:t>
            </a:r>
            <a:r>
              <a:rPr lang="en-US">
                <a:solidFill>
                  <a:srgbClr val="FF0000"/>
                </a:solidFill>
              </a:rPr>
              <a:t> stores </a:t>
            </a:r>
            <a:r>
              <a:rPr lang="en-US" b="1">
                <a:solidFill>
                  <a:srgbClr val="FF0000"/>
                </a:solidFill>
              </a:rPr>
              <a:t>meta-data</a:t>
            </a:r>
            <a:r>
              <a:rPr lang="en-US">
                <a:solidFill>
                  <a:srgbClr val="FF0000"/>
                </a:solidFill>
              </a:rPr>
              <a:t> (the description of a particular database e.g. data structures, types, and constraints)</a:t>
            </a:r>
          </a:p>
          <a:p>
            <a:pPr lvl="1" algn="just"/>
            <a:endParaRPr lang="en-US">
              <a:solidFill>
                <a:srgbClr val="FF0000"/>
              </a:solidFill>
            </a:endParaRPr>
          </a:p>
          <a:p>
            <a:pPr lvl="1" algn="just"/>
            <a:r>
              <a:rPr lang="en-US">
                <a:solidFill>
                  <a:srgbClr val="FF0000"/>
                </a:solidFill>
              </a:rPr>
              <a:t>This allows the DBMS software to work with different database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769" y="300039"/>
            <a:ext cx="44951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 Outcomes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18FA16-A7A3-44E4-BBE1-A9ED1C24F1F9}" type="slidenum">
              <a:rPr lang="en-IN" smtClean="0"/>
              <a:pPr/>
              <a:t>2</a:t>
            </a:fld>
            <a:endParaRPr lang="en-IN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385514" y="1416051"/>
            <a:ext cx="75754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Comprehend the basic terminology related to data &amp; databases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Appreciate  various approaches of storing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57987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27" y="1177925"/>
            <a:ext cx="7239105" cy="5278438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2. </a:t>
            </a:r>
            <a:r>
              <a:rPr lang="en-US" sz="2400" dirty="0" smtClean="0"/>
              <a:t>Insulation </a:t>
            </a:r>
            <a:r>
              <a:rPr lang="en-US" sz="2400" dirty="0"/>
              <a:t>between programs and </a:t>
            </a:r>
            <a:r>
              <a:rPr lang="en-US" sz="2400" dirty="0" smtClean="0"/>
              <a:t>data, and data manipulation. (</a:t>
            </a:r>
            <a:r>
              <a:rPr lang="en-US" sz="2400" b="1" dirty="0" smtClean="0"/>
              <a:t>program-data independence)</a:t>
            </a:r>
            <a:endParaRPr lang="en-US" sz="2400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endParaRPr lang="en-US" sz="3200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5149AF-2CD7-42AA-A565-3277CFB2DBC9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829304" y="2068513"/>
            <a:ext cx="2545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Verdana" pitchFamily="34" charset="0"/>
              </a:rPr>
              <a:t>File Approach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73078" y="2960689"/>
            <a:ext cx="5833111" cy="619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1BM14CS001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 </a:t>
            </a:r>
            <a:r>
              <a:rPr lang="en-US" sz="1600">
                <a:solidFill>
                  <a:srgbClr val="FF00FF"/>
                </a:solidFill>
                <a:latin typeface="Verdana" pitchFamily="34" charset="0"/>
              </a:rPr>
              <a:t>Aditya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 LA,Java,DBMS,OS,DC</a:t>
            </a:r>
          </a:p>
          <a:p>
            <a:pPr eaLnBrk="0" hangingPunct="0"/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1BM14CS002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 </a:t>
            </a:r>
            <a:r>
              <a:rPr lang="en-US" sz="1600">
                <a:solidFill>
                  <a:srgbClr val="FF00FF"/>
                </a:solidFill>
                <a:latin typeface="Verdana" pitchFamily="34" charset="0"/>
              </a:rPr>
              <a:t>Baharth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 DBMS,OS,DC</a:t>
            </a:r>
          </a:p>
        </p:txBody>
      </p:sp>
      <p:sp>
        <p:nvSpPr>
          <p:cNvPr id="8199" name="TextBox 7"/>
          <p:cNvSpPr txBox="1">
            <a:spLocks noChangeArrowheads="1"/>
          </p:cNvSpPr>
          <p:nvPr/>
        </p:nvSpPr>
        <p:spPr bwMode="auto">
          <a:xfrm>
            <a:off x="2960651" y="2590800"/>
            <a:ext cx="12112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student.txt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879376" y="3810001"/>
            <a:ext cx="773170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fp=fopen("student.txt","r");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while(fscanf(fp,"%s %s %s",USN,name,subjects)!=EOF)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printf("USN: %s Name: %s Subjects: %s",USN,name,subjects);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8201" name="TextBox 10"/>
          <p:cNvSpPr txBox="1">
            <a:spLocks noChangeArrowheads="1"/>
          </p:cNvSpPr>
          <p:nvPr/>
        </p:nvSpPr>
        <p:spPr bwMode="auto">
          <a:xfrm>
            <a:off x="641264" y="5497514"/>
            <a:ext cx="793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Verdana" pitchFamily="34" charset="0"/>
              </a:rPr>
              <a:t>What will be the Output of the above program statements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1" y="320676"/>
            <a:ext cx="7239000" cy="538307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27" y="1081089"/>
            <a:ext cx="7239105" cy="5375275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2. </a:t>
            </a:r>
            <a:r>
              <a:rPr lang="en-US" sz="2400" dirty="0" smtClean="0"/>
              <a:t>Insulation </a:t>
            </a:r>
            <a:r>
              <a:rPr lang="en-US" sz="2400" dirty="0"/>
              <a:t>between programs and </a:t>
            </a:r>
            <a:r>
              <a:rPr lang="en-US" sz="2400" dirty="0" smtClean="0"/>
              <a:t>data, and data manipulation.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endParaRPr lang="en-US" sz="3200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0CBC8F-0F7D-4147-AA8B-05F411265497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829304" y="2068513"/>
            <a:ext cx="2545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Verdana" pitchFamily="34" charset="0"/>
              </a:rPr>
              <a:t>File Approach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873078" y="2960689"/>
            <a:ext cx="5833111" cy="619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FF00FF"/>
                </a:solidFill>
                <a:latin typeface="Verdana" pitchFamily="34" charset="0"/>
              </a:rPr>
              <a:t>Aditya </a:t>
            </a:r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1BM14CS001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  LA,Java,DBMS,OS,DC</a:t>
            </a:r>
          </a:p>
          <a:p>
            <a:pPr eaLnBrk="0" hangingPunct="0"/>
            <a:r>
              <a:rPr lang="en-US" sz="1600">
                <a:solidFill>
                  <a:srgbClr val="FF00FF"/>
                </a:solidFill>
                <a:latin typeface="Verdana" pitchFamily="34" charset="0"/>
              </a:rPr>
              <a:t>Baharth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1BM14CS002</a:t>
            </a:r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  DBMS,OS,DC</a:t>
            </a: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2960651" y="2590800"/>
            <a:ext cx="12112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student.txt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879377" y="3810001"/>
            <a:ext cx="8036591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fp=fopen("student.txt","r");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while(fscanf(fp,"%s %s %s",USN,name,subjects)!=EOF)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printf("USN: %s Name: %s Subjects: %s",USN,name,subjects);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9225" name="TextBox 11"/>
          <p:cNvSpPr txBox="1">
            <a:spLocks noChangeArrowheads="1"/>
          </p:cNvSpPr>
          <p:nvPr/>
        </p:nvSpPr>
        <p:spPr bwMode="auto">
          <a:xfrm>
            <a:off x="641264" y="5341939"/>
            <a:ext cx="793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Verdana" pitchFamily="34" charset="0"/>
              </a:rPr>
              <a:t>What will be the Output of the above program statements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621434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27" y="1136650"/>
            <a:ext cx="7239105" cy="5319713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2. Insulation </a:t>
            </a:r>
            <a:r>
              <a:rPr lang="en-US" sz="2400" dirty="0"/>
              <a:t>between programs and </a:t>
            </a:r>
            <a:r>
              <a:rPr lang="en-US" sz="2400" dirty="0" smtClean="0"/>
              <a:t>data, and data manipulation.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 smtClean="0">
              <a:solidFill>
                <a:srgbClr val="0000CC"/>
              </a:solidFill>
            </a:endParaRPr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3200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4855D9-BFA1-4105-ABFD-0958A63FB665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829304" y="2068513"/>
            <a:ext cx="2927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Verdana" pitchFamily="34" charset="0"/>
              </a:rPr>
              <a:t>DBMS Approach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684099" y="2933700"/>
          <a:ext cx="648017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58"/>
                <a:gridCol w="1339187"/>
                <a:gridCol w="2980929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USN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FF"/>
                          </a:solidFill>
                        </a:rPr>
                        <a:t>Name</a:t>
                      </a:r>
                      <a:endParaRPr 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Subjects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1BM14CS001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FF"/>
                          </a:solidFill>
                        </a:rPr>
                        <a:t>Aditya</a:t>
                      </a:r>
                      <a:endParaRPr 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LA, Java, DBMS,OS,DC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1BM14CS002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FF00FF"/>
                          </a:solidFill>
                        </a:rPr>
                        <a:t>Bharath</a:t>
                      </a:r>
                      <a:endParaRPr 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DBMS, OS,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DC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16" name="TextBox 7"/>
          <p:cNvSpPr txBox="1">
            <a:spLocks noChangeArrowheads="1"/>
          </p:cNvSpPr>
          <p:nvPr/>
        </p:nvSpPr>
        <p:spPr bwMode="auto">
          <a:xfrm>
            <a:off x="2514663" y="2514600"/>
            <a:ext cx="904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student</a:t>
            </a:r>
          </a:p>
        </p:txBody>
      </p:sp>
      <p:sp>
        <p:nvSpPr>
          <p:cNvPr id="8217" name="Rectangle 12"/>
          <p:cNvSpPr>
            <a:spLocks noChangeArrowheads="1"/>
          </p:cNvSpPr>
          <p:nvPr/>
        </p:nvSpPr>
        <p:spPr bwMode="auto">
          <a:xfrm>
            <a:off x="1257332" y="4300538"/>
            <a:ext cx="4294833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Verdana" pitchFamily="34" charset="0"/>
              </a:rPr>
              <a:t>select USN, Name, Subjects from student;</a:t>
            </a:r>
          </a:p>
        </p:txBody>
      </p:sp>
      <p:sp>
        <p:nvSpPr>
          <p:cNvPr id="8218" name="TextBox 13"/>
          <p:cNvSpPr txBox="1">
            <a:spLocks noChangeArrowheads="1"/>
          </p:cNvSpPr>
          <p:nvPr/>
        </p:nvSpPr>
        <p:spPr bwMode="auto">
          <a:xfrm>
            <a:off x="5867127" y="4314826"/>
            <a:ext cx="28548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SQL </a:t>
            </a:r>
            <a:r>
              <a:rPr lang="en-US" b="1">
                <a:solidFill>
                  <a:srgbClr val="000000"/>
                </a:solidFill>
                <a:latin typeface="Verdana" pitchFamily="34" charset="0"/>
              </a:rPr>
              <a:t>query</a:t>
            </a:r>
            <a:r>
              <a:rPr lang="en-US">
                <a:solidFill>
                  <a:srgbClr val="000000"/>
                </a:solidFill>
                <a:latin typeface="Verdana" pitchFamily="34" charset="0"/>
              </a:rPr>
              <a:t> to retrieve 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and display table 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information</a:t>
            </a:r>
          </a:p>
        </p:txBody>
      </p:sp>
      <p:sp>
        <p:nvSpPr>
          <p:cNvPr id="8219" name="Rectangle 14"/>
          <p:cNvSpPr>
            <a:spLocks noChangeArrowheads="1"/>
          </p:cNvSpPr>
          <p:nvPr/>
        </p:nvSpPr>
        <p:spPr bwMode="auto">
          <a:xfrm>
            <a:off x="822683" y="5299075"/>
            <a:ext cx="5181768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Verdana" pitchFamily="34" charset="0"/>
              </a:rPr>
              <a:t>1BM14CS001 Aditya LA,Java,DBMS,OS,DC</a:t>
            </a:r>
          </a:p>
          <a:p>
            <a:pPr eaLnBrk="0" hangingPunct="0"/>
            <a:r>
              <a:rPr lang="en-US">
                <a:solidFill>
                  <a:schemeClr val="bg1"/>
                </a:solidFill>
                <a:latin typeface="Verdana" pitchFamily="34" charset="0"/>
              </a:rPr>
              <a:t>1BM14CS002 Bharath DBMS,OS,DC</a:t>
            </a:r>
          </a:p>
        </p:txBody>
      </p:sp>
      <p:sp>
        <p:nvSpPr>
          <p:cNvPr id="8220" name="Down Arrow 15"/>
          <p:cNvSpPr>
            <a:spLocks noChangeArrowheads="1"/>
          </p:cNvSpPr>
          <p:nvPr/>
        </p:nvSpPr>
        <p:spPr bwMode="auto">
          <a:xfrm>
            <a:off x="3237817" y="4784726"/>
            <a:ext cx="307404" cy="555625"/>
          </a:xfrm>
          <a:prstGeom prst="downArrow">
            <a:avLst>
              <a:gd name="adj1" fmla="val 50000"/>
              <a:gd name="adj2" fmla="val 50012"/>
            </a:avLst>
          </a:prstGeom>
          <a:noFill/>
          <a:ln w="9525" algn="ctr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391231" y="0"/>
            <a:ext cx="7239000" cy="482889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27" y="679450"/>
            <a:ext cx="7239105" cy="4973638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2. Insulation </a:t>
            </a:r>
            <a:r>
              <a:rPr lang="en-US" sz="2400" dirty="0"/>
              <a:t>between programs and </a:t>
            </a:r>
            <a:r>
              <a:rPr lang="en-US" sz="2400" dirty="0" smtClean="0"/>
              <a:t>data, and data manipulation.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 smtClean="0">
              <a:solidFill>
                <a:srgbClr val="0000CC"/>
              </a:solidFill>
            </a:endParaRPr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3200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2122B4-706B-4FAF-B359-6D529DE9BBAE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2620490" y="1416051"/>
            <a:ext cx="2927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Verdana" pitchFamily="34" charset="0"/>
              </a:rPr>
              <a:t>DBMS Approach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607248" y="2379663"/>
          <a:ext cx="7316786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404"/>
                <a:gridCol w="1775383"/>
                <a:gridCol w="3809999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FF"/>
                          </a:solidFill>
                        </a:rPr>
                        <a:t>Name</a:t>
                      </a:r>
                      <a:endParaRPr 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USN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Subjects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FF"/>
                          </a:solidFill>
                        </a:rPr>
                        <a:t>Aditya</a:t>
                      </a:r>
                      <a:endParaRPr 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1BM14CS001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LA, Java, DBMS,OS,DC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FF00FF"/>
                          </a:solidFill>
                        </a:rPr>
                        <a:t>Bharath</a:t>
                      </a:r>
                      <a:endParaRPr 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1BM14CS002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DBMS, OS,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DC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40" name="TextBox 7"/>
          <p:cNvSpPr txBox="1">
            <a:spLocks noChangeArrowheads="1"/>
          </p:cNvSpPr>
          <p:nvPr/>
        </p:nvSpPr>
        <p:spPr bwMode="auto">
          <a:xfrm>
            <a:off x="3614514" y="1960564"/>
            <a:ext cx="904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student</a:t>
            </a:r>
          </a:p>
        </p:txBody>
      </p:sp>
      <p:sp>
        <p:nvSpPr>
          <p:cNvPr id="9241" name="Rectangle 12"/>
          <p:cNvSpPr>
            <a:spLocks noChangeArrowheads="1"/>
          </p:cNvSpPr>
          <p:nvPr/>
        </p:nvSpPr>
        <p:spPr bwMode="auto">
          <a:xfrm>
            <a:off x="938589" y="3705225"/>
            <a:ext cx="5486652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Verdana" pitchFamily="34" charset="0"/>
              </a:rPr>
              <a:t>select USN, Name, Subjects from student;</a:t>
            </a:r>
          </a:p>
        </p:txBody>
      </p:sp>
      <p:sp>
        <p:nvSpPr>
          <p:cNvPr id="9242" name="TextBox 13"/>
          <p:cNvSpPr txBox="1">
            <a:spLocks noChangeArrowheads="1"/>
          </p:cNvSpPr>
          <p:nvPr/>
        </p:nvSpPr>
        <p:spPr bwMode="auto">
          <a:xfrm>
            <a:off x="6019569" y="4314825"/>
            <a:ext cx="20724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SQL </a:t>
            </a:r>
            <a:r>
              <a:rPr lang="en-US" b="1">
                <a:solidFill>
                  <a:srgbClr val="000000"/>
                </a:solidFill>
                <a:latin typeface="Verdana" pitchFamily="34" charset="0"/>
              </a:rPr>
              <a:t>query</a:t>
            </a:r>
            <a:r>
              <a:rPr lang="en-US">
                <a:solidFill>
                  <a:srgbClr val="000000"/>
                </a:solidFill>
                <a:latin typeface="Verdana" pitchFamily="34" charset="0"/>
              </a:rPr>
              <a:t> to retrieve </a:t>
            </a:r>
          </a:p>
          <a:p>
            <a:r>
              <a:rPr lang="en-US">
                <a:solidFill>
                  <a:srgbClr val="000000"/>
                </a:solidFill>
                <a:latin typeface="Verdana" pitchFamily="34" charset="0"/>
              </a:rPr>
              <a:t>and display table information</a:t>
            </a:r>
          </a:p>
        </p:txBody>
      </p:sp>
      <p:sp>
        <p:nvSpPr>
          <p:cNvPr id="9243" name="Rectangle 14"/>
          <p:cNvSpPr>
            <a:spLocks noChangeArrowheads="1"/>
          </p:cNvSpPr>
          <p:nvPr/>
        </p:nvSpPr>
        <p:spPr bwMode="auto">
          <a:xfrm>
            <a:off x="855440" y="4759325"/>
            <a:ext cx="5181768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Verdana" pitchFamily="34" charset="0"/>
              </a:rPr>
              <a:t>1BM14CS001 Aditya LA,Java,DBMS,OS,DC</a:t>
            </a:r>
          </a:p>
          <a:p>
            <a:pPr eaLnBrk="0" hangingPunct="0"/>
            <a:r>
              <a:rPr lang="en-US">
                <a:solidFill>
                  <a:schemeClr val="bg1"/>
                </a:solidFill>
                <a:latin typeface="Verdana" pitchFamily="34" charset="0"/>
              </a:rPr>
              <a:t>1BM14CS002 Bharath DBMS,OS,DC</a:t>
            </a:r>
          </a:p>
        </p:txBody>
      </p:sp>
      <p:sp>
        <p:nvSpPr>
          <p:cNvPr id="9244" name="Down Arrow 15"/>
          <p:cNvSpPr>
            <a:spLocks noChangeArrowheads="1"/>
          </p:cNvSpPr>
          <p:nvPr/>
        </p:nvSpPr>
        <p:spPr bwMode="auto">
          <a:xfrm>
            <a:off x="3126951" y="4203701"/>
            <a:ext cx="307404" cy="555625"/>
          </a:xfrm>
          <a:prstGeom prst="downArrow">
            <a:avLst>
              <a:gd name="adj1" fmla="val 50000"/>
              <a:gd name="adj2" fmla="val 50012"/>
            </a:avLst>
          </a:prstGeom>
          <a:noFill/>
          <a:ln w="9525" algn="ctr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391231" y="0"/>
            <a:ext cx="7239000" cy="482889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Main 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93" y="636588"/>
            <a:ext cx="7239105" cy="1039812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2. Insulation </a:t>
            </a:r>
            <a:r>
              <a:rPr lang="en-US" sz="2400" dirty="0"/>
              <a:t>between programs and </a:t>
            </a:r>
            <a:r>
              <a:rPr lang="en-US" sz="2400" dirty="0" smtClean="0"/>
              <a:t>data, and data manipulation.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 smtClean="0">
              <a:solidFill>
                <a:srgbClr val="0000CC"/>
              </a:solidFill>
            </a:endParaRPr>
          </a:p>
          <a:p>
            <a:pPr marL="33337" indent="0" algn="just"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sz="3200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97369C-CF8E-4DC0-BB85-BE88A2C2E059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5" name="Rectangle 11"/>
          <p:cNvSpPr>
            <a:spLocks noChangeArrowheads="1"/>
          </p:cNvSpPr>
          <p:nvPr/>
        </p:nvSpPr>
        <p:spPr bwMode="auto">
          <a:xfrm>
            <a:off x="328822" y="1717675"/>
            <a:ext cx="7378948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buFont typeface="Arial" charset="0"/>
              <a:buChar char="•"/>
            </a:pPr>
            <a:r>
              <a:rPr lang="en-US" sz="2800"/>
              <a:t>Called </a:t>
            </a:r>
            <a:r>
              <a:rPr lang="en-US" sz="2800" b="1"/>
              <a:t>program-data independence</a:t>
            </a:r>
            <a:r>
              <a:rPr lang="en-US" sz="2800"/>
              <a:t>.</a:t>
            </a:r>
          </a:p>
          <a:p>
            <a:pPr lvl="1" algn="just">
              <a:buFont typeface="Arial" charset="0"/>
              <a:buChar char="•"/>
            </a:pPr>
            <a:r>
              <a:rPr lang="en-US" sz="2800"/>
              <a:t>Allows changing data structures and storage organization without having to change the DBMS access programs.</a:t>
            </a:r>
          </a:p>
          <a:p>
            <a:pPr lvl="1" algn="just">
              <a:buFont typeface="Arial" charset="0"/>
              <a:buChar char="•"/>
            </a:pPr>
            <a:r>
              <a:rPr lang="en-US" sz="2800"/>
              <a:t>A </a:t>
            </a:r>
            <a:r>
              <a:rPr lang="en-US" sz="2800" b="1"/>
              <a:t>data model</a:t>
            </a:r>
            <a:r>
              <a:rPr lang="en-US" sz="2800"/>
              <a:t> is used to hide storage details and present the users with a conceptual view  of the database.</a:t>
            </a:r>
          </a:p>
          <a:p>
            <a:pPr lvl="1" algn="just">
              <a:buFont typeface="Arial" charset="0"/>
              <a:buChar char="•"/>
            </a:pPr>
            <a:r>
              <a:rPr lang="en-US" sz="2800"/>
              <a:t>Programs refer to the data model constructs rather than data storage details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42747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Main Characteristics of the Database Approach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9611" y="973139"/>
            <a:ext cx="7239105" cy="48466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smtClean="0"/>
              <a:t>3. Support of multiple views of the data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908A09-E1AA-4DA0-8781-250FFCE3F9C0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298" y="1558926"/>
            <a:ext cx="685737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143945" y="6149976"/>
            <a:ext cx="6508391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en-US" sz="2000"/>
              <a:t>Each user may see a different view of the database, which describes </a:t>
            </a:r>
            <a:r>
              <a:rPr lang="en-US" sz="2000" b="1"/>
              <a:t>only</a:t>
            </a:r>
            <a:r>
              <a:rPr lang="en-US" sz="2000"/>
              <a:t> the data of interest to that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469034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Main Characteristics of the Database Approach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327" y="1609725"/>
            <a:ext cx="7239105" cy="39179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4A0A7B-1DB9-4370-8B86-B71E75677784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210" y="2020888"/>
          <a:ext cx="706627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795"/>
                <a:gridCol w="1123496"/>
                <a:gridCol w="1027109"/>
                <a:gridCol w="1108587"/>
                <a:gridCol w="1119859"/>
                <a:gridCol w="1666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C00000"/>
                          </a:solidFill>
                        </a:rPr>
                        <a:t>Source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C00000"/>
                          </a:solidFill>
                        </a:rPr>
                        <a:t>Destination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C00000"/>
                          </a:solidFill>
                        </a:rPr>
                        <a:t>Train Name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C00000"/>
                          </a:solidFill>
                        </a:rPr>
                        <a:t>Start Time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C00000"/>
                          </a:solidFill>
                        </a:rPr>
                        <a:t>Start Date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C00000"/>
                          </a:solidFill>
                        </a:rPr>
                        <a:t>Number of Seats 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C00000"/>
                          </a:solidFill>
                        </a:rPr>
                        <a:t>Availability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Bangalore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Mysore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Chamundi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Express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18:15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14-1-2016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44" name="TextBox 7"/>
          <p:cNvSpPr txBox="1">
            <a:spLocks noChangeArrowheads="1"/>
          </p:cNvSpPr>
          <p:nvPr/>
        </p:nvSpPr>
        <p:spPr bwMode="auto">
          <a:xfrm>
            <a:off x="2709941" y="1643064"/>
            <a:ext cx="30053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Train Reservation Database</a:t>
            </a:r>
          </a:p>
        </p:txBody>
      </p:sp>
      <p:pic>
        <p:nvPicPr>
          <p:cNvPr id="92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023" y="4427539"/>
            <a:ext cx="53291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988" y="4457701"/>
            <a:ext cx="457326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47" name="Rectangle 8"/>
          <p:cNvSpPr>
            <a:spLocks noChangeArrowheads="1"/>
          </p:cNvSpPr>
          <p:nvPr/>
        </p:nvSpPr>
        <p:spPr bwMode="auto">
          <a:xfrm>
            <a:off x="609768" y="1641475"/>
            <a:ext cx="7504934" cy="1639888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248" name="Rectangle 11"/>
          <p:cNvSpPr>
            <a:spLocks noChangeArrowheads="1"/>
          </p:cNvSpPr>
          <p:nvPr/>
        </p:nvSpPr>
        <p:spPr bwMode="auto">
          <a:xfrm>
            <a:off x="3198763" y="3581400"/>
            <a:ext cx="2668365" cy="609600"/>
          </a:xfrm>
          <a:prstGeom prst="rect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Verdana" pitchFamily="34" charset="0"/>
              </a:rPr>
              <a:t>Train Ticket Booking Software </a:t>
            </a:r>
          </a:p>
        </p:txBody>
      </p:sp>
      <p:sp>
        <p:nvSpPr>
          <p:cNvPr id="9249" name="Up Arrow 12"/>
          <p:cNvSpPr>
            <a:spLocks noChangeArrowheads="1"/>
          </p:cNvSpPr>
          <p:nvPr/>
        </p:nvSpPr>
        <p:spPr bwMode="auto">
          <a:xfrm>
            <a:off x="4343967" y="3240088"/>
            <a:ext cx="303625" cy="341312"/>
          </a:xfrm>
          <a:prstGeom prst="upArrow">
            <a:avLst>
              <a:gd name="adj1" fmla="val 50000"/>
              <a:gd name="adj2" fmla="val 49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9250" name="Straight Arrow Connector 16"/>
          <p:cNvCxnSpPr>
            <a:cxnSpLocks noChangeShapeType="1"/>
          </p:cNvCxnSpPr>
          <p:nvPr/>
        </p:nvCxnSpPr>
        <p:spPr bwMode="auto">
          <a:xfrm flipV="1">
            <a:off x="2709940" y="4191000"/>
            <a:ext cx="488822" cy="381000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9251" name="Straight Arrow Connector 20"/>
          <p:cNvCxnSpPr>
            <a:cxnSpLocks noChangeShapeType="1"/>
          </p:cNvCxnSpPr>
          <p:nvPr/>
        </p:nvCxnSpPr>
        <p:spPr bwMode="auto">
          <a:xfrm flipH="1" flipV="1">
            <a:off x="5867128" y="4191000"/>
            <a:ext cx="561894" cy="266700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34852" name="Rectangle 15"/>
          <p:cNvSpPr>
            <a:spLocks noChangeArrowheads="1"/>
          </p:cNvSpPr>
          <p:nvPr/>
        </p:nvSpPr>
        <p:spPr bwMode="auto">
          <a:xfrm>
            <a:off x="670241" y="1041401"/>
            <a:ext cx="67628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4</a:t>
            </a:r>
            <a:r>
              <a:rPr lang="en-US" sz="2400" dirty="0">
                <a:latin typeface="+mj-lt"/>
              </a:rPr>
              <a:t>. Sharing of data and </a:t>
            </a:r>
            <a:r>
              <a:rPr lang="en-US" sz="2400" b="1" dirty="0">
                <a:latin typeface="+mj-lt"/>
              </a:rPr>
              <a:t>multi-user</a:t>
            </a:r>
            <a:r>
              <a:rPr lang="en-US" sz="2400" dirty="0">
                <a:latin typeface="+mj-lt"/>
              </a:rPr>
              <a:t> transaction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327" y="488950"/>
            <a:ext cx="753643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Basic Terminology</a:t>
            </a:r>
            <a:endParaRPr lang="en-US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6068" y="1163638"/>
            <a:ext cx="7245404" cy="500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just"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Known facts that can be recorded and have an implicit meaning.</a:t>
            </a:r>
          </a:p>
          <a:p>
            <a:pPr lvl="1" eaLnBrk="1" hangingPunct="1">
              <a:buClr>
                <a:srgbClr val="2B5481"/>
              </a:buClr>
              <a:defRPr/>
            </a:pPr>
            <a:r>
              <a:rPr lang="en-US" sz="2400" u="sng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Structured</a:t>
            </a:r>
            <a:r>
              <a:rPr lang="en-US" sz="2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: numbers, text, dates</a:t>
            </a:r>
          </a:p>
          <a:p>
            <a:pPr lvl="1" eaLnBrk="1" hangingPunct="1">
              <a:buClr>
                <a:srgbClr val="2B5481"/>
              </a:buClr>
              <a:defRPr/>
            </a:pPr>
            <a:r>
              <a:rPr lang="en-US" sz="2400" u="sng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Unstructured</a:t>
            </a:r>
            <a:r>
              <a:rPr lang="en-US" sz="2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: images, video, documents</a:t>
            </a:r>
          </a:p>
          <a:p>
            <a:pPr algn="just"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giving facts a shape</a:t>
            </a:r>
          </a:p>
          <a:p>
            <a:pPr algn="just"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understanding the facts</a:t>
            </a:r>
          </a:p>
          <a:p>
            <a:pPr algn="just"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Wisdom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applying knowledge to given situation</a:t>
            </a:r>
          </a:p>
          <a:p>
            <a:pPr algn="just"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effectLst/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: data that describes the properties and context of user data</a:t>
            </a:r>
          </a:p>
          <a:p>
            <a:pPr algn="just">
              <a:buClrTx/>
              <a:buFont typeface="Wingdings" pitchFamily="2" charset="2"/>
              <a:buChar char="v"/>
              <a:defRPr/>
            </a:pPr>
            <a:endParaRPr lang="en-US" sz="2000" dirty="0"/>
          </a:p>
          <a:p>
            <a:pPr marL="0" indent="0" eaLnBrk="1" hangingPunct="1">
              <a:lnSpc>
                <a:spcPct val="200000"/>
              </a:lnSpc>
              <a:buClr>
                <a:srgbClr val="2B5481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2B5481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558177-8C45-4286-9186-802F19AF246E}" type="slidenum">
              <a:rPr lang="en-IN" smtClean="0"/>
              <a:pPr/>
              <a:t>3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327" y="488950"/>
            <a:ext cx="753643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Basic Terminology</a:t>
            </a:r>
            <a:endParaRPr lang="en-US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6068" y="1163638"/>
            <a:ext cx="7355011" cy="500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just"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An organized collection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of related data.</a:t>
            </a:r>
          </a:p>
          <a:p>
            <a:pPr algn="just"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Mini-world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Some part of the real world about which data is stored in a database. For example, student grades and transcripts at a university.</a:t>
            </a:r>
          </a:p>
          <a:p>
            <a:pPr algn="just">
              <a:buClrTx/>
              <a:buFont typeface="Wingdings" pitchFamily="2" charset="2"/>
              <a:buChar char="v"/>
              <a:defRPr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Database Management System (DBMS)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A software package/ system to facilitate the creation and maintenance of a computerized database.</a:t>
            </a:r>
          </a:p>
          <a:p>
            <a:pPr algn="just">
              <a:buClrTx/>
              <a:buFont typeface="Wingdings" pitchFamily="2" charset="2"/>
              <a:buChar char="v"/>
              <a:defRPr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Database System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The DBMS software together with the data itself.  Sometimes, the applications are also included.</a:t>
            </a:r>
          </a:p>
          <a:p>
            <a:pPr>
              <a:defRPr/>
            </a:pPr>
            <a:endParaRPr lang="en-US" sz="2000" dirty="0"/>
          </a:p>
          <a:p>
            <a:pPr marL="0" indent="0" eaLnBrk="1" hangingPunct="1">
              <a:lnSpc>
                <a:spcPct val="200000"/>
              </a:lnSpc>
              <a:buClr>
                <a:srgbClr val="2B5481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2B5481"/>
              </a:buClr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6467F8-369E-4A6E-B21B-AF341C44EBF1}" type="slidenum">
              <a:rPr lang="en-IN" smtClean="0"/>
              <a:pPr/>
              <a:t>4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327" y="234951"/>
            <a:ext cx="742556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buClr>
                <a:srgbClr val="2B5481"/>
              </a:buClr>
              <a:defRPr/>
            </a:pPr>
            <a:r>
              <a:rPr lang="en-IN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Approaches to store data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7561" y="1076325"/>
            <a:ext cx="7555328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200000"/>
              </a:lnSpc>
              <a:buClr>
                <a:srgbClr val="2B5481"/>
              </a:buClr>
              <a:buFont typeface="Wingdings" pitchFamily="2" charset="2"/>
              <a:buNone/>
              <a:defRPr/>
            </a:pPr>
            <a:endParaRPr lang="en-IN" sz="2400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200000"/>
              </a:lnSpc>
              <a:buClr>
                <a:srgbClr val="2B5481"/>
              </a:buClr>
              <a:buFont typeface="Wingdings" pitchFamily="2" charset="2"/>
              <a:buNone/>
              <a:defRPr/>
            </a:pPr>
            <a:r>
              <a:rPr lang="en-IN" sz="28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•There are two approaches for storing data in computers:</a:t>
            </a:r>
          </a:p>
          <a:p>
            <a:pPr eaLnBrk="1" hangingPunct="1">
              <a:lnSpc>
                <a:spcPct val="200000"/>
              </a:lnSpc>
              <a:buClr>
                <a:srgbClr val="2B5481"/>
              </a:buClr>
              <a:defRPr/>
            </a:pPr>
            <a:r>
              <a:rPr lang="en-IN" sz="28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	File-based approach.</a:t>
            </a:r>
          </a:p>
          <a:p>
            <a:pPr eaLnBrk="1" hangingPunct="1">
              <a:lnSpc>
                <a:spcPct val="200000"/>
              </a:lnSpc>
              <a:buClr>
                <a:srgbClr val="2B5481"/>
              </a:buClr>
              <a:defRPr/>
            </a:pPr>
            <a:r>
              <a:rPr lang="en-IN" sz="28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	Database-approach.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52BE16-02FF-40D0-BE10-956759CE3BA3}" type="slidenum">
              <a:rPr lang="en-IN" smtClean="0"/>
              <a:pPr/>
              <a:t>5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20676"/>
            <a:ext cx="8103363" cy="482889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Difference Between File and </a:t>
            </a:r>
            <a:r>
              <a:rPr lang="en-US" sz="3200" dirty="0" smtClean="0"/>
              <a:t>Database approach</a:t>
            </a:r>
            <a:endParaRPr lang="en-US" sz="3200" dirty="0"/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652" y="1071564"/>
            <a:ext cx="7162254" cy="5106987"/>
          </a:xfrm>
        </p:spPr>
      </p:pic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3BDA3A-A6FF-4E41-8FA2-52103E121BE2}" type="slidenum">
              <a:rPr lang="en-IN" smtClean="0"/>
              <a:pPr/>
              <a:t>6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44411" y="234950"/>
            <a:ext cx="822934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buClr>
                <a:srgbClr val="2B5481"/>
              </a:buClr>
              <a:defRPr/>
            </a:pPr>
            <a:r>
              <a:rPr lang="en-IN" sz="36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File Based Approach</a:t>
            </a:r>
            <a:endParaRPr lang="en-IN" sz="3600" b="1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49295" y="1163638"/>
            <a:ext cx="7212649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just" eaLnBrk="1" hangingPunct="1">
              <a:lnSpc>
                <a:spcPct val="200000"/>
              </a:lnSpc>
              <a:buClr>
                <a:srgbClr val="2B5481"/>
              </a:buClr>
              <a:defRPr/>
            </a:pPr>
            <a:r>
              <a:rPr lang="en-I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A </a:t>
            </a:r>
            <a:r>
              <a:rPr lang="en-I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filesystem</a:t>
            </a:r>
            <a:r>
              <a:rPr lang="en-I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is a method for storing and organizing computer files and the data they contain to make it easy to find and access them.</a:t>
            </a:r>
          </a:p>
          <a:p>
            <a:pPr algn="just" eaLnBrk="1" hangingPunct="1">
              <a:lnSpc>
                <a:spcPct val="200000"/>
              </a:lnSpc>
              <a:buClr>
                <a:srgbClr val="2B5481"/>
              </a:buClr>
              <a:defRPr/>
            </a:pPr>
            <a:r>
              <a:rPr lang="en-I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File systems may use a </a:t>
            </a:r>
            <a:r>
              <a:rPr lang="en-I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storage device </a:t>
            </a:r>
            <a:r>
              <a:rPr lang="en-I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such as a hard disk or CD ROM and involve maintaining the physical location of the files.</a:t>
            </a:r>
          </a:p>
          <a:p>
            <a:pPr algn="just" eaLnBrk="1" hangingPunct="1">
              <a:lnSpc>
                <a:spcPct val="200000"/>
              </a:lnSpc>
              <a:buClr>
                <a:srgbClr val="2B5481"/>
              </a:buClr>
              <a:defRPr/>
            </a:pPr>
            <a:r>
              <a:rPr lang="en-I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Programmers used </a:t>
            </a:r>
            <a:r>
              <a:rPr lang="en-I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programming languages </a:t>
            </a:r>
            <a:r>
              <a:rPr lang="en-I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such as COBOL, C++ to write applications that directly accessed files to perform data management services and provide information for users.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C68E36-E261-4CB4-96BC-3AD244FD5C4D}" type="slidenum">
              <a:rPr lang="en-IN" smtClean="0"/>
              <a:pPr/>
              <a:t>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326" y="-79375"/>
            <a:ext cx="7755644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2B5481"/>
              </a:buClr>
              <a:defRPr/>
            </a:pPr>
            <a:r>
              <a:rPr lang="en-IN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Database in File Based System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822325"/>
            <a:ext cx="9144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buClr>
                <a:srgbClr val="2B5481"/>
              </a:buClr>
              <a:buFont typeface="Wingdings" pitchFamily="2" charset="2"/>
              <a:buNone/>
              <a:defRPr/>
            </a:pPr>
            <a:endParaRPr lang="en-IN" sz="2800" kern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120" y="1239838"/>
            <a:ext cx="7960999" cy="5056187"/>
            <a:chOff x="-4063" y="-4063"/>
            <a:chExt cx="6175249" cy="4495799"/>
          </a:xfrm>
        </p:grpSpPr>
        <p:pic>
          <p:nvPicPr>
            <p:cNvPr id="1536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4063" y="-4063"/>
              <a:ext cx="6175249" cy="1755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4063" y="1748536"/>
              <a:ext cx="6175249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31248F-AAF1-464F-8513-D6D02D4F7749}" type="slidenum">
              <a:rPr lang="en-IN" smtClean="0"/>
              <a:pPr/>
              <a:t>8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0675"/>
            <a:ext cx="7239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Problems in traditional approach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125" indent="-282575" eaLnBrk="1" hangingPunct="1">
              <a:lnSpc>
                <a:spcPct val="150000"/>
              </a:lnSpc>
              <a:buFont typeface="Wingdings 2" pitchFamily="18" charset="2"/>
              <a:buChar char=""/>
            </a:pPr>
            <a:r>
              <a:rPr lang="en-US" smtClean="0"/>
              <a:t>Data Redundancy</a:t>
            </a:r>
          </a:p>
          <a:p>
            <a:pPr marL="365125" indent="-282575" eaLnBrk="1" hangingPunct="1">
              <a:lnSpc>
                <a:spcPct val="150000"/>
              </a:lnSpc>
              <a:buFont typeface="Wingdings 2" pitchFamily="18" charset="2"/>
              <a:buChar char=""/>
            </a:pPr>
            <a:r>
              <a:rPr lang="en-US" smtClean="0"/>
              <a:t>Data Security</a:t>
            </a:r>
          </a:p>
          <a:p>
            <a:pPr marL="365125" indent="-282575" eaLnBrk="1" hangingPunct="1">
              <a:lnSpc>
                <a:spcPct val="150000"/>
              </a:lnSpc>
              <a:buFont typeface="Wingdings 2" pitchFamily="18" charset="2"/>
              <a:buChar char=""/>
            </a:pPr>
            <a:r>
              <a:rPr lang="en-US" smtClean="0"/>
              <a:t>Data Isolation</a:t>
            </a:r>
          </a:p>
          <a:p>
            <a:pPr marL="365125" indent="-282575" eaLnBrk="1" hangingPunct="1">
              <a:lnSpc>
                <a:spcPct val="150000"/>
              </a:lnSpc>
              <a:buFont typeface="Wingdings 2" pitchFamily="18" charset="2"/>
              <a:buChar char=""/>
            </a:pPr>
            <a:r>
              <a:rPr lang="en-US" smtClean="0"/>
              <a:t>Program / Data Dependence</a:t>
            </a:r>
          </a:p>
          <a:p>
            <a:pPr marL="365125" indent="-282575" eaLnBrk="1" hangingPunct="1">
              <a:lnSpc>
                <a:spcPct val="150000"/>
              </a:lnSpc>
              <a:buFont typeface="Wingdings 2" pitchFamily="18" charset="2"/>
              <a:buChar char=""/>
            </a:pPr>
            <a:r>
              <a:rPr lang="en-US" smtClean="0"/>
              <a:t>Lack of Flexibility</a:t>
            </a:r>
          </a:p>
          <a:p>
            <a:pPr marL="365125" indent="-282575" eaLnBrk="1" hangingPunct="1">
              <a:lnSpc>
                <a:spcPct val="150000"/>
              </a:lnSpc>
              <a:buFont typeface="Wingdings 2" pitchFamily="18" charset="2"/>
              <a:buChar char=""/>
            </a:pPr>
            <a:r>
              <a:rPr lang="en-US" smtClean="0"/>
              <a:t>Concurrent Access Anomalies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1199" y="2978151"/>
            <a:ext cx="5442557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1400" dirty="0">
                <a:solidFill>
                  <a:schemeClr val="bg1"/>
                </a:solidFill>
              </a:rPr>
              <a:t>Data isolation is a property that determines when and how changes made by one operation become visible to other concurrent users and systems. This issue occurs in a concurrency situation. 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50B324-3ED9-481C-995E-3BCA44900EDD}" type="slidenum">
              <a:rPr lang="en-IN" smtClean="0"/>
              <a:pPr/>
              <a:t>9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1147</Words>
  <Application>Microsoft Office PowerPoint</Application>
  <PresentationFormat>On-screen Show (4:3)</PresentationFormat>
  <Paragraphs>293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Database Management Systems  19CS2108  </vt:lpstr>
      <vt:lpstr>Slide 2</vt:lpstr>
      <vt:lpstr>Slide 3</vt:lpstr>
      <vt:lpstr>Slide 4</vt:lpstr>
      <vt:lpstr>Slide 5</vt:lpstr>
      <vt:lpstr>Difference Between File and Database approach</vt:lpstr>
      <vt:lpstr>Slide 7</vt:lpstr>
      <vt:lpstr>Slide 8</vt:lpstr>
      <vt:lpstr>Problems in traditional approach</vt:lpstr>
      <vt:lpstr>Advantages in traditional approach</vt:lpstr>
      <vt:lpstr>Slide 11</vt:lpstr>
      <vt:lpstr>History of Database Systems</vt:lpstr>
      <vt:lpstr>History of Database Systems</vt:lpstr>
      <vt:lpstr>History of Database Systems</vt:lpstr>
      <vt:lpstr>Slide 15</vt:lpstr>
      <vt:lpstr>Main Characteristics of the Database Approach</vt:lpstr>
      <vt:lpstr>Main Characteristics of the Database Approach</vt:lpstr>
      <vt:lpstr>Main Characteristics of the Database Approach</vt:lpstr>
      <vt:lpstr>Main Characteristics of the Database Approach</vt:lpstr>
      <vt:lpstr>Main Characteristics of the Database Approach</vt:lpstr>
      <vt:lpstr>Main Characteristics of the Database Approach</vt:lpstr>
      <vt:lpstr>Main Characteristics of the Database Approach</vt:lpstr>
      <vt:lpstr>Main Characteristics of the Database Approach</vt:lpstr>
      <vt:lpstr>Main Characteristics of the Database Approach</vt:lpstr>
      <vt:lpstr>Main Characteristics of the Database Approach</vt:lpstr>
      <vt:lpstr>Main Characteristics of the Database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19CS2108  </dc:title>
  <dc:creator>Mallieswari</dc:creator>
  <cp:lastModifiedBy>Mallieswari</cp:lastModifiedBy>
  <cp:revision>5</cp:revision>
  <dcterms:created xsi:type="dcterms:W3CDTF">2020-08-21T04:16:59Z</dcterms:created>
  <dcterms:modified xsi:type="dcterms:W3CDTF">2020-08-21T04:27:59Z</dcterms:modified>
</cp:coreProperties>
</file>