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C056-A179-4D2B-9B2E-B539607A8B1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63F8-B4D7-424F-9281-BC1690A975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Canned transactions</a:t>
            </a:r>
            <a:r>
              <a:rPr lang="en-US" smtClean="0"/>
              <a:t> are standard types of queries and updates which are frequently used by Naive end users to constantly querying and updating database. These are the </a:t>
            </a:r>
            <a:r>
              <a:rPr lang="en-US" b="1" smtClean="0"/>
              <a:t>transactions</a:t>
            </a:r>
            <a:r>
              <a:rPr lang="en-US" smtClean="0"/>
              <a:t> that are carefully programmed and tested in advance.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223EE0-2094-49BA-AC83-FFFB5414B9FB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8FAF81-5D12-40D6-8163-F7023726BCD6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1FE2-D728-40CE-A6C8-8927F91958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0945-9A79-4D4C-8EC7-9E396899E2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760795" y="879763"/>
            <a:ext cx="6152309" cy="28681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Database Management Systems </a:t>
            </a:r>
            <a:br>
              <a:rPr lang="en-US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19CS2108 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4000" dirty="0" smtClean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354984" y="3540126"/>
            <a:ext cx="5113736" cy="1101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IN" dirty="0" smtClean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135C2B-338D-4C44-95F0-0B53D737C589}" type="slidenum">
              <a:rPr lang="en-IN" smtClean="0"/>
              <a:pPr/>
              <a:t>1</a:t>
            </a:fld>
            <a:endParaRPr lang="en-IN" smtClean="0"/>
          </a:p>
        </p:txBody>
      </p:sp>
      <p:pic>
        <p:nvPicPr>
          <p:cNvPr id="8197" name="Picture 3" descr="Letter 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80475" y="285750"/>
            <a:ext cx="8458641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Database System Environment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1F435177-78FA-4DAE-8293-389121627C0E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KLEF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48B874-B3F4-4F85-8601-D3B8BA56EE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85987" y="1093788"/>
            <a:ext cx="7312176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943100" lvl="3" indent="-571500" algn="just"/>
            <a:r>
              <a:rPr lang="en-US" sz="3600"/>
              <a:t>Five elements </a:t>
            </a:r>
          </a:p>
          <a:p>
            <a:pPr marL="2400300" lvl="4" indent="-571500" algn="just">
              <a:buFont typeface="Arial" charset="0"/>
              <a:buChar char="•"/>
            </a:pPr>
            <a:r>
              <a:rPr lang="en-US" sz="3600"/>
              <a:t>Hardware </a:t>
            </a:r>
          </a:p>
          <a:p>
            <a:pPr marL="2400300" lvl="4" indent="-571500" algn="just">
              <a:buFont typeface="Arial" charset="0"/>
              <a:buChar char="•"/>
            </a:pPr>
            <a:r>
              <a:rPr lang="en-US" sz="3600"/>
              <a:t>Software</a:t>
            </a:r>
          </a:p>
          <a:p>
            <a:pPr marL="2400300" lvl="4" indent="-571500" algn="just">
              <a:buFont typeface="Arial" charset="0"/>
              <a:buChar char="•"/>
            </a:pPr>
            <a:r>
              <a:rPr lang="en-US" sz="3600"/>
              <a:t>People</a:t>
            </a:r>
          </a:p>
          <a:p>
            <a:pPr marL="2400300" lvl="4" indent="-571500" algn="just">
              <a:buFont typeface="Arial" charset="0"/>
              <a:buChar char="•"/>
            </a:pPr>
            <a:r>
              <a:rPr lang="en-US" sz="3600"/>
              <a:t>Procedure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36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8"/>
            <a:ext cx="7239000" cy="55216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system environment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7051E9-58A2-4BE8-AD37-CEF867399AF9}" type="slidenum">
              <a:rPr lang="en-IN" smtClean="0"/>
              <a:pPr/>
              <a:t>11</a:t>
            </a:fld>
            <a:endParaRPr lang="en-IN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12" y="1065214"/>
            <a:ext cx="6869968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9F9320-6D47-498F-BCD5-C20FF8EA54D7}" type="slidenum">
              <a:rPr lang="en-IN" smtClean="0"/>
              <a:pPr/>
              <a:t>12</a:t>
            </a:fld>
            <a:endParaRPr lang="en-IN" smtClean="0"/>
          </a:p>
        </p:txBody>
      </p:sp>
      <p:pic>
        <p:nvPicPr>
          <p:cNvPr id="19460" name="Picture 2" descr="End       of   DiscussionThank you for Listening!!!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07964"/>
            <a:ext cx="8168875" cy="66500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54" y="1206501"/>
            <a:ext cx="67540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29137" y="550864"/>
            <a:ext cx="710178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Database System Environment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D0E3D6-4A68-4643-8D10-13D4F981C870}" type="slidenum">
              <a:rPr lang="en-IN" smtClean="0"/>
              <a:pPr/>
              <a:t>13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328" y="320675"/>
            <a:ext cx="723910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Data Abstraction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3200" b="1" smtClean="0"/>
              <a:t>Data Abstraction </a:t>
            </a:r>
            <a:r>
              <a:rPr lang="en-US" sz="3200" smtClean="0"/>
              <a:t>generally refers to the </a:t>
            </a:r>
            <a:r>
              <a:rPr lang="en-US" sz="3200" b="1" smtClean="0">
                <a:solidFill>
                  <a:srgbClr val="FF0000"/>
                </a:solidFill>
              </a:rPr>
              <a:t>suppression</a:t>
            </a:r>
            <a:r>
              <a:rPr lang="en-US" sz="3200" smtClean="0">
                <a:solidFill>
                  <a:srgbClr val="FF0000"/>
                </a:solidFill>
              </a:rPr>
              <a:t> </a:t>
            </a:r>
            <a:r>
              <a:rPr lang="en-US" sz="3200" smtClean="0"/>
              <a:t>of </a:t>
            </a:r>
            <a:r>
              <a:rPr lang="en-US" sz="3200" b="1" smtClean="0"/>
              <a:t>details of data organization and storage</a:t>
            </a:r>
            <a:r>
              <a:rPr lang="en-US" sz="3200" smtClean="0"/>
              <a:t> and </a:t>
            </a:r>
            <a:r>
              <a:rPr lang="en-US" sz="3200" b="1" smtClean="0">
                <a:solidFill>
                  <a:srgbClr val="FF0000"/>
                </a:solidFill>
              </a:rPr>
              <a:t>highlighting the essential features </a:t>
            </a:r>
            <a:r>
              <a:rPr lang="en-US" sz="3200" smtClean="0"/>
              <a:t>for improved understanding of data.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z="3200" smtClean="0">
              <a:solidFill>
                <a:schemeClr val="accent1"/>
              </a:solidFill>
            </a:endParaRPr>
          </a:p>
          <a:p>
            <a:pPr algn="just" eaLnBrk="1" hangingPunct="1"/>
            <a:r>
              <a:rPr lang="en-US" sz="2200" smtClean="0">
                <a:solidFill>
                  <a:schemeClr val="accent1"/>
                </a:solidFill>
              </a:rPr>
              <a:t>Data Models provide the necessary means to achieve data abstraction.</a:t>
            </a:r>
          </a:p>
          <a:p>
            <a:pPr algn="just" eaLnBrk="1" hangingPunct="1"/>
            <a:endParaRPr lang="en-US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C3072540-CBD6-4938-B32A-8213FEF480F8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7C11D0-1359-4AE5-8EAA-A204AAD5F20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327" y="320676"/>
            <a:ext cx="7239105" cy="3587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4A1D0288-3FA1-4F6B-BAC7-A0360DB4112A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1ED83D-280E-4D62-81D8-CA9ECE762EFD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990" y="1196975"/>
            <a:ext cx="2881279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4"/>
          <a:srcRect b="9393"/>
          <a:stretch>
            <a:fillRect/>
          </a:stretch>
        </p:blipFill>
        <p:spPr bwMode="auto">
          <a:xfrm>
            <a:off x="395594" y="1271589"/>
            <a:ext cx="2437812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5" descr="Image result for sample house architecture with plan diagram"/>
          <p:cNvPicPr>
            <a:picLocks noChangeAspect="1" noChangeArrowheads="1"/>
          </p:cNvPicPr>
          <p:nvPr/>
        </p:nvPicPr>
        <p:blipFill>
          <a:blip r:embed="rId5"/>
          <a:srcRect t="4987" r="8224"/>
          <a:stretch>
            <a:fillRect/>
          </a:stretch>
        </p:blipFill>
        <p:spPr bwMode="auto">
          <a:xfrm>
            <a:off x="2168205" y="4070350"/>
            <a:ext cx="255119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178899" y="1125539"/>
            <a:ext cx="5761300" cy="2447925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2539" name="Rectangle 7"/>
          <p:cNvSpPr>
            <a:spLocks noChangeArrowheads="1"/>
          </p:cNvSpPr>
          <p:nvPr/>
        </p:nvSpPr>
        <p:spPr bwMode="auto">
          <a:xfrm>
            <a:off x="2062377" y="4033839"/>
            <a:ext cx="2796870" cy="2058987"/>
          </a:xfrm>
          <a:prstGeom prst="rect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5497990" y="4286250"/>
            <a:ext cx="2796870" cy="1011238"/>
          </a:xfrm>
          <a:prstGeom prst="rect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Verdana" pitchFamily="34" charset="0"/>
              </a:rPr>
              <a:t>Quantity of cement, brick, mud, iron, wood….etc to be used.</a:t>
            </a:r>
          </a:p>
        </p:txBody>
      </p:sp>
      <p:sp>
        <p:nvSpPr>
          <p:cNvPr id="9" name="Bent-Up Arrow 8"/>
          <p:cNvSpPr/>
          <p:nvPr/>
        </p:nvSpPr>
        <p:spPr bwMode="auto">
          <a:xfrm rot="5400000">
            <a:off x="1006960" y="3587061"/>
            <a:ext cx="979488" cy="1050716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Verdana" pitchFamily="34" charset="0"/>
              <a:cs typeface="+mn-cs"/>
            </a:endParaRPr>
          </a:p>
        </p:txBody>
      </p:sp>
      <p:sp>
        <p:nvSpPr>
          <p:cNvPr id="22542" name="Right Arrow 9"/>
          <p:cNvSpPr>
            <a:spLocks noChangeArrowheads="1"/>
          </p:cNvSpPr>
          <p:nvPr/>
        </p:nvSpPr>
        <p:spPr bwMode="auto">
          <a:xfrm>
            <a:off x="4859246" y="4602164"/>
            <a:ext cx="660162" cy="231775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2543" name="TextBox 10"/>
          <p:cNvSpPr txBox="1">
            <a:spLocks noChangeArrowheads="1"/>
          </p:cNvSpPr>
          <p:nvPr/>
        </p:nvSpPr>
        <p:spPr bwMode="auto">
          <a:xfrm>
            <a:off x="6012010" y="1844676"/>
            <a:ext cx="1959069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Verdana" pitchFamily="34" charset="0"/>
              </a:rPr>
              <a:t>High level </a:t>
            </a:r>
            <a:r>
              <a:rPr lang="en-US">
                <a:latin typeface="Verdana" pitchFamily="34" charset="0"/>
              </a:rPr>
              <a:t>view of house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Building Architecture</a:t>
            </a:r>
          </a:p>
        </p:txBody>
      </p:sp>
      <p:sp>
        <p:nvSpPr>
          <p:cNvPr id="22544" name="TextBox 15"/>
          <p:cNvSpPr txBox="1">
            <a:spLocks noChangeArrowheads="1"/>
          </p:cNvSpPr>
          <p:nvPr/>
        </p:nvSpPr>
        <p:spPr bwMode="auto">
          <a:xfrm>
            <a:off x="35276" y="4816476"/>
            <a:ext cx="21723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Verdana" pitchFamily="34" charset="0"/>
              </a:rPr>
              <a:t>Middle level </a:t>
            </a:r>
            <a:r>
              <a:rPr lang="en-US" sz="1600">
                <a:latin typeface="Verdana" pitchFamily="34" charset="0"/>
              </a:rPr>
              <a:t>view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Civil Engineer</a:t>
            </a:r>
          </a:p>
        </p:txBody>
      </p:sp>
      <p:sp>
        <p:nvSpPr>
          <p:cNvPr id="22545" name="TextBox 16"/>
          <p:cNvSpPr txBox="1">
            <a:spLocks noChangeArrowheads="1"/>
          </p:cNvSpPr>
          <p:nvPr/>
        </p:nvSpPr>
        <p:spPr bwMode="auto">
          <a:xfrm>
            <a:off x="5724764" y="5384801"/>
            <a:ext cx="22862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Verdana" pitchFamily="34" charset="0"/>
              </a:rPr>
              <a:t>Low level</a:t>
            </a:r>
            <a:r>
              <a:rPr lang="en-US" sz="1600">
                <a:latin typeface="Verdana" pitchFamily="34" charset="0"/>
              </a:rPr>
              <a:t> view 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Building Constructor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328" y="320675"/>
            <a:ext cx="7239105" cy="7599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Models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b="1" smtClean="0"/>
              <a:t>Data Model:</a:t>
            </a:r>
          </a:p>
          <a:p>
            <a:pPr lvl="1" algn="just" eaLnBrk="1" hangingPunct="1"/>
            <a:r>
              <a:rPr lang="en-US" sz="2800" smtClean="0"/>
              <a:t>A set of concepts to describe the </a:t>
            </a:r>
            <a:r>
              <a:rPr lang="en-US" sz="2800" b="1" i="1" smtClean="0"/>
              <a:t>structure</a:t>
            </a:r>
            <a:r>
              <a:rPr lang="en-US" sz="2800" smtClean="0"/>
              <a:t> of a database, the </a:t>
            </a:r>
            <a:r>
              <a:rPr lang="en-US" sz="2800" b="1" i="1" smtClean="0"/>
              <a:t>operations </a:t>
            </a:r>
            <a:r>
              <a:rPr lang="en-US" sz="2800" smtClean="0"/>
              <a:t>for manipulating these structures, and certain </a:t>
            </a:r>
            <a:r>
              <a:rPr lang="en-US" sz="2800" b="1" i="1" smtClean="0"/>
              <a:t>constraints</a:t>
            </a:r>
            <a:r>
              <a:rPr lang="en-US" sz="2800" smtClean="0"/>
              <a:t> that the database should obey.</a:t>
            </a:r>
          </a:p>
          <a:p>
            <a:pPr lvl="1" algn="just" eaLnBrk="1" hangingPunct="1"/>
            <a:endParaRPr lang="en-US" sz="2200" smtClean="0">
              <a:solidFill>
                <a:schemeClr val="accent1"/>
              </a:solidFill>
            </a:endParaRPr>
          </a:p>
          <a:p>
            <a:pPr lvl="1" algn="just" eaLnBrk="1" hangingPunct="1"/>
            <a:endParaRPr lang="en-US" sz="2200" smtClean="0">
              <a:solidFill>
                <a:schemeClr val="accent1"/>
              </a:solidFill>
            </a:endParaRPr>
          </a:p>
          <a:p>
            <a:pPr lvl="1" algn="just" eaLnBrk="1" hangingPunct="1"/>
            <a:endParaRPr lang="en-US" sz="2200" smtClean="0">
              <a:solidFill>
                <a:schemeClr val="accent1"/>
              </a:solidFill>
            </a:endParaRPr>
          </a:p>
          <a:p>
            <a:pPr lvl="1" algn="just" eaLnBrk="1" hangingPunct="1"/>
            <a:endParaRPr lang="en-US" sz="2200" smtClean="0">
              <a:solidFill>
                <a:schemeClr val="accent1"/>
              </a:solidFill>
            </a:endParaRPr>
          </a:p>
          <a:p>
            <a:pPr lvl="1" algn="just" eaLnBrk="1" hangingPunct="1"/>
            <a:endParaRPr lang="en-US" sz="2200" smtClean="0">
              <a:solidFill>
                <a:schemeClr val="accent1"/>
              </a:solidFill>
            </a:endParaRPr>
          </a:p>
          <a:p>
            <a:pPr lvl="1" algn="just" eaLnBrk="1" hangingPunct="1"/>
            <a:r>
              <a:rPr lang="en-US" sz="2200" smtClean="0">
                <a:solidFill>
                  <a:schemeClr val="accent1"/>
                </a:solidFill>
              </a:rPr>
              <a:t>Data Models provides the necessary means to achieve data abstraction.</a:t>
            </a:r>
          </a:p>
          <a:p>
            <a:pPr algn="just" eaLnBrk="1" hangingPunct="1"/>
            <a:endParaRPr lang="en-US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A17855F4-0550-484A-848D-FB2D5124C4BF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6783B1-CACC-4F63-9F1D-FA8F6C97A63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13347" y="0"/>
            <a:ext cx="7239105" cy="59372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70869" y="695325"/>
            <a:ext cx="7646037" cy="5927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smtClean="0"/>
              <a:t>Conceptual (high-level, semantic) data models: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Provide concepts that are close to the way many users perceive data. (</a:t>
            </a:r>
            <a:r>
              <a:rPr lang="en-US" sz="2000" smtClean="0">
                <a:solidFill>
                  <a:srgbClr val="FF0000"/>
                </a:solidFill>
              </a:rPr>
              <a:t>WHAT the system contains</a:t>
            </a:r>
            <a:r>
              <a:rPr lang="en-US" sz="2000" smtClean="0"/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mtClean="0"/>
              <a:t>Also called </a:t>
            </a:r>
            <a:r>
              <a:rPr lang="en-US" b="1" i="1" smtClean="0"/>
              <a:t>entity-based</a:t>
            </a:r>
            <a:r>
              <a:rPr lang="en-US" i="1" smtClean="0"/>
              <a:t> </a:t>
            </a:r>
            <a:r>
              <a:rPr lang="en-US" smtClean="0"/>
              <a:t>or</a:t>
            </a:r>
            <a:r>
              <a:rPr lang="en-US" i="1" smtClean="0"/>
              <a:t> </a:t>
            </a:r>
            <a:r>
              <a:rPr lang="en-US" b="1" i="1" smtClean="0"/>
              <a:t>object-based</a:t>
            </a:r>
            <a:r>
              <a:rPr lang="en-US" smtClean="0"/>
              <a:t> data models.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useful to understand the needs or requirements of the database.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b="1" smtClean="0"/>
              <a:t>Implementation (representational) data models: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Provide concepts that fall in between high and low level, used by many commercial DBMS implementations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100" smtClean="0"/>
              <a:t>e.g. relational data models, hierarchal or network models   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100" smtClean="0"/>
              <a:t>represent only the logical part of the database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100" smtClean="0">
                <a:solidFill>
                  <a:srgbClr val="FF0000"/>
                </a:solidFill>
              </a:rPr>
              <a:t>focuses on the design part of the database.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b="1" smtClean="0"/>
              <a:t>Physical (low-level, internal) data models: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Provide concepts that describe details of </a:t>
            </a:r>
            <a:r>
              <a:rPr lang="en-US" sz="2000" b="1" smtClean="0">
                <a:solidFill>
                  <a:srgbClr val="FF0000"/>
                </a:solidFill>
              </a:rPr>
              <a:t>how</a:t>
            </a:r>
            <a:r>
              <a:rPr lang="en-US" sz="2000" smtClean="0"/>
              <a:t> data is stored in the computer. These are usually specified in an ad-hoc manner through DBMS design and administration manuals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smtClean="0"/>
          </a:p>
          <a:p>
            <a:pPr algn="just" eaLnBrk="1" hangingPunct="1"/>
            <a:endParaRPr lang="en-US" sz="240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816A9E30-0428-459D-976B-01C548F318B4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0E7814-5147-4B4C-9752-5861F5DA74F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328" y="320675"/>
            <a:ext cx="7239105" cy="57987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B0785BD3-5BAC-45EA-AE92-4EA183316F16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5D1BE8-3200-4023-AC97-79DBB3AD90E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18" y="5029201"/>
            <a:ext cx="2376079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6163" y="1560513"/>
            <a:ext cx="502176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01738" y="5270500"/>
            <a:ext cx="2433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Physical (low-level)</a:t>
            </a:r>
          </a:p>
        </p:txBody>
      </p:sp>
      <p:sp>
        <p:nvSpPr>
          <p:cNvPr id="25609" name="TextBox 24"/>
          <p:cNvSpPr txBox="1">
            <a:spLocks noChangeArrowheads="1"/>
          </p:cNvSpPr>
          <p:nvPr/>
        </p:nvSpPr>
        <p:spPr bwMode="auto">
          <a:xfrm>
            <a:off x="178899" y="3244850"/>
            <a:ext cx="4269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Implementation (Representational)</a:t>
            </a:r>
          </a:p>
        </p:txBody>
      </p:sp>
      <p:sp>
        <p:nvSpPr>
          <p:cNvPr id="25610" name="TextBox 25"/>
          <p:cNvSpPr txBox="1">
            <a:spLocks noChangeArrowheads="1"/>
          </p:cNvSpPr>
          <p:nvPr/>
        </p:nvSpPr>
        <p:spPr bwMode="auto">
          <a:xfrm>
            <a:off x="745832" y="1747839"/>
            <a:ext cx="2906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Conceptual (high-level)</a:t>
            </a:r>
          </a:p>
        </p:txBody>
      </p:sp>
      <p:pic>
        <p:nvPicPr>
          <p:cNvPr id="25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8457" y="2884488"/>
            <a:ext cx="2824586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328" y="320675"/>
            <a:ext cx="7239105" cy="56601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Schemas, Instance and Database State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327" y="1609725"/>
            <a:ext cx="5964136" cy="4846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Database Schema: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1800" smtClean="0"/>
              <a:t>The </a:t>
            </a:r>
            <a:r>
              <a:rPr lang="en-US" sz="1800" b="1" i="1" smtClean="0"/>
              <a:t>description</a:t>
            </a:r>
            <a:r>
              <a:rPr lang="en-US" sz="1800" smtClean="0"/>
              <a:t> of a database.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1800" smtClean="0"/>
              <a:t>Includes descriptions of the database structure, data types, and the constraints on the database.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Scheme Diagram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1500" smtClean="0"/>
              <a:t>An </a:t>
            </a:r>
            <a:r>
              <a:rPr lang="en-US" sz="1500" b="1" i="1" smtClean="0"/>
              <a:t>illustrative</a:t>
            </a:r>
            <a:r>
              <a:rPr lang="en-US" sz="1500" smtClean="0"/>
              <a:t> display of (most aspects of) a database schema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–"/>
            </a:pPr>
            <a:endParaRPr lang="en-US" sz="1500" smtClean="0"/>
          </a:p>
          <a:p>
            <a:pPr eaLnBrk="1" hangingPunct="1"/>
            <a:r>
              <a:rPr lang="en-US" sz="2000" smtClean="0"/>
              <a:t>Database </a:t>
            </a:r>
            <a:r>
              <a:rPr lang="en-US" sz="2000" smtClean="0">
                <a:solidFill>
                  <a:srgbClr val="FF0000"/>
                </a:solidFill>
              </a:rPr>
              <a:t>State:</a:t>
            </a:r>
          </a:p>
          <a:p>
            <a:pPr lvl="1" eaLnBrk="1" hangingPunct="1"/>
            <a:r>
              <a:rPr lang="en-US" sz="1800" smtClean="0"/>
              <a:t>The actual data stored in a database at a </a:t>
            </a:r>
            <a:r>
              <a:rPr lang="en-US" sz="1800" b="1" i="1" smtClean="0">
                <a:solidFill>
                  <a:schemeClr val="accent1"/>
                </a:solidFill>
              </a:rPr>
              <a:t>particular moment in time</a:t>
            </a:r>
            <a:r>
              <a:rPr lang="en-US" sz="1800" smtClean="0"/>
              <a:t>. This includes the collection of all the data in the database.</a:t>
            </a:r>
          </a:p>
          <a:p>
            <a:pPr lvl="1" eaLnBrk="1" hangingPunct="1"/>
            <a:r>
              <a:rPr lang="en-US" sz="1800" smtClean="0"/>
              <a:t>Also called </a:t>
            </a:r>
            <a:r>
              <a:rPr lang="en-US" sz="1800" b="1" smtClean="0"/>
              <a:t>database </a:t>
            </a:r>
            <a:r>
              <a:rPr lang="en-US" sz="1800" b="1" smtClean="0">
                <a:solidFill>
                  <a:srgbClr val="FF0000"/>
                </a:solidFill>
              </a:rPr>
              <a:t>instance</a:t>
            </a:r>
            <a:r>
              <a:rPr lang="en-US" sz="1800" b="1" smtClean="0"/>
              <a:t> </a:t>
            </a:r>
            <a:r>
              <a:rPr lang="en-US" sz="1800" smtClean="0"/>
              <a:t>(</a:t>
            </a:r>
            <a:r>
              <a:rPr lang="en-US" sz="1800" b="1" smtClean="0"/>
              <a:t>or </a:t>
            </a:r>
            <a:r>
              <a:rPr lang="en-US" sz="1800" b="1" smtClean="0">
                <a:solidFill>
                  <a:srgbClr val="FF0000"/>
                </a:solidFill>
              </a:rPr>
              <a:t>occurrence </a:t>
            </a:r>
            <a:r>
              <a:rPr lang="en-US" sz="1800" b="1" smtClean="0">
                <a:solidFill>
                  <a:schemeClr val="tx1"/>
                </a:solidFill>
              </a:rPr>
              <a:t>or</a:t>
            </a:r>
            <a:r>
              <a:rPr lang="en-US" sz="1800" b="1" smtClean="0">
                <a:solidFill>
                  <a:srgbClr val="FF0000"/>
                </a:solidFill>
              </a:rPr>
              <a:t> snapshot</a:t>
            </a:r>
            <a:r>
              <a:rPr lang="en-US" sz="1800" b="1" smtClean="0"/>
              <a:t>).</a:t>
            </a:r>
          </a:p>
          <a:p>
            <a:pPr lvl="2" eaLnBrk="1" hangingPunct="1"/>
            <a:r>
              <a:rPr lang="en-US" sz="1600" smtClean="0"/>
              <a:t>The term </a:t>
            </a:r>
            <a:r>
              <a:rPr lang="en-US" sz="1600" i="1" smtClean="0"/>
              <a:t>instance </a:t>
            </a:r>
            <a:r>
              <a:rPr lang="en-US" sz="1600" smtClean="0"/>
              <a:t> is also applied to individual database components, e.g. </a:t>
            </a:r>
            <a:r>
              <a:rPr lang="en-US" sz="1600" i="1" smtClean="0"/>
              <a:t>record instance, table instance, entity instance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</a:pPr>
            <a:endParaRPr lang="en-US" sz="1800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ED072CD5-6CF4-40F3-9C16-92FDC241B8C5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FD1A18-07FB-49FC-9673-FF792EA08D0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39689" y="903288"/>
            <a:ext cx="667469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In a data model, it is important to distinguish between the </a:t>
            </a:r>
            <a:r>
              <a:rPr lang="en-US" i="1"/>
              <a:t>description </a:t>
            </a:r>
            <a:r>
              <a:rPr lang="en-US"/>
              <a:t>of the database and the </a:t>
            </a:r>
            <a:r>
              <a:rPr lang="en-US" i="1"/>
              <a:t>database itself</a:t>
            </a:r>
            <a:r>
              <a:rPr lang="en-US"/>
              <a:t>. </a:t>
            </a:r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359" y="2728913"/>
            <a:ext cx="2428993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5705867" y="3575050"/>
            <a:ext cx="715595" cy="44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769" y="300039"/>
            <a:ext cx="4495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93EBAF-786E-4B4D-AAC4-F01C4AF9BD2F}" type="slidenum">
              <a:rPr lang="en-IN" smtClean="0"/>
              <a:pPr/>
              <a:t>2</a:t>
            </a:fld>
            <a:endParaRPr lang="en-IN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85514" y="1416051"/>
            <a:ext cx="75754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Recognize the role of diverse  users of database and Database environment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Understand the basic terminologies and definitions involved in building Architecture of Database Systems.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Elaborate three Schema Architecture and Data Independence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328" y="320676"/>
            <a:ext cx="7239105" cy="64914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Schemas, Instance and Database State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86458" y="1025525"/>
            <a:ext cx="7938323" cy="52244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Schema</a:t>
            </a:r>
            <a:r>
              <a:rPr lang="en-US" smtClean="0"/>
              <a:t> Diagram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fld id="{59390088-DF22-4CAF-ACCF-8413EA0891CF}" type="datetime3">
              <a:rPr lang="en-US" smtClean="0"/>
              <a:pPr/>
              <a:t>21 August 2020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CSE, KL University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590316-C1D5-4C3D-9563-011F19493769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144" y="1898650"/>
          <a:ext cx="4248474" cy="55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01"/>
                <a:gridCol w="967832"/>
                <a:gridCol w="829570"/>
                <a:gridCol w="1552370"/>
              </a:tblGrid>
              <a:tr h="5541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Dep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1105" y="3048001"/>
          <a:ext cx="2381940" cy="37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70"/>
                <a:gridCol w="1552370"/>
              </a:tblGrid>
              <a:tr h="37762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Dep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675" name="TextBox 9"/>
          <p:cNvSpPr txBox="1">
            <a:spLocks noChangeArrowheads="1"/>
          </p:cNvSpPr>
          <p:nvPr/>
        </p:nvSpPr>
        <p:spPr bwMode="auto">
          <a:xfrm>
            <a:off x="379216" y="1511300"/>
            <a:ext cx="1098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27676" name="TextBox 10"/>
          <p:cNvSpPr txBox="1">
            <a:spLocks noChangeArrowheads="1"/>
          </p:cNvSpPr>
          <p:nvPr/>
        </p:nvSpPr>
        <p:spPr bwMode="auto">
          <a:xfrm>
            <a:off x="279687" y="2708275"/>
            <a:ext cx="1571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Department</a:t>
            </a:r>
          </a:p>
        </p:txBody>
      </p:sp>
      <p:pic>
        <p:nvPicPr>
          <p:cNvPr id="276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485" y="4870451"/>
            <a:ext cx="360065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5469" y="5035550"/>
            <a:ext cx="3036241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9" name="TextBox 12"/>
          <p:cNvSpPr txBox="1">
            <a:spLocks noChangeArrowheads="1"/>
          </p:cNvSpPr>
          <p:nvPr/>
        </p:nvSpPr>
        <p:spPr bwMode="auto">
          <a:xfrm>
            <a:off x="1024260" y="4424364"/>
            <a:ext cx="3329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Database State </a:t>
            </a:r>
            <a:r>
              <a:rPr lang="en-US">
                <a:latin typeface="Verdana" pitchFamily="34" charset="0"/>
              </a:rPr>
              <a:t>at time “X”</a:t>
            </a:r>
          </a:p>
        </p:txBody>
      </p:sp>
      <p:sp>
        <p:nvSpPr>
          <p:cNvPr id="27680" name="TextBox 16"/>
          <p:cNvSpPr txBox="1">
            <a:spLocks noChangeArrowheads="1"/>
          </p:cNvSpPr>
          <p:nvPr/>
        </p:nvSpPr>
        <p:spPr bwMode="auto">
          <a:xfrm>
            <a:off x="5239722" y="45720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Verdana" pitchFamily="34" charset="0"/>
              </a:rPr>
              <a:t>Database State </a:t>
            </a:r>
            <a:r>
              <a:rPr lang="en-US">
                <a:latin typeface="Verdana" pitchFamily="34" charset="0"/>
              </a:rPr>
              <a:t>at time “Y”</a:t>
            </a:r>
          </a:p>
        </p:txBody>
      </p:sp>
      <p:sp>
        <p:nvSpPr>
          <p:cNvPr id="27681" name="Left Brace 13"/>
          <p:cNvSpPr>
            <a:spLocks/>
          </p:cNvSpPr>
          <p:nvPr/>
        </p:nvSpPr>
        <p:spPr bwMode="auto">
          <a:xfrm>
            <a:off x="542996" y="5232401"/>
            <a:ext cx="70552" cy="576263"/>
          </a:xfrm>
          <a:prstGeom prst="leftBrace">
            <a:avLst>
              <a:gd name="adj1" fmla="val 8523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5" name="Bent-Up Arrow 14"/>
          <p:cNvSpPr/>
          <p:nvPr/>
        </p:nvSpPr>
        <p:spPr bwMode="auto">
          <a:xfrm rot="10800000">
            <a:off x="199057" y="5399088"/>
            <a:ext cx="338900" cy="6477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Verdana" pitchFamily="34" charset="0"/>
              <a:cs typeface="+mn-cs"/>
            </a:endParaRPr>
          </a:p>
        </p:txBody>
      </p:sp>
      <p:sp>
        <p:nvSpPr>
          <p:cNvPr id="27683" name="TextBox 15"/>
          <p:cNvSpPr txBox="1">
            <a:spLocks noChangeArrowheads="1"/>
          </p:cNvSpPr>
          <p:nvPr/>
        </p:nvSpPr>
        <p:spPr bwMode="auto">
          <a:xfrm>
            <a:off x="823943" y="5946775"/>
            <a:ext cx="2348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Verdana" pitchFamily="34" charset="0"/>
              </a:rPr>
              <a:t>Database Instance</a:t>
            </a:r>
          </a:p>
        </p:txBody>
      </p:sp>
      <p:sp>
        <p:nvSpPr>
          <p:cNvPr id="27684" name="Left Brace 20"/>
          <p:cNvSpPr>
            <a:spLocks/>
          </p:cNvSpPr>
          <p:nvPr/>
        </p:nvSpPr>
        <p:spPr bwMode="auto">
          <a:xfrm>
            <a:off x="4913420" y="5133976"/>
            <a:ext cx="71812" cy="639763"/>
          </a:xfrm>
          <a:prstGeom prst="leftBrace">
            <a:avLst>
              <a:gd name="adj1" fmla="val 837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2" name="Bent-Up Arrow 21"/>
          <p:cNvSpPr/>
          <p:nvPr/>
        </p:nvSpPr>
        <p:spPr bwMode="auto">
          <a:xfrm rot="10800000">
            <a:off x="4570740" y="5505450"/>
            <a:ext cx="337640" cy="649288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Verdana" pitchFamily="34" charset="0"/>
              <a:cs typeface="+mn-cs"/>
            </a:endParaRPr>
          </a:p>
        </p:txBody>
      </p:sp>
      <p:sp>
        <p:nvSpPr>
          <p:cNvPr id="27686" name="TextBox 22"/>
          <p:cNvSpPr txBox="1">
            <a:spLocks noChangeArrowheads="1"/>
          </p:cNvSpPr>
          <p:nvPr/>
        </p:nvSpPr>
        <p:spPr bwMode="auto">
          <a:xfrm>
            <a:off x="5161611" y="6027739"/>
            <a:ext cx="2348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Verdana" pitchFamily="34" charset="0"/>
              </a:rPr>
              <a:t>Database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69769" y="1069976"/>
            <a:ext cx="711564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sz="2400"/>
              <a:t>Roles of database users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altLang="en-US" sz="2400"/>
              <a:t>The Database System Environment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sz="2400"/>
              <a:t>Data Abstraction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sz="2400"/>
              <a:t>Data Models, Schemas and instances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altLang="en-US" sz="2400"/>
              <a:t>Three Schema Architecture and Data Independence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en-US" altLang="en-US" sz="2400"/>
              <a:t>Database language and interfaces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770" y="300039"/>
            <a:ext cx="50583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 to be covered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DE7A7C-A2C1-4E34-8232-297E5BE4ED60}" type="slidenum">
              <a:rPr lang="en-IN" smtClean="0"/>
              <a:pPr/>
              <a:t>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74" y="531813"/>
            <a:ext cx="7887928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28667" y="1468439"/>
            <a:ext cx="7244144" cy="4708525"/>
          </a:xfrm>
        </p:spPr>
        <p:txBody>
          <a:bodyPr/>
          <a:lstStyle/>
          <a:p>
            <a:pPr algn="just" eaLnBrk="1" hangingPunct="1"/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Users may be divided into</a:t>
            </a:r>
          </a:p>
          <a:p>
            <a:pPr lvl="1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Those who actually use and control the database content, and those who design, develop and maintain database applications (called “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Actors on the Scene”)</a:t>
            </a:r>
          </a:p>
          <a:p>
            <a:pPr lvl="1" algn="just" eaLnBrk="1" hangingPunct="1">
              <a:buFont typeface="Wingdings 2" pitchFamily="18" charset="2"/>
              <a:buNone/>
            </a:pPr>
            <a:endParaRPr lang="en-IN" sz="28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Those who design and develop the DBMS software and related tools, and the computer systems operators (called “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Workers Behind the Scene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”)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3B647C-B441-4FFA-B7BB-E2D050ACD8DF}" type="slidenum">
              <a:rPr lang="en-IN" smtClean="0"/>
              <a:pPr/>
              <a:t>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125" indent="-282575" algn="just" eaLnBrk="1" hangingPunct="1">
              <a:buFont typeface="Wingdings 2" pitchFamily="18" charset="2"/>
              <a:buChar char=""/>
            </a:pPr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Actors on the scene</a:t>
            </a:r>
          </a:p>
          <a:p>
            <a:pPr marL="639763" lvl="1" indent="-236538" algn="just" eaLnBrk="1" hangingPunct="1">
              <a:buFont typeface="Wingdings 2" pitchFamily="18" charset="2"/>
              <a:buNone/>
            </a:pP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1. Database Designers:</a:t>
            </a:r>
          </a:p>
          <a:p>
            <a:pPr marL="885825" lvl="2" algn="just" eaLnBrk="1" hangingPunct="1">
              <a:buFont typeface="Wingdings 2" pitchFamily="18" charset="2"/>
              <a:buChar char="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Responsible to define the content, the structure, the constraints, and functions or transactions against the database. </a:t>
            </a:r>
          </a:p>
          <a:p>
            <a:pPr marL="885825" lvl="2" algn="just" eaLnBrk="1" hangingPunct="1">
              <a:buFont typeface="Wingdings 2" pitchFamily="18" charset="2"/>
              <a:buChar char="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They must communicate with the end-users and understand their needs.</a:t>
            </a:r>
            <a:endParaRPr lang="en-IN" sz="2400" b="1" smtClean="0">
              <a:latin typeface="Times New Roman" pitchFamily="18" charset="0"/>
              <a:cs typeface="Times New Roman" pitchFamily="18" charset="0"/>
            </a:endParaRPr>
          </a:p>
          <a:p>
            <a:pPr marL="639763" lvl="1" indent="-236538" algn="just" eaLnBrk="1" hangingPunct="1">
              <a:buFont typeface="Wingdings 2" pitchFamily="18" charset="2"/>
              <a:buNone/>
            </a:pP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2. Database administrators:</a:t>
            </a:r>
          </a:p>
          <a:p>
            <a:pPr marL="885825" lvl="2" algn="just" eaLnBrk="1" hangingPunct="1">
              <a:buFont typeface="Wingdings 2" pitchFamily="18" charset="2"/>
              <a:buChar char=""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Responsible for authorizing access to the database, for coordinating and monitoring its use, acquiring software and hardware resources, controlling its use and monitoring efficiency of operations.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30E015-532C-496B-9775-B377EB8D9E5D}" type="slidenum">
              <a:rPr lang="en-IN" smtClean="0"/>
              <a:pPr/>
              <a:t>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IN" sz="4000" smtClean="0">
                <a:latin typeface="Times New Roman" pitchFamily="18" charset="0"/>
                <a:cs typeface="Times New Roman" pitchFamily="18" charset="0"/>
              </a:rPr>
              <a:t>Actors on the scene</a:t>
            </a:r>
          </a:p>
          <a:p>
            <a:pPr lvl="2" algn="just" eaLnBrk="1" hangingPunct="1"/>
            <a:r>
              <a:rPr lang="en-IN" sz="3200" b="1" smtClean="0">
                <a:latin typeface="Times New Roman" pitchFamily="18" charset="0"/>
                <a:cs typeface="Times New Roman" pitchFamily="18" charset="0"/>
              </a:rPr>
              <a:t>Database administrator's </a:t>
            </a:r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duties include: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Schema definition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Storage structure and access method definition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Schema and physical organization modification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Granting user authority to access the database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Specifying integrity constraints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Acting as liaison with users</a:t>
            </a:r>
          </a:p>
          <a:p>
            <a:pPr lvl="3" algn="just" eaLnBrk="1" hangingPunct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Monitoring performance and responding to changes in requirements</a:t>
            </a:r>
          </a:p>
          <a:p>
            <a:pPr eaLnBrk="1" hangingPunct="1"/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76E1F7-EDA1-4EB2-B2ED-4A8055F258F7}" type="slidenum">
              <a:rPr lang="en-IN" smtClean="0"/>
              <a:pPr/>
              <a:t>6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8"/>
            <a:ext cx="7239000" cy="55216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45516" y="1166814"/>
            <a:ext cx="7337373" cy="5386387"/>
          </a:xfrm>
        </p:spPr>
        <p:txBody>
          <a:bodyPr/>
          <a:lstStyle/>
          <a:p>
            <a:pPr marL="365125" indent="-282575" algn="just" eaLnBrk="1" hangingPunct="1">
              <a:buFont typeface="Wingdings 2" pitchFamily="18" charset="2"/>
              <a:buChar char=""/>
            </a:pPr>
            <a:r>
              <a:rPr lang="en-IN" smtClean="0"/>
              <a:t> </a:t>
            </a:r>
            <a:r>
              <a:rPr lang="en-IN" sz="3600" smtClean="0">
                <a:latin typeface="Times New Roman" pitchFamily="18" charset="0"/>
                <a:cs typeface="Times New Roman" pitchFamily="18" charset="0"/>
              </a:rPr>
              <a:t>Actors on the scene (continued)</a:t>
            </a:r>
          </a:p>
          <a:p>
            <a:pPr marL="639763" lvl="1" indent="-236538" algn="just" eaLnBrk="1" hangingPunct="1">
              <a:buFont typeface="Wingdings 2" pitchFamily="18" charset="2"/>
              <a:buNone/>
            </a:pPr>
            <a:r>
              <a:rPr lang="en-IN" sz="3200" b="1" smtClean="0">
                <a:latin typeface="Times New Roman" pitchFamily="18" charset="0"/>
                <a:cs typeface="Times New Roman" pitchFamily="18" charset="0"/>
              </a:rPr>
              <a:t>3. End-users: </a:t>
            </a:r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They use the data for queries, reports and some of them update the database content.</a:t>
            </a:r>
          </a:p>
          <a:p>
            <a:pPr marL="639763" lvl="1" indent="-236538" algn="just" eaLnBrk="1" hangingPunct="1">
              <a:buFont typeface="Verdana" pitchFamily="34" charset="0"/>
              <a:buChar char="◦"/>
            </a:pPr>
            <a:r>
              <a:rPr lang="en-IN" sz="3200" b="1" smtClean="0">
                <a:latin typeface="Times New Roman" pitchFamily="18" charset="0"/>
                <a:cs typeface="Times New Roman" pitchFamily="18" charset="0"/>
              </a:rPr>
              <a:t>End-users </a:t>
            </a:r>
            <a:r>
              <a:rPr lang="en-IN" sz="3200" smtClean="0">
                <a:latin typeface="Times New Roman" pitchFamily="18" charset="0"/>
                <a:cs typeface="Times New Roman" pitchFamily="18" charset="0"/>
              </a:rPr>
              <a:t>can be categorized into:</a:t>
            </a:r>
          </a:p>
          <a:p>
            <a:pPr marL="885825" lvl="2" algn="just" eaLnBrk="1" hangingPunct="1">
              <a:buFont typeface="Wingdings" pitchFamily="2" charset="2"/>
              <a:buNone/>
            </a:pP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a. Casual: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access database occasionally when needed</a:t>
            </a:r>
          </a:p>
          <a:p>
            <a:pPr marL="885825" lvl="2" algn="just" eaLnBrk="1" hangingPunct="1">
              <a:buFont typeface="Wingdings" pitchFamily="2" charset="2"/>
              <a:buNone/>
            </a:pP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b. Naïve or Parametric: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they make up a large section of the end-user population.</a:t>
            </a:r>
          </a:p>
          <a:p>
            <a:pPr marL="885825" lvl="2" algn="just" eaLnBrk="1" hangingPunct="1">
              <a:buFont typeface="Wingdings 2" pitchFamily="18" charset="2"/>
              <a:buChar char="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They use previously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well-defined functions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in the form of “canned transactions” against the database.</a:t>
            </a:r>
          </a:p>
          <a:p>
            <a:pPr marL="1131888" lvl="3" algn="just" eaLnBrk="1" hangingPunct="1">
              <a:buFont typeface="Wingdings 2" pitchFamily="18" charset="2"/>
              <a:buChar char=""/>
            </a:pP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Examples are bank-tellers or reservation clerks who do this activity for an entire shift of operations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3A8D62-9445-41DE-AE9D-43494D1861C8}" type="slidenum">
              <a:rPr lang="en-IN" smtClean="0"/>
              <a:pPr/>
              <a:t>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8"/>
            <a:ext cx="7239000" cy="55216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327" y="1138238"/>
            <a:ext cx="7525091" cy="5276850"/>
          </a:xfrm>
        </p:spPr>
        <p:txBody>
          <a:bodyPr/>
          <a:lstStyle/>
          <a:p>
            <a:pPr marL="365125" indent="-282575" algn="just" eaLnBrk="1" hangingPunct="1">
              <a:buFont typeface="Wingdings 2" pitchFamily="18" charset="2"/>
              <a:buChar char=""/>
            </a:pPr>
            <a:r>
              <a:rPr lang="en-IN" sz="3200" b="1" smtClean="0">
                <a:latin typeface="Times New Roman" pitchFamily="18" charset="0"/>
                <a:cs typeface="Times New Roman" pitchFamily="18" charset="0"/>
              </a:rPr>
              <a:t>End-users </a:t>
            </a:r>
          </a:p>
          <a:p>
            <a:pPr marL="612775" lvl="1" indent="-282575" algn="just" eaLnBrk="1" hangingPunct="1">
              <a:buFont typeface="Wingdings 2" pitchFamily="18" charset="2"/>
              <a:buChar char=""/>
            </a:pPr>
            <a:r>
              <a:rPr lang="en-IN" sz="2900" b="1" smtClean="0">
                <a:latin typeface="Times New Roman" pitchFamily="18" charset="0"/>
                <a:cs typeface="Times New Roman" pitchFamily="18" charset="0"/>
              </a:rPr>
              <a:t>3c. Sophisticated:</a:t>
            </a:r>
          </a:p>
          <a:p>
            <a:pPr marL="877888" lvl="2" indent="-236538" algn="just" eaLnBrk="1" hangingPunct="1">
              <a:buFont typeface="Verdana" pitchFamily="34" charset="0"/>
              <a:buChar char="◦"/>
            </a:pPr>
            <a:r>
              <a:rPr lang="en-IN" sz="2500" smtClean="0">
                <a:latin typeface="Times New Roman" pitchFamily="18" charset="0"/>
                <a:cs typeface="Times New Roman" pitchFamily="18" charset="0"/>
              </a:rPr>
              <a:t>These include business analysts, scientists, engineers, others thoroughly familiar with the system capabilities.</a:t>
            </a:r>
          </a:p>
          <a:p>
            <a:pPr marL="877888" lvl="2" indent="-236538" algn="just" eaLnBrk="1" hangingPunct="1">
              <a:buFont typeface="Verdana" pitchFamily="34" charset="0"/>
              <a:buChar char="◦"/>
            </a:pPr>
            <a:r>
              <a:rPr lang="en-IN" sz="2500" smtClean="0">
                <a:latin typeface="Times New Roman" pitchFamily="18" charset="0"/>
                <a:cs typeface="Times New Roman" pitchFamily="18" charset="0"/>
              </a:rPr>
              <a:t>Many use tools in the form of software packages that work closely with the stored database.</a:t>
            </a:r>
          </a:p>
          <a:p>
            <a:pPr marL="612775" lvl="1" indent="-282575" algn="just" eaLnBrk="1" hangingPunct="1">
              <a:buFont typeface="Wingdings 2" pitchFamily="18" charset="2"/>
              <a:buChar char=""/>
            </a:pPr>
            <a:r>
              <a:rPr lang="en-IN" sz="2900" b="1" smtClean="0">
                <a:latin typeface="Times New Roman" pitchFamily="18" charset="0"/>
                <a:cs typeface="Times New Roman" pitchFamily="18" charset="0"/>
              </a:rPr>
              <a:t>3d. Stand-alone:</a:t>
            </a:r>
          </a:p>
          <a:p>
            <a:pPr marL="877888" lvl="2" indent="-236538" algn="just" eaLnBrk="1" hangingPunct="1">
              <a:buFont typeface="Verdana" pitchFamily="34" charset="0"/>
              <a:buChar char="◦"/>
            </a:pPr>
            <a:r>
              <a:rPr lang="en-IN" sz="2500" smtClean="0">
                <a:latin typeface="Times New Roman" pitchFamily="18" charset="0"/>
                <a:cs typeface="Times New Roman" pitchFamily="18" charset="0"/>
              </a:rPr>
              <a:t>Mostly maintain personal databases using ready-to-use packaged applications.</a:t>
            </a:r>
          </a:p>
          <a:p>
            <a:pPr marL="1123950" lvl="3" indent="-236538" algn="just" eaLnBrk="1" hangingPunct="1">
              <a:buFont typeface="Verdana" pitchFamily="34" charset="0"/>
              <a:buChar char="◦"/>
            </a:pPr>
            <a:r>
              <a:rPr lang="en-IN" sz="2500" smtClean="0">
                <a:latin typeface="Times New Roman" pitchFamily="18" charset="0"/>
                <a:cs typeface="Times New Roman" pitchFamily="18" charset="0"/>
              </a:rPr>
              <a:t>An example is a tax program user that creates its own internal database.</a:t>
            </a:r>
          </a:p>
          <a:p>
            <a:pPr marL="1123950" lvl="3" indent="-236538" algn="just" eaLnBrk="1" hangingPunct="1">
              <a:buFont typeface="Verdana" pitchFamily="34" charset="0"/>
              <a:buChar char="◦"/>
            </a:pPr>
            <a:r>
              <a:rPr lang="en-IN" sz="2500" smtClean="0">
                <a:latin typeface="Times New Roman" pitchFamily="18" charset="0"/>
                <a:cs typeface="Times New Roman" pitchFamily="18" charset="0"/>
              </a:rPr>
              <a:t>Another example is a user that maintains an address book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F8CE1-4DE4-41E9-9A45-0C0C64897BE6}" type="slidenum">
              <a:rPr lang="en-IN" smtClean="0"/>
              <a:pPr/>
              <a:t>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0678"/>
            <a:ext cx="7239000" cy="34434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Users</a:t>
            </a:r>
            <a:endParaRPr lang="en-IN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69137" y="847726"/>
            <a:ext cx="7657376" cy="6010275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System Analysts and Application Programmers (Software Engineers)</a:t>
            </a:r>
          </a:p>
          <a:p>
            <a:pPr algn="just">
              <a:defRPr/>
            </a:pP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System analysts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determine the requirements of end users, especially naive and parametric end users, and develop specifications for standard canned transactions that meet these requirements.</a:t>
            </a:r>
          </a:p>
          <a:p>
            <a:pPr algn="just">
              <a:buFont typeface="Wingdings 2" pitchFamily="18" charset="2"/>
              <a:buNone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Application programmers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implement these specifications as programs; then they test, debug, document, and maintain these canned transactions. Such analysts and programmers—commonly referred to as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software developers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software engineers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—should be familiar with the full range of capabilities provided by the DBMS to accomplish their tasks.</a:t>
            </a:r>
            <a:endParaRPr lang="en-US" sz="2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23951" lvl="3" indent="-236538" algn="just" eaLnBrk="1" hangingPunct="1">
              <a:buFont typeface="Verdana" pitchFamily="34" charset="0"/>
              <a:buChar char="◦"/>
              <a:defRPr/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17F3AC-EACE-4E88-A988-6EB9A8CD4231}" type="slidenum">
              <a:rPr lang="en-IN" smtClean="0"/>
              <a:pPr/>
              <a:t>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On-screen Show (4:3)</PresentationFormat>
  <Paragraphs>174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Database Management Systems  19CS2108  </vt:lpstr>
      <vt:lpstr>Slide 2</vt:lpstr>
      <vt:lpstr>Slide 3</vt:lpstr>
      <vt:lpstr>Database Users</vt:lpstr>
      <vt:lpstr>Database Users</vt:lpstr>
      <vt:lpstr>Database Users</vt:lpstr>
      <vt:lpstr>Database Users</vt:lpstr>
      <vt:lpstr>Database Users</vt:lpstr>
      <vt:lpstr>Database Users</vt:lpstr>
      <vt:lpstr>Slide 10</vt:lpstr>
      <vt:lpstr>Database system environment</vt:lpstr>
      <vt:lpstr>Slide 12</vt:lpstr>
      <vt:lpstr>Slide 13</vt:lpstr>
      <vt:lpstr>Data Abstraction</vt:lpstr>
      <vt:lpstr>Slide 15</vt:lpstr>
      <vt:lpstr>Data Models</vt:lpstr>
      <vt:lpstr>Categories of Data Models</vt:lpstr>
      <vt:lpstr>Categories of Data Models</vt:lpstr>
      <vt:lpstr>Schemas, Instance and Database State</vt:lpstr>
      <vt:lpstr>Schemas, Instance and Database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19CS2108  </dc:title>
  <dc:creator>Mallieswari</dc:creator>
  <cp:lastModifiedBy>Mallieswari</cp:lastModifiedBy>
  <cp:revision>1</cp:revision>
  <dcterms:created xsi:type="dcterms:W3CDTF">2020-08-21T04:34:58Z</dcterms:created>
  <dcterms:modified xsi:type="dcterms:W3CDTF">2020-08-21T04:35:25Z</dcterms:modified>
</cp:coreProperties>
</file>