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900F-C66C-4689-9BCF-45E9913DEE2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F269-60AB-453A-B715-C8DE6B65CB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321F1-858C-4755-BA42-D691A77710A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Represented by ellipses connected to the entity type by straight lines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5FF2A-E91E-4A52-AAFA-AD22B67D5565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C476A-DE88-4C91-8EC8-38F008BD5FA5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</a:rPr>
              <a:t>Represented by an ellipse from which other ellipses emanate and represent the component attributes. E.g Address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D630E8-0683-41B6-B17A-D1C7069EE50A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16EE9-12BB-442D-97E1-85647ECCE13E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</a:rPr>
              <a:t>Indicated by a double lined ellipse as shown in the figure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164E-74C9-471F-95A0-E6FB6908D371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A9F89A-6597-42DC-9EA3-47B354DD73D4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The spouse data is identified with the help of the employee id to which it is related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8DDF-CE53-43D1-B829-72EC8F8E9C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BB3D-D2F1-4616-9FB4-FF73F89897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harath@bmsce.ac.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715743" y="728662"/>
            <a:ext cx="4154971" cy="4286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accent1"/>
                </a:solidFill>
              </a:rPr>
              <a:t>Data base design process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69950" y="1157288"/>
            <a:ext cx="6753225" cy="4738687"/>
          </a:xfrm>
        </p:spPr>
      </p:pic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EC70E3-E948-4F7B-97CD-620405077009}" type="slidenum">
              <a:rPr lang="en-IN" smtClean="0"/>
              <a:pPr/>
              <a:t>1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80975"/>
            <a:ext cx="7772400" cy="587651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Single Vs Multi-valued Attributes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19200"/>
            <a:ext cx="7286625" cy="4391025"/>
          </a:xfrm>
        </p:spPr>
        <p:txBody>
          <a:bodyPr/>
          <a:lstStyle/>
          <a:p>
            <a:pPr eaLnBrk="1" hangingPunct="1"/>
            <a:r>
              <a:rPr lang="en-US" sz="2400" b="1" smtClean="0"/>
              <a:t>Single valued</a:t>
            </a:r>
            <a:r>
              <a:rPr lang="en-US" sz="2400" smtClean="0"/>
              <a:t> : can take on only a single value for each entity instance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E.g. </a:t>
            </a:r>
            <a:r>
              <a:rPr lang="en-US" sz="2400" b="1" i="1" smtClean="0"/>
              <a:t>age</a:t>
            </a:r>
            <a:r>
              <a:rPr lang="en-US" sz="2400" smtClean="0"/>
              <a:t> of employee. There can be only one value for this</a:t>
            </a:r>
          </a:p>
          <a:p>
            <a:pPr marL="1022350" lvl="2" indent="-350838" eaLnBrk="1" hangingPunct="1"/>
            <a:endParaRPr lang="en-US" sz="2400" smtClean="0"/>
          </a:p>
          <a:p>
            <a:pPr eaLnBrk="1" hangingPunct="1"/>
            <a:r>
              <a:rPr lang="en-US" sz="2400" b="1" smtClean="0"/>
              <a:t>Multi-valued</a:t>
            </a:r>
            <a:r>
              <a:rPr lang="en-US" sz="2400" smtClean="0"/>
              <a:t>: can take many values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E.g. </a:t>
            </a:r>
            <a:r>
              <a:rPr lang="en-US" sz="2400" b="1" i="1" smtClean="0"/>
              <a:t>skill set</a:t>
            </a:r>
            <a:r>
              <a:rPr lang="en-US" sz="2400" smtClean="0"/>
              <a:t> of employee  ,car number/colour, phone number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194050" y="4525963"/>
            <a:ext cx="3948113" cy="792162"/>
            <a:chOff x="931" y="2475"/>
            <a:chExt cx="787" cy="172"/>
          </a:xfrm>
        </p:grpSpPr>
        <p:sp>
          <p:nvSpPr>
            <p:cNvPr id="29702" name="Oval 22"/>
            <p:cNvSpPr>
              <a:spLocks noChangeArrowheads="1"/>
            </p:cNvSpPr>
            <p:nvPr/>
          </p:nvSpPr>
          <p:spPr bwMode="auto">
            <a:xfrm>
              <a:off x="1181" y="2492"/>
              <a:ext cx="470" cy="13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03" name="Line 23"/>
            <p:cNvSpPr>
              <a:spLocks noChangeShapeType="1"/>
            </p:cNvSpPr>
            <p:nvPr/>
          </p:nvSpPr>
          <p:spPr bwMode="auto">
            <a:xfrm flipH="1">
              <a:off x="931" y="2559"/>
              <a:ext cx="2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Oval 24"/>
            <p:cNvSpPr>
              <a:spLocks noChangeArrowheads="1"/>
            </p:cNvSpPr>
            <p:nvPr/>
          </p:nvSpPr>
          <p:spPr bwMode="auto">
            <a:xfrm>
              <a:off x="1114" y="2475"/>
              <a:ext cx="604" cy="1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70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673CAE-6264-42D2-B6C9-CAACA8D22CC9}" type="slidenum">
              <a:rPr lang="en-IN" smtClean="0"/>
              <a:pPr/>
              <a:t>10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74088" cy="512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Multivalued Attribute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998788" y="2465388"/>
            <a:ext cx="22733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505200" y="2895600"/>
            <a:ext cx="1538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Employee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017588" y="13223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60388" y="26177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888038" y="1925638"/>
            <a:ext cx="2279650" cy="908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3151188" y="8651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202238" y="101123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389188" y="291623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2617788" y="1931988"/>
            <a:ext cx="673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059238" y="1550988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4821238" y="1697038"/>
            <a:ext cx="7747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5272088" y="2611438"/>
            <a:ext cx="7683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838200" y="2743200"/>
            <a:ext cx="554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E#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371600" y="14478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581400" y="990600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DOB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507038" y="1163638"/>
            <a:ext cx="13001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192838" y="2154238"/>
            <a:ext cx="19748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Designation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5811838" y="3373438"/>
            <a:ext cx="299085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6192838" y="3602038"/>
            <a:ext cx="2454275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5278438" y="3221038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643688" y="3886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66"/>
                </a:solidFill>
                <a:latin typeface="Arial" charset="0"/>
              </a:rPr>
              <a:t>skill set</a:t>
            </a:r>
          </a:p>
        </p:txBody>
      </p:sp>
      <p:sp>
        <p:nvSpPr>
          <p:cNvPr id="30744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719AE4-6ACB-4813-83E6-5D50AE065803}" type="slidenum">
              <a:rPr lang="en-IN" smtClean="0"/>
              <a:pPr/>
              <a:t>11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239000" cy="6794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Stored Vs Derived attribute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862013"/>
            <a:ext cx="7772400" cy="4632325"/>
          </a:xfrm>
        </p:spPr>
        <p:txBody>
          <a:bodyPr/>
          <a:lstStyle/>
          <a:p>
            <a:pPr eaLnBrk="1" hangingPunct="1"/>
            <a:r>
              <a:rPr lang="en-US" sz="2800" b="1" smtClean="0"/>
              <a:t>Stored Attribute</a:t>
            </a:r>
            <a:r>
              <a:rPr lang="en-US" sz="2800" smtClean="0"/>
              <a:t>: Attribute that need to be stored permanently. 	</a:t>
            </a:r>
          </a:p>
          <a:p>
            <a:pPr marL="1022350" lvl="2" indent="-350838" eaLnBrk="1" hangingPunct="1"/>
            <a:r>
              <a:rPr lang="en-US" sz="2800" smtClean="0"/>
              <a:t>E.g. </a:t>
            </a:r>
            <a:r>
              <a:rPr lang="en-US" sz="2800" b="1" i="1" smtClean="0"/>
              <a:t>name </a:t>
            </a:r>
            <a:r>
              <a:rPr lang="en-US" sz="2800" smtClean="0"/>
              <a:t>of an employee, Dob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b="1" smtClean="0"/>
              <a:t>Derived Attribute</a:t>
            </a:r>
            <a:r>
              <a:rPr lang="en-US" sz="2800" smtClean="0"/>
              <a:t>: Attribute that can be calculated based on other attributes</a:t>
            </a:r>
          </a:p>
          <a:p>
            <a:pPr marL="1022350" lvl="2" indent="-350838" eaLnBrk="1" hangingPunct="1"/>
            <a:r>
              <a:rPr lang="en-US" sz="2800" smtClean="0"/>
              <a:t>E.g. : </a:t>
            </a:r>
            <a:r>
              <a:rPr lang="en-US" sz="2800" b="1" smtClean="0"/>
              <a:t>age </a:t>
            </a:r>
            <a:r>
              <a:rPr lang="en-US" sz="2800" smtClean="0"/>
              <a:t>of an employee  based on DOB and current date</a:t>
            </a:r>
          </a:p>
          <a:p>
            <a:pPr marL="1022350" lvl="2" indent="-350838" eaLnBrk="1" hangingPunct="1"/>
            <a:r>
              <a:rPr lang="en-US" sz="2800" smtClean="0"/>
              <a:t> </a:t>
            </a:r>
            <a:r>
              <a:rPr lang="en-US" sz="2800" b="1" i="1" smtClean="0"/>
              <a:t>years of service</a:t>
            </a:r>
            <a:r>
              <a:rPr lang="en-US" sz="2800" smtClean="0"/>
              <a:t> based on the date of joining and current date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686425" y="5724525"/>
            <a:ext cx="1576388" cy="463550"/>
            <a:chOff x="931" y="2046"/>
            <a:chExt cx="720" cy="133"/>
          </a:xfrm>
        </p:grpSpPr>
        <p:sp>
          <p:nvSpPr>
            <p:cNvPr id="31750" name="Oval 26"/>
            <p:cNvSpPr>
              <a:spLocks noChangeArrowheads="1"/>
            </p:cNvSpPr>
            <p:nvPr/>
          </p:nvSpPr>
          <p:spPr bwMode="auto">
            <a:xfrm>
              <a:off x="1181" y="2046"/>
              <a:ext cx="470" cy="133"/>
            </a:xfrm>
            <a:prstGeom prst="ellipse">
              <a:avLst/>
            </a:prstGeom>
            <a:noFill/>
            <a:ln w="9525" cap="rnd">
              <a:solidFill>
                <a:srgbClr val="FF006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751" name="Line 27"/>
            <p:cNvSpPr>
              <a:spLocks noChangeShapeType="1"/>
            </p:cNvSpPr>
            <p:nvPr/>
          </p:nvSpPr>
          <p:spPr bwMode="auto">
            <a:xfrm flipH="1">
              <a:off x="931" y="2113"/>
              <a:ext cx="250" cy="0"/>
            </a:xfrm>
            <a:prstGeom prst="line">
              <a:avLst/>
            </a:prstGeom>
            <a:noFill/>
            <a:ln w="9525" cap="rnd">
              <a:solidFill>
                <a:srgbClr val="FF006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C8AAFF-D3B9-4D5D-9854-7BD73B6BF76F}" type="slidenum">
              <a:rPr lang="en-IN" smtClean="0"/>
              <a:pPr/>
              <a:t>12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508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Key Attribute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7239000" cy="4579937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Key attribute is an attribute or a combination of attributes which will uniquely identify remaining attributes of entity.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z="2400" smtClean="0"/>
          </a:p>
          <a:p>
            <a:pPr algn="just" eaLnBrk="1" hangingPunct="1"/>
            <a:r>
              <a:rPr lang="en-US" sz="2400" smtClean="0"/>
              <a:t>What are the Key attributes in the following student table ?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704850" y="3781425"/>
          <a:ext cx="6991350" cy="124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74"/>
                <a:gridCol w="891024"/>
                <a:gridCol w="2300472"/>
                <a:gridCol w="1355536"/>
                <a:gridCol w="1201744"/>
              </a:tblGrid>
              <a:tr h="3114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Email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Mobile No.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4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9448444160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01-01-1997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4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bharath@bmsce.ac.in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8762244699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31-12-1996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4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bharath9@bmsce.ac.in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8762244699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31-12-1996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804" name="TextBox 7"/>
          <p:cNvSpPr txBox="1">
            <a:spLocks noChangeArrowheads="1"/>
          </p:cNvSpPr>
          <p:nvPr/>
        </p:nvSpPr>
        <p:spPr bwMode="auto">
          <a:xfrm>
            <a:off x="141288" y="5181600"/>
            <a:ext cx="6945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Verdana" pitchFamily="34" charset="0"/>
              </a:rPr>
              <a:t>ER Diagram Notation for key attribute: underline attribute</a:t>
            </a:r>
          </a:p>
        </p:txBody>
      </p:sp>
      <p:sp>
        <p:nvSpPr>
          <p:cNvPr id="37919" name="Oval 8"/>
          <p:cNvSpPr>
            <a:spLocks noChangeArrowheads="1"/>
          </p:cNvSpPr>
          <p:nvPr/>
        </p:nvSpPr>
        <p:spPr bwMode="auto">
          <a:xfrm>
            <a:off x="704850" y="6026150"/>
            <a:ext cx="1219200" cy="517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u="sng">
                <a:solidFill>
                  <a:srgbClr val="000000"/>
                </a:solidFill>
                <a:latin typeface="Verdana" pitchFamily="34" charset="0"/>
              </a:rPr>
              <a:t>USN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67000" y="6026150"/>
            <a:ext cx="1847850" cy="517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u="sng">
                <a:solidFill>
                  <a:srgbClr val="000000"/>
                </a:solidFill>
                <a:latin typeface="Verdana" pitchFamily="34" charset="0"/>
              </a:rPr>
              <a:t>Mobile No.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00600" y="6026150"/>
            <a:ext cx="1724025" cy="5175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u="sng">
                <a:solidFill>
                  <a:srgbClr val="000000"/>
                </a:solidFill>
                <a:latin typeface="Verdana" pitchFamily="34" charset="0"/>
              </a:rPr>
              <a:t>Email  ID</a:t>
            </a:r>
          </a:p>
        </p:txBody>
      </p:sp>
      <p:sp>
        <p:nvSpPr>
          <p:cNvPr id="3280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344E06-DB67-4D49-A192-0C809EE82DE9}" type="slidenum">
              <a:rPr lang="en-IN" smtClean="0"/>
              <a:pPr/>
              <a:t>13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3058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Regular Vs. Weak entity type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7751763" cy="53467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smtClean="0"/>
              <a:t>Regular Entity</a:t>
            </a:r>
            <a:r>
              <a:rPr lang="en-US" sz="2400" smtClean="0"/>
              <a:t>: Entity that has its own key attributes.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E.g.:  Employee, student ,customer, policy holder etc.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400" b="1" smtClean="0"/>
              <a:t>Weak entity</a:t>
            </a:r>
            <a:r>
              <a:rPr lang="en-US" sz="2400" smtClean="0"/>
              <a:t>: Entity that depends on other entity for its existence and doesn’t have key attribute of its own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E.g. : spouse of employee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  The spouse data is identified with the help of the </a:t>
            </a:r>
            <a:r>
              <a:rPr lang="en-US" sz="2400" b="1" smtClean="0"/>
              <a:t>employee id</a:t>
            </a:r>
            <a:r>
              <a:rPr lang="en-US" sz="2400" smtClean="0"/>
              <a:t> to which it is related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51288" y="4225925"/>
            <a:ext cx="990600" cy="400050"/>
            <a:chOff x="1085" y="1108"/>
            <a:chExt cx="624" cy="252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1109" y="1130"/>
              <a:ext cx="576" cy="202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1085" y="1108"/>
              <a:ext cx="624" cy="252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DE1E3C-AEB9-4F95-9C2A-8CEB203D8172}" type="slidenum">
              <a:rPr lang="en-IN" smtClean="0"/>
              <a:pPr/>
              <a:t>14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7445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What is COMPOSITE Key 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69988"/>
            <a:ext cx="7239000" cy="3524250"/>
          </a:xfrm>
        </p:spPr>
        <p:txBody>
          <a:bodyPr/>
          <a:lstStyle/>
          <a:p>
            <a:pPr algn="just" eaLnBrk="1" hangingPunct="1"/>
            <a:r>
              <a:rPr lang="en-US" sz="2400" smtClean="0"/>
              <a:t>What are the Key attributes in the following student table ?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838200" y="2535238"/>
          <a:ext cx="4038600" cy="215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247775"/>
                <a:gridCol w="130492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Faculty 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27K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704850" y="5133975"/>
            <a:ext cx="665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composite key : Combination of Two or More attributes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503863"/>
            <a:ext cx="6905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In the example, Faculty Name &amp; Department together is a Composite key</a:t>
            </a:r>
          </a:p>
        </p:txBody>
      </p:sp>
      <p:sp>
        <p:nvSpPr>
          <p:cNvPr id="3485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6D2CCB-47D7-4332-82B3-2CF0F1BC23EB}" type="slidenum">
              <a:rPr lang="en-IN" smtClean="0"/>
              <a:pPr/>
              <a:t>15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ER Diagram notations</a:t>
            </a:r>
          </a:p>
        </p:txBody>
      </p:sp>
      <p:sp>
        <p:nvSpPr>
          <p:cNvPr id="35843" name="TextBox 7"/>
          <p:cNvSpPr txBox="1">
            <a:spLocks noChangeArrowheads="1"/>
          </p:cNvSpPr>
          <p:nvPr/>
        </p:nvSpPr>
        <p:spPr bwMode="auto">
          <a:xfrm>
            <a:off x="2794000" y="1241425"/>
            <a:ext cx="1203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Attribute</a:t>
            </a:r>
          </a:p>
        </p:txBody>
      </p:sp>
      <p:sp>
        <p:nvSpPr>
          <p:cNvPr id="35844" name="Oval 8"/>
          <p:cNvSpPr>
            <a:spLocks noChangeArrowheads="1"/>
          </p:cNvSpPr>
          <p:nvPr/>
        </p:nvSpPr>
        <p:spPr bwMode="auto">
          <a:xfrm>
            <a:off x="1006475" y="1228725"/>
            <a:ext cx="12192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3513" y="1895475"/>
            <a:ext cx="2670175" cy="1096963"/>
            <a:chOff x="452651" y="2286000"/>
            <a:chExt cx="2670411" cy="1096370"/>
          </a:xfrm>
        </p:grpSpPr>
        <p:sp>
          <p:nvSpPr>
            <p:cNvPr id="35858" name="Oval 6"/>
            <p:cNvSpPr>
              <a:spLocks noChangeArrowheads="1"/>
            </p:cNvSpPr>
            <p:nvPr/>
          </p:nvSpPr>
          <p:spPr bwMode="auto">
            <a:xfrm>
              <a:off x="1240808" y="3077570"/>
              <a:ext cx="12192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5859" name="Oval 11"/>
            <p:cNvSpPr>
              <a:spLocks noChangeArrowheads="1"/>
            </p:cNvSpPr>
            <p:nvPr/>
          </p:nvSpPr>
          <p:spPr bwMode="auto">
            <a:xfrm>
              <a:off x="452651" y="2376985"/>
              <a:ext cx="762000" cy="304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35860" name="Straight Connector 13"/>
            <p:cNvCxnSpPr>
              <a:cxnSpLocks noChangeShapeType="1"/>
            </p:cNvCxnSpPr>
            <p:nvPr/>
          </p:nvCxnSpPr>
          <p:spPr bwMode="auto">
            <a:xfrm>
              <a:off x="1062251" y="2681785"/>
              <a:ext cx="304800" cy="4378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1" name="Oval 14"/>
            <p:cNvSpPr>
              <a:spLocks noChangeArrowheads="1"/>
            </p:cNvSpPr>
            <p:nvPr/>
          </p:nvSpPr>
          <p:spPr bwMode="auto">
            <a:xfrm>
              <a:off x="1447800" y="2376985"/>
              <a:ext cx="609600" cy="29001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35862" name="Straight Connector 19"/>
            <p:cNvCxnSpPr>
              <a:cxnSpLocks noChangeShapeType="1"/>
              <a:stCxn id="35861" idx="4"/>
              <a:endCxn id="35858" idx="0"/>
            </p:cNvCxnSpPr>
            <p:nvPr/>
          </p:nvCxnSpPr>
          <p:spPr bwMode="auto">
            <a:xfrm>
              <a:off x="1752600" y="2666999"/>
              <a:ext cx="97808" cy="41057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3" name="Oval 20"/>
            <p:cNvSpPr>
              <a:spLocks noChangeArrowheads="1"/>
            </p:cNvSpPr>
            <p:nvPr/>
          </p:nvSpPr>
          <p:spPr bwMode="auto">
            <a:xfrm>
              <a:off x="2513462" y="2376985"/>
              <a:ext cx="609600" cy="29001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35864" name="Straight Connector 22"/>
            <p:cNvCxnSpPr>
              <a:cxnSpLocks noChangeShapeType="1"/>
              <a:stCxn id="35858" idx="7"/>
            </p:cNvCxnSpPr>
            <p:nvPr/>
          </p:nvCxnSpPr>
          <p:spPr bwMode="auto">
            <a:xfrm flipV="1">
              <a:off x="2281460" y="2681785"/>
              <a:ext cx="536802" cy="4404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865" name="TextBox 23"/>
            <p:cNvSpPr txBox="1">
              <a:spLocks noChangeArrowheads="1"/>
            </p:cNvSpPr>
            <p:nvPr/>
          </p:nvSpPr>
          <p:spPr bwMode="auto">
            <a:xfrm>
              <a:off x="2057400" y="2286000"/>
              <a:ext cx="540581" cy="369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…..</a:t>
              </a:r>
            </a:p>
          </p:txBody>
        </p:sp>
      </p:grpSp>
      <p:sp>
        <p:nvSpPr>
          <p:cNvPr id="35846" name="TextBox 25"/>
          <p:cNvSpPr txBox="1">
            <a:spLocks noChangeArrowheads="1"/>
          </p:cNvSpPr>
          <p:nvPr/>
        </p:nvSpPr>
        <p:spPr bwMode="auto">
          <a:xfrm>
            <a:off x="2743200" y="2254250"/>
            <a:ext cx="2508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Composite Attribute</a:t>
            </a:r>
          </a:p>
        </p:txBody>
      </p:sp>
      <p:sp>
        <p:nvSpPr>
          <p:cNvPr id="35847" name="TextBox 26"/>
          <p:cNvSpPr txBox="1">
            <a:spLocks noChangeArrowheads="1"/>
          </p:cNvSpPr>
          <p:nvPr/>
        </p:nvSpPr>
        <p:spPr bwMode="auto">
          <a:xfrm>
            <a:off x="2359025" y="3343275"/>
            <a:ext cx="2606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Multivalued Attribute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01675" y="3273425"/>
            <a:ext cx="1555750" cy="603250"/>
            <a:chOff x="1416212" y="3581400"/>
            <a:chExt cx="1555588" cy="603201"/>
          </a:xfrm>
        </p:grpSpPr>
        <p:sp>
          <p:nvSpPr>
            <p:cNvPr id="35856" name="Oval 27"/>
            <p:cNvSpPr>
              <a:spLocks noChangeArrowheads="1"/>
            </p:cNvSpPr>
            <p:nvPr/>
          </p:nvSpPr>
          <p:spPr bwMode="auto">
            <a:xfrm>
              <a:off x="1416212" y="3581400"/>
              <a:ext cx="1555588" cy="60320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5857" name="Oval 29"/>
            <p:cNvSpPr>
              <a:spLocks noChangeArrowheads="1"/>
            </p:cNvSpPr>
            <p:nvPr/>
          </p:nvSpPr>
          <p:spPr bwMode="auto">
            <a:xfrm>
              <a:off x="1598054" y="3649640"/>
              <a:ext cx="1219200" cy="4540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</p:grpSp>
      <p:sp>
        <p:nvSpPr>
          <p:cNvPr id="35849" name="TextBox 31"/>
          <p:cNvSpPr txBox="1">
            <a:spLocks noChangeArrowheads="1"/>
          </p:cNvSpPr>
          <p:nvPr/>
        </p:nvSpPr>
        <p:spPr bwMode="auto">
          <a:xfrm>
            <a:off x="2671763" y="4311650"/>
            <a:ext cx="21796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Derived Attribute</a:t>
            </a:r>
          </a:p>
        </p:txBody>
      </p:sp>
      <p:sp>
        <p:nvSpPr>
          <p:cNvPr id="35850" name="Oval 32"/>
          <p:cNvSpPr>
            <a:spLocks noChangeArrowheads="1"/>
          </p:cNvSpPr>
          <p:nvPr/>
        </p:nvSpPr>
        <p:spPr bwMode="auto">
          <a:xfrm>
            <a:off x="1158875" y="4343400"/>
            <a:ext cx="1219200" cy="304800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5851" name="Rectangle 28"/>
          <p:cNvSpPr>
            <a:spLocks noChangeArrowheads="1"/>
          </p:cNvSpPr>
          <p:nvPr/>
        </p:nvSpPr>
        <p:spPr bwMode="auto">
          <a:xfrm>
            <a:off x="857250" y="5070475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CC"/>
              </a:solidFill>
              <a:latin typeface="Verdana" pitchFamily="34" charset="0"/>
            </a:endParaRPr>
          </a:p>
        </p:txBody>
      </p:sp>
      <p:sp>
        <p:nvSpPr>
          <p:cNvPr id="35852" name="TextBox 33"/>
          <p:cNvSpPr txBox="1">
            <a:spLocks noChangeArrowheads="1"/>
          </p:cNvSpPr>
          <p:nvPr/>
        </p:nvSpPr>
        <p:spPr bwMode="auto">
          <a:xfrm>
            <a:off x="2762250" y="5070475"/>
            <a:ext cx="858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Entity</a:t>
            </a:r>
          </a:p>
        </p:txBody>
      </p:sp>
      <p:sp>
        <p:nvSpPr>
          <p:cNvPr id="35853" name="TextBox 34"/>
          <p:cNvSpPr txBox="1">
            <a:spLocks noChangeArrowheads="1"/>
          </p:cNvSpPr>
          <p:nvPr/>
        </p:nvSpPr>
        <p:spPr bwMode="auto">
          <a:xfrm>
            <a:off x="2505075" y="5703888"/>
            <a:ext cx="171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Key Attribute</a:t>
            </a:r>
          </a:p>
        </p:txBody>
      </p:sp>
      <p:sp>
        <p:nvSpPr>
          <p:cNvPr id="35854" name="Oval 35"/>
          <p:cNvSpPr>
            <a:spLocks noChangeArrowheads="1"/>
          </p:cNvSpPr>
          <p:nvPr/>
        </p:nvSpPr>
        <p:spPr bwMode="auto">
          <a:xfrm>
            <a:off x="825500" y="5703888"/>
            <a:ext cx="1219200" cy="381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______</a:t>
            </a:r>
          </a:p>
        </p:txBody>
      </p:sp>
      <p:sp>
        <p:nvSpPr>
          <p:cNvPr id="35855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161630-69DD-4AD8-B554-4E0EDC74828E}" type="slidenum">
              <a:rPr lang="en-IN" smtClean="0"/>
              <a:pPr/>
              <a:t>16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861"/>
            <a:ext cx="4267200" cy="441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highlight>
                  <a:srgbClr val="C5C000"/>
                </a:highlight>
              </a:rPr>
              <a:t/>
            </a:r>
            <a:br>
              <a:rPr lang="en-US" dirty="0" smtClean="0">
                <a:highlight>
                  <a:srgbClr val="C5C000"/>
                </a:highlight>
              </a:rPr>
            </a:br>
            <a:r>
              <a:rPr lang="en-US" dirty="0" smtClean="0">
                <a:highlight>
                  <a:srgbClr val="C5C000"/>
                </a:highlight>
              </a:rPr>
              <a:t> Group activity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7239000" cy="4846638"/>
          </a:xfrm>
        </p:spPr>
        <p:txBody>
          <a:bodyPr/>
          <a:lstStyle/>
          <a:p>
            <a:r>
              <a:rPr lang="en-US" smtClean="0"/>
              <a:t>We will move you into breakout rooms for 10 minutes</a:t>
            </a:r>
          </a:p>
          <a:p>
            <a:pPr lvl="1"/>
            <a:r>
              <a:rPr lang="en-US" smtClean="0"/>
              <a:t>Introduce each other quickly</a:t>
            </a:r>
          </a:p>
          <a:p>
            <a:pPr lvl="1"/>
            <a:r>
              <a:rPr lang="en-US" smtClean="0"/>
              <a:t>Appoint a time keeper and recorder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Answer the following</a:t>
            </a:r>
          </a:p>
          <a:p>
            <a:pPr lvl="1" algn="just"/>
            <a:r>
              <a:rPr lang="en-US" smtClean="0"/>
              <a:t>create an </a:t>
            </a:r>
            <a:r>
              <a:rPr lang="en-US" smtClean="0">
                <a:solidFill>
                  <a:srgbClr val="FF0000"/>
                </a:solidFill>
              </a:rPr>
              <a:t>entity of your choice</a:t>
            </a:r>
            <a:r>
              <a:rPr lang="en-US" smtClean="0"/>
              <a:t> with all the attributes discussed so far.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Should not use the example entities discussed in the lecture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93AC03-3E93-4E09-A1AD-F429D203C199}" type="slidenum">
              <a:rPr lang="en-IN" smtClean="0"/>
              <a:pPr/>
              <a:t>17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6732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1788"/>
            <a:ext cx="7239000" cy="4846637"/>
          </a:xfrm>
        </p:spPr>
        <p:txBody>
          <a:bodyPr/>
          <a:lstStyle/>
          <a:p>
            <a:r>
              <a:rPr lang="en-US" sz="2800" smtClean="0"/>
              <a:t>The association between entities is called a relationship. </a:t>
            </a:r>
          </a:p>
          <a:p>
            <a:endParaRPr lang="en-US" smtClean="0"/>
          </a:p>
        </p:txBody>
      </p:sp>
      <p:sp>
        <p:nvSpPr>
          <p:cNvPr id="37892" name="Rectangle 13"/>
          <p:cNvSpPr>
            <a:spLocks noChangeArrowheads="1"/>
          </p:cNvSpPr>
          <p:nvPr/>
        </p:nvSpPr>
        <p:spPr bwMode="auto">
          <a:xfrm>
            <a:off x="854075" y="364490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37893" name="Diamond 14"/>
          <p:cNvSpPr>
            <a:spLocks noChangeArrowheads="1"/>
          </p:cNvSpPr>
          <p:nvPr/>
        </p:nvSpPr>
        <p:spPr bwMode="auto">
          <a:xfrm>
            <a:off x="3021013" y="3419475"/>
            <a:ext cx="2446337" cy="876300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rgbClr val="C00000"/>
                </a:solidFill>
                <a:latin typeface="Verdana" pitchFamily="34" charset="0"/>
              </a:rPr>
              <a:t>Enrolls_for</a:t>
            </a: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6029325" y="364490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Course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49475" y="3830638"/>
            <a:ext cx="8715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7893" idx="3"/>
            <a:endCxn id="37894" idx="1"/>
          </p:cNvCxnSpPr>
          <p:nvPr/>
        </p:nvCxnSpPr>
        <p:spPr>
          <a:xfrm flipV="1">
            <a:off x="5467350" y="3835400"/>
            <a:ext cx="56197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7" name="TextBox 22"/>
          <p:cNvSpPr txBox="1">
            <a:spLocks noChangeArrowheads="1"/>
          </p:cNvSpPr>
          <p:nvPr/>
        </p:nvSpPr>
        <p:spPr bwMode="auto">
          <a:xfrm>
            <a:off x="3549650" y="3033713"/>
            <a:ext cx="1538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relationship</a:t>
            </a:r>
          </a:p>
        </p:txBody>
      </p:sp>
      <p:sp>
        <p:nvSpPr>
          <p:cNvPr id="37898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BAD45E-7CBC-42DF-B4BB-A1B21DECC78F}" type="slidenum">
              <a:rPr lang="en-IN" smtClean="0"/>
              <a:pPr/>
              <a:t>18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41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Relationship - example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6700" y="1281113"/>
            <a:ext cx="7429500" cy="4090987"/>
            <a:chOff x="971600" y="2204863"/>
            <a:chExt cx="7488832" cy="4091793"/>
          </a:xfrm>
        </p:grpSpPr>
        <p:sp>
          <p:nvSpPr>
            <p:cNvPr id="38917" name="Rectangle 6"/>
            <p:cNvSpPr>
              <a:spLocks noChangeArrowheads="1"/>
            </p:cNvSpPr>
            <p:nvPr/>
          </p:nvSpPr>
          <p:spPr bwMode="auto">
            <a:xfrm>
              <a:off x="971600" y="2686286"/>
              <a:ext cx="1872208" cy="26149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Avinash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 Balaji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Chandan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Dinesh</a:t>
              </a:r>
            </a:p>
          </p:txBody>
        </p:sp>
        <p:sp>
          <p:nvSpPr>
            <p:cNvPr id="38918" name="Diamond 7"/>
            <p:cNvSpPr>
              <a:spLocks noChangeArrowheads="1"/>
            </p:cNvSpPr>
            <p:nvPr/>
          </p:nvSpPr>
          <p:spPr bwMode="auto">
            <a:xfrm>
              <a:off x="3831704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38919" name="Rectangle 8"/>
            <p:cNvSpPr>
              <a:spLocks noChangeArrowheads="1"/>
            </p:cNvSpPr>
            <p:nvPr/>
          </p:nvSpPr>
          <p:spPr bwMode="auto">
            <a:xfrm>
              <a:off x="7164288" y="2686286"/>
              <a:ext cx="1296144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DBMS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Java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38920" name="TextBox 22"/>
            <p:cNvSpPr txBox="1">
              <a:spLocks noChangeArrowheads="1"/>
            </p:cNvSpPr>
            <p:nvPr/>
          </p:nvSpPr>
          <p:spPr bwMode="auto">
            <a:xfrm>
              <a:off x="4384014" y="5650215"/>
              <a:ext cx="1537722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enrolls_for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38921" name="TextBox 24"/>
            <p:cNvSpPr txBox="1">
              <a:spLocks noChangeArrowheads="1"/>
            </p:cNvSpPr>
            <p:nvPr/>
          </p:nvSpPr>
          <p:spPr bwMode="auto">
            <a:xfrm>
              <a:off x="1151348" y="5373216"/>
              <a:ext cx="1098465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Student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38922" name="TextBox 25"/>
            <p:cNvSpPr txBox="1">
              <a:spLocks noChangeArrowheads="1"/>
            </p:cNvSpPr>
            <p:nvPr/>
          </p:nvSpPr>
          <p:spPr bwMode="auto">
            <a:xfrm>
              <a:off x="7318474" y="5525615"/>
              <a:ext cx="987849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Course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38923" name="Oval 27"/>
            <p:cNvSpPr>
              <a:spLocks noChangeArrowheads="1"/>
            </p:cNvSpPr>
            <p:nvPr/>
          </p:nvSpPr>
          <p:spPr bwMode="auto">
            <a:xfrm>
              <a:off x="4915218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38924" name="Straight Connector 29"/>
            <p:cNvCxnSpPr>
              <a:cxnSpLocks noChangeShapeType="1"/>
              <a:endCxn id="38923" idx="2"/>
            </p:cNvCxnSpPr>
            <p:nvPr/>
          </p:nvCxnSpPr>
          <p:spPr bwMode="auto">
            <a:xfrm>
              <a:off x="2555776" y="2865280"/>
              <a:ext cx="235944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25" name="Straight Connector 31"/>
            <p:cNvCxnSpPr>
              <a:cxnSpLocks noChangeShapeType="1"/>
              <a:stCxn id="38923" idx="6"/>
            </p:cNvCxnSpPr>
            <p:nvPr/>
          </p:nvCxnSpPr>
          <p:spPr bwMode="auto">
            <a:xfrm>
              <a:off x="5012657" y="2865280"/>
              <a:ext cx="2367655" cy="2756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926" name="Oval 33"/>
            <p:cNvSpPr>
              <a:spLocks noChangeArrowheads="1"/>
            </p:cNvSpPr>
            <p:nvPr/>
          </p:nvSpPr>
          <p:spPr bwMode="auto">
            <a:xfrm>
              <a:off x="4915218" y="3745909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8927" name="Oval 34"/>
            <p:cNvSpPr>
              <a:spLocks noChangeArrowheads="1"/>
            </p:cNvSpPr>
            <p:nvPr/>
          </p:nvSpPr>
          <p:spPr bwMode="auto">
            <a:xfrm>
              <a:off x="4909216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8928" name="Oval 35"/>
            <p:cNvSpPr>
              <a:spLocks noChangeArrowheads="1"/>
            </p:cNvSpPr>
            <p:nvPr/>
          </p:nvSpPr>
          <p:spPr bwMode="auto">
            <a:xfrm>
              <a:off x="4915218" y="4509120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38929" name="Straight Connector 41"/>
            <p:cNvCxnSpPr>
              <a:cxnSpLocks noChangeShapeType="1"/>
              <a:endCxn id="38927" idx="2"/>
            </p:cNvCxnSpPr>
            <p:nvPr/>
          </p:nvCxnSpPr>
          <p:spPr bwMode="auto">
            <a:xfrm flipV="1">
              <a:off x="2339752" y="3289409"/>
              <a:ext cx="2569464" cy="596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0" name="Straight Connector 43"/>
            <p:cNvCxnSpPr>
              <a:cxnSpLocks noChangeShapeType="1"/>
              <a:stCxn id="38927" idx="5"/>
            </p:cNvCxnSpPr>
            <p:nvPr/>
          </p:nvCxnSpPr>
          <p:spPr bwMode="auto">
            <a:xfrm flipV="1">
              <a:off x="4992385" y="3140968"/>
              <a:ext cx="2387927" cy="190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1" name="Straight Connector 45"/>
            <p:cNvCxnSpPr>
              <a:cxnSpLocks noChangeShapeType="1"/>
              <a:endCxn id="38926" idx="3"/>
            </p:cNvCxnSpPr>
            <p:nvPr/>
          </p:nvCxnSpPr>
          <p:spPr bwMode="auto">
            <a:xfrm flipV="1">
              <a:off x="2411760" y="3847763"/>
              <a:ext cx="2517728" cy="174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2" name="Straight Connector 47"/>
            <p:cNvCxnSpPr>
              <a:cxnSpLocks noChangeShapeType="1"/>
              <a:stCxn id="38926" idx="5"/>
            </p:cNvCxnSpPr>
            <p:nvPr/>
          </p:nvCxnSpPr>
          <p:spPr bwMode="auto">
            <a:xfrm flipV="1">
              <a:off x="4998387" y="3140968"/>
              <a:ext cx="2381925" cy="706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3" name="Straight Connector 49"/>
            <p:cNvCxnSpPr>
              <a:cxnSpLocks noChangeShapeType="1"/>
              <a:endCxn id="38928" idx="2"/>
            </p:cNvCxnSpPr>
            <p:nvPr/>
          </p:nvCxnSpPr>
          <p:spPr bwMode="auto">
            <a:xfrm>
              <a:off x="2152328" y="4568784"/>
              <a:ext cx="276289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4" name="Straight Connector 51"/>
            <p:cNvCxnSpPr>
              <a:cxnSpLocks noChangeShapeType="1"/>
              <a:stCxn id="38928" idx="6"/>
            </p:cNvCxnSpPr>
            <p:nvPr/>
          </p:nvCxnSpPr>
          <p:spPr bwMode="auto">
            <a:xfrm flipV="1">
              <a:off x="5012657" y="3993747"/>
              <a:ext cx="2367655" cy="575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935" name="Straight Connector 12"/>
            <p:cNvCxnSpPr>
              <a:cxnSpLocks noChangeShapeType="1"/>
              <a:stCxn id="38928" idx="6"/>
            </p:cNvCxnSpPr>
            <p:nvPr/>
          </p:nvCxnSpPr>
          <p:spPr bwMode="auto">
            <a:xfrm flipV="1">
              <a:off x="5012657" y="3140968"/>
              <a:ext cx="2367655" cy="14278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8916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057AAF-86D8-4CD8-A353-71ECE3358445}" type="slidenum">
              <a:rPr lang="en-IN" smtClean="0"/>
              <a:pPr/>
              <a:t>19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52450" y="280988"/>
            <a:ext cx="7772400" cy="3000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 smtClean="0"/>
              <a:t>Entity Relationship Model  (ER Model)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3375" y="2011363"/>
            <a:ext cx="7239000" cy="484663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b="1" smtClean="0"/>
              <a:t>	ER modeling: </a:t>
            </a:r>
            <a:r>
              <a:rPr lang="en-US" smtClean="0"/>
              <a:t>A graphical technique for </a:t>
            </a:r>
            <a:r>
              <a:rPr lang="en-US" smtClean="0">
                <a:solidFill>
                  <a:srgbClr val="FF0000"/>
                </a:solidFill>
              </a:rPr>
              <a:t>understanding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organizing the data </a:t>
            </a:r>
            <a:r>
              <a:rPr lang="en-US" smtClean="0"/>
              <a:t>independent of the actual database implementation</a:t>
            </a:r>
          </a:p>
          <a:p>
            <a:pPr algn="just"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079500"/>
            <a:ext cx="681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Conceptual (high-level, semantic) data models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1633538" y="1541463"/>
            <a:ext cx="676275" cy="469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38B2B2-920D-4C32-B087-148CD717ED00}" type="slidenum">
              <a:rPr lang="en-IN" smtClean="0"/>
              <a:pPr/>
              <a:t>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199" y="57150"/>
            <a:ext cx="7239000" cy="527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Relationship Type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847725"/>
            <a:ext cx="7415213" cy="5608638"/>
          </a:xfrm>
        </p:spPr>
        <p:txBody>
          <a:bodyPr/>
          <a:lstStyle/>
          <a:p>
            <a:pPr eaLnBrk="1" hangingPunct="1"/>
            <a:r>
              <a:rPr lang="en-US" sz="2000" smtClean="0"/>
              <a:t>A </a:t>
            </a:r>
            <a:r>
              <a:rPr lang="en-US" sz="2000" b="1" smtClean="0"/>
              <a:t>relationship type</a:t>
            </a:r>
            <a:r>
              <a:rPr lang="en-US" sz="2000" smtClean="0"/>
              <a:t> between two entities defines the set of all associations between these entities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735138" y="3679825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Faculty</a:t>
            </a:r>
          </a:p>
        </p:txBody>
      </p:sp>
      <p:sp>
        <p:nvSpPr>
          <p:cNvPr id="39941" name="Diamond 7"/>
          <p:cNvSpPr>
            <a:spLocks noChangeArrowheads="1"/>
          </p:cNvSpPr>
          <p:nvPr/>
        </p:nvSpPr>
        <p:spPr bwMode="auto">
          <a:xfrm>
            <a:off x="3449638" y="3402013"/>
            <a:ext cx="2293937" cy="877887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rgbClr val="C00000"/>
                </a:solidFill>
                <a:latin typeface="Verdana" pitchFamily="34" charset="0"/>
              </a:rPr>
              <a:t>Works_for</a:t>
            </a: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6276975" y="3679825"/>
            <a:ext cx="1824038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Department</a:t>
            </a:r>
          </a:p>
        </p:txBody>
      </p:sp>
      <p:cxnSp>
        <p:nvCxnSpPr>
          <p:cNvPr id="39943" name="Straight Connector 10"/>
          <p:cNvCxnSpPr>
            <a:cxnSpLocks noChangeShapeType="1"/>
            <a:stCxn id="39940" idx="3"/>
            <a:endCxn id="39941" idx="1"/>
          </p:cNvCxnSpPr>
          <p:nvPr/>
        </p:nvCxnSpPr>
        <p:spPr bwMode="auto">
          <a:xfrm flipV="1">
            <a:off x="3030538" y="3841750"/>
            <a:ext cx="4191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4" name="Straight Connector 12"/>
          <p:cNvCxnSpPr>
            <a:cxnSpLocks noChangeShapeType="1"/>
            <a:endCxn id="39942" idx="1"/>
          </p:cNvCxnSpPr>
          <p:nvPr/>
        </p:nvCxnSpPr>
        <p:spPr bwMode="auto">
          <a:xfrm>
            <a:off x="5743575" y="3841750"/>
            <a:ext cx="5334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1887538" y="5133975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39946" name="Diamond 14"/>
          <p:cNvSpPr>
            <a:spLocks noChangeArrowheads="1"/>
          </p:cNvSpPr>
          <p:nvPr/>
        </p:nvSpPr>
        <p:spPr bwMode="auto">
          <a:xfrm>
            <a:off x="3563938" y="4856163"/>
            <a:ext cx="2446337" cy="876300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solidFill>
                  <a:srgbClr val="C00000"/>
                </a:solidFill>
                <a:latin typeface="Verdana" pitchFamily="34" charset="0"/>
              </a:rPr>
              <a:t>Enrolls_for</a:t>
            </a:r>
          </a:p>
        </p:txBody>
      </p:sp>
      <p:sp>
        <p:nvSpPr>
          <p:cNvPr id="39947" name="Rectangle 15"/>
          <p:cNvSpPr>
            <a:spLocks noChangeArrowheads="1"/>
          </p:cNvSpPr>
          <p:nvPr/>
        </p:nvSpPr>
        <p:spPr bwMode="auto">
          <a:xfrm>
            <a:off x="6229350" y="5133975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Course</a:t>
            </a:r>
          </a:p>
        </p:txBody>
      </p:sp>
      <p:cxnSp>
        <p:nvCxnSpPr>
          <p:cNvPr id="39948" name="Straight Connector 16"/>
          <p:cNvCxnSpPr>
            <a:cxnSpLocks noChangeShapeType="1"/>
            <a:stCxn id="39945" idx="3"/>
            <a:endCxn id="39946" idx="1"/>
          </p:cNvCxnSpPr>
          <p:nvPr/>
        </p:nvCxnSpPr>
        <p:spPr bwMode="auto">
          <a:xfrm flipV="1">
            <a:off x="3182938" y="5294313"/>
            <a:ext cx="381000" cy="30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49" name="Straight Connector 17"/>
          <p:cNvCxnSpPr>
            <a:cxnSpLocks noChangeShapeType="1"/>
            <a:endCxn id="39947" idx="1"/>
          </p:cNvCxnSpPr>
          <p:nvPr/>
        </p:nvCxnSpPr>
        <p:spPr bwMode="auto">
          <a:xfrm>
            <a:off x="5962650" y="5294313"/>
            <a:ext cx="266700" cy="301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0" name="TextBox 22"/>
          <p:cNvSpPr txBox="1">
            <a:spLocks noChangeArrowheads="1"/>
          </p:cNvSpPr>
          <p:nvPr/>
        </p:nvSpPr>
        <p:spPr bwMode="auto">
          <a:xfrm>
            <a:off x="3827463" y="3033713"/>
            <a:ext cx="1538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relationship</a:t>
            </a:r>
          </a:p>
        </p:txBody>
      </p:sp>
      <p:sp>
        <p:nvSpPr>
          <p:cNvPr id="39951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C35DD1-EF0F-4CD7-937E-BD8C3026083E}" type="slidenum">
              <a:rPr lang="en-IN" smtClean="0"/>
              <a:pPr/>
              <a:t>20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41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Relationship Type- example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6700" y="1281113"/>
            <a:ext cx="7429500" cy="4090987"/>
            <a:chOff x="971600" y="2204863"/>
            <a:chExt cx="7488832" cy="4091793"/>
          </a:xfrm>
        </p:grpSpPr>
        <p:sp>
          <p:nvSpPr>
            <p:cNvPr id="40965" name="Rectangle 6"/>
            <p:cNvSpPr>
              <a:spLocks noChangeArrowheads="1"/>
            </p:cNvSpPr>
            <p:nvPr/>
          </p:nvSpPr>
          <p:spPr bwMode="auto">
            <a:xfrm>
              <a:off x="971600" y="2686286"/>
              <a:ext cx="1872208" cy="26149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Avinash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 Balaji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Chandan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Dinesh</a:t>
              </a:r>
            </a:p>
          </p:txBody>
        </p:sp>
        <p:sp>
          <p:nvSpPr>
            <p:cNvPr id="40966" name="Diamond 7"/>
            <p:cNvSpPr>
              <a:spLocks noChangeArrowheads="1"/>
            </p:cNvSpPr>
            <p:nvPr/>
          </p:nvSpPr>
          <p:spPr bwMode="auto">
            <a:xfrm>
              <a:off x="3831704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40967" name="Rectangle 8"/>
            <p:cNvSpPr>
              <a:spLocks noChangeArrowheads="1"/>
            </p:cNvSpPr>
            <p:nvPr/>
          </p:nvSpPr>
          <p:spPr bwMode="auto">
            <a:xfrm>
              <a:off x="7164288" y="2686286"/>
              <a:ext cx="1296144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DBMS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Java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40968" name="TextBox 22"/>
            <p:cNvSpPr txBox="1">
              <a:spLocks noChangeArrowheads="1"/>
            </p:cNvSpPr>
            <p:nvPr/>
          </p:nvSpPr>
          <p:spPr bwMode="auto">
            <a:xfrm>
              <a:off x="4384014" y="5650215"/>
              <a:ext cx="1537722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enrolls_for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40969" name="TextBox 24"/>
            <p:cNvSpPr txBox="1">
              <a:spLocks noChangeArrowheads="1"/>
            </p:cNvSpPr>
            <p:nvPr/>
          </p:nvSpPr>
          <p:spPr bwMode="auto">
            <a:xfrm>
              <a:off x="1151348" y="5373216"/>
              <a:ext cx="1098465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Student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0970" name="TextBox 25"/>
            <p:cNvSpPr txBox="1">
              <a:spLocks noChangeArrowheads="1"/>
            </p:cNvSpPr>
            <p:nvPr/>
          </p:nvSpPr>
          <p:spPr bwMode="auto">
            <a:xfrm>
              <a:off x="7318474" y="5525615"/>
              <a:ext cx="987849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Course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0971" name="Oval 27"/>
            <p:cNvSpPr>
              <a:spLocks noChangeArrowheads="1"/>
            </p:cNvSpPr>
            <p:nvPr/>
          </p:nvSpPr>
          <p:spPr bwMode="auto">
            <a:xfrm>
              <a:off x="4915218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0972" name="Straight Connector 29"/>
            <p:cNvCxnSpPr>
              <a:cxnSpLocks noChangeShapeType="1"/>
              <a:endCxn id="40971" idx="2"/>
            </p:cNvCxnSpPr>
            <p:nvPr/>
          </p:nvCxnSpPr>
          <p:spPr bwMode="auto">
            <a:xfrm>
              <a:off x="2555776" y="2865280"/>
              <a:ext cx="235944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3" name="Straight Connector 31"/>
            <p:cNvCxnSpPr>
              <a:cxnSpLocks noChangeShapeType="1"/>
              <a:stCxn id="40971" idx="6"/>
            </p:cNvCxnSpPr>
            <p:nvPr/>
          </p:nvCxnSpPr>
          <p:spPr bwMode="auto">
            <a:xfrm>
              <a:off x="5012657" y="2865280"/>
              <a:ext cx="2367655" cy="2756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74" name="Oval 33"/>
            <p:cNvSpPr>
              <a:spLocks noChangeArrowheads="1"/>
            </p:cNvSpPr>
            <p:nvPr/>
          </p:nvSpPr>
          <p:spPr bwMode="auto">
            <a:xfrm>
              <a:off x="4915218" y="3745909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0975" name="Oval 34"/>
            <p:cNvSpPr>
              <a:spLocks noChangeArrowheads="1"/>
            </p:cNvSpPr>
            <p:nvPr/>
          </p:nvSpPr>
          <p:spPr bwMode="auto">
            <a:xfrm>
              <a:off x="4909216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0976" name="Oval 35"/>
            <p:cNvSpPr>
              <a:spLocks noChangeArrowheads="1"/>
            </p:cNvSpPr>
            <p:nvPr/>
          </p:nvSpPr>
          <p:spPr bwMode="auto">
            <a:xfrm>
              <a:off x="4915218" y="4509120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0977" name="Straight Connector 41"/>
            <p:cNvCxnSpPr>
              <a:cxnSpLocks noChangeShapeType="1"/>
              <a:endCxn id="40975" idx="2"/>
            </p:cNvCxnSpPr>
            <p:nvPr/>
          </p:nvCxnSpPr>
          <p:spPr bwMode="auto">
            <a:xfrm flipV="1">
              <a:off x="2339752" y="3289409"/>
              <a:ext cx="2569464" cy="596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8" name="Straight Connector 43"/>
            <p:cNvCxnSpPr>
              <a:cxnSpLocks noChangeShapeType="1"/>
              <a:stCxn id="40975" idx="5"/>
            </p:cNvCxnSpPr>
            <p:nvPr/>
          </p:nvCxnSpPr>
          <p:spPr bwMode="auto">
            <a:xfrm flipV="1">
              <a:off x="4992385" y="3140968"/>
              <a:ext cx="2387927" cy="190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9" name="Straight Connector 45"/>
            <p:cNvCxnSpPr>
              <a:cxnSpLocks noChangeShapeType="1"/>
              <a:endCxn id="40974" idx="3"/>
            </p:cNvCxnSpPr>
            <p:nvPr/>
          </p:nvCxnSpPr>
          <p:spPr bwMode="auto">
            <a:xfrm flipV="1">
              <a:off x="2411760" y="3847763"/>
              <a:ext cx="2517728" cy="174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0" name="Straight Connector 47"/>
            <p:cNvCxnSpPr>
              <a:cxnSpLocks noChangeShapeType="1"/>
              <a:stCxn id="40974" idx="5"/>
            </p:cNvCxnSpPr>
            <p:nvPr/>
          </p:nvCxnSpPr>
          <p:spPr bwMode="auto">
            <a:xfrm flipV="1">
              <a:off x="4998387" y="3140968"/>
              <a:ext cx="2381925" cy="706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1" name="Straight Connector 49"/>
            <p:cNvCxnSpPr>
              <a:cxnSpLocks noChangeShapeType="1"/>
              <a:endCxn id="40976" idx="2"/>
            </p:cNvCxnSpPr>
            <p:nvPr/>
          </p:nvCxnSpPr>
          <p:spPr bwMode="auto">
            <a:xfrm>
              <a:off x="2152328" y="4568784"/>
              <a:ext cx="276289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2" name="Straight Connector 51"/>
            <p:cNvCxnSpPr>
              <a:cxnSpLocks noChangeShapeType="1"/>
              <a:stCxn id="40976" idx="6"/>
            </p:cNvCxnSpPr>
            <p:nvPr/>
          </p:nvCxnSpPr>
          <p:spPr bwMode="auto">
            <a:xfrm flipV="1">
              <a:off x="5012657" y="3993747"/>
              <a:ext cx="2367655" cy="575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83" name="Straight Connector 12"/>
            <p:cNvCxnSpPr>
              <a:cxnSpLocks noChangeShapeType="1"/>
              <a:stCxn id="40976" idx="6"/>
            </p:cNvCxnSpPr>
            <p:nvPr/>
          </p:nvCxnSpPr>
          <p:spPr bwMode="auto">
            <a:xfrm flipV="1">
              <a:off x="5012657" y="3140968"/>
              <a:ext cx="2367655" cy="14278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0964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1C52EA-71C8-444B-9D31-59B8C6C6FC5B}" type="slidenum">
              <a:rPr lang="en-IN" smtClean="0"/>
              <a:pPr/>
              <a:t>21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794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Relationship instance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6923088" cy="1101725"/>
          </a:xfrm>
        </p:spPr>
        <p:txBody>
          <a:bodyPr/>
          <a:lstStyle/>
          <a:p>
            <a:pPr eaLnBrk="1" hangingPunct="1"/>
            <a:r>
              <a:rPr lang="en-US" sz="1800" smtClean="0"/>
              <a:t>Each instance of the relationship between members of these entity types is called a </a:t>
            </a:r>
            <a:r>
              <a:rPr lang="en-US" sz="1800" b="1" smtClean="0"/>
              <a:t>relationship instance</a:t>
            </a:r>
          </a:p>
          <a:p>
            <a:pPr eaLnBrk="1" hangingPunct="1"/>
            <a:endParaRPr lang="en-US" sz="1600" smtClean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57200" y="1352550"/>
            <a:ext cx="7543800" cy="4943475"/>
            <a:chOff x="971600" y="2204863"/>
            <a:chExt cx="7560752" cy="4091793"/>
          </a:xfrm>
        </p:grpSpPr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971600" y="2686286"/>
              <a:ext cx="1872208" cy="26149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Guruprasad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Umadevi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Indiramma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Ashok</a:t>
              </a:r>
            </a:p>
          </p:txBody>
        </p:sp>
        <p:sp>
          <p:nvSpPr>
            <p:cNvPr id="41991" name="Diamond 7"/>
            <p:cNvSpPr>
              <a:spLocks noChangeArrowheads="1"/>
            </p:cNvSpPr>
            <p:nvPr/>
          </p:nvSpPr>
          <p:spPr bwMode="auto">
            <a:xfrm>
              <a:off x="3831704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7164288" y="2686286"/>
              <a:ext cx="936104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CSE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ISE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41993" name="TextBox 22"/>
            <p:cNvSpPr txBox="1">
              <a:spLocks noChangeArrowheads="1"/>
            </p:cNvSpPr>
            <p:nvPr/>
          </p:nvSpPr>
          <p:spPr bwMode="auto">
            <a:xfrm>
              <a:off x="4384014" y="5650215"/>
              <a:ext cx="1537514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Works_for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41994" name="TextBox 24"/>
            <p:cNvSpPr txBox="1">
              <a:spLocks noChangeArrowheads="1"/>
            </p:cNvSpPr>
            <p:nvPr/>
          </p:nvSpPr>
          <p:spPr bwMode="auto">
            <a:xfrm>
              <a:off x="1151348" y="5373216"/>
              <a:ext cx="1000924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Faculty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1995" name="TextBox 25"/>
            <p:cNvSpPr txBox="1">
              <a:spLocks noChangeArrowheads="1"/>
            </p:cNvSpPr>
            <p:nvPr/>
          </p:nvSpPr>
          <p:spPr bwMode="auto">
            <a:xfrm>
              <a:off x="6961176" y="5525615"/>
              <a:ext cx="1571176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Department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1996" name="Oval 27"/>
            <p:cNvSpPr>
              <a:spLocks noChangeArrowheads="1"/>
            </p:cNvSpPr>
            <p:nvPr/>
          </p:nvSpPr>
          <p:spPr bwMode="auto">
            <a:xfrm>
              <a:off x="4915218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1997" name="Straight Connector 29"/>
            <p:cNvCxnSpPr>
              <a:cxnSpLocks noChangeShapeType="1"/>
              <a:endCxn id="41996" idx="2"/>
            </p:cNvCxnSpPr>
            <p:nvPr/>
          </p:nvCxnSpPr>
          <p:spPr bwMode="auto">
            <a:xfrm>
              <a:off x="2555776" y="2805615"/>
              <a:ext cx="2359442" cy="5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998" name="Straight Connector 31"/>
            <p:cNvCxnSpPr>
              <a:cxnSpLocks noChangeShapeType="1"/>
              <a:stCxn id="41996" idx="6"/>
            </p:cNvCxnSpPr>
            <p:nvPr/>
          </p:nvCxnSpPr>
          <p:spPr bwMode="auto">
            <a:xfrm>
              <a:off x="5012657" y="2865280"/>
              <a:ext cx="2367655" cy="2756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999" name="Oval 33"/>
            <p:cNvSpPr>
              <a:spLocks noChangeArrowheads="1"/>
            </p:cNvSpPr>
            <p:nvPr/>
          </p:nvSpPr>
          <p:spPr bwMode="auto">
            <a:xfrm>
              <a:off x="4915218" y="3745909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000" name="Oval 34"/>
            <p:cNvSpPr>
              <a:spLocks noChangeArrowheads="1"/>
            </p:cNvSpPr>
            <p:nvPr/>
          </p:nvSpPr>
          <p:spPr bwMode="auto">
            <a:xfrm>
              <a:off x="4909216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2001" name="Oval 35"/>
            <p:cNvSpPr>
              <a:spLocks noChangeArrowheads="1"/>
            </p:cNvSpPr>
            <p:nvPr/>
          </p:nvSpPr>
          <p:spPr bwMode="auto">
            <a:xfrm>
              <a:off x="4915218" y="4509120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2002" name="Straight Connector 41"/>
            <p:cNvCxnSpPr>
              <a:cxnSpLocks noChangeShapeType="1"/>
              <a:endCxn id="42000" idx="2"/>
            </p:cNvCxnSpPr>
            <p:nvPr/>
          </p:nvCxnSpPr>
          <p:spPr bwMode="auto">
            <a:xfrm flipV="1">
              <a:off x="2339752" y="3289409"/>
              <a:ext cx="2569464" cy="596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Straight Connector 43"/>
            <p:cNvCxnSpPr>
              <a:cxnSpLocks noChangeShapeType="1"/>
              <a:stCxn id="42000" idx="5"/>
            </p:cNvCxnSpPr>
            <p:nvPr/>
          </p:nvCxnSpPr>
          <p:spPr bwMode="auto">
            <a:xfrm flipV="1">
              <a:off x="4992385" y="3140968"/>
              <a:ext cx="2387927" cy="190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Straight Connector 45"/>
            <p:cNvCxnSpPr>
              <a:cxnSpLocks noChangeShapeType="1"/>
              <a:endCxn id="41999" idx="3"/>
            </p:cNvCxnSpPr>
            <p:nvPr/>
          </p:nvCxnSpPr>
          <p:spPr bwMode="auto">
            <a:xfrm flipV="1">
              <a:off x="2555776" y="3847763"/>
              <a:ext cx="2373712" cy="174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Straight Connector 47"/>
            <p:cNvCxnSpPr>
              <a:cxnSpLocks noChangeShapeType="1"/>
              <a:stCxn id="41999" idx="5"/>
            </p:cNvCxnSpPr>
            <p:nvPr/>
          </p:nvCxnSpPr>
          <p:spPr bwMode="auto">
            <a:xfrm flipV="1">
              <a:off x="4998387" y="3140968"/>
              <a:ext cx="2381925" cy="706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Straight Connector 49"/>
            <p:cNvCxnSpPr>
              <a:cxnSpLocks noChangeShapeType="1"/>
              <a:endCxn id="42001" idx="2"/>
            </p:cNvCxnSpPr>
            <p:nvPr/>
          </p:nvCxnSpPr>
          <p:spPr bwMode="auto">
            <a:xfrm>
              <a:off x="2152328" y="4568784"/>
              <a:ext cx="276289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Straight Connector 51"/>
            <p:cNvCxnSpPr>
              <a:cxnSpLocks noChangeShapeType="1"/>
              <a:stCxn id="42001" idx="6"/>
            </p:cNvCxnSpPr>
            <p:nvPr/>
          </p:nvCxnSpPr>
          <p:spPr bwMode="auto">
            <a:xfrm flipV="1">
              <a:off x="5012657" y="3993747"/>
              <a:ext cx="2367655" cy="575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1989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84CF84-F2F5-4B63-B947-6AC4B9407585}" type="slidenum">
              <a:rPr lang="en-IN" smtClean="0"/>
              <a:pPr/>
              <a:t>22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5651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Relationship Set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57175" y="1143000"/>
            <a:ext cx="7667625" cy="5029200"/>
          </a:xfrm>
        </p:spPr>
        <p:txBody>
          <a:bodyPr/>
          <a:lstStyle/>
          <a:p>
            <a:pPr algn="just" eaLnBrk="1" hangingPunct="1"/>
            <a:r>
              <a:rPr lang="en-US" sz="2000" smtClean="0"/>
              <a:t>An Relationship Set is a collection of relationships all belonging to one relationship type.  </a:t>
            </a:r>
          </a:p>
          <a:p>
            <a:pPr eaLnBrk="1" hangingPunct="1"/>
            <a:endParaRPr lang="en-US" sz="160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9763" y="1931988"/>
            <a:ext cx="7488237" cy="4364037"/>
            <a:chOff x="971600" y="1931285"/>
            <a:chExt cx="7488832" cy="4365360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971600" y="2686286"/>
              <a:ext cx="1872208" cy="26149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Avinash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    Balaji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Chandan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      Dinesh</a:t>
              </a:r>
            </a:p>
          </p:txBody>
        </p:sp>
        <p:sp>
          <p:nvSpPr>
            <p:cNvPr id="43015" name="Diamond 7"/>
            <p:cNvSpPr>
              <a:spLocks noChangeArrowheads="1"/>
            </p:cNvSpPr>
            <p:nvPr/>
          </p:nvSpPr>
          <p:spPr bwMode="auto">
            <a:xfrm>
              <a:off x="3831704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7164288" y="2686286"/>
              <a:ext cx="1296144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DBMS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Java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43017" name="TextBox 22"/>
            <p:cNvSpPr txBox="1">
              <a:spLocks noChangeArrowheads="1"/>
            </p:cNvSpPr>
            <p:nvPr/>
          </p:nvSpPr>
          <p:spPr bwMode="auto">
            <a:xfrm>
              <a:off x="4384014" y="5650215"/>
              <a:ext cx="1537722" cy="64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enrolls_for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43018" name="TextBox 24"/>
            <p:cNvSpPr txBox="1">
              <a:spLocks noChangeArrowheads="1"/>
            </p:cNvSpPr>
            <p:nvPr/>
          </p:nvSpPr>
          <p:spPr bwMode="auto">
            <a:xfrm>
              <a:off x="1151348" y="5373216"/>
              <a:ext cx="1098465" cy="64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Student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3019" name="TextBox 25"/>
            <p:cNvSpPr txBox="1">
              <a:spLocks noChangeArrowheads="1"/>
            </p:cNvSpPr>
            <p:nvPr/>
          </p:nvSpPr>
          <p:spPr bwMode="auto">
            <a:xfrm>
              <a:off x="7318474" y="5525615"/>
              <a:ext cx="987849" cy="64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Course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3020" name="Oval 27"/>
            <p:cNvSpPr>
              <a:spLocks noChangeArrowheads="1"/>
            </p:cNvSpPr>
            <p:nvPr/>
          </p:nvSpPr>
          <p:spPr bwMode="auto">
            <a:xfrm>
              <a:off x="4915218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3021" name="Straight Connector 29"/>
            <p:cNvCxnSpPr>
              <a:cxnSpLocks noChangeShapeType="1"/>
              <a:endCxn id="43020" idx="2"/>
            </p:cNvCxnSpPr>
            <p:nvPr/>
          </p:nvCxnSpPr>
          <p:spPr bwMode="auto">
            <a:xfrm>
              <a:off x="2555776" y="2865280"/>
              <a:ext cx="235944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2" name="Straight Connector 31"/>
            <p:cNvCxnSpPr>
              <a:cxnSpLocks noChangeShapeType="1"/>
              <a:stCxn id="43020" idx="6"/>
            </p:cNvCxnSpPr>
            <p:nvPr/>
          </p:nvCxnSpPr>
          <p:spPr bwMode="auto">
            <a:xfrm>
              <a:off x="5012657" y="2865280"/>
              <a:ext cx="2367655" cy="2756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23" name="Oval 33"/>
            <p:cNvSpPr>
              <a:spLocks noChangeArrowheads="1"/>
            </p:cNvSpPr>
            <p:nvPr/>
          </p:nvSpPr>
          <p:spPr bwMode="auto">
            <a:xfrm>
              <a:off x="4915218" y="3745909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3024" name="Oval 34"/>
            <p:cNvSpPr>
              <a:spLocks noChangeArrowheads="1"/>
            </p:cNvSpPr>
            <p:nvPr/>
          </p:nvSpPr>
          <p:spPr bwMode="auto">
            <a:xfrm>
              <a:off x="4909216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3025" name="Oval 35"/>
            <p:cNvSpPr>
              <a:spLocks noChangeArrowheads="1"/>
            </p:cNvSpPr>
            <p:nvPr/>
          </p:nvSpPr>
          <p:spPr bwMode="auto">
            <a:xfrm>
              <a:off x="4915218" y="4509120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3026" name="Straight Connector 41"/>
            <p:cNvCxnSpPr>
              <a:cxnSpLocks noChangeShapeType="1"/>
              <a:endCxn id="43024" idx="2"/>
            </p:cNvCxnSpPr>
            <p:nvPr/>
          </p:nvCxnSpPr>
          <p:spPr bwMode="auto">
            <a:xfrm flipV="1">
              <a:off x="2339752" y="3289409"/>
              <a:ext cx="2569464" cy="596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7" name="Straight Connector 43"/>
            <p:cNvCxnSpPr>
              <a:cxnSpLocks noChangeShapeType="1"/>
              <a:stCxn id="43024" idx="5"/>
            </p:cNvCxnSpPr>
            <p:nvPr/>
          </p:nvCxnSpPr>
          <p:spPr bwMode="auto">
            <a:xfrm flipV="1">
              <a:off x="4992385" y="3140968"/>
              <a:ext cx="2387927" cy="190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Straight Connector 45"/>
            <p:cNvCxnSpPr>
              <a:cxnSpLocks noChangeShapeType="1"/>
              <a:endCxn id="43023" idx="3"/>
            </p:cNvCxnSpPr>
            <p:nvPr/>
          </p:nvCxnSpPr>
          <p:spPr bwMode="auto">
            <a:xfrm flipV="1">
              <a:off x="2411760" y="3847763"/>
              <a:ext cx="2517728" cy="174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Straight Connector 47"/>
            <p:cNvCxnSpPr>
              <a:cxnSpLocks noChangeShapeType="1"/>
              <a:stCxn id="43023" idx="5"/>
            </p:cNvCxnSpPr>
            <p:nvPr/>
          </p:nvCxnSpPr>
          <p:spPr bwMode="auto">
            <a:xfrm flipV="1">
              <a:off x="4998387" y="3140968"/>
              <a:ext cx="2381925" cy="706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Straight Connector 49"/>
            <p:cNvCxnSpPr>
              <a:cxnSpLocks noChangeShapeType="1"/>
              <a:endCxn id="43025" idx="2"/>
            </p:cNvCxnSpPr>
            <p:nvPr/>
          </p:nvCxnSpPr>
          <p:spPr bwMode="auto">
            <a:xfrm>
              <a:off x="2152328" y="4568784"/>
              <a:ext cx="276289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Straight Connector 51"/>
            <p:cNvCxnSpPr>
              <a:cxnSpLocks noChangeShapeType="1"/>
              <a:stCxn id="43025" idx="6"/>
            </p:cNvCxnSpPr>
            <p:nvPr/>
          </p:nvCxnSpPr>
          <p:spPr bwMode="auto">
            <a:xfrm flipV="1">
              <a:off x="5012657" y="3993747"/>
              <a:ext cx="2367655" cy="575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12"/>
            <p:cNvCxnSpPr>
              <a:cxnSpLocks noChangeShapeType="1"/>
              <a:stCxn id="43025" idx="6"/>
            </p:cNvCxnSpPr>
            <p:nvPr/>
          </p:nvCxnSpPr>
          <p:spPr bwMode="auto">
            <a:xfrm flipV="1">
              <a:off x="5012657" y="3140968"/>
              <a:ext cx="2367655" cy="14278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3" name="TextBox 9"/>
            <p:cNvSpPr txBox="1">
              <a:spLocks noChangeArrowheads="1"/>
            </p:cNvSpPr>
            <p:nvPr/>
          </p:nvSpPr>
          <p:spPr bwMode="auto">
            <a:xfrm>
              <a:off x="2843808" y="1931285"/>
              <a:ext cx="5077228" cy="36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Here relationship set, has 4 relationships</a:t>
              </a:r>
            </a:p>
          </p:txBody>
        </p:sp>
      </p:grpSp>
      <p:sp>
        <p:nvSpPr>
          <p:cNvPr id="43013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E0751C-21ED-46F0-BE2B-5D04416B6944}" type="slidenum">
              <a:rPr lang="en-IN" smtClean="0"/>
              <a:pPr/>
              <a:t>23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98176" y="23812"/>
            <a:ext cx="7239000" cy="593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 Degree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74675" y="2640013"/>
            <a:ext cx="7416800" cy="1035050"/>
          </a:xfrm>
        </p:spPr>
        <p:txBody>
          <a:bodyPr/>
          <a:lstStyle/>
          <a:p>
            <a:pPr eaLnBrk="1" hangingPunct="1"/>
            <a:r>
              <a:rPr lang="en-US" smtClean="0"/>
              <a:t>Unary Relationship: Degree One, a entity is related to the same . Also known as recursive.</a:t>
            </a:r>
          </a:p>
          <a:p>
            <a:pPr eaLnBrk="1" hangingPunct="1"/>
            <a:r>
              <a:rPr lang="en-US" smtClean="0"/>
              <a:t>Binary Relationship: Degree Two, an entity is related to another entity</a:t>
            </a:r>
          </a:p>
          <a:p>
            <a:pPr eaLnBrk="1" hangingPunct="1"/>
            <a:r>
              <a:rPr lang="en-US" smtClean="0"/>
              <a:t>Ternary Relationship: Degree Three,</a:t>
            </a:r>
            <a:r>
              <a:rPr lang="en-US" sz="3200" smtClean="0"/>
              <a:t> three entities are participating</a:t>
            </a:r>
            <a:r>
              <a:rPr lang="en-US" smtClean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8450" y="617538"/>
            <a:ext cx="741680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000" dirty="0">
                <a:solidFill>
                  <a:srgbClr val="002060"/>
                </a:solidFill>
                <a:latin typeface="+mj-lt"/>
              </a:rPr>
              <a:t>The </a:t>
            </a:r>
            <a:r>
              <a:rPr lang="en-US" sz="3000" b="1" dirty="0">
                <a:solidFill>
                  <a:srgbClr val="002060"/>
                </a:solidFill>
                <a:latin typeface="+mj-lt"/>
              </a:rPr>
              <a:t>degree</a:t>
            </a:r>
            <a:r>
              <a:rPr lang="en-US" sz="3000" dirty="0">
                <a:solidFill>
                  <a:srgbClr val="002060"/>
                </a:solidFill>
                <a:latin typeface="+mj-lt"/>
              </a:rPr>
              <a:t> of a </a:t>
            </a:r>
            <a:r>
              <a:rPr lang="en-US" sz="3000" b="1" dirty="0">
                <a:solidFill>
                  <a:srgbClr val="002060"/>
                </a:solidFill>
                <a:latin typeface="+mj-lt"/>
              </a:rPr>
              <a:t>relationship</a:t>
            </a:r>
            <a:r>
              <a:rPr lang="en-US" sz="3000" dirty="0">
                <a:solidFill>
                  <a:srgbClr val="002060"/>
                </a:solidFill>
                <a:latin typeface="+mj-lt"/>
              </a:rPr>
              <a:t> is the number of entity types that participate(associate)in a </a:t>
            </a:r>
            <a:r>
              <a:rPr lang="en-US" sz="3000" b="1" dirty="0">
                <a:solidFill>
                  <a:srgbClr val="002060"/>
                </a:solidFill>
                <a:latin typeface="+mj-lt"/>
              </a:rPr>
              <a:t>relationship</a:t>
            </a:r>
            <a:r>
              <a:rPr lang="en-US" sz="3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B2FC21-43D9-4DB4-A950-9F896D65026C}" type="slidenum">
              <a:rPr lang="en-IN" smtClean="0"/>
              <a:pPr/>
              <a:t>24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794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Unary Relationship -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27000" y="1266825"/>
            <a:ext cx="7712075" cy="1036638"/>
          </a:xfrm>
        </p:spPr>
        <p:txBody>
          <a:bodyPr/>
          <a:lstStyle/>
          <a:p>
            <a:pPr eaLnBrk="1" hangingPunct="1"/>
            <a:r>
              <a:rPr lang="en-US" smtClean="0"/>
              <a:t>Unary Relationship: Degree One, a entity is related to the same.. ((Recursive relationship) </a:t>
            </a:r>
          </a:p>
        </p:txBody>
      </p:sp>
      <p:pic>
        <p:nvPicPr>
          <p:cNvPr id="25" name="Picture 24" descr="unary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543175"/>
            <a:ext cx="4343400" cy="34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BF136D-6423-4DD4-899E-0F265101E662}" type="slidenum">
              <a:rPr lang="en-IN" smtClean="0"/>
              <a:pPr/>
              <a:t>25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unary relationshi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825"/>
            <a:ext cx="9144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11AE9B-BA5F-47BD-A10F-15C859294B9E}" type="slidenum">
              <a:rPr lang="en-IN" smtClean="0"/>
              <a:pPr/>
              <a:t>26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Unary (Recursive) Relationship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some cases the </a:t>
            </a:r>
            <a:r>
              <a:rPr lang="en-US" sz="2000" b="1" smtClean="0"/>
              <a:t>same entity </a:t>
            </a:r>
            <a:r>
              <a:rPr lang="en-US" sz="2000" smtClean="0"/>
              <a:t>type </a:t>
            </a:r>
            <a:r>
              <a:rPr lang="en-US" sz="2000" b="1" smtClean="0"/>
              <a:t>participates</a:t>
            </a:r>
            <a:r>
              <a:rPr lang="en-US" sz="2000" smtClean="0"/>
              <a:t> in </a:t>
            </a:r>
            <a:r>
              <a:rPr lang="en-US" sz="2000" b="1" smtClean="0"/>
              <a:t>more than once </a:t>
            </a:r>
            <a:r>
              <a:rPr lang="en-US" sz="2000" smtClean="0"/>
              <a:t>in a relationship type in </a:t>
            </a:r>
            <a:r>
              <a:rPr lang="en-US" sz="2000" b="1" smtClean="0"/>
              <a:t>different roles</a:t>
            </a:r>
            <a:r>
              <a:rPr lang="en-US" sz="2000" smtClean="0"/>
              <a:t>.</a:t>
            </a:r>
          </a:p>
        </p:txBody>
      </p:sp>
      <p:sp>
        <p:nvSpPr>
          <p:cNvPr id="47108" name="Rectangle 7"/>
          <p:cNvSpPr>
            <a:spLocks noChangeArrowheads="1"/>
          </p:cNvSpPr>
          <p:nvPr/>
        </p:nvSpPr>
        <p:spPr bwMode="auto">
          <a:xfrm>
            <a:off x="684213" y="2686050"/>
            <a:ext cx="1871662" cy="26146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Guruprasad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Umadevi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Indiramma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</p:txBody>
      </p:sp>
      <p:sp>
        <p:nvSpPr>
          <p:cNvPr id="47109" name="Diamond 8"/>
          <p:cNvSpPr>
            <a:spLocks noChangeArrowheads="1"/>
          </p:cNvSpPr>
          <p:nvPr/>
        </p:nvSpPr>
        <p:spPr bwMode="auto">
          <a:xfrm>
            <a:off x="5416550" y="2205038"/>
            <a:ext cx="2251075" cy="3321050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47110" name="TextBox 10"/>
          <p:cNvSpPr txBox="1">
            <a:spLocks noChangeArrowheads="1"/>
          </p:cNvSpPr>
          <p:nvPr/>
        </p:nvSpPr>
        <p:spPr bwMode="auto">
          <a:xfrm>
            <a:off x="5967413" y="5649913"/>
            <a:ext cx="15382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Verdana" pitchFamily="34" charset="0"/>
              </a:rPr>
              <a:t>supervision</a:t>
            </a:r>
          </a:p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relationship</a:t>
            </a:r>
          </a:p>
        </p:txBody>
      </p:sp>
      <p:sp>
        <p:nvSpPr>
          <p:cNvPr id="47111" name="TextBox 11"/>
          <p:cNvSpPr txBox="1">
            <a:spLocks noChangeArrowheads="1"/>
          </p:cNvSpPr>
          <p:nvPr/>
        </p:nvSpPr>
        <p:spPr bwMode="auto">
          <a:xfrm>
            <a:off x="863600" y="5373688"/>
            <a:ext cx="1001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Faculty</a:t>
            </a:r>
          </a:p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Entity</a:t>
            </a:r>
          </a:p>
        </p:txBody>
      </p:sp>
      <p:sp>
        <p:nvSpPr>
          <p:cNvPr id="47112" name="Oval 13"/>
          <p:cNvSpPr>
            <a:spLocks noChangeArrowheads="1"/>
          </p:cNvSpPr>
          <p:nvPr/>
        </p:nvSpPr>
        <p:spPr bwMode="auto">
          <a:xfrm>
            <a:off x="6499225" y="2805113"/>
            <a:ext cx="96838" cy="119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13" name="Oval 16"/>
          <p:cNvSpPr>
            <a:spLocks noChangeArrowheads="1"/>
          </p:cNvSpPr>
          <p:nvPr/>
        </p:nvSpPr>
        <p:spPr bwMode="auto">
          <a:xfrm>
            <a:off x="6499225" y="3746500"/>
            <a:ext cx="96838" cy="119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14" name="Oval 17"/>
          <p:cNvSpPr>
            <a:spLocks noChangeArrowheads="1"/>
          </p:cNvSpPr>
          <p:nvPr/>
        </p:nvSpPr>
        <p:spPr bwMode="auto">
          <a:xfrm>
            <a:off x="6492875" y="3228975"/>
            <a:ext cx="98425" cy="1206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47115" name="Straight Connector 21"/>
          <p:cNvCxnSpPr>
            <a:cxnSpLocks noChangeShapeType="1"/>
            <a:endCxn id="47113" idx="3"/>
          </p:cNvCxnSpPr>
          <p:nvPr/>
        </p:nvCxnSpPr>
        <p:spPr bwMode="auto">
          <a:xfrm flipV="1">
            <a:off x="2268538" y="3848100"/>
            <a:ext cx="4244975" cy="517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6" name="Straight Connector 26"/>
          <p:cNvCxnSpPr>
            <a:cxnSpLocks noChangeShapeType="1"/>
            <a:endCxn id="47114" idx="5"/>
          </p:cNvCxnSpPr>
          <p:nvPr/>
        </p:nvCxnSpPr>
        <p:spPr bwMode="auto">
          <a:xfrm flipV="1">
            <a:off x="2051050" y="3332163"/>
            <a:ext cx="4525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7" name="Straight Connector 31"/>
          <p:cNvCxnSpPr>
            <a:cxnSpLocks noChangeShapeType="1"/>
            <a:endCxn id="47114" idx="1"/>
          </p:cNvCxnSpPr>
          <p:nvPr/>
        </p:nvCxnSpPr>
        <p:spPr bwMode="auto">
          <a:xfrm>
            <a:off x="2268538" y="2865438"/>
            <a:ext cx="4238625" cy="381000"/>
          </a:xfrm>
          <a:prstGeom prst="lin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47118" name="Straight Connector 33"/>
          <p:cNvCxnSpPr>
            <a:cxnSpLocks noChangeShapeType="1"/>
            <a:endCxn id="47113" idx="2"/>
          </p:cNvCxnSpPr>
          <p:nvPr/>
        </p:nvCxnSpPr>
        <p:spPr bwMode="auto">
          <a:xfrm>
            <a:off x="2268538" y="2924175"/>
            <a:ext cx="4230687" cy="881063"/>
          </a:xfrm>
          <a:prstGeom prst="lin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</p:cxnSp>
      <p:sp>
        <p:nvSpPr>
          <p:cNvPr id="47119" name="TextBox 36"/>
          <p:cNvSpPr txBox="1">
            <a:spLocks noChangeArrowheads="1"/>
          </p:cNvSpPr>
          <p:nvPr/>
        </p:nvSpPr>
        <p:spPr bwMode="auto">
          <a:xfrm>
            <a:off x="3675063" y="2681288"/>
            <a:ext cx="1425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Supervisor</a:t>
            </a:r>
          </a:p>
        </p:txBody>
      </p: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3348038" y="3654425"/>
            <a:ext cx="1436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Subordinate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3041650" y="4156075"/>
            <a:ext cx="1436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Subordinate</a:t>
            </a:r>
          </a:p>
        </p:txBody>
      </p:sp>
      <p:sp>
        <p:nvSpPr>
          <p:cNvPr id="47122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5408AC-9D8D-410C-9A58-31A62EC36D3A}" type="slidenum">
              <a:rPr lang="en-IN" smtClean="0"/>
              <a:pPr/>
              <a:t>27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Relationship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some cases the </a:t>
            </a:r>
            <a:r>
              <a:rPr lang="en-US" sz="2000" b="1" smtClean="0"/>
              <a:t>same entity </a:t>
            </a:r>
            <a:r>
              <a:rPr lang="en-US" sz="2000" smtClean="0"/>
              <a:t>type </a:t>
            </a:r>
            <a:r>
              <a:rPr lang="en-US" sz="2000" b="1" smtClean="0"/>
              <a:t>participates</a:t>
            </a:r>
            <a:r>
              <a:rPr lang="en-US" sz="2000" smtClean="0"/>
              <a:t> in </a:t>
            </a:r>
            <a:r>
              <a:rPr lang="en-US" sz="2000" b="1" smtClean="0"/>
              <a:t>more than once </a:t>
            </a:r>
            <a:r>
              <a:rPr lang="en-US" sz="2000" smtClean="0"/>
              <a:t>in a relationship type in </a:t>
            </a:r>
            <a:r>
              <a:rPr lang="en-US" sz="2000" b="1" smtClean="0"/>
              <a:t>different roles</a:t>
            </a:r>
            <a:r>
              <a:rPr lang="en-US" sz="2000" smtClean="0"/>
              <a:t>.</a:t>
            </a: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684213" y="2686050"/>
            <a:ext cx="1871662" cy="26146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Guruprasad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Umadevi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r>
              <a:rPr lang="en-US" sz="1600">
                <a:solidFill>
                  <a:srgbClr val="0000CC"/>
                </a:solidFill>
                <a:latin typeface="Verdana" pitchFamily="34" charset="0"/>
              </a:rPr>
              <a:t>Dr. Indiramma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r>
              <a:rPr lang="en-US" sz="1600" b="1">
                <a:solidFill>
                  <a:srgbClr val="0000CC"/>
                </a:solidFill>
                <a:latin typeface="Verdana" pitchFamily="34" charset="0"/>
              </a:rPr>
              <a:t>Principal</a:t>
            </a: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  <a:p>
            <a:pPr eaLnBrk="0" hangingPunct="0"/>
            <a:endParaRPr lang="en-US" sz="1600">
              <a:solidFill>
                <a:srgbClr val="0000CC"/>
              </a:solidFill>
              <a:latin typeface="Verdana" pitchFamily="34" charset="0"/>
            </a:endParaRPr>
          </a:p>
        </p:txBody>
      </p:sp>
      <p:sp>
        <p:nvSpPr>
          <p:cNvPr id="48133" name="Diamond 8"/>
          <p:cNvSpPr>
            <a:spLocks noChangeArrowheads="1"/>
          </p:cNvSpPr>
          <p:nvPr/>
        </p:nvSpPr>
        <p:spPr bwMode="auto">
          <a:xfrm>
            <a:off x="5416550" y="2205038"/>
            <a:ext cx="2251075" cy="3321050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40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5967413" y="5649913"/>
            <a:ext cx="15382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Verdana" pitchFamily="34" charset="0"/>
              </a:rPr>
              <a:t>supervision</a:t>
            </a:r>
          </a:p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relationship</a:t>
            </a:r>
          </a:p>
        </p:txBody>
      </p:sp>
      <p:sp>
        <p:nvSpPr>
          <p:cNvPr id="48135" name="TextBox 11"/>
          <p:cNvSpPr txBox="1">
            <a:spLocks noChangeArrowheads="1"/>
          </p:cNvSpPr>
          <p:nvPr/>
        </p:nvSpPr>
        <p:spPr bwMode="auto">
          <a:xfrm>
            <a:off x="863600" y="5373688"/>
            <a:ext cx="1001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Faculty</a:t>
            </a:r>
          </a:p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Entity</a:t>
            </a:r>
          </a:p>
        </p:txBody>
      </p:sp>
      <p:sp>
        <p:nvSpPr>
          <p:cNvPr id="48136" name="Oval 13"/>
          <p:cNvSpPr>
            <a:spLocks noChangeArrowheads="1"/>
          </p:cNvSpPr>
          <p:nvPr/>
        </p:nvSpPr>
        <p:spPr bwMode="auto">
          <a:xfrm>
            <a:off x="6499225" y="2805113"/>
            <a:ext cx="96838" cy="119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7" name="Oval 16"/>
          <p:cNvSpPr>
            <a:spLocks noChangeArrowheads="1"/>
          </p:cNvSpPr>
          <p:nvPr/>
        </p:nvSpPr>
        <p:spPr bwMode="auto">
          <a:xfrm>
            <a:off x="6499225" y="3746500"/>
            <a:ext cx="96838" cy="119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8" name="Oval 17"/>
          <p:cNvSpPr>
            <a:spLocks noChangeArrowheads="1"/>
          </p:cNvSpPr>
          <p:nvPr/>
        </p:nvSpPr>
        <p:spPr bwMode="auto">
          <a:xfrm>
            <a:off x="6492875" y="3228975"/>
            <a:ext cx="98425" cy="1206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48139" name="Straight Connector 21"/>
          <p:cNvCxnSpPr>
            <a:cxnSpLocks noChangeShapeType="1"/>
            <a:endCxn id="48137" idx="3"/>
          </p:cNvCxnSpPr>
          <p:nvPr/>
        </p:nvCxnSpPr>
        <p:spPr bwMode="auto">
          <a:xfrm flipV="1">
            <a:off x="2268538" y="3848100"/>
            <a:ext cx="4244975" cy="517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0" name="Straight Connector 26"/>
          <p:cNvCxnSpPr>
            <a:cxnSpLocks noChangeShapeType="1"/>
            <a:endCxn id="48138" idx="5"/>
          </p:cNvCxnSpPr>
          <p:nvPr/>
        </p:nvCxnSpPr>
        <p:spPr bwMode="auto">
          <a:xfrm flipV="1">
            <a:off x="2051050" y="3332163"/>
            <a:ext cx="4525963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1" name="Straight Connector 31"/>
          <p:cNvCxnSpPr>
            <a:cxnSpLocks noChangeShapeType="1"/>
            <a:endCxn id="48138" idx="1"/>
          </p:cNvCxnSpPr>
          <p:nvPr/>
        </p:nvCxnSpPr>
        <p:spPr bwMode="auto">
          <a:xfrm>
            <a:off x="2268538" y="2865438"/>
            <a:ext cx="4238625" cy="381000"/>
          </a:xfrm>
          <a:prstGeom prst="lin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48142" name="Straight Connector 33"/>
          <p:cNvCxnSpPr>
            <a:cxnSpLocks noChangeShapeType="1"/>
            <a:endCxn id="48137" idx="2"/>
          </p:cNvCxnSpPr>
          <p:nvPr/>
        </p:nvCxnSpPr>
        <p:spPr bwMode="auto">
          <a:xfrm>
            <a:off x="2268538" y="2924175"/>
            <a:ext cx="4230687" cy="881063"/>
          </a:xfrm>
          <a:prstGeom prst="lin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</p:cxnSp>
      <p:sp>
        <p:nvSpPr>
          <p:cNvPr id="48143" name="TextBox 36"/>
          <p:cNvSpPr txBox="1">
            <a:spLocks noChangeArrowheads="1"/>
          </p:cNvSpPr>
          <p:nvPr/>
        </p:nvSpPr>
        <p:spPr bwMode="auto">
          <a:xfrm>
            <a:off x="3906838" y="2908300"/>
            <a:ext cx="129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Verdana" pitchFamily="34" charset="0"/>
              </a:rPr>
              <a:t>Supervisor</a:t>
            </a:r>
          </a:p>
        </p:txBody>
      </p:sp>
      <p:cxnSp>
        <p:nvCxnSpPr>
          <p:cNvPr id="48144" name="Straight Connector 9"/>
          <p:cNvCxnSpPr>
            <a:cxnSpLocks noChangeShapeType="1"/>
          </p:cNvCxnSpPr>
          <p:nvPr/>
        </p:nvCxnSpPr>
        <p:spPr bwMode="auto">
          <a:xfrm>
            <a:off x="2268538" y="2805113"/>
            <a:ext cx="4279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5" name="Straight Connector 22"/>
          <p:cNvCxnSpPr>
            <a:cxnSpLocks noChangeShapeType="1"/>
            <a:endCxn id="48136" idx="0"/>
          </p:cNvCxnSpPr>
          <p:nvPr/>
        </p:nvCxnSpPr>
        <p:spPr bwMode="auto">
          <a:xfrm flipV="1">
            <a:off x="1763713" y="2805113"/>
            <a:ext cx="4784725" cy="2208212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</p:cxnSp>
      <p:sp>
        <p:nvSpPr>
          <p:cNvPr id="48146" name="TextBox 25"/>
          <p:cNvSpPr txBox="1">
            <a:spLocks noChangeArrowheads="1"/>
          </p:cNvSpPr>
          <p:nvPr/>
        </p:nvSpPr>
        <p:spPr bwMode="auto">
          <a:xfrm>
            <a:off x="2630488" y="4581525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Verdana" pitchFamily="34" charset="0"/>
              </a:rPr>
              <a:t>Supervisor</a:t>
            </a:r>
          </a:p>
        </p:txBody>
      </p:sp>
      <p:sp>
        <p:nvSpPr>
          <p:cNvPr id="48147" name="TextBox 27"/>
          <p:cNvSpPr txBox="1">
            <a:spLocks noChangeArrowheads="1"/>
          </p:cNvSpPr>
          <p:nvPr/>
        </p:nvSpPr>
        <p:spPr bwMode="auto">
          <a:xfrm>
            <a:off x="3762375" y="2466975"/>
            <a:ext cx="1436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Subordinate</a:t>
            </a:r>
          </a:p>
        </p:txBody>
      </p:sp>
      <p:sp>
        <p:nvSpPr>
          <p:cNvPr id="48148" name="Slide Number Placeholder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ADD3A7-FB18-4817-9279-02EAA3BCBC72}" type="slidenum">
              <a:rPr lang="en-IN" smtClean="0"/>
              <a:pPr/>
              <a:t>28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Binary Relationship 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33375" y="1047750"/>
            <a:ext cx="7239000" cy="4846638"/>
          </a:xfrm>
        </p:spPr>
        <p:txBody>
          <a:bodyPr/>
          <a:lstStyle/>
          <a:p>
            <a:pPr eaLnBrk="1" hangingPunct="1"/>
            <a:r>
              <a:rPr lang="en-US" smtClean="0"/>
              <a:t>Binary Relationship: Degree Two, an entity is related to another entity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4213" y="2205038"/>
            <a:ext cx="7559675" cy="4090987"/>
            <a:chOff x="971600" y="2204863"/>
            <a:chExt cx="7561082" cy="4091793"/>
          </a:xfrm>
        </p:grpSpPr>
        <p:sp>
          <p:nvSpPr>
            <p:cNvPr id="49158" name="Rectangle 7"/>
            <p:cNvSpPr>
              <a:spLocks noChangeArrowheads="1"/>
            </p:cNvSpPr>
            <p:nvPr/>
          </p:nvSpPr>
          <p:spPr bwMode="auto">
            <a:xfrm>
              <a:off x="971600" y="2686286"/>
              <a:ext cx="1872208" cy="261492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Guruprasad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Umadevi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Indiramma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Dr. Ashok</a:t>
              </a:r>
            </a:p>
          </p:txBody>
        </p:sp>
        <p:sp>
          <p:nvSpPr>
            <p:cNvPr id="49159" name="Diamond 8"/>
            <p:cNvSpPr>
              <a:spLocks noChangeArrowheads="1"/>
            </p:cNvSpPr>
            <p:nvPr/>
          </p:nvSpPr>
          <p:spPr bwMode="auto">
            <a:xfrm>
              <a:off x="3831704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49160" name="Rectangle 9"/>
            <p:cNvSpPr>
              <a:spLocks noChangeArrowheads="1"/>
            </p:cNvSpPr>
            <p:nvPr/>
          </p:nvSpPr>
          <p:spPr bwMode="auto">
            <a:xfrm>
              <a:off x="7164288" y="2686286"/>
              <a:ext cx="936104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CSE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 ISE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49161" name="TextBox 10"/>
            <p:cNvSpPr txBox="1">
              <a:spLocks noChangeArrowheads="1"/>
            </p:cNvSpPr>
            <p:nvPr/>
          </p:nvSpPr>
          <p:spPr bwMode="auto">
            <a:xfrm>
              <a:off x="4384014" y="5650215"/>
              <a:ext cx="1537837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Works_for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49162" name="TextBox 11"/>
            <p:cNvSpPr txBox="1">
              <a:spLocks noChangeArrowheads="1"/>
            </p:cNvSpPr>
            <p:nvPr/>
          </p:nvSpPr>
          <p:spPr bwMode="auto">
            <a:xfrm>
              <a:off x="1151348" y="5373216"/>
              <a:ext cx="1001134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Faculty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9163" name="TextBox 12"/>
            <p:cNvSpPr txBox="1">
              <a:spLocks noChangeArrowheads="1"/>
            </p:cNvSpPr>
            <p:nvPr/>
          </p:nvSpPr>
          <p:spPr bwMode="auto">
            <a:xfrm>
              <a:off x="6961176" y="5525615"/>
              <a:ext cx="1571506" cy="646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Department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49164" name="Oval 13"/>
            <p:cNvSpPr>
              <a:spLocks noChangeArrowheads="1"/>
            </p:cNvSpPr>
            <p:nvPr/>
          </p:nvSpPr>
          <p:spPr bwMode="auto">
            <a:xfrm>
              <a:off x="4915218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9165" name="Straight Connector 14"/>
            <p:cNvCxnSpPr>
              <a:cxnSpLocks noChangeShapeType="1"/>
              <a:endCxn id="49164" idx="2"/>
            </p:cNvCxnSpPr>
            <p:nvPr/>
          </p:nvCxnSpPr>
          <p:spPr bwMode="auto">
            <a:xfrm>
              <a:off x="2555776" y="2805615"/>
              <a:ext cx="2359442" cy="596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66" name="Straight Connector 15"/>
            <p:cNvCxnSpPr>
              <a:cxnSpLocks noChangeShapeType="1"/>
              <a:stCxn id="49164" idx="6"/>
            </p:cNvCxnSpPr>
            <p:nvPr/>
          </p:nvCxnSpPr>
          <p:spPr bwMode="auto">
            <a:xfrm>
              <a:off x="5012657" y="2865280"/>
              <a:ext cx="2367655" cy="2756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167" name="Oval 16"/>
            <p:cNvSpPr>
              <a:spLocks noChangeArrowheads="1"/>
            </p:cNvSpPr>
            <p:nvPr/>
          </p:nvSpPr>
          <p:spPr bwMode="auto">
            <a:xfrm>
              <a:off x="4915218" y="3745909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9168" name="Oval 17"/>
            <p:cNvSpPr>
              <a:spLocks noChangeArrowheads="1"/>
            </p:cNvSpPr>
            <p:nvPr/>
          </p:nvSpPr>
          <p:spPr bwMode="auto">
            <a:xfrm>
              <a:off x="4909216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9169" name="Oval 18"/>
            <p:cNvSpPr>
              <a:spLocks noChangeArrowheads="1"/>
            </p:cNvSpPr>
            <p:nvPr/>
          </p:nvSpPr>
          <p:spPr bwMode="auto">
            <a:xfrm>
              <a:off x="4915218" y="4509120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cxnSp>
          <p:nvCxnSpPr>
            <p:cNvPr id="49170" name="Straight Connector 19"/>
            <p:cNvCxnSpPr>
              <a:cxnSpLocks noChangeShapeType="1"/>
              <a:endCxn id="49168" idx="2"/>
            </p:cNvCxnSpPr>
            <p:nvPr/>
          </p:nvCxnSpPr>
          <p:spPr bwMode="auto">
            <a:xfrm flipV="1">
              <a:off x="2339752" y="3289409"/>
              <a:ext cx="2569464" cy="596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71" name="Straight Connector 20"/>
            <p:cNvCxnSpPr>
              <a:cxnSpLocks noChangeShapeType="1"/>
              <a:stCxn id="49168" idx="5"/>
            </p:cNvCxnSpPr>
            <p:nvPr/>
          </p:nvCxnSpPr>
          <p:spPr bwMode="auto">
            <a:xfrm flipV="1">
              <a:off x="4992385" y="3140968"/>
              <a:ext cx="2387927" cy="190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72" name="Straight Connector 21"/>
            <p:cNvCxnSpPr>
              <a:cxnSpLocks noChangeShapeType="1"/>
              <a:endCxn id="49167" idx="3"/>
            </p:cNvCxnSpPr>
            <p:nvPr/>
          </p:nvCxnSpPr>
          <p:spPr bwMode="auto">
            <a:xfrm flipV="1">
              <a:off x="2555776" y="3847763"/>
              <a:ext cx="2373712" cy="174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73" name="Straight Connector 22"/>
            <p:cNvCxnSpPr>
              <a:cxnSpLocks noChangeShapeType="1"/>
              <a:stCxn id="49167" idx="5"/>
            </p:cNvCxnSpPr>
            <p:nvPr/>
          </p:nvCxnSpPr>
          <p:spPr bwMode="auto">
            <a:xfrm flipV="1">
              <a:off x="4998387" y="3140968"/>
              <a:ext cx="2381925" cy="7067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74" name="Straight Connector 23"/>
            <p:cNvCxnSpPr>
              <a:cxnSpLocks noChangeShapeType="1"/>
              <a:endCxn id="49169" idx="2"/>
            </p:cNvCxnSpPr>
            <p:nvPr/>
          </p:nvCxnSpPr>
          <p:spPr bwMode="auto">
            <a:xfrm>
              <a:off x="2152328" y="4568784"/>
              <a:ext cx="276289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75" name="Straight Connector 24"/>
            <p:cNvCxnSpPr>
              <a:cxnSpLocks noChangeShapeType="1"/>
              <a:stCxn id="49169" idx="6"/>
            </p:cNvCxnSpPr>
            <p:nvPr/>
          </p:nvCxnSpPr>
          <p:spPr bwMode="auto">
            <a:xfrm flipV="1">
              <a:off x="5012657" y="3993747"/>
              <a:ext cx="2367655" cy="575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7" name="Slide Number Placeholder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956AC6-C211-42D8-85C4-6D4B2D7E0DE4}" type="slidenum">
              <a:rPr lang="en-IN" smtClean="0"/>
              <a:pPr/>
              <a:t>29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What is Entity?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162050"/>
            <a:ext cx="7239000" cy="3352800"/>
          </a:xfrm>
        </p:spPr>
        <p:txBody>
          <a:bodyPr/>
          <a:lstStyle/>
          <a:p>
            <a:pPr eaLnBrk="1" hangingPunct="1"/>
            <a:r>
              <a:rPr lang="en-US" b="1" smtClean="0"/>
              <a:t>Entity</a:t>
            </a:r>
            <a:r>
              <a:rPr lang="en-US" smtClean="0"/>
              <a:t> is an object in real world which has independent existence.</a:t>
            </a:r>
          </a:p>
          <a:p>
            <a:pPr lvl="1" eaLnBrk="1" hangingPunct="1"/>
            <a:r>
              <a:rPr lang="en-US" smtClean="0"/>
              <a:t>Example: Student, Course, Faculty, Car, House, College, Book, Food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882650" y="3446463"/>
            <a:ext cx="5092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Verdana" pitchFamily="34" charset="0"/>
              </a:rPr>
              <a:t>ER Diagram Notation for Entity: Rectangle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305050" y="413385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4295775" y="413385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>
                <a:solidFill>
                  <a:srgbClr val="0000CC"/>
                </a:solidFill>
                <a:latin typeface="Verdana" pitchFamily="34" charset="0"/>
              </a:rPr>
              <a:t>Courses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779588" y="4800600"/>
            <a:ext cx="3627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Also known as </a:t>
            </a:r>
            <a:r>
              <a:rPr lang="en-US" b="1"/>
              <a:t>Entity Type</a:t>
            </a:r>
            <a:endParaRPr lang="en-US"/>
          </a:p>
        </p:txBody>
      </p:sp>
      <p:sp>
        <p:nvSpPr>
          <p:cNvPr id="2253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66DFD8-F826-4266-881C-4542445D74F7}" type="slidenum">
              <a:rPr lang="en-IN" smtClean="0"/>
              <a:pPr/>
              <a:t>3</a:t>
            </a:fld>
            <a:endParaRPr lang="en-IN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0637"/>
            <a:ext cx="7772400" cy="300038"/>
          </a:xfrm>
          <a:prstGeom prst="rect">
            <a:avLst/>
          </a:prstGeom>
        </p:spPr>
        <p:txBody>
          <a:bodyPr lIns="45720" tIns="0" rIns="45720" bIns="0" anchor="b"/>
          <a:lstStyle/>
          <a:p>
            <a:pPr eaLnBrk="0" hangingPunct="0">
              <a:defRPr/>
            </a:pPr>
            <a:r>
              <a:rPr lang="en-US" sz="2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rPr>
              <a:t>ER Model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794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Ternary Relationship -example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942975"/>
            <a:ext cx="7239000" cy="5513388"/>
          </a:xfrm>
        </p:spPr>
        <p:txBody>
          <a:bodyPr/>
          <a:lstStyle/>
          <a:p>
            <a:pPr eaLnBrk="1" hangingPunct="1"/>
            <a:r>
              <a:rPr lang="en-US" sz="2400" smtClean="0"/>
              <a:t>Ternary Relationship: Degree Three,</a:t>
            </a:r>
            <a:r>
              <a:rPr lang="en-US" sz="2800" smtClean="0"/>
              <a:t> three entities are participating</a:t>
            </a:r>
            <a:r>
              <a:rPr lang="en-US" sz="2400" smtClean="0"/>
              <a:t> </a:t>
            </a:r>
          </a:p>
          <a:p>
            <a:pPr eaLnBrk="1" hangingPunct="1"/>
            <a:endParaRPr lang="en-US" smtClean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8125" y="2205038"/>
            <a:ext cx="7848600" cy="4113212"/>
            <a:chOff x="731590" y="2204863"/>
            <a:chExt cx="8088882" cy="4113988"/>
          </a:xfrm>
        </p:grpSpPr>
        <p:sp>
          <p:nvSpPr>
            <p:cNvPr id="50182" name="Rectangle 7"/>
            <p:cNvSpPr>
              <a:spLocks noChangeArrowheads="1"/>
            </p:cNvSpPr>
            <p:nvPr/>
          </p:nvSpPr>
          <p:spPr bwMode="auto">
            <a:xfrm>
              <a:off x="731590" y="2204864"/>
              <a:ext cx="1872208" cy="130746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Micro Systems Pvt. Ltd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UNIQ systems</a:t>
              </a: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Pvt. Ltd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50183" name="Diamond 8"/>
            <p:cNvSpPr>
              <a:spLocks noChangeArrowheads="1"/>
            </p:cNvSpPr>
            <p:nvPr/>
          </p:nvSpPr>
          <p:spPr bwMode="auto">
            <a:xfrm>
              <a:off x="3543672" y="2204863"/>
              <a:ext cx="2252464" cy="3320751"/>
            </a:xfrm>
            <a:prstGeom prst="diamond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50184" name="Rectangle 9"/>
            <p:cNvSpPr>
              <a:spLocks noChangeArrowheads="1"/>
            </p:cNvSpPr>
            <p:nvPr/>
          </p:nvSpPr>
          <p:spPr bwMode="auto">
            <a:xfrm>
              <a:off x="6876256" y="2686286"/>
              <a:ext cx="1944216" cy="27589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Laptop</a:t>
              </a: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Manufacturing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 Desktop</a:t>
              </a:r>
            </a:p>
            <a:p>
              <a:pPr eaLnBrk="0" hangingPunct="0"/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Manufacturing</a:t>
              </a: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8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50185" name="TextBox 10"/>
            <p:cNvSpPr txBox="1">
              <a:spLocks noChangeArrowheads="1"/>
            </p:cNvSpPr>
            <p:nvPr/>
          </p:nvSpPr>
          <p:spPr bwMode="auto">
            <a:xfrm>
              <a:off x="4095982" y="5650215"/>
              <a:ext cx="1537708" cy="646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00000"/>
                  </a:solidFill>
                  <a:latin typeface="Verdana" pitchFamily="34" charset="0"/>
                </a:rPr>
                <a:t>supplies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relationship</a:t>
              </a:r>
            </a:p>
          </p:txBody>
        </p:sp>
        <p:sp>
          <p:nvSpPr>
            <p:cNvPr id="50186" name="TextBox 11"/>
            <p:cNvSpPr txBox="1">
              <a:spLocks noChangeArrowheads="1"/>
            </p:cNvSpPr>
            <p:nvPr/>
          </p:nvSpPr>
          <p:spPr bwMode="auto">
            <a:xfrm>
              <a:off x="1085401" y="3482407"/>
              <a:ext cx="1140136" cy="646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Supplier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50187" name="TextBox 12"/>
            <p:cNvSpPr txBox="1">
              <a:spLocks noChangeArrowheads="1"/>
            </p:cNvSpPr>
            <p:nvPr/>
          </p:nvSpPr>
          <p:spPr bwMode="auto">
            <a:xfrm>
              <a:off x="6673144" y="5525615"/>
              <a:ext cx="991047" cy="646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Project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sp>
          <p:nvSpPr>
            <p:cNvPr id="50188" name="Oval 13"/>
            <p:cNvSpPr>
              <a:spLocks noChangeArrowheads="1"/>
            </p:cNvSpPr>
            <p:nvPr/>
          </p:nvSpPr>
          <p:spPr bwMode="auto">
            <a:xfrm>
              <a:off x="4627186" y="2805615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0189" name="Oval 17"/>
            <p:cNvSpPr>
              <a:spLocks noChangeArrowheads="1"/>
            </p:cNvSpPr>
            <p:nvPr/>
          </p:nvSpPr>
          <p:spPr bwMode="auto">
            <a:xfrm>
              <a:off x="4621184" y="3229744"/>
              <a:ext cx="97439" cy="11932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0190" name="Rectangle 25"/>
            <p:cNvSpPr>
              <a:spLocks noChangeArrowheads="1"/>
            </p:cNvSpPr>
            <p:nvPr/>
          </p:nvSpPr>
          <p:spPr bwMode="auto">
            <a:xfrm>
              <a:off x="747732" y="4425795"/>
              <a:ext cx="1477726" cy="130746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Hard disk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Verdana" pitchFamily="34" charset="0"/>
                </a:rPr>
                <a:t>Keyboard</a:t>
              </a: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  <a:p>
              <a:pPr eaLnBrk="0" hangingPunct="0"/>
              <a:endParaRPr lang="en-US" sz="1600">
                <a:solidFill>
                  <a:srgbClr val="0000CC"/>
                </a:solidFill>
                <a:latin typeface="Verdana" pitchFamily="34" charset="0"/>
              </a:endParaRPr>
            </a:p>
          </p:txBody>
        </p:sp>
        <p:sp>
          <p:nvSpPr>
            <p:cNvPr id="50191" name="TextBox 26"/>
            <p:cNvSpPr txBox="1">
              <a:spLocks noChangeArrowheads="1"/>
            </p:cNvSpPr>
            <p:nvPr/>
          </p:nvSpPr>
          <p:spPr bwMode="auto">
            <a:xfrm>
              <a:off x="1059749" y="5672415"/>
              <a:ext cx="858437" cy="646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latin typeface="Verdana" pitchFamily="34" charset="0"/>
                </a:rPr>
                <a:t>Part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Verdana" pitchFamily="34" charset="0"/>
                </a:rPr>
                <a:t>Entity</a:t>
              </a:r>
            </a:p>
          </p:txBody>
        </p:sp>
        <p:cxnSp>
          <p:nvCxnSpPr>
            <p:cNvPr id="50192" name="Straight Connector 28"/>
            <p:cNvCxnSpPr>
              <a:cxnSpLocks noChangeShapeType="1"/>
              <a:endCxn id="50188" idx="2"/>
            </p:cNvCxnSpPr>
            <p:nvPr/>
          </p:nvCxnSpPr>
          <p:spPr bwMode="auto">
            <a:xfrm>
              <a:off x="2339752" y="2420888"/>
              <a:ext cx="2287434" cy="4443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193" name="Straight Connector 30"/>
            <p:cNvCxnSpPr>
              <a:cxnSpLocks noChangeShapeType="1"/>
              <a:endCxn id="50188" idx="3"/>
            </p:cNvCxnSpPr>
            <p:nvPr/>
          </p:nvCxnSpPr>
          <p:spPr bwMode="auto">
            <a:xfrm flipV="1">
              <a:off x="1918126" y="2907469"/>
              <a:ext cx="2723330" cy="17209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194" name="Straight Connector 32"/>
            <p:cNvCxnSpPr>
              <a:cxnSpLocks noChangeShapeType="1"/>
              <a:stCxn id="50188" idx="6"/>
            </p:cNvCxnSpPr>
            <p:nvPr/>
          </p:nvCxnSpPr>
          <p:spPr bwMode="auto">
            <a:xfrm>
              <a:off x="4724625" y="2865280"/>
              <a:ext cx="2295647" cy="3644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0181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2E81C8-0E5C-4DAA-9AA5-B5707CF5D32D}" type="slidenum">
              <a:rPr lang="en-IN" smtClean="0"/>
              <a:pPr/>
              <a:t>30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Ternary Relationship -Example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162050"/>
            <a:ext cx="7239000" cy="529431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31788" y="2058988"/>
            <a:ext cx="8088312" cy="4113212"/>
            <a:chOff x="731590" y="2204863"/>
            <a:chExt cx="8088882" cy="4113988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731590" y="2204863"/>
              <a:ext cx="8088882" cy="4113988"/>
              <a:chOff x="731590" y="2204863"/>
              <a:chExt cx="8088882" cy="4113988"/>
            </a:xfrm>
          </p:grpSpPr>
          <p:sp>
            <p:nvSpPr>
              <p:cNvPr id="51210" name="Rectangle 7"/>
              <p:cNvSpPr>
                <a:spLocks noChangeArrowheads="1"/>
              </p:cNvSpPr>
              <p:nvPr/>
            </p:nvSpPr>
            <p:spPr bwMode="auto">
              <a:xfrm>
                <a:off x="731590" y="2204864"/>
                <a:ext cx="1872208" cy="13074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>
                    <a:solidFill>
                      <a:srgbClr val="0000CC"/>
                    </a:solidFill>
                    <a:latin typeface="Verdana" pitchFamily="34" charset="0"/>
                  </a:rPr>
                  <a:t>Micro Systems Pvt. Ltd</a:t>
                </a: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r>
                  <a:rPr lang="en-US" sz="1600">
                    <a:solidFill>
                      <a:srgbClr val="0000CC"/>
                    </a:solidFill>
                    <a:latin typeface="Verdana" pitchFamily="34" charset="0"/>
                  </a:rPr>
                  <a:t>UNIQ systems</a:t>
                </a:r>
              </a:p>
              <a:p>
                <a:pPr eaLnBrk="0" hangingPunct="0"/>
                <a:r>
                  <a:rPr lang="en-US" sz="1600">
                    <a:solidFill>
                      <a:srgbClr val="0000CC"/>
                    </a:solidFill>
                    <a:latin typeface="Verdana" pitchFamily="34" charset="0"/>
                  </a:rPr>
                  <a:t>Pvt. Ltd</a:t>
                </a: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1" name="Diamond 8"/>
              <p:cNvSpPr>
                <a:spLocks noChangeArrowheads="1"/>
              </p:cNvSpPr>
              <p:nvPr/>
            </p:nvSpPr>
            <p:spPr bwMode="auto">
              <a:xfrm>
                <a:off x="3543672" y="2204863"/>
                <a:ext cx="2252464" cy="3320751"/>
              </a:xfrm>
              <a:prstGeom prst="diamond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solidFill>
                    <a:srgbClr val="C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2" name="Rectangle 9"/>
              <p:cNvSpPr>
                <a:spLocks noChangeArrowheads="1"/>
              </p:cNvSpPr>
              <p:nvPr/>
            </p:nvSpPr>
            <p:spPr bwMode="auto">
              <a:xfrm>
                <a:off x="6876256" y="2686286"/>
                <a:ext cx="1944216" cy="275893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Laptop</a:t>
                </a:r>
              </a:p>
              <a:p>
                <a:pPr eaLnBrk="0" hangingPunct="0"/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Manufacturing</a:t>
                </a:r>
              </a:p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 Desktop</a:t>
                </a:r>
              </a:p>
              <a:p>
                <a:pPr eaLnBrk="0" hangingPunct="0"/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Manufacturing</a:t>
                </a:r>
              </a:p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800">
                  <a:solidFill>
                    <a:srgbClr val="0000CC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3" name="TextBox 10"/>
              <p:cNvSpPr txBox="1">
                <a:spLocks noChangeArrowheads="1"/>
              </p:cNvSpPr>
              <p:nvPr/>
            </p:nvSpPr>
            <p:spPr bwMode="auto">
              <a:xfrm>
                <a:off x="4095982" y="5650215"/>
                <a:ext cx="1537708" cy="64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00000"/>
                    </a:solidFill>
                    <a:latin typeface="Verdana" pitchFamily="34" charset="0"/>
                  </a:rPr>
                  <a:t>supplies</a:t>
                </a:r>
              </a:p>
              <a:p>
                <a:r>
                  <a:rPr lang="en-US" sz="1800">
                    <a:solidFill>
                      <a:srgbClr val="000000"/>
                    </a:solidFill>
                    <a:latin typeface="Verdana" pitchFamily="34" charset="0"/>
                  </a:rPr>
                  <a:t>relationship</a:t>
                </a:r>
              </a:p>
            </p:txBody>
          </p:sp>
          <p:sp>
            <p:nvSpPr>
              <p:cNvPr id="51214" name="TextBox 11"/>
              <p:cNvSpPr txBox="1">
                <a:spLocks noChangeArrowheads="1"/>
              </p:cNvSpPr>
              <p:nvPr/>
            </p:nvSpPr>
            <p:spPr bwMode="auto">
              <a:xfrm>
                <a:off x="1085401" y="3482407"/>
                <a:ext cx="1140136" cy="64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Supplier</a:t>
                </a:r>
              </a:p>
              <a:p>
                <a:r>
                  <a:rPr lang="en-US" sz="1800">
                    <a:solidFill>
                      <a:srgbClr val="000000"/>
                    </a:solidFill>
                    <a:latin typeface="Verdana" pitchFamily="34" charset="0"/>
                  </a:rPr>
                  <a:t>Entity</a:t>
                </a:r>
              </a:p>
            </p:txBody>
          </p:sp>
          <p:sp>
            <p:nvSpPr>
              <p:cNvPr id="51215" name="TextBox 12"/>
              <p:cNvSpPr txBox="1">
                <a:spLocks noChangeArrowheads="1"/>
              </p:cNvSpPr>
              <p:nvPr/>
            </p:nvSpPr>
            <p:spPr bwMode="auto">
              <a:xfrm>
                <a:off x="6673144" y="5525615"/>
                <a:ext cx="991047" cy="64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Project</a:t>
                </a:r>
              </a:p>
              <a:p>
                <a:r>
                  <a:rPr lang="en-US" sz="1800">
                    <a:solidFill>
                      <a:srgbClr val="000000"/>
                    </a:solidFill>
                    <a:latin typeface="Verdana" pitchFamily="34" charset="0"/>
                  </a:rPr>
                  <a:t>Entity</a:t>
                </a:r>
              </a:p>
            </p:txBody>
          </p:sp>
          <p:sp>
            <p:nvSpPr>
              <p:cNvPr id="51216" name="Oval 13"/>
              <p:cNvSpPr>
                <a:spLocks noChangeArrowheads="1"/>
              </p:cNvSpPr>
              <p:nvPr/>
            </p:nvSpPr>
            <p:spPr bwMode="auto">
              <a:xfrm>
                <a:off x="4627186" y="2805615"/>
                <a:ext cx="97439" cy="119329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80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7" name="Oval 17"/>
              <p:cNvSpPr>
                <a:spLocks noChangeArrowheads="1"/>
              </p:cNvSpPr>
              <p:nvPr/>
            </p:nvSpPr>
            <p:spPr bwMode="auto">
              <a:xfrm>
                <a:off x="4621184" y="3229744"/>
                <a:ext cx="97439" cy="119329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80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8" name="Rectangle 25"/>
              <p:cNvSpPr>
                <a:spLocks noChangeArrowheads="1"/>
              </p:cNvSpPr>
              <p:nvPr/>
            </p:nvSpPr>
            <p:spPr bwMode="auto">
              <a:xfrm>
                <a:off x="747732" y="4425795"/>
                <a:ext cx="1477726" cy="13074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>
                    <a:solidFill>
                      <a:srgbClr val="0000CC"/>
                    </a:solidFill>
                    <a:latin typeface="Verdana" pitchFamily="34" charset="0"/>
                  </a:rPr>
                  <a:t>Hard disk</a:t>
                </a: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r>
                  <a:rPr lang="en-US" sz="1600">
                    <a:solidFill>
                      <a:srgbClr val="0000CC"/>
                    </a:solidFill>
                    <a:latin typeface="Verdana" pitchFamily="34" charset="0"/>
                  </a:rPr>
                  <a:t>Keyboard</a:t>
                </a: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  <a:p>
                <a:pPr eaLnBrk="0" hangingPunct="0"/>
                <a:endParaRPr lang="en-US" sz="1600">
                  <a:solidFill>
                    <a:srgbClr val="0000CC"/>
                  </a:solidFill>
                  <a:latin typeface="Verdana" pitchFamily="34" charset="0"/>
                </a:endParaRPr>
              </a:p>
            </p:txBody>
          </p:sp>
          <p:sp>
            <p:nvSpPr>
              <p:cNvPr id="51219" name="TextBox 26"/>
              <p:cNvSpPr txBox="1">
                <a:spLocks noChangeArrowheads="1"/>
              </p:cNvSpPr>
              <p:nvPr/>
            </p:nvSpPr>
            <p:spPr bwMode="auto">
              <a:xfrm>
                <a:off x="1059749" y="5672415"/>
                <a:ext cx="858437" cy="646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CC"/>
                    </a:solidFill>
                    <a:latin typeface="Verdana" pitchFamily="34" charset="0"/>
                  </a:rPr>
                  <a:t>Part</a:t>
                </a:r>
              </a:p>
              <a:p>
                <a:r>
                  <a:rPr lang="en-US" sz="1800">
                    <a:solidFill>
                      <a:srgbClr val="000000"/>
                    </a:solidFill>
                    <a:latin typeface="Verdana" pitchFamily="34" charset="0"/>
                  </a:rPr>
                  <a:t>Entity</a:t>
                </a:r>
              </a:p>
            </p:txBody>
          </p:sp>
          <p:cxnSp>
            <p:nvCxnSpPr>
              <p:cNvPr id="51220" name="Straight Connector 28"/>
              <p:cNvCxnSpPr>
                <a:cxnSpLocks noChangeShapeType="1"/>
                <a:endCxn id="51216" idx="2"/>
              </p:cNvCxnSpPr>
              <p:nvPr/>
            </p:nvCxnSpPr>
            <p:spPr bwMode="auto">
              <a:xfrm>
                <a:off x="2339752" y="2420888"/>
                <a:ext cx="2287434" cy="44439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1" name="Straight Connector 30"/>
              <p:cNvCxnSpPr>
                <a:cxnSpLocks noChangeShapeType="1"/>
                <a:endCxn id="51216" idx="3"/>
              </p:cNvCxnSpPr>
              <p:nvPr/>
            </p:nvCxnSpPr>
            <p:spPr bwMode="auto">
              <a:xfrm flipV="1">
                <a:off x="1918126" y="2907469"/>
                <a:ext cx="2723330" cy="172098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222" name="Straight Connector 32"/>
              <p:cNvCxnSpPr>
                <a:cxnSpLocks noChangeShapeType="1"/>
                <a:stCxn id="51216" idx="6"/>
              </p:cNvCxnSpPr>
              <p:nvPr/>
            </p:nvCxnSpPr>
            <p:spPr bwMode="auto">
              <a:xfrm>
                <a:off x="4724625" y="2865280"/>
                <a:ext cx="2295647" cy="36446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51207" name="Straight Connector 14"/>
            <p:cNvCxnSpPr>
              <a:cxnSpLocks noChangeShapeType="1"/>
              <a:endCxn id="51217" idx="2"/>
            </p:cNvCxnSpPr>
            <p:nvPr/>
          </p:nvCxnSpPr>
          <p:spPr bwMode="auto">
            <a:xfrm>
              <a:off x="2339752" y="3229744"/>
              <a:ext cx="2281432" cy="59665"/>
            </a:xfrm>
            <a:prstGeom prst="line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51208" name="Straight Connector 16"/>
            <p:cNvCxnSpPr>
              <a:cxnSpLocks noChangeShapeType="1"/>
              <a:endCxn id="51217" idx="2"/>
            </p:cNvCxnSpPr>
            <p:nvPr/>
          </p:nvCxnSpPr>
          <p:spPr bwMode="auto">
            <a:xfrm flipV="1">
              <a:off x="1918126" y="3289409"/>
              <a:ext cx="2703058" cy="2011799"/>
            </a:xfrm>
            <a:prstGeom prst="line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</p:spPr>
        </p:cxnSp>
        <p:cxnSp>
          <p:nvCxnSpPr>
            <p:cNvPr id="51209" name="Straight Connector 19"/>
            <p:cNvCxnSpPr>
              <a:cxnSpLocks noChangeShapeType="1"/>
              <a:stCxn id="51217" idx="4"/>
            </p:cNvCxnSpPr>
            <p:nvPr/>
          </p:nvCxnSpPr>
          <p:spPr bwMode="auto">
            <a:xfrm>
              <a:off x="4669904" y="3349073"/>
              <a:ext cx="2350368" cy="1018243"/>
            </a:xfrm>
            <a:prstGeom prst="line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</p:spPr>
        </p:cxnSp>
      </p:grpSp>
      <p:sp>
        <p:nvSpPr>
          <p:cNvPr id="51205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84F758-6501-43F0-A2B1-B7BEBEF5C10A}" type="slidenum">
              <a:rPr lang="en-IN" smtClean="0"/>
              <a:pPr/>
              <a:t>31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5461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What is Attribute ?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438" y="866775"/>
            <a:ext cx="7634287" cy="5727700"/>
          </a:xfrm>
        </p:spPr>
        <p:txBody>
          <a:bodyPr/>
          <a:lstStyle/>
          <a:p>
            <a:pPr eaLnBrk="1" hangingPunct="1"/>
            <a:r>
              <a:rPr lang="en-US" sz="2400" smtClean="0"/>
              <a:t>Attribute is a property that describes Entity.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573088" y="2841625"/>
          <a:ext cx="7259637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57"/>
                <a:gridCol w="1288844"/>
                <a:gridCol w="1899348"/>
                <a:gridCol w="1288844"/>
                <a:gridCol w="1492344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Email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Mobile No.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9448444160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1-1-1997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bharath@bmsce.ac.in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8762244699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31-12-1996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582" name="TextBox 7"/>
          <p:cNvSpPr txBox="1">
            <a:spLocks noChangeArrowheads="1"/>
          </p:cNvSpPr>
          <p:nvPr/>
        </p:nvSpPr>
        <p:spPr bwMode="auto">
          <a:xfrm>
            <a:off x="1065213" y="2471738"/>
            <a:ext cx="979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Arial" charset="0"/>
              </a:rPr>
              <a:t>Student</a:t>
            </a:r>
          </a:p>
        </p:txBody>
      </p:sp>
      <p:cxnSp>
        <p:nvCxnSpPr>
          <p:cNvPr id="23583" name="Straight Arrow Connector 11"/>
          <p:cNvCxnSpPr>
            <a:cxnSpLocks noChangeShapeType="1"/>
            <a:endCxn id="23582" idx="3"/>
          </p:cNvCxnSpPr>
          <p:nvPr/>
        </p:nvCxnSpPr>
        <p:spPr bwMode="auto">
          <a:xfrm flipH="1">
            <a:off x="2044700" y="2655888"/>
            <a:ext cx="685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3584" name="TextBox 12"/>
          <p:cNvSpPr txBox="1">
            <a:spLocks noChangeArrowheads="1"/>
          </p:cNvSpPr>
          <p:nvPr/>
        </p:nvSpPr>
        <p:spPr bwMode="auto">
          <a:xfrm>
            <a:off x="2730500" y="2471738"/>
            <a:ext cx="1477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CC"/>
                </a:solidFill>
                <a:latin typeface="Verdana" pitchFamily="34" charset="0"/>
              </a:rPr>
              <a:t>Entity Type</a:t>
            </a:r>
          </a:p>
        </p:txBody>
      </p:sp>
      <p:sp>
        <p:nvSpPr>
          <p:cNvPr id="23585" name="Oval 8"/>
          <p:cNvSpPr>
            <a:spLocks noChangeArrowheads="1"/>
          </p:cNvSpPr>
          <p:nvPr/>
        </p:nvSpPr>
        <p:spPr bwMode="auto">
          <a:xfrm>
            <a:off x="457200" y="2841625"/>
            <a:ext cx="7199313" cy="454025"/>
          </a:xfrm>
          <a:prstGeom prst="ellipse">
            <a:avLst/>
          </a:prstGeom>
          <a:noFill/>
          <a:ln w="38100" algn="ctr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23586" name="Straight Connector 14"/>
          <p:cNvCxnSpPr>
            <a:cxnSpLocks noChangeShapeType="1"/>
          </p:cNvCxnSpPr>
          <p:nvPr/>
        </p:nvCxnSpPr>
        <p:spPr bwMode="auto">
          <a:xfrm rot="5400000">
            <a:off x="5911057" y="2655094"/>
            <a:ext cx="369887" cy="3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7" name="TextBox 17"/>
          <p:cNvSpPr txBox="1">
            <a:spLocks noChangeArrowheads="1"/>
          </p:cNvSpPr>
          <p:nvPr/>
        </p:nvSpPr>
        <p:spPr bwMode="auto">
          <a:xfrm>
            <a:off x="4830763" y="1595438"/>
            <a:ext cx="3330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CC"/>
                </a:solidFill>
                <a:latin typeface="Verdana" pitchFamily="34" charset="0"/>
              </a:rPr>
              <a:t>Attributes: </a:t>
            </a:r>
          </a:p>
          <a:p>
            <a:r>
              <a:rPr lang="en-US" sz="1800">
                <a:solidFill>
                  <a:srgbClr val="9900CC"/>
                </a:solidFill>
                <a:latin typeface="Verdana" pitchFamily="34" charset="0"/>
              </a:rPr>
              <a:t>      </a:t>
            </a:r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USN, Name, Email ID, </a:t>
            </a:r>
          </a:p>
          <a:p>
            <a:r>
              <a:rPr lang="en-US" sz="1800">
                <a:solidFill>
                  <a:srgbClr val="000000"/>
                </a:solidFill>
                <a:latin typeface="Verdana" pitchFamily="34" charset="0"/>
              </a:rPr>
              <a:t>      Mobile Number, DOB</a:t>
            </a:r>
          </a:p>
        </p:txBody>
      </p:sp>
      <p:sp>
        <p:nvSpPr>
          <p:cNvPr id="23588" name="TextBox 18"/>
          <p:cNvSpPr txBox="1">
            <a:spLocks noChangeArrowheads="1"/>
          </p:cNvSpPr>
          <p:nvPr/>
        </p:nvSpPr>
        <p:spPr bwMode="auto">
          <a:xfrm>
            <a:off x="1303338" y="4641850"/>
            <a:ext cx="5127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Verdana" pitchFamily="34" charset="0"/>
              </a:rPr>
              <a:t>ER Diagram Notation for Attribute: Ellipse 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4208463" y="5300663"/>
            <a:ext cx="2509837" cy="660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00"/>
                </a:solidFill>
                <a:latin typeface="Verdana" pitchFamily="34" charset="0"/>
              </a:rPr>
              <a:t>Name</a:t>
            </a: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1065213" y="5300663"/>
            <a:ext cx="2051050" cy="660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USN</a:t>
            </a:r>
          </a:p>
        </p:txBody>
      </p:sp>
      <p:sp>
        <p:nvSpPr>
          <p:cNvPr id="23591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AF6FB1-C2D9-4AEC-8D74-534A3002FFF2}" type="slidenum">
              <a:rPr lang="en-IN" smtClean="0"/>
              <a:pPr/>
              <a:t>4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Verdana" pitchFamily="34" charset="0"/>
              </a:rPr>
              <a:t>Domain of Attribute</a:t>
            </a:r>
            <a:endParaRPr lang="en-US" dirty="0"/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457200" y="1609725"/>
            <a:ext cx="7239000" cy="1174750"/>
          </a:xfr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Verdana" pitchFamily="34" charset="0"/>
              </a:rPr>
              <a:t>Set of permitted values for an Attribute.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  <a:latin typeface="Verdana" pitchFamily="34" charset="0"/>
              </a:rPr>
              <a:t>Ex : Domain of USN= {190030001, 190030002,…..}</a:t>
            </a:r>
          </a:p>
          <a:p>
            <a:pPr lvl="1">
              <a:buFont typeface="Wingdings 2" pitchFamily="18" charset="2"/>
              <a:buNone/>
            </a:pPr>
            <a:r>
              <a:rPr lang="en-US" sz="1800" smtClean="0">
                <a:solidFill>
                  <a:srgbClr val="000000"/>
                </a:solidFill>
                <a:latin typeface="Verdana" pitchFamily="34" charset="0"/>
              </a:rPr>
              <a:t>          Domain of EmpID= {00001..10000}</a:t>
            </a:r>
            <a:endParaRPr lang="en-US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ABF5E4-2389-41E3-A03B-19734A34D1AE}" type="slidenum">
              <a:rPr lang="en-IN" smtClean="0"/>
              <a:pPr/>
              <a:t>5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4857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ER Diagram notation for Entity and Attributes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74988" y="2693988"/>
            <a:ext cx="22733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581400" y="3124200"/>
            <a:ext cx="1538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Employee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093788" y="15509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636588" y="28463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122988" y="2770188"/>
            <a:ext cx="2279650" cy="908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227388" y="10937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5589588" y="1550988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465388" y="3144838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693988" y="2160588"/>
            <a:ext cx="673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135438" y="1779588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4891088" y="2084388"/>
            <a:ext cx="850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5348288" y="3144838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914400" y="2971800"/>
            <a:ext cx="554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E#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447800" y="16764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657600" y="1219200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DOB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867400" y="1676400"/>
            <a:ext cx="1300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421438" y="3068638"/>
            <a:ext cx="19812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Designation</a:t>
            </a:r>
          </a:p>
        </p:txBody>
      </p:sp>
      <p:sp>
        <p:nvSpPr>
          <p:cNvPr id="25620" name="Slide Number Placeholder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34021A-09D2-45B2-ACB8-C080FE0F3793}" type="slidenum">
              <a:rPr lang="en-IN" smtClean="0"/>
              <a:pPr/>
              <a:t>6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2" y="320675"/>
            <a:ext cx="7239000" cy="4794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What is Entity Instance?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989013"/>
            <a:ext cx="7781925" cy="3544887"/>
          </a:xfrm>
        </p:spPr>
        <p:txBody>
          <a:bodyPr/>
          <a:lstStyle/>
          <a:p>
            <a:pPr algn="just" eaLnBrk="1" hangingPunct="1"/>
            <a:r>
              <a:rPr lang="en-US" sz="2400" b="1" smtClean="0"/>
              <a:t>Entity instance:</a:t>
            </a:r>
            <a:r>
              <a:rPr lang="en-US" sz="2400" b="1" smtClean="0">
                <a:solidFill>
                  <a:srgbClr val="0000FF"/>
                </a:solidFill>
              </a:rPr>
              <a:t> </a:t>
            </a:r>
            <a:r>
              <a:rPr lang="en-US" sz="2400" smtClean="0"/>
              <a:t>a particular member of the entity type e.g. a particular student</a:t>
            </a:r>
          </a:p>
          <a:p>
            <a:pPr algn="just" eaLnBrk="1" hangingPunct="1"/>
            <a:endParaRPr lang="en-US" sz="2400" smtClean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684213" y="2933700"/>
          <a:ext cx="73263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07"/>
                <a:gridCol w="1300681"/>
                <a:gridCol w="1916793"/>
                <a:gridCol w="1300681"/>
                <a:gridCol w="150605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Email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Mobile No.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aditya@bmsce.ac.in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9448444160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1-1-1997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hlinkClick r:id="rId2"/>
                        </a:rPr>
                        <a:t>bharath@bmsce.ac.in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8762244699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31-12-1996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54" name="TextBox 7"/>
          <p:cNvSpPr txBox="1">
            <a:spLocks noChangeArrowheads="1"/>
          </p:cNvSpPr>
          <p:nvPr/>
        </p:nvSpPr>
        <p:spPr bwMode="auto">
          <a:xfrm>
            <a:off x="1535113" y="2514600"/>
            <a:ext cx="979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CC"/>
                </a:solidFill>
                <a:latin typeface="Arial" charset="0"/>
              </a:rPr>
              <a:t>Student</a:t>
            </a:r>
          </a:p>
        </p:txBody>
      </p:sp>
      <p:cxnSp>
        <p:nvCxnSpPr>
          <p:cNvPr id="26655" name="Straight Arrow Connector 11"/>
          <p:cNvCxnSpPr>
            <a:cxnSpLocks noChangeShapeType="1"/>
            <a:endCxn id="26654" idx="3"/>
          </p:cNvCxnSpPr>
          <p:nvPr/>
        </p:nvCxnSpPr>
        <p:spPr bwMode="auto">
          <a:xfrm flipH="1">
            <a:off x="2514600" y="2698750"/>
            <a:ext cx="685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2560" name="TextBox 12"/>
          <p:cNvSpPr txBox="1">
            <a:spLocks noChangeArrowheads="1"/>
          </p:cNvSpPr>
          <p:nvPr/>
        </p:nvSpPr>
        <p:spPr bwMode="auto">
          <a:xfrm>
            <a:off x="3367088" y="2514600"/>
            <a:ext cx="1477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CC"/>
                </a:solidFill>
                <a:latin typeface="Verdana" pitchFamily="34" charset="0"/>
              </a:rPr>
              <a:t>Entity Type</a:t>
            </a:r>
          </a:p>
        </p:txBody>
      </p:sp>
      <p:sp>
        <p:nvSpPr>
          <p:cNvPr id="22561" name="Left Brace 13"/>
          <p:cNvSpPr>
            <a:spLocks/>
          </p:cNvSpPr>
          <p:nvPr/>
        </p:nvSpPr>
        <p:spPr bwMode="auto">
          <a:xfrm>
            <a:off x="358775" y="3681413"/>
            <a:ext cx="274638" cy="342900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26658" name="Straight Connector 15"/>
          <p:cNvCxnSpPr>
            <a:cxnSpLocks noChangeShapeType="1"/>
          </p:cNvCxnSpPr>
          <p:nvPr/>
        </p:nvCxnSpPr>
        <p:spPr bwMode="auto">
          <a:xfrm>
            <a:off x="523875" y="4024313"/>
            <a:ext cx="0" cy="62388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563" name="TextBox 16"/>
          <p:cNvSpPr txBox="1">
            <a:spLocks noChangeArrowheads="1"/>
          </p:cNvSpPr>
          <p:nvPr/>
        </p:nvSpPr>
        <p:spPr bwMode="auto">
          <a:xfrm>
            <a:off x="228600" y="4648200"/>
            <a:ext cx="190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CC"/>
                </a:solidFill>
                <a:latin typeface="Verdana" pitchFamily="34" charset="0"/>
              </a:rPr>
              <a:t>Entity instance</a:t>
            </a:r>
          </a:p>
        </p:txBody>
      </p:sp>
      <p:sp>
        <p:nvSpPr>
          <p:cNvPr id="22564" name="Rectangle 10"/>
          <p:cNvSpPr>
            <a:spLocks noChangeArrowheads="1"/>
          </p:cNvSpPr>
          <p:nvPr/>
        </p:nvSpPr>
        <p:spPr bwMode="auto">
          <a:xfrm>
            <a:off x="358775" y="989013"/>
            <a:ext cx="800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61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15BBBA-E60B-474E-BAD4-9475F946981E}" type="slidenum">
              <a:rPr lang="en-IN" smtClean="0"/>
              <a:pPr/>
              <a:t>7</a:t>
            </a:fld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/>
      <p:bldP spid="22561" grpId="0" animBg="1"/>
      <p:bldP spid="22563" grpId="0"/>
      <p:bldP spid="225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Simple </a:t>
            </a:r>
            <a:r>
              <a:rPr lang="en-US" sz="3200" dirty="0" err="1" smtClean="0"/>
              <a:t>vs</a:t>
            </a:r>
            <a:r>
              <a:rPr lang="en-US" sz="3200" dirty="0" smtClean="0"/>
              <a:t> composite attribute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0015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b="1" smtClean="0"/>
              <a:t>Simple attribute</a:t>
            </a:r>
            <a:r>
              <a:rPr lang="en-US" sz="2400" smtClean="0"/>
              <a:t>: cannot be divided into simpler components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E.g  Eno. of an employee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b="1" smtClean="0"/>
              <a:t>Composite attribute</a:t>
            </a:r>
            <a:r>
              <a:rPr lang="en-US" sz="2400" smtClean="0"/>
              <a:t>: can be split into components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		E.g  Address of an employee. </a:t>
            </a:r>
          </a:p>
          <a:p>
            <a:pPr marL="1797050" lvl="4" indent="-315913" eaLnBrk="1" hangingPunct="1"/>
            <a:r>
              <a:rPr lang="en-US" sz="1600" smtClean="0"/>
              <a:t>Can be split into D.No., street, city, pincode</a:t>
            </a:r>
          </a:p>
          <a:p>
            <a:pPr marL="1339850" lvl="3" indent="-315913" eaLnBrk="1" hangingPunct="1">
              <a:buFont typeface="Wingdings 2" pitchFamily="18" charset="2"/>
              <a:buNone/>
            </a:pPr>
            <a:r>
              <a:rPr lang="en-US" sz="1600" smtClean="0"/>
              <a:t>  </a:t>
            </a:r>
          </a:p>
          <a:p>
            <a:pPr marL="1339850" lvl="3" indent="-315913" eaLnBrk="1" hangingPunct="1">
              <a:buFont typeface="Wingdings 2" pitchFamily="18" charset="2"/>
              <a:buNone/>
            </a:pPr>
            <a:endParaRPr lang="en-US" sz="1600" smtClean="0"/>
          </a:p>
          <a:p>
            <a:pPr marL="1339850" lvl="3" indent="-315913" eaLnBrk="1" hangingPunct="1">
              <a:buFont typeface="Wingdings 2" pitchFamily="18" charset="2"/>
              <a:buNone/>
            </a:pPr>
            <a:r>
              <a:rPr lang="en-US" sz="1600" smtClean="0"/>
              <a:t>                  </a:t>
            </a:r>
          </a:p>
          <a:p>
            <a:pPr marL="1339850" lvl="3" indent="-315913" eaLnBrk="1" hangingPunct="1">
              <a:buFont typeface="Wingdings 2" pitchFamily="18" charset="2"/>
              <a:buNone/>
            </a:pPr>
            <a:r>
              <a:rPr lang="en-US" sz="1600" smtClean="0"/>
              <a:t> </a:t>
            </a:r>
          </a:p>
        </p:txBody>
      </p:sp>
      <p:sp>
        <p:nvSpPr>
          <p:cNvPr id="27652" name="Oval 8"/>
          <p:cNvSpPr>
            <a:spLocks noChangeArrowheads="1"/>
          </p:cNvSpPr>
          <p:nvPr/>
        </p:nvSpPr>
        <p:spPr bwMode="auto">
          <a:xfrm>
            <a:off x="5284788" y="15240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800" b="1">
                <a:solidFill>
                  <a:srgbClr val="000000"/>
                </a:solidFill>
                <a:latin typeface="Arial" charset="0"/>
              </a:rPr>
              <a:t>ENo</a:t>
            </a: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3" name="Oval 9"/>
          <p:cNvSpPr>
            <a:spLocks noChangeArrowheads="1"/>
          </p:cNvSpPr>
          <p:nvPr/>
        </p:nvSpPr>
        <p:spPr bwMode="auto">
          <a:xfrm>
            <a:off x="3021013" y="55880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Address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2465388" y="5337175"/>
            <a:ext cx="7810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3305175" y="5172076"/>
            <a:ext cx="758825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4516438" y="5070475"/>
            <a:ext cx="758825" cy="44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39813" y="4746625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D.No</a:t>
            </a: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855913" y="42418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street</a:t>
            </a:r>
          </a:p>
        </p:txBody>
      </p:sp>
      <p:sp>
        <p:nvSpPr>
          <p:cNvPr id="27659" name="Oval 9"/>
          <p:cNvSpPr>
            <a:spLocks noChangeArrowheads="1"/>
          </p:cNvSpPr>
          <p:nvPr/>
        </p:nvSpPr>
        <p:spPr bwMode="auto">
          <a:xfrm>
            <a:off x="4837113" y="42418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City</a:t>
            </a:r>
          </a:p>
        </p:txBody>
      </p:sp>
      <p:sp>
        <p:nvSpPr>
          <p:cNvPr id="27660" name="Oval 9"/>
          <p:cNvSpPr>
            <a:spLocks noChangeArrowheads="1"/>
          </p:cNvSpPr>
          <p:nvPr/>
        </p:nvSpPr>
        <p:spPr bwMode="auto">
          <a:xfrm>
            <a:off x="5530850" y="5000625"/>
            <a:ext cx="1570038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sz="1200" b="1">
                <a:solidFill>
                  <a:srgbClr val="000000"/>
                </a:solidFill>
                <a:latin typeface="Arial" charset="0"/>
              </a:rPr>
              <a:t>pincode</a:t>
            </a:r>
          </a:p>
        </p:txBody>
      </p:sp>
      <p:cxnSp>
        <p:nvCxnSpPr>
          <p:cNvPr id="41" name="Straight Connector 40"/>
          <p:cNvCxnSpPr>
            <a:stCxn id="27653" idx="6"/>
          </p:cNvCxnSpPr>
          <p:nvPr/>
        </p:nvCxnSpPr>
        <p:spPr>
          <a:xfrm flipV="1">
            <a:off x="4837113" y="5419725"/>
            <a:ext cx="693737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2" name="Slide Number Placeholder 4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C546A1-E10A-4016-AB64-9B2B910D83CF}" type="slidenum">
              <a:rPr lang="en-IN" smtClean="0"/>
              <a:pPr/>
              <a:t>8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74088" cy="512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ER with Composite attribute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074988" y="4279900"/>
            <a:ext cx="22733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81400" y="4710113"/>
            <a:ext cx="1538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Employee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093788" y="31369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636588" y="44323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6122988" y="4356100"/>
            <a:ext cx="2640012" cy="908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3227388" y="26797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589588" y="31369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465388" y="4730750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693988" y="3746500"/>
            <a:ext cx="673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135438" y="33655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891088" y="3670300"/>
            <a:ext cx="850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5348288" y="4730750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198563" y="4557713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E#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447800" y="3262313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657600" y="2805113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DOB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867400" y="3262313"/>
            <a:ext cx="13001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C0066"/>
                </a:solidFill>
                <a:latin typeface="Arial" charset="0"/>
              </a:rPr>
              <a:t>Address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421438" y="4572000"/>
            <a:ext cx="2036762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  <a:latin typeface="Arial" charset="0"/>
              </a:rPr>
              <a:t>Designation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4052888" y="1738313"/>
            <a:ext cx="1295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7639050" y="2652713"/>
            <a:ext cx="140493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5119688" y="2195513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6938963" y="2271713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281488" y="181451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street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239000" y="1657350"/>
            <a:ext cx="144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city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7734300" y="26971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pincode</a:t>
            </a:r>
          </a:p>
        </p:txBody>
      </p:sp>
      <p:sp>
        <p:nvSpPr>
          <p:cNvPr id="28699" name="Oval 21"/>
          <p:cNvSpPr>
            <a:spLocks noChangeArrowheads="1"/>
          </p:cNvSpPr>
          <p:nvPr/>
        </p:nvSpPr>
        <p:spPr bwMode="auto">
          <a:xfrm>
            <a:off x="6938963" y="1585913"/>
            <a:ext cx="1519237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8700" name="Straight Connector 28"/>
          <p:cNvCxnSpPr>
            <a:cxnSpLocks noChangeShapeType="1"/>
          </p:cNvCxnSpPr>
          <p:nvPr/>
        </p:nvCxnSpPr>
        <p:spPr bwMode="auto">
          <a:xfrm flipV="1">
            <a:off x="7239000" y="3043238"/>
            <a:ext cx="400050" cy="2159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1" name="Text Box 25"/>
          <p:cNvSpPr txBox="1">
            <a:spLocks noChangeArrowheads="1"/>
          </p:cNvSpPr>
          <p:nvPr/>
        </p:nvSpPr>
        <p:spPr bwMode="auto">
          <a:xfrm>
            <a:off x="5791200" y="2119313"/>
            <a:ext cx="1062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Arial" charset="0"/>
              </a:rPr>
              <a:t>D.No.</a:t>
            </a:r>
          </a:p>
        </p:txBody>
      </p:sp>
      <p:sp>
        <p:nvSpPr>
          <p:cNvPr id="28702" name="Oval 20"/>
          <p:cNvSpPr>
            <a:spLocks noChangeArrowheads="1"/>
          </p:cNvSpPr>
          <p:nvPr/>
        </p:nvSpPr>
        <p:spPr bwMode="auto">
          <a:xfrm>
            <a:off x="5589588" y="2070100"/>
            <a:ext cx="1349375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rgbClr val="0033CC"/>
              </a:buClr>
              <a:buSzPct val="155000"/>
              <a:buFont typeface="Symbol" pitchFamily="18" charset="2"/>
              <a:buNone/>
            </a:pPr>
            <a:endParaRPr lang="en-US" sz="1200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8703" name="Straight Connector 31"/>
          <p:cNvCxnSpPr>
            <a:cxnSpLocks noChangeShapeType="1"/>
          </p:cNvCxnSpPr>
          <p:nvPr/>
        </p:nvCxnSpPr>
        <p:spPr bwMode="auto">
          <a:xfrm flipH="1" flipV="1">
            <a:off x="6523038" y="2697163"/>
            <a:ext cx="182562" cy="4397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4" name="Slide Number Placeholder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94EFA9-F784-40BE-A57A-C4CAE1746316}" type="slidenum">
              <a:rPr lang="en-IN" smtClean="0"/>
              <a:pPr/>
              <a:t>9</a:t>
            </a:fld>
            <a:endParaRPr lang="en-I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On-screen Show (4:3)</PresentationFormat>
  <Paragraphs>462</Paragraphs>
  <Slides>31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base design process</vt:lpstr>
      <vt:lpstr>Entity Relationship Model  (ER Model)</vt:lpstr>
      <vt:lpstr>What is Entity?</vt:lpstr>
      <vt:lpstr>What is Attribute ? </vt:lpstr>
      <vt:lpstr>Domain of Attribute</vt:lpstr>
      <vt:lpstr>ER Diagram notation for Entity and Attributes</vt:lpstr>
      <vt:lpstr>What is Entity Instance? </vt:lpstr>
      <vt:lpstr>Simple vs composite attribute</vt:lpstr>
      <vt:lpstr>ER with Composite attribute</vt:lpstr>
      <vt:lpstr>Single Vs Multi-valued Attributes</vt:lpstr>
      <vt:lpstr>Multivalued Attribute</vt:lpstr>
      <vt:lpstr>Stored Vs Derived attribute</vt:lpstr>
      <vt:lpstr>Key Attribute</vt:lpstr>
      <vt:lpstr>Regular Vs. Weak entity type</vt:lpstr>
      <vt:lpstr>What is COMPOSITE Key ?</vt:lpstr>
      <vt:lpstr>ER Diagram notations</vt:lpstr>
      <vt:lpstr>  Group activity</vt:lpstr>
      <vt:lpstr>Relationship</vt:lpstr>
      <vt:lpstr>Relationship - example</vt:lpstr>
      <vt:lpstr>Relationship Type</vt:lpstr>
      <vt:lpstr>Relationship Type- example</vt:lpstr>
      <vt:lpstr>Relationship instance</vt:lpstr>
      <vt:lpstr>Relationship Set</vt:lpstr>
      <vt:lpstr>Relationship Degree</vt:lpstr>
      <vt:lpstr>Unary Relationship - example</vt:lpstr>
      <vt:lpstr>Slide 26</vt:lpstr>
      <vt:lpstr>Unary (Recursive) Relationship</vt:lpstr>
      <vt:lpstr>Recursive Relationship</vt:lpstr>
      <vt:lpstr>Binary Relationship example</vt:lpstr>
      <vt:lpstr>Ternary Relationship -example </vt:lpstr>
      <vt:lpstr>Ternary Relationship -Example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design process</dc:title>
  <dc:creator>Mallieswari</dc:creator>
  <cp:lastModifiedBy>Mallieswari</cp:lastModifiedBy>
  <cp:revision>1</cp:revision>
  <dcterms:created xsi:type="dcterms:W3CDTF">2020-08-21T04:42:39Z</dcterms:created>
  <dcterms:modified xsi:type="dcterms:W3CDTF">2020-08-21T04:42:56Z</dcterms:modified>
</cp:coreProperties>
</file>