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F2730-EE0C-41E6-84A2-16BF63035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2A3E-EA30-4204-B569-EA1C946CD6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</a:t>
            </a:r>
          </a:p>
        </p:txBody>
      </p:sp>
      <p:sp>
        <p:nvSpPr>
          <p:cNvPr id="306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553E57-8D89-4B45-8935-4CF9E237FB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5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0ABD98-AE8D-4E70-B23C-3FFE4E44CEC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</a:t>
            </a:r>
          </a:p>
        </p:txBody>
      </p:sp>
      <p:sp>
        <p:nvSpPr>
          <p:cNvPr id="307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A14911-1A74-420F-A280-18E180A97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 from student as s, department as d where s.dep_num=d.d_id and d.dep_name=‘CSE’;</a:t>
            </a:r>
          </a:p>
        </p:txBody>
      </p:sp>
      <p:sp>
        <p:nvSpPr>
          <p:cNvPr id="308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C89B64-F7DC-466E-B0A7-E646501EEE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List usn, name of the students who belong to department number 10 ordered by ascending order of their marks ?</a:t>
            </a:r>
          </a:p>
        </p:txBody>
      </p:sp>
      <p:sp>
        <p:nvSpPr>
          <p:cNvPr id="309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328A28-50F6-4C22-BE59-F05B428798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List usn, name of the students who belong to department number 10 ordered by ascending order of their marks ?</a:t>
            </a:r>
          </a:p>
        </p:txBody>
      </p:sp>
      <p:sp>
        <p:nvSpPr>
          <p:cNvPr id="310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2D068D-6359-4E0A-9108-5707E0640A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Display all the information of the EMP table?</a:t>
            </a:r>
            <a:endParaRPr lang="en-US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A) select *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b="1" u="dotted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Display unique Jobs from EMP table?</a:t>
            </a:r>
            <a:endParaRPr lang="en-US" b="1" dirty="0" smtClean="0"/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select  distinct job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b="1" u="dotted" dirty="0" smtClean="0"/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select unique job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b="1" u="dotted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 the </a:t>
            </a:r>
            <a:r>
              <a:rPr lang="en-US" dirty="0" err="1" smtClean="0"/>
              <a:t>emps</a:t>
            </a:r>
            <a:r>
              <a:rPr lang="en-US" dirty="0" smtClean="0"/>
              <a:t> in the </a:t>
            </a:r>
            <a:r>
              <a:rPr lang="en-US" dirty="0" err="1" smtClean="0"/>
              <a:t>asc</a:t>
            </a:r>
            <a:r>
              <a:rPr lang="en-US" dirty="0" smtClean="0"/>
              <a:t> order of their Salaries?</a:t>
            </a:r>
            <a:endParaRPr lang="en-US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A) select  * from </a:t>
            </a:r>
            <a:r>
              <a:rPr lang="en-US" dirty="0" err="1" smtClean="0"/>
              <a:t>emp</a:t>
            </a:r>
            <a:r>
              <a:rPr lang="en-US" dirty="0" smtClean="0"/>
              <a:t>  order by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11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FD7234-EEDB-49F9-A8B1-DF2E9CAAA5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2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C31B3-42EA-4BA2-96F6-6AAB4475D7F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1" smtClean="0"/>
              <a:t>Case Sensitivity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Case is significant in all conditions comparing character expressions that the LIKE condition and the equality (=) operators. You can use the UPPER function to perform a case-insensitive match, as in this condition: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UPPER(last_name) LIKE 'SM%' </a:t>
            </a:r>
            <a:br>
              <a:rPr lang="en-US" smtClean="0"/>
            </a:br>
            <a:endParaRPr lang="en-US" smtClean="0"/>
          </a:p>
        </p:txBody>
      </p:sp>
      <p:sp>
        <p:nvSpPr>
          <p:cNvPr id="313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E72AF6-C1DA-4528-8F78-BE05E91F06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pattern can contain special pattern-matching characters: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 underscore (_) in the pattern matches exactly one character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 percent sign (%) in the pattern can match zero or more characters </a:t>
            </a:r>
          </a:p>
        </p:txBody>
      </p:sp>
      <p:sp>
        <p:nvSpPr>
          <p:cNvPr id="314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F8FA7C-1ED7-4F67-BC32-86A20E9DF2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DF2B-BF85-45B4-ABC7-7525F6F8C94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C210-2562-4718-AEE3-9B9B79E8F1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1D7EDB-F671-4081-BFC1-BC5977624AC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95AB3-D463-4FD8-8DAF-B47491E9DFC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605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67606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67607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8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7646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304800" y="4367213"/>
            <a:ext cx="76977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List out the USN’s of the students who belong to  CSE  department ? </a:t>
            </a:r>
          </a:p>
        </p:txBody>
      </p:sp>
      <p:pic>
        <p:nvPicPr>
          <p:cNvPr id="676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4981575"/>
            <a:ext cx="7400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4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6475" y="56705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50" name="Down Arrow 13"/>
          <p:cNvSpPr>
            <a:spLocks noChangeArrowheads="1"/>
          </p:cNvSpPr>
          <p:nvPr/>
        </p:nvSpPr>
        <p:spPr bwMode="auto">
          <a:xfrm>
            <a:off x="6400800" y="54102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Activity: To do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0772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191"/>
                <a:gridCol w="1170385"/>
                <a:gridCol w="1385983"/>
                <a:gridCol w="1031787"/>
                <a:gridCol w="1462982"/>
                <a:gridCol w="739191"/>
                <a:gridCol w="739191"/>
                <a:gridCol w="808490"/>
              </a:tblGrid>
              <a:tr h="2235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EMPNO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ENAME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MGR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HIREDATE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7369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7902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17-Dec-80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7499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ALLEN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20-Feb-81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7521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WARD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22-Feb-81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7566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02-Apr-81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2975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7654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28-Sep-81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BLAKE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01-May-81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09-Jun-81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SCOTT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ANALYST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7566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09-Dec-82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KING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PRESIDENT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17-Nov-81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7844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08-Sep-81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7876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ADAMS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7788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12-Jan-83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03-Dec-81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7902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FORD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ANALYST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7566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03-Dec-81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7934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MILLER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23-Jan-82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34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98471-42F6-419A-8092-AD626187981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D0E218-9C13-4ECE-8A46-9E0D1891B55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121275"/>
            <a:ext cx="8682038" cy="175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Write SQL queries for the following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Display all the information of the Employee table 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Display unique Jobs from Employee table?</a:t>
            </a:r>
            <a:endParaRPr lang="en-US" b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List names of the employees in the ascending order of their Salaries 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b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6808" name="TextBox 8"/>
          <p:cNvSpPr txBox="1">
            <a:spLocks noChangeArrowheads="1"/>
          </p:cNvSpPr>
          <p:nvPr/>
        </p:nvSpPr>
        <p:spPr bwMode="auto">
          <a:xfrm>
            <a:off x="5821363" y="1104900"/>
            <a:ext cx="2176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Employee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Topics Covered in Today’s class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Unit 1: </a:t>
            </a:r>
            <a:r>
              <a:rPr lang="en-US" altLang="en-US" sz="2000" smtClean="0"/>
              <a:t>Basic queries in SQL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w.r.t SELECT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SQL operators: LIKE, IN, BETWEEN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7320CE-7730-440E-AD27-1BE29F00E55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45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45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ED539F-A5DA-45A6-A48D-D53354E4560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SQL can be divided into two parts: </a:t>
            </a:r>
            <a:endParaRPr lang="en-US" sz="1800" dirty="0" smtClean="0"/>
          </a:p>
          <a:p>
            <a:pPr marL="438150" lvl="1" indent="0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1. The </a:t>
            </a:r>
            <a:r>
              <a:rPr lang="en-US" sz="1400" dirty="0"/>
              <a:t>Data Manipulation Language (DML) and </a:t>
            </a:r>
            <a:endParaRPr lang="en-US" sz="1400" dirty="0" smtClean="0"/>
          </a:p>
          <a:p>
            <a:pPr marL="438150" lvl="1" indent="0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2. The </a:t>
            </a:r>
            <a:r>
              <a:rPr lang="en-US" sz="1400" dirty="0"/>
              <a:t>Data </a:t>
            </a:r>
            <a:r>
              <a:rPr lang="en-US" sz="1400" dirty="0" smtClean="0"/>
              <a:t>Definition Language </a:t>
            </a:r>
            <a:r>
              <a:rPr lang="en-US" sz="1400" dirty="0"/>
              <a:t>(DDL</a:t>
            </a:r>
            <a:r>
              <a:rPr lang="en-US" sz="1400" dirty="0" smtClean="0"/>
              <a:t>)</a:t>
            </a:r>
          </a:p>
          <a:p>
            <a:pPr marL="438150" lvl="1" indent="0" eaLnBrk="1" hangingPunct="1">
              <a:buFont typeface="Wingdings" pitchFamily="2" charset="2"/>
              <a:buNone/>
              <a:defRPr/>
            </a:pPr>
            <a:endParaRPr lang="en-US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1. DDL statements </a:t>
            </a:r>
            <a:r>
              <a:rPr lang="en-US" sz="1800" dirty="0"/>
              <a:t>in SQL are:</a:t>
            </a:r>
          </a:p>
          <a:p>
            <a:pPr lvl="1" eaLnBrk="1" hangingPunct="1">
              <a:defRPr/>
            </a:pPr>
            <a:r>
              <a:rPr lang="en-US" sz="1400" dirty="0" smtClean="0"/>
              <a:t>CREATE </a:t>
            </a:r>
            <a:r>
              <a:rPr lang="en-US" sz="1400" dirty="0"/>
              <a:t>DATABASE - creates a new database</a:t>
            </a:r>
          </a:p>
          <a:p>
            <a:pPr lvl="1" eaLnBrk="1" hangingPunct="1">
              <a:defRPr/>
            </a:pPr>
            <a:r>
              <a:rPr lang="en-US" sz="1400" dirty="0" smtClean="0"/>
              <a:t>ALTER </a:t>
            </a:r>
            <a:r>
              <a:rPr lang="en-US" sz="1400" dirty="0"/>
              <a:t>DATABASE - modifies a database</a:t>
            </a:r>
          </a:p>
          <a:p>
            <a:pPr lvl="1" eaLnBrk="1" hangingPunct="1">
              <a:defRPr/>
            </a:pPr>
            <a:r>
              <a:rPr lang="en-US" sz="1400" dirty="0" smtClean="0"/>
              <a:t>CREATE </a:t>
            </a:r>
            <a:r>
              <a:rPr lang="en-US" sz="1400" dirty="0"/>
              <a:t>TABLE - creates a new table</a:t>
            </a:r>
          </a:p>
          <a:p>
            <a:pPr lvl="1" eaLnBrk="1" hangingPunct="1">
              <a:defRPr/>
            </a:pPr>
            <a:r>
              <a:rPr lang="en-US" sz="1400" dirty="0" smtClean="0"/>
              <a:t>ALTER </a:t>
            </a:r>
            <a:r>
              <a:rPr lang="en-US" sz="1400" dirty="0"/>
              <a:t>TABLE - modifies a table</a:t>
            </a:r>
          </a:p>
          <a:p>
            <a:pPr lvl="1" eaLnBrk="1" hangingPunct="1">
              <a:defRPr/>
            </a:pPr>
            <a:r>
              <a:rPr lang="en-US" sz="1400" dirty="0" smtClean="0"/>
              <a:t>DROP </a:t>
            </a:r>
            <a:r>
              <a:rPr lang="en-US" sz="1400" dirty="0"/>
              <a:t>TABLE - deletes a </a:t>
            </a:r>
            <a:r>
              <a:rPr lang="en-US" sz="1400" dirty="0" smtClean="0"/>
              <a:t>table</a:t>
            </a:r>
          </a:p>
          <a:p>
            <a:pPr lvl="1" eaLnBrk="1" hangingPunct="1">
              <a:defRPr/>
            </a:pPr>
            <a:endParaRPr lang="en-US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2. </a:t>
            </a:r>
            <a:r>
              <a:rPr lang="en-US" sz="1800" dirty="0"/>
              <a:t>DML part of SQL:</a:t>
            </a:r>
          </a:p>
          <a:p>
            <a:pPr lvl="1" eaLnBrk="1" hangingPunct="1">
              <a:defRPr/>
            </a:pPr>
            <a:r>
              <a:rPr lang="en-US" sz="1400" dirty="0" smtClean="0"/>
              <a:t>SELECT </a:t>
            </a:r>
            <a:r>
              <a:rPr lang="en-US" sz="1400" dirty="0"/>
              <a:t>- extracts data from a database</a:t>
            </a:r>
          </a:p>
          <a:p>
            <a:pPr lvl="1" eaLnBrk="1" hangingPunct="1">
              <a:defRPr/>
            </a:pPr>
            <a:r>
              <a:rPr lang="it-IT" sz="1400" dirty="0" smtClean="0"/>
              <a:t>UPDATE </a:t>
            </a:r>
            <a:r>
              <a:rPr lang="it-IT" sz="1400" dirty="0"/>
              <a:t>- updates data in a database</a:t>
            </a:r>
          </a:p>
          <a:p>
            <a:pPr lvl="1" eaLnBrk="1" hangingPunct="1">
              <a:defRPr/>
            </a:pPr>
            <a:r>
              <a:rPr lang="en-US" sz="1400" dirty="0" smtClean="0"/>
              <a:t>DELETE </a:t>
            </a:r>
            <a:r>
              <a:rPr lang="en-US" sz="1400" dirty="0"/>
              <a:t>- deletes data from a database</a:t>
            </a:r>
          </a:p>
          <a:p>
            <a:pPr lvl="1" eaLnBrk="1" hangingPunct="1">
              <a:defRPr/>
            </a:pPr>
            <a:r>
              <a:rPr lang="en-US" sz="1400" dirty="0" smtClean="0"/>
              <a:t>INSERT </a:t>
            </a:r>
            <a:r>
              <a:rPr lang="en-US" sz="1400" dirty="0"/>
              <a:t>INTO - inserts new data into a database</a:t>
            </a: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283E0-9045-4581-9D45-D7BE0C54554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B70F0-146B-4115-B095-5CBE7276DEE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SQL SELECT Statement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800" smtClean="0"/>
              <a:t>The SELECT statement is used to select data from a database.</a:t>
            </a:r>
          </a:p>
          <a:p>
            <a:pPr eaLnBrk="1" hangingPunct="1"/>
            <a:r>
              <a:rPr lang="en-US" sz="1800" smtClean="0"/>
              <a:t>The result is stored in a result table, called the result-set.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600" smtClean="0"/>
              <a:t>Note: </a:t>
            </a:r>
            <a:r>
              <a:rPr lang="en-US" sz="1600" b="1" smtClean="0"/>
              <a:t>SQL is not case sensitive</a:t>
            </a:r>
            <a:r>
              <a:rPr lang="en-US" sz="1600" smtClean="0"/>
              <a:t>. SELECT is the same as select.</a:t>
            </a:r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C1640-1ED6-406B-8511-947388F1835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25FCB8-108F-4CA1-914F-2FAB362FD55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98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63750"/>
            <a:ext cx="4579938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w.r.t to SELECT 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00CC"/>
                </a:solidFill>
              </a:rPr>
              <a:t>1. </a:t>
            </a:r>
            <a:r>
              <a:rPr lang="en-US" sz="1600" dirty="0" smtClean="0"/>
              <a:t>SQL Alias: We </a:t>
            </a:r>
            <a:r>
              <a:rPr lang="en-US" sz="1600" dirty="0"/>
              <a:t>can give a table or a column another name by using an alias</a:t>
            </a:r>
            <a:r>
              <a:rPr lang="en-US" sz="1600" dirty="0" smtClean="0"/>
              <a:t>.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eaLnBrk="1" hangingPunct="1">
              <a:defRPr/>
            </a:pPr>
            <a:r>
              <a:rPr lang="en-US" sz="1600" b="1" dirty="0" smtClean="0"/>
              <a:t>SQL </a:t>
            </a:r>
            <a:r>
              <a:rPr lang="en-US" sz="1600" b="1" dirty="0"/>
              <a:t>Alias Syntax for Tables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 AS </a:t>
            </a:r>
            <a:r>
              <a:rPr lang="en-US" sz="1600" dirty="0" err="1" smtClean="0"/>
              <a:t>alias_name</a:t>
            </a:r>
            <a:r>
              <a:rPr lang="en-US" sz="1600" dirty="0" smtClean="0"/>
              <a:t>;</a:t>
            </a:r>
          </a:p>
          <a:p>
            <a:pPr eaLnBrk="1" hangingPunct="1">
              <a:defRPr/>
            </a:pPr>
            <a:r>
              <a:rPr lang="pt-BR" sz="1600" b="1" dirty="0"/>
              <a:t>SQL Alias Syntax for Columns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 AS </a:t>
            </a:r>
            <a:r>
              <a:rPr lang="en-US" sz="1600" dirty="0" err="1"/>
              <a:t>alias_name</a:t>
            </a:r>
            <a:endParaRPr 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00CC"/>
                </a:solidFill>
              </a:rPr>
              <a:t>2. </a:t>
            </a:r>
            <a:r>
              <a:rPr lang="en-US" sz="1600" dirty="0" smtClean="0"/>
              <a:t>The </a:t>
            </a:r>
            <a:r>
              <a:rPr lang="en-US" sz="1600" b="1" dirty="0"/>
              <a:t>DISTINCT</a:t>
            </a:r>
            <a:r>
              <a:rPr lang="en-US" sz="1600" dirty="0"/>
              <a:t> keyword can be used to return only distinct (different) values</a:t>
            </a:r>
            <a:r>
              <a:rPr lang="en-US" sz="1600" dirty="0" smtClean="0"/>
              <a:t>.</a:t>
            </a:r>
          </a:p>
          <a:p>
            <a:pPr eaLnBrk="1" hangingPunct="1">
              <a:defRPr/>
            </a:pPr>
            <a:r>
              <a:rPr lang="en-US" sz="1600" b="1" dirty="0"/>
              <a:t>SQL SELECT DISTINCT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DISTINCT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table_name</a:t>
            </a:r>
            <a:endParaRPr lang="en-US" sz="1600" dirty="0" smtClean="0"/>
          </a:p>
          <a:p>
            <a:pPr eaLnBrk="1" hangingPunct="1">
              <a:defRPr/>
            </a:pPr>
            <a:endParaRPr lang="en-US" sz="1600" dirty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EDB70A-EE78-4EC0-80AF-95B3701D52B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2DC11C-9F0A-4CF1-9BAA-E40D3B6C04D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w.r.t to SELECT 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CC"/>
                </a:solidFill>
              </a:rPr>
              <a:t>3. </a:t>
            </a:r>
            <a:r>
              <a:rPr lang="en-US" sz="1400" dirty="0" smtClean="0"/>
              <a:t>The </a:t>
            </a:r>
            <a:r>
              <a:rPr lang="en-US" sz="1400" b="1" dirty="0"/>
              <a:t>ORDER BY </a:t>
            </a:r>
            <a:r>
              <a:rPr lang="en-US" sz="1400" dirty="0"/>
              <a:t>keyword is used to sort the result-set by a specified column</a:t>
            </a:r>
            <a:r>
              <a:rPr lang="en-US" sz="1400" dirty="0" smtClean="0"/>
              <a:t>.</a:t>
            </a:r>
          </a:p>
          <a:p>
            <a:pPr eaLnBrk="1" hangingPunct="1">
              <a:defRPr/>
            </a:pPr>
            <a:r>
              <a:rPr lang="en-US" sz="1400" b="1" dirty="0"/>
              <a:t>SQL ORDER BY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SELECT </a:t>
            </a:r>
            <a:r>
              <a:rPr lang="en-US" sz="1400" dirty="0" err="1"/>
              <a:t>column_name</a:t>
            </a:r>
            <a:r>
              <a:rPr lang="en-US" sz="14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FROM </a:t>
            </a:r>
            <a:r>
              <a:rPr lang="en-US" sz="1400" dirty="0" err="1"/>
              <a:t>table_name</a:t>
            </a:r>
            <a:endParaRPr lang="en-US" sz="1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ORDER BY </a:t>
            </a:r>
            <a:r>
              <a:rPr lang="en-US" sz="1400" dirty="0" err="1"/>
              <a:t>column_name</a:t>
            </a:r>
            <a:r>
              <a:rPr lang="en-US" sz="1400" dirty="0"/>
              <a:t>(s) </a:t>
            </a:r>
            <a:r>
              <a:rPr lang="en-US" sz="1400" dirty="0" smtClean="0"/>
              <a:t>ASC | DESC;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CC"/>
                </a:solidFill>
              </a:rPr>
              <a:t>4. </a:t>
            </a:r>
            <a:r>
              <a:rPr lang="en-US" sz="1400" dirty="0" smtClean="0"/>
              <a:t>The </a:t>
            </a:r>
            <a:r>
              <a:rPr lang="en-US" sz="1400" b="1" dirty="0"/>
              <a:t>WHERE</a:t>
            </a:r>
            <a:r>
              <a:rPr lang="en-US" sz="1400" dirty="0"/>
              <a:t> clause is used to filter records</a:t>
            </a:r>
            <a:r>
              <a:rPr lang="en-US" sz="1400" dirty="0" smtClean="0"/>
              <a:t>.</a:t>
            </a:r>
            <a:r>
              <a:rPr lang="en-US" sz="1400" dirty="0"/>
              <a:t> The WHERE clause is used to extract only those records that fulfill a specified criterion</a:t>
            </a:r>
            <a:r>
              <a:rPr lang="en-US" sz="1400" dirty="0" smtClean="0"/>
              <a:t>. </a:t>
            </a:r>
          </a:p>
          <a:p>
            <a:pPr eaLnBrk="1" hangingPunct="1">
              <a:defRPr/>
            </a:pPr>
            <a:r>
              <a:rPr lang="en-US" sz="1400" b="1" dirty="0"/>
              <a:t>SQL WHERE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SELECT </a:t>
            </a:r>
            <a:r>
              <a:rPr lang="en-US" sz="1400" dirty="0" err="1"/>
              <a:t>column_name</a:t>
            </a:r>
            <a:r>
              <a:rPr lang="en-US" sz="14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FROM </a:t>
            </a:r>
            <a:r>
              <a:rPr lang="en-US" sz="1400" dirty="0" err="1"/>
              <a:t>table_name</a:t>
            </a:r>
            <a:endParaRPr lang="en-US" sz="1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WHERE </a:t>
            </a:r>
            <a:r>
              <a:rPr lang="en-US" sz="1400" dirty="0" err="1"/>
              <a:t>column_name</a:t>
            </a:r>
            <a:r>
              <a:rPr lang="en-US" sz="1400" dirty="0"/>
              <a:t> operator value</a:t>
            </a:r>
          </a:p>
          <a:p>
            <a:pPr eaLnBrk="1" hangingPunct="1">
              <a:defRPr/>
            </a:pPr>
            <a:r>
              <a:rPr lang="en-US" sz="1400" dirty="0" smtClean="0"/>
              <a:t>With </a:t>
            </a:r>
            <a:r>
              <a:rPr lang="en-US" sz="1400" dirty="0"/>
              <a:t>the WHERE clause, the following operators can be used</a:t>
            </a:r>
            <a:r>
              <a:rPr lang="en-US" sz="1400" dirty="0" smtClean="0"/>
              <a:t>:</a:t>
            </a:r>
          </a:p>
          <a:p>
            <a:pPr eaLnBrk="1" hangingPunct="1">
              <a:defRPr/>
            </a:pPr>
            <a:endParaRPr lang="en-US" sz="1400" dirty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A0557-2D8D-4266-80A6-9573921E4BC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0BD37-8CA8-424B-B924-47F14F80361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19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292600"/>
            <a:ext cx="37449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Substring Pattern Matching: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The LIKE operator is used in a WHERE clause </a:t>
            </a:r>
            <a:r>
              <a:rPr lang="en-US" sz="1800" b="1" dirty="0"/>
              <a:t>to search </a:t>
            </a:r>
            <a:r>
              <a:rPr lang="en-US" sz="1800" dirty="0"/>
              <a:t>for a </a:t>
            </a:r>
            <a:r>
              <a:rPr lang="en-US" sz="1800" b="1" dirty="0"/>
              <a:t>specified pattern </a:t>
            </a:r>
            <a:r>
              <a:rPr lang="en-US" sz="1800" dirty="0"/>
              <a:t>in </a:t>
            </a:r>
            <a:r>
              <a:rPr lang="en-US" sz="1800" dirty="0" smtClean="0"/>
              <a:t>a column.</a:t>
            </a:r>
          </a:p>
          <a:p>
            <a:pPr eaLnBrk="1" hangingPunct="1">
              <a:defRPr/>
            </a:pPr>
            <a:r>
              <a:rPr lang="en-US" sz="1800" dirty="0"/>
              <a:t>SQL LIKE </a:t>
            </a:r>
            <a:r>
              <a:rPr lang="en-US" sz="1800" dirty="0" smtClean="0"/>
              <a:t>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SELECT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FROM </a:t>
            </a:r>
            <a:r>
              <a:rPr lang="en-US" sz="1800" dirty="0" err="1">
                <a:solidFill>
                  <a:srgbClr val="C00000"/>
                </a:solidFill>
              </a:rPr>
              <a:t>table_name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WHERE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 LIKE </a:t>
            </a:r>
            <a:r>
              <a:rPr lang="en-US" sz="1800" dirty="0" smtClean="0">
                <a:solidFill>
                  <a:srgbClr val="C00000"/>
                </a:solidFill>
              </a:rPr>
              <a:t>pattern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F21E0-5C4C-49B5-A001-86AB83F2AB6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F2F71D-5611-4E57-976A-58CE233C6EC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The </a:t>
            </a:r>
            <a:r>
              <a:rPr lang="en-US" sz="1800" b="1" dirty="0"/>
              <a:t>LIKE</a:t>
            </a:r>
            <a:r>
              <a:rPr lang="en-US" sz="1800" dirty="0"/>
              <a:t> operator is used in a WHERE clause </a:t>
            </a:r>
            <a:r>
              <a:rPr lang="en-US" sz="1800" b="1" dirty="0"/>
              <a:t>to search </a:t>
            </a:r>
            <a:r>
              <a:rPr lang="en-US" sz="1800" dirty="0"/>
              <a:t>for a </a:t>
            </a:r>
            <a:r>
              <a:rPr lang="en-US" sz="1800" b="1" dirty="0"/>
              <a:t>specified pattern </a:t>
            </a:r>
            <a:r>
              <a:rPr lang="en-US" sz="1800" dirty="0"/>
              <a:t>in </a:t>
            </a:r>
            <a:r>
              <a:rPr lang="en-US" sz="1800" dirty="0" smtClean="0"/>
              <a:t>a column.</a:t>
            </a:r>
          </a:p>
          <a:p>
            <a:pPr eaLnBrk="1" hangingPunct="1">
              <a:defRPr/>
            </a:pPr>
            <a:r>
              <a:rPr lang="en-US" sz="1800" dirty="0"/>
              <a:t>SQL LIKE </a:t>
            </a:r>
            <a:r>
              <a:rPr lang="en-US" sz="1800" dirty="0" smtClean="0"/>
              <a:t>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SELECT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FROM </a:t>
            </a:r>
            <a:r>
              <a:rPr lang="en-US" sz="1800" dirty="0" err="1">
                <a:solidFill>
                  <a:srgbClr val="C00000"/>
                </a:solidFill>
              </a:rPr>
              <a:t>table_name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WHERE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 LIKE </a:t>
            </a:r>
            <a:r>
              <a:rPr lang="en-US" sz="1800" dirty="0" smtClean="0">
                <a:solidFill>
                  <a:srgbClr val="C00000"/>
                </a:solidFill>
              </a:rPr>
              <a:t>pattern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Example: </a:t>
            </a:r>
            <a:r>
              <a:rPr lang="en-US" sz="1800" dirty="0" smtClean="0">
                <a:solidFill>
                  <a:srgbClr val="FF0000"/>
                </a:solidFill>
              </a:rPr>
              <a:t>Write SQL statement to list the names starting with letter “A” from following student table.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763C5-D091-49C8-BF58-D8DC2456E9C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742698-BDF7-4891-A82E-77A5B7620B8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39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925" y="4152900"/>
            <a:ext cx="3455988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Write </a:t>
            </a:r>
            <a:r>
              <a:rPr lang="en-US" sz="2400" dirty="0">
                <a:solidFill>
                  <a:srgbClr val="FF0000"/>
                </a:solidFill>
              </a:rPr>
              <a:t>SQL statement to list the </a:t>
            </a:r>
            <a:r>
              <a:rPr lang="en-US" sz="2400" dirty="0" smtClean="0">
                <a:solidFill>
                  <a:srgbClr val="FF0000"/>
                </a:solidFill>
              </a:rPr>
              <a:t>names </a:t>
            </a:r>
            <a:r>
              <a:rPr lang="en-US" sz="2400" dirty="0">
                <a:solidFill>
                  <a:srgbClr val="FF0000"/>
                </a:solidFill>
              </a:rPr>
              <a:t>starting with letter “A” from </a:t>
            </a:r>
            <a:r>
              <a:rPr lang="en-US" sz="2400" dirty="0" smtClean="0">
                <a:solidFill>
                  <a:srgbClr val="FF0000"/>
                </a:solidFill>
              </a:rPr>
              <a:t>the following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CC"/>
                </a:solidFill>
              </a:rPr>
              <a:t>student table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E0077-423A-4B63-BDB6-B3F9394ACDB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F9769-FB67-4750-A3FF-F8667AFCA55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49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079625"/>
            <a:ext cx="3705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4508500"/>
            <a:ext cx="9185276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1" name="Down Arrow 7"/>
          <p:cNvSpPr>
            <a:spLocks noChangeArrowheads="1"/>
          </p:cNvSpPr>
          <p:nvPr/>
        </p:nvSpPr>
        <p:spPr bwMode="auto">
          <a:xfrm>
            <a:off x="3871913" y="4868863"/>
            <a:ext cx="195262" cy="212725"/>
          </a:xfrm>
          <a:prstGeom prst="downArrow">
            <a:avLst>
              <a:gd name="adj1" fmla="val 50000"/>
              <a:gd name="adj2" fmla="val 50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8500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6625" y="5095875"/>
            <a:ext cx="10398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Write </a:t>
            </a:r>
            <a:r>
              <a:rPr lang="en-US" sz="2400" dirty="0"/>
              <a:t>SQL statement to list the </a:t>
            </a:r>
            <a:r>
              <a:rPr lang="en-US" sz="2400" dirty="0" smtClean="0"/>
              <a:t>names </a:t>
            </a:r>
            <a:r>
              <a:rPr lang="en-US" sz="2400" dirty="0"/>
              <a:t>starting with letter “A” from </a:t>
            </a:r>
            <a:r>
              <a:rPr lang="en-US" sz="2400" dirty="0" smtClean="0"/>
              <a:t>the following </a:t>
            </a:r>
            <a:r>
              <a:rPr lang="en-US" sz="2400" dirty="0">
                <a:solidFill>
                  <a:srgbClr val="0000CC"/>
                </a:solidFill>
              </a:rPr>
              <a:t>student table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AAE114-2E52-4DA1-B457-96E903A45E9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DDB09-BFC5-4CF3-8D6A-6F541F8BA91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60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2079625"/>
            <a:ext cx="3705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4365625"/>
            <a:ext cx="5915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5" name="Down Arrow 7"/>
          <p:cNvSpPr>
            <a:spLocks noChangeArrowheads="1"/>
          </p:cNvSpPr>
          <p:nvPr/>
        </p:nvSpPr>
        <p:spPr bwMode="auto">
          <a:xfrm>
            <a:off x="3871913" y="4584700"/>
            <a:ext cx="195262" cy="212725"/>
          </a:xfrm>
          <a:prstGeom prst="downArrow">
            <a:avLst>
              <a:gd name="adj1" fmla="val 50000"/>
              <a:gd name="adj2" fmla="val 50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8602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17900" y="4797425"/>
            <a:ext cx="904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7" name="TextBox 6"/>
          <p:cNvSpPr txBox="1">
            <a:spLocks noChangeArrowheads="1"/>
          </p:cNvSpPr>
          <p:nvPr/>
        </p:nvSpPr>
        <p:spPr bwMode="auto">
          <a:xfrm>
            <a:off x="650875" y="55530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Note:</a:t>
            </a:r>
          </a:p>
          <a:p>
            <a:r>
              <a:rPr lang="en-US">
                <a:latin typeface="Verdana" pitchFamily="34" charset="0"/>
              </a:rPr>
              <a:t>Wildcard character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%</a:t>
            </a:r>
            <a:r>
              <a:rPr lang="en-US">
                <a:latin typeface="Verdana" pitchFamily="34" charset="0"/>
              </a:rPr>
              <a:t>, A substitute for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zero or more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42033E-C6BC-4B57-BA83-39D556A18C5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4F547-286B-4C00-91BD-34A467A50E7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629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68630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68631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2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8670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686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50482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72" name="Down Arrow 13"/>
          <p:cNvSpPr>
            <a:spLocks noChangeArrowheads="1"/>
          </p:cNvSpPr>
          <p:nvPr/>
        </p:nvSpPr>
        <p:spPr bwMode="auto">
          <a:xfrm>
            <a:off x="4048125" y="47879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6867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495800"/>
            <a:ext cx="7486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20D87-65C4-4C19-A7EE-27F01040EBF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57953D-3ABF-4154-83D7-B3B84B40B5E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70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8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7394575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</a:t>
            </a:r>
            <a:r>
              <a:rPr lang="en-US" sz="1600" b="1">
                <a:latin typeface="Verdana" pitchFamily="34" charset="0"/>
              </a:rPr>
              <a:t>end</a:t>
            </a:r>
            <a:r>
              <a:rPr lang="en-US" sz="1600">
                <a:latin typeface="Verdana" pitchFamily="34" charset="0"/>
              </a:rPr>
              <a:t> </a:t>
            </a:r>
          </a:p>
          <a:p>
            <a:r>
              <a:rPr lang="en-US" sz="1600">
                <a:latin typeface="Verdana" pitchFamily="34" charset="0"/>
              </a:rPr>
              <a:t>with letter ‘</a:t>
            </a:r>
            <a:r>
              <a:rPr lang="en-US" sz="1600" b="1">
                <a:latin typeface="Verdana" pitchFamily="34" charset="0"/>
              </a:rPr>
              <a:t>h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sp>
        <p:nvSpPr>
          <p:cNvPr id="87049" name="TextBox 11"/>
          <p:cNvSpPr txBox="1">
            <a:spLocks noChangeArrowheads="1"/>
          </p:cNvSpPr>
          <p:nvPr/>
        </p:nvSpPr>
        <p:spPr bwMode="auto">
          <a:xfrm>
            <a:off x="650875" y="55530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Note:</a:t>
            </a:r>
          </a:p>
          <a:p>
            <a:r>
              <a:rPr lang="en-US">
                <a:latin typeface="Verdana" pitchFamily="34" charset="0"/>
              </a:rPr>
              <a:t>Wildcard character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%</a:t>
            </a:r>
            <a:r>
              <a:rPr lang="en-US">
                <a:latin typeface="Verdana" pitchFamily="34" charset="0"/>
              </a:rPr>
              <a:t>, A substitute for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zero or more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0F35D-2564-4C8F-8213-525577DBC9F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94958-E3DF-4757-AAC7-C62B058F41C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80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2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7394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end </a:t>
            </a:r>
          </a:p>
          <a:p>
            <a:r>
              <a:rPr lang="en-US" sz="1600">
                <a:latin typeface="Verdana" pitchFamily="34" charset="0"/>
              </a:rPr>
              <a:t>with letter ‘</a:t>
            </a:r>
            <a:r>
              <a:rPr lang="en-US" sz="1600" b="1">
                <a:latin typeface="Verdana" pitchFamily="34" charset="0"/>
              </a:rPr>
              <a:t>h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pic>
        <p:nvPicPr>
          <p:cNvPr id="880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2725" y="4619625"/>
            <a:ext cx="5876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2825" y="5157788"/>
            <a:ext cx="895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5" name="Down Arrow 8"/>
          <p:cNvSpPr>
            <a:spLocks noChangeArrowheads="1"/>
          </p:cNvSpPr>
          <p:nvPr/>
        </p:nvSpPr>
        <p:spPr bwMode="auto">
          <a:xfrm>
            <a:off x="3789363" y="4905375"/>
            <a:ext cx="211137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1130F-8F61-4D6D-BB18-9BCEB801161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53C999-F0A6-49B3-8E75-6865A827D91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90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6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are having the substring ‘</a:t>
            </a:r>
            <a:r>
              <a:rPr lang="en-US" sz="1600" b="1">
                <a:latin typeface="Verdana" pitchFamily="34" charset="0"/>
              </a:rPr>
              <a:t>in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sp>
        <p:nvSpPr>
          <p:cNvPr id="89097" name="TextBox 11"/>
          <p:cNvSpPr txBox="1">
            <a:spLocks noChangeArrowheads="1"/>
          </p:cNvSpPr>
          <p:nvPr/>
        </p:nvSpPr>
        <p:spPr bwMode="auto">
          <a:xfrm>
            <a:off x="650875" y="55530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Note:</a:t>
            </a:r>
          </a:p>
          <a:p>
            <a:r>
              <a:rPr lang="en-US">
                <a:latin typeface="Verdana" pitchFamily="34" charset="0"/>
              </a:rPr>
              <a:t>Wildcard character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%</a:t>
            </a:r>
            <a:r>
              <a:rPr lang="en-US">
                <a:latin typeface="Verdana" pitchFamily="34" charset="0"/>
              </a:rPr>
              <a:t>, A substitute for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zero or more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2A864-2E81-45DE-BB0D-44D7439F35F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32A8A-B3E9-4344-B763-2EAE3A841C8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01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20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are having the substring ‘</a:t>
            </a:r>
            <a:r>
              <a:rPr lang="en-US" sz="1600" b="1">
                <a:latin typeface="Verdana" pitchFamily="34" charset="0"/>
              </a:rPr>
              <a:t>in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sp>
        <p:nvSpPr>
          <p:cNvPr id="90121" name="Down Arrow 8"/>
          <p:cNvSpPr>
            <a:spLocks noChangeArrowheads="1"/>
          </p:cNvSpPr>
          <p:nvPr/>
        </p:nvSpPr>
        <p:spPr bwMode="auto">
          <a:xfrm>
            <a:off x="3789363" y="4905375"/>
            <a:ext cx="211137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901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5157788"/>
            <a:ext cx="95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4925" y="4638675"/>
            <a:ext cx="6134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701A6-5282-4E50-9C81-271686B57AB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593BBC-9EC2-4CE3-A854-FF0A8AA6D20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11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4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0A1A60-F544-4E46-B9B1-3A7D8BE99BD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9C2B6-03EC-4C06-8103-3BC4A7017BC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21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8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‘B’</a:t>
            </a:r>
          </a:p>
        </p:txBody>
      </p:sp>
      <p:sp>
        <p:nvSpPr>
          <p:cNvPr id="92169" name="Down Arrow 8"/>
          <p:cNvSpPr>
            <a:spLocks noChangeArrowheads="1"/>
          </p:cNvSpPr>
          <p:nvPr/>
        </p:nvSpPr>
        <p:spPr bwMode="auto">
          <a:xfrm>
            <a:off x="3789363" y="4905375"/>
            <a:ext cx="211137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92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3" y="4619625"/>
            <a:ext cx="7915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288" y="5157788"/>
            <a:ext cx="904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B2AFF-A0E0-4DEB-B273-0626E350680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C95DD4-FFC9-4D39-8263-B3F450819A4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31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2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‘D’ but end with letter ‘h’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1F2B4-AE28-452B-A156-24AAE1A671A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65644D-0760-45AF-9A8B-246EC0602A8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42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‘D’ but end with letter ‘h’</a:t>
            </a:r>
          </a:p>
        </p:txBody>
      </p:sp>
      <p:sp>
        <p:nvSpPr>
          <p:cNvPr id="94217" name="Down Arrow 8"/>
          <p:cNvSpPr>
            <a:spLocks noChangeArrowheads="1"/>
          </p:cNvSpPr>
          <p:nvPr/>
        </p:nvSpPr>
        <p:spPr bwMode="auto">
          <a:xfrm>
            <a:off x="3797300" y="5105400"/>
            <a:ext cx="211138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94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4845050"/>
            <a:ext cx="817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7250" y="5370513"/>
            <a:ext cx="1009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D4914-59E2-4FD8-B330-6682C712396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3A192-02D0-4EC2-AFD7-0BE3083BC2A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52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40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789463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third letter in the </a:t>
            </a:r>
          </a:p>
          <a:p>
            <a:r>
              <a:rPr lang="en-US" sz="1600">
                <a:latin typeface="Verdana" pitchFamily="34" charset="0"/>
              </a:rPr>
              <a:t>name is  ‘</a:t>
            </a:r>
            <a:r>
              <a:rPr lang="en-US" sz="1600" b="1">
                <a:latin typeface="Verdana" pitchFamily="34" charset="0"/>
              </a:rPr>
              <a:t>a</a:t>
            </a:r>
            <a:r>
              <a:rPr lang="en-US" sz="1600">
                <a:latin typeface="Verdana" pitchFamily="34" charset="0"/>
              </a:rPr>
              <a:t>’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D0DFF6-6860-4A1B-89C5-C17D021EE39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CE863C-14A7-4D1A-BA3A-1E0ABBE40BF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62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125538"/>
            <a:ext cx="3703637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4" name="TextBox 7"/>
          <p:cNvSpPr txBox="1">
            <a:spLocks noChangeArrowheads="1"/>
          </p:cNvSpPr>
          <p:nvPr/>
        </p:nvSpPr>
        <p:spPr bwMode="auto">
          <a:xfrm>
            <a:off x="531813" y="3429000"/>
            <a:ext cx="78946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third letter in the </a:t>
            </a:r>
          </a:p>
          <a:p>
            <a:r>
              <a:rPr lang="en-US" sz="1600">
                <a:latin typeface="Verdana" pitchFamily="34" charset="0"/>
              </a:rPr>
              <a:t>name is  ‘</a:t>
            </a:r>
            <a:r>
              <a:rPr lang="en-US" sz="1600" b="1">
                <a:latin typeface="Verdana" pitchFamily="34" charset="0"/>
              </a:rPr>
              <a:t>a</a:t>
            </a:r>
            <a:r>
              <a:rPr lang="en-US" sz="1600">
                <a:latin typeface="Verdana" pitchFamily="34" charset="0"/>
              </a:rPr>
              <a:t>’ .</a:t>
            </a:r>
          </a:p>
        </p:txBody>
      </p:sp>
      <p:sp>
        <p:nvSpPr>
          <p:cNvPr id="96265" name="Down Arrow 8"/>
          <p:cNvSpPr>
            <a:spLocks noChangeArrowheads="1"/>
          </p:cNvSpPr>
          <p:nvPr/>
        </p:nvSpPr>
        <p:spPr bwMode="auto">
          <a:xfrm>
            <a:off x="3784600" y="4470400"/>
            <a:ext cx="209550" cy="250825"/>
          </a:xfrm>
          <a:prstGeom prst="downArrow">
            <a:avLst>
              <a:gd name="adj1" fmla="val 50000"/>
              <a:gd name="adj2" fmla="val 501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96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963" y="4251325"/>
            <a:ext cx="6076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5350" y="4748213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8" name="TextBox 9"/>
          <p:cNvSpPr txBox="1">
            <a:spLocks noChangeArrowheads="1"/>
          </p:cNvSpPr>
          <p:nvPr/>
        </p:nvSpPr>
        <p:spPr bwMode="auto">
          <a:xfrm>
            <a:off x="531813" y="5283200"/>
            <a:ext cx="815657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34" charset="0"/>
              </a:rPr>
              <a:t>Note:</a:t>
            </a:r>
          </a:p>
          <a:p>
            <a:r>
              <a:rPr lang="en-US" sz="1600">
                <a:latin typeface="Verdana" pitchFamily="34" charset="0"/>
              </a:rPr>
              <a:t>An </a:t>
            </a:r>
            <a:r>
              <a:rPr lang="en-US" sz="1600" b="1">
                <a:latin typeface="Verdana" pitchFamily="34" charset="0"/>
              </a:rPr>
              <a:t>underscore</a:t>
            </a:r>
            <a:r>
              <a:rPr lang="en-US" sz="1600">
                <a:latin typeface="Verdana" pitchFamily="34" charset="0"/>
              </a:rPr>
              <a:t> (_) in the pattern matches exactly </a:t>
            </a:r>
            <a:r>
              <a:rPr lang="en-US" sz="1600" b="1">
                <a:latin typeface="Verdana" pitchFamily="34" charset="0"/>
              </a:rPr>
              <a:t>one character</a:t>
            </a:r>
          </a:p>
          <a:p>
            <a:r>
              <a:rPr lang="en-US" sz="1600">
                <a:latin typeface="Verdana" pitchFamily="34" charset="0"/>
              </a:rPr>
              <a:t>A </a:t>
            </a:r>
            <a:r>
              <a:rPr lang="en-US" sz="1600" b="1">
                <a:latin typeface="Verdana" pitchFamily="34" charset="0"/>
              </a:rPr>
              <a:t>percent sign </a:t>
            </a:r>
            <a:r>
              <a:rPr lang="en-US" sz="1600">
                <a:latin typeface="Verdana" pitchFamily="34" charset="0"/>
              </a:rPr>
              <a:t>(%) in the pattern can match </a:t>
            </a:r>
            <a:r>
              <a:rPr lang="en-US" sz="1600" b="1">
                <a:latin typeface="Verdana" pitchFamily="34" charset="0"/>
              </a:rPr>
              <a:t>zero or more characters</a:t>
            </a:r>
          </a:p>
          <a:p>
            <a:r>
              <a:rPr lang="en-US" sz="1600" b="1">
                <a:latin typeface="Verdana" pitchFamily="34" charset="0"/>
              </a:rPr>
              <a:t>underscore (_) </a:t>
            </a:r>
            <a:r>
              <a:rPr lang="en-US" sz="1600">
                <a:latin typeface="Verdana" pitchFamily="34" charset="0"/>
              </a:rPr>
              <a:t>and</a:t>
            </a:r>
            <a:r>
              <a:rPr lang="en-US" sz="1600" b="1">
                <a:latin typeface="Verdana" pitchFamily="34" charset="0"/>
              </a:rPr>
              <a:t> percent sign </a:t>
            </a:r>
            <a:r>
              <a:rPr lang="en-US" sz="1600">
                <a:latin typeface="Verdana" pitchFamily="34" charset="0"/>
              </a:rPr>
              <a:t>(%)</a:t>
            </a:r>
            <a:r>
              <a:rPr lang="en-US" sz="1600" b="1">
                <a:latin typeface="Verdana" pitchFamily="34" charset="0"/>
              </a:rPr>
              <a:t> </a:t>
            </a:r>
            <a:r>
              <a:rPr lang="en-US" sz="1600">
                <a:latin typeface="Verdana" pitchFamily="34" charset="0"/>
              </a:rPr>
              <a:t> are referred as wildcard characters</a:t>
            </a:r>
          </a:p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Aliasing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6C95C8-AE49-4105-9554-E6A56FAED1F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A0E8A9-0D11-4BF5-94CC-5D47BD94062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653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69654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69655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9694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696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50482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96" name="Down Arrow 13"/>
          <p:cNvSpPr>
            <a:spLocks noChangeArrowheads="1"/>
          </p:cNvSpPr>
          <p:nvPr/>
        </p:nvSpPr>
        <p:spPr bwMode="auto">
          <a:xfrm>
            <a:off x="4048125" y="47879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6969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4491038"/>
            <a:ext cx="8429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Wildcard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In SQL, wildcard characters are used with the SQL LIKE operator.</a:t>
            </a:r>
          </a:p>
          <a:p>
            <a:pPr eaLnBrk="1" hangingPunct="1">
              <a:defRPr/>
            </a:pPr>
            <a:r>
              <a:rPr lang="en-US" sz="2000" dirty="0"/>
              <a:t>SQL wildcards are used to search for data within a table. 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With </a:t>
            </a:r>
            <a:r>
              <a:rPr lang="en-US" sz="2000" dirty="0"/>
              <a:t>SQL, the wildcards are: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39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C2BDBD-6A5A-4BA0-9D50-4F062C64FD6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69AEEF-2F52-45C5-85E1-178EFCCA5E1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8313" y="2997200"/>
          <a:ext cx="8001000" cy="2756356"/>
        </p:xfrm>
        <a:graphic>
          <a:graphicData uri="http://schemas.openxmlformats.org/drawingml/2006/table">
            <a:tbl>
              <a:tblPr/>
              <a:tblGrid>
                <a:gridCol w="1440160"/>
                <a:gridCol w="6560840"/>
              </a:tblGrid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Wildcard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Description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%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 substitute for zero or more characters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_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 substitute for a single character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[</a:t>
                      </a:r>
                      <a:r>
                        <a:rPr lang="en-US" sz="1700" i="1">
                          <a:effectLst/>
                        </a:rPr>
                        <a:t>charlist</a:t>
                      </a:r>
                      <a:r>
                        <a:rPr lang="en-US" sz="1700">
                          <a:effectLst/>
                        </a:rPr>
                        <a:t>]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and ranges of characters to match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15609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[^</a:t>
                      </a:r>
                      <a:r>
                        <a:rPr lang="en-US" sz="1700" i="1">
                          <a:effectLst/>
                        </a:rPr>
                        <a:t>charlist</a:t>
                      </a:r>
                      <a:r>
                        <a:rPr lang="en-US" sz="1700">
                          <a:effectLst/>
                        </a:rPr>
                        <a:t>]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or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[!</a:t>
                      </a:r>
                      <a:r>
                        <a:rPr lang="en-US" sz="1700" i="1">
                          <a:effectLst/>
                        </a:rPr>
                        <a:t>charlist</a:t>
                      </a:r>
                      <a:r>
                        <a:rPr lang="en-US" sz="1700">
                          <a:effectLst/>
                        </a:rPr>
                        <a:t>]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Matches only a character NOT specified within the brackets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The IN operator allows you to specify multiple values in a WHERE clause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/>
              <a:t>SQL </a:t>
            </a:r>
            <a:r>
              <a:rPr lang="en-US" sz="1600" b="1" dirty="0"/>
              <a:t>IN 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table_name</a:t>
            </a: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WHERE </a:t>
            </a:r>
            <a:r>
              <a:rPr lang="en-US" sz="1600" dirty="0" err="1"/>
              <a:t>column_name</a:t>
            </a:r>
            <a:r>
              <a:rPr lang="en-US" sz="1600" dirty="0"/>
              <a:t> </a:t>
            </a:r>
            <a:r>
              <a:rPr lang="en-US" sz="1600" b="1" dirty="0"/>
              <a:t>IN</a:t>
            </a:r>
            <a:r>
              <a:rPr lang="en-US" sz="1600" dirty="0"/>
              <a:t> (</a:t>
            </a:r>
            <a:r>
              <a:rPr lang="en-US" sz="1600" dirty="0" smtClean="0"/>
              <a:t>value1,value2,...)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E279AD-25B5-4E32-81D9-9C7EE516975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853AF2-989A-4B1F-B07B-9432696E14A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The IN operator allows you to specify multiple values in a WHERE clause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/>
              <a:t>SQL </a:t>
            </a:r>
            <a:r>
              <a:rPr lang="en-US" sz="1600" b="1" dirty="0"/>
              <a:t>IN 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table_name</a:t>
            </a: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WHERE </a:t>
            </a:r>
            <a:r>
              <a:rPr lang="en-US" sz="1600" dirty="0" err="1"/>
              <a:t>column_name</a:t>
            </a:r>
            <a:r>
              <a:rPr lang="en-US" sz="1600" dirty="0"/>
              <a:t> </a:t>
            </a:r>
            <a:r>
              <a:rPr lang="en-US" sz="1600" b="1" dirty="0"/>
              <a:t>IN</a:t>
            </a:r>
            <a:r>
              <a:rPr lang="en-US" sz="1600" dirty="0"/>
              <a:t> (</a:t>
            </a:r>
            <a:r>
              <a:rPr lang="en-US" sz="1600" dirty="0" smtClean="0"/>
              <a:t>value1,value2,...)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Example: </a:t>
            </a:r>
            <a:r>
              <a:rPr lang="en-US" sz="1600" dirty="0"/>
              <a:t>List USN's of the students with name equal to "</a:t>
            </a:r>
            <a:r>
              <a:rPr lang="en-US" sz="1600" dirty="0" err="1"/>
              <a:t>Avinash</a:t>
            </a:r>
            <a:r>
              <a:rPr lang="en-US" sz="1600" dirty="0"/>
              <a:t>" or "Dinesh" from the table above.</a:t>
            </a: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43A9D0-6F43-45B3-852C-2FFD9B01D40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02F22-677C-48B0-86A5-024C6D92F22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93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3119438"/>
            <a:ext cx="314325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The IN operator allows you to specify multiple values in a WHERE clause</a:t>
            </a:r>
            <a:r>
              <a:rPr lang="en-US" sz="1600" dirty="0" smtClean="0"/>
              <a:t>.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Example: </a:t>
            </a:r>
            <a:r>
              <a:rPr lang="en-US" sz="1600" dirty="0"/>
              <a:t>List USN's of the students with name equal to "</a:t>
            </a:r>
            <a:r>
              <a:rPr lang="en-US" sz="1600" dirty="0" err="1"/>
              <a:t>Avinash</a:t>
            </a:r>
            <a:r>
              <a:rPr lang="en-US" sz="1600" dirty="0"/>
              <a:t>" or "Dinesh" from the table above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74E0E0-6BCE-4EDD-BF03-42631F99929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E59634-F242-461E-A4A2-551C5B73599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03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1785938"/>
            <a:ext cx="314325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4638675"/>
            <a:ext cx="85725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61" name="Down Arrow 8"/>
          <p:cNvSpPr>
            <a:spLocks noChangeArrowheads="1"/>
          </p:cNvSpPr>
          <p:nvPr/>
        </p:nvSpPr>
        <p:spPr bwMode="auto">
          <a:xfrm>
            <a:off x="3857625" y="4929188"/>
            <a:ext cx="357188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10036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5214938"/>
            <a:ext cx="141446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BETWEEN operator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600" smtClean="0"/>
              <a:t>The BETWEEN operator selects a range of data between two values. The values can be numbers, text, or dates.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b="1" smtClean="0"/>
              <a:t>SQL BETWEEN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column_name(s)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FROM table_name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WHERE column_name </a:t>
            </a:r>
            <a:r>
              <a:rPr lang="en-IN" sz="1600" b="1" smtClean="0"/>
              <a:t>BETWEEN</a:t>
            </a:r>
            <a:r>
              <a:rPr lang="en-IN" sz="1600" smtClean="0"/>
              <a:t> value1 AND value2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Example: </a:t>
            </a:r>
            <a:r>
              <a:rPr lang="en-IN" sz="1600" smtClean="0">
                <a:solidFill>
                  <a:srgbClr val="FF0000"/>
                </a:solidFill>
              </a:rPr>
              <a:t>List USN’s and Names of students whose marks is in between 40 and 80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EA742A-C352-4EB3-BC32-C6165BBFA06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544B0-8008-4979-A237-373756AEA40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13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3071813"/>
            <a:ext cx="271462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BETWEEN operator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600" smtClean="0"/>
              <a:t>The BETWEEN operator selects a range of data between two values. The values can be numbers, text, or dates.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Example: </a:t>
            </a:r>
            <a:r>
              <a:rPr lang="en-IN" sz="1600" smtClean="0">
                <a:solidFill>
                  <a:srgbClr val="FF0000"/>
                </a:solidFill>
              </a:rPr>
              <a:t>List USN’s and Names of students whose marks is in between 40 and 80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6E4B3-8A44-4E40-A1FD-3F81F9C11C6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FAFFB-799F-4A95-912A-8219FAF1CD6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24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857375"/>
            <a:ext cx="2714625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143375"/>
            <a:ext cx="7362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9" name="Down Arrow 9"/>
          <p:cNvSpPr>
            <a:spLocks noChangeArrowheads="1"/>
          </p:cNvSpPr>
          <p:nvPr/>
        </p:nvSpPr>
        <p:spPr bwMode="auto">
          <a:xfrm>
            <a:off x="3857625" y="4572000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1024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4857750"/>
            <a:ext cx="22288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1B40C5-D2CE-43D0-958D-AFCB48B6D69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1FA03D-10D8-4E8A-BB9A-BB5F3DC0549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34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8113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643188"/>
            <a:ext cx="607218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3" name="TextBox 8"/>
          <p:cNvSpPr txBox="1">
            <a:spLocks noChangeArrowheads="1"/>
          </p:cNvSpPr>
          <p:nvPr/>
        </p:nvSpPr>
        <p:spPr bwMode="auto">
          <a:xfrm>
            <a:off x="285750" y="2214563"/>
            <a:ext cx="260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8B4DE7-8431-40A5-BF80-D56FBEF5C1B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64BC1-CC94-4EB2-9354-4245C8CBD55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44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0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6" name="TextBox 8"/>
          <p:cNvSpPr txBox="1">
            <a:spLocks noChangeArrowheads="1"/>
          </p:cNvSpPr>
          <p:nvPr/>
        </p:nvSpPr>
        <p:spPr bwMode="auto">
          <a:xfrm>
            <a:off x="357188" y="2286000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7188" y="2786063"/>
            <a:ext cx="6215062" cy="3500437"/>
            <a:chOff x="357158" y="2786058"/>
            <a:chExt cx="6215106" cy="3500462"/>
          </a:xfrm>
        </p:grpSpPr>
        <p:pic>
          <p:nvPicPr>
            <p:cNvPr id="10445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2786058"/>
              <a:ext cx="6072230" cy="3429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59" name="Rectangle 9"/>
            <p:cNvSpPr>
              <a:spLocks noChangeArrowheads="1"/>
            </p:cNvSpPr>
            <p:nvPr/>
          </p:nvSpPr>
          <p:spPr bwMode="auto">
            <a:xfrm>
              <a:off x="357158" y="5715016"/>
              <a:ext cx="6215106" cy="571504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IN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182DB0-BB5F-473B-8429-9E25AF124FF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83C84E-1D85-4700-8CB5-C85522FE273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54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0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TextBox 8"/>
          <p:cNvSpPr txBox="1">
            <a:spLocks noChangeArrowheads="1"/>
          </p:cNvSpPr>
          <p:nvPr/>
        </p:nvSpPr>
        <p:spPr bwMode="auto">
          <a:xfrm>
            <a:off x="714375" y="1857375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pic>
        <p:nvPicPr>
          <p:cNvPr id="1054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14563"/>
            <a:ext cx="58769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2FA74-FA93-4C39-B62B-E4403E664F6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C8286C-8BC1-4C68-B3A5-EBAF657E53C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65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357188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4" name="TextBox 8"/>
          <p:cNvSpPr txBox="1">
            <a:spLocks noChangeArrowheads="1"/>
          </p:cNvSpPr>
          <p:nvPr/>
        </p:nvSpPr>
        <p:spPr bwMode="auto">
          <a:xfrm>
            <a:off x="714375" y="2000250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313" y="2357438"/>
            <a:ext cx="6215062" cy="4171950"/>
            <a:chOff x="214282" y="2357430"/>
            <a:chExt cx="6215106" cy="4171951"/>
          </a:xfrm>
        </p:grpSpPr>
        <p:pic>
          <p:nvPicPr>
            <p:cNvPr id="10650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2357430"/>
              <a:ext cx="5876925" cy="4171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507" name="Rectangle 9"/>
            <p:cNvSpPr>
              <a:spLocks noChangeArrowheads="1"/>
            </p:cNvSpPr>
            <p:nvPr/>
          </p:nvSpPr>
          <p:spPr bwMode="auto">
            <a:xfrm>
              <a:off x="214282" y="4214818"/>
              <a:ext cx="6215106" cy="785818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IN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Distinct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E81103-B509-442B-8EE4-B9541FC928B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987816-5472-4634-AEBF-6EA0D81000A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63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07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419600"/>
            <a:ext cx="2914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702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0703" name="TextBox 11"/>
          <p:cNvSpPr txBox="1">
            <a:spLocks noChangeArrowheads="1"/>
          </p:cNvSpPr>
          <p:nvPr/>
        </p:nvSpPr>
        <p:spPr bwMode="auto">
          <a:xfrm>
            <a:off x="3114675" y="4876800"/>
            <a:ext cx="12033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Avinash</a:t>
            </a:r>
          </a:p>
          <a:p>
            <a:r>
              <a:rPr lang="en-US">
                <a:latin typeface="Verdana" pitchFamily="34" charset="0"/>
              </a:rPr>
              <a:t>Balaji</a:t>
            </a:r>
          </a:p>
          <a:p>
            <a:r>
              <a:rPr lang="en-US">
                <a:latin typeface="Verdana" pitchFamily="34" charset="0"/>
              </a:rPr>
              <a:t>Chandan</a:t>
            </a:r>
          </a:p>
          <a:p>
            <a:r>
              <a:rPr lang="en-US">
                <a:latin typeface="Verdana" pitchFamily="34" charset="0"/>
              </a:rPr>
              <a:t>Dinesh</a:t>
            </a:r>
          </a:p>
          <a:p>
            <a:r>
              <a:rPr lang="en-US">
                <a:latin typeface="Verdana" pitchFamily="34" charset="0"/>
              </a:rPr>
              <a:t>Avinash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  <a:endParaRPr lang="en-US" smtClean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Why we need aggregate functions ??</a:t>
            </a:r>
          </a:p>
          <a:p>
            <a:pPr eaLnBrk="1" hangingPunct="1"/>
            <a:r>
              <a:rPr lang="en-US" sz="2400" smtClean="0"/>
              <a:t>Example say we want find maximum marks scored by the students in the class.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We use aggregate function to group multiple rows together to form a single value output.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942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F3D5FC-E90D-419F-A909-1BADBA97EDE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ED50EC-F1BA-47FA-80CF-43B5C5E26E8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75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565400"/>
            <a:ext cx="4192587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Topics Covered in Todays Class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Unit 1: </a:t>
            </a:r>
            <a:r>
              <a:rPr lang="en-US" altLang="en-US" sz="2000" smtClean="0"/>
              <a:t>Basic queries in SQL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Group BY Clause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Having Clause</a:t>
            </a:r>
          </a:p>
        </p:txBody>
      </p:sp>
      <p:sp>
        <p:nvSpPr>
          <p:cNvPr id="9523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ED14D4-F769-4BC4-8BD0-8ED7105AD22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52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523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805D32-30C8-4A21-B9B4-0A7CA4342F1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operators in Queries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Arithmetic operators for addition (+), subtraction (-), multiplication(*), and division (/) can be applied to numeric values or attributes with numeric domain.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Example:</a:t>
            </a:r>
          </a:p>
          <a:p>
            <a:pPr eaLnBrk="1" hangingPunct="1"/>
            <a:endParaRPr lang="en-US" sz="2000" smtClean="0"/>
          </a:p>
        </p:txBody>
      </p:sp>
      <p:sp>
        <p:nvSpPr>
          <p:cNvPr id="962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D981-D77F-4B18-8413-4D8AB96864D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E1209-E203-4A55-B3E8-8BEF99A40D3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9575" name="Down Arrow 6"/>
          <p:cNvSpPr>
            <a:spLocks noChangeArrowheads="1"/>
          </p:cNvSpPr>
          <p:nvPr/>
        </p:nvSpPr>
        <p:spPr bwMode="auto">
          <a:xfrm>
            <a:off x="3924300" y="4718050"/>
            <a:ext cx="239713" cy="2238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1095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4421188"/>
            <a:ext cx="6019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5" y="4935538"/>
            <a:ext cx="48672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2420938"/>
            <a:ext cx="3128963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000" smtClean="0"/>
              <a:t>SQL aggregate functions return a single value, calculated from values in a column.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/>
              <a:t>Useful aggregate functions:</a:t>
            </a:r>
          </a:p>
          <a:p>
            <a:pPr eaLnBrk="1" hangingPunct="1"/>
            <a:r>
              <a:rPr lang="en-IN" sz="2000" smtClean="0"/>
              <a:t>AVG() - Returns the average value</a:t>
            </a:r>
          </a:p>
          <a:p>
            <a:pPr eaLnBrk="1" hangingPunct="1"/>
            <a:r>
              <a:rPr lang="en-IN" sz="2000" smtClean="0"/>
              <a:t>COUNT() - Returns the number of rows</a:t>
            </a:r>
          </a:p>
          <a:p>
            <a:pPr eaLnBrk="1" hangingPunct="1"/>
            <a:r>
              <a:rPr lang="en-IN" sz="2000" smtClean="0"/>
              <a:t>MAX() - Returns the largest value</a:t>
            </a:r>
          </a:p>
          <a:p>
            <a:pPr eaLnBrk="1" hangingPunct="1"/>
            <a:r>
              <a:rPr lang="en-IN" sz="2000" smtClean="0"/>
              <a:t>MIN() - Returns the smallest value</a:t>
            </a:r>
          </a:p>
          <a:p>
            <a:pPr eaLnBrk="1" hangingPunct="1"/>
            <a:r>
              <a:rPr lang="en-IN" sz="2000" smtClean="0"/>
              <a:t>SUM() - Returns the sum</a:t>
            </a:r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0DB5CB-8A36-4F1E-BB65-68ACF8A6608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EDB0C-621E-4E67-B35C-A8F79DDF3F8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AVG() Function</a:t>
            </a:r>
          </a:p>
          <a:p>
            <a:pPr eaLnBrk="1" hangingPunct="1"/>
            <a:r>
              <a:rPr lang="en-IN" sz="1600" smtClean="0"/>
              <a:t>The AVG() function returns the average value of a numeric column.</a:t>
            </a:r>
          </a:p>
          <a:p>
            <a:pPr eaLnBrk="1" hangingPunct="1"/>
            <a:r>
              <a:rPr lang="en-IN" sz="1600" b="1" smtClean="0"/>
              <a:t>SQL AVG()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AVG(column_name) FROM table_name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average marks of all the students in the class.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83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5D84EF-BF65-4EBF-9A6C-6C49E65B413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0BFB6-1C52-4ACE-B759-2ABE9F96AF9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116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635250"/>
            <a:ext cx="2960688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4924425"/>
            <a:ext cx="4191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5" name="Down Arrow 9"/>
          <p:cNvSpPr>
            <a:spLocks noChangeArrowheads="1"/>
          </p:cNvSpPr>
          <p:nvPr/>
        </p:nvSpPr>
        <p:spPr bwMode="auto">
          <a:xfrm>
            <a:off x="2571750" y="5353050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1116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6925" y="5638800"/>
            <a:ext cx="1219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IN" sz="1600" b="1" smtClean="0"/>
              <a:t>SQL COUNT()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COUNT() function returns the number of rows that matches a specified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criteria.</a:t>
            </a:r>
          </a:p>
          <a:p>
            <a:pPr eaLnBrk="1" hangingPunct="1"/>
            <a:r>
              <a:rPr lang="en-IN" sz="1600" b="1" smtClean="0"/>
              <a:t>SQL COUNT(column_name)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COUNT(column_name) function returns the number of values (NULL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values will not be counted) of the specified column: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COUNT(column_name) FROM table_name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/>
            <a:r>
              <a:rPr lang="en-IN" sz="1600" b="1" smtClean="0"/>
              <a:t>SQL COUNT(*)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COUNT(*) function returns the number of records in a table: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COUNT(*) FROM table_name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/>
            <a:r>
              <a:rPr lang="en-IN" sz="1600" b="1" smtClean="0"/>
              <a:t>SQL COUNT(DISTINCT column_name)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COUNT(DISTINCT column_name) function returns the number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distinct values of the specified column: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COUNT(DISTINCT column_name) FROM table_name</a:t>
            </a:r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990FDA-C0CC-40F4-BECD-B86C936E28C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7815E8-319C-454D-9151-3DDC942BB67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800" b="1" smtClean="0"/>
              <a:t>SQL COUNT(*)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The COUNT(*) function returns the number of records in a table.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total number of records in the above student table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03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D16967-3C17-4EFB-B244-A8E46FE32DF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5B1C06-E678-46AC-9D3F-B5ECD1117C8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136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271462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438" y="4259263"/>
            <a:ext cx="3895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3" name="Down Arrow 8"/>
          <p:cNvSpPr>
            <a:spLocks noChangeArrowheads="1"/>
          </p:cNvSpPr>
          <p:nvPr/>
        </p:nvSpPr>
        <p:spPr bwMode="auto">
          <a:xfrm>
            <a:off x="2714625" y="4714875"/>
            <a:ext cx="214313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11367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5000625"/>
            <a:ext cx="12176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800" b="1" smtClean="0"/>
              <a:t>SQL COUNT(*)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The COUNT(*) function returns the number of records in a table.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total number of students who belong to department number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b="1" smtClean="0">
                <a:solidFill>
                  <a:srgbClr val="FF0000"/>
                </a:solidFill>
              </a:rPr>
              <a:t>10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687B44-E19D-4F04-AE0D-4632BEA81A1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66A24C-6621-479E-BB45-EF5DEC61710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146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271462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6" name="Down Arrow 8"/>
          <p:cNvSpPr>
            <a:spLocks noChangeArrowheads="1"/>
          </p:cNvSpPr>
          <p:nvPr/>
        </p:nvSpPr>
        <p:spPr bwMode="auto">
          <a:xfrm>
            <a:off x="3357563" y="5000625"/>
            <a:ext cx="214312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1146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4611688"/>
            <a:ext cx="5857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5286375"/>
            <a:ext cx="1143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800" b="1" smtClean="0"/>
              <a:t>SQL COUNT(column_name)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The COUNT(column_name) function returns the number of values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(NULL values will not be counted) of the specified column.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total number of students who have Email IDs 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2E3E6-8484-4E9C-A2E4-7CC9A0D046F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814FA0-5C12-4AA1-9F17-39A85296A74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5719" name="Down Arrow 8"/>
          <p:cNvSpPr>
            <a:spLocks noChangeArrowheads="1"/>
          </p:cNvSpPr>
          <p:nvPr/>
        </p:nvSpPr>
        <p:spPr bwMode="auto">
          <a:xfrm>
            <a:off x="3357563" y="5072063"/>
            <a:ext cx="214312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1157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4572000"/>
            <a:ext cx="472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38" y="5357813"/>
            <a:ext cx="1695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286000"/>
            <a:ext cx="52244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What will be the out put of following SQL queries ?</a:t>
            </a: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84420-5911-42DF-966A-9285663D85B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533429-9A71-495B-9D24-FEDFA900D62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167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412875"/>
            <a:ext cx="2714625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789363"/>
            <a:ext cx="56292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408488"/>
            <a:ext cx="562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5103813"/>
            <a:ext cx="3686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438" y="5732463"/>
            <a:ext cx="41338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Distinct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6AFCB-1763-42EE-8CE5-31E4260BA21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9CF1E-E071-4E08-AC1C-99F36996B9D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7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725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717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5" y="4448175"/>
            <a:ext cx="37814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7" name="TextBox 9"/>
          <p:cNvSpPr txBox="1">
            <a:spLocks noChangeArrowheads="1"/>
          </p:cNvSpPr>
          <p:nvPr/>
        </p:nvSpPr>
        <p:spPr bwMode="auto">
          <a:xfrm>
            <a:off x="3114675" y="4876800"/>
            <a:ext cx="1203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Avinash</a:t>
            </a:r>
          </a:p>
          <a:p>
            <a:r>
              <a:rPr lang="en-US">
                <a:latin typeface="Verdana" pitchFamily="34" charset="0"/>
              </a:rPr>
              <a:t>Balaji</a:t>
            </a:r>
          </a:p>
          <a:p>
            <a:r>
              <a:rPr lang="en-US">
                <a:latin typeface="Verdana" pitchFamily="34" charset="0"/>
              </a:rPr>
              <a:t>Chandan</a:t>
            </a:r>
          </a:p>
          <a:p>
            <a:r>
              <a:rPr lang="en-US">
                <a:latin typeface="Verdana" pitchFamily="34" charset="0"/>
              </a:rPr>
              <a:t>Dinesh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44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7D4D64-0036-49A0-886F-33A18CF1661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305775-C36F-4F6A-B060-28B9C44AE41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177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052513"/>
            <a:ext cx="27146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708275"/>
            <a:ext cx="5194300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18890-7F79-4313-B187-AB387EFA63E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CE424-5AEE-45C0-A037-440283DF167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2711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749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727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25950"/>
            <a:ext cx="5657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4876800"/>
            <a:ext cx="4076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CAE1AA-5D7C-4432-A841-E1A85EC9FCA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B2C340-606C-4295-A378-48BAABE3DA0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3735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773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737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5" y="4397375"/>
            <a:ext cx="5734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4876800"/>
            <a:ext cx="4086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680AC-3356-4DD9-BA9B-9A1C4A9D894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4144C0-A3E5-4D75-9C40-A6B0E9FC04F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4759" name="TextBox 6"/>
          <p:cNvSpPr txBox="1">
            <a:spLocks noChangeArrowheads="1"/>
          </p:cNvSpPr>
          <p:nvPr/>
        </p:nvSpPr>
        <p:spPr bwMode="auto">
          <a:xfrm>
            <a:off x="2722563" y="11430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986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797" name="TextBox 11"/>
          <p:cNvSpPr txBox="1">
            <a:spLocks noChangeArrowheads="1"/>
          </p:cNvSpPr>
          <p:nvPr/>
        </p:nvSpPr>
        <p:spPr bwMode="auto">
          <a:xfrm>
            <a:off x="260350" y="4038600"/>
            <a:ext cx="861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List usn, name of the students who belong to department number 10 ordered by </a:t>
            </a:r>
          </a:p>
          <a:p>
            <a:r>
              <a:rPr lang="en-US" sz="1600">
                <a:latin typeface="Verdana" pitchFamily="34" charset="0"/>
              </a:rPr>
              <a:t>ascending order of their marks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6B7829-5D82-4EC8-B474-7C83EF64AD8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 August 2020</a:t>
            </a:fld>
            <a:endParaRPr lang="en-US">
              <a:latin typeface="Arial" pitchFamily="34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725545-8FF5-47C4-8792-3EE76438A42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5783" name="TextBox 6"/>
          <p:cNvSpPr txBox="1">
            <a:spLocks noChangeArrowheads="1"/>
          </p:cNvSpPr>
          <p:nvPr/>
        </p:nvSpPr>
        <p:spPr bwMode="auto">
          <a:xfrm>
            <a:off x="2722563" y="11430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986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821" name="Down Arrow 8"/>
          <p:cNvSpPr>
            <a:spLocks noChangeArrowheads="1"/>
          </p:cNvSpPr>
          <p:nvPr/>
        </p:nvSpPr>
        <p:spPr bwMode="auto">
          <a:xfrm>
            <a:off x="3581400" y="5045075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5822" name="TextBox 11"/>
          <p:cNvSpPr txBox="1">
            <a:spLocks noChangeArrowheads="1"/>
          </p:cNvSpPr>
          <p:nvPr/>
        </p:nvSpPr>
        <p:spPr bwMode="auto">
          <a:xfrm>
            <a:off x="260350" y="4038600"/>
            <a:ext cx="861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List usn, name of the students who belong to department number 10 ordered by </a:t>
            </a:r>
          </a:p>
          <a:p>
            <a:r>
              <a:rPr lang="en-US" sz="1600">
                <a:latin typeface="Verdana" pitchFamily="34" charset="0"/>
              </a:rPr>
              <a:t>ascending order of their marks ?</a:t>
            </a:r>
          </a:p>
        </p:txBody>
      </p:sp>
      <p:pic>
        <p:nvPicPr>
          <p:cNvPr id="758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846638"/>
            <a:ext cx="727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650" y="5232400"/>
            <a:ext cx="4095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Microsoft Office PowerPoint</Application>
  <PresentationFormat>On-screen Show (4:3)</PresentationFormat>
  <Paragraphs>929</Paragraphs>
  <Slides>50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SQL select statement</vt:lpstr>
      <vt:lpstr>SQL select statement</vt:lpstr>
      <vt:lpstr>SQL select statement: Aliasing</vt:lpstr>
      <vt:lpstr>SQL select statement: Distinct</vt:lpstr>
      <vt:lpstr>SQL select statement: Distinct</vt:lpstr>
      <vt:lpstr>SQL select statement: Order By</vt:lpstr>
      <vt:lpstr>SQL select statement: Order By</vt:lpstr>
      <vt:lpstr>SQL select statement: Order By</vt:lpstr>
      <vt:lpstr>SQL select statement: Order By</vt:lpstr>
      <vt:lpstr>Activity: To do</vt:lpstr>
      <vt:lpstr>Topics Covered in Today’s class</vt:lpstr>
      <vt:lpstr>Structured Query Language (SQL)</vt:lpstr>
      <vt:lpstr>The SQL SELECT Statement</vt:lpstr>
      <vt:lpstr>w.r.t to SELECT SQL statement</vt:lpstr>
      <vt:lpstr>w.r.t to SELECT sql statement</vt:lpstr>
      <vt:lpstr>Substring Pattern Matching: 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Wildcard Characters</vt:lpstr>
      <vt:lpstr>SQL IN Operator</vt:lpstr>
      <vt:lpstr>SQL IN Operator</vt:lpstr>
      <vt:lpstr>SQL IN Operator</vt:lpstr>
      <vt:lpstr>SQL BETWEEN operator</vt:lpstr>
      <vt:lpstr>SQL BETWEEN operator</vt:lpstr>
      <vt:lpstr>Activity To Do</vt:lpstr>
      <vt:lpstr>Activity To Do</vt:lpstr>
      <vt:lpstr>Activity To Do</vt:lpstr>
      <vt:lpstr>Activity To Do</vt:lpstr>
      <vt:lpstr>Aggregate Functions in SQL</vt:lpstr>
      <vt:lpstr>Topics Covered in Todays Class</vt:lpstr>
      <vt:lpstr>Arithmetic operators in Queries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select statement</dc:title>
  <dc:creator>Mallieswari</dc:creator>
  <cp:lastModifiedBy>Mallieswari</cp:lastModifiedBy>
  <cp:revision>1</cp:revision>
  <dcterms:created xsi:type="dcterms:W3CDTF">2020-08-28T05:36:51Z</dcterms:created>
  <dcterms:modified xsi:type="dcterms:W3CDTF">2020-08-28T05:37:22Z</dcterms:modified>
</cp:coreProperties>
</file>