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3A149-96BD-46B9-BAB1-A00368045695}" type="datetimeFigureOut">
              <a:rPr lang="en-US" smtClean="0"/>
              <a:t>8/28/2020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6E6453-4521-44F9-8025-E6A2EA6FE01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IN" smtClean="0"/>
              <a:t>Attribute related to all the attributes</a:t>
            </a:r>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8FB573-2E90-4539-800D-BCAA5C0E7151}"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C1BCCF-9413-4166-BC71-F8F7C231442A}"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938EE5-ADE2-4F07-A36F-69B7E3111E2F}"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6E5D3F-85DA-4BC6-9219-9CD081D1BFA7}"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F785EF-B033-434A-9B14-D16FB802F4DA}"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https://www.cse.iitb.ac.in/~cs317/Resources/solutions/Quiz2Solutions.pdf</a:t>
            </a:r>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3857-705E-4BD7-899B-D2D5B42DE964}"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https://www.cse.iitb.ac.in/~cs317/Resources/solutions/Quiz2Solutions.pdf</a:t>
            </a:r>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50C4E9-8798-4FDE-B998-E0DC878A8C92}"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https://www.cse.iitb.ac.in/~cs317/Resources/solutions/Quiz2Solutions.pdf</a:t>
            </a:r>
          </a:p>
        </p:txBody>
      </p:sp>
      <p:sp>
        <p:nvSpPr>
          <p:cNvPr id="137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752714-5A4A-460D-8F56-96879D6F56A5}"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C5F683-1A5F-456E-95BC-A09504CFF487}" type="slidenum">
              <a:rPr lang="en-US" smtClean="0">
                <a:solidFill>
                  <a:srgbClr val="000000"/>
                </a:solidFill>
              </a:rPr>
              <a:pPr fontAlgn="base">
                <a:spcBef>
                  <a:spcPct val="0"/>
                </a:spcBef>
                <a:spcAft>
                  <a:spcPct val="0"/>
                </a:spcAft>
                <a:defRPr/>
              </a:pPr>
              <a:t>58</a:t>
            </a:fld>
            <a:endParaRPr lang="en-US"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marL="0" lvl="1" eaLnBrk="1" hangingPunct="1">
              <a:spcBef>
                <a:spcPct val="0"/>
              </a:spcBef>
            </a:pPr>
            <a:r>
              <a:rPr lang="en-US" altLang="en-US" sz="2400" smtClean="0"/>
              <a:t>The division operator takes as input two relations, called the dividend relation (</a:t>
            </a:r>
            <a:r>
              <a:rPr lang="en-US" altLang="en-US" sz="2400" i="1" smtClean="0"/>
              <a:t>r</a:t>
            </a:r>
            <a:r>
              <a:rPr lang="en-US" altLang="en-US" sz="2400" smtClean="0"/>
              <a:t> on scheme </a:t>
            </a:r>
            <a:r>
              <a:rPr lang="en-US" altLang="en-US" sz="2400" i="1" smtClean="0"/>
              <a:t>R</a:t>
            </a:r>
            <a:r>
              <a:rPr lang="en-US" altLang="en-US" sz="2400" smtClean="0"/>
              <a:t>) and the divisor relation (</a:t>
            </a:r>
            <a:r>
              <a:rPr lang="en-US" altLang="en-US" sz="2400" i="1" smtClean="0"/>
              <a:t>s</a:t>
            </a:r>
            <a:r>
              <a:rPr lang="en-US" altLang="en-US" sz="2400" smtClean="0"/>
              <a:t> on scheme </a:t>
            </a:r>
            <a:r>
              <a:rPr lang="en-US" altLang="en-US" sz="2400" i="1" smtClean="0"/>
              <a:t>S)</a:t>
            </a:r>
            <a:r>
              <a:rPr lang="en-US" altLang="en-US" sz="2400" smtClean="0"/>
              <a:t> such that all the attributes in </a:t>
            </a:r>
            <a:r>
              <a:rPr lang="en-US" altLang="en-US" sz="2400" i="1" smtClean="0"/>
              <a:t>S</a:t>
            </a:r>
            <a:r>
              <a:rPr lang="en-US" altLang="en-US" sz="2400" smtClean="0"/>
              <a:t> also appear in </a:t>
            </a:r>
            <a:r>
              <a:rPr lang="en-US" altLang="en-US" sz="2400" i="1" smtClean="0"/>
              <a:t>R</a:t>
            </a:r>
            <a:r>
              <a:rPr lang="en-US" altLang="en-US" sz="2400" smtClean="0"/>
              <a:t> and </a:t>
            </a:r>
            <a:r>
              <a:rPr lang="en-US" altLang="en-US" sz="2400" i="1" smtClean="0"/>
              <a:t>S</a:t>
            </a:r>
            <a:r>
              <a:rPr lang="en-US" altLang="en-US" sz="2400" smtClean="0"/>
              <a:t> is not empty. The output of the division operation is a relation on scheme </a:t>
            </a:r>
            <a:r>
              <a:rPr lang="en-US" altLang="en-US" sz="2400" i="1" smtClean="0"/>
              <a:t>R</a:t>
            </a:r>
            <a:r>
              <a:rPr lang="en-US" altLang="en-US" sz="2400" smtClean="0"/>
              <a:t> with all the attributes common with </a:t>
            </a:r>
            <a:r>
              <a:rPr lang="en-US" altLang="en-US" sz="2400" i="1" smtClean="0"/>
              <a:t>S</a:t>
            </a:r>
            <a:r>
              <a:rPr lang="en-US" altLang="en-US" sz="2400" smtClean="0"/>
              <a:t>.</a:t>
            </a:r>
          </a:p>
          <a:p>
            <a:pPr eaLnBrk="1" hangingPunct="1">
              <a:spcBef>
                <a:spcPct val="0"/>
              </a:spcBef>
            </a:pPr>
            <a:endParaRPr lang="en-US" smtClean="0"/>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AAEB21-F670-47CE-9B22-0DB09799E96B}"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marL="0" lvl="1" eaLnBrk="1" hangingPunct="1">
              <a:spcBef>
                <a:spcPct val="0"/>
              </a:spcBef>
            </a:pPr>
            <a:r>
              <a:rPr lang="en-US" altLang="en-US" sz="2400" smtClean="0"/>
              <a:t>The division operator takes as input two relations, called the dividend relation (</a:t>
            </a:r>
            <a:r>
              <a:rPr lang="en-US" altLang="en-US" sz="2400" i="1" smtClean="0"/>
              <a:t>r</a:t>
            </a:r>
            <a:r>
              <a:rPr lang="en-US" altLang="en-US" sz="2400" smtClean="0"/>
              <a:t> on scheme </a:t>
            </a:r>
            <a:r>
              <a:rPr lang="en-US" altLang="en-US" sz="2400" i="1" smtClean="0"/>
              <a:t>R</a:t>
            </a:r>
            <a:r>
              <a:rPr lang="en-US" altLang="en-US" sz="2400" smtClean="0"/>
              <a:t>) and the divisor relation (</a:t>
            </a:r>
            <a:r>
              <a:rPr lang="en-US" altLang="en-US" sz="2400" i="1" smtClean="0"/>
              <a:t>s</a:t>
            </a:r>
            <a:r>
              <a:rPr lang="en-US" altLang="en-US" sz="2400" smtClean="0"/>
              <a:t> on scheme </a:t>
            </a:r>
            <a:r>
              <a:rPr lang="en-US" altLang="en-US" sz="2400" i="1" smtClean="0"/>
              <a:t>S)</a:t>
            </a:r>
            <a:r>
              <a:rPr lang="en-US" altLang="en-US" sz="2400" smtClean="0"/>
              <a:t> such that all the attributes in </a:t>
            </a:r>
            <a:r>
              <a:rPr lang="en-US" altLang="en-US" sz="2400" i="1" smtClean="0"/>
              <a:t>S</a:t>
            </a:r>
            <a:r>
              <a:rPr lang="en-US" altLang="en-US" sz="2400" smtClean="0"/>
              <a:t> also appear in </a:t>
            </a:r>
            <a:r>
              <a:rPr lang="en-US" altLang="en-US" sz="2400" i="1" smtClean="0"/>
              <a:t>R</a:t>
            </a:r>
            <a:r>
              <a:rPr lang="en-US" altLang="en-US" sz="2400" smtClean="0"/>
              <a:t> and </a:t>
            </a:r>
            <a:r>
              <a:rPr lang="en-US" altLang="en-US" sz="2400" i="1" smtClean="0"/>
              <a:t>S</a:t>
            </a:r>
            <a:r>
              <a:rPr lang="en-US" altLang="en-US" sz="2400" smtClean="0"/>
              <a:t> is not empty. The output of the division operation is a relation on scheme </a:t>
            </a:r>
            <a:r>
              <a:rPr lang="en-US" altLang="en-US" sz="2400" i="1" smtClean="0"/>
              <a:t>R</a:t>
            </a:r>
            <a:r>
              <a:rPr lang="en-US" altLang="en-US" sz="2400" smtClean="0"/>
              <a:t> with all the attributes common with </a:t>
            </a:r>
            <a:r>
              <a:rPr lang="en-US" altLang="en-US" sz="2400" i="1" smtClean="0"/>
              <a:t>S</a:t>
            </a:r>
            <a:r>
              <a:rPr lang="en-US" altLang="en-US" sz="2400" smtClean="0"/>
              <a:t>.</a:t>
            </a:r>
          </a:p>
          <a:p>
            <a:pPr eaLnBrk="1" hangingPunct="1">
              <a:spcBef>
                <a:spcPct val="0"/>
              </a:spcBef>
            </a:pPr>
            <a:endParaRPr lang="en-US" smtClean="0"/>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38FF54-0577-4923-BA4B-926D9B807A94}"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marL="0" lvl="1" eaLnBrk="1" hangingPunct="1">
              <a:spcBef>
                <a:spcPct val="0"/>
              </a:spcBef>
            </a:pPr>
            <a:r>
              <a:rPr lang="en-US" altLang="en-US" sz="2400" smtClean="0"/>
              <a:t>The division operator takes as input two relations, called the dividend relation (</a:t>
            </a:r>
            <a:r>
              <a:rPr lang="en-US" altLang="en-US" sz="2400" i="1" smtClean="0"/>
              <a:t>r</a:t>
            </a:r>
            <a:r>
              <a:rPr lang="en-US" altLang="en-US" sz="2400" smtClean="0"/>
              <a:t> on scheme </a:t>
            </a:r>
            <a:r>
              <a:rPr lang="en-US" altLang="en-US" sz="2400" i="1" smtClean="0"/>
              <a:t>R</a:t>
            </a:r>
            <a:r>
              <a:rPr lang="en-US" altLang="en-US" sz="2400" smtClean="0"/>
              <a:t>) and the divisor relation (</a:t>
            </a:r>
            <a:r>
              <a:rPr lang="en-US" altLang="en-US" sz="2400" i="1" smtClean="0"/>
              <a:t>s</a:t>
            </a:r>
            <a:r>
              <a:rPr lang="en-US" altLang="en-US" sz="2400" smtClean="0"/>
              <a:t> on scheme </a:t>
            </a:r>
            <a:r>
              <a:rPr lang="en-US" altLang="en-US" sz="2400" i="1" smtClean="0"/>
              <a:t>S)</a:t>
            </a:r>
            <a:r>
              <a:rPr lang="en-US" altLang="en-US" sz="2400" smtClean="0"/>
              <a:t> such that all the attributes in </a:t>
            </a:r>
            <a:r>
              <a:rPr lang="en-US" altLang="en-US" sz="2400" i="1" smtClean="0"/>
              <a:t>S</a:t>
            </a:r>
            <a:r>
              <a:rPr lang="en-US" altLang="en-US" sz="2400" smtClean="0"/>
              <a:t> also appear in </a:t>
            </a:r>
            <a:r>
              <a:rPr lang="en-US" altLang="en-US" sz="2400" i="1" smtClean="0"/>
              <a:t>R</a:t>
            </a:r>
            <a:r>
              <a:rPr lang="en-US" altLang="en-US" sz="2400" smtClean="0"/>
              <a:t> and </a:t>
            </a:r>
            <a:r>
              <a:rPr lang="en-US" altLang="en-US" sz="2400" i="1" smtClean="0"/>
              <a:t>S</a:t>
            </a:r>
            <a:r>
              <a:rPr lang="en-US" altLang="en-US" sz="2400" smtClean="0"/>
              <a:t> is not empty. The output of the division operation is a relation on scheme </a:t>
            </a:r>
            <a:r>
              <a:rPr lang="en-US" altLang="en-US" sz="2400" i="1" smtClean="0"/>
              <a:t>R</a:t>
            </a:r>
            <a:r>
              <a:rPr lang="en-US" altLang="en-US" sz="2400" smtClean="0"/>
              <a:t> with all the attributes common with </a:t>
            </a:r>
            <a:r>
              <a:rPr lang="en-US" altLang="en-US" sz="2400" i="1" smtClean="0"/>
              <a:t>S</a:t>
            </a:r>
            <a:r>
              <a:rPr lang="en-US" altLang="en-US" sz="2400" smtClean="0"/>
              <a:t>.</a:t>
            </a:r>
          </a:p>
          <a:p>
            <a:pPr eaLnBrk="1" hangingPunct="1">
              <a:spcBef>
                <a:spcPct val="0"/>
              </a:spcBef>
            </a:pPr>
            <a:endParaRPr lang="en-US" smtClean="0"/>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AF6F59-D8D4-42D0-AB71-F9D4DE28E1AF}"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http://www.cs.montana.edu/~halla/csci440/n6/n6.html#division</a:t>
            </a:r>
          </a:p>
        </p:txBody>
      </p:sp>
      <p:sp>
        <p:nvSpPr>
          <p:cNvPr id="1259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E56F4F-F91C-406E-820B-1A4163FFDD87}"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http://www.cs.montana.edu/~halla/csci440/n6/n6.html#division</a:t>
            </a:r>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C1AB19-B087-4CC0-A051-E74EAD671D4F}"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http://www.cs.montana.edu/~halla/csci440/n6/n6.html#division</a:t>
            </a:r>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2FF4E4-9E0B-472E-A793-BC1D957CED54}"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http://www.cs.montana.edu/~halla/csci440/n6/n6.html#division</a:t>
            </a:r>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D4AB00-4E16-4FE2-B241-0CF11DBF1C98}"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After all, it's not a query language for any DBMS. But it is useful for formal analysis of relational db operations, and as an SQL “intermediate form” for query planning and optimization.</a:t>
            </a:r>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55246D-FCDC-41F3-9CD9-170BA1A00BE3}" type="slidenum">
              <a:rPr lang="en-US" smtClean="0"/>
              <a:pPr fontAlgn="base">
                <a:spcBef>
                  <a:spcPct val="0"/>
                </a:spcBef>
                <a:spcAft>
                  <a:spcPct val="0"/>
                </a:spcAft>
                <a:defRPr/>
              </a:pPr>
              <a:t>35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DF7113-C50A-4166-B0D8-ED28B5BC9377}"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7113-C50A-4166-B0D8-ED28B5BC9377}"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7113-C50A-4166-B0D8-ED28B5BC9377}"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7113-C50A-4166-B0D8-ED28B5BC9377}"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DF7113-C50A-4166-B0D8-ED28B5BC9377}"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DF7113-C50A-4166-B0D8-ED28B5BC9377}"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DF7113-C50A-4166-B0D8-ED28B5BC9377}"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DF7113-C50A-4166-B0D8-ED28B5BC9377}"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F7113-C50A-4166-B0D8-ED28B5BC9377}"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F7113-C50A-4166-B0D8-ED28B5BC9377}"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F7113-C50A-4166-B0D8-ED28B5BC9377}"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3563B-D34B-48D2-8533-0D5B67F685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F7113-C50A-4166-B0D8-ED28B5BC9377}" type="datetimeFigureOut">
              <a:rPr lang="en-US" smtClean="0"/>
              <a:t>8/28/2020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3563B-D34B-48D2-8533-0D5B67F685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smtClean="0">
                <a:solidFill>
                  <a:srgbClr val="FF0000"/>
                </a:solidFill>
              </a:rPr>
              <a:t>Problem to solve</a:t>
            </a:r>
            <a:endParaRPr lang="en-US" smtClean="0"/>
          </a:p>
        </p:txBody>
      </p:sp>
      <p:sp>
        <p:nvSpPr>
          <p:cNvPr id="54275" name="Date Placeholder 3"/>
          <p:cNvSpPr>
            <a:spLocks noGrp="1"/>
          </p:cNvSpPr>
          <p:nvPr>
            <p:ph type="dt" sz="quarter" idx="10"/>
          </p:nvPr>
        </p:nvSpPr>
        <p:spPr/>
        <p:txBody>
          <a:bodyPr/>
          <a:lstStyle/>
          <a:p>
            <a:pPr fontAlgn="base">
              <a:spcBef>
                <a:spcPct val="0"/>
              </a:spcBef>
              <a:spcAft>
                <a:spcPct val="0"/>
              </a:spcAft>
              <a:defRPr/>
            </a:pPr>
            <a:fld id="{7CF68910-CE14-41D8-A194-414EA74F6845}"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54276"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54277" name="Slide Number Placeholder 5"/>
          <p:cNvSpPr>
            <a:spLocks noGrp="1"/>
          </p:cNvSpPr>
          <p:nvPr>
            <p:ph type="sldNum" sz="quarter" idx="12"/>
          </p:nvPr>
        </p:nvSpPr>
        <p:spPr/>
        <p:txBody>
          <a:bodyPr/>
          <a:lstStyle/>
          <a:p>
            <a:pPr fontAlgn="base">
              <a:spcBef>
                <a:spcPct val="0"/>
              </a:spcBef>
              <a:spcAft>
                <a:spcPct val="0"/>
              </a:spcAft>
              <a:defRPr/>
            </a:pPr>
            <a:fld id="{87B3D45A-298A-4D35-AA50-9A88DC0E0AC2}" type="slidenum">
              <a:rPr lang="en-US" smtClean="0">
                <a:latin typeface="Arial" pitchFamily="34" charset="0"/>
              </a:rPr>
              <a:pPr fontAlgn="base">
                <a:spcBef>
                  <a:spcPct val="0"/>
                </a:spcBef>
                <a:spcAft>
                  <a:spcPct val="0"/>
                </a:spcAft>
                <a:defRPr/>
              </a:pPr>
              <a:t>1</a:t>
            </a:fld>
            <a:endParaRPr lang="en-US" smtClean="0">
              <a:latin typeface="Arial" pitchFamily="34" charset="0"/>
            </a:endParaRPr>
          </a:p>
        </p:txBody>
      </p:sp>
      <p:pic>
        <p:nvPicPr>
          <p:cNvPr id="54278" name="Picture 5"/>
          <p:cNvPicPr>
            <a:picLocks noChangeAspect="1" noChangeArrowheads="1"/>
          </p:cNvPicPr>
          <p:nvPr/>
        </p:nvPicPr>
        <p:blipFill>
          <a:blip r:embed="rId2"/>
          <a:srcRect/>
          <a:stretch>
            <a:fillRect/>
          </a:stretch>
        </p:blipFill>
        <p:spPr bwMode="auto">
          <a:xfrm>
            <a:off x="366713" y="2708275"/>
            <a:ext cx="3629025" cy="1171575"/>
          </a:xfrm>
          <a:prstGeom prst="rect">
            <a:avLst/>
          </a:prstGeom>
          <a:noFill/>
          <a:ln w="9525">
            <a:solidFill>
              <a:schemeClr val="tx1"/>
            </a:solidFill>
            <a:miter lim="800000"/>
            <a:headEnd/>
            <a:tailEnd/>
          </a:ln>
        </p:spPr>
      </p:pic>
      <p:sp>
        <p:nvSpPr>
          <p:cNvPr id="7" name="TextBox 6"/>
          <p:cNvSpPr txBox="1"/>
          <p:nvPr/>
        </p:nvSpPr>
        <p:spPr>
          <a:xfrm>
            <a:off x="188913" y="1049338"/>
            <a:ext cx="7278687" cy="1568450"/>
          </a:xfrm>
          <a:prstGeom prst="rect">
            <a:avLst/>
          </a:prstGeom>
          <a:noFill/>
        </p:spPr>
        <p:txBody>
          <a:bodyPr wrap="none">
            <a:spAutoFit/>
          </a:bodyPr>
          <a:lstStyle/>
          <a:p>
            <a:pPr fontAlgn="auto">
              <a:spcBef>
                <a:spcPts val="0"/>
              </a:spcBef>
              <a:spcAft>
                <a:spcPts val="0"/>
              </a:spcAft>
              <a:defRPr/>
            </a:pPr>
            <a:r>
              <a:rPr lang="en-US" sz="1600" dirty="0">
                <a:solidFill>
                  <a:srgbClr val="0000FF"/>
                </a:solidFill>
                <a:latin typeface="+mn-lt"/>
                <a:cs typeface="+mn-cs"/>
              </a:rPr>
              <a:t>Consider three tables</a:t>
            </a:r>
          </a:p>
          <a:p>
            <a:pPr fontAlgn="auto">
              <a:spcBef>
                <a:spcPts val="0"/>
              </a:spcBef>
              <a:spcAft>
                <a:spcPts val="0"/>
              </a:spcAft>
              <a:defRPr/>
            </a:pPr>
            <a:r>
              <a:rPr lang="en-US" sz="1600" dirty="0">
                <a:solidFill>
                  <a:srgbClr val="0000FF"/>
                </a:solidFill>
                <a:latin typeface="+mn-lt"/>
                <a:cs typeface="+mn-cs"/>
              </a:rPr>
              <a:t>SAILORS(</a:t>
            </a:r>
            <a:r>
              <a:rPr lang="en-US" sz="1600" dirty="0" err="1">
                <a:solidFill>
                  <a:srgbClr val="0000FF"/>
                </a:solidFill>
                <a:latin typeface="+mn-lt"/>
                <a:cs typeface="+mn-cs"/>
              </a:rPr>
              <a:t>Sal_ID</a:t>
            </a:r>
            <a:r>
              <a:rPr lang="en-US" sz="1600" dirty="0">
                <a:solidFill>
                  <a:srgbClr val="0000FF"/>
                </a:solidFill>
                <a:latin typeface="+mn-lt"/>
                <a:cs typeface="+mn-cs"/>
              </a:rPr>
              <a:t>, </a:t>
            </a:r>
            <a:r>
              <a:rPr lang="en-US" sz="1600" dirty="0" err="1">
                <a:solidFill>
                  <a:srgbClr val="0000FF"/>
                </a:solidFill>
                <a:latin typeface="+mn-lt"/>
                <a:cs typeface="+mn-cs"/>
              </a:rPr>
              <a:t>SalName</a:t>
            </a:r>
            <a:r>
              <a:rPr lang="en-US" sz="1600" dirty="0">
                <a:solidFill>
                  <a:srgbClr val="0000FF"/>
                </a:solidFill>
                <a:latin typeface="+mn-lt"/>
                <a:cs typeface="+mn-cs"/>
              </a:rPr>
              <a:t>, Rating, Age)</a:t>
            </a:r>
          </a:p>
          <a:p>
            <a:pPr fontAlgn="auto">
              <a:spcBef>
                <a:spcPts val="0"/>
              </a:spcBef>
              <a:spcAft>
                <a:spcPts val="0"/>
              </a:spcAft>
              <a:defRPr/>
            </a:pPr>
            <a:r>
              <a:rPr lang="en-US" sz="1600" dirty="0">
                <a:solidFill>
                  <a:srgbClr val="0000FF"/>
                </a:solidFill>
                <a:latin typeface="+mn-lt"/>
                <a:cs typeface="+mn-cs"/>
              </a:rPr>
              <a:t>RESERVES(</a:t>
            </a:r>
            <a:r>
              <a:rPr lang="en-US" sz="1600" dirty="0" err="1">
                <a:solidFill>
                  <a:srgbClr val="0000FF"/>
                </a:solidFill>
                <a:latin typeface="+mn-lt"/>
                <a:cs typeface="+mn-cs"/>
              </a:rPr>
              <a:t>Sal_ID</a:t>
            </a:r>
            <a:r>
              <a:rPr lang="en-US" sz="1600" dirty="0">
                <a:solidFill>
                  <a:srgbClr val="0000FF"/>
                </a:solidFill>
                <a:latin typeface="+mn-lt"/>
                <a:cs typeface="+mn-cs"/>
              </a:rPr>
              <a:t> , Boat-ID, </a:t>
            </a:r>
            <a:r>
              <a:rPr lang="en-US" sz="1600" dirty="0" err="1">
                <a:solidFill>
                  <a:srgbClr val="0000FF"/>
                </a:solidFill>
                <a:latin typeface="+mn-lt"/>
                <a:cs typeface="+mn-cs"/>
              </a:rPr>
              <a:t>Rdate</a:t>
            </a:r>
            <a:r>
              <a:rPr lang="en-US" sz="1600" dirty="0">
                <a:solidFill>
                  <a:srgbClr val="0000FF"/>
                </a:solidFill>
                <a:latin typeface="+mn-lt"/>
                <a:cs typeface="+mn-cs"/>
              </a:rPr>
              <a:t>)</a:t>
            </a:r>
          </a:p>
          <a:p>
            <a:pPr fontAlgn="auto">
              <a:spcBef>
                <a:spcPts val="0"/>
              </a:spcBef>
              <a:spcAft>
                <a:spcPts val="0"/>
              </a:spcAft>
              <a:defRPr/>
            </a:pPr>
            <a:r>
              <a:rPr lang="en-US" sz="1600" dirty="0">
                <a:solidFill>
                  <a:srgbClr val="0000FF"/>
                </a:solidFill>
                <a:latin typeface="+mn-lt"/>
                <a:cs typeface="+mn-cs"/>
              </a:rPr>
              <a:t>BOATS(Boat-ID, </a:t>
            </a:r>
            <a:r>
              <a:rPr lang="en-US" sz="1600" dirty="0" err="1">
                <a:solidFill>
                  <a:srgbClr val="0000FF"/>
                </a:solidFill>
                <a:latin typeface="+mn-lt"/>
                <a:cs typeface="+mn-cs"/>
              </a:rPr>
              <a:t>BoatName</a:t>
            </a:r>
            <a:r>
              <a:rPr lang="en-US" sz="1600" dirty="0">
                <a:solidFill>
                  <a:srgbClr val="0000FF"/>
                </a:solidFill>
                <a:latin typeface="+mn-lt"/>
                <a:cs typeface="+mn-cs"/>
              </a:rPr>
              <a:t>, Color)</a:t>
            </a:r>
          </a:p>
          <a:p>
            <a:pPr fontAlgn="auto">
              <a:spcBef>
                <a:spcPts val="0"/>
              </a:spcBef>
              <a:spcAft>
                <a:spcPts val="0"/>
              </a:spcAft>
              <a:defRPr/>
            </a:pPr>
            <a:r>
              <a:rPr lang="en-US" sz="1600" dirty="0">
                <a:solidFill>
                  <a:srgbClr val="0000FF"/>
                </a:solidFill>
                <a:latin typeface="+mn-lt"/>
                <a:cs typeface="+mn-cs"/>
              </a:rPr>
              <a:t>Write Relational Algebra express for the following</a:t>
            </a:r>
          </a:p>
          <a:p>
            <a:pPr marL="514350" indent="-514350" fontAlgn="auto">
              <a:spcBef>
                <a:spcPts val="0"/>
              </a:spcBef>
              <a:spcAft>
                <a:spcPts val="0"/>
              </a:spcAft>
              <a:buFont typeface="+mj-lt"/>
              <a:buAutoNum type="romanLcPeriod"/>
              <a:defRPr/>
            </a:pPr>
            <a:r>
              <a:rPr lang="en-US" sz="1600" dirty="0">
                <a:solidFill>
                  <a:srgbClr val="0000FF"/>
                </a:solidFill>
                <a:latin typeface="+mn-lt"/>
                <a:cs typeface="+mn-cs"/>
              </a:rPr>
              <a:t>Find all the names of Sailors who have reserved boat with </a:t>
            </a:r>
            <a:r>
              <a:rPr lang="en-US" sz="1600" b="1" dirty="0">
                <a:solidFill>
                  <a:srgbClr val="0000FF"/>
                </a:solidFill>
                <a:latin typeface="+mn-lt"/>
                <a:cs typeface="+mn-cs"/>
              </a:rPr>
              <a:t>ID 2</a:t>
            </a:r>
            <a:endParaRPr lang="en-US" sz="1600" dirty="0">
              <a:solidFill>
                <a:srgbClr val="0000FF"/>
              </a:solidFill>
              <a:latin typeface="+mn-lt"/>
              <a:cs typeface="+mn-cs"/>
            </a:endParaRPr>
          </a:p>
        </p:txBody>
      </p:sp>
      <p:sp>
        <p:nvSpPr>
          <p:cNvPr id="54280" name="TextBox 7"/>
          <p:cNvSpPr txBox="1">
            <a:spLocks noChangeArrowheads="1"/>
          </p:cNvSpPr>
          <p:nvPr/>
        </p:nvSpPr>
        <p:spPr bwMode="auto">
          <a:xfrm>
            <a:off x="366713" y="4186238"/>
            <a:ext cx="4211637" cy="831850"/>
          </a:xfrm>
          <a:prstGeom prst="rect">
            <a:avLst/>
          </a:prstGeom>
          <a:noFill/>
          <a:ln w="9525">
            <a:solidFill>
              <a:srgbClr val="FF0000"/>
            </a:solidFill>
            <a:miter lim="800000"/>
            <a:headEnd/>
            <a:tailEnd/>
          </a:ln>
        </p:spPr>
        <p:txBody>
          <a:bodyPr wrap="none">
            <a:spAutoFit/>
          </a:bodyPr>
          <a:lstStyle/>
          <a:p>
            <a:r>
              <a:rPr lang="en-US" sz="2000">
                <a:latin typeface="Verdana" pitchFamily="34" charset="0"/>
              </a:rPr>
              <a:t>temp1 &lt;- </a:t>
            </a:r>
            <a:r>
              <a:rPr lang="el-GR" sz="2400">
                <a:solidFill>
                  <a:srgbClr val="FF00FF"/>
                </a:solidFill>
                <a:latin typeface="Verdana" pitchFamily="34" charset="0"/>
              </a:rPr>
              <a:t>σ</a:t>
            </a:r>
            <a:r>
              <a:rPr lang="en-US" sz="2400" baseline="-25000">
                <a:latin typeface="Verdana" pitchFamily="34" charset="0"/>
              </a:rPr>
              <a:t>Boat_ID=2 </a:t>
            </a:r>
            <a:r>
              <a:rPr lang="en-US" sz="2400" baseline="30000">
                <a:latin typeface="Verdana" pitchFamily="34" charset="0"/>
              </a:rPr>
              <a:t>(RESERVES)</a:t>
            </a:r>
          </a:p>
          <a:p>
            <a:r>
              <a:rPr lang="en-US" sz="2000">
                <a:latin typeface="Verdana" pitchFamily="34" charset="0"/>
              </a:rPr>
              <a:t>temp2 &lt;- </a:t>
            </a:r>
            <a:r>
              <a:rPr lang="el-GR" sz="2400">
                <a:solidFill>
                  <a:srgbClr val="FF00FF"/>
                </a:solidFill>
                <a:latin typeface="Cambria Math" pitchFamily="18" charset="0"/>
              </a:rPr>
              <a:t>𝞹</a:t>
            </a:r>
            <a:r>
              <a:rPr lang="en-US" sz="2400" baseline="-25000">
                <a:latin typeface="Verdana" pitchFamily="34" charset="0"/>
              </a:rPr>
              <a:t>SAL_ID</a:t>
            </a:r>
            <a:r>
              <a:rPr lang="en-US">
                <a:latin typeface="Verdana" pitchFamily="34" charset="0"/>
              </a:rPr>
              <a:t>(temp1)</a:t>
            </a:r>
            <a:endParaRPr lang="en-US" sz="2400">
              <a:latin typeface="Verdana" pitchFamily="34" charset="0"/>
            </a:endParaRPr>
          </a:p>
        </p:txBody>
      </p:sp>
      <p:sp>
        <p:nvSpPr>
          <p:cNvPr id="54281" name="TextBox 8"/>
          <p:cNvSpPr txBox="1">
            <a:spLocks noChangeArrowheads="1"/>
          </p:cNvSpPr>
          <p:nvPr/>
        </p:nvSpPr>
        <p:spPr bwMode="auto">
          <a:xfrm>
            <a:off x="4932363" y="4110038"/>
            <a:ext cx="2673350" cy="923925"/>
          </a:xfrm>
          <a:prstGeom prst="rect">
            <a:avLst/>
          </a:prstGeom>
          <a:noFill/>
          <a:ln w="9525">
            <a:solidFill>
              <a:srgbClr val="FF0000"/>
            </a:solidFill>
            <a:miter lim="800000"/>
            <a:headEnd/>
            <a:tailEnd/>
          </a:ln>
        </p:spPr>
        <p:txBody>
          <a:bodyPr wrap="none">
            <a:spAutoFit/>
          </a:bodyPr>
          <a:lstStyle/>
          <a:p>
            <a:r>
              <a:rPr lang="en-US">
                <a:latin typeface="Verdana" pitchFamily="34" charset="0"/>
              </a:rPr>
              <a:t>SELECT SAIL_ID</a:t>
            </a:r>
          </a:p>
          <a:p>
            <a:r>
              <a:rPr lang="en-US">
                <a:latin typeface="Verdana" pitchFamily="34" charset="0"/>
              </a:rPr>
              <a:t>FROM RESERVES </a:t>
            </a:r>
          </a:p>
          <a:p>
            <a:r>
              <a:rPr lang="en-US">
                <a:latin typeface="Verdana" pitchFamily="34" charset="0"/>
              </a:rPr>
              <a:t>WHERE Boat_ID = 2;</a:t>
            </a:r>
          </a:p>
        </p:txBody>
      </p:sp>
      <p:sp>
        <p:nvSpPr>
          <p:cNvPr id="54282" name="TextBox 10"/>
          <p:cNvSpPr txBox="1">
            <a:spLocks noChangeArrowheads="1"/>
          </p:cNvSpPr>
          <p:nvPr/>
        </p:nvSpPr>
        <p:spPr bwMode="auto">
          <a:xfrm>
            <a:off x="868363" y="5118100"/>
            <a:ext cx="930275" cy="369888"/>
          </a:xfrm>
          <a:prstGeom prst="rect">
            <a:avLst/>
          </a:prstGeom>
          <a:noFill/>
          <a:ln w="9525">
            <a:noFill/>
            <a:miter lim="800000"/>
            <a:headEnd/>
            <a:tailEnd/>
          </a:ln>
        </p:spPr>
        <p:txBody>
          <a:bodyPr wrap="none">
            <a:spAutoFit/>
          </a:bodyPr>
          <a:lstStyle/>
          <a:p>
            <a:r>
              <a:rPr lang="en-US">
                <a:latin typeface="Verdana" pitchFamily="34" charset="0"/>
              </a:rPr>
              <a:t>temp2</a:t>
            </a:r>
          </a:p>
        </p:txBody>
      </p:sp>
      <p:pic>
        <p:nvPicPr>
          <p:cNvPr id="54283" name="Picture 3"/>
          <p:cNvPicPr>
            <a:picLocks noChangeAspect="1" noChangeArrowheads="1"/>
          </p:cNvPicPr>
          <p:nvPr/>
        </p:nvPicPr>
        <p:blipFill>
          <a:blip r:embed="rId3"/>
          <a:srcRect/>
          <a:stretch>
            <a:fillRect/>
          </a:stretch>
        </p:blipFill>
        <p:spPr bwMode="auto">
          <a:xfrm>
            <a:off x="995363" y="5454650"/>
            <a:ext cx="677862" cy="814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smtClean="0"/>
              <a:t>Full Outer Join </a:t>
            </a:r>
            <a:r>
              <a:rPr lang="en-US" smtClean="0">
                <a:solidFill>
                  <a:srgbClr val="FF00FF"/>
                </a:solidFill>
              </a:rPr>
              <a:t>⟗</a:t>
            </a:r>
          </a:p>
        </p:txBody>
      </p:sp>
      <p:sp>
        <p:nvSpPr>
          <p:cNvPr id="63491" name="Date Placeholder 3"/>
          <p:cNvSpPr>
            <a:spLocks noGrp="1"/>
          </p:cNvSpPr>
          <p:nvPr>
            <p:ph type="dt" sz="quarter" idx="10"/>
          </p:nvPr>
        </p:nvSpPr>
        <p:spPr/>
        <p:txBody>
          <a:bodyPr/>
          <a:lstStyle/>
          <a:p>
            <a:pPr fontAlgn="base">
              <a:spcBef>
                <a:spcPct val="0"/>
              </a:spcBef>
              <a:spcAft>
                <a:spcPct val="0"/>
              </a:spcAft>
              <a:defRPr/>
            </a:pPr>
            <a:fld id="{1920980F-304D-43F9-95F3-F61C992A0765}"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63492"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63493" name="Slide Number Placeholder 5"/>
          <p:cNvSpPr>
            <a:spLocks noGrp="1"/>
          </p:cNvSpPr>
          <p:nvPr>
            <p:ph type="sldNum" sz="quarter" idx="12"/>
          </p:nvPr>
        </p:nvSpPr>
        <p:spPr/>
        <p:txBody>
          <a:bodyPr/>
          <a:lstStyle/>
          <a:p>
            <a:pPr fontAlgn="base">
              <a:spcBef>
                <a:spcPct val="0"/>
              </a:spcBef>
              <a:spcAft>
                <a:spcPct val="0"/>
              </a:spcAft>
              <a:defRPr/>
            </a:pPr>
            <a:fld id="{5ED9FCAE-AA80-4C6F-9FE5-B9FF5085A42F}" type="slidenum">
              <a:rPr lang="en-US" smtClean="0">
                <a:latin typeface="Arial" pitchFamily="34" charset="0"/>
              </a:rPr>
              <a:pPr fontAlgn="base">
                <a:spcBef>
                  <a:spcPct val="0"/>
                </a:spcBef>
                <a:spcAft>
                  <a:spcPct val="0"/>
                </a:spcAft>
                <a:defRPr/>
              </a:pPr>
              <a:t>10</a:t>
            </a:fld>
            <a:endParaRPr lang="en-US" smtClean="0">
              <a:latin typeface="Arial" pitchFamily="34" charset="0"/>
            </a:endParaRPr>
          </a:p>
        </p:txBody>
      </p:sp>
      <p:graphicFrame>
        <p:nvGraphicFramePr>
          <p:cNvPr id="7" name="Table 6"/>
          <p:cNvGraphicFramePr>
            <a:graphicFrameLocks noGrp="1"/>
          </p:cNvGraphicFramePr>
          <p:nvPr/>
        </p:nvGraphicFramePr>
        <p:xfrm>
          <a:off x="250825" y="2498725"/>
          <a:ext cx="1512168" cy="1483360"/>
        </p:xfrm>
        <a:graphic>
          <a:graphicData uri="http://schemas.openxmlformats.org/drawingml/2006/table">
            <a:tbl>
              <a:tblPr firstRow="1" bandRow="1">
                <a:tableStyleId>{5C22544A-7EE6-4342-B048-85BDC9FD1C3A}</a:tableStyleId>
              </a:tblPr>
              <a:tblGrid>
                <a:gridCol w="840093"/>
                <a:gridCol w="672075"/>
              </a:tblGrid>
              <a:tr h="370840">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M</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4</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3511" name="TextBox 7"/>
          <p:cNvSpPr txBox="1">
            <a:spLocks noChangeArrowheads="1"/>
          </p:cNvSpPr>
          <p:nvPr/>
        </p:nvSpPr>
        <p:spPr bwMode="auto">
          <a:xfrm>
            <a:off x="546100" y="2128838"/>
            <a:ext cx="1001713" cy="369887"/>
          </a:xfrm>
          <a:prstGeom prst="rect">
            <a:avLst/>
          </a:prstGeom>
          <a:noFill/>
          <a:ln w="9525">
            <a:noFill/>
            <a:miter lim="800000"/>
            <a:headEnd/>
            <a:tailEnd/>
          </a:ln>
        </p:spPr>
        <p:txBody>
          <a:bodyPr wrap="none">
            <a:spAutoFit/>
          </a:bodyPr>
          <a:lstStyle/>
          <a:p>
            <a:r>
              <a:rPr lang="en-US" b="1">
                <a:solidFill>
                  <a:srgbClr val="0000CC"/>
                </a:solidFill>
                <a:latin typeface="Verdana" pitchFamily="34" charset="0"/>
              </a:rPr>
              <a:t>table1</a:t>
            </a:r>
          </a:p>
        </p:txBody>
      </p:sp>
      <p:graphicFrame>
        <p:nvGraphicFramePr>
          <p:cNvPr id="9" name="Table 8"/>
          <p:cNvGraphicFramePr>
            <a:graphicFrameLocks noGrp="1"/>
          </p:cNvGraphicFramePr>
          <p:nvPr/>
        </p:nvGraphicFramePr>
        <p:xfrm>
          <a:off x="2195513" y="2498725"/>
          <a:ext cx="1512168" cy="1483360"/>
        </p:xfrm>
        <a:graphic>
          <a:graphicData uri="http://schemas.openxmlformats.org/drawingml/2006/table">
            <a:tbl>
              <a:tblPr firstRow="1" bandRow="1">
                <a:tableStyleId>{5C22544A-7EE6-4342-B048-85BDC9FD1C3A}</a:tableStyleId>
              </a:tblPr>
              <a:tblGrid>
                <a:gridCol w="840093"/>
                <a:gridCol w="672075"/>
              </a:tblGrid>
              <a:tr h="370840">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3529" name="TextBox 9"/>
          <p:cNvSpPr txBox="1">
            <a:spLocks noChangeArrowheads="1"/>
          </p:cNvSpPr>
          <p:nvPr/>
        </p:nvSpPr>
        <p:spPr bwMode="auto">
          <a:xfrm>
            <a:off x="2489200" y="2128838"/>
            <a:ext cx="1003300" cy="369887"/>
          </a:xfrm>
          <a:prstGeom prst="rect">
            <a:avLst/>
          </a:prstGeom>
          <a:noFill/>
          <a:ln w="9525">
            <a:noFill/>
            <a:miter lim="800000"/>
            <a:headEnd/>
            <a:tailEnd/>
          </a:ln>
        </p:spPr>
        <p:txBody>
          <a:bodyPr wrap="none">
            <a:spAutoFit/>
          </a:bodyPr>
          <a:lstStyle/>
          <a:p>
            <a:r>
              <a:rPr lang="en-US" b="1">
                <a:solidFill>
                  <a:srgbClr val="0000CC"/>
                </a:solidFill>
                <a:latin typeface="Verdana" pitchFamily="34" charset="0"/>
              </a:rPr>
              <a:t>table2</a:t>
            </a:r>
          </a:p>
        </p:txBody>
      </p:sp>
      <p:sp>
        <p:nvSpPr>
          <p:cNvPr id="63530" name="TextBox 13"/>
          <p:cNvSpPr txBox="1">
            <a:spLocks noChangeArrowheads="1"/>
          </p:cNvSpPr>
          <p:nvPr/>
        </p:nvSpPr>
        <p:spPr bwMode="auto">
          <a:xfrm>
            <a:off x="4343400" y="1620838"/>
            <a:ext cx="4235450" cy="461962"/>
          </a:xfrm>
          <a:prstGeom prst="rect">
            <a:avLst/>
          </a:prstGeom>
          <a:noFill/>
          <a:ln w="9525">
            <a:solidFill>
              <a:srgbClr val="FFC000"/>
            </a:solidFill>
            <a:miter lim="800000"/>
            <a:headEnd/>
            <a:tailEnd/>
          </a:ln>
        </p:spPr>
        <p:txBody>
          <a:bodyPr wrap="none">
            <a:spAutoFit/>
          </a:bodyPr>
          <a:lstStyle/>
          <a:p>
            <a:r>
              <a:rPr lang="en-US" sz="2400">
                <a:solidFill>
                  <a:srgbClr val="C00000"/>
                </a:solidFill>
                <a:latin typeface="Verdana" pitchFamily="34" charset="0"/>
              </a:rPr>
              <a:t>result </a:t>
            </a:r>
            <a:r>
              <a:rPr lang="en-US" sz="2400">
                <a:latin typeface="Verdana" pitchFamily="34" charset="0"/>
              </a:rPr>
              <a:t>&lt;-  table1 </a:t>
            </a:r>
            <a:r>
              <a:rPr lang="en-US" sz="2400">
                <a:solidFill>
                  <a:srgbClr val="FF00FF"/>
                </a:solidFill>
                <a:latin typeface="Verdana" pitchFamily="34" charset="0"/>
              </a:rPr>
              <a:t>⟗ </a:t>
            </a:r>
            <a:r>
              <a:rPr lang="en-US" sz="2400">
                <a:latin typeface="Verdana" pitchFamily="34" charset="0"/>
              </a:rPr>
              <a:t>table2</a:t>
            </a:r>
          </a:p>
        </p:txBody>
      </p:sp>
      <p:sp>
        <p:nvSpPr>
          <p:cNvPr id="63531" name="TextBox 2"/>
          <p:cNvSpPr txBox="1">
            <a:spLocks noChangeArrowheads="1"/>
          </p:cNvSpPr>
          <p:nvPr/>
        </p:nvSpPr>
        <p:spPr bwMode="auto">
          <a:xfrm>
            <a:off x="5530850" y="2178050"/>
            <a:ext cx="939800" cy="369888"/>
          </a:xfrm>
          <a:prstGeom prst="rect">
            <a:avLst/>
          </a:prstGeom>
          <a:noFill/>
          <a:ln w="9525">
            <a:noFill/>
            <a:miter lim="800000"/>
            <a:headEnd/>
            <a:tailEnd/>
          </a:ln>
        </p:spPr>
        <p:txBody>
          <a:bodyPr wrap="none">
            <a:spAutoFit/>
          </a:bodyPr>
          <a:lstStyle/>
          <a:p>
            <a:r>
              <a:rPr lang="en-US" b="1">
                <a:solidFill>
                  <a:srgbClr val="C00000"/>
                </a:solidFill>
                <a:latin typeface="Verdana" pitchFamily="34" charset="0"/>
              </a:rPr>
              <a:t>result</a:t>
            </a:r>
            <a:endParaRPr lang="en-US" b="1">
              <a:latin typeface="Verdana" pitchFamily="34" charset="0"/>
            </a:endParaRPr>
          </a:p>
        </p:txBody>
      </p:sp>
      <p:graphicFrame>
        <p:nvGraphicFramePr>
          <p:cNvPr id="15" name="Table 14"/>
          <p:cNvGraphicFramePr>
            <a:graphicFrameLocks noGrp="1"/>
          </p:cNvGraphicFramePr>
          <p:nvPr/>
        </p:nvGraphicFramePr>
        <p:xfrm>
          <a:off x="5318125" y="2574925"/>
          <a:ext cx="2304256" cy="2219960"/>
        </p:xfrm>
        <a:graphic>
          <a:graphicData uri="http://schemas.openxmlformats.org/drawingml/2006/table">
            <a:tbl>
              <a:tblPr firstRow="1" bandRow="1">
                <a:tableStyleId>{5C22544A-7EE6-4342-B048-85BDC9FD1C3A}</a:tableStyleId>
              </a:tblPr>
              <a:tblGrid>
                <a:gridCol w="677720"/>
                <a:gridCol w="651658"/>
                <a:gridCol w="531752"/>
                <a:gridCol w="443126"/>
              </a:tblGrid>
              <a:tr h="0">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M</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63569" name="Picture 2"/>
          <p:cNvPicPr>
            <a:picLocks noChangeAspect="1" noChangeArrowheads="1"/>
          </p:cNvPicPr>
          <p:nvPr/>
        </p:nvPicPr>
        <p:blipFill>
          <a:blip r:embed="rId2"/>
          <a:srcRect/>
          <a:stretch>
            <a:fillRect/>
          </a:stretch>
        </p:blipFill>
        <p:spPr bwMode="auto">
          <a:xfrm>
            <a:off x="4343400" y="5373688"/>
            <a:ext cx="4419600" cy="723900"/>
          </a:xfrm>
          <a:prstGeom prst="rect">
            <a:avLst/>
          </a:prstGeom>
          <a:noFill/>
          <a:ln w="12700">
            <a:solidFill>
              <a:srgbClr val="FF9900"/>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sz="2400" smtClean="0"/>
              <a:t>Relational Algebra Set Operations - semantics</a:t>
            </a:r>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sz="1600" dirty="0"/>
              <a:t>Consider two relations R and S.</a:t>
            </a:r>
          </a:p>
          <a:p>
            <a:pPr eaLnBrk="1" hangingPunct="1">
              <a:defRPr/>
            </a:pPr>
            <a:r>
              <a:rPr lang="en-US" sz="1600" b="1" dirty="0"/>
              <a:t>UNION</a:t>
            </a:r>
            <a:r>
              <a:rPr lang="en-US" sz="1600" dirty="0"/>
              <a:t> of R and S</a:t>
            </a:r>
            <a:br>
              <a:rPr lang="en-US" sz="1600" dirty="0"/>
            </a:br>
            <a:r>
              <a:rPr lang="en-US" sz="1600" dirty="0"/>
              <a:t>the union of two relations is a relation that includes all the tuples that are either in R or in S or in both R and S. Duplicate tuples are eliminated.</a:t>
            </a:r>
          </a:p>
          <a:p>
            <a:pPr eaLnBrk="1" hangingPunct="1">
              <a:defRPr/>
            </a:pPr>
            <a:r>
              <a:rPr lang="en-US" sz="1600" b="1" dirty="0"/>
              <a:t>INTERSECTION</a:t>
            </a:r>
            <a:r>
              <a:rPr lang="en-US" sz="1600" dirty="0"/>
              <a:t> of R and S</a:t>
            </a:r>
            <a:br>
              <a:rPr lang="en-US" sz="1600" dirty="0"/>
            </a:br>
            <a:r>
              <a:rPr lang="en-US" sz="1600" dirty="0"/>
              <a:t>the intersection of R and S is a relation that includes all tuples that are both in R and S.</a:t>
            </a:r>
          </a:p>
          <a:p>
            <a:pPr eaLnBrk="1" hangingPunct="1">
              <a:defRPr/>
            </a:pPr>
            <a:r>
              <a:rPr lang="en-US" sz="1600" b="1" dirty="0"/>
              <a:t>DIFFERENCE</a:t>
            </a:r>
            <a:r>
              <a:rPr lang="en-US" sz="1600" dirty="0"/>
              <a:t> of R and S</a:t>
            </a:r>
            <a:br>
              <a:rPr lang="en-US" sz="1600" dirty="0"/>
            </a:br>
            <a:r>
              <a:rPr lang="en-US" sz="1600" dirty="0"/>
              <a:t>the difference of R and S is the relation that contains all the tuples that are in R but that are not in S.</a:t>
            </a:r>
          </a:p>
          <a:p>
            <a:pPr marL="0" indent="0" eaLnBrk="1" hangingPunct="1">
              <a:buFont typeface="Wingdings" pitchFamily="2" charset="2"/>
              <a:buNone/>
              <a:defRPr/>
            </a:pPr>
            <a:endParaRPr lang="en-US" sz="1600" dirty="0" smtClean="0"/>
          </a:p>
          <a:p>
            <a:pPr marL="0" indent="0" eaLnBrk="1" hangingPunct="1">
              <a:buFont typeface="Wingdings" pitchFamily="2" charset="2"/>
              <a:buNone/>
              <a:defRPr/>
            </a:pPr>
            <a:r>
              <a:rPr lang="en-US" sz="1600" dirty="0" smtClean="0"/>
              <a:t>For </a:t>
            </a:r>
            <a:r>
              <a:rPr lang="en-US" sz="1600" dirty="0"/>
              <a:t>set operations to function correctly the relations R and S must be union compatible. Two relations are union compatible if</a:t>
            </a:r>
          </a:p>
          <a:p>
            <a:pPr eaLnBrk="1" hangingPunct="1">
              <a:defRPr/>
            </a:pPr>
            <a:r>
              <a:rPr lang="en-US" sz="1600" dirty="0"/>
              <a:t>they have the same number of attributes</a:t>
            </a:r>
          </a:p>
          <a:p>
            <a:pPr eaLnBrk="1" hangingPunct="1">
              <a:defRPr/>
            </a:pPr>
            <a:r>
              <a:rPr lang="en-US" sz="1600" dirty="0"/>
              <a:t>the domain of each attribute in column order is the same in both R and S.</a:t>
            </a:r>
          </a:p>
          <a:p>
            <a:pPr eaLnBrk="1" hangingPunct="1">
              <a:defRPr/>
            </a:pPr>
            <a:endParaRPr lang="en-US" sz="1600" dirty="0"/>
          </a:p>
        </p:txBody>
      </p:sp>
      <p:sp>
        <p:nvSpPr>
          <p:cNvPr id="64516" name="Date Placeholder 3"/>
          <p:cNvSpPr>
            <a:spLocks noGrp="1"/>
          </p:cNvSpPr>
          <p:nvPr>
            <p:ph type="dt" sz="quarter" idx="10"/>
          </p:nvPr>
        </p:nvSpPr>
        <p:spPr/>
        <p:txBody>
          <a:bodyPr/>
          <a:lstStyle/>
          <a:p>
            <a:pPr fontAlgn="base">
              <a:spcBef>
                <a:spcPct val="0"/>
              </a:spcBef>
              <a:spcAft>
                <a:spcPct val="0"/>
              </a:spcAft>
              <a:defRPr/>
            </a:pPr>
            <a:fld id="{6FD28E9B-AD48-45A2-8FEA-D99FB38EEA82}"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64517"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64518" name="Slide Number Placeholder 5"/>
          <p:cNvSpPr>
            <a:spLocks noGrp="1"/>
          </p:cNvSpPr>
          <p:nvPr>
            <p:ph type="sldNum" sz="quarter" idx="12"/>
          </p:nvPr>
        </p:nvSpPr>
        <p:spPr/>
        <p:txBody>
          <a:bodyPr/>
          <a:lstStyle/>
          <a:p>
            <a:pPr fontAlgn="base">
              <a:spcBef>
                <a:spcPct val="0"/>
              </a:spcBef>
              <a:spcAft>
                <a:spcPct val="0"/>
              </a:spcAft>
              <a:defRPr/>
            </a:pPr>
            <a:fld id="{F371CC6C-4192-459F-9F82-489C2D53DD09}" type="slidenum">
              <a:rPr lang="en-US" smtClean="0">
                <a:latin typeface="Arial" pitchFamily="34" charset="0"/>
              </a:rPr>
              <a:pPr fontAlgn="base">
                <a:spcBef>
                  <a:spcPct val="0"/>
                </a:spcBef>
                <a:spcAft>
                  <a:spcPct val="0"/>
                </a:spcAft>
                <a:defRPr/>
              </a:pPr>
              <a:t>11</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smtClean="0"/>
              <a:t>Set Operation – Union </a:t>
            </a:r>
            <a:r>
              <a:rPr lang="en-US" smtClean="0">
                <a:solidFill>
                  <a:srgbClr val="FF00FF"/>
                </a:solidFill>
              </a:rPr>
              <a:t>∪</a:t>
            </a:r>
          </a:p>
        </p:txBody>
      </p:sp>
      <p:sp>
        <p:nvSpPr>
          <p:cNvPr id="65539" name="Date Placeholder 3"/>
          <p:cNvSpPr>
            <a:spLocks noGrp="1"/>
          </p:cNvSpPr>
          <p:nvPr>
            <p:ph type="dt" sz="quarter" idx="10"/>
          </p:nvPr>
        </p:nvSpPr>
        <p:spPr/>
        <p:txBody>
          <a:bodyPr/>
          <a:lstStyle/>
          <a:p>
            <a:pPr fontAlgn="base">
              <a:spcBef>
                <a:spcPct val="0"/>
              </a:spcBef>
              <a:spcAft>
                <a:spcPct val="0"/>
              </a:spcAft>
              <a:defRPr/>
            </a:pPr>
            <a:fld id="{89DDBEEA-9F46-4001-9A96-EB5049431065}"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65540"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65541" name="Slide Number Placeholder 5"/>
          <p:cNvSpPr>
            <a:spLocks noGrp="1"/>
          </p:cNvSpPr>
          <p:nvPr>
            <p:ph type="sldNum" sz="quarter" idx="12"/>
          </p:nvPr>
        </p:nvSpPr>
        <p:spPr/>
        <p:txBody>
          <a:bodyPr/>
          <a:lstStyle/>
          <a:p>
            <a:pPr fontAlgn="base">
              <a:spcBef>
                <a:spcPct val="0"/>
              </a:spcBef>
              <a:spcAft>
                <a:spcPct val="0"/>
              </a:spcAft>
              <a:defRPr/>
            </a:pPr>
            <a:fld id="{4DB1928B-13B2-4216-9646-5A31E684E54A}" type="slidenum">
              <a:rPr lang="en-US" smtClean="0">
                <a:latin typeface="Arial" pitchFamily="34" charset="0"/>
              </a:rPr>
              <a:pPr fontAlgn="base">
                <a:spcBef>
                  <a:spcPct val="0"/>
                </a:spcBef>
                <a:spcAft>
                  <a:spcPct val="0"/>
                </a:spcAft>
                <a:defRPr/>
              </a:pPr>
              <a:t>12</a:t>
            </a:fld>
            <a:endParaRPr lang="en-US" smtClean="0">
              <a:latin typeface="Arial" pitchFamily="34" charset="0"/>
            </a:endParaRPr>
          </a:p>
        </p:txBody>
      </p:sp>
      <p:pic>
        <p:nvPicPr>
          <p:cNvPr id="65542" name="Picture 2"/>
          <p:cNvPicPr>
            <a:picLocks noChangeAspect="1" noChangeArrowheads="1"/>
          </p:cNvPicPr>
          <p:nvPr/>
        </p:nvPicPr>
        <p:blipFill>
          <a:blip r:embed="rId2"/>
          <a:srcRect/>
          <a:stretch>
            <a:fillRect/>
          </a:stretch>
        </p:blipFill>
        <p:spPr bwMode="auto">
          <a:xfrm>
            <a:off x="1517650" y="1249363"/>
            <a:ext cx="1657350" cy="1892300"/>
          </a:xfrm>
          <a:prstGeom prst="rect">
            <a:avLst/>
          </a:prstGeom>
          <a:noFill/>
          <a:ln w="9525">
            <a:noFill/>
            <a:miter lim="800000"/>
            <a:headEnd/>
            <a:tailEnd/>
          </a:ln>
        </p:spPr>
      </p:pic>
      <p:pic>
        <p:nvPicPr>
          <p:cNvPr id="65543" name="Picture 3"/>
          <p:cNvPicPr>
            <a:picLocks noChangeAspect="1" noChangeArrowheads="1"/>
          </p:cNvPicPr>
          <p:nvPr/>
        </p:nvPicPr>
        <p:blipFill>
          <a:blip r:embed="rId3"/>
          <a:srcRect/>
          <a:stretch>
            <a:fillRect/>
          </a:stretch>
        </p:blipFill>
        <p:spPr bwMode="auto">
          <a:xfrm>
            <a:off x="3476625" y="1295400"/>
            <a:ext cx="1695450" cy="1655763"/>
          </a:xfrm>
          <a:prstGeom prst="rect">
            <a:avLst/>
          </a:prstGeom>
          <a:noFill/>
          <a:ln w="9525">
            <a:noFill/>
            <a:miter lim="800000"/>
            <a:headEnd/>
            <a:tailEnd/>
          </a:ln>
        </p:spPr>
      </p:pic>
      <p:pic>
        <p:nvPicPr>
          <p:cNvPr id="65544" name="Picture 4"/>
          <p:cNvPicPr>
            <a:picLocks noChangeAspect="1" noChangeArrowheads="1"/>
          </p:cNvPicPr>
          <p:nvPr/>
        </p:nvPicPr>
        <p:blipFill>
          <a:blip r:embed="rId4"/>
          <a:srcRect/>
          <a:stretch>
            <a:fillRect/>
          </a:stretch>
        </p:blipFill>
        <p:spPr bwMode="auto">
          <a:xfrm>
            <a:off x="4503738" y="4030663"/>
            <a:ext cx="1493837" cy="2062162"/>
          </a:xfrm>
          <a:prstGeom prst="rect">
            <a:avLst/>
          </a:prstGeom>
          <a:noFill/>
          <a:ln w="9525">
            <a:noFill/>
            <a:miter lim="800000"/>
            <a:headEnd/>
            <a:tailEnd/>
          </a:ln>
        </p:spPr>
      </p:pic>
      <p:sp>
        <p:nvSpPr>
          <p:cNvPr id="65545" name="TextBox 6"/>
          <p:cNvSpPr txBox="1">
            <a:spLocks noChangeArrowheads="1"/>
          </p:cNvSpPr>
          <p:nvPr/>
        </p:nvSpPr>
        <p:spPr bwMode="auto">
          <a:xfrm>
            <a:off x="2105025" y="4378325"/>
            <a:ext cx="2138363" cy="400050"/>
          </a:xfrm>
          <a:prstGeom prst="rect">
            <a:avLst/>
          </a:prstGeom>
          <a:noFill/>
          <a:ln w="9525">
            <a:solidFill>
              <a:srgbClr val="FFC000"/>
            </a:solidFill>
            <a:miter lim="800000"/>
            <a:headEnd/>
            <a:tailEnd/>
          </a:ln>
        </p:spPr>
        <p:txBody>
          <a:bodyPr wrap="none">
            <a:spAutoFit/>
          </a:bodyPr>
          <a:lstStyle/>
          <a:p>
            <a:r>
              <a:rPr lang="en-US" sz="2000">
                <a:solidFill>
                  <a:srgbClr val="C00000"/>
                </a:solidFill>
                <a:latin typeface="Verdana" pitchFamily="34" charset="0"/>
              </a:rPr>
              <a:t>result </a:t>
            </a:r>
            <a:r>
              <a:rPr lang="en-US" sz="2000">
                <a:latin typeface="Verdana" pitchFamily="34" charset="0"/>
              </a:rPr>
              <a:t>&lt;- R </a:t>
            </a:r>
            <a:r>
              <a:rPr lang="en-US" sz="2000">
                <a:solidFill>
                  <a:srgbClr val="FF00FF"/>
                </a:solidFill>
                <a:latin typeface="Verdana" pitchFamily="34" charset="0"/>
              </a:rPr>
              <a:t>U</a:t>
            </a:r>
            <a:r>
              <a:rPr lang="en-US" sz="2000">
                <a:latin typeface="Verdana" pitchFamily="34" charset="0"/>
              </a:rPr>
              <a:t> S</a:t>
            </a:r>
          </a:p>
        </p:txBody>
      </p:sp>
      <p:sp>
        <p:nvSpPr>
          <p:cNvPr id="65546" name="TextBox 7"/>
          <p:cNvSpPr txBox="1">
            <a:spLocks noChangeArrowheads="1"/>
          </p:cNvSpPr>
          <p:nvPr/>
        </p:nvSpPr>
        <p:spPr bwMode="auto">
          <a:xfrm>
            <a:off x="4643438" y="3605213"/>
            <a:ext cx="912812" cy="400050"/>
          </a:xfrm>
          <a:prstGeom prst="rect">
            <a:avLst/>
          </a:prstGeom>
          <a:noFill/>
          <a:ln w="9525">
            <a:noFill/>
            <a:miter lim="800000"/>
            <a:headEnd/>
            <a:tailEnd/>
          </a:ln>
        </p:spPr>
        <p:txBody>
          <a:bodyPr wrap="none">
            <a:spAutoFit/>
          </a:bodyPr>
          <a:lstStyle/>
          <a:p>
            <a:r>
              <a:rPr lang="en-US" sz="2000">
                <a:solidFill>
                  <a:srgbClr val="C00000"/>
                </a:solidFill>
                <a:latin typeface="Verdana" pitchFamily="34" charset="0"/>
              </a:rPr>
              <a:t>result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smtClean="0"/>
              <a:t>Set Operation – Intersection </a:t>
            </a:r>
            <a:r>
              <a:rPr lang="en-US" smtClean="0">
                <a:solidFill>
                  <a:srgbClr val="FF00FF"/>
                </a:solidFill>
              </a:rPr>
              <a:t>∩</a:t>
            </a:r>
          </a:p>
        </p:txBody>
      </p:sp>
      <p:sp>
        <p:nvSpPr>
          <p:cNvPr id="66563" name="Date Placeholder 3"/>
          <p:cNvSpPr>
            <a:spLocks noGrp="1"/>
          </p:cNvSpPr>
          <p:nvPr>
            <p:ph type="dt" sz="quarter" idx="10"/>
          </p:nvPr>
        </p:nvSpPr>
        <p:spPr/>
        <p:txBody>
          <a:bodyPr/>
          <a:lstStyle/>
          <a:p>
            <a:pPr fontAlgn="base">
              <a:spcBef>
                <a:spcPct val="0"/>
              </a:spcBef>
              <a:spcAft>
                <a:spcPct val="0"/>
              </a:spcAft>
              <a:defRPr/>
            </a:pPr>
            <a:fld id="{30F38D32-6FE6-4893-BEAD-9E4E69F1816C}"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66564"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66565" name="Slide Number Placeholder 5"/>
          <p:cNvSpPr>
            <a:spLocks noGrp="1"/>
          </p:cNvSpPr>
          <p:nvPr>
            <p:ph type="sldNum" sz="quarter" idx="12"/>
          </p:nvPr>
        </p:nvSpPr>
        <p:spPr/>
        <p:txBody>
          <a:bodyPr/>
          <a:lstStyle/>
          <a:p>
            <a:pPr fontAlgn="base">
              <a:spcBef>
                <a:spcPct val="0"/>
              </a:spcBef>
              <a:spcAft>
                <a:spcPct val="0"/>
              </a:spcAft>
              <a:defRPr/>
            </a:pPr>
            <a:fld id="{1B19CF20-D023-487D-BC7B-70E971A04F3F}" type="slidenum">
              <a:rPr lang="en-US" smtClean="0">
                <a:latin typeface="Arial" pitchFamily="34" charset="0"/>
              </a:rPr>
              <a:pPr fontAlgn="base">
                <a:spcBef>
                  <a:spcPct val="0"/>
                </a:spcBef>
                <a:spcAft>
                  <a:spcPct val="0"/>
                </a:spcAft>
                <a:defRPr/>
              </a:pPr>
              <a:t>13</a:t>
            </a:fld>
            <a:endParaRPr lang="en-US" smtClean="0">
              <a:latin typeface="Arial" pitchFamily="34" charset="0"/>
            </a:endParaRPr>
          </a:p>
        </p:txBody>
      </p:sp>
      <p:pic>
        <p:nvPicPr>
          <p:cNvPr id="66566" name="Picture 2"/>
          <p:cNvPicPr>
            <a:picLocks noChangeAspect="1" noChangeArrowheads="1"/>
          </p:cNvPicPr>
          <p:nvPr/>
        </p:nvPicPr>
        <p:blipFill>
          <a:blip r:embed="rId2"/>
          <a:srcRect/>
          <a:stretch>
            <a:fillRect/>
          </a:stretch>
        </p:blipFill>
        <p:spPr bwMode="auto">
          <a:xfrm>
            <a:off x="1517650" y="1249363"/>
            <a:ext cx="1657350" cy="1892300"/>
          </a:xfrm>
          <a:prstGeom prst="rect">
            <a:avLst/>
          </a:prstGeom>
          <a:noFill/>
          <a:ln w="9525">
            <a:noFill/>
            <a:miter lim="800000"/>
            <a:headEnd/>
            <a:tailEnd/>
          </a:ln>
        </p:spPr>
      </p:pic>
      <p:pic>
        <p:nvPicPr>
          <p:cNvPr id="66567" name="Picture 3"/>
          <p:cNvPicPr>
            <a:picLocks noChangeAspect="1" noChangeArrowheads="1"/>
          </p:cNvPicPr>
          <p:nvPr/>
        </p:nvPicPr>
        <p:blipFill>
          <a:blip r:embed="rId3"/>
          <a:srcRect/>
          <a:stretch>
            <a:fillRect/>
          </a:stretch>
        </p:blipFill>
        <p:spPr bwMode="auto">
          <a:xfrm>
            <a:off x="3476625" y="1295400"/>
            <a:ext cx="1695450" cy="1655763"/>
          </a:xfrm>
          <a:prstGeom prst="rect">
            <a:avLst/>
          </a:prstGeom>
          <a:noFill/>
          <a:ln w="9525">
            <a:noFill/>
            <a:miter lim="800000"/>
            <a:headEnd/>
            <a:tailEnd/>
          </a:ln>
        </p:spPr>
      </p:pic>
      <p:sp>
        <p:nvSpPr>
          <p:cNvPr id="66568" name="TextBox 6"/>
          <p:cNvSpPr txBox="1">
            <a:spLocks noChangeArrowheads="1"/>
          </p:cNvSpPr>
          <p:nvPr/>
        </p:nvSpPr>
        <p:spPr bwMode="auto">
          <a:xfrm>
            <a:off x="2105025" y="4378325"/>
            <a:ext cx="2135188" cy="400050"/>
          </a:xfrm>
          <a:prstGeom prst="rect">
            <a:avLst/>
          </a:prstGeom>
          <a:noFill/>
          <a:ln w="9525">
            <a:solidFill>
              <a:srgbClr val="FFC000"/>
            </a:solidFill>
            <a:miter lim="800000"/>
            <a:headEnd/>
            <a:tailEnd/>
          </a:ln>
        </p:spPr>
        <p:txBody>
          <a:bodyPr wrap="none">
            <a:spAutoFit/>
          </a:bodyPr>
          <a:lstStyle/>
          <a:p>
            <a:r>
              <a:rPr lang="en-US" sz="2000">
                <a:solidFill>
                  <a:srgbClr val="C00000"/>
                </a:solidFill>
                <a:latin typeface="Verdana" pitchFamily="34" charset="0"/>
              </a:rPr>
              <a:t>result </a:t>
            </a:r>
            <a:r>
              <a:rPr lang="en-US" sz="2000">
                <a:latin typeface="Verdana" pitchFamily="34" charset="0"/>
              </a:rPr>
              <a:t>&lt;- R </a:t>
            </a:r>
            <a:r>
              <a:rPr lang="en-US" sz="2000">
                <a:solidFill>
                  <a:srgbClr val="FF00FF"/>
                </a:solidFill>
                <a:latin typeface="Verdana" pitchFamily="34" charset="0"/>
              </a:rPr>
              <a:t>∩ </a:t>
            </a:r>
            <a:r>
              <a:rPr lang="en-US" sz="2000">
                <a:latin typeface="Verdana" pitchFamily="34" charset="0"/>
              </a:rPr>
              <a:t>S</a:t>
            </a:r>
          </a:p>
        </p:txBody>
      </p:sp>
      <p:sp>
        <p:nvSpPr>
          <p:cNvPr id="66569" name="TextBox 7"/>
          <p:cNvSpPr txBox="1">
            <a:spLocks noChangeArrowheads="1"/>
          </p:cNvSpPr>
          <p:nvPr/>
        </p:nvSpPr>
        <p:spPr bwMode="auto">
          <a:xfrm>
            <a:off x="4716463" y="3821113"/>
            <a:ext cx="912812" cy="400050"/>
          </a:xfrm>
          <a:prstGeom prst="rect">
            <a:avLst/>
          </a:prstGeom>
          <a:noFill/>
          <a:ln w="9525">
            <a:noFill/>
            <a:miter lim="800000"/>
            <a:headEnd/>
            <a:tailEnd/>
          </a:ln>
        </p:spPr>
        <p:txBody>
          <a:bodyPr wrap="none">
            <a:spAutoFit/>
          </a:bodyPr>
          <a:lstStyle/>
          <a:p>
            <a:r>
              <a:rPr lang="en-US" sz="2000">
                <a:solidFill>
                  <a:srgbClr val="C00000"/>
                </a:solidFill>
                <a:latin typeface="Verdana" pitchFamily="34" charset="0"/>
              </a:rPr>
              <a:t>result</a:t>
            </a:r>
          </a:p>
        </p:txBody>
      </p:sp>
      <p:pic>
        <p:nvPicPr>
          <p:cNvPr id="66570" name="Picture 2"/>
          <p:cNvPicPr>
            <a:picLocks noChangeAspect="1" noChangeArrowheads="1"/>
          </p:cNvPicPr>
          <p:nvPr/>
        </p:nvPicPr>
        <p:blipFill>
          <a:blip r:embed="rId4"/>
          <a:srcRect/>
          <a:stretch>
            <a:fillRect/>
          </a:stretch>
        </p:blipFill>
        <p:spPr bwMode="auto">
          <a:xfrm>
            <a:off x="4648200" y="4237038"/>
            <a:ext cx="1579563" cy="70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smtClean="0"/>
              <a:t>Set Operation – Difference </a:t>
            </a:r>
            <a:r>
              <a:rPr lang="en-US" smtClean="0">
                <a:solidFill>
                  <a:srgbClr val="FF00FF"/>
                </a:solidFill>
              </a:rPr>
              <a:t>–</a:t>
            </a:r>
          </a:p>
        </p:txBody>
      </p:sp>
      <p:sp>
        <p:nvSpPr>
          <p:cNvPr id="67587" name="Date Placeholder 3"/>
          <p:cNvSpPr>
            <a:spLocks noGrp="1"/>
          </p:cNvSpPr>
          <p:nvPr>
            <p:ph type="dt" sz="quarter" idx="10"/>
          </p:nvPr>
        </p:nvSpPr>
        <p:spPr/>
        <p:txBody>
          <a:bodyPr/>
          <a:lstStyle/>
          <a:p>
            <a:pPr fontAlgn="base">
              <a:spcBef>
                <a:spcPct val="0"/>
              </a:spcBef>
              <a:spcAft>
                <a:spcPct val="0"/>
              </a:spcAft>
              <a:defRPr/>
            </a:pPr>
            <a:fld id="{1F53392A-BA07-4424-A37F-D0D99F12066E}"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67588"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67589" name="Slide Number Placeholder 5"/>
          <p:cNvSpPr>
            <a:spLocks noGrp="1"/>
          </p:cNvSpPr>
          <p:nvPr>
            <p:ph type="sldNum" sz="quarter" idx="12"/>
          </p:nvPr>
        </p:nvSpPr>
        <p:spPr/>
        <p:txBody>
          <a:bodyPr/>
          <a:lstStyle/>
          <a:p>
            <a:pPr fontAlgn="base">
              <a:spcBef>
                <a:spcPct val="0"/>
              </a:spcBef>
              <a:spcAft>
                <a:spcPct val="0"/>
              </a:spcAft>
              <a:defRPr/>
            </a:pPr>
            <a:fld id="{BCFA5EB6-A009-431A-A714-C73E6FC0E020}" type="slidenum">
              <a:rPr lang="en-US" smtClean="0">
                <a:latin typeface="Arial" pitchFamily="34" charset="0"/>
              </a:rPr>
              <a:pPr fontAlgn="base">
                <a:spcBef>
                  <a:spcPct val="0"/>
                </a:spcBef>
                <a:spcAft>
                  <a:spcPct val="0"/>
                </a:spcAft>
                <a:defRPr/>
              </a:pPr>
              <a:t>14</a:t>
            </a:fld>
            <a:endParaRPr lang="en-US" smtClean="0">
              <a:latin typeface="Arial" pitchFamily="34" charset="0"/>
            </a:endParaRPr>
          </a:p>
        </p:txBody>
      </p:sp>
      <p:pic>
        <p:nvPicPr>
          <p:cNvPr id="67590" name="Picture 2"/>
          <p:cNvPicPr>
            <a:picLocks noChangeAspect="1" noChangeArrowheads="1"/>
          </p:cNvPicPr>
          <p:nvPr/>
        </p:nvPicPr>
        <p:blipFill>
          <a:blip r:embed="rId2"/>
          <a:srcRect/>
          <a:stretch>
            <a:fillRect/>
          </a:stretch>
        </p:blipFill>
        <p:spPr bwMode="auto">
          <a:xfrm>
            <a:off x="1517650" y="1249363"/>
            <a:ext cx="1657350" cy="1892300"/>
          </a:xfrm>
          <a:prstGeom prst="rect">
            <a:avLst/>
          </a:prstGeom>
          <a:noFill/>
          <a:ln w="9525">
            <a:noFill/>
            <a:miter lim="800000"/>
            <a:headEnd/>
            <a:tailEnd/>
          </a:ln>
        </p:spPr>
      </p:pic>
      <p:pic>
        <p:nvPicPr>
          <p:cNvPr id="67591" name="Picture 3"/>
          <p:cNvPicPr>
            <a:picLocks noChangeAspect="1" noChangeArrowheads="1"/>
          </p:cNvPicPr>
          <p:nvPr/>
        </p:nvPicPr>
        <p:blipFill>
          <a:blip r:embed="rId3"/>
          <a:srcRect/>
          <a:stretch>
            <a:fillRect/>
          </a:stretch>
        </p:blipFill>
        <p:spPr bwMode="auto">
          <a:xfrm>
            <a:off x="3476625" y="1295400"/>
            <a:ext cx="1695450" cy="1655763"/>
          </a:xfrm>
          <a:prstGeom prst="rect">
            <a:avLst/>
          </a:prstGeom>
          <a:noFill/>
          <a:ln w="9525">
            <a:noFill/>
            <a:miter lim="800000"/>
            <a:headEnd/>
            <a:tailEnd/>
          </a:ln>
        </p:spPr>
      </p:pic>
      <p:sp>
        <p:nvSpPr>
          <p:cNvPr id="67592" name="TextBox 6"/>
          <p:cNvSpPr txBox="1">
            <a:spLocks noChangeArrowheads="1"/>
          </p:cNvSpPr>
          <p:nvPr/>
        </p:nvSpPr>
        <p:spPr bwMode="auto">
          <a:xfrm>
            <a:off x="1249363" y="3933825"/>
            <a:ext cx="2178050" cy="522288"/>
          </a:xfrm>
          <a:prstGeom prst="rect">
            <a:avLst/>
          </a:prstGeom>
          <a:noFill/>
          <a:ln w="9525">
            <a:solidFill>
              <a:srgbClr val="FFC000"/>
            </a:solidFill>
            <a:miter lim="800000"/>
            <a:headEnd/>
            <a:tailEnd/>
          </a:ln>
        </p:spPr>
        <p:txBody>
          <a:bodyPr wrap="none">
            <a:spAutoFit/>
          </a:bodyPr>
          <a:lstStyle/>
          <a:p>
            <a:r>
              <a:rPr lang="en-US" sz="2000">
                <a:solidFill>
                  <a:srgbClr val="C00000"/>
                </a:solidFill>
                <a:latin typeface="Verdana" pitchFamily="34" charset="0"/>
              </a:rPr>
              <a:t>result </a:t>
            </a:r>
            <a:r>
              <a:rPr lang="en-US" sz="2000">
                <a:latin typeface="Verdana" pitchFamily="34" charset="0"/>
              </a:rPr>
              <a:t>&lt;- R </a:t>
            </a:r>
            <a:r>
              <a:rPr lang="en-US" sz="2800">
                <a:solidFill>
                  <a:srgbClr val="FF00FF"/>
                </a:solidFill>
                <a:latin typeface="Verdana" pitchFamily="34" charset="0"/>
              </a:rPr>
              <a:t>–</a:t>
            </a:r>
            <a:r>
              <a:rPr lang="en-US" sz="2000">
                <a:solidFill>
                  <a:srgbClr val="FF00FF"/>
                </a:solidFill>
                <a:latin typeface="Verdana" pitchFamily="34" charset="0"/>
              </a:rPr>
              <a:t> </a:t>
            </a:r>
            <a:r>
              <a:rPr lang="en-US" sz="2000">
                <a:latin typeface="Verdana" pitchFamily="34" charset="0"/>
              </a:rPr>
              <a:t>S</a:t>
            </a:r>
          </a:p>
        </p:txBody>
      </p:sp>
      <p:pic>
        <p:nvPicPr>
          <p:cNvPr id="67593" name="Picture 2"/>
          <p:cNvPicPr>
            <a:picLocks noChangeAspect="1" noChangeArrowheads="1"/>
          </p:cNvPicPr>
          <p:nvPr/>
        </p:nvPicPr>
        <p:blipFill>
          <a:blip r:embed="rId4"/>
          <a:srcRect/>
          <a:stretch>
            <a:fillRect/>
          </a:stretch>
        </p:blipFill>
        <p:spPr bwMode="auto">
          <a:xfrm>
            <a:off x="1538288" y="4508500"/>
            <a:ext cx="1520825" cy="949325"/>
          </a:xfrm>
          <a:prstGeom prst="rect">
            <a:avLst/>
          </a:prstGeom>
          <a:noFill/>
          <a:ln w="9525">
            <a:noFill/>
            <a:miter lim="800000"/>
            <a:headEnd/>
            <a:tailEnd/>
          </a:ln>
        </p:spPr>
      </p:pic>
      <p:sp>
        <p:nvSpPr>
          <p:cNvPr id="67594" name="TextBox 11"/>
          <p:cNvSpPr txBox="1">
            <a:spLocks noChangeArrowheads="1"/>
          </p:cNvSpPr>
          <p:nvPr/>
        </p:nvSpPr>
        <p:spPr bwMode="auto">
          <a:xfrm>
            <a:off x="4572000" y="3913188"/>
            <a:ext cx="2178050" cy="522287"/>
          </a:xfrm>
          <a:prstGeom prst="rect">
            <a:avLst/>
          </a:prstGeom>
          <a:noFill/>
          <a:ln w="9525">
            <a:solidFill>
              <a:srgbClr val="FFC000"/>
            </a:solidFill>
            <a:miter lim="800000"/>
            <a:headEnd/>
            <a:tailEnd/>
          </a:ln>
        </p:spPr>
        <p:txBody>
          <a:bodyPr wrap="none">
            <a:spAutoFit/>
          </a:bodyPr>
          <a:lstStyle/>
          <a:p>
            <a:r>
              <a:rPr lang="en-US" sz="2000">
                <a:solidFill>
                  <a:srgbClr val="C00000"/>
                </a:solidFill>
                <a:latin typeface="Verdana" pitchFamily="34" charset="0"/>
              </a:rPr>
              <a:t>result </a:t>
            </a:r>
            <a:r>
              <a:rPr lang="en-US" sz="2000">
                <a:latin typeface="Verdana" pitchFamily="34" charset="0"/>
              </a:rPr>
              <a:t>&lt;- S </a:t>
            </a:r>
            <a:r>
              <a:rPr lang="en-US" sz="2800">
                <a:solidFill>
                  <a:srgbClr val="FF00FF"/>
                </a:solidFill>
                <a:latin typeface="Verdana" pitchFamily="34" charset="0"/>
              </a:rPr>
              <a:t>–</a:t>
            </a:r>
            <a:r>
              <a:rPr lang="en-US" sz="2000">
                <a:solidFill>
                  <a:srgbClr val="FF00FF"/>
                </a:solidFill>
                <a:latin typeface="Verdana" pitchFamily="34" charset="0"/>
              </a:rPr>
              <a:t> </a:t>
            </a:r>
            <a:r>
              <a:rPr lang="en-US" sz="2000">
                <a:latin typeface="Verdana" pitchFamily="34" charset="0"/>
              </a:rPr>
              <a:t>R</a:t>
            </a:r>
          </a:p>
        </p:txBody>
      </p:sp>
      <p:pic>
        <p:nvPicPr>
          <p:cNvPr id="67595" name="Picture 3"/>
          <p:cNvPicPr>
            <a:picLocks noChangeAspect="1" noChangeArrowheads="1"/>
          </p:cNvPicPr>
          <p:nvPr/>
        </p:nvPicPr>
        <p:blipFill>
          <a:blip r:embed="rId5"/>
          <a:srcRect/>
          <a:stretch>
            <a:fillRect/>
          </a:stretch>
        </p:blipFill>
        <p:spPr bwMode="auto">
          <a:xfrm>
            <a:off x="4846638" y="4560888"/>
            <a:ext cx="1536700" cy="668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sz="1800" dirty="0" smtClean="0"/>
              <a:t>Consider the following three tables</a:t>
            </a:r>
          </a:p>
          <a:p>
            <a:pPr eaLnBrk="1" hangingPunct="1">
              <a:defRPr/>
            </a:pPr>
            <a:r>
              <a:rPr lang="en-US" sz="1800" dirty="0" smtClean="0">
                <a:solidFill>
                  <a:srgbClr val="0000FF"/>
                </a:solidFill>
              </a:rPr>
              <a:t>STUDENT</a:t>
            </a:r>
            <a:r>
              <a:rPr lang="en-US" sz="1800" dirty="0" smtClean="0"/>
              <a:t>(</a:t>
            </a:r>
            <a:r>
              <a:rPr lang="en-US" sz="1800" dirty="0" err="1" smtClean="0"/>
              <a:t>StudNum</a:t>
            </a:r>
            <a:r>
              <a:rPr lang="en-US" sz="1800" dirty="0" smtClean="0"/>
              <a:t>, </a:t>
            </a:r>
            <a:r>
              <a:rPr lang="en-US" sz="1800" dirty="0" err="1" smtClean="0"/>
              <a:t>StudName</a:t>
            </a:r>
            <a:r>
              <a:rPr lang="en-US" sz="1800" dirty="0" smtClean="0"/>
              <a:t>)</a:t>
            </a:r>
          </a:p>
          <a:p>
            <a:pPr eaLnBrk="1" hangingPunct="1">
              <a:defRPr/>
            </a:pPr>
            <a:r>
              <a:rPr lang="en-US" sz="1800" dirty="0" smtClean="0">
                <a:solidFill>
                  <a:srgbClr val="0000FF"/>
                </a:solidFill>
              </a:rPr>
              <a:t>PROJECT</a:t>
            </a:r>
            <a:r>
              <a:rPr lang="en-US" sz="1800" dirty="0" smtClean="0"/>
              <a:t>(</a:t>
            </a:r>
            <a:r>
              <a:rPr lang="en-US" sz="1800" dirty="0" err="1" smtClean="0"/>
              <a:t>ProjNum</a:t>
            </a:r>
            <a:r>
              <a:rPr lang="en-US" sz="1800" dirty="0" smtClean="0"/>
              <a:t>, </a:t>
            </a:r>
            <a:r>
              <a:rPr lang="en-US" sz="1800" dirty="0" err="1" smtClean="0"/>
              <a:t>ProjArea</a:t>
            </a:r>
            <a:r>
              <a:rPr lang="en-US" sz="1800" dirty="0" smtClean="0"/>
              <a:t>)</a:t>
            </a:r>
          </a:p>
          <a:p>
            <a:pPr eaLnBrk="1" hangingPunct="1">
              <a:defRPr/>
            </a:pPr>
            <a:r>
              <a:rPr lang="en-US" sz="1800" dirty="0">
                <a:solidFill>
                  <a:srgbClr val="0000FF"/>
                </a:solidFill>
              </a:rPr>
              <a:t>ASSIGED_TO</a:t>
            </a:r>
            <a:r>
              <a:rPr lang="en-US" sz="1800" dirty="0"/>
              <a:t>(</a:t>
            </a:r>
            <a:r>
              <a:rPr lang="en-US" sz="1800" dirty="0" err="1"/>
              <a:t>StudNum,ProjNum</a:t>
            </a:r>
            <a:r>
              <a:rPr lang="en-US" sz="1800" dirty="0"/>
              <a:t>)</a:t>
            </a:r>
          </a:p>
          <a:p>
            <a:pPr marL="0" indent="0" eaLnBrk="1" hangingPunct="1">
              <a:buFont typeface="Wingdings" pitchFamily="2" charset="2"/>
              <a:buNone/>
              <a:defRPr/>
            </a:pPr>
            <a:r>
              <a:rPr lang="en-US" sz="1800" b="1" dirty="0" smtClean="0"/>
              <a:t>i.</a:t>
            </a:r>
            <a:r>
              <a:rPr lang="en-US" sz="1800" dirty="0" smtClean="0"/>
              <a:t> Obtain student number and student name of all students who are working on both the projects having project number 75 and 81</a:t>
            </a:r>
          </a:p>
          <a:p>
            <a:pPr marL="0" indent="0" eaLnBrk="1" hangingPunct="1">
              <a:buFont typeface="Wingdings" pitchFamily="2" charset="2"/>
              <a:buNone/>
              <a:defRPr/>
            </a:pPr>
            <a:r>
              <a:rPr lang="en-US" sz="1800" b="1" dirty="0" smtClean="0"/>
              <a:t>ii.</a:t>
            </a:r>
            <a:r>
              <a:rPr lang="en-US" sz="1800" dirty="0" smtClean="0"/>
              <a:t> Obtain student number and student name of all those students who do not work on project number 68</a:t>
            </a:r>
          </a:p>
          <a:p>
            <a:pPr marL="0" indent="0" eaLnBrk="1" hangingPunct="1">
              <a:buFont typeface="Wingdings" pitchFamily="2" charset="2"/>
              <a:buNone/>
              <a:defRPr/>
            </a:pPr>
            <a:r>
              <a:rPr lang="en-US" sz="1800" b="1" dirty="0" smtClean="0"/>
              <a:t>iii.</a:t>
            </a:r>
            <a:r>
              <a:rPr lang="en-US" sz="1800" dirty="0" smtClean="0"/>
              <a:t> Obtain the student number and student name of all those students who are working on project with name  “Database”</a:t>
            </a:r>
          </a:p>
          <a:p>
            <a:pPr marL="0" indent="0" eaLnBrk="1" hangingPunct="1">
              <a:buFont typeface="Wingdings" pitchFamily="2" charset="2"/>
              <a:buNone/>
              <a:defRPr/>
            </a:pPr>
            <a:r>
              <a:rPr lang="en-US" sz="1800" b="1" dirty="0" smtClean="0"/>
              <a:t>iv.</a:t>
            </a:r>
            <a:r>
              <a:rPr lang="en-US" sz="1800" dirty="0" smtClean="0"/>
              <a:t> Obtain student number and student name of all students other than the student with number 554 who works on </a:t>
            </a:r>
            <a:r>
              <a:rPr lang="en-US" sz="1800" dirty="0" err="1" smtClean="0"/>
              <a:t>atleast</a:t>
            </a:r>
            <a:r>
              <a:rPr lang="en-US" sz="1800" dirty="0" smtClean="0"/>
              <a:t> one project.</a:t>
            </a:r>
            <a:endParaRPr lang="en-US" sz="1800" dirty="0"/>
          </a:p>
        </p:txBody>
      </p:sp>
      <p:sp>
        <p:nvSpPr>
          <p:cNvPr id="68612" name="Date Placeholder 3"/>
          <p:cNvSpPr>
            <a:spLocks noGrp="1"/>
          </p:cNvSpPr>
          <p:nvPr>
            <p:ph type="dt" sz="quarter" idx="10"/>
          </p:nvPr>
        </p:nvSpPr>
        <p:spPr/>
        <p:txBody>
          <a:bodyPr/>
          <a:lstStyle/>
          <a:p>
            <a:pPr fontAlgn="base">
              <a:spcBef>
                <a:spcPct val="0"/>
              </a:spcBef>
              <a:spcAft>
                <a:spcPct val="0"/>
              </a:spcAft>
              <a:defRPr/>
            </a:pPr>
            <a:fld id="{1590164C-C1F1-4950-82C2-AC420F389E81}"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68613"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68614" name="Slide Number Placeholder 5"/>
          <p:cNvSpPr>
            <a:spLocks noGrp="1"/>
          </p:cNvSpPr>
          <p:nvPr>
            <p:ph type="sldNum" sz="quarter" idx="12"/>
          </p:nvPr>
        </p:nvSpPr>
        <p:spPr/>
        <p:txBody>
          <a:bodyPr/>
          <a:lstStyle/>
          <a:p>
            <a:pPr fontAlgn="base">
              <a:spcBef>
                <a:spcPct val="0"/>
              </a:spcBef>
              <a:spcAft>
                <a:spcPct val="0"/>
              </a:spcAft>
              <a:defRPr/>
            </a:pPr>
            <a:fld id="{8C45804B-2912-4408-BAD7-EF5E919D3F70}" type="slidenum">
              <a:rPr lang="en-US" smtClean="0">
                <a:latin typeface="Arial" pitchFamily="34" charset="0"/>
              </a:rPr>
              <a:pPr fontAlgn="base">
                <a:spcBef>
                  <a:spcPct val="0"/>
                </a:spcBef>
                <a:spcAft>
                  <a:spcPct val="0"/>
                </a:spcAft>
                <a:defRPr/>
              </a:pPr>
              <a:t>15</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sz="1600" dirty="0" smtClean="0"/>
              <a:t>Consider the following three tables</a:t>
            </a:r>
          </a:p>
          <a:p>
            <a:pPr eaLnBrk="1" hangingPunct="1">
              <a:defRPr/>
            </a:pPr>
            <a:r>
              <a:rPr lang="en-US" sz="1600" dirty="0" smtClean="0">
                <a:solidFill>
                  <a:srgbClr val="0000FF"/>
                </a:solidFill>
              </a:rPr>
              <a:t>STUDENT</a:t>
            </a:r>
            <a:r>
              <a:rPr lang="en-US" sz="1600" dirty="0" smtClean="0"/>
              <a:t>(</a:t>
            </a:r>
            <a:r>
              <a:rPr lang="en-US" sz="1600" dirty="0" err="1" smtClean="0"/>
              <a:t>StudNum</a:t>
            </a:r>
            <a:r>
              <a:rPr lang="en-US" sz="1600" dirty="0" smtClean="0"/>
              <a:t>, </a:t>
            </a:r>
            <a:r>
              <a:rPr lang="en-US" sz="1600" dirty="0" err="1" smtClean="0"/>
              <a:t>StudName</a:t>
            </a:r>
            <a:r>
              <a:rPr lang="en-US" sz="1600" dirty="0" smtClean="0"/>
              <a:t>), </a:t>
            </a:r>
            <a:r>
              <a:rPr lang="en-US" sz="1600" dirty="0" smtClean="0">
                <a:solidFill>
                  <a:srgbClr val="0000FF"/>
                </a:solidFill>
              </a:rPr>
              <a:t>PROJECT</a:t>
            </a:r>
            <a:r>
              <a:rPr lang="en-US" sz="1600" dirty="0" smtClean="0"/>
              <a:t>(</a:t>
            </a:r>
            <a:r>
              <a:rPr lang="en-US" sz="1600" dirty="0" err="1" smtClean="0"/>
              <a:t>ProjNum</a:t>
            </a:r>
            <a:r>
              <a:rPr lang="en-US" sz="1600" dirty="0" smtClean="0"/>
              <a:t>, </a:t>
            </a:r>
            <a:r>
              <a:rPr lang="en-US" sz="1600" dirty="0" err="1" smtClean="0"/>
              <a:t>ProjArea</a:t>
            </a:r>
            <a:r>
              <a:rPr lang="en-US" sz="1600" dirty="0" smtClean="0"/>
              <a:t>), </a:t>
            </a:r>
            <a:r>
              <a:rPr lang="en-US" sz="1600" dirty="0" smtClean="0">
                <a:solidFill>
                  <a:srgbClr val="0000FF"/>
                </a:solidFill>
              </a:rPr>
              <a:t>ASSIGED_TO</a:t>
            </a:r>
            <a:r>
              <a:rPr lang="en-US" sz="1600" dirty="0" smtClean="0"/>
              <a:t>(</a:t>
            </a:r>
            <a:r>
              <a:rPr lang="en-US" sz="1600" dirty="0" err="1" smtClean="0"/>
              <a:t>StudNum,ProjNum</a:t>
            </a:r>
            <a:r>
              <a:rPr lang="en-US" sz="1600" dirty="0" smtClean="0"/>
              <a:t>)</a:t>
            </a:r>
          </a:p>
          <a:p>
            <a:pPr marL="0" indent="0" eaLnBrk="1" hangingPunct="1">
              <a:buFont typeface="Wingdings" pitchFamily="2" charset="2"/>
              <a:buNone/>
              <a:defRPr/>
            </a:pPr>
            <a:r>
              <a:rPr lang="en-US" sz="1600" b="1" dirty="0" smtClean="0"/>
              <a:t>i.</a:t>
            </a:r>
            <a:r>
              <a:rPr lang="en-US" sz="1600" dirty="0" smtClean="0"/>
              <a:t> Obtain student number and student name of all students who are working on both the projects having project number 75 and 81</a:t>
            </a:r>
          </a:p>
        </p:txBody>
      </p:sp>
      <p:sp>
        <p:nvSpPr>
          <p:cNvPr id="69636" name="Date Placeholder 3"/>
          <p:cNvSpPr>
            <a:spLocks noGrp="1"/>
          </p:cNvSpPr>
          <p:nvPr>
            <p:ph type="dt" sz="quarter" idx="10"/>
          </p:nvPr>
        </p:nvSpPr>
        <p:spPr/>
        <p:txBody>
          <a:bodyPr/>
          <a:lstStyle/>
          <a:p>
            <a:pPr fontAlgn="base">
              <a:spcBef>
                <a:spcPct val="0"/>
              </a:spcBef>
              <a:spcAft>
                <a:spcPct val="0"/>
              </a:spcAft>
              <a:defRPr/>
            </a:pPr>
            <a:fld id="{3A50523D-6BB4-441E-AEEE-2CE8B838DCC8}"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69637"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69638" name="Slide Number Placeholder 5"/>
          <p:cNvSpPr>
            <a:spLocks noGrp="1"/>
          </p:cNvSpPr>
          <p:nvPr>
            <p:ph type="sldNum" sz="quarter" idx="12"/>
          </p:nvPr>
        </p:nvSpPr>
        <p:spPr/>
        <p:txBody>
          <a:bodyPr/>
          <a:lstStyle/>
          <a:p>
            <a:pPr fontAlgn="base">
              <a:spcBef>
                <a:spcPct val="0"/>
              </a:spcBef>
              <a:spcAft>
                <a:spcPct val="0"/>
              </a:spcAft>
              <a:defRPr/>
            </a:pPr>
            <a:fld id="{2B11937A-40D5-48B9-A4F3-A780847DB551}" type="slidenum">
              <a:rPr lang="en-US" smtClean="0">
                <a:latin typeface="Arial" pitchFamily="34" charset="0"/>
              </a:rPr>
              <a:pPr fontAlgn="base">
                <a:spcBef>
                  <a:spcPct val="0"/>
                </a:spcBef>
                <a:spcAft>
                  <a:spcPct val="0"/>
                </a:spcAft>
                <a:defRPr/>
              </a:pPr>
              <a:t>16</a:t>
            </a:fld>
            <a:endParaRPr lang="en-US" smtClean="0">
              <a:latin typeface="Arial" pitchFamily="34" charset="0"/>
            </a:endParaRPr>
          </a:p>
        </p:txBody>
      </p:sp>
      <p:graphicFrame>
        <p:nvGraphicFramePr>
          <p:cNvPr id="7" name="Table 6"/>
          <p:cNvGraphicFramePr>
            <a:graphicFrameLocks noGrp="1"/>
          </p:cNvGraphicFramePr>
          <p:nvPr/>
        </p:nvGraphicFramePr>
        <p:xfrm>
          <a:off x="179388" y="3148013"/>
          <a:ext cx="3096344" cy="2225040"/>
        </p:xfrm>
        <a:graphic>
          <a:graphicData uri="http://schemas.openxmlformats.org/drawingml/2006/table">
            <a:tbl>
              <a:tblPr firstRow="1" bandRow="1">
                <a:tableStyleId>{5C22544A-7EE6-4342-B048-85BDC9FD1C3A}</a:tableStyleId>
              </a:tblPr>
              <a:tblGrid>
                <a:gridCol w="1512168"/>
                <a:gridCol w="1584176"/>
              </a:tblGrid>
              <a:tr h="370840">
                <a:tc>
                  <a:txBody>
                    <a:bodyPr/>
                    <a:lstStyle/>
                    <a:p>
                      <a:r>
                        <a:rPr lang="en-US" dirty="0" err="1" smtClean="0">
                          <a:solidFill>
                            <a:schemeClr val="tx1"/>
                          </a:solidFill>
                        </a:rPr>
                        <a:t>StudNum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solidFill>
                            <a:schemeClr val="tx1"/>
                          </a:solidFill>
                        </a:rPr>
                        <a:t>StudName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rPr>
                        <a:t>Avinash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rPr>
                        <a:t>Balaji</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rPr>
                        <a:t>Chandan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Dinesh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Harish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9662" name="TextBox 7"/>
          <p:cNvSpPr txBox="1">
            <a:spLocks noChangeArrowheads="1"/>
          </p:cNvSpPr>
          <p:nvPr/>
        </p:nvSpPr>
        <p:spPr bwMode="auto">
          <a:xfrm>
            <a:off x="827088" y="2749550"/>
            <a:ext cx="1292225" cy="369888"/>
          </a:xfrm>
          <a:prstGeom prst="rect">
            <a:avLst/>
          </a:prstGeom>
          <a:noFill/>
          <a:ln w="9525">
            <a:noFill/>
            <a:miter lim="800000"/>
            <a:headEnd/>
            <a:tailEnd/>
          </a:ln>
        </p:spPr>
        <p:txBody>
          <a:bodyPr wrap="none">
            <a:spAutoFit/>
          </a:bodyPr>
          <a:lstStyle/>
          <a:p>
            <a:r>
              <a:rPr lang="en-US">
                <a:solidFill>
                  <a:srgbClr val="0000FF"/>
                </a:solidFill>
                <a:latin typeface="Verdana" pitchFamily="34" charset="0"/>
              </a:rPr>
              <a:t>STUDENT</a:t>
            </a:r>
          </a:p>
        </p:txBody>
      </p:sp>
      <p:sp>
        <p:nvSpPr>
          <p:cNvPr id="69663" name="TextBox 8"/>
          <p:cNvSpPr txBox="1">
            <a:spLocks noChangeArrowheads="1"/>
          </p:cNvSpPr>
          <p:nvPr/>
        </p:nvSpPr>
        <p:spPr bwMode="auto">
          <a:xfrm>
            <a:off x="3640138" y="2749550"/>
            <a:ext cx="1219200" cy="369888"/>
          </a:xfrm>
          <a:prstGeom prst="rect">
            <a:avLst/>
          </a:prstGeom>
          <a:noFill/>
          <a:ln w="9525">
            <a:noFill/>
            <a:miter lim="800000"/>
            <a:headEnd/>
            <a:tailEnd/>
          </a:ln>
        </p:spPr>
        <p:txBody>
          <a:bodyPr wrap="none">
            <a:spAutoFit/>
          </a:bodyPr>
          <a:lstStyle/>
          <a:p>
            <a:r>
              <a:rPr lang="en-US">
                <a:solidFill>
                  <a:srgbClr val="0000FF"/>
                </a:solidFill>
                <a:latin typeface="Verdana" pitchFamily="34" charset="0"/>
              </a:rPr>
              <a:t>PROJECT</a:t>
            </a:r>
          </a:p>
        </p:txBody>
      </p:sp>
      <p:graphicFrame>
        <p:nvGraphicFramePr>
          <p:cNvPr id="10" name="Table 9"/>
          <p:cNvGraphicFramePr>
            <a:graphicFrameLocks noGrp="1"/>
          </p:cNvGraphicFramePr>
          <p:nvPr/>
        </p:nvGraphicFramePr>
        <p:xfrm>
          <a:off x="3635375" y="3141663"/>
          <a:ext cx="3096344" cy="1854200"/>
        </p:xfrm>
        <a:graphic>
          <a:graphicData uri="http://schemas.openxmlformats.org/drawingml/2006/table">
            <a:tbl>
              <a:tblPr firstRow="1" bandRow="1">
                <a:tableStyleId>{5C22544A-7EE6-4342-B048-85BDC9FD1C3A}</a:tableStyleId>
              </a:tblPr>
              <a:tblGrid>
                <a:gridCol w="1368152"/>
                <a:gridCol w="1728192"/>
              </a:tblGrid>
              <a:tr h="370840">
                <a:tc>
                  <a:txBody>
                    <a:bodyPr/>
                    <a:lstStyle/>
                    <a:p>
                      <a:r>
                        <a:rPr lang="en-US" dirty="0" err="1" smtClean="0">
                          <a:solidFill>
                            <a:schemeClr val="tx1"/>
                          </a:solidFill>
                        </a:rPr>
                        <a:t>ProjNum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solidFill>
                            <a:schemeClr val="tx1"/>
                          </a:solidFill>
                        </a:rPr>
                        <a:t>ProjArea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Java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68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Database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75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Database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Database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9684" name="TextBox 10"/>
          <p:cNvSpPr txBox="1">
            <a:spLocks noChangeArrowheads="1"/>
          </p:cNvSpPr>
          <p:nvPr/>
        </p:nvSpPr>
        <p:spPr bwMode="auto">
          <a:xfrm>
            <a:off x="7042150" y="2708275"/>
            <a:ext cx="1890713" cy="369888"/>
          </a:xfrm>
          <a:prstGeom prst="rect">
            <a:avLst/>
          </a:prstGeom>
          <a:noFill/>
          <a:ln w="9525">
            <a:noFill/>
            <a:miter lim="800000"/>
            <a:headEnd/>
            <a:tailEnd/>
          </a:ln>
        </p:spPr>
        <p:txBody>
          <a:bodyPr wrap="none">
            <a:spAutoFit/>
          </a:bodyPr>
          <a:lstStyle/>
          <a:p>
            <a:r>
              <a:rPr lang="en-US">
                <a:solidFill>
                  <a:srgbClr val="0000FF"/>
                </a:solidFill>
                <a:latin typeface="Verdana" pitchFamily="34" charset="0"/>
              </a:rPr>
              <a:t>ASSIGNED_TO</a:t>
            </a:r>
          </a:p>
        </p:txBody>
      </p:sp>
      <p:graphicFrame>
        <p:nvGraphicFramePr>
          <p:cNvPr id="12" name="Table 11"/>
          <p:cNvGraphicFramePr>
            <a:graphicFrameLocks noGrp="1"/>
          </p:cNvGraphicFramePr>
          <p:nvPr/>
        </p:nvGraphicFramePr>
        <p:xfrm>
          <a:off x="7092950" y="3109913"/>
          <a:ext cx="1800200" cy="2494280"/>
        </p:xfrm>
        <a:graphic>
          <a:graphicData uri="http://schemas.openxmlformats.org/drawingml/2006/table">
            <a:tbl>
              <a:tblPr firstRow="1" bandRow="1">
                <a:tableStyleId>{5C22544A-7EE6-4342-B048-85BDC9FD1C3A}</a:tableStyleId>
              </a:tblPr>
              <a:tblGrid>
                <a:gridCol w="939373"/>
                <a:gridCol w="860827"/>
              </a:tblGrid>
              <a:tr h="370840">
                <a:tc>
                  <a:txBody>
                    <a:bodyPr/>
                    <a:lstStyle/>
                    <a:p>
                      <a:r>
                        <a:rPr lang="en-US" dirty="0" err="1" smtClean="0">
                          <a:solidFill>
                            <a:schemeClr val="tx1"/>
                          </a:solidFill>
                        </a:rPr>
                        <a:t>StudNum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solidFill>
                            <a:schemeClr val="tx1"/>
                          </a:solidFill>
                        </a:rPr>
                        <a:t>Proj</a:t>
                      </a:r>
                      <a:endParaRPr lang="en-US" dirty="0" smtClean="0">
                        <a:solidFill>
                          <a:schemeClr val="tx1"/>
                        </a:solidFill>
                      </a:endParaRPr>
                    </a:p>
                    <a:p>
                      <a:r>
                        <a:rPr lang="en-US" dirty="0" err="1" smtClean="0">
                          <a:solidFill>
                            <a:schemeClr val="tx1"/>
                          </a:solidFill>
                        </a:rPr>
                        <a:t>Num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68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75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75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70659" name="Content Placeholder 2"/>
          <p:cNvSpPr>
            <a:spLocks noGrp="1"/>
          </p:cNvSpPr>
          <p:nvPr>
            <p:ph idx="1"/>
          </p:nvPr>
        </p:nvSpPr>
        <p:spPr/>
        <p:txBody>
          <a:bodyPr/>
          <a:lstStyle/>
          <a:p>
            <a:pPr marL="0" indent="0" eaLnBrk="1" hangingPunct="1">
              <a:buFont typeface="Wingdings" pitchFamily="2" charset="2"/>
              <a:buNone/>
            </a:pPr>
            <a:r>
              <a:rPr lang="en-US" sz="1600" b="1" smtClean="0"/>
              <a:t>i.</a:t>
            </a:r>
            <a:r>
              <a:rPr lang="en-US" sz="1600" smtClean="0"/>
              <a:t> Obtain student number and student name of all students who are working on </a:t>
            </a:r>
            <a:r>
              <a:rPr lang="en-US" sz="1600" b="1" smtClean="0"/>
              <a:t>both</a:t>
            </a:r>
            <a:r>
              <a:rPr lang="en-US" sz="1600" smtClean="0"/>
              <a:t> the projects having </a:t>
            </a:r>
            <a:r>
              <a:rPr lang="en-US" sz="1600" b="1" smtClean="0"/>
              <a:t>project number 75 and 81</a:t>
            </a:r>
          </a:p>
        </p:txBody>
      </p:sp>
      <p:sp>
        <p:nvSpPr>
          <p:cNvPr id="70660" name="Date Placeholder 3"/>
          <p:cNvSpPr>
            <a:spLocks noGrp="1"/>
          </p:cNvSpPr>
          <p:nvPr>
            <p:ph type="dt" sz="quarter" idx="10"/>
          </p:nvPr>
        </p:nvSpPr>
        <p:spPr/>
        <p:txBody>
          <a:bodyPr/>
          <a:lstStyle/>
          <a:p>
            <a:pPr fontAlgn="base">
              <a:spcBef>
                <a:spcPct val="0"/>
              </a:spcBef>
              <a:spcAft>
                <a:spcPct val="0"/>
              </a:spcAft>
              <a:defRPr/>
            </a:pPr>
            <a:fld id="{BE11A955-58FE-4326-A09F-43FF9D2B3F11}"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70661"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70662" name="Slide Number Placeholder 5"/>
          <p:cNvSpPr>
            <a:spLocks noGrp="1"/>
          </p:cNvSpPr>
          <p:nvPr>
            <p:ph type="sldNum" sz="quarter" idx="12"/>
          </p:nvPr>
        </p:nvSpPr>
        <p:spPr/>
        <p:txBody>
          <a:bodyPr/>
          <a:lstStyle/>
          <a:p>
            <a:pPr fontAlgn="base">
              <a:spcBef>
                <a:spcPct val="0"/>
              </a:spcBef>
              <a:spcAft>
                <a:spcPct val="0"/>
              </a:spcAft>
              <a:defRPr/>
            </a:pPr>
            <a:fld id="{596B035C-DB97-4F61-AA50-7DD276B73A90}" type="slidenum">
              <a:rPr lang="en-US" smtClean="0">
                <a:latin typeface="Arial" pitchFamily="34" charset="0"/>
              </a:rPr>
              <a:pPr fontAlgn="base">
                <a:spcBef>
                  <a:spcPct val="0"/>
                </a:spcBef>
                <a:spcAft>
                  <a:spcPct val="0"/>
                </a:spcAft>
                <a:defRPr/>
              </a:pPr>
              <a:t>17</a:t>
            </a:fld>
            <a:endParaRPr lang="en-US" smtClean="0">
              <a:latin typeface="Arial" pitchFamily="34" charset="0"/>
            </a:endParaRPr>
          </a:p>
        </p:txBody>
      </p:sp>
      <p:sp>
        <p:nvSpPr>
          <p:cNvPr id="70663" name="TextBox 12"/>
          <p:cNvSpPr txBox="1">
            <a:spLocks noChangeArrowheads="1"/>
          </p:cNvSpPr>
          <p:nvPr/>
        </p:nvSpPr>
        <p:spPr bwMode="auto">
          <a:xfrm>
            <a:off x="6254750" y="2276475"/>
            <a:ext cx="2136775" cy="923925"/>
          </a:xfrm>
          <a:prstGeom prst="rect">
            <a:avLst/>
          </a:prstGeom>
          <a:noFill/>
          <a:ln w="12700">
            <a:solidFill>
              <a:srgbClr val="FF0000"/>
            </a:solidFill>
            <a:miter lim="800000"/>
            <a:headEnd/>
            <a:tailEnd/>
          </a:ln>
        </p:spPr>
        <p:txBody>
          <a:bodyPr wrap="none">
            <a:spAutoFit/>
          </a:bodyPr>
          <a:lstStyle/>
          <a:p>
            <a:pPr algn="ctr"/>
            <a:r>
              <a:rPr lang="en-US">
                <a:solidFill>
                  <a:srgbClr val="FF0000"/>
                </a:solidFill>
                <a:latin typeface="Verdana" pitchFamily="34" charset="0"/>
              </a:rPr>
              <a:t>result</a:t>
            </a:r>
          </a:p>
          <a:p>
            <a:pPr algn="ctr"/>
            <a:r>
              <a:rPr lang="en-US">
                <a:latin typeface="Verdana" pitchFamily="34" charset="0"/>
              </a:rPr>
              <a:t>-----------------</a:t>
            </a:r>
          </a:p>
          <a:p>
            <a:pPr algn="ctr"/>
            <a:r>
              <a:rPr lang="en-US">
                <a:latin typeface="Verdana" pitchFamily="34" charset="0"/>
              </a:rPr>
              <a:t>556     Chandan</a:t>
            </a:r>
          </a:p>
        </p:txBody>
      </p:sp>
      <p:pic>
        <p:nvPicPr>
          <p:cNvPr id="70664" name="Picture 2"/>
          <p:cNvPicPr>
            <a:picLocks noChangeAspect="1" noChangeArrowheads="1"/>
          </p:cNvPicPr>
          <p:nvPr/>
        </p:nvPicPr>
        <p:blipFill>
          <a:blip r:embed="rId2"/>
          <a:srcRect/>
          <a:stretch>
            <a:fillRect/>
          </a:stretch>
        </p:blipFill>
        <p:spPr bwMode="auto">
          <a:xfrm>
            <a:off x="900113" y="1897063"/>
            <a:ext cx="4386262" cy="2316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71683" name="Content Placeholder 2"/>
          <p:cNvSpPr>
            <a:spLocks noGrp="1"/>
          </p:cNvSpPr>
          <p:nvPr>
            <p:ph idx="1"/>
          </p:nvPr>
        </p:nvSpPr>
        <p:spPr/>
        <p:txBody>
          <a:bodyPr/>
          <a:lstStyle/>
          <a:p>
            <a:pPr marL="0" indent="0" eaLnBrk="1" hangingPunct="1">
              <a:buFont typeface="Wingdings" pitchFamily="2" charset="2"/>
              <a:buNone/>
            </a:pPr>
            <a:r>
              <a:rPr lang="en-US" sz="1600" b="1" smtClean="0"/>
              <a:t>i.</a:t>
            </a:r>
            <a:r>
              <a:rPr lang="en-US" sz="1600" smtClean="0"/>
              <a:t> Obtain student number and student name of all students who are working on </a:t>
            </a:r>
            <a:r>
              <a:rPr lang="en-US" sz="1600" b="1" smtClean="0"/>
              <a:t>both</a:t>
            </a:r>
            <a:r>
              <a:rPr lang="en-US" sz="1600" smtClean="0"/>
              <a:t> the projects having </a:t>
            </a:r>
            <a:r>
              <a:rPr lang="en-US" sz="1600" b="1" smtClean="0"/>
              <a:t>project number 75 and 81</a:t>
            </a:r>
          </a:p>
        </p:txBody>
      </p:sp>
      <p:sp>
        <p:nvSpPr>
          <p:cNvPr id="71684" name="Date Placeholder 3"/>
          <p:cNvSpPr>
            <a:spLocks noGrp="1"/>
          </p:cNvSpPr>
          <p:nvPr>
            <p:ph type="dt" sz="quarter" idx="10"/>
          </p:nvPr>
        </p:nvSpPr>
        <p:spPr/>
        <p:txBody>
          <a:bodyPr/>
          <a:lstStyle/>
          <a:p>
            <a:pPr fontAlgn="base">
              <a:spcBef>
                <a:spcPct val="0"/>
              </a:spcBef>
              <a:spcAft>
                <a:spcPct val="0"/>
              </a:spcAft>
              <a:defRPr/>
            </a:pPr>
            <a:fld id="{39BBBBCE-B6C6-40E9-A5C4-13BF1121C802}"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71685"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71686" name="Slide Number Placeholder 5"/>
          <p:cNvSpPr>
            <a:spLocks noGrp="1"/>
          </p:cNvSpPr>
          <p:nvPr>
            <p:ph type="sldNum" sz="quarter" idx="12"/>
          </p:nvPr>
        </p:nvSpPr>
        <p:spPr/>
        <p:txBody>
          <a:bodyPr/>
          <a:lstStyle/>
          <a:p>
            <a:pPr fontAlgn="base">
              <a:spcBef>
                <a:spcPct val="0"/>
              </a:spcBef>
              <a:spcAft>
                <a:spcPct val="0"/>
              </a:spcAft>
              <a:defRPr/>
            </a:pPr>
            <a:fld id="{84B80ABF-1E72-4C9A-8D11-10A9B58085E9}" type="slidenum">
              <a:rPr lang="en-US" smtClean="0">
                <a:latin typeface="Arial" pitchFamily="34" charset="0"/>
              </a:rPr>
              <a:pPr fontAlgn="base">
                <a:spcBef>
                  <a:spcPct val="0"/>
                </a:spcBef>
                <a:spcAft>
                  <a:spcPct val="0"/>
                </a:spcAft>
                <a:defRPr/>
              </a:pPr>
              <a:t>18</a:t>
            </a:fld>
            <a:endParaRPr lang="en-US" smtClean="0">
              <a:latin typeface="Arial" pitchFamily="34" charset="0"/>
            </a:endParaRPr>
          </a:p>
        </p:txBody>
      </p:sp>
      <p:sp>
        <p:nvSpPr>
          <p:cNvPr id="71687" name="TextBox 12"/>
          <p:cNvSpPr txBox="1">
            <a:spLocks noChangeArrowheads="1"/>
          </p:cNvSpPr>
          <p:nvPr/>
        </p:nvSpPr>
        <p:spPr bwMode="auto">
          <a:xfrm>
            <a:off x="6254750" y="2276475"/>
            <a:ext cx="2136775" cy="923925"/>
          </a:xfrm>
          <a:prstGeom prst="rect">
            <a:avLst/>
          </a:prstGeom>
          <a:noFill/>
          <a:ln w="12700">
            <a:solidFill>
              <a:srgbClr val="FF0000"/>
            </a:solidFill>
            <a:miter lim="800000"/>
            <a:headEnd/>
            <a:tailEnd/>
          </a:ln>
        </p:spPr>
        <p:txBody>
          <a:bodyPr wrap="none">
            <a:spAutoFit/>
          </a:bodyPr>
          <a:lstStyle/>
          <a:p>
            <a:pPr algn="ctr"/>
            <a:r>
              <a:rPr lang="en-US">
                <a:solidFill>
                  <a:srgbClr val="FF0000"/>
                </a:solidFill>
                <a:latin typeface="Verdana" pitchFamily="34" charset="0"/>
              </a:rPr>
              <a:t>result</a:t>
            </a:r>
          </a:p>
          <a:p>
            <a:pPr algn="ctr"/>
            <a:r>
              <a:rPr lang="en-US">
                <a:latin typeface="Verdana" pitchFamily="34" charset="0"/>
              </a:rPr>
              <a:t>-----------------</a:t>
            </a:r>
          </a:p>
          <a:p>
            <a:pPr algn="ctr"/>
            <a:r>
              <a:rPr lang="en-US">
                <a:latin typeface="Verdana" pitchFamily="34" charset="0"/>
              </a:rPr>
              <a:t>556     Chandan</a:t>
            </a:r>
          </a:p>
        </p:txBody>
      </p:sp>
      <p:pic>
        <p:nvPicPr>
          <p:cNvPr id="71688" name="Picture 2"/>
          <p:cNvPicPr>
            <a:picLocks noChangeAspect="1" noChangeArrowheads="1"/>
          </p:cNvPicPr>
          <p:nvPr/>
        </p:nvPicPr>
        <p:blipFill>
          <a:blip r:embed="rId2"/>
          <a:srcRect/>
          <a:stretch>
            <a:fillRect/>
          </a:stretch>
        </p:blipFill>
        <p:spPr bwMode="auto">
          <a:xfrm>
            <a:off x="900113" y="1897063"/>
            <a:ext cx="3743325" cy="1976437"/>
          </a:xfrm>
          <a:prstGeom prst="rect">
            <a:avLst/>
          </a:prstGeom>
          <a:noFill/>
          <a:ln w="9525">
            <a:noFill/>
            <a:miter lim="800000"/>
            <a:headEnd/>
            <a:tailEnd/>
          </a:ln>
        </p:spPr>
      </p:pic>
      <p:sp>
        <p:nvSpPr>
          <p:cNvPr id="71689" name="TextBox 16"/>
          <p:cNvSpPr txBox="1">
            <a:spLocks noChangeArrowheads="1"/>
          </p:cNvSpPr>
          <p:nvPr/>
        </p:nvSpPr>
        <p:spPr bwMode="auto">
          <a:xfrm>
            <a:off x="755650" y="3873500"/>
            <a:ext cx="7445375" cy="2185988"/>
          </a:xfrm>
          <a:prstGeom prst="rect">
            <a:avLst/>
          </a:prstGeom>
          <a:noFill/>
          <a:ln w="9525">
            <a:solidFill>
              <a:srgbClr val="FF0000"/>
            </a:solidFill>
            <a:miter lim="800000"/>
            <a:headEnd/>
            <a:tailEnd/>
          </a:ln>
        </p:spPr>
        <p:txBody>
          <a:bodyPr wrap="none">
            <a:spAutoFit/>
          </a:bodyPr>
          <a:lstStyle/>
          <a:p>
            <a:r>
              <a:rPr lang="en-US">
                <a:latin typeface="Verdana" pitchFamily="34" charset="0"/>
              </a:rPr>
              <a:t>temp1 &lt;- </a:t>
            </a:r>
            <a:r>
              <a:rPr lang="el-GR" sz="2000">
                <a:solidFill>
                  <a:srgbClr val="FF00FF"/>
                </a:solidFill>
                <a:latin typeface="Verdana" pitchFamily="34" charset="0"/>
              </a:rPr>
              <a:t>σ</a:t>
            </a:r>
            <a:r>
              <a:rPr lang="en-US" sz="2000" baseline="-25000">
                <a:latin typeface="Verdana" pitchFamily="34" charset="0"/>
              </a:rPr>
              <a:t>ProjNum=</a:t>
            </a:r>
            <a:r>
              <a:rPr lang="en-US" sz="2000" b="1" baseline="-25000">
                <a:latin typeface="Verdana" pitchFamily="34" charset="0"/>
              </a:rPr>
              <a:t>75</a:t>
            </a:r>
            <a:r>
              <a:rPr lang="en-US" sz="1600">
                <a:latin typeface="Verdana" pitchFamily="34" charset="0"/>
              </a:rPr>
              <a:t>(</a:t>
            </a:r>
            <a:r>
              <a:rPr lang="en-US" sz="1600">
                <a:solidFill>
                  <a:srgbClr val="0000FF"/>
                </a:solidFill>
                <a:latin typeface="Verdana" pitchFamily="34" charset="0"/>
              </a:rPr>
              <a:t>ASSIGNED_TO</a:t>
            </a:r>
            <a:r>
              <a:rPr lang="en-US" sz="1600">
                <a:latin typeface="Verdana" pitchFamily="34" charset="0"/>
              </a:rPr>
              <a:t>)</a:t>
            </a:r>
            <a:r>
              <a:rPr lang="en-US" sz="2000" baseline="30000">
                <a:latin typeface="Verdana" pitchFamily="34" charset="0"/>
              </a:rPr>
              <a:t> </a:t>
            </a:r>
          </a:p>
          <a:p>
            <a:r>
              <a:rPr lang="en-US">
                <a:latin typeface="Verdana" pitchFamily="34" charset="0"/>
              </a:rPr>
              <a:t>temp2 &lt;- </a:t>
            </a:r>
            <a:r>
              <a:rPr lang="el-GR" sz="2000">
                <a:solidFill>
                  <a:srgbClr val="FF00FF"/>
                </a:solidFill>
                <a:latin typeface="Cambria Math" pitchFamily="18" charset="0"/>
              </a:rPr>
              <a:t>𝞹</a:t>
            </a:r>
            <a:r>
              <a:rPr lang="en-US" sz="2000" baseline="-25000">
                <a:latin typeface="Verdana" pitchFamily="34" charset="0"/>
              </a:rPr>
              <a:t>StudNum</a:t>
            </a:r>
            <a:r>
              <a:rPr lang="en-US" sz="1600">
                <a:latin typeface="Verdana" pitchFamily="34" charset="0"/>
              </a:rPr>
              <a:t>(temp1)</a:t>
            </a:r>
          </a:p>
          <a:p>
            <a:r>
              <a:rPr lang="en-US">
                <a:latin typeface="Verdana" pitchFamily="34" charset="0"/>
              </a:rPr>
              <a:t>temp3 &lt;- </a:t>
            </a:r>
            <a:r>
              <a:rPr lang="el-GR">
                <a:solidFill>
                  <a:srgbClr val="FF00FF"/>
                </a:solidFill>
                <a:latin typeface="Verdana" pitchFamily="34" charset="0"/>
              </a:rPr>
              <a:t>σ</a:t>
            </a:r>
            <a:r>
              <a:rPr lang="en-US" baseline="-25000">
                <a:latin typeface="Verdana" pitchFamily="34" charset="0"/>
              </a:rPr>
              <a:t>ProjNum=</a:t>
            </a:r>
            <a:r>
              <a:rPr lang="en-US" b="1" baseline="-25000">
                <a:latin typeface="Verdana" pitchFamily="34" charset="0"/>
              </a:rPr>
              <a:t>81</a:t>
            </a:r>
            <a:r>
              <a:rPr lang="en-US" sz="1600">
                <a:latin typeface="Verdana" pitchFamily="34" charset="0"/>
              </a:rPr>
              <a:t>(</a:t>
            </a:r>
            <a:r>
              <a:rPr lang="en-US" sz="1600">
                <a:solidFill>
                  <a:srgbClr val="0000FF"/>
                </a:solidFill>
                <a:latin typeface="Verdana" pitchFamily="34" charset="0"/>
              </a:rPr>
              <a:t>ASSIGNED_TO</a:t>
            </a:r>
            <a:r>
              <a:rPr lang="en-US" sz="1600">
                <a:latin typeface="Verdana" pitchFamily="34" charset="0"/>
              </a:rPr>
              <a:t>)</a:t>
            </a:r>
            <a:endParaRPr lang="en-US" baseline="30000">
              <a:latin typeface="Verdana" pitchFamily="34" charset="0"/>
            </a:endParaRPr>
          </a:p>
          <a:p>
            <a:r>
              <a:rPr lang="en-US">
                <a:latin typeface="Verdana" pitchFamily="34" charset="0"/>
              </a:rPr>
              <a:t>temp4 &lt;- </a:t>
            </a:r>
            <a:r>
              <a:rPr lang="el-GR">
                <a:solidFill>
                  <a:srgbClr val="FF00FF"/>
                </a:solidFill>
                <a:latin typeface="Cambria Math" pitchFamily="18" charset="0"/>
              </a:rPr>
              <a:t>𝞹</a:t>
            </a:r>
            <a:r>
              <a:rPr lang="en-US" baseline="-25000">
                <a:latin typeface="Verdana" pitchFamily="34" charset="0"/>
              </a:rPr>
              <a:t>StudNum</a:t>
            </a:r>
            <a:r>
              <a:rPr lang="en-US">
                <a:latin typeface="Verdana" pitchFamily="34" charset="0"/>
              </a:rPr>
              <a:t>(temp3)</a:t>
            </a:r>
          </a:p>
          <a:p>
            <a:endParaRPr lang="en-US">
              <a:latin typeface="Verdana" pitchFamily="34" charset="0"/>
            </a:endParaRPr>
          </a:p>
          <a:p>
            <a:r>
              <a:rPr lang="en-US">
                <a:latin typeface="Verdana" pitchFamily="34" charset="0"/>
              </a:rPr>
              <a:t>temp5 &lt;- temp2 </a:t>
            </a:r>
            <a:r>
              <a:rPr lang="en-US" b="1">
                <a:solidFill>
                  <a:srgbClr val="FF00FF"/>
                </a:solidFill>
                <a:latin typeface="Verdana" pitchFamily="34" charset="0"/>
              </a:rPr>
              <a:t>∩</a:t>
            </a:r>
            <a:r>
              <a:rPr lang="en-US">
                <a:solidFill>
                  <a:srgbClr val="FF00FF"/>
                </a:solidFill>
                <a:latin typeface="Verdana" pitchFamily="34" charset="0"/>
              </a:rPr>
              <a:t> </a:t>
            </a:r>
            <a:r>
              <a:rPr lang="en-US">
                <a:latin typeface="Verdana" pitchFamily="34" charset="0"/>
              </a:rPr>
              <a:t>temp2</a:t>
            </a:r>
          </a:p>
          <a:p>
            <a:r>
              <a:rPr lang="en-US" sz="2000">
                <a:latin typeface="Verdana" pitchFamily="34" charset="0"/>
              </a:rPr>
              <a:t>result &lt;- STUDENT </a:t>
            </a:r>
            <a:r>
              <a:rPr lang="en-US" sz="2400">
                <a:solidFill>
                  <a:srgbClr val="FF00FF"/>
                </a:solidFill>
                <a:latin typeface="Verdana" pitchFamily="34" charset="0"/>
              </a:rPr>
              <a:t>⋈ </a:t>
            </a:r>
            <a:r>
              <a:rPr lang="en-US" sz="2000" baseline="-25000">
                <a:latin typeface="Verdana" pitchFamily="34" charset="0"/>
              </a:rPr>
              <a:t>STUDENT.StudNum=temp5.StudNum</a:t>
            </a:r>
            <a:r>
              <a:rPr lang="en-US" sz="1400">
                <a:latin typeface="Verdana" pitchFamily="34" charset="0"/>
              </a:rPr>
              <a:t> </a:t>
            </a:r>
            <a:r>
              <a:rPr lang="en-US" sz="2000">
                <a:latin typeface="Verdana" pitchFamily="34" charset="0"/>
              </a:rPr>
              <a:t>(temp5)</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72707" name="Content Placeholder 2"/>
          <p:cNvSpPr>
            <a:spLocks noGrp="1"/>
          </p:cNvSpPr>
          <p:nvPr>
            <p:ph idx="1"/>
          </p:nvPr>
        </p:nvSpPr>
        <p:spPr/>
        <p:txBody>
          <a:bodyPr/>
          <a:lstStyle/>
          <a:p>
            <a:pPr marL="0" indent="0" eaLnBrk="1" hangingPunct="1">
              <a:buFont typeface="Wingdings" pitchFamily="2" charset="2"/>
              <a:buNone/>
            </a:pPr>
            <a:r>
              <a:rPr lang="en-US" sz="1600" b="1" smtClean="0"/>
              <a:t>ii.</a:t>
            </a:r>
            <a:r>
              <a:rPr lang="en-US" sz="1600" smtClean="0"/>
              <a:t> Obtain student number and student name of all those students who do not work on project number 68</a:t>
            </a:r>
          </a:p>
        </p:txBody>
      </p:sp>
      <p:sp>
        <p:nvSpPr>
          <p:cNvPr id="72708" name="Date Placeholder 3"/>
          <p:cNvSpPr>
            <a:spLocks noGrp="1"/>
          </p:cNvSpPr>
          <p:nvPr>
            <p:ph type="dt" sz="quarter" idx="10"/>
          </p:nvPr>
        </p:nvSpPr>
        <p:spPr/>
        <p:txBody>
          <a:bodyPr/>
          <a:lstStyle/>
          <a:p>
            <a:pPr fontAlgn="base">
              <a:spcBef>
                <a:spcPct val="0"/>
              </a:spcBef>
              <a:spcAft>
                <a:spcPct val="0"/>
              </a:spcAft>
              <a:defRPr/>
            </a:pPr>
            <a:fld id="{37D900B9-DFB3-4CB9-8BC3-EC8C185DFE8A}"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72709"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72710" name="Slide Number Placeholder 5"/>
          <p:cNvSpPr>
            <a:spLocks noGrp="1"/>
          </p:cNvSpPr>
          <p:nvPr>
            <p:ph type="sldNum" sz="quarter" idx="12"/>
          </p:nvPr>
        </p:nvSpPr>
        <p:spPr/>
        <p:txBody>
          <a:bodyPr/>
          <a:lstStyle/>
          <a:p>
            <a:pPr fontAlgn="base">
              <a:spcBef>
                <a:spcPct val="0"/>
              </a:spcBef>
              <a:spcAft>
                <a:spcPct val="0"/>
              </a:spcAft>
              <a:defRPr/>
            </a:pPr>
            <a:fld id="{22FC35A5-023F-40ED-AF70-5300C08432C1}" type="slidenum">
              <a:rPr lang="en-US" smtClean="0">
                <a:latin typeface="Arial" pitchFamily="34" charset="0"/>
              </a:rPr>
              <a:pPr fontAlgn="base">
                <a:spcBef>
                  <a:spcPct val="0"/>
                </a:spcBef>
                <a:spcAft>
                  <a:spcPct val="0"/>
                </a:spcAft>
                <a:defRPr/>
              </a:pPr>
              <a:t>19</a:t>
            </a:fld>
            <a:endParaRPr lang="en-US" smtClean="0">
              <a:latin typeface="Arial" pitchFamily="34" charset="0"/>
            </a:endParaRPr>
          </a:p>
        </p:txBody>
      </p:sp>
      <p:graphicFrame>
        <p:nvGraphicFramePr>
          <p:cNvPr id="7" name="Table 6"/>
          <p:cNvGraphicFramePr>
            <a:graphicFrameLocks noGrp="1"/>
          </p:cNvGraphicFramePr>
          <p:nvPr/>
        </p:nvGraphicFramePr>
        <p:xfrm>
          <a:off x="371475" y="2282825"/>
          <a:ext cx="3096344" cy="2225040"/>
        </p:xfrm>
        <a:graphic>
          <a:graphicData uri="http://schemas.openxmlformats.org/drawingml/2006/table">
            <a:tbl>
              <a:tblPr firstRow="1" bandRow="1">
                <a:tableStyleId>{5C22544A-7EE6-4342-B048-85BDC9FD1C3A}</a:tableStyleId>
              </a:tblPr>
              <a:tblGrid>
                <a:gridCol w="1512168"/>
                <a:gridCol w="1584176"/>
              </a:tblGrid>
              <a:tr h="370840">
                <a:tc>
                  <a:txBody>
                    <a:bodyPr/>
                    <a:lstStyle/>
                    <a:p>
                      <a:r>
                        <a:rPr lang="en-US" dirty="0" err="1" smtClean="0">
                          <a:solidFill>
                            <a:schemeClr val="tx1"/>
                          </a:solidFill>
                        </a:rPr>
                        <a:t>StudNum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solidFill>
                            <a:schemeClr val="tx1"/>
                          </a:solidFill>
                        </a:rPr>
                        <a:t>StudName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rPr>
                        <a:t>Avinash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rPr>
                        <a:t>Balaji</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rPr>
                        <a:t>Chandan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Dinesh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Harish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2734" name="TextBox 7"/>
          <p:cNvSpPr txBox="1">
            <a:spLocks noChangeArrowheads="1"/>
          </p:cNvSpPr>
          <p:nvPr/>
        </p:nvSpPr>
        <p:spPr bwMode="auto">
          <a:xfrm>
            <a:off x="1020763" y="1885950"/>
            <a:ext cx="1292225" cy="368300"/>
          </a:xfrm>
          <a:prstGeom prst="rect">
            <a:avLst/>
          </a:prstGeom>
          <a:noFill/>
          <a:ln w="9525">
            <a:noFill/>
            <a:miter lim="800000"/>
            <a:headEnd/>
            <a:tailEnd/>
          </a:ln>
        </p:spPr>
        <p:txBody>
          <a:bodyPr wrap="none">
            <a:spAutoFit/>
          </a:bodyPr>
          <a:lstStyle/>
          <a:p>
            <a:r>
              <a:rPr lang="en-US">
                <a:solidFill>
                  <a:srgbClr val="0000FF"/>
                </a:solidFill>
                <a:latin typeface="Verdana" pitchFamily="34" charset="0"/>
              </a:rPr>
              <a:t>STUDENT</a:t>
            </a:r>
          </a:p>
        </p:txBody>
      </p:sp>
      <p:sp>
        <p:nvSpPr>
          <p:cNvPr id="72735" name="TextBox 10"/>
          <p:cNvSpPr txBox="1">
            <a:spLocks noChangeArrowheads="1"/>
          </p:cNvSpPr>
          <p:nvPr/>
        </p:nvSpPr>
        <p:spPr bwMode="auto">
          <a:xfrm>
            <a:off x="3779838" y="1844675"/>
            <a:ext cx="1892300" cy="369888"/>
          </a:xfrm>
          <a:prstGeom prst="rect">
            <a:avLst/>
          </a:prstGeom>
          <a:noFill/>
          <a:ln w="9525">
            <a:noFill/>
            <a:miter lim="800000"/>
            <a:headEnd/>
            <a:tailEnd/>
          </a:ln>
        </p:spPr>
        <p:txBody>
          <a:bodyPr wrap="none">
            <a:spAutoFit/>
          </a:bodyPr>
          <a:lstStyle/>
          <a:p>
            <a:r>
              <a:rPr lang="en-US">
                <a:solidFill>
                  <a:srgbClr val="0000FF"/>
                </a:solidFill>
                <a:latin typeface="Verdana" pitchFamily="34" charset="0"/>
              </a:rPr>
              <a:t>ASSIGNED_TO</a:t>
            </a:r>
          </a:p>
        </p:txBody>
      </p:sp>
      <p:graphicFrame>
        <p:nvGraphicFramePr>
          <p:cNvPr id="12" name="Table 11"/>
          <p:cNvGraphicFramePr>
            <a:graphicFrameLocks noGrp="1"/>
          </p:cNvGraphicFramePr>
          <p:nvPr/>
        </p:nvGraphicFramePr>
        <p:xfrm>
          <a:off x="3830638" y="2246313"/>
          <a:ext cx="1800200" cy="2494280"/>
        </p:xfrm>
        <a:graphic>
          <a:graphicData uri="http://schemas.openxmlformats.org/drawingml/2006/table">
            <a:tbl>
              <a:tblPr firstRow="1" bandRow="1">
                <a:tableStyleId>{5C22544A-7EE6-4342-B048-85BDC9FD1C3A}</a:tableStyleId>
              </a:tblPr>
              <a:tblGrid>
                <a:gridCol w="939373"/>
                <a:gridCol w="860827"/>
              </a:tblGrid>
              <a:tr h="370840">
                <a:tc>
                  <a:txBody>
                    <a:bodyPr/>
                    <a:lstStyle/>
                    <a:p>
                      <a:r>
                        <a:rPr lang="en-US" dirty="0" err="1" smtClean="0">
                          <a:solidFill>
                            <a:schemeClr val="tx1"/>
                          </a:solidFill>
                        </a:rPr>
                        <a:t>StudNum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solidFill>
                            <a:schemeClr val="tx1"/>
                          </a:solidFill>
                        </a:rPr>
                        <a:t>Proj</a:t>
                      </a:r>
                      <a:endParaRPr lang="en-US" dirty="0" smtClean="0">
                        <a:solidFill>
                          <a:schemeClr val="tx1"/>
                        </a:solidFill>
                      </a:endParaRPr>
                    </a:p>
                    <a:p>
                      <a:r>
                        <a:rPr lang="en-US" dirty="0" err="1" smtClean="0">
                          <a:solidFill>
                            <a:schemeClr val="tx1"/>
                          </a:solidFill>
                        </a:rPr>
                        <a:t>Num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68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75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557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75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4" name="TextBox 13"/>
          <p:cNvSpPr txBox="1"/>
          <p:nvPr/>
        </p:nvSpPr>
        <p:spPr>
          <a:xfrm>
            <a:off x="6421438" y="4437063"/>
            <a:ext cx="2182812" cy="1754187"/>
          </a:xfrm>
          <a:prstGeom prst="rect">
            <a:avLst/>
          </a:prstGeom>
          <a:noFill/>
          <a:ln w="12700">
            <a:solidFill>
              <a:srgbClr val="FF0000"/>
            </a:solidFill>
          </a:ln>
        </p:spPr>
        <p:txBody>
          <a:bodyPr wrap="none">
            <a:spAutoFit/>
          </a:bodyPr>
          <a:lstStyle/>
          <a:p>
            <a:pPr algn="ctr" fontAlgn="auto">
              <a:spcBef>
                <a:spcPts val="0"/>
              </a:spcBef>
              <a:spcAft>
                <a:spcPts val="0"/>
              </a:spcAft>
              <a:defRPr/>
            </a:pPr>
            <a:r>
              <a:rPr lang="en-US" dirty="0">
                <a:solidFill>
                  <a:srgbClr val="FF0000"/>
                </a:solidFill>
                <a:latin typeface="+mn-lt"/>
                <a:cs typeface="+mn-cs"/>
              </a:rPr>
              <a:t>result</a:t>
            </a:r>
          </a:p>
          <a:p>
            <a:pPr algn="ctr" fontAlgn="auto">
              <a:spcBef>
                <a:spcPts val="0"/>
              </a:spcBef>
              <a:spcAft>
                <a:spcPts val="0"/>
              </a:spcAft>
              <a:defRPr/>
            </a:pPr>
            <a:r>
              <a:rPr lang="en-US" dirty="0">
                <a:latin typeface="+mn-lt"/>
                <a:cs typeface="+mn-cs"/>
              </a:rPr>
              <a:t>-----------------</a:t>
            </a:r>
          </a:p>
          <a:p>
            <a:pPr marL="342900" indent="-342900" algn="ctr" fontAlgn="auto">
              <a:spcBef>
                <a:spcPts val="0"/>
              </a:spcBef>
              <a:spcAft>
                <a:spcPts val="0"/>
              </a:spcAft>
              <a:buFontTx/>
              <a:buAutoNum type="arabicPlain" startAt="554"/>
              <a:defRPr/>
            </a:pPr>
            <a:r>
              <a:rPr lang="en-US" dirty="0">
                <a:latin typeface="+mn-lt"/>
                <a:cs typeface="+mn-cs"/>
              </a:rPr>
              <a:t>      </a:t>
            </a:r>
            <a:r>
              <a:rPr lang="en-US" dirty="0" err="1">
                <a:latin typeface="+mn-lt"/>
                <a:cs typeface="+mn-cs"/>
              </a:rPr>
              <a:t>Avinash</a:t>
            </a:r>
            <a:endParaRPr lang="en-US" dirty="0">
              <a:latin typeface="+mn-lt"/>
              <a:cs typeface="+mn-cs"/>
            </a:endParaRPr>
          </a:p>
          <a:p>
            <a:pPr algn="ctr" fontAlgn="auto">
              <a:spcBef>
                <a:spcPts val="0"/>
              </a:spcBef>
              <a:spcAft>
                <a:spcPts val="0"/>
              </a:spcAft>
              <a:defRPr/>
            </a:pPr>
            <a:r>
              <a:rPr lang="en-US" dirty="0">
                <a:latin typeface="+mn-lt"/>
                <a:cs typeface="+mn-cs"/>
              </a:rPr>
              <a:t>556     </a:t>
            </a:r>
            <a:r>
              <a:rPr lang="en-US" dirty="0" err="1">
                <a:latin typeface="+mn-lt"/>
                <a:cs typeface="+mn-cs"/>
              </a:rPr>
              <a:t>Chandan</a:t>
            </a:r>
            <a:endParaRPr lang="en-US" dirty="0">
              <a:latin typeface="+mn-lt"/>
              <a:cs typeface="+mn-cs"/>
            </a:endParaRPr>
          </a:p>
          <a:p>
            <a:pPr algn="ctr" fontAlgn="auto">
              <a:spcBef>
                <a:spcPts val="0"/>
              </a:spcBef>
              <a:spcAft>
                <a:spcPts val="0"/>
              </a:spcAft>
              <a:defRPr/>
            </a:pPr>
            <a:r>
              <a:rPr lang="en-US" dirty="0">
                <a:latin typeface="+mn-lt"/>
                <a:cs typeface="+mn-cs"/>
              </a:rPr>
              <a:t>557         Dinesh</a:t>
            </a:r>
          </a:p>
          <a:p>
            <a:pPr algn="ctr" fontAlgn="auto">
              <a:spcBef>
                <a:spcPts val="0"/>
              </a:spcBef>
              <a:spcAft>
                <a:spcPts val="0"/>
              </a:spcAft>
              <a:defRPr/>
            </a:pPr>
            <a:r>
              <a:rPr lang="en-US" dirty="0">
                <a:latin typeface="+mn-lt"/>
                <a:cs typeface="+mn-cs"/>
              </a:rPr>
              <a:t>558          Harish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smtClean="0">
                <a:solidFill>
                  <a:srgbClr val="FF0000"/>
                </a:solidFill>
              </a:rPr>
              <a:t>Problem to solve</a:t>
            </a:r>
            <a:endParaRPr lang="en-US" smtClean="0"/>
          </a:p>
        </p:txBody>
      </p:sp>
      <p:sp>
        <p:nvSpPr>
          <p:cNvPr id="55299" name="Date Placeholder 3"/>
          <p:cNvSpPr>
            <a:spLocks noGrp="1"/>
          </p:cNvSpPr>
          <p:nvPr>
            <p:ph type="dt" sz="quarter" idx="10"/>
          </p:nvPr>
        </p:nvSpPr>
        <p:spPr/>
        <p:txBody>
          <a:bodyPr/>
          <a:lstStyle/>
          <a:p>
            <a:pPr fontAlgn="base">
              <a:spcBef>
                <a:spcPct val="0"/>
              </a:spcBef>
              <a:spcAft>
                <a:spcPct val="0"/>
              </a:spcAft>
              <a:defRPr/>
            </a:pPr>
            <a:fld id="{3B74D9AF-541D-400E-A56D-5B78FD162E31}"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55300"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55301" name="Slide Number Placeholder 5"/>
          <p:cNvSpPr>
            <a:spLocks noGrp="1"/>
          </p:cNvSpPr>
          <p:nvPr>
            <p:ph type="sldNum" sz="quarter" idx="12"/>
          </p:nvPr>
        </p:nvSpPr>
        <p:spPr/>
        <p:txBody>
          <a:bodyPr/>
          <a:lstStyle/>
          <a:p>
            <a:pPr fontAlgn="base">
              <a:spcBef>
                <a:spcPct val="0"/>
              </a:spcBef>
              <a:spcAft>
                <a:spcPct val="0"/>
              </a:spcAft>
              <a:defRPr/>
            </a:pPr>
            <a:fld id="{8E79F80F-BEAC-4ED7-9453-D5EF1CA6E4E5}" type="slidenum">
              <a:rPr lang="en-US" smtClean="0">
                <a:latin typeface="Arial" pitchFamily="34" charset="0"/>
              </a:rPr>
              <a:pPr fontAlgn="base">
                <a:spcBef>
                  <a:spcPct val="0"/>
                </a:spcBef>
                <a:spcAft>
                  <a:spcPct val="0"/>
                </a:spcAft>
                <a:defRPr/>
              </a:pPr>
              <a:t>2</a:t>
            </a:fld>
            <a:endParaRPr lang="en-US" smtClean="0">
              <a:latin typeface="Arial" pitchFamily="34" charset="0"/>
            </a:endParaRPr>
          </a:p>
        </p:txBody>
      </p:sp>
      <p:pic>
        <p:nvPicPr>
          <p:cNvPr id="55302" name="Picture 5"/>
          <p:cNvPicPr>
            <a:picLocks noChangeAspect="1" noChangeArrowheads="1"/>
          </p:cNvPicPr>
          <p:nvPr/>
        </p:nvPicPr>
        <p:blipFill>
          <a:blip r:embed="rId2"/>
          <a:srcRect/>
          <a:stretch>
            <a:fillRect/>
          </a:stretch>
        </p:blipFill>
        <p:spPr bwMode="auto">
          <a:xfrm>
            <a:off x="246063" y="1536700"/>
            <a:ext cx="3629025" cy="1171575"/>
          </a:xfrm>
          <a:prstGeom prst="rect">
            <a:avLst/>
          </a:prstGeom>
          <a:noFill/>
          <a:ln w="9525">
            <a:solidFill>
              <a:schemeClr val="tx1"/>
            </a:solidFill>
            <a:miter lim="800000"/>
            <a:headEnd/>
            <a:tailEnd/>
          </a:ln>
        </p:spPr>
      </p:pic>
      <p:sp>
        <p:nvSpPr>
          <p:cNvPr id="55303" name="TextBox 6"/>
          <p:cNvSpPr txBox="1">
            <a:spLocks noChangeArrowheads="1"/>
          </p:cNvSpPr>
          <p:nvPr/>
        </p:nvSpPr>
        <p:spPr bwMode="auto">
          <a:xfrm>
            <a:off x="188913" y="1101725"/>
            <a:ext cx="6962775" cy="338138"/>
          </a:xfrm>
          <a:prstGeom prst="rect">
            <a:avLst/>
          </a:prstGeom>
          <a:noFill/>
          <a:ln w="9525">
            <a:noFill/>
            <a:miter lim="800000"/>
            <a:headEnd/>
            <a:tailEnd/>
          </a:ln>
        </p:spPr>
        <p:txBody>
          <a:bodyPr wrap="none">
            <a:spAutoFit/>
          </a:bodyPr>
          <a:lstStyle/>
          <a:p>
            <a:r>
              <a:rPr lang="en-US" sz="1600">
                <a:solidFill>
                  <a:srgbClr val="0000FF"/>
                </a:solidFill>
                <a:latin typeface="Verdana" pitchFamily="34" charset="0"/>
              </a:rPr>
              <a:t>i. Find all the names of Sailors who have reserved boat with </a:t>
            </a:r>
            <a:r>
              <a:rPr lang="en-US" sz="1600" b="1">
                <a:solidFill>
                  <a:srgbClr val="0000FF"/>
                </a:solidFill>
                <a:latin typeface="Verdana" pitchFamily="34" charset="0"/>
              </a:rPr>
              <a:t>ID 2</a:t>
            </a:r>
            <a:endParaRPr lang="en-US" sz="1600">
              <a:solidFill>
                <a:srgbClr val="0000FF"/>
              </a:solidFill>
              <a:latin typeface="Verdana" pitchFamily="34" charset="0"/>
            </a:endParaRPr>
          </a:p>
        </p:txBody>
      </p:sp>
      <p:pic>
        <p:nvPicPr>
          <p:cNvPr id="55304" name="Picture 2"/>
          <p:cNvPicPr>
            <a:picLocks noChangeAspect="1" noChangeArrowheads="1"/>
          </p:cNvPicPr>
          <p:nvPr/>
        </p:nvPicPr>
        <p:blipFill>
          <a:blip r:embed="rId3"/>
          <a:srcRect/>
          <a:stretch>
            <a:fillRect/>
          </a:stretch>
        </p:blipFill>
        <p:spPr bwMode="auto">
          <a:xfrm>
            <a:off x="4365625" y="1555750"/>
            <a:ext cx="4352925" cy="1133475"/>
          </a:xfrm>
          <a:prstGeom prst="rect">
            <a:avLst/>
          </a:prstGeom>
          <a:noFill/>
          <a:ln w="9525">
            <a:solidFill>
              <a:schemeClr val="tx1"/>
            </a:solidFill>
            <a:miter lim="800000"/>
            <a:headEnd/>
            <a:tailEnd/>
          </a:ln>
        </p:spPr>
      </p:pic>
      <p:sp>
        <p:nvSpPr>
          <p:cNvPr id="55305" name="TextBox 7"/>
          <p:cNvSpPr txBox="1">
            <a:spLocks noChangeArrowheads="1"/>
          </p:cNvSpPr>
          <p:nvPr/>
        </p:nvSpPr>
        <p:spPr bwMode="auto">
          <a:xfrm>
            <a:off x="188913" y="2997200"/>
            <a:ext cx="7088187" cy="1200150"/>
          </a:xfrm>
          <a:prstGeom prst="rect">
            <a:avLst/>
          </a:prstGeom>
          <a:noFill/>
          <a:ln w="9525">
            <a:solidFill>
              <a:srgbClr val="FF0000"/>
            </a:solidFill>
            <a:miter lim="800000"/>
            <a:headEnd/>
            <a:tailEnd/>
          </a:ln>
        </p:spPr>
        <p:txBody>
          <a:bodyPr wrap="none">
            <a:spAutoFit/>
          </a:bodyPr>
          <a:lstStyle/>
          <a:p>
            <a:r>
              <a:rPr lang="en-US" sz="2000">
                <a:latin typeface="Verdana" pitchFamily="34" charset="0"/>
              </a:rPr>
              <a:t>temp1 &lt;- </a:t>
            </a:r>
            <a:r>
              <a:rPr lang="el-GR" sz="2400">
                <a:solidFill>
                  <a:srgbClr val="FF00FF"/>
                </a:solidFill>
                <a:latin typeface="Verdana" pitchFamily="34" charset="0"/>
              </a:rPr>
              <a:t>σ</a:t>
            </a:r>
            <a:r>
              <a:rPr lang="en-US" sz="2400" baseline="-25000">
                <a:latin typeface="Verdana" pitchFamily="34" charset="0"/>
              </a:rPr>
              <a:t>Boat_ID=2 </a:t>
            </a:r>
            <a:r>
              <a:rPr lang="en-US" sz="2400" baseline="30000">
                <a:latin typeface="Verdana" pitchFamily="34" charset="0"/>
              </a:rPr>
              <a:t>(RESERVES)</a:t>
            </a:r>
          </a:p>
          <a:p>
            <a:r>
              <a:rPr lang="en-US" sz="2000">
                <a:latin typeface="Verdana" pitchFamily="34" charset="0"/>
              </a:rPr>
              <a:t>temp2 &lt;- </a:t>
            </a:r>
            <a:r>
              <a:rPr lang="el-GR" sz="2400">
                <a:solidFill>
                  <a:srgbClr val="FF00FF"/>
                </a:solidFill>
                <a:latin typeface="Cambria Math" pitchFamily="18" charset="0"/>
              </a:rPr>
              <a:t>𝞹</a:t>
            </a:r>
            <a:r>
              <a:rPr lang="en-US" sz="2400" baseline="-25000">
                <a:latin typeface="Verdana" pitchFamily="34" charset="0"/>
              </a:rPr>
              <a:t>SAL_ID</a:t>
            </a:r>
            <a:r>
              <a:rPr lang="en-US">
                <a:latin typeface="Verdana" pitchFamily="34" charset="0"/>
              </a:rPr>
              <a:t>(temp1)</a:t>
            </a:r>
          </a:p>
          <a:p>
            <a:r>
              <a:rPr lang="en-US" sz="2000">
                <a:latin typeface="Verdana" pitchFamily="34" charset="0"/>
              </a:rPr>
              <a:t>temp3 &lt;- SAILORS </a:t>
            </a:r>
            <a:r>
              <a:rPr lang="en-US" sz="2400">
                <a:solidFill>
                  <a:srgbClr val="FF00FF"/>
                </a:solidFill>
                <a:latin typeface="Verdana" pitchFamily="34" charset="0"/>
              </a:rPr>
              <a:t>⋈ </a:t>
            </a:r>
            <a:r>
              <a:rPr lang="en-US" sz="1400">
                <a:latin typeface="Verdana" pitchFamily="34" charset="0"/>
              </a:rPr>
              <a:t>SAILORS.Sal_ID=temp2.Sal_ID (</a:t>
            </a:r>
            <a:r>
              <a:rPr lang="en-US" sz="2000">
                <a:latin typeface="Verdana" pitchFamily="34" charset="0"/>
              </a:rPr>
              <a:t>temp2)</a:t>
            </a:r>
            <a:endParaRPr lang="en-US" sz="2400">
              <a:latin typeface="Verdana" pitchFamily="34" charset="0"/>
            </a:endParaRPr>
          </a:p>
        </p:txBody>
      </p:sp>
      <p:sp>
        <p:nvSpPr>
          <p:cNvPr id="55306" name="TextBox 8"/>
          <p:cNvSpPr txBox="1">
            <a:spLocks noChangeArrowheads="1"/>
          </p:cNvSpPr>
          <p:nvPr/>
        </p:nvSpPr>
        <p:spPr bwMode="auto">
          <a:xfrm>
            <a:off x="5940425" y="4425950"/>
            <a:ext cx="2778125" cy="1754188"/>
          </a:xfrm>
          <a:prstGeom prst="rect">
            <a:avLst/>
          </a:prstGeom>
          <a:noFill/>
          <a:ln w="9525">
            <a:solidFill>
              <a:srgbClr val="FF0000"/>
            </a:solidFill>
            <a:miter lim="800000"/>
            <a:headEnd/>
            <a:tailEnd/>
          </a:ln>
        </p:spPr>
        <p:txBody>
          <a:bodyPr wrap="none">
            <a:spAutoFit/>
          </a:bodyPr>
          <a:lstStyle/>
          <a:p>
            <a:r>
              <a:rPr lang="en-US">
                <a:latin typeface="Verdana" pitchFamily="34" charset="0"/>
              </a:rPr>
              <a:t>SELECT * </a:t>
            </a:r>
          </a:p>
          <a:p>
            <a:r>
              <a:rPr lang="en-US">
                <a:latin typeface="Verdana" pitchFamily="34" charset="0"/>
              </a:rPr>
              <a:t>FROM SAILORS </a:t>
            </a:r>
          </a:p>
          <a:p>
            <a:r>
              <a:rPr lang="en-US" b="1">
                <a:latin typeface="Verdana" pitchFamily="34" charset="0"/>
              </a:rPr>
              <a:t>NATURAL JOIN</a:t>
            </a:r>
            <a:r>
              <a:rPr lang="en-US">
                <a:latin typeface="Verdana" pitchFamily="34" charset="0"/>
              </a:rPr>
              <a:t> </a:t>
            </a:r>
          </a:p>
          <a:p>
            <a:r>
              <a:rPr lang="en-US">
                <a:latin typeface="Verdana" pitchFamily="34" charset="0"/>
              </a:rPr>
              <a:t>(SELECT SAL_ID </a:t>
            </a:r>
          </a:p>
          <a:p>
            <a:r>
              <a:rPr lang="en-US">
                <a:latin typeface="Verdana" pitchFamily="34" charset="0"/>
              </a:rPr>
              <a:t>FROM RESERVES </a:t>
            </a:r>
          </a:p>
          <a:p>
            <a:r>
              <a:rPr lang="en-US">
                <a:latin typeface="Verdana" pitchFamily="34" charset="0"/>
              </a:rPr>
              <a:t>WHERE Boat_ID = 2);</a:t>
            </a:r>
          </a:p>
        </p:txBody>
      </p:sp>
      <p:sp>
        <p:nvSpPr>
          <p:cNvPr id="55307" name="TextBox 10"/>
          <p:cNvSpPr txBox="1">
            <a:spLocks noChangeArrowheads="1"/>
          </p:cNvSpPr>
          <p:nvPr/>
        </p:nvSpPr>
        <p:spPr bwMode="auto">
          <a:xfrm>
            <a:off x="438150" y="4581525"/>
            <a:ext cx="930275" cy="368300"/>
          </a:xfrm>
          <a:prstGeom prst="rect">
            <a:avLst/>
          </a:prstGeom>
          <a:noFill/>
          <a:ln w="9525">
            <a:noFill/>
            <a:miter lim="800000"/>
            <a:headEnd/>
            <a:tailEnd/>
          </a:ln>
        </p:spPr>
        <p:txBody>
          <a:bodyPr wrap="none">
            <a:spAutoFit/>
          </a:bodyPr>
          <a:lstStyle/>
          <a:p>
            <a:r>
              <a:rPr lang="en-US">
                <a:latin typeface="Verdana" pitchFamily="34" charset="0"/>
              </a:rPr>
              <a:t>temp3</a:t>
            </a:r>
          </a:p>
        </p:txBody>
      </p:sp>
      <p:pic>
        <p:nvPicPr>
          <p:cNvPr id="55308" name="Picture 3"/>
          <p:cNvPicPr>
            <a:picLocks noChangeAspect="1" noChangeArrowheads="1"/>
          </p:cNvPicPr>
          <p:nvPr/>
        </p:nvPicPr>
        <p:blipFill>
          <a:blip r:embed="rId4"/>
          <a:srcRect/>
          <a:stretch>
            <a:fillRect/>
          </a:stretch>
        </p:blipFill>
        <p:spPr bwMode="auto">
          <a:xfrm>
            <a:off x="514350" y="5011738"/>
            <a:ext cx="4692650" cy="865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73731" name="Content Placeholder 2"/>
          <p:cNvSpPr>
            <a:spLocks noGrp="1"/>
          </p:cNvSpPr>
          <p:nvPr>
            <p:ph idx="1"/>
          </p:nvPr>
        </p:nvSpPr>
        <p:spPr/>
        <p:txBody>
          <a:bodyPr/>
          <a:lstStyle/>
          <a:p>
            <a:pPr marL="0" indent="0" eaLnBrk="1" hangingPunct="1">
              <a:buFont typeface="Wingdings" pitchFamily="2" charset="2"/>
              <a:buNone/>
            </a:pPr>
            <a:r>
              <a:rPr lang="en-US" sz="1600" b="1" smtClean="0"/>
              <a:t>i.</a:t>
            </a:r>
            <a:r>
              <a:rPr lang="en-US" sz="1600" smtClean="0"/>
              <a:t> Obtain student number and student name of all those students who do not work on project number 68</a:t>
            </a:r>
          </a:p>
        </p:txBody>
      </p:sp>
      <p:sp>
        <p:nvSpPr>
          <p:cNvPr id="73732" name="Date Placeholder 3"/>
          <p:cNvSpPr>
            <a:spLocks noGrp="1"/>
          </p:cNvSpPr>
          <p:nvPr>
            <p:ph type="dt" sz="quarter" idx="10"/>
          </p:nvPr>
        </p:nvSpPr>
        <p:spPr/>
        <p:txBody>
          <a:bodyPr/>
          <a:lstStyle/>
          <a:p>
            <a:pPr fontAlgn="base">
              <a:spcBef>
                <a:spcPct val="0"/>
              </a:spcBef>
              <a:spcAft>
                <a:spcPct val="0"/>
              </a:spcAft>
              <a:defRPr/>
            </a:pPr>
            <a:fld id="{47869F5B-47D3-40C5-902C-E3DFB4AB0469}"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73733"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73734" name="Slide Number Placeholder 5"/>
          <p:cNvSpPr>
            <a:spLocks noGrp="1"/>
          </p:cNvSpPr>
          <p:nvPr>
            <p:ph type="sldNum" sz="quarter" idx="12"/>
          </p:nvPr>
        </p:nvSpPr>
        <p:spPr/>
        <p:txBody>
          <a:bodyPr/>
          <a:lstStyle/>
          <a:p>
            <a:pPr fontAlgn="base">
              <a:spcBef>
                <a:spcPct val="0"/>
              </a:spcBef>
              <a:spcAft>
                <a:spcPct val="0"/>
              </a:spcAft>
              <a:defRPr/>
            </a:pPr>
            <a:fld id="{4A577191-6097-477E-9D75-C6C8893B81EA}" type="slidenum">
              <a:rPr lang="en-US" smtClean="0">
                <a:latin typeface="Arial" pitchFamily="34" charset="0"/>
              </a:rPr>
              <a:pPr fontAlgn="base">
                <a:spcBef>
                  <a:spcPct val="0"/>
                </a:spcBef>
                <a:spcAft>
                  <a:spcPct val="0"/>
                </a:spcAft>
                <a:defRPr/>
              </a:pPr>
              <a:t>20</a:t>
            </a:fld>
            <a:endParaRPr lang="en-US" smtClean="0">
              <a:latin typeface="Arial" pitchFamily="34" charset="0"/>
            </a:endParaRPr>
          </a:p>
        </p:txBody>
      </p:sp>
      <p:sp>
        <p:nvSpPr>
          <p:cNvPr id="14" name="TextBox 13"/>
          <p:cNvSpPr txBox="1"/>
          <p:nvPr/>
        </p:nvSpPr>
        <p:spPr>
          <a:xfrm>
            <a:off x="6588125" y="1773238"/>
            <a:ext cx="2184400" cy="1754187"/>
          </a:xfrm>
          <a:prstGeom prst="rect">
            <a:avLst/>
          </a:prstGeom>
          <a:noFill/>
          <a:ln w="12700">
            <a:solidFill>
              <a:srgbClr val="FF0000"/>
            </a:solidFill>
          </a:ln>
        </p:spPr>
        <p:txBody>
          <a:bodyPr wrap="none">
            <a:spAutoFit/>
          </a:bodyPr>
          <a:lstStyle/>
          <a:p>
            <a:pPr algn="ctr" fontAlgn="auto">
              <a:spcBef>
                <a:spcPts val="0"/>
              </a:spcBef>
              <a:spcAft>
                <a:spcPts val="0"/>
              </a:spcAft>
              <a:defRPr/>
            </a:pPr>
            <a:r>
              <a:rPr lang="en-US" dirty="0">
                <a:solidFill>
                  <a:srgbClr val="FF0000"/>
                </a:solidFill>
                <a:latin typeface="+mn-lt"/>
                <a:cs typeface="+mn-cs"/>
              </a:rPr>
              <a:t>result</a:t>
            </a:r>
          </a:p>
          <a:p>
            <a:pPr algn="ctr" fontAlgn="auto">
              <a:spcBef>
                <a:spcPts val="0"/>
              </a:spcBef>
              <a:spcAft>
                <a:spcPts val="0"/>
              </a:spcAft>
              <a:defRPr/>
            </a:pPr>
            <a:r>
              <a:rPr lang="en-US" dirty="0">
                <a:latin typeface="+mn-lt"/>
                <a:cs typeface="+mn-cs"/>
              </a:rPr>
              <a:t>-----------------</a:t>
            </a:r>
          </a:p>
          <a:p>
            <a:pPr marL="342900" indent="-342900" algn="ctr" fontAlgn="auto">
              <a:spcBef>
                <a:spcPts val="0"/>
              </a:spcBef>
              <a:spcAft>
                <a:spcPts val="0"/>
              </a:spcAft>
              <a:buFontTx/>
              <a:buAutoNum type="arabicPlain" startAt="554"/>
              <a:defRPr/>
            </a:pPr>
            <a:r>
              <a:rPr lang="en-US" dirty="0">
                <a:latin typeface="+mn-lt"/>
                <a:cs typeface="+mn-cs"/>
              </a:rPr>
              <a:t>      </a:t>
            </a:r>
            <a:r>
              <a:rPr lang="en-US" dirty="0" err="1">
                <a:latin typeface="+mn-lt"/>
                <a:cs typeface="+mn-cs"/>
              </a:rPr>
              <a:t>Avinash</a:t>
            </a:r>
            <a:endParaRPr lang="en-US" dirty="0">
              <a:latin typeface="+mn-lt"/>
              <a:cs typeface="+mn-cs"/>
            </a:endParaRPr>
          </a:p>
          <a:p>
            <a:pPr algn="ctr" fontAlgn="auto">
              <a:spcBef>
                <a:spcPts val="0"/>
              </a:spcBef>
              <a:spcAft>
                <a:spcPts val="0"/>
              </a:spcAft>
              <a:defRPr/>
            </a:pPr>
            <a:r>
              <a:rPr lang="en-US" dirty="0">
                <a:latin typeface="+mn-lt"/>
                <a:cs typeface="+mn-cs"/>
              </a:rPr>
              <a:t>556     </a:t>
            </a:r>
            <a:r>
              <a:rPr lang="en-US" dirty="0" err="1">
                <a:latin typeface="+mn-lt"/>
                <a:cs typeface="+mn-cs"/>
              </a:rPr>
              <a:t>Chandan</a:t>
            </a:r>
            <a:endParaRPr lang="en-US" dirty="0">
              <a:latin typeface="+mn-lt"/>
              <a:cs typeface="+mn-cs"/>
            </a:endParaRPr>
          </a:p>
          <a:p>
            <a:pPr algn="ctr" fontAlgn="auto">
              <a:spcBef>
                <a:spcPts val="0"/>
              </a:spcBef>
              <a:spcAft>
                <a:spcPts val="0"/>
              </a:spcAft>
              <a:defRPr/>
            </a:pPr>
            <a:r>
              <a:rPr lang="en-US" dirty="0">
                <a:latin typeface="+mn-lt"/>
                <a:cs typeface="+mn-cs"/>
              </a:rPr>
              <a:t>557         Dinesh</a:t>
            </a:r>
          </a:p>
          <a:p>
            <a:pPr algn="ctr" fontAlgn="auto">
              <a:spcBef>
                <a:spcPts val="0"/>
              </a:spcBef>
              <a:spcAft>
                <a:spcPts val="0"/>
              </a:spcAft>
              <a:defRPr/>
            </a:pPr>
            <a:r>
              <a:rPr lang="en-US" dirty="0">
                <a:latin typeface="+mn-lt"/>
                <a:cs typeface="+mn-cs"/>
              </a:rPr>
              <a:t>558          Harish</a:t>
            </a:r>
          </a:p>
        </p:txBody>
      </p:sp>
      <p:pic>
        <p:nvPicPr>
          <p:cNvPr id="73736" name="Picture 2"/>
          <p:cNvPicPr>
            <a:picLocks noChangeAspect="1" noChangeArrowheads="1"/>
          </p:cNvPicPr>
          <p:nvPr/>
        </p:nvPicPr>
        <p:blipFill>
          <a:blip r:embed="rId2"/>
          <a:srcRect/>
          <a:stretch>
            <a:fillRect/>
          </a:stretch>
        </p:blipFill>
        <p:spPr bwMode="auto">
          <a:xfrm>
            <a:off x="900113" y="1897063"/>
            <a:ext cx="3743325" cy="1976437"/>
          </a:xfrm>
          <a:prstGeom prst="rect">
            <a:avLst/>
          </a:prstGeom>
          <a:noFill/>
          <a:ln w="9525">
            <a:noFill/>
            <a:miter lim="800000"/>
            <a:headEnd/>
            <a:tailEnd/>
          </a:ln>
        </p:spPr>
      </p:pic>
      <p:sp>
        <p:nvSpPr>
          <p:cNvPr id="73737" name="TextBox 14"/>
          <p:cNvSpPr txBox="1">
            <a:spLocks noChangeArrowheads="1"/>
          </p:cNvSpPr>
          <p:nvPr/>
        </p:nvSpPr>
        <p:spPr bwMode="auto">
          <a:xfrm>
            <a:off x="755650" y="3873500"/>
            <a:ext cx="7656513" cy="1908175"/>
          </a:xfrm>
          <a:prstGeom prst="rect">
            <a:avLst/>
          </a:prstGeom>
          <a:noFill/>
          <a:ln w="9525">
            <a:solidFill>
              <a:srgbClr val="FF0000"/>
            </a:solidFill>
            <a:miter lim="800000"/>
            <a:headEnd/>
            <a:tailEnd/>
          </a:ln>
        </p:spPr>
        <p:txBody>
          <a:bodyPr wrap="none">
            <a:spAutoFit/>
          </a:bodyPr>
          <a:lstStyle/>
          <a:p>
            <a:r>
              <a:rPr lang="en-US">
                <a:latin typeface="Verdana" pitchFamily="34" charset="0"/>
              </a:rPr>
              <a:t>temp1 &lt;- </a:t>
            </a:r>
            <a:r>
              <a:rPr lang="el-GR" sz="2000">
                <a:solidFill>
                  <a:srgbClr val="FF00FF"/>
                </a:solidFill>
                <a:latin typeface="Verdana" pitchFamily="34" charset="0"/>
              </a:rPr>
              <a:t>σ</a:t>
            </a:r>
            <a:r>
              <a:rPr lang="en-US" sz="2000" baseline="-25000">
                <a:latin typeface="Verdana" pitchFamily="34" charset="0"/>
              </a:rPr>
              <a:t>ProjNum=</a:t>
            </a:r>
            <a:r>
              <a:rPr lang="en-US" sz="2000" b="1" baseline="-25000">
                <a:latin typeface="Verdana" pitchFamily="34" charset="0"/>
              </a:rPr>
              <a:t>68</a:t>
            </a:r>
            <a:r>
              <a:rPr lang="en-US">
                <a:latin typeface="Verdana" pitchFamily="34" charset="0"/>
              </a:rPr>
              <a:t>(</a:t>
            </a:r>
            <a:r>
              <a:rPr lang="en-US">
                <a:solidFill>
                  <a:srgbClr val="0000FF"/>
                </a:solidFill>
                <a:latin typeface="Verdana" pitchFamily="34" charset="0"/>
              </a:rPr>
              <a:t>ASSIGNED_TO</a:t>
            </a:r>
            <a:r>
              <a:rPr lang="en-US">
                <a:latin typeface="Verdana" pitchFamily="34" charset="0"/>
              </a:rPr>
              <a:t>) </a:t>
            </a:r>
            <a:endParaRPr lang="en-US" sz="2000">
              <a:latin typeface="Verdana" pitchFamily="34" charset="0"/>
            </a:endParaRPr>
          </a:p>
          <a:p>
            <a:r>
              <a:rPr lang="en-US">
                <a:latin typeface="Verdana" pitchFamily="34" charset="0"/>
              </a:rPr>
              <a:t>temp2 &lt;- </a:t>
            </a:r>
            <a:r>
              <a:rPr lang="el-GR" sz="2000">
                <a:solidFill>
                  <a:srgbClr val="FF00FF"/>
                </a:solidFill>
                <a:latin typeface="Cambria Math" pitchFamily="18" charset="0"/>
              </a:rPr>
              <a:t>𝞹</a:t>
            </a:r>
            <a:r>
              <a:rPr lang="en-US" sz="2000" baseline="-25000">
                <a:latin typeface="Verdana" pitchFamily="34" charset="0"/>
              </a:rPr>
              <a:t>StudNum</a:t>
            </a:r>
            <a:r>
              <a:rPr lang="en-US" sz="1600">
                <a:latin typeface="Verdana" pitchFamily="34" charset="0"/>
              </a:rPr>
              <a:t>(temp1)</a:t>
            </a:r>
          </a:p>
          <a:p>
            <a:r>
              <a:rPr lang="en-US">
                <a:latin typeface="Verdana" pitchFamily="34" charset="0"/>
              </a:rPr>
              <a:t>temp3 &lt;- </a:t>
            </a:r>
            <a:r>
              <a:rPr lang="el-GR">
                <a:solidFill>
                  <a:srgbClr val="FF00FF"/>
                </a:solidFill>
                <a:latin typeface="Cambria Math" pitchFamily="18" charset="0"/>
              </a:rPr>
              <a:t>𝞹</a:t>
            </a:r>
            <a:r>
              <a:rPr lang="en-US" baseline="-25000">
                <a:latin typeface="Verdana" pitchFamily="34" charset="0"/>
              </a:rPr>
              <a:t>StudNum</a:t>
            </a:r>
            <a:r>
              <a:rPr lang="en-US">
                <a:latin typeface="Verdana" pitchFamily="34" charset="0"/>
              </a:rPr>
              <a:t>(</a:t>
            </a:r>
            <a:r>
              <a:rPr lang="en-US">
                <a:solidFill>
                  <a:srgbClr val="0000FF"/>
                </a:solidFill>
                <a:latin typeface="Verdana" pitchFamily="34" charset="0"/>
              </a:rPr>
              <a:t>STUDENT</a:t>
            </a:r>
            <a:r>
              <a:rPr lang="en-US">
                <a:latin typeface="Verdana" pitchFamily="34" charset="0"/>
              </a:rPr>
              <a:t>)</a:t>
            </a:r>
          </a:p>
          <a:p>
            <a:r>
              <a:rPr lang="en-US">
                <a:latin typeface="Verdana" pitchFamily="34" charset="0"/>
              </a:rPr>
              <a:t>temp4 &lt;- temp3 – temp2</a:t>
            </a:r>
          </a:p>
          <a:p>
            <a:endParaRPr lang="en-US">
              <a:latin typeface="Verdana" pitchFamily="34" charset="0"/>
            </a:endParaRPr>
          </a:p>
          <a:p>
            <a:r>
              <a:rPr lang="en-US" sz="2000">
                <a:latin typeface="Verdana" pitchFamily="34" charset="0"/>
              </a:rPr>
              <a:t>result &lt;- STUDENT </a:t>
            </a:r>
            <a:r>
              <a:rPr lang="en-US" sz="2400">
                <a:solidFill>
                  <a:srgbClr val="FF00FF"/>
                </a:solidFill>
                <a:latin typeface="Verdana" pitchFamily="34" charset="0"/>
              </a:rPr>
              <a:t>⋈ </a:t>
            </a:r>
            <a:r>
              <a:rPr lang="en-US" sz="2000" baseline="-25000">
                <a:latin typeface="Verdana" pitchFamily="34" charset="0"/>
              </a:rPr>
              <a:t>STUDENT.StudNum=temp4.StudNum</a:t>
            </a:r>
            <a:r>
              <a:rPr lang="en-US" sz="1400">
                <a:latin typeface="Verdana" pitchFamily="34" charset="0"/>
              </a:rPr>
              <a:t> </a:t>
            </a:r>
            <a:r>
              <a:rPr lang="en-US" sz="2000">
                <a:latin typeface="Verdana" pitchFamily="34" charset="0"/>
              </a:rPr>
              <a:t>(temp4)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z="2000" smtClean="0">
                <a:solidFill>
                  <a:srgbClr val="FF3300"/>
                </a:solidFill>
              </a:rPr>
              <a:t>Homework Problem : Writing Relational Algebra Expression </a:t>
            </a:r>
          </a:p>
        </p:txBody>
      </p:sp>
      <p:sp>
        <p:nvSpPr>
          <p:cNvPr id="74755" name="Content Placeholder 2"/>
          <p:cNvSpPr>
            <a:spLocks noGrp="1"/>
          </p:cNvSpPr>
          <p:nvPr>
            <p:ph idx="1"/>
          </p:nvPr>
        </p:nvSpPr>
        <p:spPr/>
        <p:txBody>
          <a:bodyPr/>
          <a:lstStyle/>
          <a:p>
            <a:pPr marL="0" indent="0" eaLnBrk="1" hangingPunct="1">
              <a:buFont typeface="Wingdings" pitchFamily="2" charset="2"/>
              <a:buNone/>
            </a:pPr>
            <a:r>
              <a:rPr lang="en-US" sz="1600" b="1" smtClean="0"/>
              <a:t>iii.</a:t>
            </a:r>
            <a:r>
              <a:rPr lang="en-US" sz="1600" smtClean="0"/>
              <a:t> Obtain the student number and student name of all those students who are working on project with name  “Database”</a:t>
            </a:r>
          </a:p>
          <a:p>
            <a:pPr marL="0" indent="0" eaLnBrk="1" hangingPunct="1">
              <a:buFont typeface="Wingdings" pitchFamily="2" charset="2"/>
              <a:buNone/>
            </a:pPr>
            <a:endParaRPr lang="en-US" sz="1600" smtClean="0"/>
          </a:p>
        </p:txBody>
      </p:sp>
      <p:sp>
        <p:nvSpPr>
          <p:cNvPr id="74756" name="Date Placeholder 3"/>
          <p:cNvSpPr>
            <a:spLocks noGrp="1"/>
          </p:cNvSpPr>
          <p:nvPr>
            <p:ph type="dt" sz="quarter" idx="10"/>
          </p:nvPr>
        </p:nvSpPr>
        <p:spPr/>
        <p:txBody>
          <a:bodyPr/>
          <a:lstStyle/>
          <a:p>
            <a:pPr fontAlgn="base">
              <a:spcBef>
                <a:spcPct val="0"/>
              </a:spcBef>
              <a:spcAft>
                <a:spcPct val="0"/>
              </a:spcAft>
              <a:defRPr/>
            </a:pPr>
            <a:fld id="{733FD088-12B9-484B-8B01-0A370D1B24C8}"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74757"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74758" name="Slide Number Placeholder 5"/>
          <p:cNvSpPr>
            <a:spLocks noGrp="1"/>
          </p:cNvSpPr>
          <p:nvPr>
            <p:ph type="sldNum" sz="quarter" idx="12"/>
          </p:nvPr>
        </p:nvSpPr>
        <p:spPr/>
        <p:txBody>
          <a:bodyPr/>
          <a:lstStyle/>
          <a:p>
            <a:pPr fontAlgn="base">
              <a:spcBef>
                <a:spcPct val="0"/>
              </a:spcBef>
              <a:spcAft>
                <a:spcPct val="0"/>
              </a:spcAft>
              <a:defRPr/>
            </a:pPr>
            <a:fld id="{0B02527C-F6B2-44F2-99E4-B7F3961E1A45}" type="slidenum">
              <a:rPr lang="en-US" smtClean="0">
                <a:latin typeface="Arial" pitchFamily="34" charset="0"/>
              </a:rPr>
              <a:pPr fontAlgn="base">
                <a:spcBef>
                  <a:spcPct val="0"/>
                </a:spcBef>
                <a:spcAft>
                  <a:spcPct val="0"/>
                </a:spcAft>
                <a:defRPr/>
              </a:pPr>
              <a:t>21</a:t>
            </a:fld>
            <a:endParaRPr lang="en-US" smtClean="0">
              <a:latin typeface="Arial" pitchFamily="34" charset="0"/>
            </a:endParaRPr>
          </a:p>
        </p:txBody>
      </p:sp>
      <p:sp>
        <p:nvSpPr>
          <p:cNvPr id="74759" name="TextBox 13"/>
          <p:cNvSpPr txBox="1">
            <a:spLocks noChangeArrowheads="1"/>
          </p:cNvSpPr>
          <p:nvPr/>
        </p:nvSpPr>
        <p:spPr bwMode="auto">
          <a:xfrm>
            <a:off x="6435725" y="4437063"/>
            <a:ext cx="2154238" cy="1477962"/>
          </a:xfrm>
          <a:prstGeom prst="rect">
            <a:avLst/>
          </a:prstGeom>
          <a:noFill/>
          <a:ln w="12700">
            <a:solidFill>
              <a:srgbClr val="FF0000"/>
            </a:solidFill>
            <a:miter lim="800000"/>
            <a:headEnd/>
            <a:tailEnd/>
          </a:ln>
        </p:spPr>
        <p:txBody>
          <a:bodyPr wrap="none">
            <a:spAutoFit/>
          </a:bodyPr>
          <a:lstStyle/>
          <a:p>
            <a:pPr algn="ctr"/>
            <a:r>
              <a:rPr lang="en-US">
                <a:solidFill>
                  <a:srgbClr val="FF0000"/>
                </a:solidFill>
                <a:latin typeface="Verdana" pitchFamily="34" charset="0"/>
              </a:rPr>
              <a:t>result</a:t>
            </a:r>
          </a:p>
          <a:p>
            <a:pPr algn="ctr"/>
            <a:r>
              <a:rPr lang="en-US">
                <a:latin typeface="Verdana" pitchFamily="34" charset="0"/>
              </a:rPr>
              <a:t>-----------------</a:t>
            </a:r>
          </a:p>
          <a:p>
            <a:pPr algn="ctr"/>
            <a:r>
              <a:rPr lang="en-US">
                <a:latin typeface="Verdana" pitchFamily="34" charset="0"/>
              </a:rPr>
              <a:t>555          Balaji</a:t>
            </a:r>
          </a:p>
          <a:p>
            <a:pPr algn="ctr"/>
            <a:r>
              <a:rPr lang="en-US">
                <a:latin typeface="Verdana" pitchFamily="34" charset="0"/>
              </a:rPr>
              <a:t>556     Chandan</a:t>
            </a:r>
          </a:p>
          <a:p>
            <a:pPr algn="ctr"/>
            <a:r>
              <a:rPr lang="en-US">
                <a:latin typeface="Verdana" pitchFamily="34" charset="0"/>
              </a:rPr>
              <a:t>557         Dinesh</a:t>
            </a:r>
          </a:p>
        </p:txBody>
      </p:sp>
      <p:pic>
        <p:nvPicPr>
          <p:cNvPr id="74760" name="Picture 2"/>
          <p:cNvPicPr>
            <a:picLocks noChangeAspect="1" noChangeArrowheads="1"/>
          </p:cNvPicPr>
          <p:nvPr/>
        </p:nvPicPr>
        <p:blipFill>
          <a:blip r:embed="rId2"/>
          <a:srcRect/>
          <a:stretch>
            <a:fillRect/>
          </a:stretch>
        </p:blipFill>
        <p:spPr bwMode="auto">
          <a:xfrm>
            <a:off x="714375" y="1798638"/>
            <a:ext cx="6900863" cy="2344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z="2000" smtClean="0">
                <a:solidFill>
                  <a:srgbClr val="FF3300"/>
                </a:solidFill>
              </a:rPr>
              <a:t>Homework Problem: Writing Relational Algebra Expression </a:t>
            </a:r>
          </a:p>
        </p:txBody>
      </p:sp>
      <p:sp>
        <p:nvSpPr>
          <p:cNvPr id="75779" name="Content Placeholder 2"/>
          <p:cNvSpPr>
            <a:spLocks noGrp="1"/>
          </p:cNvSpPr>
          <p:nvPr>
            <p:ph idx="1"/>
          </p:nvPr>
        </p:nvSpPr>
        <p:spPr/>
        <p:txBody>
          <a:bodyPr/>
          <a:lstStyle/>
          <a:p>
            <a:pPr marL="0" indent="0" eaLnBrk="1" hangingPunct="1">
              <a:buFont typeface="Wingdings" pitchFamily="2" charset="2"/>
              <a:buNone/>
            </a:pPr>
            <a:r>
              <a:rPr lang="en-US" sz="1600" b="1" smtClean="0"/>
              <a:t>iv.</a:t>
            </a:r>
            <a:r>
              <a:rPr lang="en-US" sz="1600" smtClean="0"/>
              <a:t> Obtain student number and student name of all students other than the student with number 554 who works on atleast one project.</a:t>
            </a:r>
          </a:p>
          <a:p>
            <a:pPr marL="0" indent="0" eaLnBrk="1" hangingPunct="1">
              <a:buFont typeface="Wingdings" pitchFamily="2" charset="2"/>
              <a:buNone/>
            </a:pPr>
            <a:endParaRPr lang="en-US" sz="1600" smtClean="0"/>
          </a:p>
        </p:txBody>
      </p:sp>
      <p:sp>
        <p:nvSpPr>
          <p:cNvPr id="75780" name="Date Placeholder 3"/>
          <p:cNvSpPr>
            <a:spLocks noGrp="1"/>
          </p:cNvSpPr>
          <p:nvPr>
            <p:ph type="dt" sz="quarter" idx="10"/>
          </p:nvPr>
        </p:nvSpPr>
        <p:spPr/>
        <p:txBody>
          <a:bodyPr/>
          <a:lstStyle/>
          <a:p>
            <a:pPr fontAlgn="base">
              <a:spcBef>
                <a:spcPct val="0"/>
              </a:spcBef>
              <a:spcAft>
                <a:spcPct val="0"/>
              </a:spcAft>
              <a:defRPr/>
            </a:pPr>
            <a:fld id="{FAB36E1F-A6A1-4F6C-ADA4-4622AE523867}"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75781"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75782" name="Slide Number Placeholder 5"/>
          <p:cNvSpPr>
            <a:spLocks noGrp="1"/>
          </p:cNvSpPr>
          <p:nvPr>
            <p:ph type="sldNum" sz="quarter" idx="12"/>
          </p:nvPr>
        </p:nvSpPr>
        <p:spPr/>
        <p:txBody>
          <a:bodyPr/>
          <a:lstStyle/>
          <a:p>
            <a:pPr fontAlgn="base">
              <a:spcBef>
                <a:spcPct val="0"/>
              </a:spcBef>
              <a:spcAft>
                <a:spcPct val="0"/>
              </a:spcAft>
              <a:defRPr/>
            </a:pPr>
            <a:fld id="{4A30FA56-84BD-4E04-8001-164E49610B40}" type="slidenum">
              <a:rPr lang="en-US" smtClean="0">
                <a:latin typeface="Arial" pitchFamily="34" charset="0"/>
              </a:rPr>
              <a:pPr fontAlgn="base">
                <a:spcBef>
                  <a:spcPct val="0"/>
                </a:spcBef>
                <a:spcAft>
                  <a:spcPct val="0"/>
                </a:spcAft>
                <a:defRPr/>
              </a:pPr>
              <a:t>22</a:t>
            </a:fld>
            <a:endParaRPr lang="en-US" smtClean="0">
              <a:latin typeface="Arial" pitchFamily="34" charset="0"/>
            </a:endParaRPr>
          </a:p>
        </p:txBody>
      </p:sp>
      <p:sp>
        <p:nvSpPr>
          <p:cNvPr id="75783" name="TextBox 13"/>
          <p:cNvSpPr txBox="1">
            <a:spLocks noChangeArrowheads="1"/>
          </p:cNvSpPr>
          <p:nvPr/>
        </p:nvSpPr>
        <p:spPr bwMode="auto">
          <a:xfrm>
            <a:off x="6413500" y="4652963"/>
            <a:ext cx="2154238" cy="1477962"/>
          </a:xfrm>
          <a:prstGeom prst="rect">
            <a:avLst/>
          </a:prstGeom>
          <a:noFill/>
          <a:ln w="12700">
            <a:solidFill>
              <a:srgbClr val="FF0000"/>
            </a:solidFill>
            <a:miter lim="800000"/>
            <a:headEnd/>
            <a:tailEnd/>
          </a:ln>
        </p:spPr>
        <p:txBody>
          <a:bodyPr wrap="none">
            <a:spAutoFit/>
          </a:bodyPr>
          <a:lstStyle/>
          <a:p>
            <a:pPr algn="ctr"/>
            <a:r>
              <a:rPr lang="en-US">
                <a:solidFill>
                  <a:srgbClr val="FF0000"/>
                </a:solidFill>
                <a:latin typeface="Verdana" pitchFamily="34" charset="0"/>
              </a:rPr>
              <a:t>result</a:t>
            </a:r>
          </a:p>
          <a:p>
            <a:pPr algn="ctr"/>
            <a:r>
              <a:rPr lang="en-US">
                <a:latin typeface="Verdana" pitchFamily="34" charset="0"/>
              </a:rPr>
              <a:t>-----------------</a:t>
            </a:r>
          </a:p>
          <a:p>
            <a:pPr algn="ctr"/>
            <a:r>
              <a:rPr lang="en-US">
                <a:latin typeface="Verdana" pitchFamily="34" charset="0"/>
              </a:rPr>
              <a:t>555          Balaji</a:t>
            </a:r>
          </a:p>
          <a:p>
            <a:pPr algn="ctr"/>
            <a:r>
              <a:rPr lang="en-US">
                <a:latin typeface="Verdana" pitchFamily="34" charset="0"/>
              </a:rPr>
              <a:t>556     Chandan</a:t>
            </a:r>
          </a:p>
          <a:p>
            <a:pPr algn="ctr"/>
            <a:r>
              <a:rPr lang="en-US">
                <a:latin typeface="Verdana" pitchFamily="34" charset="0"/>
              </a:rPr>
              <a:t>557         Dinesh</a:t>
            </a:r>
          </a:p>
        </p:txBody>
      </p:sp>
      <p:pic>
        <p:nvPicPr>
          <p:cNvPr id="75784" name="Picture 2"/>
          <p:cNvPicPr>
            <a:picLocks noChangeAspect="1" noChangeArrowheads="1"/>
          </p:cNvPicPr>
          <p:nvPr/>
        </p:nvPicPr>
        <p:blipFill>
          <a:blip r:embed="rId2"/>
          <a:srcRect/>
          <a:stretch>
            <a:fillRect/>
          </a:stretch>
        </p:blipFill>
        <p:spPr bwMode="auto">
          <a:xfrm>
            <a:off x="642938" y="2012950"/>
            <a:ext cx="6900862" cy="2344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sz="2800" smtClean="0"/>
              <a:t>Relational Algebra : Division Operation </a:t>
            </a:r>
            <a:r>
              <a:rPr lang="en-US" sz="2800" smtClean="0">
                <a:solidFill>
                  <a:srgbClr val="FF00FF"/>
                </a:solidFill>
              </a:rPr>
              <a:t>÷</a:t>
            </a:r>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sz="1800" dirty="0"/>
              <a:t>The division operator is used for queries which involve the ‘all’</a:t>
            </a:r>
          </a:p>
          <a:p>
            <a:pPr marL="0" indent="0" eaLnBrk="1" hangingPunct="1">
              <a:buFont typeface="Wingdings" pitchFamily="2" charset="2"/>
              <a:buNone/>
              <a:defRPr/>
            </a:pPr>
            <a:r>
              <a:rPr lang="en-US" sz="1800" dirty="0"/>
              <a:t>qualifier such </a:t>
            </a:r>
            <a:r>
              <a:rPr lang="en-US" sz="1800" dirty="0" smtClean="0"/>
              <a:t>as</a:t>
            </a:r>
          </a:p>
          <a:p>
            <a:pPr eaLnBrk="1" hangingPunct="1">
              <a:defRPr/>
            </a:pPr>
            <a:r>
              <a:rPr lang="en-US" sz="1800" dirty="0"/>
              <a:t>  </a:t>
            </a:r>
            <a:r>
              <a:rPr lang="en-US" sz="1800" dirty="0" smtClean="0"/>
              <a:t>“</a:t>
            </a:r>
            <a:r>
              <a:rPr lang="en-US" sz="1800" dirty="0"/>
              <a:t>Which persons have a bank account at ALL the banks in the country?”        </a:t>
            </a:r>
            <a:endParaRPr lang="en-US" sz="1800" dirty="0" smtClean="0"/>
          </a:p>
          <a:p>
            <a:pPr eaLnBrk="1" hangingPunct="1">
              <a:defRPr/>
            </a:pPr>
            <a:r>
              <a:rPr lang="en-US" sz="1800" dirty="0" smtClean="0"/>
              <a:t>“</a:t>
            </a:r>
            <a:r>
              <a:rPr lang="en-US" sz="1800" dirty="0"/>
              <a:t>Which students are registered on ALL the courses given by </a:t>
            </a:r>
            <a:r>
              <a:rPr lang="en-US" sz="1800" dirty="0" err="1" smtClean="0"/>
              <a:t>Sonthos</a:t>
            </a:r>
            <a:r>
              <a:rPr lang="en-US" sz="1800" dirty="0" smtClean="0"/>
              <a:t>?”</a:t>
            </a:r>
            <a:r>
              <a:rPr lang="en-US" sz="1800" dirty="0"/>
              <a:t>         </a:t>
            </a:r>
            <a:endParaRPr lang="en-US" sz="1800" dirty="0" smtClean="0"/>
          </a:p>
          <a:p>
            <a:pPr eaLnBrk="1" hangingPunct="1">
              <a:defRPr/>
            </a:pPr>
            <a:r>
              <a:rPr lang="en-US" sz="1800" dirty="0" smtClean="0"/>
              <a:t>“</a:t>
            </a:r>
            <a:r>
              <a:rPr lang="en-US" sz="1800" dirty="0"/>
              <a:t>Which students are registered on ALL the courses that are taught in period 1?”   </a:t>
            </a:r>
            <a:endParaRPr lang="en-US" sz="1800" dirty="0" smtClean="0"/>
          </a:p>
          <a:p>
            <a:pPr eaLnBrk="1" hangingPunct="1">
              <a:defRPr/>
            </a:pPr>
            <a:r>
              <a:rPr lang="en-US" sz="1800" dirty="0"/>
              <a:t>Find sailors who have reserved </a:t>
            </a:r>
            <a:r>
              <a:rPr lang="en-US" sz="1800" dirty="0" smtClean="0"/>
              <a:t>ALL </a:t>
            </a:r>
            <a:r>
              <a:rPr lang="en-US" sz="1800" dirty="0"/>
              <a:t>boats      </a:t>
            </a:r>
            <a:endParaRPr lang="en-US" sz="1800" dirty="0" smtClean="0"/>
          </a:p>
          <a:p>
            <a:pPr marL="0" indent="0" eaLnBrk="1" hangingPunct="1">
              <a:buFont typeface="Wingdings" pitchFamily="2" charset="2"/>
              <a:buNone/>
              <a:defRPr/>
            </a:pPr>
            <a:endParaRPr lang="en-US" sz="1800" dirty="0" smtClean="0"/>
          </a:p>
          <a:p>
            <a:pPr marL="0" indent="0" eaLnBrk="1" hangingPunct="1">
              <a:buFont typeface="Wingdings" pitchFamily="2" charset="2"/>
              <a:buNone/>
              <a:defRPr/>
            </a:pPr>
            <a:r>
              <a:rPr lang="en-US" sz="1800" dirty="0" smtClean="0"/>
              <a:t>R</a:t>
            </a:r>
            <a:r>
              <a:rPr lang="en-US" sz="1800" dirty="0"/>
              <a:t> </a:t>
            </a:r>
            <a:r>
              <a:rPr lang="en-US" sz="1800" dirty="0">
                <a:solidFill>
                  <a:srgbClr val="FF00FF"/>
                </a:solidFill>
              </a:rPr>
              <a:t>÷</a:t>
            </a:r>
            <a:r>
              <a:rPr lang="en-US" sz="1800" dirty="0"/>
              <a:t> </a:t>
            </a:r>
            <a:r>
              <a:rPr lang="en-US" sz="1800" dirty="0" smtClean="0"/>
              <a:t>S</a:t>
            </a:r>
            <a:r>
              <a:rPr lang="en-US" sz="1800" dirty="0"/>
              <a:t> is used when we wish to express queries with </a:t>
            </a:r>
            <a:r>
              <a:rPr lang="en-US" sz="1800" dirty="0" smtClean="0"/>
              <a:t>“ALL” </a:t>
            </a:r>
            <a:endParaRPr lang="en-US" sz="1800" dirty="0"/>
          </a:p>
        </p:txBody>
      </p:sp>
      <p:sp>
        <p:nvSpPr>
          <p:cNvPr id="76804" name="Date Placeholder 3"/>
          <p:cNvSpPr>
            <a:spLocks noGrp="1"/>
          </p:cNvSpPr>
          <p:nvPr>
            <p:ph type="dt" sz="quarter" idx="10"/>
          </p:nvPr>
        </p:nvSpPr>
        <p:spPr/>
        <p:txBody>
          <a:bodyPr/>
          <a:lstStyle/>
          <a:p>
            <a:pPr fontAlgn="base">
              <a:spcBef>
                <a:spcPct val="0"/>
              </a:spcBef>
              <a:spcAft>
                <a:spcPct val="0"/>
              </a:spcAft>
              <a:defRPr/>
            </a:pPr>
            <a:fld id="{8E44C8E2-BE37-4F80-8AE2-90D8775C4B7D}"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76805"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76806" name="Slide Number Placeholder 5"/>
          <p:cNvSpPr>
            <a:spLocks noGrp="1"/>
          </p:cNvSpPr>
          <p:nvPr>
            <p:ph type="sldNum" sz="quarter" idx="12"/>
          </p:nvPr>
        </p:nvSpPr>
        <p:spPr/>
        <p:txBody>
          <a:bodyPr/>
          <a:lstStyle/>
          <a:p>
            <a:pPr fontAlgn="base">
              <a:spcBef>
                <a:spcPct val="0"/>
              </a:spcBef>
              <a:spcAft>
                <a:spcPct val="0"/>
              </a:spcAft>
              <a:defRPr/>
            </a:pPr>
            <a:fld id="{F2AF0CF7-2291-4858-A732-C8AEBAD18BF5}" type="slidenum">
              <a:rPr lang="en-US" smtClean="0">
                <a:latin typeface="Arial" pitchFamily="34" charset="0"/>
              </a:rPr>
              <a:pPr fontAlgn="base">
                <a:spcBef>
                  <a:spcPct val="0"/>
                </a:spcBef>
                <a:spcAft>
                  <a:spcPct val="0"/>
                </a:spcAft>
                <a:defRPr/>
              </a:pPr>
              <a:t>23</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sz="2800" smtClean="0"/>
              <a:t>Relational Algebra : Division Operation </a:t>
            </a:r>
            <a:r>
              <a:rPr lang="en-US" sz="2800" smtClean="0">
                <a:solidFill>
                  <a:srgbClr val="FF00FF"/>
                </a:solidFill>
              </a:rPr>
              <a:t>÷</a:t>
            </a:r>
            <a:endParaRPr lang="en-US" sz="2800" smtClean="0"/>
          </a:p>
        </p:txBody>
      </p:sp>
      <p:sp>
        <p:nvSpPr>
          <p:cNvPr id="77827" name="Date Placeholder 3"/>
          <p:cNvSpPr>
            <a:spLocks noGrp="1"/>
          </p:cNvSpPr>
          <p:nvPr>
            <p:ph type="dt" sz="quarter" idx="10"/>
          </p:nvPr>
        </p:nvSpPr>
        <p:spPr/>
        <p:txBody>
          <a:bodyPr/>
          <a:lstStyle/>
          <a:p>
            <a:pPr fontAlgn="base">
              <a:spcBef>
                <a:spcPct val="0"/>
              </a:spcBef>
              <a:spcAft>
                <a:spcPct val="0"/>
              </a:spcAft>
              <a:defRPr/>
            </a:pPr>
            <a:fld id="{967D3605-EA42-4017-9845-76CEEA66EBD2}"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77828"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77829" name="Slide Number Placeholder 5"/>
          <p:cNvSpPr>
            <a:spLocks noGrp="1"/>
          </p:cNvSpPr>
          <p:nvPr>
            <p:ph type="sldNum" sz="quarter" idx="12"/>
          </p:nvPr>
        </p:nvSpPr>
        <p:spPr/>
        <p:txBody>
          <a:bodyPr/>
          <a:lstStyle/>
          <a:p>
            <a:pPr fontAlgn="base">
              <a:spcBef>
                <a:spcPct val="0"/>
              </a:spcBef>
              <a:spcAft>
                <a:spcPct val="0"/>
              </a:spcAft>
              <a:defRPr/>
            </a:pPr>
            <a:fld id="{36A806E1-AFF7-4BC9-A153-DEB122622B03}" type="slidenum">
              <a:rPr lang="en-US" smtClean="0">
                <a:latin typeface="Arial" pitchFamily="34" charset="0"/>
              </a:rPr>
              <a:pPr fontAlgn="base">
                <a:spcBef>
                  <a:spcPct val="0"/>
                </a:spcBef>
                <a:spcAft>
                  <a:spcPct val="0"/>
                </a:spcAft>
                <a:defRPr/>
              </a:pPr>
              <a:t>24</a:t>
            </a:fld>
            <a:endParaRPr lang="en-US" smtClean="0">
              <a:latin typeface="Arial" pitchFamily="34" charset="0"/>
            </a:endParaRPr>
          </a:p>
        </p:txBody>
      </p:sp>
      <p:pic>
        <p:nvPicPr>
          <p:cNvPr id="77830" name="Picture 2"/>
          <p:cNvPicPr>
            <a:picLocks noChangeAspect="1" noChangeArrowheads="1"/>
          </p:cNvPicPr>
          <p:nvPr/>
        </p:nvPicPr>
        <p:blipFill>
          <a:blip r:embed="rId2"/>
          <a:srcRect/>
          <a:stretch>
            <a:fillRect/>
          </a:stretch>
        </p:blipFill>
        <p:spPr bwMode="auto">
          <a:xfrm>
            <a:off x="1258888" y="2809875"/>
            <a:ext cx="1524000" cy="3514725"/>
          </a:xfrm>
          <a:prstGeom prst="rect">
            <a:avLst/>
          </a:prstGeom>
          <a:noFill/>
          <a:ln w="9525">
            <a:noFill/>
            <a:miter lim="800000"/>
            <a:headEnd/>
            <a:tailEnd/>
          </a:ln>
        </p:spPr>
      </p:pic>
      <p:pic>
        <p:nvPicPr>
          <p:cNvPr id="77831" name="Picture 3"/>
          <p:cNvPicPr>
            <a:picLocks noChangeAspect="1" noChangeArrowheads="1"/>
          </p:cNvPicPr>
          <p:nvPr/>
        </p:nvPicPr>
        <p:blipFill>
          <a:blip r:embed="rId3"/>
          <a:srcRect/>
          <a:stretch>
            <a:fillRect/>
          </a:stretch>
        </p:blipFill>
        <p:spPr bwMode="auto">
          <a:xfrm>
            <a:off x="3609975" y="2952750"/>
            <a:ext cx="962025" cy="1304925"/>
          </a:xfrm>
          <a:prstGeom prst="rect">
            <a:avLst/>
          </a:prstGeom>
          <a:noFill/>
          <a:ln w="9525">
            <a:noFill/>
            <a:miter lim="800000"/>
            <a:headEnd/>
            <a:tailEnd/>
          </a:ln>
        </p:spPr>
      </p:pic>
      <p:sp>
        <p:nvSpPr>
          <p:cNvPr id="77832" name="TextBox 6"/>
          <p:cNvSpPr txBox="1">
            <a:spLocks noChangeArrowheads="1"/>
          </p:cNvSpPr>
          <p:nvPr/>
        </p:nvSpPr>
        <p:spPr bwMode="auto">
          <a:xfrm>
            <a:off x="1908175" y="2286000"/>
            <a:ext cx="430213" cy="523875"/>
          </a:xfrm>
          <a:prstGeom prst="rect">
            <a:avLst/>
          </a:prstGeom>
          <a:noFill/>
          <a:ln w="9525">
            <a:noFill/>
            <a:miter lim="800000"/>
            <a:headEnd/>
            <a:tailEnd/>
          </a:ln>
        </p:spPr>
        <p:txBody>
          <a:bodyPr wrap="none">
            <a:spAutoFit/>
          </a:bodyPr>
          <a:lstStyle/>
          <a:p>
            <a:r>
              <a:rPr lang="en-US" sz="2800">
                <a:solidFill>
                  <a:srgbClr val="0000FF"/>
                </a:solidFill>
                <a:latin typeface="Verdana" pitchFamily="34" charset="0"/>
              </a:rPr>
              <a:t>A</a:t>
            </a:r>
          </a:p>
        </p:txBody>
      </p:sp>
      <p:sp>
        <p:nvSpPr>
          <p:cNvPr id="77833" name="TextBox 9"/>
          <p:cNvSpPr txBox="1">
            <a:spLocks noChangeArrowheads="1"/>
          </p:cNvSpPr>
          <p:nvPr/>
        </p:nvSpPr>
        <p:spPr bwMode="auto">
          <a:xfrm>
            <a:off x="3876675" y="2430463"/>
            <a:ext cx="430213" cy="522287"/>
          </a:xfrm>
          <a:prstGeom prst="rect">
            <a:avLst/>
          </a:prstGeom>
          <a:noFill/>
          <a:ln w="9525">
            <a:noFill/>
            <a:miter lim="800000"/>
            <a:headEnd/>
            <a:tailEnd/>
          </a:ln>
        </p:spPr>
        <p:txBody>
          <a:bodyPr wrap="none">
            <a:spAutoFit/>
          </a:bodyPr>
          <a:lstStyle/>
          <a:p>
            <a:r>
              <a:rPr lang="en-US" sz="2800">
                <a:solidFill>
                  <a:srgbClr val="0000FF"/>
                </a:solidFill>
                <a:latin typeface="Verdana" pitchFamily="34" charset="0"/>
              </a:rPr>
              <a:t>B</a:t>
            </a:r>
          </a:p>
        </p:txBody>
      </p:sp>
      <p:sp>
        <p:nvSpPr>
          <p:cNvPr id="77834" name="TextBox 10"/>
          <p:cNvSpPr txBox="1">
            <a:spLocks noChangeArrowheads="1"/>
          </p:cNvSpPr>
          <p:nvPr/>
        </p:nvSpPr>
        <p:spPr bwMode="auto">
          <a:xfrm>
            <a:off x="6348413" y="2547938"/>
            <a:ext cx="1223962" cy="523875"/>
          </a:xfrm>
          <a:prstGeom prst="rect">
            <a:avLst/>
          </a:prstGeom>
          <a:noFill/>
          <a:ln w="28575">
            <a:solidFill>
              <a:srgbClr val="00B050"/>
            </a:solidFill>
            <a:miter lim="800000"/>
            <a:headEnd/>
            <a:tailEnd/>
          </a:ln>
        </p:spPr>
        <p:txBody>
          <a:bodyPr wrap="none">
            <a:spAutoFit/>
          </a:bodyPr>
          <a:lstStyle/>
          <a:p>
            <a:r>
              <a:rPr lang="en-US" sz="2800">
                <a:solidFill>
                  <a:srgbClr val="0000FF"/>
                </a:solidFill>
                <a:latin typeface="Verdana" pitchFamily="34" charset="0"/>
              </a:rPr>
              <a:t>A </a:t>
            </a:r>
            <a:r>
              <a:rPr lang="en-US" sz="2800">
                <a:solidFill>
                  <a:srgbClr val="FF00FF"/>
                </a:solidFill>
                <a:latin typeface="Verdana" pitchFamily="34" charset="0"/>
              </a:rPr>
              <a:t>÷</a:t>
            </a:r>
            <a:r>
              <a:rPr lang="en-US" sz="2800">
                <a:solidFill>
                  <a:srgbClr val="0000FF"/>
                </a:solidFill>
                <a:latin typeface="Verdana" pitchFamily="34" charset="0"/>
              </a:rPr>
              <a:t> B</a:t>
            </a:r>
          </a:p>
        </p:txBody>
      </p:sp>
      <p:pic>
        <p:nvPicPr>
          <p:cNvPr id="77835" name="Picture 4"/>
          <p:cNvPicPr>
            <a:picLocks noChangeAspect="1" noChangeArrowheads="1"/>
          </p:cNvPicPr>
          <p:nvPr/>
        </p:nvPicPr>
        <p:blipFill>
          <a:blip r:embed="rId4"/>
          <a:srcRect/>
          <a:stretch>
            <a:fillRect/>
          </a:stretch>
        </p:blipFill>
        <p:spPr bwMode="auto">
          <a:xfrm>
            <a:off x="6518275" y="3097213"/>
            <a:ext cx="933450" cy="1333500"/>
          </a:xfrm>
          <a:prstGeom prst="rect">
            <a:avLst/>
          </a:prstGeom>
          <a:noFill/>
          <a:ln w="9525">
            <a:noFill/>
            <a:miter lim="800000"/>
            <a:headEnd/>
            <a:tailEnd/>
          </a:ln>
        </p:spPr>
      </p:pic>
      <p:sp>
        <p:nvSpPr>
          <p:cNvPr id="77836" name="TextBox 11"/>
          <p:cNvSpPr txBox="1">
            <a:spLocks noChangeArrowheads="1"/>
          </p:cNvSpPr>
          <p:nvPr/>
        </p:nvSpPr>
        <p:spPr bwMode="auto">
          <a:xfrm>
            <a:off x="142875" y="1136650"/>
            <a:ext cx="8347075" cy="1077913"/>
          </a:xfrm>
          <a:prstGeom prst="rect">
            <a:avLst/>
          </a:prstGeom>
          <a:noFill/>
          <a:ln w="9525">
            <a:noFill/>
            <a:miter lim="800000"/>
            <a:headEnd/>
            <a:tailEnd/>
          </a:ln>
        </p:spPr>
        <p:txBody>
          <a:bodyPr wrap="none">
            <a:spAutoFit/>
          </a:bodyPr>
          <a:lstStyle/>
          <a:p>
            <a:pPr marL="0" lvl="1"/>
            <a:r>
              <a:rPr lang="en-US" sz="1600">
                <a:latin typeface="Verdana" pitchFamily="34" charset="0"/>
              </a:rPr>
              <a:t>The division operator takes as input two relations, called the dividend relation</a:t>
            </a:r>
          </a:p>
          <a:p>
            <a:pPr marL="0" lvl="1"/>
            <a:r>
              <a:rPr lang="en-US" sz="1600">
                <a:latin typeface="Verdana" pitchFamily="34" charset="0"/>
              </a:rPr>
              <a:t>(</a:t>
            </a:r>
            <a:r>
              <a:rPr lang="en-US" sz="1600" i="1">
                <a:latin typeface="Verdana" pitchFamily="34" charset="0"/>
              </a:rPr>
              <a:t>a</a:t>
            </a:r>
            <a:r>
              <a:rPr lang="en-US" sz="1600">
                <a:latin typeface="Verdana" pitchFamily="34" charset="0"/>
              </a:rPr>
              <a:t> on scheme</a:t>
            </a:r>
            <a:r>
              <a:rPr lang="en-US" sz="1600">
                <a:solidFill>
                  <a:srgbClr val="0000FF"/>
                </a:solidFill>
                <a:latin typeface="Verdana" pitchFamily="34" charset="0"/>
              </a:rPr>
              <a:t> A</a:t>
            </a:r>
            <a:r>
              <a:rPr lang="en-US" sz="1600">
                <a:latin typeface="Verdana" pitchFamily="34" charset="0"/>
              </a:rPr>
              <a:t>)  and the divisor relation (b on scheme </a:t>
            </a:r>
            <a:r>
              <a:rPr lang="en-US" sz="1600" i="1">
                <a:solidFill>
                  <a:srgbClr val="0000FF"/>
                </a:solidFill>
                <a:latin typeface="Verdana" pitchFamily="34" charset="0"/>
              </a:rPr>
              <a:t>B</a:t>
            </a:r>
            <a:r>
              <a:rPr lang="en-US" sz="1600" i="1">
                <a:latin typeface="Verdana" pitchFamily="34" charset="0"/>
              </a:rPr>
              <a:t>)</a:t>
            </a:r>
            <a:r>
              <a:rPr lang="en-US" sz="1600">
                <a:latin typeface="Verdana" pitchFamily="34" charset="0"/>
              </a:rPr>
              <a:t> such that all the </a:t>
            </a:r>
          </a:p>
          <a:p>
            <a:pPr marL="0" lvl="1"/>
            <a:r>
              <a:rPr lang="en-US" sz="1600">
                <a:latin typeface="Verdana" pitchFamily="34" charset="0"/>
              </a:rPr>
              <a:t>attributes in </a:t>
            </a:r>
            <a:r>
              <a:rPr lang="en-US" sz="1600" i="1">
                <a:solidFill>
                  <a:srgbClr val="0000FF"/>
                </a:solidFill>
                <a:latin typeface="Verdana" pitchFamily="34" charset="0"/>
              </a:rPr>
              <a:t>B</a:t>
            </a:r>
            <a:r>
              <a:rPr lang="en-US" sz="1600">
                <a:latin typeface="Verdana" pitchFamily="34" charset="0"/>
              </a:rPr>
              <a:t> also appear in </a:t>
            </a:r>
            <a:r>
              <a:rPr lang="en-US" sz="1600" i="1">
                <a:solidFill>
                  <a:srgbClr val="0000FF"/>
                </a:solidFill>
                <a:latin typeface="Verdana" pitchFamily="34" charset="0"/>
              </a:rPr>
              <a:t>A</a:t>
            </a:r>
            <a:r>
              <a:rPr lang="en-US" sz="1600">
                <a:latin typeface="Verdana" pitchFamily="34" charset="0"/>
              </a:rPr>
              <a:t> and</a:t>
            </a:r>
            <a:r>
              <a:rPr lang="en-US" sz="1600">
                <a:solidFill>
                  <a:srgbClr val="0000FF"/>
                </a:solidFill>
                <a:latin typeface="Verdana" pitchFamily="34" charset="0"/>
              </a:rPr>
              <a:t> </a:t>
            </a:r>
            <a:r>
              <a:rPr lang="en-US" sz="1600" i="1">
                <a:solidFill>
                  <a:srgbClr val="0000FF"/>
                </a:solidFill>
                <a:latin typeface="Verdana" pitchFamily="34" charset="0"/>
              </a:rPr>
              <a:t>B</a:t>
            </a:r>
            <a:r>
              <a:rPr lang="en-US" sz="1600">
                <a:solidFill>
                  <a:srgbClr val="0000FF"/>
                </a:solidFill>
                <a:latin typeface="Verdana" pitchFamily="34" charset="0"/>
              </a:rPr>
              <a:t> </a:t>
            </a:r>
            <a:r>
              <a:rPr lang="en-US" sz="1600">
                <a:latin typeface="Verdana" pitchFamily="34" charset="0"/>
              </a:rPr>
              <a:t>is not empty.  The output of the division </a:t>
            </a:r>
          </a:p>
          <a:p>
            <a:pPr marL="0" lvl="1"/>
            <a:r>
              <a:rPr lang="en-US" sz="1600">
                <a:latin typeface="Verdana" pitchFamily="34" charset="0"/>
              </a:rPr>
              <a:t>operation is a relation on scheme</a:t>
            </a:r>
            <a:r>
              <a:rPr lang="en-US" sz="1600">
                <a:solidFill>
                  <a:srgbClr val="0000FF"/>
                </a:solidFill>
                <a:latin typeface="Verdana" pitchFamily="34" charset="0"/>
              </a:rPr>
              <a:t> </a:t>
            </a:r>
            <a:r>
              <a:rPr lang="en-US" sz="1600" i="1">
                <a:solidFill>
                  <a:srgbClr val="0000FF"/>
                </a:solidFill>
                <a:latin typeface="Verdana" pitchFamily="34" charset="0"/>
              </a:rPr>
              <a:t>A</a:t>
            </a:r>
            <a:r>
              <a:rPr lang="en-US" sz="1600">
                <a:solidFill>
                  <a:srgbClr val="0000FF"/>
                </a:solidFill>
                <a:latin typeface="Verdana" pitchFamily="34" charset="0"/>
              </a:rPr>
              <a:t> </a:t>
            </a:r>
            <a:r>
              <a:rPr lang="en-US" sz="1600">
                <a:latin typeface="Verdana" pitchFamily="34" charset="0"/>
              </a:rPr>
              <a:t>with all the attributes common with </a:t>
            </a:r>
            <a:r>
              <a:rPr lang="en-US" sz="1600">
                <a:solidFill>
                  <a:srgbClr val="0000FF"/>
                </a:solidFill>
                <a:latin typeface="Verdana" pitchFamily="34" charset="0"/>
              </a:rPr>
              <a:t>B</a:t>
            </a:r>
            <a:r>
              <a:rPr lang="en-US" sz="1600">
                <a:latin typeface="Verdana" pitchFamily="34" charset="0"/>
              </a:rPr>
              <a:t>.</a:t>
            </a:r>
            <a:endParaRPr lang="en-IN" sz="1200">
              <a:latin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z="2800" smtClean="0"/>
              <a:t>Relational Algebra : Division Operation </a:t>
            </a:r>
            <a:r>
              <a:rPr lang="en-US" sz="2800" smtClean="0">
                <a:solidFill>
                  <a:srgbClr val="FF00FF"/>
                </a:solidFill>
              </a:rPr>
              <a:t>÷</a:t>
            </a:r>
            <a:endParaRPr lang="en-US" sz="2800" smtClean="0"/>
          </a:p>
        </p:txBody>
      </p:sp>
      <p:sp>
        <p:nvSpPr>
          <p:cNvPr id="78851" name="Date Placeholder 3"/>
          <p:cNvSpPr>
            <a:spLocks noGrp="1"/>
          </p:cNvSpPr>
          <p:nvPr>
            <p:ph type="dt" sz="quarter" idx="10"/>
          </p:nvPr>
        </p:nvSpPr>
        <p:spPr/>
        <p:txBody>
          <a:bodyPr/>
          <a:lstStyle/>
          <a:p>
            <a:pPr fontAlgn="base">
              <a:spcBef>
                <a:spcPct val="0"/>
              </a:spcBef>
              <a:spcAft>
                <a:spcPct val="0"/>
              </a:spcAft>
              <a:defRPr/>
            </a:pPr>
            <a:fld id="{0F9742B0-49D4-4999-A202-EADBB39752BD}"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78852"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78853" name="Slide Number Placeholder 5"/>
          <p:cNvSpPr>
            <a:spLocks noGrp="1"/>
          </p:cNvSpPr>
          <p:nvPr>
            <p:ph type="sldNum" sz="quarter" idx="12"/>
          </p:nvPr>
        </p:nvSpPr>
        <p:spPr/>
        <p:txBody>
          <a:bodyPr/>
          <a:lstStyle/>
          <a:p>
            <a:pPr fontAlgn="base">
              <a:spcBef>
                <a:spcPct val="0"/>
              </a:spcBef>
              <a:spcAft>
                <a:spcPct val="0"/>
              </a:spcAft>
              <a:defRPr/>
            </a:pPr>
            <a:fld id="{CBD6FB80-C7B9-47BC-8AE6-3D7AB7BA00CD}" type="slidenum">
              <a:rPr lang="en-US" smtClean="0">
                <a:latin typeface="Arial" pitchFamily="34" charset="0"/>
              </a:rPr>
              <a:pPr fontAlgn="base">
                <a:spcBef>
                  <a:spcPct val="0"/>
                </a:spcBef>
                <a:spcAft>
                  <a:spcPct val="0"/>
                </a:spcAft>
                <a:defRPr/>
              </a:pPr>
              <a:t>25</a:t>
            </a:fld>
            <a:endParaRPr lang="en-US" smtClean="0">
              <a:latin typeface="Arial" pitchFamily="34" charset="0"/>
            </a:endParaRPr>
          </a:p>
        </p:txBody>
      </p:sp>
      <p:pic>
        <p:nvPicPr>
          <p:cNvPr id="78854" name="Picture 2"/>
          <p:cNvPicPr>
            <a:picLocks noChangeAspect="1" noChangeArrowheads="1"/>
          </p:cNvPicPr>
          <p:nvPr/>
        </p:nvPicPr>
        <p:blipFill>
          <a:blip r:embed="rId2"/>
          <a:srcRect/>
          <a:stretch>
            <a:fillRect/>
          </a:stretch>
        </p:blipFill>
        <p:spPr bwMode="auto">
          <a:xfrm>
            <a:off x="1258888" y="2809875"/>
            <a:ext cx="1524000" cy="3514725"/>
          </a:xfrm>
          <a:prstGeom prst="rect">
            <a:avLst/>
          </a:prstGeom>
          <a:noFill/>
          <a:ln w="9525">
            <a:noFill/>
            <a:miter lim="800000"/>
            <a:headEnd/>
            <a:tailEnd/>
          </a:ln>
        </p:spPr>
      </p:pic>
      <p:pic>
        <p:nvPicPr>
          <p:cNvPr id="78855" name="Picture 3"/>
          <p:cNvPicPr>
            <a:picLocks noChangeAspect="1" noChangeArrowheads="1"/>
          </p:cNvPicPr>
          <p:nvPr/>
        </p:nvPicPr>
        <p:blipFill>
          <a:blip r:embed="rId3"/>
          <a:srcRect/>
          <a:stretch>
            <a:fillRect/>
          </a:stretch>
        </p:blipFill>
        <p:spPr bwMode="auto">
          <a:xfrm>
            <a:off x="3609975" y="2952750"/>
            <a:ext cx="962025" cy="1304925"/>
          </a:xfrm>
          <a:prstGeom prst="rect">
            <a:avLst/>
          </a:prstGeom>
          <a:noFill/>
          <a:ln w="9525">
            <a:noFill/>
            <a:miter lim="800000"/>
            <a:headEnd/>
            <a:tailEnd/>
          </a:ln>
        </p:spPr>
      </p:pic>
      <p:sp>
        <p:nvSpPr>
          <p:cNvPr id="78856" name="TextBox 6"/>
          <p:cNvSpPr txBox="1">
            <a:spLocks noChangeArrowheads="1"/>
          </p:cNvSpPr>
          <p:nvPr/>
        </p:nvSpPr>
        <p:spPr bwMode="auto">
          <a:xfrm>
            <a:off x="1908175" y="2286000"/>
            <a:ext cx="430213" cy="523875"/>
          </a:xfrm>
          <a:prstGeom prst="rect">
            <a:avLst/>
          </a:prstGeom>
          <a:noFill/>
          <a:ln w="9525">
            <a:noFill/>
            <a:miter lim="800000"/>
            <a:headEnd/>
            <a:tailEnd/>
          </a:ln>
        </p:spPr>
        <p:txBody>
          <a:bodyPr wrap="none">
            <a:spAutoFit/>
          </a:bodyPr>
          <a:lstStyle/>
          <a:p>
            <a:r>
              <a:rPr lang="en-US" sz="2800">
                <a:solidFill>
                  <a:srgbClr val="0000FF"/>
                </a:solidFill>
                <a:latin typeface="Verdana" pitchFamily="34" charset="0"/>
              </a:rPr>
              <a:t>A</a:t>
            </a:r>
          </a:p>
        </p:txBody>
      </p:sp>
      <p:sp>
        <p:nvSpPr>
          <p:cNvPr id="78857" name="TextBox 9"/>
          <p:cNvSpPr txBox="1">
            <a:spLocks noChangeArrowheads="1"/>
          </p:cNvSpPr>
          <p:nvPr/>
        </p:nvSpPr>
        <p:spPr bwMode="auto">
          <a:xfrm>
            <a:off x="3876675" y="2430463"/>
            <a:ext cx="430213" cy="522287"/>
          </a:xfrm>
          <a:prstGeom prst="rect">
            <a:avLst/>
          </a:prstGeom>
          <a:noFill/>
          <a:ln w="9525">
            <a:noFill/>
            <a:miter lim="800000"/>
            <a:headEnd/>
            <a:tailEnd/>
          </a:ln>
        </p:spPr>
        <p:txBody>
          <a:bodyPr wrap="none">
            <a:spAutoFit/>
          </a:bodyPr>
          <a:lstStyle/>
          <a:p>
            <a:r>
              <a:rPr lang="en-US" sz="2800">
                <a:solidFill>
                  <a:srgbClr val="0000FF"/>
                </a:solidFill>
                <a:latin typeface="Verdana" pitchFamily="34" charset="0"/>
              </a:rPr>
              <a:t>B</a:t>
            </a:r>
          </a:p>
        </p:txBody>
      </p:sp>
      <p:sp>
        <p:nvSpPr>
          <p:cNvPr id="78858" name="TextBox 10"/>
          <p:cNvSpPr txBox="1">
            <a:spLocks noChangeArrowheads="1"/>
          </p:cNvSpPr>
          <p:nvPr/>
        </p:nvSpPr>
        <p:spPr bwMode="auto">
          <a:xfrm>
            <a:off x="6348413" y="2547938"/>
            <a:ext cx="1223962" cy="523875"/>
          </a:xfrm>
          <a:prstGeom prst="rect">
            <a:avLst/>
          </a:prstGeom>
          <a:noFill/>
          <a:ln w="28575">
            <a:solidFill>
              <a:srgbClr val="00B050"/>
            </a:solidFill>
            <a:miter lim="800000"/>
            <a:headEnd/>
            <a:tailEnd/>
          </a:ln>
        </p:spPr>
        <p:txBody>
          <a:bodyPr wrap="none">
            <a:spAutoFit/>
          </a:bodyPr>
          <a:lstStyle/>
          <a:p>
            <a:r>
              <a:rPr lang="en-US" sz="2800">
                <a:solidFill>
                  <a:srgbClr val="0000FF"/>
                </a:solidFill>
                <a:latin typeface="Verdana" pitchFamily="34" charset="0"/>
              </a:rPr>
              <a:t>A </a:t>
            </a:r>
            <a:r>
              <a:rPr lang="en-US" sz="2800">
                <a:solidFill>
                  <a:srgbClr val="FF00FF"/>
                </a:solidFill>
                <a:latin typeface="Verdana" pitchFamily="34" charset="0"/>
              </a:rPr>
              <a:t>÷</a:t>
            </a:r>
            <a:r>
              <a:rPr lang="en-US" sz="2800">
                <a:solidFill>
                  <a:srgbClr val="0000FF"/>
                </a:solidFill>
                <a:latin typeface="Verdana" pitchFamily="34" charset="0"/>
              </a:rPr>
              <a:t> B</a:t>
            </a:r>
          </a:p>
        </p:txBody>
      </p:sp>
      <p:pic>
        <p:nvPicPr>
          <p:cNvPr id="78859" name="Picture 4"/>
          <p:cNvPicPr>
            <a:picLocks noChangeAspect="1" noChangeArrowheads="1"/>
          </p:cNvPicPr>
          <p:nvPr/>
        </p:nvPicPr>
        <p:blipFill>
          <a:blip r:embed="rId4"/>
          <a:srcRect/>
          <a:stretch>
            <a:fillRect/>
          </a:stretch>
        </p:blipFill>
        <p:spPr bwMode="auto">
          <a:xfrm>
            <a:off x="6518275" y="3097213"/>
            <a:ext cx="933450" cy="1333500"/>
          </a:xfrm>
          <a:prstGeom prst="rect">
            <a:avLst/>
          </a:prstGeom>
          <a:noFill/>
          <a:ln w="9525">
            <a:noFill/>
            <a:miter lim="800000"/>
            <a:headEnd/>
            <a:tailEnd/>
          </a:ln>
        </p:spPr>
      </p:pic>
      <p:sp>
        <p:nvSpPr>
          <p:cNvPr id="78860" name="TextBox 11"/>
          <p:cNvSpPr txBox="1">
            <a:spLocks noChangeArrowheads="1"/>
          </p:cNvSpPr>
          <p:nvPr/>
        </p:nvSpPr>
        <p:spPr bwMode="auto">
          <a:xfrm>
            <a:off x="142875" y="1136650"/>
            <a:ext cx="8347075" cy="1077913"/>
          </a:xfrm>
          <a:prstGeom prst="rect">
            <a:avLst/>
          </a:prstGeom>
          <a:noFill/>
          <a:ln w="9525">
            <a:noFill/>
            <a:miter lim="800000"/>
            <a:headEnd/>
            <a:tailEnd/>
          </a:ln>
        </p:spPr>
        <p:txBody>
          <a:bodyPr wrap="none">
            <a:spAutoFit/>
          </a:bodyPr>
          <a:lstStyle/>
          <a:p>
            <a:pPr marL="0" lvl="1"/>
            <a:r>
              <a:rPr lang="en-US" sz="1600">
                <a:latin typeface="Verdana" pitchFamily="34" charset="0"/>
              </a:rPr>
              <a:t>The division operator takes as input two relations, called the dividend relation</a:t>
            </a:r>
          </a:p>
          <a:p>
            <a:pPr marL="0" lvl="1"/>
            <a:r>
              <a:rPr lang="en-US" sz="1600">
                <a:latin typeface="Verdana" pitchFamily="34" charset="0"/>
              </a:rPr>
              <a:t>(</a:t>
            </a:r>
            <a:r>
              <a:rPr lang="en-US" sz="1600" i="1">
                <a:latin typeface="Verdana" pitchFamily="34" charset="0"/>
              </a:rPr>
              <a:t>a</a:t>
            </a:r>
            <a:r>
              <a:rPr lang="en-US" sz="1600">
                <a:latin typeface="Verdana" pitchFamily="34" charset="0"/>
              </a:rPr>
              <a:t> on scheme</a:t>
            </a:r>
            <a:r>
              <a:rPr lang="en-US" sz="1600">
                <a:solidFill>
                  <a:srgbClr val="0000FF"/>
                </a:solidFill>
                <a:latin typeface="Verdana" pitchFamily="34" charset="0"/>
              </a:rPr>
              <a:t> A</a:t>
            </a:r>
            <a:r>
              <a:rPr lang="en-US" sz="1600">
                <a:latin typeface="Verdana" pitchFamily="34" charset="0"/>
              </a:rPr>
              <a:t>)  and the divisor relation (b on scheme </a:t>
            </a:r>
            <a:r>
              <a:rPr lang="en-US" sz="1600" i="1">
                <a:solidFill>
                  <a:srgbClr val="0000FF"/>
                </a:solidFill>
                <a:latin typeface="Verdana" pitchFamily="34" charset="0"/>
              </a:rPr>
              <a:t>B</a:t>
            </a:r>
            <a:r>
              <a:rPr lang="en-US" sz="1600" i="1">
                <a:latin typeface="Verdana" pitchFamily="34" charset="0"/>
              </a:rPr>
              <a:t>)</a:t>
            </a:r>
            <a:r>
              <a:rPr lang="en-US" sz="1600">
                <a:latin typeface="Verdana" pitchFamily="34" charset="0"/>
              </a:rPr>
              <a:t> such that all the </a:t>
            </a:r>
          </a:p>
          <a:p>
            <a:pPr marL="0" lvl="1"/>
            <a:r>
              <a:rPr lang="en-US" sz="1600">
                <a:latin typeface="Verdana" pitchFamily="34" charset="0"/>
              </a:rPr>
              <a:t>attributes in </a:t>
            </a:r>
            <a:r>
              <a:rPr lang="en-US" sz="1600" i="1">
                <a:solidFill>
                  <a:srgbClr val="0000FF"/>
                </a:solidFill>
                <a:latin typeface="Verdana" pitchFamily="34" charset="0"/>
              </a:rPr>
              <a:t>B</a:t>
            </a:r>
            <a:r>
              <a:rPr lang="en-US" sz="1600">
                <a:latin typeface="Verdana" pitchFamily="34" charset="0"/>
              </a:rPr>
              <a:t> also appear in </a:t>
            </a:r>
            <a:r>
              <a:rPr lang="en-US" sz="1600" i="1">
                <a:solidFill>
                  <a:srgbClr val="0000FF"/>
                </a:solidFill>
                <a:latin typeface="Verdana" pitchFamily="34" charset="0"/>
              </a:rPr>
              <a:t>A</a:t>
            </a:r>
            <a:r>
              <a:rPr lang="en-US" sz="1600">
                <a:latin typeface="Verdana" pitchFamily="34" charset="0"/>
              </a:rPr>
              <a:t> and</a:t>
            </a:r>
            <a:r>
              <a:rPr lang="en-US" sz="1600">
                <a:solidFill>
                  <a:srgbClr val="0000FF"/>
                </a:solidFill>
                <a:latin typeface="Verdana" pitchFamily="34" charset="0"/>
              </a:rPr>
              <a:t> </a:t>
            </a:r>
            <a:r>
              <a:rPr lang="en-US" sz="1600" i="1">
                <a:solidFill>
                  <a:srgbClr val="0000FF"/>
                </a:solidFill>
                <a:latin typeface="Verdana" pitchFamily="34" charset="0"/>
              </a:rPr>
              <a:t>B</a:t>
            </a:r>
            <a:r>
              <a:rPr lang="en-US" sz="1600">
                <a:solidFill>
                  <a:srgbClr val="0000FF"/>
                </a:solidFill>
                <a:latin typeface="Verdana" pitchFamily="34" charset="0"/>
              </a:rPr>
              <a:t> </a:t>
            </a:r>
            <a:r>
              <a:rPr lang="en-US" sz="1600">
                <a:latin typeface="Verdana" pitchFamily="34" charset="0"/>
              </a:rPr>
              <a:t>is not empty.  The output of the division </a:t>
            </a:r>
          </a:p>
          <a:p>
            <a:pPr marL="0" lvl="1"/>
            <a:r>
              <a:rPr lang="en-US" sz="1600">
                <a:latin typeface="Verdana" pitchFamily="34" charset="0"/>
              </a:rPr>
              <a:t>operation is a relation on scheme</a:t>
            </a:r>
            <a:r>
              <a:rPr lang="en-US" sz="1600">
                <a:solidFill>
                  <a:srgbClr val="0000FF"/>
                </a:solidFill>
                <a:latin typeface="Verdana" pitchFamily="34" charset="0"/>
              </a:rPr>
              <a:t> </a:t>
            </a:r>
            <a:r>
              <a:rPr lang="en-US" sz="1600" i="1">
                <a:solidFill>
                  <a:srgbClr val="0000FF"/>
                </a:solidFill>
                <a:latin typeface="Verdana" pitchFamily="34" charset="0"/>
              </a:rPr>
              <a:t>A</a:t>
            </a:r>
            <a:r>
              <a:rPr lang="en-US" sz="1600">
                <a:solidFill>
                  <a:srgbClr val="0000FF"/>
                </a:solidFill>
                <a:latin typeface="Verdana" pitchFamily="34" charset="0"/>
              </a:rPr>
              <a:t> </a:t>
            </a:r>
            <a:r>
              <a:rPr lang="en-US" sz="1600">
                <a:latin typeface="Verdana" pitchFamily="34" charset="0"/>
              </a:rPr>
              <a:t>with all the attributes common with </a:t>
            </a:r>
            <a:r>
              <a:rPr lang="en-US" sz="1600">
                <a:solidFill>
                  <a:srgbClr val="0000FF"/>
                </a:solidFill>
                <a:latin typeface="Verdana" pitchFamily="34" charset="0"/>
              </a:rPr>
              <a:t>B</a:t>
            </a:r>
            <a:r>
              <a:rPr lang="en-US" sz="1600">
                <a:latin typeface="Verdana" pitchFamily="34" charset="0"/>
              </a:rPr>
              <a:t>.</a:t>
            </a:r>
            <a:endParaRPr lang="en-IN" sz="1200">
              <a:latin typeface="Verdana" pitchFamily="34" charset="0"/>
            </a:endParaRPr>
          </a:p>
        </p:txBody>
      </p:sp>
      <p:sp>
        <p:nvSpPr>
          <p:cNvPr id="78861" name="Rectangle 12"/>
          <p:cNvSpPr>
            <a:spLocks noChangeArrowheads="1"/>
          </p:cNvSpPr>
          <p:nvPr/>
        </p:nvSpPr>
        <p:spPr bwMode="auto">
          <a:xfrm>
            <a:off x="1301750" y="3500438"/>
            <a:ext cx="1412875" cy="357187"/>
          </a:xfrm>
          <a:prstGeom prst="rect">
            <a:avLst/>
          </a:prstGeom>
          <a:noFill/>
          <a:ln w="38100" algn="ctr">
            <a:solidFill>
              <a:srgbClr val="FF00FF"/>
            </a:solidFill>
            <a:round/>
            <a:headEnd/>
            <a:tailEnd/>
          </a:ln>
        </p:spPr>
        <p:txBody>
          <a:bodyPr/>
          <a:lstStyle/>
          <a:p>
            <a:pPr eaLnBrk="0" hangingPunct="0"/>
            <a:endParaRPr lang="en-IN">
              <a:latin typeface="Verdana" pitchFamily="34" charset="0"/>
            </a:endParaRPr>
          </a:p>
        </p:txBody>
      </p:sp>
      <p:sp>
        <p:nvSpPr>
          <p:cNvPr id="78862" name="Rectangle 13"/>
          <p:cNvSpPr>
            <a:spLocks noChangeArrowheads="1"/>
          </p:cNvSpPr>
          <p:nvPr/>
        </p:nvSpPr>
        <p:spPr bwMode="auto">
          <a:xfrm>
            <a:off x="1301750" y="4214813"/>
            <a:ext cx="1412875" cy="357187"/>
          </a:xfrm>
          <a:prstGeom prst="rect">
            <a:avLst/>
          </a:prstGeom>
          <a:noFill/>
          <a:ln w="38100" algn="ctr">
            <a:solidFill>
              <a:srgbClr val="FF00FF"/>
            </a:solidFill>
            <a:round/>
            <a:headEnd/>
            <a:tailEnd/>
          </a:ln>
        </p:spPr>
        <p:txBody>
          <a:bodyPr/>
          <a:lstStyle/>
          <a:p>
            <a:pPr eaLnBrk="0" hangingPunct="0"/>
            <a:endParaRPr lang="en-IN">
              <a:latin typeface="Verdana" pitchFamily="34" charset="0"/>
            </a:endParaRPr>
          </a:p>
        </p:txBody>
      </p:sp>
      <p:sp>
        <p:nvSpPr>
          <p:cNvPr id="78863" name="Rectangle 14"/>
          <p:cNvSpPr>
            <a:spLocks noChangeArrowheads="1"/>
          </p:cNvSpPr>
          <p:nvPr/>
        </p:nvSpPr>
        <p:spPr bwMode="auto">
          <a:xfrm>
            <a:off x="1285875" y="5572125"/>
            <a:ext cx="1412875" cy="714375"/>
          </a:xfrm>
          <a:prstGeom prst="rect">
            <a:avLst/>
          </a:prstGeom>
          <a:noFill/>
          <a:ln w="38100" algn="ctr">
            <a:solidFill>
              <a:srgbClr val="FF00FF"/>
            </a:solidFill>
            <a:round/>
            <a:headEnd/>
            <a:tailEnd/>
          </a:ln>
        </p:spPr>
        <p:txBody>
          <a:bodyPr/>
          <a:lstStyle/>
          <a:p>
            <a:pPr eaLnBrk="0" hangingPunct="0"/>
            <a:endParaRPr lang="en-IN">
              <a:latin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sz="2800" smtClean="0"/>
              <a:t>Relational Algebra : Division Operation </a:t>
            </a:r>
            <a:r>
              <a:rPr lang="en-US" sz="2800" smtClean="0">
                <a:solidFill>
                  <a:srgbClr val="FF00FF"/>
                </a:solidFill>
              </a:rPr>
              <a:t>÷</a:t>
            </a:r>
            <a:endParaRPr lang="en-US" sz="2800" smtClean="0"/>
          </a:p>
        </p:txBody>
      </p:sp>
      <p:sp>
        <p:nvSpPr>
          <p:cNvPr id="79875" name="Date Placeholder 3"/>
          <p:cNvSpPr>
            <a:spLocks noGrp="1"/>
          </p:cNvSpPr>
          <p:nvPr>
            <p:ph type="dt" sz="quarter" idx="10"/>
          </p:nvPr>
        </p:nvSpPr>
        <p:spPr/>
        <p:txBody>
          <a:bodyPr/>
          <a:lstStyle/>
          <a:p>
            <a:pPr fontAlgn="base">
              <a:spcBef>
                <a:spcPct val="0"/>
              </a:spcBef>
              <a:spcAft>
                <a:spcPct val="0"/>
              </a:spcAft>
              <a:defRPr/>
            </a:pPr>
            <a:fld id="{9035E062-C704-469A-8341-E0C0BF311431}"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79876"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79877" name="Slide Number Placeholder 5"/>
          <p:cNvSpPr>
            <a:spLocks noGrp="1"/>
          </p:cNvSpPr>
          <p:nvPr>
            <p:ph type="sldNum" sz="quarter" idx="12"/>
          </p:nvPr>
        </p:nvSpPr>
        <p:spPr/>
        <p:txBody>
          <a:bodyPr/>
          <a:lstStyle/>
          <a:p>
            <a:pPr fontAlgn="base">
              <a:spcBef>
                <a:spcPct val="0"/>
              </a:spcBef>
              <a:spcAft>
                <a:spcPct val="0"/>
              </a:spcAft>
              <a:defRPr/>
            </a:pPr>
            <a:fld id="{47276710-85D5-452B-9E05-0E122DB336E1}" type="slidenum">
              <a:rPr lang="en-US" smtClean="0">
                <a:latin typeface="Arial" pitchFamily="34" charset="0"/>
              </a:rPr>
              <a:pPr fontAlgn="base">
                <a:spcBef>
                  <a:spcPct val="0"/>
                </a:spcBef>
                <a:spcAft>
                  <a:spcPct val="0"/>
                </a:spcAft>
                <a:defRPr/>
              </a:pPr>
              <a:t>26</a:t>
            </a:fld>
            <a:endParaRPr lang="en-US" smtClean="0">
              <a:latin typeface="Arial" pitchFamily="34" charset="0"/>
            </a:endParaRPr>
          </a:p>
        </p:txBody>
      </p:sp>
      <p:pic>
        <p:nvPicPr>
          <p:cNvPr id="79878" name="Picture 2"/>
          <p:cNvPicPr>
            <a:picLocks noChangeAspect="1" noChangeArrowheads="1"/>
          </p:cNvPicPr>
          <p:nvPr/>
        </p:nvPicPr>
        <p:blipFill>
          <a:blip r:embed="rId2"/>
          <a:srcRect/>
          <a:stretch>
            <a:fillRect/>
          </a:stretch>
        </p:blipFill>
        <p:spPr bwMode="auto">
          <a:xfrm>
            <a:off x="1258888" y="1719263"/>
            <a:ext cx="1771650" cy="4086225"/>
          </a:xfrm>
          <a:prstGeom prst="rect">
            <a:avLst/>
          </a:prstGeom>
          <a:noFill/>
          <a:ln w="9525">
            <a:noFill/>
            <a:miter lim="800000"/>
            <a:headEnd/>
            <a:tailEnd/>
          </a:ln>
        </p:spPr>
      </p:pic>
      <p:sp>
        <p:nvSpPr>
          <p:cNvPr id="79879" name="TextBox 6"/>
          <p:cNvSpPr txBox="1">
            <a:spLocks noChangeArrowheads="1"/>
          </p:cNvSpPr>
          <p:nvPr/>
        </p:nvSpPr>
        <p:spPr bwMode="auto">
          <a:xfrm>
            <a:off x="1908175" y="1196975"/>
            <a:ext cx="430213" cy="522288"/>
          </a:xfrm>
          <a:prstGeom prst="rect">
            <a:avLst/>
          </a:prstGeom>
          <a:noFill/>
          <a:ln w="9525">
            <a:noFill/>
            <a:miter lim="800000"/>
            <a:headEnd/>
            <a:tailEnd/>
          </a:ln>
        </p:spPr>
        <p:txBody>
          <a:bodyPr wrap="none">
            <a:spAutoFit/>
          </a:bodyPr>
          <a:lstStyle/>
          <a:p>
            <a:r>
              <a:rPr lang="en-US" sz="2800">
                <a:solidFill>
                  <a:srgbClr val="0000FF"/>
                </a:solidFill>
                <a:latin typeface="Verdana" pitchFamily="34" charset="0"/>
              </a:rPr>
              <a:t>A</a:t>
            </a:r>
          </a:p>
        </p:txBody>
      </p:sp>
      <p:sp>
        <p:nvSpPr>
          <p:cNvPr id="79880" name="TextBox 9"/>
          <p:cNvSpPr txBox="1">
            <a:spLocks noChangeArrowheads="1"/>
          </p:cNvSpPr>
          <p:nvPr/>
        </p:nvSpPr>
        <p:spPr bwMode="auto">
          <a:xfrm>
            <a:off x="3876675" y="1341438"/>
            <a:ext cx="430213" cy="522287"/>
          </a:xfrm>
          <a:prstGeom prst="rect">
            <a:avLst/>
          </a:prstGeom>
          <a:noFill/>
          <a:ln w="9525">
            <a:noFill/>
            <a:miter lim="800000"/>
            <a:headEnd/>
            <a:tailEnd/>
          </a:ln>
        </p:spPr>
        <p:txBody>
          <a:bodyPr wrap="none">
            <a:spAutoFit/>
          </a:bodyPr>
          <a:lstStyle/>
          <a:p>
            <a:r>
              <a:rPr lang="en-US" sz="2800">
                <a:solidFill>
                  <a:srgbClr val="0000FF"/>
                </a:solidFill>
                <a:latin typeface="Verdana" pitchFamily="34" charset="0"/>
              </a:rPr>
              <a:t>B</a:t>
            </a:r>
          </a:p>
        </p:txBody>
      </p:sp>
      <p:sp>
        <p:nvSpPr>
          <p:cNvPr id="79881" name="TextBox 10"/>
          <p:cNvSpPr txBox="1">
            <a:spLocks noChangeArrowheads="1"/>
          </p:cNvSpPr>
          <p:nvPr/>
        </p:nvSpPr>
        <p:spPr bwMode="auto">
          <a:xfrm>
            <a:off x="6300788" y="1322388"/>
            <a:ext cx="1222375" cy="523875"/>
          </a:xfrm>
          <a:prstGeom prst="rect">
            <a:avLst/>
          </a:prstGeom>
          <a:noFill/>
          <a:ln w="28575">
            <a:solidFill>
              <a:srgbClr val="00B050"/>
            </a:solidFill>
            <a:miter lim="800000"/>
            <a:headEnd/>
            <a:tailEnd/>
          </a:ln>
        </p:spPr>
        <p:txBody>
          <a:bodyPr wrap="none">
            <a:spAutoFit/>
          </a:bodyPr>
          <a:lstStyle/>
          <a:p>
            <a:r>
              <a:rPr lang="en-US" sz="2800">
                <a:solidFill>
                  <a:srgbClr val="0000FF"/>
                </a:solidFill>
                <a:latin typeface="Verdana" pitchFamily="34" charset="0"/>
              </a:rPr>
              <a:t>A </a:t>
            </a:r>
            <a:r>
              <a:rPr lang="en-US" sz="2800">
                <a:solidFill>
                  <a:srgbClr val="FF00FF"/>
                </a:solidFill>
                <a:latin typeface="Verdana" pitchFamily="34" charset="0"/>
              </a:rPr>
              <a:t>÷</a:t>
            </a:r>
            <a:r>
              <a:rPr lang="en-US" sz="2800">
                <a:solidFill>
                  <a:srgbClr val="0000FF"/>
                </a:solidFill>
                <a:latin typeface="Verdana" pitchFamily="34" charset="0"/>
              </a:rPr>
              <a:t> B</a:t>
            </a:r>
          </a:p>
        </p:txBody>
      </p:sp>
      <p:pic>
        <p:nvPicPr>
          <p:cNvPr id="79882" name="Picture 2"/>
          <p:cNvPicPr>
            <a:picLocks noChangeAspect="1" noChangeArrowheads="1"/>
          </p:cNvPicPr>
          <p:nvPr/>
        </p:nvPicPr>
        <p:blipFill>
          <a:blip r:embed="rId3"/>
          <a:srcRect/>
          <a:stretch>
            <a:fillRect/>
          </a:stretch>
        </p:blipFill>
        <p:spPr bwMode="auto">
          <a:xfrm>
            <a:off x="3876675" y="1863725"/>
            <a:ext cx="962025" cy="1714500"/>
          </a:xfrm>
          <a:prstGeom prst="rect">
            <a:avLst/>
          </a:prstGeom>
          <a:noFill/>
          <a:ln w="9525">
            <a:noFill/>
            <a:miter lim="800000"/>
            <a:headEnd/>
            <a:tailEnd/>
          </a:ln>
        </p:spPr>
      </p:pic>
      <p:pic>
        <p:nvPicPr>
          <p:cNvPr id="79883" name="Picture 3"/>
          <p:cNvPicPr>
            <a:picLocks noChangeAspect="1" noChangeArrowheads="1"/>
          </p:cNvPicPr>
          <p:nvPr/>
        </p:nvPicPr>
        <p:blipFill>
          <a:blip r:embed="rId4"/>
          <a:srcRect/>
          <a:stretch>
            <a:fillRect/>
          </a:stretch>
        </p:blipFill>
        <p:spPr bwMode="auto">
          <a:xfrm>
            <a:off x="6435725" y="1997075"/>
            <a:ext cx="95250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z="2800" smtClean="0"/>
              <a:t>Relational Algebra : Division Operation </a:t>
            </a:r>
            <a:r>
              <a:rPr lang="en-US" sz="2800" smtClean="0">
                <a:solidFill>
                  <a:srgbClr val="FF00FF"/>
                </a:solidFill>
              </a:rPr>
              <a:t>÷</a:t>
            </a:r>
            <a:endParaRPr lang="en-US" sz="2800" smtClean="0"/>
          </a:p>
        </p:txBody>
      </p:sp>
      <p:sp>
        <p:nvSpPr>
          <p:cNvPr id="80899" name="Date Placeholder 3"/>
          <p:cNvSpPr>
            <a:spLocks noGrp="1"/>
          </p:cNvSpPr>
          <p:nvPr>
            <p:ph type="dt" sz="quarter" idx="10"/>
          </p:nvPr>
        </p:nvSpPr>
        <p:spPr/>
        <p:txBody>
          <a:bodyPr/>
          <a:lstStyle/>
          <a:p>
            <a:pPr fontAlgn="base">
              <a:spcBef>
                <a:spcPct val="0"/>
              </a:spcBef>
              <a:spcAft>
                <a:spcPct val="0"/>
              </a:spcAft>
              <a:defRPr/>
            </a:pPr>
            <a:fld id="{3DCE03C6-C089-493D-8C71-FB1C400D2645}"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80900"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80901" name="Slide Number Placeholder 5"/>
          <p:cNvSpPr>
            <a:spLocks noGrp="1"/>
          </p:cNvSpPr>
          <p:nvPr>
            <p:ph type="sldNum" sz="quarter" idx="12"/>
          </p:nvPr>
        </p:nvSpPr>
        <p:spPr/>
        <p:txBody>
          <a:bodyPr/>
          <a:lstStyle/>
          <a:p>
            <a:pPr fontAlgn="base">
              <a:spcBef>
                <a:spcPct val="0"/>
              </a:spcBef>
              <a:spcAft>
                <a:spcPct val="0"/>
              </a:spcAft>
              <a:defRPr/>
            </a:pPr>
            <a:fld id="{824CA7BE-8E97-430B-A604-C4C8EB282ED4}" type="slidenum">
              <a:rPr lang="en-US" smtClean="0">
                <a:latin typeface="Arial" pitchFamily="34" charset="0"/>
              </a:rPr>
              <a:pPr fontAlgn="base">
                <a:spcBef>
                  <a:spcPct val="0"/>
                </a:spcBef>
                <a:spcAft>
                  <a:spcPct val="0"/>
                </a:spcAft>
                <a:defRPr/>
              </a:pPr>
              <a:t>27</a:t>
            </a:fld>
            <a:endParaRPr lang="en-US" smtClean="0">
              <a:latin typeface="Arial" pitchFamily="34" charset="0"/>
            </a:endParaRPr>
          </a:p>
        </p:txBody>
      </p:sp>
      <p:graphicFrame>
        <p:nvGraphicFramePr>
          <p:cNvPr id="7" name="Group 104"/>
          <p:cNvGraphicFramePr>
            <a:graphicFrameLocks/>
          </p:cNvGraphicFramePr>
          <p:nvPr/>
        </p:nvGraphicFramePr>
        <p:xfrm>
          <a:off x="762000" y="1524000"/>
          <a:ext cx="2362200" cy="2843216"/>
        </p:xfrm>
        <a:graphic>
          <a:graphicData uri="http://schemas.openxmlformats.org/drawingml/2006/table">
            <a:tbl>
              <a:tblPr/>
              <a:tblGrid>
                <a:gridCol w="1049338"/>
                <a:gridCol w="1312862"/>
              </a:tblGrid>
              <a:tr h="3667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Task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Feroz</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charset="0"/>
                        </a:rPr>
                        <a:t>Database1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Feroz</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Database2</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Feroz</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Compiler1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Eshwar</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charset="0"/>
                        </a:rPr>
                        <a:t>Sara</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charset="0"/>
                        </a:rPr>
                        <a:t>Sara</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Database2</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Eshwar</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Compiler1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106"/>
          <p:cNvGraphicFramePr>
            <a:graphicFrameLocks/>
          </p:cNvGraphicFramePr>
          <p:nvPr/>
        </p:nvGraphicFramePr>
        <p:xfrm>
          <a:off x="4495800" y="1600200"/>
          <a:ext cx="1330325" cy="1114426"/>
        </p:xfrm>
        <a:graphic>
          <a:graphicData uri="http://schemas.openxmlformats.org/drawingml/2006/table">
            <a:tbl>
              <a:tblPr/>
              <a:tblGrid>
                <a:gridCol w="1330325"/>
              </a:tblGrid>
              <a:tr h="382588">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Task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Database1</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Database2</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941" name="Text Box 53"/>
          <p:cNvSpPr txBox="1">
            <a:spLocks noChangeArrowheads="1"/>
          </p:cNvSpPr>
          <p:nvPr/>
        </p:nvSpPr>
        <p:spPr bwMode="auto">
          <a:xfrm>
            <a:off x="1295400" y="1143000"/>
            <a:ext cx="1289050" cy="366713"/>
          </a:xfrm>
          <a:prstGeom prst="rect">
            <a:avLst/>
          </a:prstGeom>
          <a:noFill/>
          <a:ln w="9525">
            <a:noFill/>
            <a:miter lim="800000"/>
            <a:headEnd/>
            <a:tailEnd/>
          </a:ln>
        </p:spPr>
        <p:txBody>
          <a:bodyPr wrap="none">
            <a:spAutoFit/>
          </a:bodyPr>
          <a:lstStyle/>
          <a:p>
            <a:r>
              <a:rPr lang="en-US" altLang="en-US">
                <a:latin typeface="Verdana" pitchFamily="34" charset="0"/>
              </a:rPr>
              <a:t>Completed</a:t>
            </a:r>
          </a:p>
        </p:txBody>
      </p:sp>
      <p:sp>
        <p:nvSpPr>
          <p:cNvPr id="80942" name="Text Box 54"/>
          <p:cNvSpPr txBox="1">
            <a:spLocks noChangeArrowheads="1"/>
          </p:cNvSpPr>
          <p:nvPr/>
        </p:nvSpPr>
        <p:spPr bwMode="auto">
          <a:xfrm>
            <a:off x="4572000" y="1219200"/>
            <a:ext cx="1655763" cy="366713"/>
          </a:xfrm>
          <a:prstGeom prst="rect">
            <a:avLst/>
          </a:prstGeom>
          <a:noFill/>
          <a:ln w="9525">
            <a:noFill/>
            <a:miter lim="800000"/>
            <a:headEnd/>
            <a:tailEnd/>
          </a:ln>
        </p:spPr>
        <p:txBody>
          <a:bodyPr>
            <a:spAutoFit/>
          </a:bodyPr>
          <a:lstStyle/>
          <a:p>
            <a:r>
              <a:rPr lang="en-US" altLang="en-US">
                <a:latin typeface="Verdana" pitchFamily="34" charset="0"/>
              </a:rPr>
              <a:t>DBProject</a:t>
            </a:r>
          </a:p>
        </p:txBody>
      </p:sp>
      <p:sp>
        <p:nvSpPr>
          <p:cNvPr id="80943" name="Text Box 74"/>
          <p:cNvSpPr txBox="1">
            <a:spLocks noChangeArrowheads="1"/>
          </p:cNvSpPr>
          <p:nvPr/>
        </p:nvSpPr>
        <p:spPr bwMode="auto">
          <a:xfrm>
            <a:off x="4400550" y="4194175"/>
            <a:ext cx="3552825" cy="400050"/>
          </a:xfrm>
          <a:prstGeom prst="rect">
            <a:avLst/>
          </a:prstGeom>
          <a:noFill/>
          <a:ln w="9525">
            <a:solidFill>
              <a:schemeClr val="tx1"/>
            </a:solidFill>
            <a:miter lim="800000"/>
            <a:headEnd/>
            <a:tailEnd/>
          </a:ln>
        </p:spPr>
        <p:txBody>
          <a:bodyPr>
            <a:spAutoFit/>
          </a:bodyPr>
          <a:lstStyle/>
          <a:p>
            <a:pPr algn="ctr"/>
            <a:r>
              <a:rPr lang="en-US" altLang="en-US" sz="2000">
                <a:latin typeface="Verdana" pitchFamily="34" charset="0"/>
              </a:rPr>
              <a:t>Completed </a:t>
            </a:r>
            <a:r>
              <a:rPr lang="en-US" sz="2000">
                <a:solidFill>
                  <a:srgbClr val="FF00FF"/>
                </a:solidFill>
                <a:latin typeface="Verdana" pitchFamily="34" charset="0"/>
              </a:rPr>
              <a:t>÷</a:t>
            </a:r>
            <a:r>
              <a:rPr lang="en-US" altLang="en-US" sz="2000">
                <a:latin typeface="Verdana" pitchFamily="34" charset="0"/>
              </a:rPr>
              <a:t> DBProject</a:t>
            </a:r>
          </a:p>
        </p:txBody>
      </p:sp>
      <p:sp>
        <p:nvSpPr>
          <p:cNvPr id="80944" name="TextBox 2"/>
          <p:cNvSpPr txBox="1">
            <a:spLocks noChangeArrowheads="1"/>
          </p:cNvSpPr>
          <p:nvPr/>
        </p:nvSpPr>
        <p:spPr bwMode="auto">
          <a:xfrm>
            <a:off x="4211638" y="3438525"/>
            <a:ext cx="4705350" cy="708025"/>
          </a:xfrm>
          <a:prstGeom prst="rect">
            <a:avLst/>
          </a:prstGeom>
          <a:noFill/>
          <a:ln w="9525">
            <a:noFill/>
            <a:miter lim="800000"/>
            <a:headEnd/>
            <a:tailEnd/>
          </a:ln>
        </p:spPr>
        <p:txBody>
          <a:bodyPr wrap="none">
            <a:spAutoFit/>
          </a:bodyPr>
          <a:lstStyle/>
          <a:p>
            <a:r>
              <a:rPr lang="en-US" altLang="en-US" sz="2000">
                <a:solidFill>
                  <a:srgbClr val="FF0000"/>
                </a:solidFill>
                <a:latin typeface="Verdana" pitchFamily="34" charset="0"/>
              </a:rPr>
              <a:t>What is the Output of the following</a:t>
            </a:r>
          </a:p>
          <a:p>
            <a:r>
              <a:rPr lang="en-US" altLang="en-US" sz="2000">
                <a:solidFill>
                  <a:srgbClr val="FF0000"/>
                </a:solidFill>
                <a:latin typeface="Verdana" pitchFamily="34" charset="0"/>
              </a:rPr>
              <a:t>relational Algebra Expression</a:t>
            </a:r>
            <a:endParaRPr lang="en-US" sz="2000">
              <a:solidFill>
                <a:srgbClr val="FF0000"/>
              </a:solidFill>
              <a:latin typeface="Verdan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sz="2800" smtClean="0"/>
              <a:t>Relational Algebra : Division Operation </a:t>
            </a:r>
            <a:r>
              <a:rPr lang="en-US" sz="2800" smtClean="0">
                <a:solidFill>
                  <a:srgbClr val="FF00FF"/>
                </a:solidFill>
              </a:rPr>
              <a:t>÷</a:t>
            </a:r>
            <a:endParaRPr lang="en-US" sz="2800" smtClean="0"/>
          </a:p>
        </p:txBody>
      </p:sp>
      <p:sp>
        <p:nvSpPr>
          <p:cNvPr id="81923" name="Date Placeholder 3"/>
          <p:cNvSpPr>
            <a:spLocks noGrp="1"/>
          </p:cNvSpPr>
          <p:nvPr>
            <p:ph type="dt" sz="quarter" idx="10"/>
          </p:nvPr>
        </p:nvSpPr>
        <p:spPr/>
        <p:txBody>
          <a:bodyPr/>
          <a:lstStyle/>
          <a:p>
            <a:pPr fontAlgn="base">
              <a:spcBef>
                <a:spcPct val="0"/>
              </a:spcBef>
              <a:spcAft>
                <a:spcPct val="0"/>
              </a:spcAft>
              <a:defRPr/>
            </a:pPr>
            <a:fld id="{714C65EC-64DB-404D-B4EC-3F215BEF5570}"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81924"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81925" name="Slide Number Placeholder 5"/>
          <p:cNvSpPr>
            <a:spLocks noGrp="1"/>
          </p:cNvSpPr>
          <p:nvPr>
            <p:ph type="sldNum" sz="quarter" idx="12"/>
          </p:nvPr>
        </p:nvSpPr>
        <p:spPr/>
        <p:txBody>
          <a:bodyPr/>
          <a:lstStyle/>
          <a:p>
            <a:pPr fontAlgn="base">
              <a:spcBef>
                <a:spcPct val="0"/>
              </a:spcBef>
              <a:spcAft>
                <a:spcPct val="0"/>
              </a:spcAft>
              <a:defRPr/>
            </a:pPr>
            <a:fld id="{2EBC71E5-0E1B-49FC-A532-D3B21E849D91}" type="slidenum">
              <a:rPr lang="en-US" smtClean="0">
                <a:latin typeface="Arial" pitchFamily="34" charset="0"/>
              </a:rPr>
              <a:pPr fontAlgn="base">
                <a:spcBef>
                  <a:spcPct val="0"/>
                </a:spcBef>
                <a:spcAft>
                  <a:spcPct val="0"/>
                </a:spcAft>
                <a:defRPr/>
              </a:pPr>
              <a:t>28</a:t>
            </a:fld>
            <a:endParaRPr lang="en-US" smtClean="0">
              <a:latin typeface="Arial" pitchFamily="34" charset="0"/>
            </a:endParaRPr>
          </a:p>
        </p:txBody>
      </p:sp>
      <p:graphicFrame>
        <p:nvGraphicFramePr>
          <p:cNvPr id="7" name="Group 104"/>
          <p:cNvGraphicFramePr>
            <a:graphicFrameLocks/>
          </p:cNvGraphicFramePr>
          <p:nvPr/>
        </p:nvGraphicFramePr>
        <p:xfrm>
          <a:off x="762000" y="1524000"/>
          <a:ext cx="2362200" cy="2843216"/>
        </p:xfrm>
        <a:graphic>
          <a:graphicData uri="http://schemas.openxmlformats.org/drawingml/2006/table">
            <a:tbl>
              <a:tblPr/>
              <a:tblGrid>
                <a:gridCol w="1049338"/>
                <a:gridCol w="1312862"/>
              </a:tblGrid>
              <a:tr h="3667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Task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Feroz</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charset="0"/>
                        </a:rPr>
                        <a:t>Database1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Feroz</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Database2</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Feroz</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Compiler1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Eshwar</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charset="0"/>
                        </a:rPr>
                        <a:t>Sara</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charset="0"/>
                        </a:rPr>
                        <a:t>Sara</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Database2</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Eshwar</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Compiler1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106"/>
          <p:cNvGraphicFramePr>
            <a:graphicFrameLocks/>
          </p:cNvGraphicFramePr>
          <p:nvPr/>
        </p:nvGraphicFramePr>
        <p:xfrm>
          <a:off x="3635375" y="1600200"/>
          <a:ext cx="1330325" cy="1114426"/>
        </p:xfrm>
        <a:graphic>
          <a:graphicData uri="http://schemas.openxmlformats.org/drawingml/2006/table">
            <a:tbl>
              <a:tblPr/>
              <a:tblGrid>
                <a:gridCol w="1330325"/>
              </a:tblGrid>
              <a:tr h="382588">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Task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Database1</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Database2</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65" name="Text Box 53"/>
          <p:cNvSpPr txBox="1">
            <a:spLocks noChangeArrowheads="1"/>
          </p:cNvSpPr>
          <p:nvPr/>
        </p:nvSpPr>
        <p:spPr bwMode="auto">
          <a:xfrm>
            <a:off x="1295400" y="1143000"/>
            <a:ext cx="1289050" cy="366713"/>
          </a:xfrm>
          <a:prstGeom prst="rect">
            <a:avLst/>
          </a:prstGeom>
          <a:noFill/>
          <a:ln w="9525">
            <a:noFill/>
            <a:miter lim="800000"/>
            <a:headEnd/>
            <a:tailEnd/>
          </a:ln>
        </p:spPr>
        <p:txBody>
          <a:bodyPr wrap="none">
            <a:spAutoFit/>
          </a:bodyPr>
          <a:lstStyle/>
          <a:p>
            <a:r>
              <a:rPr lang="en-US" altLang="en-US">
                <a:latin typeface="Verdana" pitchFamily="34" charset="0"/>
              </a:rPr>
              <a:t>Completed</a:t>
            </a:r>
          </a:p>
        </p:txBody>
      </p:sp>
      <p:sp>
        <p:nvSpPr>
          <p:cNvPr id="81966" name="Text Box 54"/>
          <p:cNvSpPr txBox="1">
            <a:spLocks noChangeArrowheads="1"/>
          </p:cNvSpPr>
          <p:nvPr/>
        </p:nvSpPr>
        <p:spPr bwMode="auto">
          <a:xfrm>
            <a:off x="3711575" y="1219200"/>
            <a:ext cx="1657350" cy="366713"/>
          </a:xfrm>
          <a:prstGeom prst="rect">
            <a:avLst/>
          </a:prstGeom>
          <a:noFill/>
          <a:ln w="9525">
            <a:noFill/>
            <a:miter lim="800000"/>
            <a:headEnd/>
            <a:tailEnd/>
          </a:ln>
        </p:spPr>
        <p:txBody>
          <a:bodyPr>
            <a:spAutoFit/>
          </a:bodyPr>
          <a:lstStyle/>
          <a:p>
            <a:r>
              <a:rPr lang="en-US" altLang="en-US">
                <a:latin typeface="Verdana" pitchFamily="34" charset="0"/>
              </a:rPr>
              <a:t>DBProject</a:t>
            </a:r>
          </a:p>
        </p:txBody>
      </p:sp>
      <p:graphicFrame>
        <p:nvGraphicFramePr>
          <p:cNvPr id="11" name="Group 111"/>
          <p:cNvGraphicFramePr>
            <a:graphicFrameLocks/>
          </p:cNvGraphicFramePr>
          <p:nvPr/>
        </p:nvGraphicFramePr>
        <p:xfrm>
          <a:off x="6381750" y="1757363"/>
          <a:ext cx="1600200" cy="990600"/>
        </p:xfrm>
        <a:graphic>
          <a:graphicData uri="http://schemas.openxmlformats.org/drawingml/2006/table">
            <a:tbl>
              <a:tblPr/>
              <a:tblGrid>
                <a:gridCol w="1600200"/>
              </a:tblGrid>
              <a:tr h="381000">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charset="0"/>
                        </a:rPr>
                        <a:t>Feroz</a:t>
                      </a:r>
                      <a:endParaRPr kumimoji="0" lang="en-US" alt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Sara</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77" name="Text Box 74"/>
          <p:cNvSpPr txBox="1">
            <a:spLocks noChangeArrowheads="1"/>
          </p:cNvSpPr>
          <p:nvPr/>
        </p:nvSpPr>
        <p:spPr bwMode="auto">
          <a:xfrm>
            <a:off x="5651500" y="1196975"/>
            <a:ext cx="3554413" cy="369888"/>
          </a:xfrm>
          <a:prstGeom prst="rect">
            <a:avLst/>
          </a:prstGeom>
          <a:noFill/>
          <a:ln w="9525">
            <a:noFill/>
            <a:miter lim="800000"/>
            <a:headEnd/>
            <a:tailEnd/>
          </a:ln>
        </p:spPr>
        <p:txBody>
          <a:bodyPr>
            <a:spAutoFit/>
          </a:bodyPr>
          <a:lstStyle/>
          <a:p>
            <a:r>
              <a:rPr lang="en-US" altLang="en-US">
                <a:latin typeface="Verdana" pitchFamily="34" charset="0"/>
              </a:rPr>
              <a:t>Completed </a:t>
            </a:r>
            <a:r>
              <a:rPr lang="en-US">
                <a:solidFill>
                  <a:srgbClr val="FF00FF"/>
                </a:solidFill>
                <a:latin typeface="Verdana" pitchFamily="34" charset="0"/>
              </a:rPr>
              <a:t>÷</a:t>
            </a:r>
            <a:r>
              <a:rPr lang="en-US" altLang="en-US">
                <a:latin typeface="Verdana" pitchFamily="34" charset="0"/>
              </a:rPr>
              <a:t> DBProject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sz="2800" smtClean="0"/>
              <a:t>Relational Algebra : Division Operation </a:t>
            </a:r>
            <a:r>
              <a:rPr lang="en-US" sz="2800" smtClean="0">
                <a:solidFill>
                  <a:srgbClr val="FF00FF"/>
                </a:solidFill>
              </a:rPr>
              <a:t>÷</a:t>
            </a:r>
            <a:endParaRPr lang="en-US" sz="2800" smtClean="0"/>
          </a:p>
        </p:txBody>
      </p:sp>
      <p:sp>
        <p:nvSpPr>
          <p:cNvPr id="82947" name="Date Placeholder 3"/>
          <p:cNvSpPr>
            <a:spLocks noGrp="1"/>
          </p:cNvSpPr>
          <p:nvPr>
            <p:ph type="dt" sz="quarter" idx="10"/>
          </p:nvPr>
        </p:nvSpPr>
        <p:spPr/>
        <p:txBody>
          <a:bodyPr/>
          <a:lstStyle/>
          <a:p>
            <a:pPr fontAlgn="base">
              <a:spcBef>
                <a:spcPct val="0"/>
              </a:spcBef>
              <a:spcAft>
                <a:spcPct val="0"/>
              </a:spcAft>
              <a:defRPr/>
            </a:pPr>
            <a:fld id="{636D92D3-0245-487A-8F0F-C569CF30935B}"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82948" name="Footer Placeholder 4"/>
          <p:cNvSpPr>
            <a:spLocks noGrp="1"/>
          </p:cNvSpPr>
          <p:nvPr>
            <p:ph type="ftr" sz="quarter" idx="11"/>
          </p:nvPr>
        </p:nvSpPr>
        <p:spPr>
          <a:xfrm>
            <a:off x="2755900" y="6381750"/>
            <a:ext cx="2895600" cy="320675"/>
          </a:xfrm>
        </p:spPr>
        <p:txBody>
          <a:bodyPr/>
          <a:lstStyle/>
          <a:p>
            <a:pPr fontAlgn="base">
              <a:spcBef>
                <a:spcPct val="0"/>
              </a:spcBef>
              <a:spcAft>
                <a:spcPct val="0"/>
              </a:spcAft>
              <a:defRPr/>
            </a:pPr>
            <a:r>
              <a:rPr lang="en-US">
                <a:latin typeface="Arial" pitchFamily="34" charset="0"/>
              </a:rPr>
              <a:t>CSE, KL University</a:t>
            </a:r>
          </a:p>
        </p:txBody>
      </p:sp>
      <p:sp>
        <p:nvSpPr>
          <p:cNvPr id="82949" name="Slide Number Placeholder 5"/>
          <p:cNvSpPr>
            <a:spLocks noGrp="1"/>
          </p:cNvSpPr>
          <p:nvPr>
            <p:ph type="sldNum" sz="quarter" idx="12"/>
          </p:nvPr>
        </p:nvSpPr>
        <p:spPr/>
        <p:txBody>
          <a:bodyPr/>
          <a:lstStyle/>
          <a:p>
            <a:pPr fontAlgn="base">
              <a:spcBef>
                <a:spcPct val="0"/>
              </a:spcBef>
              <a:spcAft>
                <a:spcPct val="0"/>
              </a:spcAft>
              <a:defRPr/>
            </a:pPr>
            <a:fld id="{305D2996-314C-4373-AA4C-4C9DEEAB0BFA}" type="slidenum">
              <a:rPr lang="en-US" smtClean="0">
                <a:latin typeface="Arial" pitchFamily="34" charset="0"/>
              </a:rPr>
              <a:pPr fontAlgn="base">
                <a:spcBef>
                  <a:spcPct val="0"/>
                </a:spcBef>
                <a:spcAft>
                  <a:spcPct val="0"/>
                </a:spcAft>
                <a:defRPr/>
              </a:pPr>
              <a:t>29</a:t>
            </a:fld>
            <a:endParaRPr lang="en-US" smtClean="0">
              <a:latin typeface="Arial" pitchFamily="34" charset="0"/>
            </a:endParaRPr>
          </a:p>
        </p:txBody>
      </p:sp>
      <p:graphicFrame>
        <p:nvGraphicFramePr>
          <p:cNvPr id="7" name="Group 104"/>
          <p:cNvGraphicFramePr>
            <a:graphicFrameLocks/>
          </p:cNvGraphicFramePr>
          <p:nvPr/>
        </p:nvGraphicFramePr>
        <p:xfrm>
          <a:off x="762000" y="1524000"/>
          <a:ext cx="2362200" cy="2135190"/>
        </p:xfrm>
        <a:graphic>
          <a:graphicData uri="http://schemas.openxmlformats.org/drawingml/2006/table">
            <a:tbl>
              <a:tblPr/>
              <a:tblGrid>
                <a:gridCol w="1049338"/>
                <a:gridCol w="1312862"/>
              </a:tblGrid>
              <a:tr h="3667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Task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F</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F</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D2</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F</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C1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E</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E</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C1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106"/>
          <p:cNvGraphicFramePr>
            <a:graphicFrameLocks/>
          </p:cNvGraphicFramePr>
          <p:nvPr/>
        </p:nvGraphicFramePr>
        <p:xfrm>
          <a:off x="3635375" y="1600200"/>
          <a:ext cx="1330325" cy="1114426"/>
        </p:xfrm>
        <a:graphic>
          <a:graphicData uri="http://schemas.openxmlformats.org/drawingml/2006/table">
            <a:tbl>
              <a:tblPr/>
              <a:tblGrid>
                <a:gridCol w="1330325"/>
              </a:tblGrid>
              <a:tr h="382588">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Task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D1</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D2</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983" name="Text Box 53"/>
          <p:cNvSpPr txBox="1">
            <a:spLocks noChangeArrowheads="1"/>
          </p:cNvSpPr>
          <p:nvPr/>
        </p:nvSpPr>
        <p:spPr bwMode="auto">
          <a:xfrm>
            <a:off x="1295400" y="1143000"/>
            <a:ext cx="1289050" cy="366713"/>
          </a:xfrm>
          <a:prstGeom prst="rect">
            <a:avLst/>
          </a:prstGeom>
          <a:noFill/>
          <a:ln w="9525">
            <a:noFill/>
            <a:miter lim="800000"/>
            <a:headEnd/>
            <a:tailEnd/>
          </a:ln>
        </p:spPr>
        <p:txBody>
          <a:bodyPr wrap="none">
            <a:spAutoFit/>
          </a:bodyPr>
          <a:lstStyle/>
          <a:p>
            <a:r>
              <a:rPr lang="en-US" altLang="en-US">
                <a:latin typeface="Verdana" pitchFamily="34" charset="0"/>
              </a:rPr>
              <a:t>Completed</a:t>
            </a:r>
          </a:p>
        </p:txBody>
      </p:sp>
      <p:sp>
        <p:nvSpPr>
          <p:cNvPr id="82984" name="Text Box 54"/>
          <p:cNvSpPr txBox="1">
            <a:spLocks noChangeArrowheads="1"/>
          </p:cNvSpPr>
          <p:nvPr/>
        </p:nvSpPr>
        <p:spPr bwMode="auto">
          <a:xfrm>
            <a:off x="3711575" y="1219200"/>
            <a:ext cx="1657350" cy="366713"/>
          </a:xfrm>
          <a:prstGeom prst="rect">
            <a:avLst/>
          </a:prstGeom>
          <a:noFill/>
          <a:ln w="9525">
            <a:noFill/>
            <a:miter lim="800000"/>
            <a:headEnd/>
            <a:tailEnd/>
          </a:ln>
        </p:spPr>
        <p:txBody>
          <a:bodyPr>
            <a:spAutoFit/>
          </a:bodyPr>
          <a:lstStyle/>
          <a:p>
            <a:r>
              <a:rPr lang="en-US" altLang="en-US">
                <a:latin typeface="Verdana" pitchFamily="34" charset="0"/>
              </a:rPr>
              <a:t>DBProject</a:t>
            </a:r>
          </a:p>
        </p:txBody>
      </p:sp>
      <p:graphicFrame>
        <p:nvGraphicFramePr>
          <p:cNvPr id="11" name="Group 111"/>
          <p:cNvGraphicFramePr>
            <a:graphicFrameLocks/>
          </p:cNvGraphicFramePr>
          <p:nvPr/>
        </p:nvGraphicFramePr>
        <p:xfrm>
          <a:off x="6381750" y="1757363"/>
          <a:ext cx="1600200" cy="685800"/>
        </p:xfrm>
        <a:graphic>
          <a:graphicData uri="http://schemas.openxmlformats.org/drawingml/2006/table">
            <a:tbl>
              <a:tblPr/>
              <a:tblGrid>
                <a:gridCol w="1600200"/>
              </a:tblGrid>
              <a:tr h="381000">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charset="0"/>
                        </a:defRPr>
                      </a:lvl1pPr>
                      <a:lvl2pPr>
                        <a:spcBef>
                          <a:spcPct val="20000"/>
                        </a:spcBef>
                        <a:buSzPct val="80000"/>
                        <a:defRPr sz="2400">
                          <a:solidFill>
                            <a:schemeClr val="tx1"/>
                          </a:solidFill>
                          <a:latin typeface="Arial" charset="0"/>
                        </a:defRPr>
                      </a:lvl2pPr>
                      <a:lvl3pPr>
                        <a:spcBef>
                          <a:spcPct val="20000"/>
                        </a:spcBef>
                        <a:buSzPct val="70000"/>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F</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993" name="Text Box 74"/>
          <p:cNvSpPr txBox="1">
            <a:spLocks noChangeArrowheads="1"/>
          </p:cNvSpPr>
          <p:nvPr/>
        </p:nvSpPr>
        <p:spPr bwMode="auto">
          <a:xfrm>
            <a:off x="5651500" y="1196975"/>
            <a:ext cx="3554413" cy="369888"/>
          </a:xfrm>
          <a:prstGeom prst="rect">
            <a:avLst/>
          </a:prstGeom>
          <a:noFill/>
          <a:ln w="9525">
            <a:noFill/>
            <a:miter lim="800000"/>
            <a:headEnd/>
            <a:tailEnd/>
          </a:ln>
        </p:spPr>
        <p:txBody>
          <a:bodyPr>
            <a:spAutoFit/>
          </a:bodyPr>
          <a:lstStyle/>
          <a:p>
            <a:r>
              <a:rPr lang="en-US" altLang="en-US">
                <a:latin typeface="Verdana" pitchFamily="34" charset="0"/>
              </a:rPr>
              <a:t>Completed </a:t>
            </a:r>
            <a:r>
              <a:rPr lang="en-US">
                <a:solidFill>
                  <a:srgbClr val="FF00FF"/>
                </a:solidFill>
                <a:latin typeface="Verdana" pitchFamily="34" charset="0"/>
              </a:rPr>
              <a:t>÷</a:t>
            </a:r>
            <a:r>
              <a:rPr lang="en-US" altLang="en-US">
                <a:latin typeface="Verdana" pitchFamily="34" charset="0"/>
              </a:rPr>
              <a:t> DBProject</a:t>
            </a:r>
          </a:p>
        </p:txBody>
      </p:sp>
      <p:sp>
        <p:nvSpPr>
          <p:cNvPr id="82994" name="Text Box 74"/>
          <p:cNvSpPr txBox="1">
            <a:spLocks noChangeArrowheads="1"/>
          </p:cNvSpPr>
          <p:nvPr/>
        </p:nvSpPr>
        <p:spPr bwMode="auto">
          <a:xfrm>
            <a:off x="3563938" y="3876675"/>
            <a:ext cx="3887787" cy="369888"/>
          </a:xfrm>
          <a:prstGeom prst="rect">
            <a:avLst/>
          </a:prstGeom>
          <a:noFill/>
          <a:ln w="9525">
            <a:solidFill>
              <a:srgbClr val="FF3300"/>
            </a:solidFill>
            <a:miter lim="800000"/>
            <a:headEnd/>
            <a:tailEnd/>
          </a:ln>
        </p:spPr>
        <p:txBody>
          <a:bodyPr>
            <a:spAutoFit/>
          </a:bodyPr>
          <a:lstStyle/>
          <a:p>
            <a:r>
              <a:rPr lang="pt-BR">
                <a:latin typeface="Verdana" pitchFamily="34" charset="0"/>
              </a:rPr>
              <a:t>T ← </a:t>
            </a:r>
            <a:r>
              <a:rPr lang="en-US" altLang="en-US">
                <a:latin typeface="Verdana" pitchFamily="34" charset="0"/>
              </a:rPr>
              <a:t>Completed </a:t>
            </a:r>
            <a:r>
              <a:rPr lang="en-US">
                <a:solidFill>
                  <a:srgbClr val="FF00FF"/>
                </a:solidFill>
                <a:latin typeface="Verdana" pitchFamily="34" charset="0"/>
              </a:rPr>
              <a:t>÷</a:t>
            </a:r>
            <a:r>
              <a:rPr lang="en-US" altLang="en-US">
                <a:latin typeface="Verdana" pitchFamily="34" charset="0"/>
              </a:rPr>
              <a:t> DBProject</a:t>
            </a:r>
          </a:p>
        </p:txBody>
      </p:sp>
      <p:sp>
        <p:nvSpPr>
          <p:cNvPr id="82995" name="TextBox 2"/>
          <p:cNvSpPr txBox="1">
            <a:spLocks noChangeArrowheads="1"/>
          </p:cNvSpPr>
          <p:nvPr/>
        </p:nvSpPr>
        <p:spPr bwMode="auto">
          <a:xfrm>
            <a:off x="3563938" y="4389438"/>
            <a:ext cx="3441700" cy="1631950"/>
          </a:xfrm>
          <a:prstGeom prst="rect">
            <a:avLst/>
          </a:prstGeom>
          <a:noFill/>
          <a:ln w="9525">
            <a:solidFill>
              <a:srgbClr val="FF3300"/>
            </a:solidFill>
            <a:miter lim="800000"/>
            <a:headEnd/>
            <a:tailEnd/>
          </a:ln>
        </p:spPr>
        <p:txBody>
          <a:bodyPr wrap="none">
            <a:spAutoFit/>
          </a:bodyPr>
          <a:lstStyle/>
          <a:p>
            <a:r>
              <a:rPr lang="pt-BR" sz="2000">
                <a:latin typeface="Verdana" pitchFamily="34" charset="0"/>
              </a:rPr>
              <a:t>T₁ ← </a:t>
            </a:r>
            <a:r>
              <a:rPr lang="pt-BR" sz="2000">
                <a:solidFill>
                  <a:srgbClr val="FF00FF"/>
                </a:solidFill>
                <a:latin typeface="Cambria Math" pitchFamily="18" charset="0"/>
              </a:rPr>
              <a:t>𝞹</a:t>
            </a:r>
            <a:r>
              <a:rPr lang="pt-BR" sz="2000" baseline="-25000">
                <a:latin typeface="Verdana" pitchFamily="34" charset="0"/>
              </a:rPr>
              <a:t>Student</a:t>
            </a:r>
            <a:r>
              <a:rPr lang="pt-BR" sz="2000">
                <a:latin typeface="Verdana" pitchFamily="34" charset="0"/>
              </a:rPr>
              <a:t>(Completed) </a:t>
            </a:r>
          </a:p>
          <a:p>
            <a:r>
              <a:rPr lang="pt-BR" sz="2000">
                <a:latin typeface="Verdana" pitchFamily="34" charset="0"/>
              </a:rPr>
              <a:t>T₂ ← T₁ </a:t>
            </a:r>
            <a:r>
              <a:rPr lang="pt-BR" sz="2000">
                <a:solidFill>
                  <a:srgbClr val="FF00FF"/>
                </a:solidFill>
                <a:latin typeface="Verdana" pitchFamily="34" charset="0"/>
              </a:rPr>
              <a:t>× </a:t>
            </a:r>
            <a:r>
              <a:rPr lang="pt-BR" sz="2000">
                <a:latin typeface="Verdana" pitchFamily="34" charset="0"/>
              </a:rPr>
              <a:t>DBProject</a:t>
            </a:r>
          </a:p>
          <a:p>
            <a:r>
              <a:rPr lang="pt-BR" sz="2000">
                <a:latin typeface="Verdana" pitchFamily="34" charset="0"/>
              </a:rPr>
              <a:t>T</a:t>
            </a:r>
            <a:r>
              <a:rPr lang="pt-BR" sz="2000" baseline="-25000">
                <a:latin typeface="Verdana" pitchFamily="34" charset="0"/>
              </a:rPr>
              <a:t>3 </a:t>
            </a:r>
            <a:r>
              <a:rPr lang="pt-BR" sz="2000">
                <a:latin typeface="Verdana" pitchFamily="34" charset="0"/>
              </a:rPr>
              <a:t>← T₂ </a:t>
            </a:r>
            <a:r>
              <a:rPr lang="pt-BR" sz="2000" b="1">
                <a:solidFill>
                  <a:srgbClr val="FF00FF"/>
                </a:solidFill>
                <a:latin typeface="Verdana" pitchFamily="34" charset="0"/>
              </a:rPr>
              <a:t>-</a:t>
            </a:r>
            <a:r>
              <a:rPr lang="pt-BR" sz="2000">
                <a:latin typeface="Verdana" pitchFamily="34" charset="0"/>
              </a:rPr>
              <a:t> Completed</a:t>
            </a:r>
          </a:p>
          <a:p>
            <a:r>
              <a:rPr lang="pt-BR" sz="2000">
                <a:latin typeface="Verdana" pitchFamily="34" charset="0"/>
              </a:rPr>
              <a:t>T</a:t>
            </a:r>
            <a:r>
              <a:rPr lang="pt-BR" sz="2000" baseline="-25000">
                <a:latin typeface="Verdana" pitchFamily="34" charset="0"/>
              </a:rPr>
              <a:t>4</a:t>
            </a:r>
            <a:r>
              <a:rPr lang="pt-BR" sz="2000">
                <a:latin typeface="Verdana" pitchFamily="34" charset="0"/>
              </a:rPr>
              <a:t> ← </a:t>
            </a:r>
            <a:r>
              <a:rPr lang="pt-BR" sz="2000">
                <a:solidFill>
                  <a:srgbClr val="FF00FF"/>
                </a:solidFill>
                <a:latin typeface="Cambria Math" pitchFamily="18" charset="0"/>
              </a:rPr>
              <a:t>𝞹</a:t>
            </a:r>
            <a:r>
              <a:rPr lang="pt-BR" sz="2000" baseline="-25000">
                <a:latin typeface="Verdana" pitchFamily="34" charset="0"/>
              </a:rPr>
              <a:t>Student </a:t>
            </a:r>
            <a:r>
              <a:rPr lang="pt-BR" sz="2000">
                <a:latin typeface="Verdana" pitchFamily="34" charset="0"/>
              </a:rPr>
              <a:t>(T</a:t>
            </a:r>
            <a:r>
              <a:rPr lang="pt-BR" sz="2000" baseline="-25000">
                <a:latin typeface="Verdana" pitchFamily="34" charset="0"/>
              </a:rPr>
              <a:t>3 </a:t>
            </a:r>
            <a:r>
              <a:rPr lang="pt-BR" sz="2000">
                <a:latin typeface="Verdana" pitchFamily="34" charset="0"/>
              </a:rPr>
              <a:t>) </a:t>
            </a:r>
          </a:p>
          <a:p>
            <a:r>
              <a:rPr lang="pt-BR" sz="2000">
                <a:latin typeface="Verdana" pitchFamily="34" charset="0"/>
              </a:rPr>
              <a:t>T ← T₁ </a:t>
            </a:r>
            <a:r>
              <a:rPr lang="pt-BR" sz="2000" b="1">
                <a:solidFill>
                  <a:srgbClr val="FF00FF"/>
                </a:solidFill>
                <a:latin typeface="Verdana" pitchFamily="34" charset="0"/>
              </a:rPr>
              <a:t>-</a:t>
            </a:r>
            <a:r>
              <a:rPr lang="pt-BR" sz="2000">
                <a:latin typeface="Verdana" pitchFamily="34" charset="0"/>
              </a:rPr>
              <a:t> T</a:t>
            </a:r>
            <a:r>
              <a:rPr lang="pt-BR" sz="2000" baseline="-25000">
                <a:latin typeface="Verdana" pitchFamily="34" charset="0"/>
              </a:rPr>
              <a:t>4</a:t>
            </a:r>
            <a:endParaRPr lang="en-US" sz="2000" baseline="-25000">
              <a:latin typeface="Verdana" pitchFamily="34" charset="0"/>
            </a:endParaRPr>
          </a:p>
        </p:txBody>
      </p:sp>
      <p:sp>
        <p:nvSpPr>
          <p:cNvPr id="82996" name="TextBox 13"/>
          <p:cNvSpPr txBox="1">
            <a:spLocks noChangeArrowheads="1"/>
          </p:cNvSpPr>
          <p:nvPr/>
        </p:nvSpPr>
        <p:spPr bwMode="auto">
          <a:xfrm>
            <a:off x="3429000" y="3071813"/>
            <a:ext cx="4997450" cy="646112"/>
          </a:xfrm>
          <a:prstGeom prst="rect">
            <a:avLst/>
          </a:prstGeom>
          <a:noFill/>
          <a:ln w="9525">
            <a:noFill/>
            <a:miter lim="800000"/>
            <a:headEnd/>
            <a:tailEnd/>
          </a:ln>
        </p:spPr>
        <p:txBody>
          <a:bodyPr wrap="none">
            <a:spAutoFit/>
          </a:bodyPr>
          <a:lstStyle/>
          <a:p>
            <a:r>
              <a:rPr lang="en-US">
                <a:solidFill>
                  <a:srgbClr val="FF0000"/>
                </a:solidFill>
                <a:latin typeface="Verdana" pitchFamily="34" charset="0"/>
              </a:rPr>
              <a:t>Is the following two relational </a:t>
            </a:r>
          </a:p>
          <a:p>
            <a:r>
              <a:rPr lang="en-US">
                <a:solidFill>
                  <a:srgbClr val="FF0000"/>
                </a:solidFill>
                <a:latin typeface="Verdana" pitchFamily="34" charset="0"/>
              </a:rPr>
              <a:t>algebra expressions logically equivalent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smtClean="0">
                <a:solidFill>
                  <a:srgbClr val="FF0000"/>
                </a:solidFill>
              </a:rPr>
              <a:t>Problem to solve</a:t>
            </a:r>
            <a:endParaRPr lang="en-US" smtClean="0"/>
          </a:p>
        </p:txBody>
      </p:sp>
      <p:sp>
        <p:nvSpPr>
          <p:cNvPr id="56323" name="Date Placeholder 3"/>
          <p:cNvSpPr>
            <a:spLocks noGrp="1"/>
          </p:cNvSpPr>
          <p:nvPr>
            <p:ph type="dt" sz="quarter" idx="10"/>
          </p:nvPr>
        </p:nvSpPr>
        <p:spPr/>
        <p:txBody>
          <a:bodyPr/>
          <a:lstStyle/>
          <a:p>
            <a:pPr fontAlgn="base">
              <a:spcBef>
                <a:spcPct val="0"/>
              </a:spcBef>
              <a:spcAft>
                <a:spcPct val="0"/>
              </a:spcAft>
              <a:defRPr/>
            </a:pPr>
            <a:fld id="{6BABF494-B934-48AE-BFB6-B7029BE66513}"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56324"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56325" name="Slide Number Placeholder 5"/>
          <p:cNvSpPr>
            <a:spLocks noGrp="1"/>
          </p:cNvSpPr>
          <p:nvPr>
            <p:ph type="sldNum" sz="quarter" idx="12"/>
          </p:nvPr>
        </p:nvSpPr>
        <p:spPr/>
        <p:txBody>
          <a:bodyPr/>
          <a:lstStyle/>
          <a:p>
            <a:pPr fontAlgn="base">
              <a:spcBef>
                <a:spcPct val="0"/>
              </a:spcBef>
              <a:spcAft>
                <a:spcPct val="0"/>
              </a:spcAft>
              <a:defRPr/>
            </a:pPr>
            <a:fld id="{CE443818-2BF8-4517-B209-6CD0936AD2AE}" type="slidenum">
              <a:rPr lang="en-US" smtClean="0">
                <a:latin typeface="Arial" pitchFamily="34" charset="0"/>
              </a:rPr>
              <a:pPr fontAlgn="base">
                <a:spcBef>
                  <a:spcPct val="0"/>
                </a:spcBef>
                <a:spcAft>
                  <a:spcPct val="0"/>
                </a:spcAft>
                <a:defRPr/>
              </a:pPr>
              <a:t>3</a:t>
            </a:fld>
            <a:endParaRPr lang="en-US" smtClean="0">
              <a:latin typeface="Arial" pitchFamily="34" charset="0"/>
            </a:endParaRPr>
          </a:p>
        </p:txBody>
      </p:sp>
      <p:pic>
        <p:nvPicPr>
          <p:cNvPr id="56326" name="Picture 5"/>
          <p:cNvPicPr>
            <a:picLocks noChangeAspect="1" noChangeArrowheads="1"/>
          </p:cNvPicPr>
          <p:nvPr/>
        </p:nvPicPr>
        <p:blipFill>
          <a:blip r:embed="rId2"/>
          <a:srcRect/>
          <a:stretch>
            <a:fillRect/>
          </a:stretch>
        </p:blipFill>
        <p:spPr bwMode="auto">
          <a:xfrm>
            <a:off x="246063" y="1536700"/>
            <a:ext cx="3629025" cy="1171575"/>
          </a:xfrm>
          <a:prstGeom prst="rect">
            <a:avLst/>
          </a:prstGeom>
          <a:noFill/>
          <a:ln w="9525">
            <a:solidFill>
              <a:schemeClr val="tx1"/>
            </a:solidFill>
            <a:miter lim="800000"/>
            <a:headEnd/>
            <a:tailEnd/>
          </a:ln>
        </p:spPr>
      </p:pic>
      <p:sp>
        <p:nvSpPr>
          <p:cNvPr id="56327" name="TextBox 6"/>
          <p:cNvSpPr txBox="1">
            <a:spLocks noChangeArrowheads="1"/>
          </p:cNvSpPr>
          <p:nvPr/>
        </p:nvSpPr>
        <p:spPr bwMode="auto">
          <a:xfrm>
            <a:off x="188913" y="1101725"/>
            <a:ext cx="6962775" cy="338138"/>
          </a:xfrm>
          <a:prstGeom prst="rect">
            <a:avLst/>
          </a:prstGeom>
          <a:noFill/>
          <a:ln w="9525">
            <a:noFill/>
            <a:miter lim="800000"/>
            <a:headEnd/>
            <a:tailEnd/>
          </a:ln>
        </p:spPr>
        <p:txBody>
          <a:bodyPr wrap="none">
            <a:spAutoFit/>
          </a:bodyPr>
          <a:lstStyle/>
          <a:p>
            <a:r>
              <a:rPr lang="en-US" sz="1600">
                <a:solidFill>
                  <a:srgbClr val="0000FF"/>
                </a:solidFill>
                <a:latin typeface="Verdana" pitchFamily="34" charset="0"/>
              </a:rPr>
              <a:t>i. Find all the names of Sailors who have reserved boat with </a:t>
            </a:r>
            <a:r>
              <a:rPr lang="en-US" sz="1600" b="1">
                <a:solidFill>
                  <a:srgbClr val="0000FF"/>
                </a:solidFill>
                <a:latin typeface="Verdana" pitchFamily="34" charset="0"/>
              </a:rPr>
              <a:t>ID 2</a:t>
            </a:r>
            <a:endParaRPr lang="en-US" sz="1600">
              <a:solidFill>
                <a:srgbClr val="0000FF"/>
              </a:solidFill>
              <a:latin typeface="Verdana" pitchFamily="34" charset="0"/>
            </a:endParaRPr>
          </a:p>
        </p:txBody>
      </p:sp>
      <p:pic>
        <p:nvPicPr>
          <p:cNvPr id="56328" name="Picture 2"/>
          <p:cNvPicPr>
            <a:picLocks noChangeAspect="1" noChangeArrowheads="1"/>
          </p:cNvPicPr>
          <p:nvPr/>
        </p:nvPicPr>
        <p:blipFill>
          <a:blip r:embed="rId3"/>
          <a:srcRect/>
          <a:stretch>
            <a:fillRect/>
          </a:stretch>
        </p:blipFill>
        <p:spPr bwMode="auto">
          <a:xfrm>
            <a:off x="4365625" y="1555750"/>
            <a:ext cx="4352925" cy="1133475"/>
          </a:xfrm>
          <a:prstGeom prst="rect">
            <a:avLst/>
          </a:prstGeom>
          <a:noFill/>
          <a:ln w="9525">
            <a:solidFill>
              <a:schemeClr val="tx1"/>
            </a:solidFill>
            <a:miter lim="800000"/>
            <a:headEnd/>
            <a:tailEnd/>
          </a:ln>
        </p:spPr>
      </p:pic>
      <p:sp>
        <p:nvSpPr>
          <p:cNvPr id="56329" name="TextBox 7"/>
          <p:cNvSpPr txBox="1">
            <a:spLocks noChangeArrowheads="1"/>
          </p:cNvSpPr>
          <p:nvPr/>
        </p:nvSpPr>
        <p:spPr bwMode="auto">
          <a:xfrm>
            <a:off x="107950" y="2867025"/>
            <a:ext cx="7088188" cy="1570038"/>
          </a:xfrm>
          <a:prstGeom prst="rect">
            <a:avLst/>
          </a:prstGeom>
          <a:noFill/>
          <a:ln w="9525">
            <a:solidFill>
              <a:srgbClr val="FF0000"/>
            </a:solidFill>
            <a:miter lim="800000"/>
            <a:headEnd/>
            <a:tailEnd/>
          </a:ln>
        </p:spPr>
        <p:txBody>
          <a:bodyPr wrap="none">
            <a:spAutoFit/>
          </a:bodyPr>
          <a:lstStyle/>
          <a:p>
            <a:r>
              <a:rPr lang="en-US" sz="2000">
                <a:latin typeface="Verdana" pitchFamily="34" charset="0"/>
              </a:rPr>
              <a:t>temp1 &lt;- </a:t>
            </a:r>
            <a:r>
              <a:rPr lang="el-GR" sz="2400">
                <a:solidFill>
                  <a:srgbClr val="FF00FF"/>
                </a:solidFill>
                <a:latin typeface="Verdana" pitchFamily="34" charset="0"/>
              </a:rPr>
              <a:t>σ</a:t>
            </a:r>
            <a:r>
              <a:rPr lang="en-US" sz="2400" baseline="-25000">
                <a:latin typeface="Verdana" pitchFamily="34" charset="0"/>
              </a:rPr>
              <a:t>Boat_ID=2 </a:t>
            </a:r>
            <a:r>
              <a:rPr lang="en-US" sz="2400" baseline="30000">
                <a:latin typeface="Verdana" pitchFamily="34" charset="0"/>
              </a:rPr>
              <a:t>(RESERVES)</a:t>
            </a:r>
          </a:p>
          <a:p>
            <a:r>
              <a:rPr lang="en-US" sz="2000">
                <a:latin typeface="Verdana" pitchFamily="34" charset="0"/>
              </a:rPr>
              <a:t>temp2 &lt;- </a:t>
            </a:r>
            <a:r>
              <a:rPr lang="el-GR" sz="2400">
                <a:solidFill>
                  <a:srgbClr val="FF00FF"/>
                </a:solidFill>
                <a:latin typeface="Cambria Math" pitchFamily="18" charset="0"/>
              </a:rPr>
              <a:t>𝞹</a:t>
            </a:r>
            <a:r>
              <a:rPr lang="en-US" sz="2400" baseline="-25000">
                <a:latin typeface="Verdana" pitchFamily="34" charset="0"/>
              </a:rPr>
              <a:t>SAL_ID</a:t>
            </a:r>
            <a:r>
              <a:rPr lang="en-US">
                <a:latin typeface="Verdana" pitchFamily="34" charset="0"/>
              </a:rPr>
              <a:t>(temp1)</a:t>
            </a:r>
          </a:p>
          <a:p>
            <a:r>
              <a:rPr lang="en-US" sz="2000">
                <a:latin typeface="Verdana" pitchFamily="34" charset="0"/>
              </a:rPr>
              <a:t>temp3 &lt;- SAILORS </a:t>
            </a:r>
            <a:r>
              <a:rPr lang="en-US" sz="2400">
                <a:solidFill>
                  <a:srgbClr val="FF00FF"/>
                </a:solidFill>
                <a:latin typeface="Verdana" pitchFamily="34" charset="0"/>
              </a:rPr>
              <a:t>⋈ </a:t>
            </a:r>
            <a:r>
              <a:rPr lang="en-US" sz="1400">
                <a:latin typeface="Verdana" pitchFamily="34" charset="0"/>
              </a:rPr>
              <a:t>SAILORS.Sal_ID=temp2.Sal_ID (</a:t>
            </a:r>
            <a:r>
              <a:rPr lang="en-US" sz="2000">
                <a:latin typeface="Verdana" pitchFamily="34" charset="0"/>
              </a:rPr>
              <a:t>temp2)</a:t>
            </a:r>
          </a:p>
          <a:p>
            <a:r>
              <a:rPr lang="en-US" sz="2000" b="1">
                <a:latin typeface="Verdana" pitchFamily="34" charset="0"/>
              </a:rPr>
              <a:t>result</a:t>
            </a:r>
            <a:r>
              <a:rPr lang="en-US" sz="2000">
                <a:latin typeface="Verdana" pitchFamily="34" charset="0"/>
              </a:rPr>
              <a:t>  &lt;- </a:t>
            </a:r>
            <a:r>
              <a:rPr lang="el-GR" sz="2400">
                <a:solidFill>
                  <a:srgbClr val="FF00FF"/>
                </a:solidFill>
                <a:latin typeface="Cambria Math" pitchFamily="18" charset="0"/>
              </a:rPr>
              <a:t>𝞹</a:t>
            </a:r>
            <a:r>
              <a:rPr lang="en-US" sz="2400" baseline="-25000">
                <a:latin typeface="Verdana" pitchFamily="34" charset="0"/>
              </a:rPr>
              <a:t>SAL_Name</a:t>
            </a:r>
            <a:r>
              <a:rPr lang="en-US" sz="2400" baseline="30000">
                <a:latin typeface="Verdana" pitchFamily="34" charset="0"/>
              </a:rPr>
              <a:t>(temp3)</a:t>
            </a:r>
          </a:p>
        </p:txBody>
      </p:sp>
      <p:sp>
        <p:nvSpPr>
          <p:cNvPr id="56330" name="TextBox 8"/>
          <p:cNvSpPr txBox="1">
            <a:spLocks noChangeArrowheads="1"/>
          </p:cNvSpPr>
          <p:nvPr/>
        </p:nvSpPr>
        <p:spPr bwMode="auto">
          <a:xfrm>
            <a:off x="5940425" y="4554538"/>
            <a:ext cx="2778125" cy="1754187"/>
          </a:xfrm>
          <a:prstGeom prst="rect">
            <a:avLst/>
          </a:prstGeom>
          <a:noFill/>
          <a:ln w="9525">
            <a:solidFill>
              <a:srgbClr val="FF0000"/>
            </a:solidFill>
            <a:miter lim="800000"/>
            <a:headEnd/>
            <a:tailEnd/>
          </a:ln>
        </p:spPr>
        <p:txBody>
          <a:bodyPr wrap="none">
            <a:spAutoFit/>
          </a:bodyPr>
          <a:lstStyle/>
          <a:p>
            <a:r>
              <a:rPr lang="en-US">
                <a:latin typeface="Verdana" pitchFamily="34" charset="0"/>
              </a:rPr>
              <a:t>SELECT SalName </a:t>
            </a:r>
          </a:p>
          <a:p>
            <a:r>
              <a:rPr lang="en-US">
                <a:latin typeface="Verdana" pitchFamily="34" charset="0"/>
              </a:rPr>
              <a:t>FROM SAILORS </a:t>
            </a:r>
          </a:p>
          <a:p>
            <a:r>
              <a:rPr lang="en-US" b="1">
                <a:latin typeface="Verdana" pitchFamily="34" charset="0"/>
              </a:rPr>
              <a:t>NATURAL JOIN</a:t>
            </a:r>
            <a:r>
              <a:rPr lang="en-US">
                <a:latin typeface="Verdana" pitchFamily="34" charset="0"/>
              </a:rPr>
              <a:t> </a:t>
            </a:r>
          </a:p>
          <a:p>
            <a:r>
              <a:rPr lang="en-US">
                <a:latin typeface="Verdana" pitchFamily="34" charset="0"/>
              </a:rPr>
              <a:t>(SELECT SAL_ID </a:t>
            </a:r>
          </a:p>
          <a:p>
            <a:r>
              <a:rPr lang="en-US">
                <a:latin typeface="Verdana" pitchFamily="34" charset="0"/>
              </a:rPr>
              <a:t>FROM RESERVES </a:t>
            </a:r>
          </a:p>
          <a:p>
            <a:r>
              <a:rPr lang="en-US">
                <a:latin typeface="Verdana" pitchFamily="34" charset="0"/>
              </a:rPr>
              <a:t>WHERE Boat_ID = 2);</a:t>
            </a:r>
          </a:p>
        </p:txBody>
      </p:sp>
      <p:sp>
        <p:nvSpPr>
          <p:cNvPr id="56331" name="TextBox 10"/>
          <p:cNvSpPr txBox="1">
            <a:spLocks noChangeArrowheads="1"/>
          </p:cNvSpPr>
          <p:nvPr/>
        </p:nvSpPr>
        <p:spPr bwMode="auto">
          <a:xfrm>
            <a:off x="1042988" y="4581525"/>
            <a:ext cx="939800" cy="368300"/>
          </a:xfrm>
          <a:prstGeom prst="rect">
            <a:avLst/>
          </a:prstGeom>
          <a:noFill/>
          <a:ln w="9525">
            <a:noFill/>
            <a:miter lim="800000"/>
            <a:headEnd/>
            <a:tailEnd/>
          </a:ln>
        </p:spPr>
        <p:txBody>
          <a:bodyPr wrap="none">
            <a:spAutoFit/>
          </a:bodyPr>
          <a:lstStyle/>
          <a:p>
            <a:r>
              <a:rPr lang="en-US" b="1">
                <a:latin typeface="Verdana" pitchFamily="34" charset="0"/>
              </a:rPr>
              <a:t>result</a:t>
            </a:r>
          </a:p>
        </p:txBody>
      </p:sp>
      <p:pic>
        <p:nvPicPr>
          <p:cNvPr id="56332" name="Picture 2"/>
          <p:cNvPicPr>
            <a:picLocks noChangeAspect="1" noChangeArrowheads="1"/>
          </p:cNvPicPr>
          <p:nvPr/>
        </p:nvPicPr>
        <p:blipFill>
          <a:blip r:embed="rId4"/>
          <a:srcRect/>
          <a:stretch>
            <a:fillRect/>
          </a:stretch>
        </p:blipFill>
        <p:spPr bwMode="auto">
          <a:xfrm>
            <a:off x="1133475" y="4949825"/>
            <a:ext cx="1209675" cy="120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sz="2000" smtClean="0">
                <a:solidFill>
                  <a:srgbClr val="FF0000"/>
                </a:solidFill>
              </a:rPr>
              <a:t>Write relational Algebra Expresion</a:t>
            </a:r>
          </a:p>
        </p:txBody>
      </p:sp>
      <p:sp>
        <p:nvSpPr>
          <p:cNvPr id="83971" name="Date Placeholder 3"/>
          <p:cNvSpPr>
            <a:spLocks noGrp="1"/>
          </p:cNvSpPr>
          <p:nvPr>
            <p:ph type="dt" sz="quarter" idx="10"/>
          </p:nvPr>
        </p:nvSpPr>
        <p:spPr/>
        <p:txBody>
          <a:bodyPr/>
          <a:lstStyle/>
          <a:p>
            <a:pPr fontAlgn="base">
              <a:spcBef>
                <a:spcPct val="0"/>
              </a:spcBef>
              <a:spcAft>
                <a:spcPct val="0"/>
              </a:spcAft>
              <a:defRPr/>
            </a:pPr>
            <a:fld id="{BEB1E9F1-837C-43D5-B335-29FDB2005C22}"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83972"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83973" name="Slide Number Placeholder 5"/>
          <p:cNvSpPr>
            <a:spLocks noGrp="1"/>
          </p:cNvSpPr>
          <p:nvPr>
            <p:ph type="sldNum" sz="quarter" idx="12"/>
          </p:nvPr>
        </p:nvSpPr>
        <p:spPr/>
        <p:txBody>
          <a:bodyPr/>
          <a:lstStyle/>
          <a:p>
            <a:pPr fontAlgn="base">
              <a:spcBef>
                <a:spcPct val="0"/>
              </a:spcBef>
              <a:spcAft>
                <a:spcPct val="0"/>
              </a:spcAft>
              <a:defRPr/>
            </a:pPr>
            <a:fld id="{CFF93082-3FB8-42AB-95DD-688FE99D764F}" type="slidenum">
              <a:rPr lang="en-US" smtClean="0">
                <a:latin typeface="Arial" pitchFamily="34" charset="0"/>
              </a:rPr>
              <a:pPr fontAlgn="base">
                <a:spcBef>
                  <a:spcPct val="0"/>
                </a:spcBef>
                <a:spcAft>
                  <a:spcPct val="0"/>
                </a:spcAft>
                <a:defRPr/>
              </a:pPr>
              <a:t>30</a:t>
            </a:fld>
            <a:endParaRPr lang="en-US" smtClean="0">
              <a:latin typeface="Arial" pitchFamily="34" charset="0"/>
            </a:endParaRPr>
          </a:p>
        </p:txBody>
      </p:sp>
      <p:graphicFrame>
        <p:nvGraphicFramePr>
          <p:cNvPr id="8" name="Table 7"/>
          <p:cNvGraphicFramePr>
            <a:graphicFrameLocks noGrp="1"/>
          </p:cNvGraphicFramePr>
          <p:nvPr/>
        </p:nvGraphicFramePr>
        <p:xfrm>
          <a:off x="214313" y="1909763"/>
          <a:ext cx="4143404" cy="2590800"/>
        </p:xfrm>
        <a:graphic>
          <a:graphicData uri="http://schemas.openxmlformats.org/drawingml/2006/table">
            <a:tbl>
              <a:tblPr/>
              <a:tblGrid>
                <a:gridCol w="517915"/>
                <a:gridCol w="975380"/>
                <a:gridCol w="874357"/>
                <a:gridCol w="1775752"/>
              </a:tblGrid>
              <a:tr h="500066">
                <a:tc>
                  <a:txBody>
                    <a:bodyPr/>
                    <a:lstStyle/>
                    <a:p>
                      <a:pPr algn="l"/>
                      <a:r>
                        <a:rPr lang="en-IN" sz="1600" b="1" dirty="0"/>
                        <a:t>cid</a:t>
                      </a:r>
                    </a:p>
                  </a:txBody>
                  <a:tcPr anchor="ctr">
                    <a:lnL w="0" cap="flat" cmpd="sng" algn="ctr">
                      <a:solidFill>
                        <a:srgbClr val="AACC99"/>
                      </a:solidFill>
                      <a:prstDash val="solid"/>
                      <a:round/>
                      <a:headEnd type="none" w="med" len="med"/>
                      <a:tailEnd type="none" w="med" len="med"/>
                    </a:lnL>
                    <a:lnR w="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c>
                  <a:txBody>
                    <a:bodyPr/>
                    <a:lstStyle/>
                    <a:p>
                      <a:pPr algn="l"/>
                      <a:r>
                        <a:rPr lang="en-IN" sz="1600" b="1" dirty="0" err="1"/>
                        <a:t>branch_id</a:t>
                      </a:r>
                      <a:endParaRPr lang="en-IN" sz="1600" b="1" dirty="0"/>
                    </a:p>
                  </a:txBody>
                  <a:tcPr anchor="ctr">
                    <a:lnL w="0" cap="flat" cmpd="sng" algn="ctr">
                      <a:solidFill>
                        <a:srgbClr val="AACC99"/>
                      </a:solidFill>
                      <a:prstDash val="solid"/>
                      <a:round/>
                      <a:headEnd type="none" w="med" len="med"/>
                      <a:tailEnd type="none" w="med" len="med"/>
                    </a:lnL>
                    <a:lnR w="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c>
                  <a:txBody>
                    <a:bodyPr/>
                    <a:lstStyle/>
                    <a:p>
                      <a:pPr algn="l"/>
                      <a:r>
                        <a:rPr lang="en-IN" sz="1600" b="1" dirty="0" err="1"/>
                        <a:t>acct_no</a:t>
                      </a:r>
                      <a:endParaRPr lang="en-IN" sz="1600" b="1" dirty="0"/>
                    </a:p>
                  </a:txBody>
                  <a:tcPr anchor="ctr">
                    <a:lnL w="0" cap="flat" cmpd="sng" algn="ctr">
                      <a:solidFill>
                        <a:srgbClr val="AACC99"/>
                      </a:solidFill>
                      <a:prstDash val="solid"/>
                      <a:round/>
                      <a:headEnd type="none" w="med" len="med"/>
                      <a:tailEnd type="none" w="med" len="med"/>
                    </a:lnL>
                    <a:lnR w="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c>
                  <a:txBody>
                    <a:bodyPr/>
                    <a:lstStyle/>
                    <a:p>
                      <a:pPr algn="l"/>
                      <a:r>
                        <a:rPr lang="en-IN" sz="1600" b="1" dirty="0"/>
                        <a:t>balance</a:t>
                      </a:r>
                    </a:p>
                  </a:txBody>
                  <a:tcPr anchor="ctr">
                    <a:lnL w="0" cap="flat" cmpd="sng" algn="ctr">
                      <a:solidFill>
                        <a:srgbClr val="AACC99"/>
                      </a:solidFill>
                      <a:prstDash val="solid"/>
                      <a:round/>
                      <a:headEnd type="none" w="med" len="med"/>
                      <a:tailEnd type="none" w="med" len="med"/>
                    </a:lnL>
                    <a:lnR w="1905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r>
              <a:tr h="0">
                <a:tc>
                  <a:txBody>
                    <a:bodyPr/>
                    <a:lstStyle/>
                    <a:p>
                      <a:pPr fontAlgn="t"/>
                      <a:r>
                        <a:rPr lang="en-IN" sz="1600"/>
                        <a:t>1</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52</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8103</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43101.45</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a:t>3</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t>53</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4826</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752.80</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b="1" dirty="0">
                          <a:solidFill>
                            <a:srgbClr val="0000FF"/>
                          </a:solidFill>
                        </a:rPr>
                        <a:t>1</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b="1" dirty="0">
                          <a:solidFill>
                            <a:srgbClr val="0000FF"/>
                          </a:solidFill>
                        </a:rPr>
                        <a:t>53</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t>7898</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48206.10</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a:t>2</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t>59</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t>2135</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468923.06</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b="1">
                          <a:solidFill>
                            <a:srgbClr val="0000FF"/>
                          </a:solidFill>
                        </a:rPr>
                        <a:t>1</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b="1" dirty="0">
                          <a:solidFill>
                            <a:srgbClr val="0000FF"/>
                          </a:solidFill>
                        </a:rPr>
                        <a:t>59</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t>1290</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456.50</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a:t>2</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54</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t>0073</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t>1006.28</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5072063" y="2071688"/>
          <a:ext cx="3357586" cy="2346960"/>
        </p:xfrm>
        <a:graphic>
          <a:graphicData uri="http://schemas.openxmlformats.org/drawingml/2006/table">
            <a:tbl>
              <a:tblPr/>
              <a:tblGrid>
                <a:gridCol w="1343035"/>
                <a:gridCol w="2014551"/>
              </a:tblGrid>
              <a:tr h="0">
                <a:tc>
                  <a:txBody>
                    <a:bodyPr/>
                    <a:lstStyle/>
                    <a:p>
                      <a:pPr algn="l"/>
                      <a:r>
                        <a:rPr lang="en-IN" sz="1600" b="1" dirty="0" err="1"/>
                        <a:t>branch_id</a:t>
                      </a:r>
                      <a:endParaRPr lang="en-IN" sz="1600" b="1" dirty="0"/>
                    </a:p>
                  </a:txBody>
                  <a:tcPr anchor="ctr">
                    <a:lnL w="0" cap="flat" cmpd="sng" algn="ctr">
                      <a:solidFill>
                        <a:srgbClr val="AACC99"/>
                      </a:solidFill>
                      <a:prstDash val="solid"/>
                      <a:round/>
                      <a:headEnd type="none" w="med" len="med"/>
                      <a:tailEnd type="none" w="med" len="med"/>
                    </a:lnL>
                    <a:lnR w="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c>
                  <a:txBody>
                    <a:bodyPr/>
                    <a:lstStyle/>
                    <a:p>
                      <a:pPr algn="l"/>
                      <a:r>
                        <a:rPr lang="en-IN" sz="1600" b="1" dirty="0" err="1"/>
                        <a:t>branch_city</a:t>
                      </a:r>
                      <a:endParaRPr lang="en-IN" sz="1600" b="1" dirty="0"/>
                    </a:p>
                  </a:txBody>
                  <a:tcPr anchor="ctr">
                    <a:lnL w="0" cap="flat" cmpd="sng" algn="ctr">
                      <a:solidFill>
                        <a:srgbClr val="AACC99"/>
                      </a:solidFill>
                      <a:prstDash val="solid"/>
                      <a:round/>
                      <a:headEnd type="none" w="med" len="med"/>
                      <a:tailEnd type="none" w="med" len="med"/>
                    </a:lnL>
                    <a:lnR w="1905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r>
              <a:tr h="0">
                <a:tc>
                  <a:txBody>
                    <a:bodyPr/>
                    <a:lstStyle/>
                    <a:p>
                      <a:pPr fontAlgn="t"/>
                      <a:r>
                        <a:rPr lang="en-IN" sz="1600" dirty="0"/>
                        <a:t>51</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smtClean="0"/>
                        <a:t>Belgaum</a:t>
                      </a:r>
                      <a:endParaRPr lang="en-IN" sz="1600" dirty="0"/>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dirty="0"/>
                        <a:t>52</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err="1" smtClean="0"/>
                        <a:t>Bijapur</a:t>
                      </a:r>
                      <a:endParaRPr lang="en-IN" sz="1600" dirty="0"/>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b="1" dirty="0">
                          <a:solidFill>
                            <a:srgbClr val="0000FF"/>
                          </a:solidFill>
                        </a:rPr>
                        <a:t>53</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b="1" dirty="0" err="1" smtClean="0">
                          <a:solidFill>
                            <a:srgbClr val="0000FF"/>
                          </a:solidFill>
                        </a:rPr>
                        <a:t>Bommasandra</a:t>
                      </a:r>
                      <a:endParaRPr lang="en-IN" sz="1600" b="1" dirty="0">
                        <a:solidFill>
                          <a:srgbClr val="0000FF"/>
                        </a:solidFill>
                      </a:endParaRP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a:t>54</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err="1" smtClean="0"/>
                        <a:t>Hubli</a:t>
                      </a:r>
                      <a:endParaRPr lang="en-IN" sz="1600" dirty="0"/>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a:t>55</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err="1" smtClean="0"/>
                        <a:t>Bijapur</a:t>
                      </a:r>
                      <a:endParaRPr lang="en-IN" sz="1600" dirty="0"/>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b="1">
                          <a:solidFill>
                            <a:srgbClr val="0000FF"/>
                          </a:solidFill>
                        </a:rPr>
                        <a:t>59</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b="1" dirty="0" err="1" smtClean="0">
                          <a:solidFill>
                            <a:srgbClr val="0000FF"/>
                          </a:solidFill>
                        </a:rPr>
                        <a:t>Bommasandra</a:t>
                      </a:r>
                      <a:endParaRPr lang="en-IN" sz="1600" b="1" dirty="0">
                        <a:solidFill>
                          <a:srgbClr val="0000FF"/>
                        </a:solidFill>
                      </a:endParaRP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571500" y="5067300"/>
          <a:ext cx="3048000" cy="1219200"/>
        </p:xfrm>
        <a:graphic>
          <a:graphicData uri="http://schemas.openxmlformats.org/drawingml/2006/table">
            <a:tbl>
              <a:tblPr/>
              <a:tblGrid>
                <a:gridCol w="1071570"/>
                <a:gridCol w="1976430"/>
              </a:tblGrid>
              <a:tr h="0">
                <a:tc>
                  <a:txBody>
                    <a:bodyPr/>
                    <a:lstStyle/>
                    <a:p>
                      <a:pPr algn="l"/>
                      <a:r>
                        <a:rPr lang="en-IN" sz="1400" b="1" dirty="0"/>
                        <a:t>cid</a:t>
                      </a:r>
                    </a:p>
                  </a:txBody>
                  <a:tcPr anchor="ctr">
                    <a:lnL w="0" cap="flat" cmpd="sng" algn="ctr">
                      <a:solidFill>
                        <a:srgbClr val="AACC99"/>
                      </a:solidFill>
                      <a:prstDash val="solid"/>
                      <a:round/>
                      <a:headEnd type="none" w="med" len="med"/>
                      <a:tailEnd type="none" w="med" len="med"/>
                    </a:lnL>
                    <a:lnR w="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c>
                  <a:txBody>
                    <a:bodyPr/>
                    <a:lstStyle/>
                    <a:p>
                      <a:pPr algn="l"/>
                      <a:r>
                        <a:rPr lang="en-IN" sz="1400" b="1" dirty="0" err="1"/>
                        <a:t>c_name</a:t>
                      </a:r>
                      <a:endParaRPr lang="en-IN" sz="1400" b="1" dirty="0"/>
                    </a:p>
                  </a:txBody>
                  <a:tcPr anchor="ctr">
                    <a:lnL w="0" cap="flat" cmpd="sng" algn="ctr">
                      <a:solidFill>
                        <a:srgbClr val="AACC99"/>
                      </a:solidFill>
                      <a:prstDash val="solid"/>
                      <a:round/>
                      <a:headEnd type="none" w="med" len="med"/>
                      <a:tailEnd type="none" w="med" len="med"/>
                    </a:lnL>
                    <a:lnR w="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r>
              <a:tr h="0">
                <a:tc>
                  <a:txBody>
                    <a:bodyPr/>
                    <a:lstStyle/>
                    <a:p>
                      <a:pPr fontAlgn="t"/>
                      <a:r>
                        <a:rPr lang="en-IN" sz="1400" b="1" dirty="0">
                          <a:solidFill>
                            <a:srgbClr val="0000FF"/>
                          </a:solidFill>
                        </a:rPr>
                        <a:t>1</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b="1" dirty="0" smtClean="0">
                          <a:solidFill>
                            <a:srgbClr val="0000FF"/>
                          </a:solidFill>
                        </a:rPr>
                        <a:t>Harish</a:t>
                      </a:r>
                      <a:endParaRPr lang="en-IN" sz="1400" b="1" dirty="0">
                        <a:solidFill>
                          <a:srgbClr val="0000FF"/>
                        </a:solidFill>
                      </a:endParaRP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400"/>
                        <a:t>2</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err="1" smtClean="0"/>
                        <a:t>Triveni</a:t>
                      </a:r>
                      <a:endParaRPr lang="en-IN" sz="1400" dirty="0"/>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400"/>
                        <a:t>3</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err="1" smtClean="0"/>
                        <a:t>Eshwar</a:t>
                      </a:r>
                      <a:endParaRPr lang="en-IN" sz="1400" dirty="0"/>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6500813" y="5429250"/>
          <a:ext cx="1785950" cy="731520"/>
        </p:xfrm>
        <a:graphic>
          <a:graphicData uri="http://schemas.openxmlformats.org/drawingml/2006/table">
            <a:tbl>
              <a:tblPr/>
              <a:tblGrid>
                <a:gridCol w="1785950"/>
              </a:tblGrid>
              <a:tr h="0">
                <a:tc>
                  <a:txBody>
                    <a:bodyPr/>
                    <a:lstStyle/>
                    <a:p>
                      <a:pPr algn="l"/>
                      <a:r>
                        <a:rPr lang="en-IN" b="1" dirty="0" err="1"/>
                        <a:t>c_name</a:t>
                      </a:r>
                      <a:endParaRPr lang="en-IN" b="1" dirty="0"/>
                    </a:p>
                  </a:txBody>
                  <a:tcPr anchor="ctr">
                    <a:lnL w="0" cap="flat" cmpd="sng" algn="ctr">
                      <a:solidFill>
                        <a:srgbClr val="AACC99"/>
                      </a:solidFill>
                      <a:prstDash val="solid"/>
                      <a:round/>
                      <a:headEnd type="none" w="med" len="med"/>
                      <a:tailEnd type="none" w="med" len="med"/>
                    </a:lnL>
                    <a:lnR w="1905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r>
              <a:tr h="0">
                <a:tc>
                  <a:txBody>
                    <a:bodyPr/>
                    <a:lstStyle/>
                    <a:p>
                      <a:pPr fontAlgn="t"/>
                      <a:r>
                        <a:rPr lang="en-IN" b="1" dirty="0" smtClean="0">
                          <a:solidFill>
                            <a:srgbClr val="0000FF"/>
                          </a:solidFill>
                        </a:rPr>
                        <a:t>Harish</a:t>
                      </a:r>
                      <a:endParaRPr lang="en-IN" b="1" dirty="0">
                        <a:solidFill>
                          <a:srgbClr val="0000FF"/>
                        </a:solidFill>
                      </a:endParaRP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84080" name="TextBox 12"/>
          <p:cNvSpPr txBox="1">
            <a:spLocks noChangeArrowheads="1"/>
          </p:cNvSpPr>
          <p:nvPr/>
        </p:nvSpPr>
        <p:spPr bwMode="auto">
          <a:xfrm>
            <a:off x="5357813" y="1571625"/>
            <a:ext cx="987425" cy="369888"/>
          </a:xfrm>
          <a:prstGeom prst="rect">
            <a:avLst/>
          </a:prstGeom>
          <a:noFill/>
          <a:ln w="9525">
            <a:noFill/>
            <a:miter lim="800000"/>
            <a:headEnd/>
            <a:tailEnd/>
          </a:ln>
        </p:spPr>
        <p:txBody>
          <a:bodyPr wrap="none">
            <a:spAutoFit/>
          </a:bodyPr>
          <a:lstStyle/>
          <a:p>
            <a:r>
              <a:rPr lang="en-IN">
                <a:solidFill>
                  <a:srgbClr val="C00000"/>
                </a:solidFill>
                <a:latin typeface="Verdana" pitchFamily="34" charset="0"/>
              </a:rPr>
              <a:t>Branch</a:t>
            </a:r>
          </a:p>
        </p:txBody>
      </p:sp>
      <p:sp>
        <p:nvSpPr>
          <p:cNvPr id="84081" name="TextBox 13"/>
          <p:cNvSpPr txBox="1">
            <a:spLocks noChangeArrowheads="1"/>
          </p:cNvSpPr>
          <p:nvPr/>
        </p:nvSpPr>
        <p:spPr bwMode="auto">
          <a:xfrm>
            <a:off x="1152525" y="1552575"/>
            <a:ext cx="1104900" cy="369888"/>
          </a:xfrm>
          <a:prstGeom prst="rect">
            <a:avLst/>
          </a:prstGeom>
          <a:noFill/>
          <a:ln w="9525">
            <a:noFill/>
            <a:miter lim="800000"/>
            <a:headEnd/>
            <a:tailEnd/>
          </a:ln>
        </p:spPr>
        <p:txBody>
          <a:bodyPr wrap="none">
            <a:spAutoFit/>
          </a:bodyPr>
          <a:lstStyle/>
          <a:p>
            <a:r>
              <a:rPr lang="en-IN">
                <a:solidFill>
                  <a:srgbClr val="C00000"/>
                </a:solidFill>
                <a:latin typeface="Verdana" pitchFamily="34" charset="0"/>
              </a:rPr>
              <a:t>Account</a:t>
            </a:r>
          </a:p>
        </p:txBody>
      </p:sp>
      <p:sp>
        <p:nvSpPr>
          <p:cNvPr id="84082" name="TextBox 14"/>
          <p:cNvSpPr txBox="1">
            <a:spLocks noChangeArrowheads="1"/>
          </p:cNvSpPr>
          <p:nvPr/>
        </p:nvSpPr>
        <p:spPr bwMode="auto">
          <a:xfrm>
            <a:off x="928688" y="4643438"/>
            <a:ext cx="1303337" cy="369887"/>
          </a:xfrm>
          <a:prstGeom prst="rect">
            <a:avLst/>
          </a:prstGeom>
          <a:noFill/>
          <a:ln w="9525">
            <a:noFill/>
            <a:miter lim="800000"/>
            <a:headEnd/>
            <a:tailEnd/>
          </a:ln>
        </p:spPr>
        <p:txBody>
          <a:bodyPr wrap="none">
            <a:spAutoFit/>
          </a:bodyPr>
          <a:lstStyle/>
          <a:p>
            <a:r>
              <a:rPr lang="en-IN">
                <a:solidFill>
                  <a:srgbClr val="C00000"/>
                </a:solidFill>
                <a:latin typeface="Verdana" pitchFamily="34" charset="0"/>
              </a:rPr>
              <a:t>Customer</a:t>
            </a:r>
          </a:p>
        </p:txBody>
      </p:sp>
      <p:sp>
        <p:nvSpPr>
          <p:cNvPr id="84083" name="TextBox 15"/>
          <p:cNvSpPr txBox="1">
            <a:spLocks noChangeArrowheads="1"/>
          </p:cNvSpPr>
          <p:nvPr/>
        </p:nvSpPr>
        <p:spPr bwMode="auto">
          <a:xfrm>
            <a:off x="6715125" y="5072063"/>
            <a:ext cx="1068388" cy="369887"/>
          </a:xfrm>
          <a:prstGeom prst="rect">
            <a:avLst/>
          </a:prstGeom>
          <a:noFill/>
          <a:ln w="9525">
            <a:noFill/>
            <a:miter lim="800000"/>
            <a:headEnd/>
            <a:tailEnd/>
          </a:ln>
        </p:spPr>
        <p:txBody>
          <a:bodyPr wrap="none">
            <a:spAutoFit/>
          </a:bodyPr>
          <a:lstStyle/>
          <a:p>
            <a:r>
              <a:rPr lang="en-IN">
                <a:solidFill>
                  <a:srgbClr val="FF0000"/>
                </a:solidFill>
                <a:latin typeface="Verdana" pitchFamily="34" charset="0"/>
              </a:rPr>
              <a:t>RESULT</a:t>
            </a:r>
          </a:p>
        </p:txBody>
      </p:sp>
      <p:sp>
        <p:nvSpPr>
          <p:cNvPr id="84084" name="TextBox 17"/>
          <p:cNvSpPr txBox="1">
            <a:spLocks noChangeArrowheads="1"/>
          </p:cNvSpPr>
          <p:nvPr/>
        </p:nvSpPr>
        <p:spPr bwMode="auto">
          <a:xfrm>
            <a:off x="357188" y="1130300"/>
            <a:ext cx="8939212" cy="369888"/>
          </a:xfrm>
          <a:prstGeom prst="rect">
            <a:avLst/>
          </a:prstGeom>
          <a:noFill/>
          <a:ln w="9525">
            <a:noFill/>
            <a:miter lim="800000"/>
            <a:headEnd/>
            <a:tailEnd/>
          </a:ln>
        </p:spPr>
        <p:txBody>
          <a:bodyPr wrap="none">
            <a:spAutoFit/>
          </a:bodyPr>
          <a:lstStyle/>
          <a:p>
            <a:r>
              <a:rPr lang="en-US">
                <a:solidFill>
                  <a:srgbClr val="FF0000"/>
                </a:solidFill>
                <a:latin typeface="Verdana" pitchFamily="34" charset="0"/>
              </a:rPr>
              <a:t>Find all bank customers who have account in all Branches of Bommasandra</a:t>
            </a:r>
            <a:endParaRPr lang="en-IN">
              <a:latin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500063" y="95250"/>
            <a:ext cx="8001000" cy="762000"/>
          </a:xfrm>
        </p:spPr>
        <p:txBody>
          <a:bodyPr/>
          <a:lstStyle/>
          <a:p>
            <a:pPr eaLnBrk="1" hangingPunct="1"/>
            <a:r>
              <a:rPr lang="en-US" sz="2000" smtClean="0">
                <a:solidFill>
                  <a:srgbClr val="FF0000"/>
                </a:solidFill>
              </a:rPr>
              <a:t>Find all bank customers who have account in all Branches in Bommasandra</a:t>
            </a:r>
          </a:p>
        </p:txBody>
      </p:sp>
      <p:sp>
        <p:nvSpPr>
          <p:cNvPr id="84995" name="Date Placeholder 3"/>
          <p:cNvSpPr>
            <a:spLocks noGrp="1"/>
          </p:cNvSpPr>
          <p:nvPr>
            <p:ph type="dt" sz="quarter" idx="10"/>
          </p:nvPr>
        </p:nvSpPr>
        <p:spPr/>
        <p:txBody>
          <a:bodyPr/>
          <a:lstStyle/>
          <a:p>
            <a:pPr fontAlgn="base">
              <a:spcBef>
                <a:spcPct val="0"/>
              </a:spcBef>
              <a:spcAft>
                <a:spcPct val="0"/>
              </a:spcAft>
              <a:defRPr/>
            </a:pPr>
            <a:fld id="{B644C941-61FD-45C2-B74F-2E78684A83CC}"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84996"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84997" name="Slide Number Placeholder 5"/>
          <p:cNvSpPr>
            <a:spLocks noGrp="1"/>
          </p:cNvSpPr>
          <p:nvPr>
            <p:ph type="sldNum" sz="quarter" idx="12"/>
          </p:nvPr>
        </p:nvSpPr>
        <p:spPr/>
        <p:txBody>
          <a:bodyPr/>
          <a:lstStyle/>
          <a:p>
            <a:pPr fontAlgn="base">
              <a:spcBef>
                <a:spcPct val="0"/>
              </a:spcBef>
              <a:spcAft>
                <a:spcPct val="0"/>
              </a:spcAft>
              <a:defRPr/>
            </a:pPr>
            <a:fld id="{A24849F8-811B-4600-A0B7-859836C492BB}" type="slidenum">
              <a:rPr lang="en-US" smtClean="0">
                <a:latin typeface="Arial" pitchFamily="34" charset="0"/>
              </a:rPr>
              <a:pPr fontAlgn="base">
                <a:spcBef>
                  <a:spcPct val="0"/>
                </a:spcBef>
                <a:spcAft>
                  <a:spcPct val="0"/>
                </a:spcAft>
                <a:defRPr/>
              </a:pPr>
              <a:t>31</a:t>
            </a:fld>
            <a:endParaRPr lang="en-US" smtClean="0">
              <a:latin typeface="Arial" pitchFamily="34" charset="0"/>
            </a:endParaRPr>
          </a:p>
        </p:txBody>
      </p:sp>
      <p:sp>
        <p:nvSpPr>
          <p:cNvPr id="84998" name="TextBox 16"/>
          <p:cNvSpPr txBox="1">
            <a:spLocks noChangeArrowheads="1"/>
          </p:cNvSpPr>
          <p:nvPr/>
        </p:nvSpPr>
        <p:spPr bwMode="auto">
          <a:xfrm>
            <a:off x="0" y="2928938"/>
            <a:ext cx="9247188" cy="646112"/>
          </a:xfrm>
          <a:prstGeom prst="rect">
            <a:avLst/>
          </a:prstGeom>
          <a:noFill/>
          <a:ln w="9525">
            <a:solidFill>
              <a:srgbClr val="FF3300"/>
            </a:solidFill>
            <a:miter lim="800000"/>
            <a:headEnd/>
            <a:tailEnd/>
          </a:ln>
        </p:spPr>
        <p:txBody>
          <a:bodyPr wrap="none">
            <a:spAutoFit/>
          </a:bodyPr>
          <a:lstStyle/>
          <a:p>
            <a:r>
              <a:rPr lang="en-IN">
                <a:solidFill>
                  <a:srgbClr val="C00000"/>
                </a:solidFill>
                <a:latin typeface="Verdana" pitchFamily="34" charset="0"/>
              </a:rPr>
              <a:t>BommB</a:t>
            </a:r>
            <a:r>
              <a:rPr lang="en-IN">
                <a:latin typeface="Verdana" pitchFamily="34" charset="0"/>
              </a:rPr>
              <a:t> ← </a:t>
            </a:r>
            <a:r>
              <a:rPr lang="pt-BR">
                <a:solidFill>
                  <a:srgbClr val="FF00FF"/>
                </a:solidFill>
                <a:latin typeface="Cambria Math" pitchFamily="18" charset="0"/>
              </a:rPr>
              <a:t>𝞹 </a:t>
            </a:r>
            <a:r>
              <a:rPr lang="en-IN" baseline="-25000">
                <a:latin typeface="Verdana" pitchFamily="34" charset="0"/>
              </a:rPr>
              <a:t>branch_id</a:t>
            </a:r>
            <a:r>
              <a:rPr lang="en-IN">
                <a:latin typeface="Verdana" pitchFamily="34" charset="0"/>
              </a:rPr>
              <a:t>(</a:t>
            </a:r>
            <a:r>
              <a:rPr lang="en-IN">
                <a:solidFill>
                  <a:srgbClr val="FF00FF"/>
                </a:solidFill>
                <a:latin typeface="Verdana" pitchFamily="34" charset="0"/>
              </a:rPr>
              <a:t>σ</a:t>
            </a:r>
            <a:r>
              <a:rPr lang="en-IN" baseline="-25000">
                <a:latin typeface="Verdana" pitchFamily="34" charset="0"/>
              </a:rPr>
              <a:t>branch_city</a:t>
            </a:r>
            <a:r>
              <a:rPr lang="en-IN" baseline="-25000">
                <a:solidFill>
                  <a:srgbClr val="FF00FF"/>
                </a:solidFill>
                <a:latin typeface="Verdana" pitchFamily="34" charset="0"/>
              </a:rPr>
              <a:t>=</a:t>
            </a:r>
            <a:r>
              <a:rPr lang="en-IN" baseline="-25000">
                <a:latin typeface="Verdana" pitchFamily="34" charset="0"/>
              </a:rPr>
              <a:t>'Bommasandra'</a:t>
            </a:r>
            <a:r>
              <a:rPr lang="en-IN">
                <a:latin typeface="Verdana" pitchFamily="34" charset="0"/>
              </a:rPr>
              <a:t>(Branch))  </a:t>
            </a:r>
            <a:r>
              <a:rPr lang="en-IN" i="1">
                <a:latin typeface="Verdana" pitchFamily="34" charset="0"/>
              </a:rPr>
              <a:t>--find all branches located</a:t>
            </a:r>
          </a:p>
          <a:p>
            <a:r>
              <a:rPr lang="en-IN" i="1">
                <a:latin typeface="Verdana" pitchFamily="34" charset="0"/>
              </a:rPr>
              <a:t>                                                                            in Bommansandra</a:t>
            </a:r>
            <a:r>
              <a:rPr lang="en-IN">
                <a:latin typeface="Verdana" pitchFamily="34" charset="0"/>
              </a:rPr>
              <a:t> </a:t>
            </a:r>
          </a:p>
        </p:txBody>
      </p:sp>
      <p:pic>
        <p:nvPicPr>
          <p:cNvPr id="84999" name="Picture 2"/>
          <p:cNvPicPr>
            <a:picLocks noChangeAspect="1" noChangeArrowheads="1"/>
          </p:cNvPicPr>
          <p:nvPr/>
        </p:nvPicPr>
        <p:blipFill>
          <a:blip r:embed="rId3"/>
          <a:srcRect/>
          <a:stretch>
            <a:fillRect/>
          </a:stretch>
        </p:blipFill>
        <p:spPr bwMode="auto">
          <a:xfrm>
            <a:off x="214313" y="857250"/>
            <a:ext cx="7429500" cy="1946275"/>
          </a:xfrm>
          <a:prstGeom prst="rect">
            <a:avLst/>
          </a:prstGeom>
          <a:noFill/>
          <a:ln w="9525">
            <a:noFill/>
            <a:miter lim="800000"/>
            <a:headEnd/>
            <a:tailEnd/>
          </a:ln>
        </p:spPr>
      </p:pic>
      <p:graphicFrame>
        <p:nvGraphicFramePr>
          <p:cNvPr id="18" name="Table 17"/>
          <p:cNvGraphicFramePr>
            <a:graphicFrameLocks noGrp="1"/>
          </p:cNvGraphicFramePr>
          <p:nvPr/>
        </p:nvGraphicFramePr>
        <p:xfrm>
          <a:off x="357188" y="5286375"/>
          <a:ext cx="1571636" cy="1005840"/>
        </p:xfrm>
        <a:graphic>
          <a:graphicData uri="http://schemas.openxmlformats.org/drawingml/2006/table">
            <a:tbl>
              <a:tblPr/>
              <a:tblGrid>
                <a:gridCol w="1571636"/>
              </a:tblGrid>
              <a:tr h="0">
                <a:tc>
                  <a:txBody>
                    <a:bodyPr/>
                    <a:lstStyle/>
                    <a:p>
                      <a:pPr algn="l"/>
                      <a:r>
                        <a:rPr lang="en-IN" sz="1600" b="1" dirty="0" err="1"/>
                        <a:t>branch_id</a:t>
                      </a:r>
                      <a:endParaRPr lang="en-IN" sz="1600" b="1" dirty="0"/>
                    </a:p>
                  </a:txBody>
                  <a:tcPr anchor="ctr">
                    <a:lnL w="0" cap="flat" cmpd="sng" algn="ctr">
                      <a:solidFill>
                        <a:srgbClr val="AACC99"/>
                      </a:solidFill>
                      <a:prstDash val="solid"/>
                      <a:round/>
                      <a:headEnd type="none" w="med" len="med"/>
                      <a:tailEnd type="none" w="med" len="med"/>
                    </a:lnL>
                    <a:lnR w="1905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r>
              <a:tr h="0">
                <a:tc>
                  <a:txBody>
                    <a:bodyPr/>
                    <a:lstStyle/>
                    <a:p>
                      <a:pPr fontAlgn="t"/>
                      <a:r>
                        <a:rPr lang="en-IN" sz="1600"/>
                        <a:t>53</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dirty="0"/>
                        <a:t>59</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85012" name="TextBox 19"/>
          <p:cNvSpPr txBox="1">
            <a:spLocks noChangeArrowheads="1"/>
          </p:cNvSpPr>
          <p:nvPr/>
        </p:nvSpPr>
        <p:spPr bwMode="auto">
          <a:xfrm>
            <a:off x="500063" y="4929188"/>
            <a:ext cx="1182687" cy="369887"/>
          </a:xfrm>
          <a:prstGeom prst="rect">
            <a:avLst/>
          </a:prstGeom>
          <a:noFill/>
          <a:ln w="9525">
            <a:noFill/>
            <a:miter lim="800000"/>
            <a:headEnd/>
            <a:tailEnd/>
          </a:ln>
        </p:spPr>
        <p:txBody>
          <a:bodyPr wrap="none">
            <a:spAutoFit/>
          </a:bodyPr>
          <a:lstStyle/>
          <a:p>
            <a:r>
              <a:rPr lang="en-IN" b="1">
                <a:solidFill>
                  <a:srgbClr val="C00000"/>
                </a:solidFill>
                <a:latin typeface="Verdana" pitchFamily="34" charset="0"/>
              </a:rPr>
              <a:t>BommB</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500063" y="95250"/>
            <a:ext cx="8001000" cy="762000"/>
          </a:xfrm>
        </p:spPr>
        <p:txBody>
          <a:bodyPr/>
          <a:lstStyle/>
          <a:p>
            <a:pPr eaLnBrk="1" hangingPunct="1"/>
            <a:r>
              <a:rPr lang="en-US" sz="2000" smtClean="0">
                <a:solidFill>
                  <a:srgbClr val="FF0000"/>
                </a:solidFill>
              </a:rPr>
              <a:t>Find all bank customers who have account in all Branches in Bommasandra</a:t>
            </a:r>
          </a:p>
        </p:txBody>
      </p:sp>
      <p:sp>
        <p:nvSpPr>
          <p:cNvPr id="86019" name="Date Placeholder 3"/>
          <p:cNvSpPr>
            <a:spLocks noGrp="1"/>
          </p:cNvSpPr>
          <p:nvPr>
            <p:ph type="dt" sz="quarter" idx="10"/>
          </p:nvPr>
        </p:nvSpPr>
        <p:spPr/>
        <p:txBody>
          <a:bodyPr/>
          <a:lstStyle/>
          <a:p>
            <a:pPr fontAlgn="base">
              <a:spcBef>
                <a:spcPct val="0"/>
              </a:spcBef>
              <a:spcAft>
                <a:spcPct val="0"/>
              </a:spcAft>
              <a:defRPr/>
            </a:pPr>
            <a:fld id="{D07F5868-AE64-411E-A6BD-F0FB2CD8F7A1}"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86020"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86021" name="Slide Number Placeholder 5"/>
          <p:cNvSpPr>
            <a:spLocks noGrp="1"/>
          </p:cNvSpPr>
          <p:nvPr>
            <p:ph type="sldNum" sz="quarter" idx="12"/>
          </p:nvPr>
        </p:nvSpPr>
        <p:spPr/>
        <p:txBody>
          <a:bodyPr/>
          <a:lstStyle/>
          <a:p>
            <a:pPr fontAlgn="base">
              <a:spcBef>
                <a:spcPct val="0"/>
              </a:spcBef>
              <a:spcAft>
                <a:spcPct val="0"/>
              </a:spcAft>
              <a:defRPr/>
            </a:pPr>
            <a:fld id="{32D67972-BF55-4E0B-A81D-D362166EE851}" type="slidenum">
              <a:rPr lang="en-US" smtClean="0">
                <a:latin typeface="Arial" pitchFamily="34" charset="0"/>
              </a:rPr>
              <a:pPr fontAlgn="base">
                <a:spcBef>
                  <a:spcPct val="0"/>
                </a:spcBef>
                <a:spcAft>
                  <a:spcPct val="0"/>
                </a:spcAft>
                <a:defRPr/>
              </a:pPr>
              <a:t>32</a:t>
            </a:fld>
            <a:endParaRPr lang="en-US" smtClean="0">
              <a:latin typeface="Arial" pitchFamily="34" charset="0"/>
            </a:endParaRPr>
          </a:p>
        </p:txBody>
      </p:sp>
      <p:sp>
        <p:nvSpPr>
          <p:cNvPr id="86022" name="TextBox 16"/>
          <p:cNvSpPr txBox="1">
            <a:spLocks noChangeArrowheads="1"/>
          </p:cNvSpPr>
          <p:nvPr/>
        </p:nvSpPr>
        <p:spPr bwMode="auto">
          <a:xfrm>
            <a:off x="0" y="2928938"/>
            <a:ext cx="9247188" cy="1200150"/>
          </a:xfrm>
          <a:prstGeom prst="rect">
            <a:avLst/>
          </a:prstGeom>
          <a:noFill/>
          <a:ln w="9525">
            <a:solidFill>
              <a:srgbClr val="FF3300"/>
            </a:solidFill>
            <a:miter lim="800000"/>
            <a:headEnd/>
            <a:tailEnd/>
          </a:ln>
        </p:spPr>
        <p:txBody>
          <a:bodyPr wrap="none">
            <a:spAutoFit/>
          </a:bodyPr>
          <a:lstStyle/>
          <a:p>
            <a:r>
              <a:rPr lang="en-IN">
                <a:solidFill>
                  <a:srgbClr val="C00000"/>
                </a:solidFill>
                <a:latin typeface="Verdana" pitchFamily="34" charset="0"/>
              </a:rPr>
              <a:t>BommB</a:t>
            </a:r>
            <a:r>
              <a:rPr lang="en-IN">
                <a:latin typeface="Verdana" pitchFamily="34" charset="0"/>
              </a:rPr>
              <a:t> ← </a:t>
            </a:r>
            <a:r>
              <a:rPr lang="pt-BR">
                <a:solidFill>
                  <a:srgbClr val="FF00FF"/>
                </a:solidFill>
                <a:latin typeface="Cambria Math" pitchFamily="18" charset="0"/>
              </a:rPr>
              <a:t>𝞹 </a:t>
            </a:r>
            <a:r>
              <a:rPr lang="en-IN" baseline="-25000">
                <a:latin typeface="Verdana" pitchFamily="34" charset="0"/>
              </a:rPr>
              <a:t>branch_id</a:t>
            </a:r>
            <a:r>
              <a:rPr lang="en-IN">
                <a:latin typeface="Verdana" pitchFamily="34" charset="0"/>
              </a:rPr>
              <a:t>(</a:t>
            </a:r>
            <a:r>
              <a:rPr lang="en-IN">
                <a:solidFill>
                  <a:srgbClr val="FF00FF"/>
                </a:solidFill>
                <a:latin typeface="Verdana" pitchFamily="34" charset="0"/>
              </a:rPr>
              <a:t>σ</a:t>
            </a:r>
            <a:r>
              <a:rPr lang="en-IN" baseline="-25000">
                <a:latin typeface="Verdana" pitchFamily="34" charset="0"/>
              </a:rPr>
              <a:t>branch_city</a:t>
            </a:r>
            <a:r>
              <a:rPr lang="en-IN" baseline="-25000">
                <a:solidFill>
                  <a:srgbClr val="FF00FF"/>
                </a:solidFill>
                <a:latin typeface="Verdana" pitchFamily="34" charset="0"/>
              </a:rPr>
              <a:t>=</a:t>
            </a:r>
            <a:r>
              <a:rPr lang="en-IN" baseline="-25000">
                <a:latin typeface="Verdana" pitchFamily="34" charset="0"/>
              </a:rPr>
              <a:t>'Bommasandra'</a:t>
            </a:r>
            <a:r>
              <a:rPr lang="en-IN">
                <a:latin typeface="Verdana" pitchFamily="34" charset="0"/>
              </a:rPr>
              <a:t>(Branch))  </a:t>
            </a:r>
            <a:r>
              <a:rPr lang="en-IN" i="1">
                <a:latin typeface="Verdana" pitchFamily="34" charset="0"/>
              </a:rPr>
              <a:t>--find all branches located</a:t>
            </a:r>
          </a:p>
          <a:p>
            <a:r>
              <a:rPr lang="en-IN" i="1">
                <a:latin typeface="Verdana" pitchFamily="34" charset="0"/>
              </a:rPr>
              <a:t>                                                                            in Bommansandra</a:t>
            </a:r>
            <a:r>
              <a:rPr lang="en-IN">
                <a:latin typeface="Verdana" pitchFamily="34" charset="0"/>
              </a:rPr>
              <a:t> </a:t>
            </a:r>
          </a:p>
          <a:p>
            <a:r>
              <a:rPr lang="en-IN">
                <a:solidFill>
                  <a:srgbClr val="C00000"/>
                </a:solidFill>
                <a:latin typeface="Verdana" pitchFamily="34" charset="0"/>
              </a:rPr>
              <a:t>CB</a:t>
            </a:r>
            <a:r>
              <a:rPr lang="en-IN">
                <a:latin typeface="Verdana" pitchFamily="34" charset="0"/>
              </a:rPr>
              <a:t> ← </a:t>
            </a:r>
            <a:r>
              <a:rPr lang="pt-BR">
                <a:solidFill>
                  <a:srgbClr val="FF00FF"/>
                </a:solidFill>
                <a:latin typeface="Cambria Math" pitchFamily="18" charset="0"/>
              </a:rPr>
              <a:t>𝞹 </a:t>
            </a:r>
            <a:r>
              <a:rPr lang="en-IN" baseline="-25000">
                <a:latin typeface="Verdana" pitchFamily="34" charset="0"/>
              </a:rPr>
              <a:t>c_name,branch_id</a:t>
            </a:r>
            <a:r>
              <a:rPr lang="en-IN">
                <a:latin typeface="Verdana" pitchFamily="34" charset="0"/>
              </a:rPr>
              <a:t>(Customer </a:t>
            </a:r>
            <a:r>
              <a:rPr lang="en-IN">
                <a:solidFill>
                  <a:srgbClr val="FF00FF"/>
                </a:solidFill>
                <a:latin typeface="Verdana" pitchFamily="34" charset="0"/>
              </a:rPr>
              <a:t>*</a:t>
            </a:r>
            <a:r>
              <a:rPr lang="en-IN">
                <a:latin typeface="Verdana" pitchFamily="34" charset="0"/>
              </a:rPr>
              <a:t> Account)   </a:t>
            </a:r>
            <a:r>
              <a:rPr lang="en-IN" i="1">
                <a:latin typeface="Verdana" pitchFamily="34" charset="0"/>
              </a:rPr>
              <a:t>-- find all customers' branches</a:t>
            </a:r>
          </a:p>
          <a:p>
            <a:endParaRPr lang="en-IN" i="1">
              <a:latin typeface="Verdana" pitchFamily="34" charset="0"/>
            </a:endParaRPr>
          </a:p>
        </p:txBody>
      </p:sp>
      <p:pic>
        <p:nvPicPr>
          <p:cNvPr id="86023" name="Picture 2"/>
          <p:cNvPicPr>
            <a:picLocks noChangeAspect="1" noChangeArrowheads="1"/>
          </p:cNvPicPr>
          <p:nvPr/>
        </p:nvPicPr>
        <p:blipFill>
          <a:blip r:embed="rId3"/>
          <a:srcRect/>
          <a:stretch>
            <a:fillRect/>
          </a:stretch>
        </p:blipFill>
        <p:spPr bwMode="auto">
          <a:xfrm>
            <a:off x="214313" y="857250"/>
            <a:ext cx="7429500" cy="1946275"/>
          </a:xfrm>
          <a:prstGeom prst="rect">
            <a:avLst/>
          </a:prstGeom>
          <a:noFill/>
          <a:ln w="9525">
            <a:noFill/>
            <a:miter lim="800000"/>
            <a:headEnd/>
            <a:tailEnd/>
          </a:ln>
        </p:spPr>
      </p:pic>
      <p:graphicFrame>
        <p:nvGraphicFramePr>
          <p:cNvPr id="18" name="Table 17"/>
          <p:cNvGraphicFramePr>
            <a:graphicFrameLocks noGrp="1"/>
          </p:cNvGraphicFramePr>
          <p:nvPr/>
        </p:nvGraphicFramePr>
        <p:xfrm>
          <a:off x="357188" y="5286375"/>
          <a:ext cx="1571636" cy="1005840"/>
        </p:xfrm>
        <a:graphic>
          <a:graphicData uri="http://schemas.openxmlformats.org/drawingml/2006/table">
            <a:tbl>
              <a:tblPr/>
              <a:tblGrid>
                <a:gridCol w="1571636"/>
              </a:tblGrid>
              <a:tr h="0">
                <a:tc>
                  <a:txBody>
                    <a:bodyPr/>
                    <a:lstStyle/>
                    <a:p>
                      <a:pPr algn="l"/>
                      <a:r>
                        <a:rPr lang="en-IN" sz="1600" b="1" dirty="0" err="1"/>
                        <a:t>branch_id</a:t>
                      </a:r>
                      <a:endParaRPr lang="en-IN" sz="1600" b="1" dirty="0"/>
                    </a:p>
                  </a:txBody>
                  <a:tcPr anchor="ctr">
                    <a:lnL w="0" cap="flat" cmpd="sng" algn="ctr">
                      <a:solidFill>
                        <a:srgbClr val="AACC99"/>
                      </a:solidFill>
                      <a:prstDash val="solid"/>
                      <a:round/>
                      <a:headEnd type="none" w="med" len="med"/>
                      <a:tailEnd type="none" w="med" len="med"/>
                    </a:lnL>
                    <a:lnR w="1905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r>
              <a:tr h="0">
                <a:tc>
                  <a:txBody>
                    <a:bodyPr/>
                    <a:lstStyle/>
                    <a:p>
                      <a:pPr fontAlgn="t"/>
                      <a:r>
                        <a:rPr lang="en-IN" sz="1600"/>
                        <a:t>53</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dirty="0"/>
                        <a:t>59</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pic>
        <p:nvPicPr>
          <p:cNvPr id="86036" name="Picture 3"/>
          <p:cNvPicPr>
            <a:picLocks noChangeAspect="1" noChangeArrowheads="1"/>
          </p:cNvPicPr>
          <p:nvPr/>
        </p:nvPicPr>
        <p:blipFill>
          <a:blip r:embed="rId4"/>
          <a:srcRect/>
          <a:stretch>
            <a:fillRect/>
          </a:stretch>
        </p:blipFill>
        <p:spPr bwMode="auto">
          <a:xfrm>
            <a:off x="3643313" y="4857750"/>
            <a:ext cx="2714625" cy="1600200"/>
          </a:xfrm>
          <a:prstGeom prst="rect">
            <a:avLst/>
          </a:prstGeom>
          <a:noFill/>
          <a:ln w="9525">
            <a:noFill/>
            <a:miter lim="800000"/>
            <a:headEnd/>
            <a:tailEnd/>
          </a:ln>
        </p:spPr>
      </p:pic>
      <p:sp>
        <p:nvSpPr>
          <p:cNvPr id="86037" name="TextBox 19"/>
          <p:cNvSpPr txBox="1">
            <a:spLocks noChangeArrowheads="1"/>
          </p:cNvSpPr>
          <p:nvPr/>
        </p:nvSpPr>
        <p:spPr bwMode="auto">
          <a:xfrm>
            <a:off x="500063" y="4929188"/>
            <a:ext cx="1182687" cy="369887"/>
          </a:xfrm>
          <a:prstGeom prst="rect">
            <a:avLst/>
          </a:prstGeom>
          <a:noFill/>
          <a:ln w="9525">
            <a:noFill/>
            <a:miter lim="800000"/>
            <a:headEnd/>
            <a:tailEnd/>
          </a:ln>
        </p:spPr>
        <p:txBody>
          <a:bodyPr wrap="none">
            <a:spAutoFit/>
          </a:bodyPr>
          <a:lstStyle/>
          <a:p>
            <a:r>
              <a:rPr lang="en-IN" b="1">
                <a:solidFill>
                  <a:srgbClr val="C00000"/>
                </a:solidFill>
                <a:latin typeface="Verdana" pitchFamily="34" charset="0"/>
              </a:rPr>
              <a:t>BommB</a:t>
            </a:r>
          </a:p>
        </p:txBody>
      </p:sp>
      <p:sp>
        <p:nvSpPr>
          <p:cNvPr id="86038" name="TextBox 20"/>
          <p:cNvSpPr txBox="1">
            <a:spLocks noChangeArrowheads="1"/>
          </p:cNvSpPr>
          <p:nvPr/>
        </p:nvSpPr>
        <p:spPr bwMode="auto">
          <a:xfrm>
            <a:off x="3143250" y="5072063"/>
            <a:ext cx="527050" cy="369887"/>
          </a:xfrm>
          <a:prstGeom prst="rect">
            <a:avLst/>
          </a:prstGeom>
          <a:noFill/>
          <a:ln w="9525">
            <a:noFill/>
            <a:miter lim="800000"/>
            <a:headEnd/>
            <a:tailEnd/>
          </a:ln>
        </p:spPr>
        <p:txBody>
          <a:bodyPr wrap="none">
            <a:spAutoFit/>
          </a:bodyPr>
          <a:lstStyle/>
          <a:p>
            <a:r>
              <a:rPr lang="en-IN" b="1">
                <a:solidFill>
                  <a:srgbClr val="C00000"/>
                </a:solidFill>
                <a:latin typeface="Verdana" pitchFamily="34" charset="0"/>
              </a:rPr>
              <a:t>CB</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500063" y="95250"/>
            <a:ext cx="8001000" cy="762000"/>
          </a:xfrm>
        </p:spPr>
        <p:txBody>
          <a:bodyPr/>
          <a:lstStyle/>
          <a:p>
            <a:pPr eaLnBrk="1" hangingPunct="1"/>
            <a:r>
              <a:rPr lang="en-US" sz="2000" smtClean="0">
                <a:solidFill>
                  <a:srgbClr val="FF0000"/>
                </a:solidFill>
              </a:rPr>
              <a:t>Find all bank customers who have account in all Branches in Bommasandra</a:t>
            </a:r>
          </a:p>
        </p:txBody>
      </p:sp>
      <p:sp>
        <p:nvSpPr>
          <p:cNvPr id="87043" name="Date Placeholder 3"/>
          <p:cNvSpPr>
            <a:spLocks noGrp="1"/>
          </p:cNvSpPr>
          <p:nvPr>
            <p:ph type="dt" sz="quarter" idx="10"/>
          </p:nvPr>
        </p:nvSpPr>
        <p:spPr/>
        <p:txBody>
          <a:bodyPr/>
          <a:lstStyle/>
          <a:p>
            <a:pPr fontAlgn="base">
              <a:spcBef>
                <a:spcPct val="0"/>
              </a:spcBef>
              <a:spcAft>
                <a:spcPct val="0"/>
              </a:spcAft>
              <a:defRPr/>
            </a:pPr>
            <a:fld id="{5F8C551C-941D-42E1-8C14-0112F5DB95F2}"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87044"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87045" name="Slide Number Placeholder 5"/>
          <p:cNvSpPr>
            <a:spLocks noGrp="1"/>
          </p:cNvSpPr>
          <p:nvPr>
            <p:ph type="sldNum" sz="quarter" idx="12"/>
          </p:nvPr>
        </p:nvSpPr>
        <p:spPr/>
        <p:txBody>
          <a:bodyPr/>
          <a:lstStyle/>
          <a:p>
            <a:pPr fontAlgn="base">
              <a:spcBef>
                <a:spcPct val="0"/>
              </a:spcBef>
              <a:spcAft>
                <a:spcPct val="0"/>
              </a:spcAft>
              <a:defRPr/>
            </a:pPr>
            <a:fld id="{1F96FAAE-24BD-4194-8A8B-85F328281362}" type="slidenum">
              <a:rPr lang="en-US" smtClean="0">
                <a:latin typeface="Arial" pitchFamily="34" charset="0"/>
              </a:rPr>
              <a:pPr fontAlgn="base">
                <a:spcBef>
                  <a:spcPct val="0"/>
                </a:spcBef>
                <a:spcAft>
                  <a:spcPct val="0"/>
                </a:spcAft>
                <a:defRPr/>
              </a:pPr>
              <a:t>33</a:t>
            </a:fld>
            <a:endParaRPr lang="en-US" smtClean="0">
              <a:latin typeface="Arial" pitchFamily="34" charset="0"/>
            </a:endParaRPr>
          </a:p>
        </p:txBody>
      </p:sp>
      <p:graphicFrame>
        <p:nvGraphicFramePr>
          <p:cNvPr id="11" name="Table 10"/>
          <p:cNvGraphicFramePr>
            <a:graphicFrameLocks noGrp="1"/>
          </p:cNvGraphicFramePr>
          <p:nvPr/>
        </p:nvGraphicFramePr>
        <p:xfrm>
          <a:off x="6715125" y="5554663"/>
          <a:ext cx="1785950" cy="731520"/>
        </p:xfrm>
        <a:graphic>
          <a:graphicData uri="http://schemas.openxmlformats.org/drawingml/2006/table">
            <a:tbl>
              <a:tblPr/>
              <a:tblGrid>
                <a:gridCol w="1785950"/>
              </a:tblGrid>
              <a:tr h="0">
                <a:tc>
                  <a:txBody>
                    <a:bodyPr/>
                    <a:lstStyle/>
                    <a:p>
                      <a:pPr algn="l"/>
                      <a:r>
                        <a:rPr lang="en-IN" b="1" dirty="0" err="1"/>
                        <a:t>c_name</a:t>
                      </a:r>
                      <a:endParaRPr lang="en-IN" b="1" dirty="0"/>
                    </a:p>
                  </a:txBody>
                  <a:tcPr anchor="ctr">
                    <a:lnL w="0" cap="flat" cmpd="sng" algn="ctr">
                      <a:solidFill>
                        <a:srgbClr val="AACC99"/>
                      </a:solidFill>
                      <a:prstDash val="solid"/>
                      <a:round/>
                      <a:headEnd type="none" w="med" len="med"/>
                      <a:tailEnd type="none" w="med" len="med"/>
                    </a:lnL>
                    <a:lnR w="1905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r>
              <a:tr h="0">
                <a:tc>
                  <a:txBody>
                    <a:bodyPr/>
                    <a:lstStyle/>
                    <a:p>
                      <a:pPr fontAlgn="t"/>
                      <a:r>
                        <a:rPr lang="en-IN" b="1" dirty="0" smtClean="0">
                          <a:solidFill>
                            <a:srgbClr val="0000FF"/>
                          </a:solidFill>
                        </a:rPr>
                        <a:t>Harish</a:t>
                      </a:r>
                      <a:endParaRPr lang="en-IN" b="1" dirty="0">
                        <a:solidFill>
                          <a:srgbClr val="0000FF"/>
                        </a:solidFill>
                      </a:endParaRP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87056" name="TextBox 15"/>
          <p:cNvSpPr txBox="1">
            <a:spLocks noChangeArrowheads="1"/>
          </p:cNvSpPr>
          <p:nvPr/>
        </p:nvSpPr>
        <p:spPr bwMode="auto">
          <a:xfrm>
            <a:off x="6929438" y="5143500"/>
            <a:ext cx="1068387" cy="369888"/>
          </a:xfrm>
          <a:prstGeom prst="rect">
            <a:avLst/>
          </a:prstGeom>
          <a:noFill/>
          <a:ln w="9525">
            <a:noFill/>
            <a:miter lim="800000"/>
            <a:headEnd/>
            <a:tailEnd/>
          </a:ln>
        </p:spPr>
        <p:txBody>
          <a:bodyPr wrap="none">
            <a:spAutoFit/>
          </a:bodyPr>
          <a:lstStyle/>
          <a:p>
            <a:r>
              <a:rPr lang="en-IN">
                <a:solidFill>
                  <a:srgbClr val="FF0000"/>
                </a:solidFill>
                <a:latin typeface="Verdana" pitchFamily="34" charset="0"/>
              </a:rPr>
              <a:t>RESULT</a:t>
            </a:r>
          </a:p>
        </p:txBody>
      </p:sp>
      <p:sp>
        <p:nvSpPr>
          <p:cNvPr id="87057" name="TextBox 16"/>
          <p:cNvSpPr txBox="1">
            <a:spLocks noChangeArrowheads="1"/>
          </p:cNvSpPr>
          <p:nvPr/>
        </p:nvSpPr>
        <p:spPr bwMode="auto">
          <a:xfrm>
            <a:off x="0" y="2928938"/>
            <a:ext cx="9475788" cy="1754187"/>
          </a:xfrm>
          <a:prstGeom prst="rect">
            <a:avLst/>
          </a:prstGeom>
          <a:noFill/>
          <a:ln w="9525">
            <a:solidFill>
              <a:srgbClr val="FF3300"/>
            </a:solidFill>
            <a:miter lim="800000"/>
            <a:headEnd/>
            <a:tailEnd/>
          </a:ln>
        </p:spPr>
        <p:txBody>
          <a:bodyPr wrap="none">
            <a:spAutoFit/>
          </a:bodyPr>
          <a:lstStyle/>
          <a:p>
            <a:r>
              <a:rPr lang="en-IN">
                <a:solidFill>
                  <a:srgbClr val="C00000"/>
                </a:solidFill>
                <a:latin typeface="Verdana" pitchFamily="34" charset="0"/>
              </a:rPr>
              <a:t>BommB</a:t>
            </a:r>
            <a:r>
              <a:rPr lang="en-IN">
                <a:latin typeface="Verdana" pitchFamily="34" charset="0"/>
              </a:rPr>
              <a:t> ← </a:t>
            </a:r>
            <a:r>
              <a:rPr lang="pt-BR">
                <a:solidFill>
                  <a:srgbClr val="FF00FF"/>
                </a:solidFill>
                <a:latin typeface="Cambria Math" pitchFamily="18" charset="0"/>
              </a:rPr>
              <a:t>𝞹 </a:t>
            </a:r>
            <a:r>
              <a:rPr lang="en-IN" baseline="-25000">
                <a:latin typeface="Verdana" pitchFamily="34" charset="0"/>
              </a:rPr>
              <a:t>branch_id</a:t>
            </a:r>
            <a:r>
              <a:rPr lang="en-IN">
                <a:latin typeface="Verdana" pitchFamily="34" charset="0"/>
              </a:rPr>
              <a:t>(</a:t>
            </a:r>
            <a:r>
              <a:rPr lang="en-IN">
                <a:solidFill>
                  <a:srgbClr val="FF00FF"/>
                </a:solidFill>
                <a:latin typeface="Verdana" pitchFamily="34" charset="0"/>
              </a:rPr>
              <a:t>σ</a:t>
            </a:r>
            <a:r>
              <a:rPr lang="en-IN" baseline="-25000">
                <a:latin typeface="Verdana" pitchFamily="34" charset="0"/>
              </a:rPr>
              <a:t>branch_city</a:t>
            </a:r>
            <a:r>
              <a:rPr lang="en-IN" baseline="-25000">
                <a:solidFill>
                  <a:srgbClr val="FF00FF"/>
                </a:solidFill>
                <a:latin typeface="Verdana" pitchFamily="34" charset="0"/>
              </a:rPr>
              <a:t>=</a:t>
            </a:r>
            <a:r>
              <a:rPr lang="en-IN" baseline="-25000">
                <a:latin typeface="Verdana" pitchFamily="34" charset="0"/>
              </a:rPr>
              <a:t>'Bommasandra'</a:t>
            </a:r>
            <a:r>
              <a:rPr lang="en-IN">
                <a:latin typeface="Verdana" pitchFamily="34" charset="0"/>
              </a:rPr>
              <a:t>(Branch))  </a:t>
            </a:r>
            <a:r>
              <a:rPr lang="en-IN" i="1">
                <a:latin typeface="Verdana" pitchFamily="34" charset="0"/>
              </a:rPr>
              <a:t>--find all branches located</a:t>
            </a:r>
          </a:p>
          <a:p>
            <a:r>
              <a:rPr lang="en-IN" i="1">
                <a:latin typeface="Verdana" pitchFamily="34" charset="0"/>
              </a:rPr>
              <a:t>                                                                            in Bommansandra</a:t>
            </a:r>
            <a:r>
              <a:rPr lang="en-IN">
                <a:latin typeface="Verdana" pitchFamily="34" charset="0"/>
              </a:rPr>
              <a:t> </a:t>
            </a:r>
          </a:p>
          <a:p>
            <a:r>
              <a:rPr lang="en-IN">
                <a:solidFill>
                  <a:srgbClr val="C00000"/>
                </a:solidFill>
                <a:latin typeface="Verdana" pitchFamily="34" charset="0"/>
              </a:rPr>
              <a:t>CB</a:t>
            </a:r>
            <a:r>
              <a:rPr lang="en-IN">
                <a:latin typeface="Verdana" pitchFamily="34" charset="0"/>
              </a:rPr>
              <a:t> ← </a:t>
            </a:r>
            <a:r>
              <a:rPr lang="pt-BR">
                <a:solidFill>
                  <a:srgbClr val="FF00FF"/>
                </a:solidFill>
                <a:latin typeface="Cambria Math" pitchFamily="18" charset="0"/>
              </a:rPr>
              <a:t>𝞹 </a:t>
            </a:r>
            <a:r>
              <a:rPr lang="en-IN" baseline="-25000">
                <a:latin typeface="Verdana" pitchFamily="34" charset="0"/>
              </a:rPr>
              <a:t>c_name,branch_id</a:t>
            </a:r>
            <a:r>
              <a:rPr lang="en-IN">
                <a:latin typeface="Verdana" pitchFamily="34" charset="0"/>
              </a:rPr>
              <a:t>(Customer </a:t>
            </a:r>
            <a:r>
              <a:rPr lang="en-IN">
                <a:solidFill>
                  <a:srgbClr val="FF00FF"/>
                </a:solidFill>
                <a:latin typeface="Verdana" pitchFamily="34" charset="0"/>
              </a:rPr>
              <a:t>*</a:t>
            </a:r>
            <a:r>
              <a:rPr lang="en-IN">
                <a:latin typeface="Verdana" pitchFamily="34" charset="0"/>
              </a:rPr>
              <a:t> Account)   </a:t>
            </a:r>
            <a:r>
              <a:rPr lang="en-IN" i="1">
                <a:latin typeface="Verdana" pitchFamily="34" charset="0"/>
              </a:rPr>
              <a:t>-- find all customers' branches</a:t>
            </a:r>
          </a:p>
          <a:p>
            <a:endParaRPr lang="en-IN" i="1">
              <a:latin typeface="Verdana" pitchFamily="34" charset="0"/>
            </a:endParaRPr>
          </a:p>
          <a:p>
            <a:r>
              <a:rPr lang="en-IN">
                <a:solidFill>
                  <a:srgbClr val="FF0000"/>
                </a:solidFill>
                <a:latin typeface="Verdana" pitchFamily="34" charset="0"/>
              </a:rPr>
              <a:t>RESULT</a:t>
            </a:r>
            <a:r>
              <a:rPr lang="en-IN">
                <a:latin typeface="Verdana" pitchFamily="34" charset="0"/>
              </a:rPr>
              <a:t> ← CB </a:t>
            </a:r>
            <a:r>
              <a:rPr lang="en-IN">
                <a:solidFill>
                  <a:srgbClr val="FF00FF"/>
                </a:solidFill>
                <a:latin typeface="Verdana" pitchFamily="34" charset="0"/>
              </a:rPr>
              <a:t>÷</a:t>
            </a:r>
            <a:r>
              <a:rPr lang="en-IN">
                <a:latin typeface="Verdana" pitchFamily="34" charset="0"/>
              </a:rPr>
              <a:t> BinB     </a:t>
            </a:r>
            <a:r>
              <a:rPr lang="en-IN" i="1">
                <a:latin typeface="Verdana" pitchFamily="34" charset="0"/>
              </a:rPr>
              <a:t>-- divide to get those customers with an </a:t>
            </a:r>
          </a:p>
          <a:p>
            <a:r>
              <a:rPr lang="en-IN" i="1">
                <a:latin typeface="Verdana" pitchFamily="34" charset="0"/>
              </a:rPr>
              <a:t>                                       account in every Bommasandra branch</a:t>
            </a:r>
            <a:endParaRPr lang="en-IN">
              <a:latin typeface="Verdana" pitchFamily="34" charset="0"/>
            </a:endParaRPr>
          </a:p>
        </p:txBody>
      </p:sp>
      <p:pic>
        <p:nvPicPr>
          <p:cNvPr id="87058" name="Picture 2"/>
          <p:cNvPicPr>
            <a:picLocks noChangeAspect="1" noChangeArrowheads="1"/>
          </p:cNvPicPr>
          <p:nvPr/>
        </p:nvPicPr>
        <p:blipFill>
          <a:blip r:embed="rId3"/>
          <a:srcRect/>
          <a:stretch>
            <a:fillRect/>
          </a:stretch>
        </p:blipFill>
        <p:spPr bwMode="auto">
          <a:xfrm>
            <a:off x="214313" y="857250"/>
            <a:ext cx="7429500" cy="1946275"/>
          </a:xfrm>
          <a:prstGeom prst="rect">
            <a:avLst/>
          </a:prstGeom>
          <a:noFill/>
          <a:ln w="9525">
            <a:noFill/>
            <a:miter lim="800000"/>
            <a:headEnd/>
            <a:tailEnd/>
          </a:ln>
        </p:spPr>
      </p:pic>
      <p:graphicFrame>
        <p:nvGraphicFramePr>
          <p:cNvPr id="18" name="Table 17"/>
          <p:cNvGraphicFramePr>
            <a:graphicFrameLocks noGrp="1"/>
          </p:cNvGraphicFramePr>
          <p:nvPr/>
        </p:nvGraphicFramePr>
        <p:xfrm>
          <a:off x="357188" y="5286375"/>
          <a:ext cx="1571636" cy="1005840"/>
        </p:xfrm>
        <a:graphic>
          <a:graphicData uri="http://schemas.openxmlformats.org/drawingml/2006/table">
            <a:tbl>
              <a:tblPr/>
              <a:tblGrid>
                <a:gridCol w="1571636"/>
              </a:tblGrid>
              <a:tr h="0">
                <a:tc>
                  <a:txBody>
                    <a:bodyPr/>
                    <a:lstStyle/>
                    <a:p>
                      <a:pPr algn="l"/>
                      <a:r>
                        <a:rPr lang="en-IN" sz="1600" b="1" dirty="0" err="1"/>
                        <a:t>branch_id</a:t>
                      </a:r>
                      <a:endParaRPr lang="en-IN" sz="1600" b="1" dirty="0"/>
                    </a:p>
                  </a:txBody>
                  <a:tcPr anchor="ctr">
                    <a:lnL w="0" cap="flat" cmpd="sng" algn="ctr">
                      <a:solidFill>
                        <a:srgbClr val="AACC99"/>
                      </a:solidFill>
                      <a:prstDash val="solid"/>
                      <a:round/>
                      <a:headEnd type="none" w="med" len="med"/>
                      <a:tailEnd type="none" w="med" len="med"/>
                    </a:lnL>
                    <a:lnR w="19050" cap="flat" cmpd="sng" algn="ctr">
                      <a:solidFill>
                        <a:srgbClr val="AACC99"/>
                      </a:solidFill>
                      <a:prstDash val="solid"/>
                      <a:round/>
                      <a:headEnd type="none" w="med" len="med"/>
                      <a:tailEnd type="none" w="med" len="med"/>
                    </a:lnR>
                    <a:lnT w="19050" cap="flat" cmpd="sng" algn="ctr">
                      <a:solidFill>
                        <a:srgbClr val="AACC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ACC99"/>
                    </a:solidFill>
                  </a:tcPr>
                </a:tc>
              </a:tr>
              <a:tr h="0">
                <a:tc>
                  <a:txBody>
                    <a:bodyPr/>
                    <a:lstStyle/>
                    <a:p>
                      <a:pPr fontAlgn="t"/>
                      <a:r>
                        <a:rPr lang="en-IN" sz="1600"/>
                        <a:t>53</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1600" dirty="0"/>
                        <a:t>59</a:t>
                      </a:r>
                    </a:p>
                  </a:txBody>
                  <a:tcPr>
                    <a:lnL w="9525" cap="flat" cmpd="sng" algn="ctr">
                      <a:solidFill>
                        <a:srgbClr val="AACC99"/>
                      </a:solidFill>
                      <a:prstDash val="solid"/>
                      <a:round/>
                      <a:headEnd type="none" w="med" len="med"/>
                      <a:tailEnd type="none" w="med" len="med"/>
                    </a:lnL>
                    <a:lnR w="9525" cap="flat" cmpd="sng" algn="ctr">
                      <a:solidFill>
                        <a:srgbClr val="AACC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pic>
        <p:nvPicPr>
          <p:cNvPr id="87071" name="Picture 3"/>
          <p:cNvPicPr>
            <a:picLocks noChangeAspect="1" noChangeArrowheads="1"/>
          </p:cNvPicPr>
          <p:nvPr/>
        </p:nvPicPr>
        <p:blipFill>
          <a:blip r:embed="rId4"/>
          <a:srcRect/>
          <a:stretch>
            <a:fillRect/>
          </a:stretch>
        </p:blipFill>
        <p:spPr bwMode="auto">
          <a:xfrm>
            <a:off x="3643313" y="4857750"/>
            <a:ext cx="2714625" cy="1600200"/>
          </a:xfrm>
          <a:prstGeom prst="rect">
            <a:avLst/>
          </a:prstGeom>
          <a:noFill/>
          <a:ln w="9525">
            <a:noFill/>
            <a:miter lim="800000"/>
            <a:headEnd/>
            <a:tailEnd/>
          </a:ln>
        </p:spPr>
      </p:pic>
      <p:sp>
        <p:nvSpPr>
          <p:cNvPr id="87072" name="TextBox 19"/>
          <p:cNvSpPr txBox="1">
            <a:spLocks noChangeArrowheads="1"/>
          </p:cNvSpPr>
          <p:nvPr/>
        </p:nvSpPr>
        <p:spPr bwMode="auto">
          <a:xfrm>
            <a:off x="500063" y="4929188"/>
            <a:ext cx="1182687" cy="369887"/>
          </a:xfrm>
          <a:prstGeom prst="rect">
            <a:avLst/>
          </a:prstGeom>
          <a:noFill/>
          <a:ln w="9525">
            <a:noFill/>
            <a:miter lim="800000"/>
            <a:headEnd/>
            <a:tailEnd/>
          </a:ln>
        </p:spPr>
        <p:txBody>
          <a:bodyPr wrap="none">
            <a:spAutoFit/>
          </a:bodyPr>
          <a:lstStyle/>
          <a:p>
            <a:r>
              <a:rPr lang="en-IN" b="1">
                <a:solidFill>
                  <a:srgbClr val="C00000"/>
                </a:solidFill>
                <a:latin typeface="Verdana" pitchFamily="34" charset="0"/>
              </a:rPr>
              <a:t>BommB</a:t>
            </a:r>
          </a:p>
        </p:txBody>
      </p:sp>
      <p:sp>
        <p:nvSpPr>
          <p:cNvPr id="87073" name="TextBox 20"/>
          <p:cNvSpPr txBox="1">
            <a:spLocks noChangeArrowheads="1"/>
          </p:cNvSpPr>
          <p:nvPr/>
        </p:nvSpPr>
        <p:spPr bwMode="auto">
          <a:xfrm>
            <a:off x="3143250" y="5072063"/>
            <a:ext cx="527050" cy="369887"/>
          </a:xfrm>
          <a:prstGeom prst="rect">
            <a:avLst/>
          </a:prstGeom>
          <a:noFill/>
          <a:ln w="9525">
            <a:noFill/>
            <a:miter lim="800000"/>
            <a:headEnd/>
            <a:tailEnd/>
          </a:ln>
        </p:spPr>
        <p:txBody>
          <a:bodyPr wrap="none">
            <a:spAutoFit/>
          </a:bodyPr>
          <a:lstStyle/>
          <a:p>
            <a:r>
              <a:rPr lang="en-IN" b="1">
                <a:solidFill>
                  <a:srgbClr val="C00000"/>
                </a:solidFill>
                <a:latin typeface="Verdana" pitchFamily="34" charset="0"/>
              </a:rPr>
              <a:t>CB</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endParaRPr lang="en-US" smtClean="0"/>
          </a:p>
        </p:txBody>
      </p:sp>
      <p:sp>
        <p:nvSpPr>
          <p:cNvPr id="88067" name="Date Placeholder 3"/>
          <p:cNvSpPr>
            <a:spLocks noGrp="1"/>
          </p:cNvSpPr>
          <p:nvPr>
            <p:ph type="dt" sz="quarter" idx="10"/>
          </p:nvPr>
        </p:nvSpPr>
        <p:spPr/>
        <p:txBody>
          <a:bodyPr/>
          <a:lstStyle/>
          <a:p>
            <a:pPr fontAlgn="base">
              <a:spcBef>
                <a:spcPct val="0"/>
              </a:spcBef>
              <a:spcAft>
                <a:spcPct val="0"/>
              </a:spcAft>
              <a:defRPr/>
            </a:pPr>
            <a:fld id="{C876A345-BB7E-476C-9B45-3B1E124A8472}"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88068"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88069" name="Slide Number Placeholder 5"/>
          <p:cNvSpPr>
            <a:spLocks noGrp="1"/>
          </p:cNvSpPr>
          <p:nvPr>
            <p:ph type="sldNum" sz="quarter" idx="12"/>
          </p:nvPr>
        </p:nvSpPr>
        <p:spPr/>
        <p:txBody>
          <a:bodyPr/>
          <a:lstStyle/>
          <a:p>
            <a:pPr fontAlgn="base">
              <a:spcBef>
                <a:spcPct val="0"/>
              </a:spcBef>
              <a:spcAft>
                <a:spcPct val="0"/>
              </a:spcAft>
              <a:defRPr/>
            </a:pPr>
            <a:fld id="{0B5FD401-1269-4F22-AD35-06D985AA2F2D}" type="slidenum">
              <a:rPr lang="en-US" smtClean="0">
                <a:latin typeface="Arial" pitchFamily="34" charset="0"/>
              </a:rPr>
              <a:pPr fontAlgn="base">
                <a:spcBef>
                  <a:spcPct val="0"/>
                </a:spcBef>
                <a:spcAft>
                  <a:spcPct val="0"/>
                </a:spcAft>
                <a:defRPr/>
              </a:pPr>
              <a:t>34</a:t>
            </a:fld>
            <a:endParaRPr lang="en-US" smtClean="0">
              <a:latin typeface="Arial" pitchFamily="34" charset="0"/>
            </a:endParaRPr>
          </a:p>
        </p:txBody>
      </p:sp>
      <p:pic>
        <p:nvPicPr>
          <p:cNvPr id="88070" name="Picture 2" descr="http://www.cs.montana.edu/~halla/csci440/n6/table-6-1.png"/>
          <p:cNvPicPr>
            <a:picLocks noChangeAspect="1" noChangeArrowheads="1"/>
          </p:cNvPicPr>
          <p:nvPr/>
        </p:nvPicPr>
        <p:blipFill>
          <a:blip r:embed="rId2"/>
          <a:srcRect/>
          <a:stretch>
            <a:fillRect/>
          </a:stretch>
        </p:blipFill>
        <p:spPr bwMode="auto">
          <a:xfrm>
            <a:off x="1042988" y="0"/>
            <a:ext cx="6886575" cy="6491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smtClean="0"/>
              <a:t>Query Tree Notation</a:t>
            </a:r>
          </a:p>
        </p:txBody>
      </p:sp>
      <p:sp>
        <p:nvSpPr>
          <p:cNvPr id="89091" name="Content Placeholder 2"/>
          <p:cNvSpPr>
            <a:spLocks noGrp="1"/>
          </p:cNvSpPr>
          <p:nvPr>
            <p:ph idx="1"/>
          </p:nvPr>
        </p:nvSpPr>
        <p:spPr/>
        <p:txBody>
          <a:bodyPr/>
          <a:lstStyle/>
          <a:p>
            <a:pPr eaLnBrk="1" hangingPunct="1">
              <a:lnSpc>
                <a:spcPct val="90000"/>
              </a:lnSpc>
            </a:pPr>
            <a:r>
              <a:rPr lang="en-US" sz="2400" smtClean="0"/>
              <a:t>Query Tree</a:t>
            </a:r>
          </a:p>
          <a:p>
            <a:pPr lvl="1" eaLnBrk="1" hangingPunct="1">
              <a:lnSpc>
                <a:spcPct val="90000"/>
              </a:lnSpc>
            </a:pPr>
            <a:r>
              <a:rPr lang="en-US" sz="2200" smtClean="0"/>
              <a:t>An internal data structure to represent a query </a:t>
            </a:r>
          </a:p>
          <a:p>
            <a:pPr lvl="1" eaLnBrk="1" hangingPunct="1">
              <a:lnSpc>
                <a:spcPct val="90000"/>
              </a:lnSpc>
            </a:pPr>
            <a:r>
              <a:rPr lang="en-US" sz="2200" smtClean="0"/>
              <a:t>Standard technique for estimating the work involved in executing the query, the generation of intermediate results, and the optimization of execution </a:t>
            </a:r>
          </a:p>
          <a:p>
            <a:pPr lvl="1" eaLnBrk="1" hangingPunct="1">
              <a:lnSpc>
                <a:spcPct val="90000"/>
              </a:lnSpc>
            </a:pPr>
            <a:r>
              <a:rPr lang="en-US" sz="2200" smtClean="0"/>
              <a:t>Nodes stand for operations like selection, projection, join, renaming, division, …. </a:t>
            </a:r>
          </a:p>
          <a:p>
            <a:pPr lvl="1" eaLnBrk="1" hangingPunct="1">
              <a:lnSpc>
                <a:spcPct val="90000"/>
              </a:lnSpc>
            </a:pPr>
            <a:r>
              <a:rPr lang="en-US" sz="2200" smtClean="0"/>
              <a:t>Leaf nodes represent base relations</a:t>
            </a:r>
          </a:p>
          <a:p>
            <a:pPr lvl="1" eaLnBrk="1" hangingPunct="1">
              <a:lnSpc>
                <a:spcPct val="90000"/>
              </a:lnSpc>
            </a:pPr>
            <a:r>
              <a:rPr lang="en-US" sz="2200" smtClean="0"/>
              <a:t>A </a:t>
            </a:r>
            <a:r>
              <a:rPr lang="en-US" sz="2200" b="1" smtClean="0"/>
              <a:t>tree</a:t>
            </a:r>
            <a:r>
              <a:rPr lang="en-US" sz="2200" smtClean="0"/>
              <a:t> gives a </a:t>
            </a:r>
            <a:r>
              <a:rPr lang="en-US" sz="2200" b="1" smtClean="0"/>
              <a:t>good visual feel of the complexity of the query </a:t>
            </a:r>
            <a:r>
              <a:rPr lang="en-US" sz="2200" smtClean="0"/>
              <a:t>and the operations involved</a:t>
            </a:r>
          </a:p>
          <a:p>
            <a:pPr lvl="1" eaLnBrk="1" hangingPunct="1">
              <a:lnSpc>
                <a:spcPct val="90000"/>
              </a:lnSpc>
            </a:pPr>
            <a:r>
              <a:rPr lang="en-US" sz="2200" smtClean="0"/>
              <a:t>Algebraic Query Optimization consists of rewriting the query or modifying the query tree into an equivalent tree.</a:t>
            </a:r>
          </a:p>
          <a:p>
            <a:pPr eaLnBrk="1" hangingPunct="1"/>
            <a:endParaRPr lang="en-US" smtClean="0"/>
          </a:p>
        </p:txBody>
      </p:sp>
      <p:sp>
        <p:nvSpPr>
          <p:cNvPr id="89092" name="Date Placeholder 3"/>
          <p:cNvSpPr>
            <a:spLocks noGrp="1"/>
          </p:cNvSpPr>
          <p:nvPr>
            <p:ph type="dt" sz="quarter" idx="10"/>
          </p:nvPr>
        </p:nvSpPr>
        <p:spPr/>
        <p:txBody>
          <a:bodyPr/>
          <a:lstStyle/>
          <a:p>
            <a:pPr fontAlgn="base">
              <a:spcBef>
                <a:spcPct val="0"/>
              </a:spcBef>
              <a:spcAft>
                <a:spcPct val="0"/>
              </a:spcAft>
              <a:defRPr/>
            </a:pPr>
            <a:fld id="{7A99C4EB-9FD7-4B8A-A0F0-11B75ADDBD6A}"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89093"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89094" name="Slide Number Placeholder 5"/>
          <p:cNvSpPr>
            <a:spLocks noGrp="1"/>
          </p:cNvSpPr>
          <p:nvPr>
            <p:ph type="sldNum" sz="quarter" idx="12"/>
          </p:nvPr>
        </p:nvSpPr>
        <p:spPr/>
        <p:txBody>
          <a:bodyPr/>
          <a:lstStyle/>
          <a:p>
            <a:pPr fontAlgn="base">
              <a:spcBef>
                <a:spcPct val="0"/>
              </a:spcBef>
              <a:spcAft>
                <a:spcPct val="0"/>
              </a:spcAft>
              <a:defRPr/>
            </a:pPr>
            <a:fld id="{D90EDC5D-55C5-4EB8-8117-F330E91B659E}" type="slidenum">
              <a:rPr lang="en-US" smtClean="0">
                <a:latin typeface="Arial" pitchFamily="34" charset="0"/>
              </a:rPr>
              <a:pPr fontAlgn="base">
                <a:spcBef>
                  <a:spcPct val="0"/>
                </a:spcBef>
                <a:spcAft>
                  <a:spcPct val="0"/>
                </a:spcAft>
                <a:defRPr/>
              </a:pPr>
              <a:t>35</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US" smtClean="0"/>
              <a:t>Query Tree Notation: Example </a:t>
            </a:r>
          </a:p>
        </p:txBody>
      </p:sp>
      <p:sp>
        <p:nvSpPr>
          <p:cNvPr id="3" name="Content Placeholder 2"/>
          <p:cNvSpPr>
            <a:spLocks noGrp="1"/>
          </p:cNvSpPr>
          <p:nvPr>
            <p:ph idx="1"/>
          </p:nvPr>
        </p:nvSpPr>
        <p:spPr/>
        <p:txBody>
          <a:bodyPr/>
          <a:lstStyle/>
          <a:p>
            <a:pPr eaLnBrk="1" hangingPunct="1">
              <a:defRPr/>
            </a:pPr>
            <a:r>
              <a:rPr lang="en-US" sz="2000" dirty="0" smtClean="0"/>
              <a:t>Write query:  For </a:t>
            </a:r>
            <a:r>
              <a:rPr lang="en-US" sz="2000" dirty="0"/>
              <a:t>every project located in ‘</a:t>
            </a:r>
            <a:r>
              <a:rPr lang="en-US" sz="2000" dirty="0" err="1" smtClean="0"/>
              <a:t>Surat</a:t>
            </a:r>
            <a:r>
              <a:rPr lang="en-US" sz="2000" dirty="0" smtClean="0"/>
              <a:t>’, </a:t>
            </a:r>
            <a:r>
              <a:rPr lang="en-US" sz="2000" dirty="0"/>
              <a:t>list the project number, the controlling department number, and the department manager's last name, address, and birth date.</a:t>
            </a:r>
            <a:endParaRPr lang="en-US" sz="2000" dirty="0" smtClean="0"/>
          </a:p>
          <a:p>
            <a:pPr marL="0" indent="0" eaLnBrk="1" hangingPunct="1">
              <a:buFont typeface="Wingdings" pitchFamily="2" charset="2"/>
              <a:buNone/>
              <a:defRPr/>
            </a:pPr>
            <a:endParaRPr lang="en-US" sz="2400" dirty="0" smtClean="0"/>
          </a:p>
          <a:p>
            <a:pPr marL="0" indent="0" eaLnBrk="1" hangingPunct="1">
              <a:buFont typeface="Wingdings" pitchFamily="2" charset="2"/>
              <a:buNone/>
              <a:defRPr/>
            </a:pPr>
            <a:endParaRPr lang="en-US" sz="2400" dirty="0"/>
          </a:p>
          <a:p>
            <a:pPr marL="0" indent="0" eaLnBrk="1" hangingPunct="1">
              <a:buFont typeface="Wingdings" pitchFamily="2" charset="2"/>
              <a:buNone/>
              <a:defRPr/>
            </a:pPr>
            <a:endParaRPr lang="en-US" sz="2400" dirty="0" smtClean="0"/>
          </a:p>
          <a:p>
            <a:pPr marL="0" indent="0" eaLnBrk="1" hangingPunct="1">
              <a:buFont typeface="Wingdings" pitchFamily="2" charset="2"/>
              <a:buNone/>
              <a:defRPr/>
            </a:pPr>
            <a:endParaRPr lang="en-US" sz="2400" dirty="0"/>
          </a:p>
          <a:p>
            <a:pPr marL="0" indent="0" eaLnBrk="1" hangingPunct="1">
              <a:buFont typeface="Wingdings" pitchFamily="2" charset="2"/>
              <a:buNone/>
              <a:defRPr/>
            </a:pPr>
            <a:endParaRPr lang="en-US" sz="2400" dirty="0" smtClean="0"/>
          </a:p>
        </p:txBody>
      </p:sp>
      <p:sp>
        <p:nvSpPr>
          <p:cNvPr id="90116" name="Date Placeholder 3"/>
          <p:cNvSpPr>
            <a:spLocks noGrp="1"/>
          </p:cNvSpPr>
          <p:nvPr>
            <p:ph type="dt" sz="quarter" idx="10"/>
          </p:nvPr>
        </p:nvSpPr>
        <p:spPr/>
        <p:txBody>
          <a:bodyPr/>
          <a:lstStyle/>
          <a:p>
            <a:pPr fontAlgn="base">
              <a:spcBef>
                <a:spcPct val="0"/>
              </a:spcBef>
              <a:spcAft>
                <a:spcPct val="0"/>
              </a:spcAft>
              <a:defRPr/>
            </a:pPr>
            <a:fld id="{8EF12E1D-995E-496D-9C5D-882E866DFA88}"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90117"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90118" name="Slide Number Placeholder 5"/>
          <p:cNvSpPr>
            <a:spLocks noGrp="1"/>
          </p:cNvSpPr>
          <p:nvPr>
            <p:ph type="sldNum" sz="quarter" idx="12"/>
          </p:nvPr>
        </p:nvSpPr>
        <p:spPr/>
        <p:txBody>
          <a:bodyPr/>
          <a:lstStyle/>
          <a:p>
            <a:pPr fontAlgn="base">
              <a:spcBef>
                <a:spcPct val="0"/>
              </a:spcBef>
              <a:spcAft>
                <a:spcPct val="0"/>
              </a:spcAft>
              <a:defRPr/>
            </a:pPr>
            <a:fld id="{C77D6941-102D-480F-8181-91C23B9400E0}" type="slidenum">
              <a:rPr lang="en-US" smtClean="0">
                <a:latin typeface="Arial" pitchFamily="34" charset="0"/>
              </a:rPr>
              <a:pPr fontAlgn="base">
                <a:spcBef>
                  <a:spcPct val="0"/>
                </a:spcBef>
                <a:spcAft>
                  <a:spcPct val="0"/>
                </a:spcAft>
                <a:defRPr/>
              </a:pPr>
              <a:t>36</a:t>
            </a:fld>
            <a:endParaRPr lang="en-US" smtClean="0">
              <a:latin typeface="Arial" pitchFamily="34" charset="0"/>
            </a:endParaRPr>
          </a:p>
        </p:txBody>
      </p:sp>
      <p:pic>
        <p:nvPicPr>
          <p:cNvPr id="90119" name="Picture 2"/>
          <p:cNvPicPr>
            <a:picLocks noChangeAspect="1" noChangeArrowheads="1"/>
          </p:cNvPicPr>
          <p:nvPr/>
        </p:nvPicPr>
        <p:blipFill>
          <a:blip r:embed="rId2"/>
          <a:srcRect/>
          <a:stretch>
            <a:fillRect/>
          </a:stretch>
        </p:blipFill>
        <p:spPr bwMode="auto">
          <a:xfrm>
            <a:off x="4652963" y="2736850"/>
            <a:ext cx="4311650" cy="635000"/>
          </a:xfrm>
          <a:prstGeom prst="rect">
            <a:avLst/>
          </a:prstGeom>
          <a:noFill/>
          <a:ln w="9525">
            <a:noFill/>
            <a:miter lim="800000"/>
            <a:headEnd/>
            <a:tailEnd/>
          </a:ln>
        </p:spPr>
      </p:pic>
      <p:pic>
        <p:nvPicPr>
          <p:cNvPr id="90120" name="Picture 3"/>
          <p:cNvPicPr>
            <a:picLocks noChangeAspect="1" noChangeArrowheads="1"/>
          </p:cNvPicPr>
          <p:nvPr/>
        </p:nvPicPr>
        <p:blipFill>
          <a:blip r:embed="rId3"/>
          <a:srcRect/>
          <a:stretch>
            <a:fillRect/>
          </a:stretch>
        </p:blipFill>
        <p:spPr bwMode="auto">
          <a:xfrm>
            <a:off x="611188" y="2786063"/>
            <a:ext cx="3625850" cy="585787"/>
          </a:xfrm>
          <a:prstGeom prst="rect">
            <a:avLst/>
          </a:prstGeom>
          <a:noFill/>
          <a:ln w="9525">
            <a:noFill/>
            <a:miter lim="800000"/>
            <a:headEnd/>
            <a:tailEnd/>
          </a:ln>
        </p:spPr>
      </p:pic>
      <p:pic>
        <p:nvPicPr>
          <p:cNvPr id="90121" name="Picture 4"/>
          <p:cNvPicPr>
            <a:picLocks noChangeAspect="1" noChangeArrowheads="1"/>
          </p:cNvPicPr>
          <p:nvPr/>
        </p:nvPicPr>
        <p:blipFill>
          <a:blip r:embed="rId4"/>
          <a:srcRect/>
          <a:stretch>
            <a:fillRect/>
          </a:stretch>
        </p:blipFill>
        <p:spPr bwMode="auto">
          <a:xfrm>
            <a:off x="719138" y="3789363"/>
            <a:ext cx="8297862"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smtClean="0"/>
              <a:t>Query Tree Notation: Example </a:t>
            </a:r>
          </a:p>
        </p:txBody>
      </p:sp>
      <p:sp>
        <p:nvSpPr>
          <p:cNvPr id="91139" name="Content Placeholder 2"/>
          <p:cNvSpPr>
            <a:spLocks noGrp="1"/>
          </p:cNvSpPr>
          <p:nvPr>
            <p:ph idx="1"/>
          </p:nvPr>
        </p:nvSpPr>
        <p:spPr/>
        <p:txBody>
          <a:bodyPr/>
          <a:lstStyle/>
          <a:p>
            <a:pPr eaLnBrk="1" hangingPunct="1"/>
            <a:r>
              <a:rPr lang="en-US" sz="2000" smtClean="0"/>
              <a:t>Example:  For every project located in ‘Surat’, list the project number, the controlling department number, and the department manager's last name, address, and birth date.</a:t>
            </a:r>
          </a:p>
          <a:p>
            <a:pPr eaLnBrk="1" hangingPunct="1">
              <a:buFont typeface="Wingdings" pitchFamily="2" charset="2"/>
              <a:buNone/>
            </a:pPr>
            <a:endParaRPr lang="en-US" sz="2400" smtClean="0"/>
          </a:p>
          <a:p>
            <a:pPr eaLnBrk="1" hangingPunct="1">
              <a:buFont typeface="Wingdings" pitchFamily="2" charset="2"/>
              <a:buNone/>
            </a:pPr>
            <a:endParaRPr lang="en-US" sz="2400" smtClean="0"/>
          </a:p>
          <a:p>
            <a:pPr eaLnBrk="1" hangingPunct="1">
              <a:buFont typeface="Wingdings" pitchFamily="2" charset="2"/>
              <a:buNone/>
            </a:pPr>
            <a:endParaRPr lang="en-US" sz="2400" smtClean="0"/>
          </a:p>
          <a:p>
            <a:pPr eaLnBrk="1" hangingPunct="1">
              <a:buFont typeface="Wingdings" pitchFamily="2" charset="2"/>
              <a:buNone/>
            </a:pPr>
            <a:endParaRPr lang="en-US" sz="2400" smtClean="0"/>
          </a:p>
          <a:p>
            <a:pPr eaLnBrk="1" hangingPunct="1">
              <a:buFont typeface="Wingdings" pitchFamily="2" charset="2"/>
              <a:buNone/>
            </a:pPr>
            <a:endParaRPr lang="en-US" sz="2400" smtClean="0"/>
          </a:p>
          <a:p>
            <a:pPr eaLnBrk="1" hangingPunct="1">
              <a:buFont typeface="Wingdings" pitchFamily="2" charset="2"/>
              <a:buNone/>
            </a:pPr>
            <a:r>
              <a:rPr lang="en-US" sz="3600" baseline="-25000" smtClean="0">
                <a:solidFill>
                  <a:srgbClr val="FF00FF"/>
                </a:solidFill>
                <a:latin typeface="Cambria Math" pitchFamily="18" charset="0"/>
                <a:ea typeface="Cambria Math" pitchFamily="18" charset="0"/>
                <a:cs typeface="Cambria Math" pitchFamily="18" charset="0"/>
              </a:rPr>
              <a:t>𝞹</a:t>
            </a:r>
            <a:r>
              <a:rPr lang="en-US" sz="2400" baseline="-25000" smtClean="0"/>
              <a:t>Pnumber, Dnum, Lname, Address, Bdate </a:t>
            </a:r>
            <a:r>
              <a:rPr lang="en-US" sz="2400" b="1" smtClean="0">
                <a:solidFill>
                  <a:srgbClr val="0000FF"/>
                </a:solidFill>
              </a:rPr>
              <a:t>(</a:t>
            </a:r>
            <a:r>
              <a:rPr lang="en-US" sz="2400" b="1" smtClean="0">
                <a:solidFill>
                  <a:srgbClr val="006600"/>
                </a:solidFill>
              </a:rPr>
              <a:t>(</a:t>
            </a:r>
            <a:r>
              <a:rPr lang="el-GR" sz="2400" smtClean="0">
                <a:solidFill>
                  <a:srgbClr val="FF00FF"/>
                </a:solidFill>
              </a:rPr>
              <a:t>σ</a:t>
            </a:r>
            <a:r>
              <a:rPr lang="en-US" sz="2400" baseline="-25000" smtClean="0"/>
              <a:t>Plocation='Surat'</a:t>
            </a:r>
            <a:r>
              <a:rPr lang="en-US" sz="2400" smtClean="0"/>
              <a:t>(Project) </a:t>
            </a:r>
            <a:r>
              <a:rPr lang="en-US" sz="2400" smtClean="0">
                <a:solidFill>
                  <a:srgbClr val="FF00FF"/>
                </a:solidFill>
              </a:rPr>
              <a:t>⋈</a:t>
            </a:r>
            <a:r>
              <a:rPr lang="en-US" sz="2400" baseline="-25000" smtClean="0"/>
              <a:t>Dnum=Dnumber</a:t>
            </a:r>
            <a:r>
              <a:rPr lang="en-US" sz="2400" smtClean="0"/>
              <a:t> Department</a:t>
            </a:r>
            <a:r>
              <a:rPr lang="en-US" sz="2400" b="1" smtClean="0">
                <a:solidFill>
                  <a:srgbClr val="006600"/>
                </a:solidFill>
              </a:rPr>
              <a:t>)</a:t>
            </a:r>
            <a:r>
              <a:rPr lang="en-US" sz="2400" smtClean="0"/>
              <a:t> </a:t>
            </a:r>
            <a:r>
              <a:rPr lang="en-US" sz="2400" smtClean="0">
                <a:solidFill>
                  <a:srgbClr val="FF00FF"/>
                </a:solidFill>
              </a:rPr>
              <a:t>⋈</a:t>
            </a:r>
            <a:r>
              <a:rPr lang="en-US" sz="2400" baseline="-25000" smtClean="0"/>
              <a:t>Mgr_ssn=Ssn</a:t>
            </a:r>
            <a:r>
              <a:rPr lang="en-US" sz="2400" smtClean="0"/>
              <a:t> Employee</a:t>
            </a:r>
            <a:r>
              <a:rPr lang="en-US" sz="2400" b="1" smtClean="0">
                <a:solidFill>
                  <a:srgbClr val="0000FF"/>
                </a:solidFill>
              </a:rPr>
              <a:t>)</a:t>
            </a:r>
          </a:p>
        </p:txBody>
      </p:sp>
      <p:sp>
        <p:nvSpPr>
          <p:cNvPr id="91140" name="Date Placeholder 3"/>
          <p:cNvSpPr>
            <a:spLocks noGrp="1"/>
          </p:cNvSpPr>
          <p:nvPr>
            <p:ph type="dt" sz="quarter" idx="10"/>
          </p:nvPr>
        </p:nvSpPr>
        <p:spPr/>
        <p:txBody>
          <a:bodyPr/>
          <a:lstStyle/>
          <a:p>
            <a:pPr fontAlgn="base">
              <a:spcBef>
                <a:spcPct val="0"/>
              </a:spcBef>
              <a:spcAft>
                <a:spcPct val="0"/>
              </a:spcAft>
              <a:defRPr/>
            </a:pPr>
            <a:fld id="{E4405695-2CB2-4735-8DA3-92CBA29F9403}"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91141"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91142" name="Slide Number Placeholder 5"/>
          <p:cNvSpPr>
            <a:spLocks noGrp="1"/>
          </p:cNvSpPr>
          <p:nvPr>
            <p:ph type="sldNum" sz="quarter" idx="12"/>
          </p:nvPr>
        </p:nvSpPr>
        <p:spPr/>
        <p:txBody>
          <a:bodyPr/>
          <a:lstStyle/>
          <a:p>
            <a:pPr fontAlgn="base">
              <a:spcBef>
                <a:spcPct val="0"/>
              </a:spcBef>
              <a:spcAft>
                <a:spcPct val="0"/>
              </a:spcAft>
              <a:defRPr/>
            </a:pPr>
            <a:fld id="{4B822FEC-214F-47D2-85F8-DB8D10DD716E}" type="slidenum">
              <a:rPr lang="en-US" smtClean="0">
                <a:latin typeface="Arial" pitchFamily="34" charset="0"/>
              </a:rPr>
              <a:pPr fontAlgn="base">
                <a:spcBef>
                  <a:spcPct val="0"/>
                </a:spcBef>
                <a:spcAft>
                  <a:spcPct val="0"/>
                </a:spcAft>
                <a:defRPr/>
              </a:pPr>
              <a:t>37</a:t>
            </a:fld>
            <a:endParaRPr lang="en-US" smtClean="0">
              <a:latin typeface="Arial" pitchFamily="34" charset="0"/>
            </a:endParaRPr>
          </a:p>
        </p:txBody>
      </p:sp>
      <p:pic>
        <p:nvPicPr>
          <p:cNvPr id="91143" name="Picture 2"/>
          <p:cNvPicPr>
            <a:picLocks noChangeAspect="1" noChangeArrowheads="1"/>
          </p:cNvPicPr>
          <p:nvPr/>
        </p:nvPicPr>
        <p:blipFill>
          <a:blip r:embed="rId2"/>
          <a:srcRect/>
          <a:stretch>
            <a:fillRect/>
          </a:stretch>
        </p:blipFill>
        <p:spPr bwMode="auto">
          <a:xfrm>
            <a:off x="4572000" y="2736850"/>
            <a:ext cx="4311650" cy="635000"/>
          </a:xfrm>
          <a:prstGeom prst="rect">
            <a:avLst/>
          </a:prstGeom>
          <a:noFill/>
          <a:ln w="9525">
            <a:noFill/>
            <a:miter lim="800000"/>
            <a:headEnd/>
            <a:tailEnd/>
          </a:ln>
        </p:spPr>
      </p:pic>
      <p:pic>
        <p:nvPicPr>
          <p:cNvPr id="91144" name="Picture 3"/>
          <p:cNvPicPr>
            <a:picLocks noChangeAspect="1" noChangeArrowheads="1"/>
          </p:cNvPicPr>
          <p:nvPr/>
        </p:nvPicPr>
        <p:blipFill>
          <a:blip r:embed="rId3"/>
          <a:srcRect/>
          <a:stretch>
            <a:fillRect/>
          </a:stretch>
        </p:blipFill>
        <p:spPr bwMode="auto">
          <a:xfrm>
            <a:off x="684213" y="2786063"/>
            <a:ext cx="3625850" cy="585787"/>
          </a:xfrm>
          <a:prstGeom prst="rect">
            <a:avLst/>
          </a:prstGeom>
          <a:noFill/>
          <a:ln w="9525">
            <a:noFill/>
            <a:miter lim="800000"/>
            <a:headEnd/>
            <a:tailEnd/>
          </a:ln>
        </p:spPr>
      </p:pic>
      <p:pic>
        <p:nvPicPr>
          <p:cNvPr id="91145" name="Picture 4"/>
          <p:cNvPicPr>
            <a:picLocks noChangeAspect="1" noChangeArrowheads="1"/>
          </p:cNvPicPr>
          <p:nvPr/>
        </p:nvPicPr>
        <p:blipFill>
          <a:blip r:embed="rId4"/>
          <a:srcRect/>
          <a:stretch>
            <a:fillRect/>
          </a:stretch>
        </p:blipFill>
        <p:spPr bwMode="auto">
          <a:xfrm>
            <a:off x="719138" y="3789363"/>
            <a:ext cx="8297862"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US" smtClean="0"/>
              <a:t>Query Tree Notation: Example </a:t>
            </a:r>
          </a:p>
        </p:txBody>
      </p:sp>
      <p:sp>
        <p:nvSpPr>
          <p:cNvPr id="92163" name="Date Placeholder 3"/>
          <p:cNvSpPr>
            <a:spLocks noGrp="1"/>
          </p:cNvSpPr>
          <p:nvPr>
            <p:ph type="dt" sz="quarter" idx="10"/>
          </p:nvPr>
        </p:nvSpPr>
        <p:spPr/>
        <p:txBody>
          <a:bodyPr/>
          <a:lstStyle/>
          <a:p>
            <a:pPr fontAlgn="base">
              <a:spcBef>
                <a:spcPct val="0"/>
              </a:spcBef>
              <a:spcAft>
                <a:spcPct val="0"/>
              </a:spcAft>
              <a:defRPr/>
            </a:pPr>
            <a:fld id="{75199A36-7425-46BF-A97D-87489CE04640}"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92164"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92165" name="Slide Number Placeholder 5"/>
          <p:cNvSpPr>
            <a:spLocks noGrp="1"/>
          </p:cNvSpPr>
          <p:nvPr>
            <p:ph type="sldNum" sz="quarter" idx="12"/>
          </p:nvPr>
        </p:nvSpPr>
        <p:spPr/>
        <p:txBody>
          <a:bodyPr/>
          <a:lstStyle/>
          <a:p>
            <a:pPr fontAlgn="base">
              <a:spcBef>
                <a:spcPct val="0"/>
              </a:spcBef>
              <a:spcAft>
                <a:spcPct val="0"/>
              </a:spcAft>
              <a:defRPr/>
            </a:pPr>
            <a:fld id="{E59D28F3-F71F-42EC-84F5-999F590C8F12}" type="slidenum">
              <a:rPr lang="en-US" smtClean="0">
                <a:latin typeface="Arial" pitchFamily="34" charset="0"/>
              </a:rPr>
              <a:pPr fontAlgn="base">
                <a:spcBef>
                  <a:spcPct val="0"/>
                </a:spcBef>
                <a:spcAft>
                  <a:spcPct val="0"/>
                </a:spcAft>
                <a:defRPr/>
              </a:pPr>
              <a:t>38</a:t>
            </a:fld>
            <a:endParaRPr lang="en-US" smtClean="0">
              <a:latin typeface="Arial" pitchFamily="34" charset="0"/>
            </a:endParaRPr>
          </a:p>
        </p:txBody>
      </p:sp>
      <p:sp>
        <p:nvSpPr>
          <p:cNvPr id="92166" name="TextBox 6"/>
          <p:cNvSpPr txBox="1">
            <a:spLocks noChangeArrowheads="1"/>
          </p:cNvSpPr>
          <p:nvPr/>
        </p:nvSpPr>
        <p:spPr bwMode="auto">
          <a:xfrm>
            <a:off x="395288" y="1087438"/>
            <a:ext cx="8569325" cy="954087"/>
          </a:xfrm>
          <a:prstGeom prst="rect">
            <a:avLst/>
          </a:prstGeom>
          <a:noFill/>
          <a:ln w="9525">
            <a:noFill/>
            <a:miter lim="800000"/>
            <a:headEnd/>
            <a:tailEnd/>
          </a:ln>
        </p:spPr>
        <p:txBody>
          <a:bodyPr wrap="none">
            <a:spAutoFit/>
          </a:bodyPr>
          <a:lstStyle/>
          <a:p>
            <a:r>
              <a:rPr lang="en-US" sz="2000">
                <a:solidFill>
                  <a:srgbClr val="FF00FF"/>
                </a:solidFill>
                <a:latin typeface="Cambria Math" pitchFamily="18" charset="0"/>
              </a:rPr>
              <a:t>𝞹</a:t>
            </a:r>
            <a:r>
              <a:rPr lang="en-US" baseline="-25000">
                <a:latin typeface="Verdana" pitchFamily="34" charset="0"/>
              </a:rPr>
              <a:t>Pnumber, Dnum, Lname, Address, Bdate </a:t>
            </a:r>
            <a:r>
              <a:rPr lang="en-US">
                <a:solidFill>
                  <a:srgbClr val="0000FF"/>
                </a:solidFill>
                <a:latin typeface="Verdana" pitchFamily="34" charset="0"/>
              </a:rPr>
              <a:t>(</a:t>
            </a:r>
          </a:p>
          <a:p>
            <a:r>
              <a:rPr lang="en-US">
                <a:solidFill>
                  <a:srgbClr val="006600"/>
                </a:solidFill>
                <a:latin typeface="Verdana" pitchFamily="34" charset="0"/>
              </a:rPr>
              <a:t>(</a:t>
            </a:r>
            <a:r>
              <a:rPr lang="el-GR">
                <a:solidFill>
                  <a:srgbClr val="FF00FF"/>
                </a:solidFill>
                <a:latin typeface="Verdana" pitchFamily="34" charset="0"/>
              </a:rPr>
              <a:t>σ</a:t>
            </a:r>
            <a:r>
              <a:rPr lang="en-US" baseline="-25000">
                <a:latin typeface="Verdana" pitchFamily="34" charset="0"/>
              </a:rPr>
              <a:t>Plocation='Surat'</a:t>
            </a:r>
            <a:r>
              <a:rPr lang="en-US">
                <a:latin typeface="Verdana" pitchFamily="34" charset="0"/>
              </a:rPr>
              <a:t>(Project) </a:t>
            </a:r>
            <a:r>
              <a:rPr lang="en-US">
                <a:solidFill>
                  <a:srgbClr val="FF00FF"/>
                </a:solidFill>
                <a:latin typeface="Verdana" pitchFamily="34" charset="0"/>
              </a:rPr>
              <a:t>⋈</a:t>
            </a:r>
            <a:r>
              <a:rPr lang="en-US" baseline="-25000">
                <a:latin typeface="Verdana" pitchFamily="34" charset="0"/>
              </a:rPr>
              <a:t>Dnum=Dnumber</a:t>
            </a:r>
            <a:r>
              <a:rPr lang="en-US">
                <a:latin typeface="Verdana" pitchFamily="34" charset="0"/>
              </a:rPr>
              <a:t> Department</a:t>
            </a:r>
            <a:r>
              <a:rPr lang="en-US">
                <a:solidFill>
                  <a:srgbClr val="006600"/>
                </a:solidFill>
                <a:latin typeface="Verdana" pitchFamily="34" charset="0"/>
              </a:rPr>
              <a:t>)</a:t>
            </a:r>
            <a:r>
              <a:rPr lang="en-US">
                <a:latin typeface="Verdana" pitchFamily="34" charset="0"/>
              </a:rPr>
              <a:t> </a:t>
            </a:r>
            <a:r>
              <a:rPr lang="en-US">
                <a:solidFill>
                  <a:srgbClr val="FF00FF"/>
                </a:solidFill>
                <a:latin typeface="Verdana" pitchFamily="34" charset="0"/>
              </a:rPr>
              <a:t>⋈</a:t>
            </a:r>
            <a:r>
              <a:rPr lang="en-US" baseline="-25000">
                <a:latin typeface="Verdana" pitchFamily="34" charset="0"/>
              </a:rPr>
              <a:t>Mgr_ssn=Ssn</a:t>
            </a:r>
            <a:r>
              <a:rPr lang="en-US">
                <a:latin typeface="Verdana" pitchFamily="34" charset="0"/>
              </a:rPr>
              <a:t> Employee</a:t>
            </a:r>
            <a:r>
              <a:rPr lang="en-US">
                <a:solidFill>
                  <a:srgbClr val="0000FF"/>
                </a:solidFill>
                <a:latin typeface="Verdana" pitchFamily="34" charset="0"/>
              </a:rPr>
              <a:t>)</a:t>
            </a:r>
          </a:p>
          <a:p>
            <a:endParaRPr lang="en-US">
              <a:latin typeface="Verdana" pitchFamily="34" charset="0"/>
            </a:endParaRPr>
          </a:p>
        </p:txBody>
      </p:sp>
      <p:grpSp>
        <p:nvGrpSpPr>
          <p:cNvPr id="2" name="Group 9"/>
          <p:cNvGrpSpPr>
            <a:grpSpLocks/>
          </p:cNvGrpSpPr>
          <p:nvPr/>
        </p:nvGrpSpPr>
        <p:grpSpPr bwMode="auto">
          <a:xfrm>
            <a:off x="2368550" y="1658938"/>
            <a:ext cx="5875338" cy="4548187"/>
            <a:chOff x="2369252" y="1659280"/>
            <a:chExt cx="5875156" cy="4548158"/>
          </a:xfrm>
        </p:grpSpPr>
        <p:pic>
          <p:nvPicPr>
            <p:cNvPr id="92168" name="Picture 3"/>
            <p:cNvPicPr>
              <a:picLocks noChangeAspect="1" noChangeArrowheads="1"/>
            </p:cNvPicPr>
            <p:nvPr/>
          </p:nvPicPr>
          <p:blipFill>
            <a:blip r:embed="rId2"/>
            <a:srcRect/>
            <a:stretch>
              <a:fillRect/>
            </a:stretch>
          </p:blipFill>
          <p:spPr bwMode="auto">
            <a:xfrm>
              <a:off x="2627784" y="1860850"/>
              <a:ext cx="5616624" cy="4346588"/>
            </a:xfrm>
            <a:prstGeom prst="rect">
              <a:avLst/>
            </a:prstGeom>
            <a:noFill/>
            <a:ln w="9525">
              <a:noFill/>
              <a:miter lim="800000"/>
              <a:headEnd/>
              <a:tailEnd/>
            </a:ln>
          </p:spPr>
        </p:pic>
        <p:sp>
          <p:nvSpPr>
            <p:cNvPr id="92169" name="TextBox 7"/>
            <p:cNvSpPr txBox="1">
              <a:spLocks noChangeArrowheads="1"/>
            </p:cNvSpPr>
            <p:nvPr/>
          </p:nvSpPr>
          <p:spPr bwMode="auto">
            <a:xfrm>
              <a:off x="3405452" y="1659280"/>
              <a:ext cx="348172" cy="523220"/>
            </a:xfrm>
            <a:prstGeom prst="rect">
              <a:avLst/>
            </a:prstGeom>
            <a:noFill/>
            <a:ln w="9525">
              <a:noFill/>
              <a:miter lim="800000"/>
              <a:headEnd/>
              <a:tailEnd/>
            </a:ln>
          </p:spPr>
          <p:txBody>
            <a:bodyPr wrap="none">
              <a:spAutoFit/>
            </a:bodyPr>
            <a:lstStyle/>
            <a:p>
              <a:r>
                <a:rPr lang="en-US" sz="2800" baseline="-25000">
                  <a:solidFill>
                    <a:srgbClr val="FF00FF"/>
                  </a:solidFill>
                  <a:latin typeface="Cambria Math" pitchFamily="18" charset="0"/>
                </a:rPr>
                <a:t>𝞹</a:t>
              </a:r>
              <a:endParaRPr lang="en-US" sz="2800">
                <a:latin typeface="Verdana" pitchFamily="34" charset="0"/>
              </a:endParaRPr>
            </a:p>
          </p:txBody>
        </p:sp>
        <p:sp>
          <p:nvSpPr>
            <p:cNvPr id="92170" name="TextBox 8"/>
            <p:cNvSpPr txBox="1">
              <a:spLocks noChangeArrowheads="1"/>
            </p:cNvSpPr>
            <p:nvPr/>
          </p:nvSpPr>
          <p:spPr bwMode="auto">
            <a:xfrm>
              <a:off x="4572000" y="2852678"/>
              <a:ext cx="375424" cy="369332"/>
            </a:xfrm>
            <a:prstGeom prst="rect">
              <a:avLst/>
            </a:prstGeom>
            <a:noFill/>
            <a:ln w="9525">
              <a:noFill/>
              <a:miter lim="800000"/>
              <a:headEnd/>
              <a:tailEnd/>
            </a:ln>
          </p:spPr>
          <p:txBody>
            <a:bodyPr wrap="none">
              <a:spAutoFit/>
            </a:bodyPr>
            <a:lstStyle/>
            <a:p>
              <a:r>
                <a:rPr lang="en-US">
                  <a:solidFill>
                    <a:srgbClr val="FF00FF"/>
                  </a:solidFill>
                  <a:latin typeface="Verdana" pitchFamily="34" charset="0"/>
                </a:rPr>
                <a:t>⋈</a:t>
              </a:r>
              <a:endParaRPr lang="en-US">
                <a:latin typeface="Verdana" pitchFamily="34" charset="0"/>
              </a:endParaRPr>
            </a:p>
          </p:txBody>
        </p:sp>
        <p:sp>
          <p:nvSpPr>
            <p:cNvPr id="92171" name="TextBox 12"/>
            <p:cNvSpPr txBox="1">
              <a:spLocks noChangeArrowheads="1"/>
            </p:cNvSpPr>
            <p:nvPr/>
          </p:nvSpPr>
          <p:spPr bwMode="auto">
            <a:xfrm>
              <a:off x="3372624" y="3849478"/>
              <a:ext cx="375424" cy="369332"/>
            </a:xfrm>
            <a:prstGeom prst="rect">
              <a:avLst/>
            </a:prstGeom>
            <a:noFill/>
            <a:ln w="9525">
              <a:noFill/>
              <a:miter lim="800000"/>
              <a:headEnd/>
              <a:tailEnd/>
            </a:ln>
          </p:spPr>
          <p:txBody>
            <a:bodyPr wrap="none">
              <a:spAutoFit/>
            </a:bodyPr>
            <a:lstStyle/>
            <a:p>
              <a:r>
                <a:rPr lang="en-US">
                  <a:solidFill>
                    <a:srgbClr val="FF00FF"/>
                  </a:solidFill>
                  <a:latin typeface="Verdana" pitchFamily="34" charset="0"/>
                </a:rPr>
                <a:t>⋈</a:t>
              </a:r>
              <a:endParaRPr lang="en-US">
                <a:latin typeface="Verdana" pitchFamily="34" charset="0"/>
              </a:endParaRPr>
            </a:p>
          </p:txBody>
        </p:sp>
        <p:sp>
          <p:nvSpPr>
            <p:cNvPr id="92172" name="TextBox 13"/>
            <p:cNvSpPr txBox="1">
              <a:spLocks noChangeArrowheads="1"/>
            </p:cNvSpPr>
            <p:nvPr/>
          </p:nvSpPr>
          <p:spPr bwMode="auto">
            <a:xfrm>
              <a:off x="2369252" y="4869160"/>
              <a:ext cx="330540" cy="369332"/>
            </a:xfrm>
            <a:prstGeom prst="rect">
              <a:avLst/>
            </a:prstGeom>
            <a:noFill/>
            <a:ln w="9525">
              <a:noFill/>
              <a:miter lim="800000"/>
              <a:headEnd/>
              <a:tailEnd/>
            </a:ln>
          </p:spPr>
          <p:txBody>
            <a:bodyPr wrap="none">
              <a:spAutoFit/>
            </a:bodyPr>
            <a:lstStyle/>
            <a:p>
              <a:r>
                <a:rPr lang="el-GR">
                  <a:solidFill>
                    <a:srgbClr val="FF00FF"/>
                  </a:solidFill>
                  <a:latin typeface="Verdana" pitchFamily="34" charset="0"/>
                </a:rPr>
                <a:t>σ</a:t>
              </a:r>
              <a:endParaRPr lang="en-US">
                <a:solidFill>
                  <a:srgbClr val="FF00FF"/>
                </a:solidFill>
                <a:latin typeface="Verdana" pitchFamily="34" charset="0"/>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smtClean="0"/>
              <a:t>Generalized Projection </a:t>
            </a:r>
            <a:r>
              <a:rPr lang="en-US" smtClean="0">
                <a:solidFill>
                  <a:srgbClr val="FF00FF"/>
                </a:solidFill>
                <a:latin typeface="Cambria Math" pitchFamily="18" charset="0"/>
                <a:ea typeface="Cambria Math" pitchFamily="18" charset="0"/>
                <a:cs typeface="Cambria Math" pitchFamily="18" charset="0"/>
              </a:rPr>
              <a:t>𝞹</a:t>
            </a:r>
            <a:r>
              <a:rPr lang="en-US" smtClean="0"/>
              <a:t> </a:t>
            </a:r>
          </a:p>
        </p:txBody>
      </p:sp>
      <p:sp>
        <p:nvSpPr>
          <p:cNvPr id="93187" name="Content Placeholder 2"/>
          <p:cNvSpPr>
            <a:spLocks noGrp="1"/>
          </p:cNvSpPr>
          <p:nvPr>
            <p:ph idx="1"/>
          </p:nvPr>
        </p:nvSpPr>
        <p:spPr/>
        <p:txBody>
          <a:bodyPr/>
          <a:lstStyle/>
          <a:p>
            <a:pPr eaLnBrk="1" hangingPunct="1">
              <a:tabLst>
                <a:tab pos="3195638" algn="ctr"/>
              </a:tabLst>
            </a:pPr>
            <a:r>
              <a:rPr lang="en-US" sz="2400" smtClean="0"/>
              <a:t>Extends the projection operation by allowing arithmetic functions to be used in the projection list.</a:t>
            </a:r>
            <a:br>
              <a:rPr lang="en-US" sz="2400" smtClean="0"/>
            </a:br>
            <a:r>
              <a:rPr lang="en-US" sz="2400" smtClean="0"/>
              <a:t/>
            </a:r>
            <a:br>
              <a:rPr lang="en-US" sz="2400" smtClean="0"/>
            </a:br>
            <a:r>
              <a:rPr lang="en-US" sz="2400" smtClean="0"/>
              <a:t>	</a:t>
            </a:r>
            <a:r>
              <a:rPr lang="en-US" sz="2400" smtClean="0">
                <a:solidFill>
                  <a:srgbClr val="FF00FF"/>
                </a:solidFill>
                <a:latin typeface="Cambria Math" pitchFamily="18" charset="0"/>
                <a:ea typeface="Cambria Math" pitchFamily="18" charset="0"/>
                <a:cs typeface="Cambria Math" pitchFamily="18" charset="0"/>
              </a:rPr>
              <a:t> 𝞹</a:t>
            </a:r>
            <a:r>
              <a:rPr lang="en-US" sz="2400" smtClean="0"/>
              <a:t> </a:t>
            </a:r>
            <a:r>
              <a:rPr lang="en-US" sz="2400" baseline="-25000" smtClean="0"/>
              <a:t>F1, F2, …, Fn</a:t>
            </a:r>
            <a:r>
              <a:rPr lang="en-US" sz="2400" smtClean="0"/>
              <a:t>(</a:t>
            </a:r>
            <a:r>
              <a:rPr lang="en-US" sz="2400" i="1" smtClean="0"/>
              <a:t>E</a:t>
            </a:r>
            <a:r>
              <a:rPr lang="en-US" sz="2400" smtClean="0"/>
              <a:t>)</a:t>
            </a:r>
          </a:p>
          <a:p>
            <a:pPr eaLnBrk="1" hangingPunct="1">
              <a:tabLst>
                <a:tab pos="3195638" algn="ctr"/>
              </a:tabLst>
            </a:pPr>
            <a:r>
              <a:rPr lang="en-US" sz="2400" i="1" smtClean="0"/>
              <a:t>E</a:t>
            </a:r>
            <a:r>
              <a:rPr lang="en-US" sz="2400" smtClean="0"/>
              <a:t> is any relational-algebra expression</a:t>
            </a:r>
          </a:p>
          <a:p>
            <a:pPr eaLnBrk="1" hangingPunct="1">
              <a:tabLst>
                <a:tab pos="3195638" algn="ctr"/>
              </a:tabLst>
            </a:pPr>
            <a:r>
              <a:rPr lang="en-US" sz="2400" smtClean="0"/>
              <a:t>Each of </a:t>
            </a:r>
            <a:r>
              <a:rPr lang="en-US" sz="2400" i="1" smtClean="0"/>
              <a:t>F</a:t>
            </a:r>
            <a:r>
              <a:rPr lang="en-US" sz="2400" baseline="-25000" smtClean="0"/>
              <a:t>1</a:t>
            </a:r>
            <a:r>
              <a:rPr lang="en-US" sz="2400" smtClean="0"/>
              <a:t>, </a:t>
            </a:r>
            <a:r>
              <a:rPr lang="en-US" sz="2400" i="1" smtClean="0"/>
              <a:t>F</a:t>
            </a:r>
            <a:r>
              <a:rPr lang="en-US" sz="2400" baseline="-25000" smtClean="0"/>
              <a:t>2</a:t>
            </a:r>
            <a:r>
              <a:rPr lang="en-US" sz="2400" smtClean="0"/>
              <a:t>, …, </a:t>
            </a:r>
            <a:r>
              <a:rPr lang="en-US" sz="2400" i="1" smtClean="0"/>
              <a:t>F</a:t>
            </a:r>
            <a:r>
              <a:rPr lang="en-US" sz="2400" i="1" baseline="-25000" smtClean="0"/>
              <a:t>n </a:t>
            </a:r>
            <a:r>
              <a:rPr lang="en-US" sz="2400" i="1" smtClean="0"/>
              <a:t> </a:t>
            </a:r>
            <a:r>
              <a:rPr lang="en-US" sz="2400" smtClean="0"/>
              <a:t>are are arithmetic expressions involving constants and attributes in the schema of </a:t>
            </a:r>
            <a:r>
              <a:rPr lang="en-US" sz="2400" i="1" smtClean="0"/>
              <a:t>E</a:t>
            </a:r>
            <a:r>
              <a:rPr lang="en-US" sz="2400" smtClean="0"/>
              <a:t>.</a:t>
            </a:r>
          </a:p>
          <a:p>
            <a:pPr eaLnBrk="1" hangingPunct="1">
              <a:tabLst>
                <a:tab pos="3195638" algn="ctr"/>
              </a:tabLst>
            </a:pPr>
            <a:endParaRPr lang="en-US" sz="2400" smtClean="0"/>
          </a:p>
        </p:txBody>
      </p:sp>
      <p:sp>
        <p:nvSpPr>
          <p:cNvPr id="93188" name="Date Placeholder 3"/>
          <p:cNvSpPr>
            <a:spLocks noGrp="1"/>
          </p:cNvSpPr>
          <p:nvPr>
            <p:ph type="dt" sz="quarter" idx="10"/>
          </p:nvPr>
        </p:nvSpPr>
        <p:spPr/>
        <p:txBody>
          <a:bodyPr/>
          <a:lstStyle/>
          <a:p>
            <a:pPr fontAlgn="base">
              <a:spcBef>
                <a:spcPct val="0"/>
              </a:spcBef>
              <a:spcAft>
                <a:spcPct val="0"/>
              </a:spcAft>
              <a:defRPr/>
            </a:pPr>
            <a:fld id="{5A3380AC-D34E-43A2-801A-56E9254112E5}"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93189"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93190" name="Slide Number Placeholder 5"/>
          <p:cNvSpPr>
            <a:spLocks noGrp="1"/>
          </p:cNvSpPr>
          <p:nvPr>
            <p:ph type="sldNum" sz="quarter" idx="12"/>
          </p:nvPr>
        </p:nvSpPr>
        <p:spPr/>
        <p:txBody>
          <a:bodyPr/>
          <a:lstStyle/>
          <a:p>
            <a:pPr fontAlgn="base">
              <a:spcBef>
                <a:spcPct val="0"/>
              </a:spcBef>
              <a:spcAft>
                <a:spcPct val="0"/>
              </a:spcAft>
              <a:defRPr/>
            </a:pPr>
            <a:fld id="{DECAC54E-86D0-4E46-A5E2-2B662282AC8F}" type="slidenum">
              <a:rPr lang="en-US" smtClean="0">
                <a:latin typeface="Arial" pitchFamily="34" charset="0"/>
              </a:rPr>
              <a:pPr fontAlgn="base">
                <a:spcBef>
                  <a:spcPct val="0"/>
                </a:spcBef>
                <a:spcAft>
                  <a:spcPct val="0"/>
                </a:spcAft>
                <a:defRPr/>
              </a:pPr>
              <a:t>39</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smtClean="0">
                <a:solidFill>
                  <a:srgbClr val="FF0000"/>
                </a:solidFill>
              </a:rPr>
              <a:t>Problem to solve</a:t>
            </a:r>
            <a:endParaRPr lang="en-US" smtClean="0"/>
          </a:p>
        </p:txBody>
      </p:sp>
      <p:sp>
        <p:nvSpPr>
          <p:cNvPr id="57347" name="Date Placeholder 3"/>
          <p:cNvSpPr>
            <a:spLocks noGrp="1"/>
          </p:cNvSpPr>
          <p:nvPr>
            <p:ph type="dt" sz="quarter" idx="10"/>
          </p:nvPr>
        </p:nvSpPr>
        <p:spPr/>
        <p:txBody>
          <a:bodyPr/>
          <a:lstStyle/>
          <a:p>
            <a:pPr fontAlgn="base">
              <a:spcBef>
                <a:spcPct val="0"/>
              </a:spcBef>
              <a:spcAft>
                <a:spcPct val="0"/>
              </a:spcAft>
              <a:defRPr/>
            </a:pPr>
            <a:fld id="{2CF04193-B980-4AB6-8E1B-1CAA41468F0F}"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57348"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57349" name="Slide Number Placeholder 5"/>
          <p:cNvSpPr>
            <a:spLocks noGrp="1"/>
          </p:cNvSpPr>
          <p:nvPr>
            <p:ph type="sldNum" sz="quarter" idx="12"/>
          </p:nvPr>
        </p:nvSpPr>
        <p:spPr/>
        <p:txBody>
          <a:bodyPr/>
          <a:lstStyle/>
          <a:p>
            <a:pPr fontAlgn="base">
              <a:spcBef>
                <a:spcPct val="0"/>
              </a:spcBef>
              <a:spcAft>
                <a:spcPct val="0"/>
              </a:spcAft>
              <a:defRPr/>
            </a:pPr>
            <a:fld id="{93F5C3C5-E7A9-4A31-94DC-7DFC74D7B4F4}" type="slidenum">
              <a:rPr lang="en-US" smtClean="0">
                <a:latin typeface="Arial" pitchFamily="34" charset="0"/>
              </a:rPr>
              <a:pPr fontAlgn="base">
                <a:spcBef>
                  <a:spcPct val="0"/>
                </a:spcBef>
                <a:spcAft>
                  <a:spcPct val="0"/>
                </a:spcAft>
                <a:defRPr/>
              </a:pPr>
              <a:t>4</a:t>
            </a:fld>
            <a:endParaRPr lang="en-US" smtClean="0">
              <a:latin typeface="Arial" pitchFamily="34" charset="0"/>
            </a:endParaRPr>
          </a:p>
        </p:txBody>
      </p:sp>
      <p:pic>
        <p:nvPicPr>
          <p:cNvPr id="57350" name="Picture 5"/>
          <p:cNvPicPr>
            <a:picLocks noChangeAspect="1" noChangeArrowheads="1"/>
          </p:cNvPicPr>
          <p:nvPr/>
        </p:nvPicPr>
        <p:blipFill>
          <a:blip r:embed="rId2"/>
          <a:srcRect/>
          <a:stretch>
            <a:fillRect/>
          </a:stretch>
        </p:blipFill>
        <p:spPr bwMode="auto">
          <a:xfrm>
            <a:off x="246063" y="1536700"/>
            <a:ext cx="3629025" cy="1171575"/>
          </a:xfrm>
          <a:prstGeom prst="rect">
            <a:avLst/>
          </a:prstGeom>
          <a:noFill/>
          <a:ln w="9525">
            <a:solidFill>
              <a:schemeClr val="tx1"/>
            </a:solidFill>
            <a:miter lim="800000"/>
            <a:headEnd/>
            <a:tailEnd/>
          </a:ln>
        </p:spPr>
      </p:pic>
      <p:sp>
        <p:nvSpPr>
          <p:cNvPr id="57351" name="TextBox 6"/>
          <p:cNvSpPr txBox="1">
            <a:spLocks noChangeArrowheads="1"/>
          </p:cNvSpPr>
          <p:nvPr/>
        </p:nvSpPr>
        <p:spPr bwMode="auto">
          <a:xfrm>
            <a:off x="188913" y="1101725"/>
            <a:ext cx="6962775" cy="338138"/>
          </a:xfrm>
          <a:prstGeom prst="rect">
            <a:avLst/>
          </a:prstGeom>
          <a:noFill/>
          <a:ln w="9525">
            <a:noFill/>
            <a:miter lim="800000"/>
            <a:headEnd/>
            <a:tailEnd/>
          </a:ln>
        </p:spPr>
        <p:txBody>
          <a:bodyPr wrap="none">
            <a:spAutoFit/>
          </a:bodyPr>
          <a:lstStyle/>
          <a:p>
            <a:r>
              <a:rPr lang="en-US" sz="1600">
                <a:solidFill>
                  <a:srgbClr val="0000FF"/>
                </a:solidFill>
                <a:latin typeface="Verdana" pitchFamily="34" charset="0"/>
              </a:rPr>
              <a:t>i. Find all the names of Sailors who have reserved boat with </a:t>
            </a:r>
            <a:r>
              <a:rPr lang="en-US" sz="1600" b="1">
                <a:solidFill>
                  <a:srgbClr val="0000FF"/>
                </a:solidFill>
                <a:latin typeface="Verdana" pitchFamily="34" charset="0"/>
              </a:rPr>
              <a:t>ID 2</a:t>
            </a:r>
            <a:endParaRPr lang="en-US" sz="1600">
              <a:solidFill>
                <a:srgbClr val="0000FF"/>
              </a:solidFill>
              <a:latin typeface="Verdana" pitchFamily="34" charset="0"/>
            </a:endParaRPr>
          </a:p>
        </p:txBody>
      </p:sp>
      <p:pic>
        <p:nvPicPr>
          <p:cNvPr id="57352" name="Picture 2"/>
          <p:cNvPicPr>
            <a:picLocks noChangeAspect="1" noChangeArrowheads="1"/>
          </p:cNvPicPr>
          <p:nvPr/>
        </p:nvPicPr>
        <p:blipFill>
          <a:blip r:embed="rId3"/>
          <a:srcRect/>
          <a:stretch>
            <a:fillRect/>
          </a:stretch>
        </p:blipFill>
        <p:spPr bwMode="auto">
          <a:xfrm>
            <a:off x="4365625" y="1555750"/>
            <a:ext cx="4352925" cy="1133475"/>
          </a:xfrm>
          <a:prstGeom prst="rect">
            <a:avLst/>
          </a:prstGeom>
          <a:noFill/>
          <a:ln w="9525">
            <a:solidFill>
              <a:schemeClr val="tx1"/>
            </a:solidFill>
            <a:miter lim="800000"/>
            <a:headEnd/>
            <a:tailEnd/>
          </a:ln>
        </p:spPr>
      </p:pic>
      <p:sp>
        <p:nvSpPr>
          <p:cNvPr id="57353" name="TextBox 7"/>
          <p:cNvSpPr txBox="1">
            <a:spLocks noChangeArrowheads="1"/>
          </p:cNvSpPr>
          <p:nvPr/>
        </p:nvSpPr>
        <p:spPr bwMode="auto">
          <a:xfrm>
            <a:off x="107950" y="2867025"/>
            <a:ext cx="7088188" cy="1570038"/>
          </a:xfrm>
          <a:prstGeom prst="rect">
            <a:avLst/>
          </a:prstGeom>
          <a:noFill/>
          <a:ln w="9525">
            <a:solidFill>
              <a:srgbClr val="FF0000"/>
            </a:solidFill>
            <a:miter lim="800000"/>
            <a:headEnd/>
            <a:tailEnd/>
          </a:ln>
        </p:spPr>
        <p:txBody>
          <a:bodyPr wrap="none">
            <a:spAutoFit/>
          </a:bodyPr>
          <a:lstStyle/>
          <a:p>
            <a:r>
              <a:rPr lang="en-US" sz="2000">
                <a:latin typeface="Verdana" pitchFamily="34" charset="0"/>
              </a:rPr>
              <a:t>temp1 &lt;- </a:t>
            </a:r>
            <a:r>
              <a:rPr lang="el-GR" sz="2400">
                <a:solidFill>
                  <a:srgbClr val="FF00FF"/>
                </a:solidFill>
                <a:latin typeface="Verdana" pitchFamily="34" charset="0"/>
              </a:rPr>
              <a:t>σ</a:t>
            </a:r>
            <a:r>
              <a:rPr lang="en-US" sz="2400" baseline="-25000">
                <a:latin typeface="Verdana" pitchFamily="34" charset="0"/>
              </a:rPr>
              <a:t>Boat_ID=2 </a:t>
            </a:r>
            <a:r>
              <a:rPr lang="en-US" sz="2400" baseline="30000">
                <a:latin typeface="Verdana" pitchFamily="34" charset="0"/>
              </a:rPr>
              <a:t>(RESERVES)</a:t>
            </a:r>
          </a:p>
          <a:p>
            <a:r>
              <a:rPr lang="en-US" sz="2000">
                <a:latin typeface="Verdana" pitchFamily="34" charset="0"/>
              </a:rPr>
              <a:t>temp2 &lt;- </a:t>
            </a:r>
            <a:r>
              <a:rPr lang="el-GR" sz="2400">
                <a:solidFill>
                  <a:srgbClr val="FF00FF"/>
                </a:solidFill>
                <a:latin typeface="Cambria Math" pitchFamily="18" charset="0"/>
              </a:rPr>
              <a:t>𝞹</a:t>
            </a:r>
            <a:r>
              <a:rPr lang="en-US" sz="2400" baseline="-25000">
                <a:latin typeface="Verdana" pitchFamily="34" charset="0"/>
              </a:rPr>
              <a:t>SAL_ID</a:t>
            </a:r>
            <a:r>
              <a:rPr lang="en-US">
                <a:latin typeface="Verdana" pitchFamily="34" charset="0"/>
              </a:rPr>
              <a:t>(temp1)</a:t>
            </a:r>
          </a:p>
          <a:p>
            <a:r>
              <a:rPr lang="en-US" sz="2000">
                <a:latin typeface="Verdana" pitchFamily="34" charset="0"/>
              </a:rPr>
              <a:t>temp3 &lt;- SAILORS </a:t>
            </a:r>
            <a:r>
              <a:rPr lang="en-US" sz="2400">
                <a:solidFill>
                  <a:srgbClr val="FF00FF"/>
                </a:solidFill>
                <a:latin typeface="Verdana" pitchFamily="34" charset="0"/>
              </a:rPr>
              <a:t>⋈ </a:t>
            </a:r>
            <a:r>
              <a:rPr lang="en-US" sz="1400">
                <a:latin typeface="Verdana" pitchFamily="34" charset="0"/>
              </a:rPr>
              <a:t>SAILORS.Sal_ID=temp2.Sal_ID (</a:t>
            </a:r>
            <a:r>
              <a:rPr lang="en-US" sz="2000">
                <a:latin typeface="Verdana" pitchFamily="34" charset="0"/>
              </a:rPr>
              <a:t>temp2)</a:t>
            </a:r>
          </a:p>
          <a:p>
            <a:r>
              <a:rPr lang="en-US" sz="2000" b="1">
                <a:latin typeface="Verdana" pitchFamily="34" charset="0"/>
              </a:rPr>
              <a:t>result</a:t>
            </a:r>
            <a:r>
              <a:rPr lang="en-US" sz="2000">
                <a:latin typeface="Verdana" pitchFamily="34" charset="0"/>
              </a:rPr>
              <a:t>  &lt;- </a:t>
            </a:r>
            <a:r>
              <a:rPr lang="el-GR" sz="2400">
                <a:solidFill>
                  <a:srgbClr val="FF00FF"/>
                </a:solidFill>
                <a:latin typeface="Cambria Math" pitchFamily="18" charset="0"/>
              </a:rPr>
              <a:t>𝞹</a:t>
            </a:r>
            <a:r>
              <a:rPr lang="en-US" sz="2400" baseline="-25000">
                <a:latin typeface="Verdana" pitchFamily="34" charset="0"/>
              </a:rPr>
              <a:t>SAL_Name</a:t>
            </a:r>
            <a:r>
              <a:rPr lang="en-US" sz="2400" baseline="30000">
                <a:latin typeface="Verdana" pitchFamily="34" charset="0"/>
              </a:rPr>
              <a:t>(temp3)</a:t>
            </a:r>
          </a:p>
        </p:txBody>
      </p:sp>
      <p:pic>
        <p:nvPicPr>
          <p:cNvPr id="57354" name="Picture 3"/>
          <p:cNvPicPr>
            <a:picLocks noChangeAspect="1" noChangeArrowheads="1"/>
          </p:cNvPicPr>
          <p:nvPr/>
        </p:nvPicPr>
        <p:blipFill>
          <a:blip r:embed="rId4"/>
          <a:srcRect/>
          <a:stretch>
            <a:fillRect/>
          </a:stretch>
        </p:blipFill>
        <p:spPr bwMode="auto">
          <a:xfrm>
            <a:off x="34925" y="4797425"/>
            <a:ext cx="9077325" cy="112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hangingPunct="1"/>
            <a:r>
              <a:rPr lang="en-US" smtClean="0"/>
              <a:t>Generalized Projection </a:t>
            </a:r>
            <a:r>
              <a:rPr lang="en-US" smtClean="0">
                <a:solidFill>
                  <a:srgbClr val="FF00FF"/>
                </a:solidFill>
                <a:latin typeface="Cambria Math" pitchFamily="18" charset="0"/>
                <a:ea typeface="Cambria Math" pitchFamily="18" charset="0"/>
                <a:cs typeface="Cambria Math" pitchFamily="18" charset="0"/>
              </a:rPr>
              <a:t>𝞹</a:t>
            </a:r>
            <a:r>
              <a:rPr lang="en-US" smtClean="0"/>
              <a:t> </a:t>
            </a:r>
          </a:p>
        </p:txBody>
      </p:sp>
      <p:sp>
        <p:nvSpPr>
          <p:cNvPr id="3" name="Content Placeholder 2"/>
          <p:cNvSpPr>
            <a:spLocks noGrp="1"/>
          </p:cNvSpPr>
          <p:nvPr>
            <p:ph idx="1"/>
          </p:nvPr>
        </p:nvSpPr>
        <p:spPr/>
        <p:txBody>
          <a:bodyPr/>
          <a:lstStyle/>
          <a:p>
            <a:pPr eaLnBrk="1" hangingPunct="1">
              <a:tabLst>
                <a:tab pos="3195638" algn="ctr"/>
              </a:tabLst>
              <a:defRPr/>
            </a:pPr>
            <a:r>
              <a:rPr lang="en-US" sz="1800" dirty="0" smtClean="0"/>
              <a:t>Given </a:t>
            </a:r>
            <a:r>
              <a:rPr lang="en-US" sz="1800" dirty="0"/>
              <a:t>relation </a:t>
            </a:r>
            <a:endParaRPr lang="en-US" sz="1800" dirty="0" smtClean="0"/>
          </a:p>
          <a:p>
            <a:pPr marL="0" indent="0" eaLnBrk="1" hangingPunct="1">
              <a:buFont typeface="Wingdings" pitchFamily="2" charset="2"/>
              <a:buNone/>
              <a:tabLst>
                <a:tab pos="3195638" algn="ctr"/>
              </a:tabLst>
              <a:defRPr/>
            </a:pPr>
            <a:r>
              <a:rPr lang="en-US" sz="1800" i="1" dirty="0" smtClean="0">
                <a:solidFill>
                  <a:srgbClr val="0000FF"/>
                </a:solidFill>
              </a:rPr>
              <a:t>credit-info</a:t>
            </a:r>
            <a:r>
              <a:rPr lang="en-US" sz="1800" i="1" dirty="0" smtClean="0"/>
              <a:t>(</a:t>
            </a:r>
            <a:r>
              <a:rPr lang="en-US" sz="1800" i="1" dirty="0" err="1" smtClean="0"/>
              <a:t>CustomerName</a:t>
            </a:r>
            <a:r>
              <a:rPr lang="en-US" sz="1800" i="1" dirty="0"/>
              <a:t>, </a:t>
            </a:r>
            <a:r>
              <a:rPr lang="en-US" sz="1800" i="1" dirty="0" smtClean="0"/>
              <a:t>Limit</a:t>
            </a:r>
            <a:r>
              <a:rPr lang="en-US" sz="1800" i="1" dirty="0"/>
              <a:t>, </a:t>
            </a:r>
            <a:r>
              <a:rPr lang="en-US" sz="1800" i="1" dirty="0" err="1" smtClean="0"/>
              <a:t>CreditBalance</a:t>
            </a:r>
            <a:r>
              <a:rPr lang="en-US" sz="1800" i="1" dirty="0" smtClean="0"/>
              <a:t>)</a:t>
            </a:r>
          </a:p>
          <a:p>
            <a:pPr marL="0" indent="0" eaLnBrk="1" hangingPunct="1">
              <a:buFont typeface="Wingdings" pitchFamily="2" charset="2"/>
              <a:buNone/>
              <a:tabLst>
                <a:tab pos="3195638" algn="ctr"/>
              </a:tabLst>
              <a:defRPr/>
            </a:pPr>
            <a:endParaRPr lang="en-US" sz="1800" i="1" dirty="0" smtClean="0"/>
          </a:p>
          <a:p>
            <a:pPr marL="0" indent="0" eaLnBrk="1" hangingPunct="1">
              <a:buFont typeface="Wingdings" pitchFamily="2" charset="2"/>
              <a:buNone/>
              <a:tabLst>
                <a:tab pos="3195638" algn="ctr"/>
              </a:tabLst>
              <a:defRPr/>
            </a:pPr>
            <a:endParaRPr lang="en-US" sz="1800" dirty="0" smtClean="0"/>
          </a:p>
          <a:p>
            <a:pPr marL="0" indent="0" eaLnBrk="1" hangingPunct="1">
              <a:buFont typeface="Wingdings" pitchFamily="2" charset="2"/>
              <a:buNone/>
              <a:tabLst>
                <a:tab pos="3195638" algn="ctr"/>
              </a:tabLst>
              <a:defRPr/>
            </a:pPr>
            <a:endParaRPr lang="en-US" sz="1800" dirty="0"/>
          </a:p>
          <a:p>
            <a:pPr marL="0" indent="0" eaLnBrk="1" hangingPunct="1">
              <a:buFont typeface="Wingdings" pitchFamily="2" charset="2"/>
              <a:buNone/>
              <a:tabLst>
                <a:tab pos="3195638" algn="ctr"/>
              </a:tabLst>
              <a:defRPr/>
            </a:pPr>
            <a:endParaRPr lang="en-US" sz="1800" dirty="0" smtClean="0"/>
          </a:p>
          <a:p>
            <a:pPr marL="0" indent="0" eaLnBrk="1" hangingPunct="1">
              <a:buFont typeface="Wingdings" pitchFamily="2" charset="2"/>
              <a:buNone/>
              <a:tabLst>
                <a:tab pos="3195638" algn="ctr"/>
              </a:tabLst>
              <a:defRPr/>
            </a:pPr>
            <a:endParaRPr lang="en-US" sz="1800" dirty="0"/>
          </a:p>
          <a:p>
            <a:pPr marL="0" indent="0" eaLnBrk="1" hangingPunct="1">
              <a:buFont typeface="Wingdings" pitchFamily="2" charset="2"/>
              <a:buNone/>
              <a:tabLst>
                <a:tab pos="3195638" algn="ctr"/>
              </a:tabLst>
              <a:defRPr/>
            </a:pPr>
            <a:endParaRPr lang="en-US" sz="1800" dirty="0" smtClean="0"/>
          </a:p>
          <a:p>
            <a:pPr marL="0" indent="0" eaLnBrk="1" hangingPunct="1">
              <a:buFont typeface="Wingdings" pitchFamily="2" charset="2"/>
              <a:buNone/>
              <a:tabLst>
                <a:tab pos="3195638" algn="ctr"/>
              </a:tabLst>
              <a:defRPr/>
            </a:pPr>
            <a:r>
              <a:rPr lang="en-US" sz="1800" dirty="0" smtClean="0">
                <a:solidFill>
                  <a:srgbClr val="C00000"/>
                </a:solidFill>
              </a:rPr>
              <a:t>Find </a:t>
            </a:r>
            <a:r>
              <a:rPr lang="en-US" sz="1800" dirty="0">
                <a:solidFill>
                  <a:srgbClr val="C00000"/>
                </a:solidFill>
              </a:rPr>
              <a:t>how much </a:t>
            </a:r>
            <a:r>
              <a:rPr lang="en-US" sz="1800" dirty="0" smtClean="0">
                <a:solidFill>
                  <a:srgbClr val="C00000"/>
                </a:solidFill>
              </a:rPr>
              <a:t>money </a:t>
            </a:r>
            <a:r>
              <a:rPr lang="en-US" sz="1800" dirty="0">
                <a:solidFill>
                  <a:srgbClr val="C00000"/>
                </a:solidFill>
              </a:rPr>
              <a:t>each person can spend: </a:t>
            </a:r>
          </a:p>
          <a:p>
            <a:pPr eaLnBrk="1" hangingPunct="1">
              <a:buFontTx/>
              <a:buNone/>
              <a:tabLst>
                <a:tab pos="3195638" algn="ctr"/>
              </a:tabLst>
              <a:defRPr/>
            </a:pPr>
            <a:r>
              <a:rPr lang="en-US" sz="1800" dirty="0"/>
              <a:t>	</a:t>
            </a:r>
          </a:p>
        </p:txBody>
      </p:sp>
      <p:sp>
        <p:nvSpPr>
          <p:cNvPr id="94212" name="Date Placeholder 3"/>
          <p:cNvSpPr>
            <a:spLocks noGrp="1"/>
          </p:cNvSpPr>
          <p:nvPr>
            <p:ph type="dt" sz="quarter" idx="10"/>
          </p:nvPr>
        </p:nvSpPr>
        <p:spPr/>
        <p:txBody>
          <a:bodyPr/>
          <a:lstStyle/>
          <a:p>
            <a:pPr fontAlgn="base">
              <a:spcBef>
                <a:spcPct val="0"/>
              </a:spcBef>
              <a:spcAft>
                <a:spcPct val="0"/>
              </a:spcAft>
              <a:defRPr/>
            </a:pPr>
            <a:fld id="{35BE3240-7CF3-405C-A231-045C9B6C1F8A}"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94213"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94214" name="Slide Number Placeholder 5"/>
          <p:cNvSpPr>
            <a:spLocks noGrp="1"/>
          </p:cNvSpPr>
          <p:nvPr>
            <p:ph type="sldNum" sz="quarter" idx="12"/>
          </p:nvPr>
        </p:nvSpPr>
        <p:spPr/>
        <p:txBody>
          <a:bodyPr/>
          <a:lstStyle/>
          <a:p>
            <a:pPr fontAlgn="base">
              <a:spcBef>
                <a:spcPct val="0"/>
              </a:spcBef>
              <a:spcAft>
                <a:spcPct val="0"/>
              </a:spcAft>
              <a:defRPr/>
            </a:pPr>
            <a:fld id="{1DD31D41-64C7-41A3-A68D-5F927EB61630}" type="slidenum">
              <a:rPr lang="en-US" smtClean="0">
                <a:latin typeface="Arial" pitchFamily="34" charset="0"/>
              </a:rPr>
              <a:pPr fontAlgn="base">
                <a:spcBef>
                  <a:spcPct val="0"/>
                </a:spcBef>
                <a:spcAft>
                  <a:spcPct val="0"/>
                </a:spcAft>
                <a:defRPr/>
              </a:pPr>
              <a:t>40</a:t>
            </a:fld>
            <a:endParaRPr lang="en-US" smtClean="0">
              <a:latin typeface="Arial" pitchFamily="34" charset="0"/>
            </a:endParaRPr>
          </a:p>
        </p:txBody>
      </p:sp>
      <p:graphicFrame>
        <p:nvGraphicFramePr>
          <p:cNvPr id="7" name="Table 6"/>
          <p:cNvGraphicFramePr>
            <a:graphicFrameLocks noGrp="1"/>
          </p:cNvGraphicFramePr>
          <p:nvPr/>
        </p:nvGraphicFramePr>
        <p:xfrm>
          <a:off x="900113" y="2205038"/>
          <a:ext cx="5256584" cy="1483360"/>
        </p:xfrm>
        <a:graphic>
          <a:graphicData uri="http://schemas.openxmlformats.org/drawingml/2006/table">
            <a:tbl>
              <a:tblPr firstRow="1" bandRow="1">
                <a:tableStyleId>{5C22544A-7EE6-4342-B048-85BDC9FD1C3A}</a:tableStyleId>
              </a:tblPr>
              <a:tblGrid>
                <a:gridCol w="2304256"/>
                <a:gridCol w="774003"/>
                <a:gridCol w="2178325"/>
              </a:tblGrid>
              <a:tr h="370840">
                <a:tc>
                  <a:txBody>
                    <a:bodyPr/>
                    <a:lstStyle/>
                    <a:p>
                      <a:r>
                        <a:rPr lang="en-US" sz="1600" dirty="0" smtClean="0">
                          <a:solidFill>
                            <a:schemeClr val="tx1"/>
                          </a:solidFill>
                        </a:rPr>
                        <a:t>Customer-name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Limit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solidFill>
                            <a:schemeClr val="tx1"/>
                          </a:solidFill>
                        </a:rPr>
                        <a:t>CreditBalance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err="1" smtClean="0">
                          <a:solidFill>
                            <a:schemeClr val="tx1"/>
                          </a:solidFill>
                        </a:rPr>
                        <a:t>Avinash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2000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500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err="1" smtClean="0">
                          <a:solidFill>
                            <a:schemeClr val="tx1"/>
                          </a:solidFill>
                        </a:rPr>
                        <a:t>Balaji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700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err="1" smtClean="0">
                          <a:solidFill>
                            <a:schemeClr val="tx1"/>
                          </a:solidFill>
                        </a:rPr>
                        <a:t>Chandan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1500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1000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smtClean="0"/>
              <a:t>Generalized Projection </a:t>
            </a:r>
            <a:r>
              <a:rPr lang="en-US" smtClean="0">
                <a:solidFill>
                  <a:srgbClr val="FF00FF"/>
                </a:solidFill>
                <a:latin typeface="Cambria Math" pitchFamily="18" charset="0"/>
                <a:ea typeface="Cambria Math" pitchFamily="18" charset="0"/>
                <a:cs typeface="Cambria Math" pitchFamily="18" charset="0"/>
              </a:rPr>
              <a:t>𝞹</a:t>
            </a:r>
            <a:r>
              <a:rPr lang="en-US" smtClean="0"/>
              <a:t> </a:t>
            </a:r>
          </a:p>
        </p:txBody>
      </p:sp>
      <p:sp>
        <p:nvSpPr>
          <p:cNvPr id="3" name="Content Placeholder 2"/>
          <p:cNvSpPr>
            <a:spLocks noGrp="1"/>
          </p:cNvSpPr>
          <p:nvPr>
            <p:ph idx="1"/>
          </p:nvPr>
        </p:nvSpPr>
        <p:spPr/>
        <p:txBody>
          <a:bodyPr/>
          <a:lstStyle/>
          <a:p>
            <a:pPr eaLnBrk="1" hangingPunct="1">
              <a:tabLst>
                <a:tab pos="3195638" algn="ctr"/>
              </a:tabLst>
              <a:defRPr/>
            </a:pPr>
            <a:r>
              <a:rPr lang="en-US" sz="1800" dirty="0" smtClean="0"/>
              <a:t>Given </a:t>
            </a:r>
            <a:r>
              <a:rPr lang="en-US" sz="1800" dirty="0"/>
              <a:t>relation </a:t>
            </a:r>
            <a:endParaRPr lang="en-US" sz="1800" dirty="0" smtClean="0"/>
          </a:p>
          <a:p>
            <a:pPr marL="0" indent="0" eaLnBrk="1" hangingPunct="1">
              <a:buFont typeface="Wingdings" pitchFamily="2" charset="2"/>
              <a:buNone/>
              <a:tabLst>
                <a:tab pos="3195638" algn="ctr"/>
              </a:tabLst>
              <a:defRPr/>
            </a:pPr>
            <a:r>
              <a:rPr lang="en-US" sz="1800" i="1" dirty="0" smtClean="0">
                <a:solidFill>
                  <a:srgbClr val="0000FF"/>
                </a:solidFill>
              </a:rPr>
              <a:t>credit-info</a:t>
            </a:r>
            <a:r>
              <a:rPr lang="en-US" sz="1800" i="1" dirty="0" smtClean="0"/>
              <a:t>(</a:t>
            </a:r>
            <a:r>
              <a:rPr lang="en-US" sz="1800" i="1" dirty="0" err="1" smtClean="0"/>
              <a:t>CustomerName</a:t>
            </a:r>
            <a:r>
              <a:rPr lang="en-US" sz="1800" i="1" dirty="0"/>
              <a:t>, </a:t>
            </a:r>
            <a:r>
              <a:rPr lang="en-US" sz="1800" i="1" dirty="0" smtClean="0"/>
              <a:t>Limit</a:t>
            </a:r>
            <a:r>
              <a:rPr lang="en-US" sz="1800" i="1" dirty="0"/>
              <a:t>, </a:t>
            </a:r>
            <a:r>
              <a:rPr lang="en-US" sz="1800" i="1" dirty="0" err="1" smtClean="0"/>
              <a:t>CreditBalance</a:t>
            </a:r>
            <a:r>
              <a:rPr lang="en-US" sz="1800" i="1" dirty="0" smtClean="0"/>
              <a:t>)</a:t>
            </a:r>
          </a:p>
          <a:p>
            <a:pPr marL="0" indent="0" eaLnBrk="1" hangingPunct="1">
              <a:buFont typeface="Wingdings" pitchFamily="2" charset="2"/>
              <a:buNone/>
              <a:tabLst>
                <a:tab pos="3195638" algn="ctr"/>
              </a:tabLst>
              <a:defRPr/>
            </a:pPr>
            <a:endParaRPr lang="en-US" sz="1800" i="1" dirty="0" smtClean="0"/>
          </a:p>
          <a:p>
            <a:pPr marL="0" indent="0" eaLnBrk="1" hangingPunct="1">
              <a:buFont typeface="Wingdings" pitchFamily="2" charset="2"/>
              <a:buNone/>
              <a:tabLst>
                <a:tab pos="3195638" algn="ctr"/>
              </a:tabLst>
              <a:defRPr/>
            </a:pPr>
            <a:endParaRPr lang="en-US" sz="1800" dirty="0" smtClean="0"/>
          </a:p>
          <a:p>
            <a:pPr marL="0" indent="0" eaLnBrk="1" hangingPunct="1">
              <a:buFont typeface="Wingdings" pitchFamily="2" charset="2"/>
              <a:buNone/>
              <a:tabLst>
                <a:tab pos="3195638" algn="ctr"/>
              </a:tabLst>
              <a:defRPr/>
            </a:pPr>
            <a:endParaRPr lang="en-US" sz="1800" dirty="0"/>
          </a:p>
          <a:p>
            <a:pPr marL="0" indent="0" eaLnBrk="1" hangingPunct="1">
              <a:buFont typeface="Wingdings" pitchFamily="2" charset="2"/>
              <a:buNone/>
              <a:tabLst>
                <a:tab pos="3195638" algn="ctr"/>
              </a:tabLst>
              <a:defRPr/>
            </a:pPr>
            <a:endParaRPr lang="en-US" sz="1800" dirty="0" smtClean="0"/>
          </a:p>
          <a:p>
            <a:pPr marL="0" indent="0" eaLnBrk="1" hangingPunct="1">
              <a:buFont typeface="Wingdings" pitchFamily="2" charset="2"/>
              <a:buNone/>
              <a:tabLst>
                <a:tab pos="3195638" algn="ctr"/>
              </a:tabLst>
              <a:defRPr/>
            </a:pPr>
            <a:endParaRPr lang="en-US" sz="1800" dirty="0"/>
          </a:p>
          <a:p>
            <a:pPr marL="0" indent="0" eaLnBrk="1" hangingPunct="1">
              <a:buFont typeface="Wingdings" pitchFamily="2" charset="2"/>
              <a:buNone/>
              <a:tabLst>
                <a:tab pos="3195638" algn="ctr"/>
              </a:tabLst>
              <a:defRPr/>
            </a:pPr>
            <a:endParaRPr lang="en-US" sz="1800" dirty="0" smtClean="0"/>
          </a:p>
          <a:p>
            <a:pPr marL="0" indent="0" eaLnBrk="1" hangingPunct="1">
              <a:buFont typeface="Wingdings" pitchFamily="2" charset="2"/>
              <a:buNone/>
              <a:tabLst>
                <a:tab pos="3195638" algn="ctr"/>
              </a:tabLst>
              <a:defRPr/>
            </a:pPr>
            <a:r>
              <a:rPr lang="en-US" sz="1800" dirty="0" smtClean="0">
                <a:solidFill>
                  <a:srgbClr val="C00000"/>
                </a:solidFill>
              </a:rPr>
              <a:t>Find </a:t>
            </a:r>
            <a:r>
              <a:rPr lang="en-US" sz="1800" dirty="0">
                <a:solidFill>
                  <a:srgbClr val="C00000"/>
                </a:solidFill>
              </a:rPr>
              <a:t>how much </a:t>
            </a:r>
            <a:r>
              <a:rPr lang="en-US" sz="1800" dirty="0" smtClean="0">
                <a:solidFill>
                  <a:srgbClr val="C00000"/>
                </a:solidFill>
              </a:rPr>
              <a:t>money </a:t>
            </a:r>
            <a:r>
              <a:rPr lang="en-US" sz="1800" dirty="0">
                <a:solidFill>
                  <a:srgbClr val="C00000"/>
                </a:solidFill>
              </a:rPr>
              <a:t>each person can spend: </a:t>
            </a:r>
          </a:p>
          <a:p>
            <a:pPr eaLnBrk="1" hangingPunct="1">
              <a:buFontTx/>
              <a:buNone/>
              <a:tabLst>
                <a:tab pos="3195638" algn="ctr"/>
              </a:tabLst>
              <a:defRPr/>
            </a:pPr>
            <a:r>
              <a:rPr lang="en-US" sz="1800" dirty="0"/>
              <a:t>		</a:t>
            </a:r>
            <a:r>
              <a:rPr lang="en-US" sz="1800" dirty="0" smtClean="0">
                <a:solidFill>
                  <a:srgbClr val="C00000"/>
                </a:solidFill>
              </a:rPr>
              <a:t>result</a:t>
            </a:r>
            <a:r>
              <a:rPr lang="en-US" sz="1800" dirty="0" smtClean="0"/>
              <a:t> &lt;- </a:t>
            </a:r>
            <a:r>
              <a:rPr lang="en-US" sz="1800" dirty="0" smtClean="0">
                <a:solidFill>
                  <a:srgbClr val="FF00FF"/>
                </a:solidFill>
                <a:sym typeface="Symbol" pitchFamily="18" charset="2"/>
              </a:rPr>
              <a:t></a:t>
            </a:r>
            <a:r>
              <a:rPr lang="en-US" sz="1800" i="1" baseline="-25000" dirty="0"/>
              <a:t>customer-name, </a:t>
            </a:r>
            <a:r>
              <a:rPr lang="en-US" sz="1800" i="1" baseline="-25000" dirty="0" smtClean="0"/>
              <a:t>(</a:t>
            </a:r>
            <a:r>
              <a:rPr lang="en-US" sz="1800" b="1" i="1" baseline="-25000" dirty="0" smtClean="0">
                <a:solidFill>
                  <a:srgbClr val="0000FF"/>
                </a:solidFill>
              </a:rPr>
              <a:t>limit </a:t>
            </a:r>
            <a:r>
              <a:rPr lang="en-US" sz="1800" b="1" i="1" baseline="-25000" dirty="0">
                <a:solidFill>
                  <a:srgbClr val="0000FF"/>
                </a:solidFill>
              </a:rPr>
              <a:t>– </a:t>
            </a:r>
            <a:r>
              <a:rPr lang="en-US" sz="1800" b="1" i="1" baseline="-25000" dirty="0" smtClean="0">
                <a:solidFill>
                  <a:srgbClr val="0000FF"/>
                </a:solidFill>
              </a:rPr>
              <a:t>credit-balance)</a:t>
            </a:r>
            <a:r>
              <a:rPr lang="en-US" sz="1800" b="1" i="1" dirty="0" smtClean="0">
                <a:solidFill>
                  <a:srgbClr val="0000FF"/>
                </a:solidFill>
              </a:rPr>
              <a:t> </a:t>
            </a:r>
            <a:r>
              <a:rPr lang="en-US" sz="1800" i="1" dirty="0"/>
              <a:t>(credit-info)</a:t>
            </a:r>
            <a:endParaRPr lang="en-US" sz="1800" dirty="0"/>
          </a:p>
          <a:p>
            <a:pPr eaLnBrk="1" hangingPunct="1">
              <a:defRPr/>
            </a:pPr>
            <a:endParaRPr lang="en-US" sz="1800" dirty="0"/>
          </a:p>
        </p:txBody>
      </p:sp>
      <p:sp>
        <p:nvSpPr>
          <p:cNvPr id="95236" name="Date Placeholder 3"/>
          <p:cNvSpPr>
            <a:spLocks noGrp="1"/>
          </p:cNvSpPr>
          <p:nvPr>
            <p:ph type="dt" sz="quarter" idx="10"/>
          </p:nvPr>
        </p:nvSpPr>
        <p:spPr/>
        <p:txBody>
          <a:bodyPr/>
          <a:lstStyle/>
          <a:p>
            <a:pPr fontAlgn="base">
              <a:spcBef>
                <a:spcPct val="0"/>
              </a:spcBef>
              <a:spcAft>
                <a:spcPct val="0"/>
              </a:spcAft>
              <a:defRPr/>
            </a:pPr>
            <a:fld id="{5CB4FF86-FF5B-4EC2-8B86-AE82FB8BBBE3}"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95237"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95238" name="Slide Number Placeholder 5"/>
          <p:cNvSpPr>
            <a:spLocks noGrp="1"/>
          </p:cNvSpPr>
          <p:nvPr>
            <p:ph type="sldNum" sz="quarter" idx="12"/>
          </p:nvPr>
        </p:nvSpPr>
        <p:spPr/>
        <p:txBody>
          <a:bodyPr/>
          <a:lstStyle/>
          <a:p>
            <a:pPr fontAlgn="base">
              <a:spcBef>
                <a:spcPct val="0"/>
              </a:spcBef>
              <a:spcAft>
                <a:spcPct val="0"/>
              </a:spcAft>
              <a:defRPr/>
            </a:pPr>
            <a:fld id="{DEC72167-BC0A-4D46-BD54-BDD548754AD7}" type="slidenum">
              <a:rPr lang="en-US" smtClean="0">
                <a:latin typeface="Arial" pitchFamily="34" charset="0"/>
              </a:rPr>
              <a:pPr fontAlgn="base">
                <a:spcBef>
                  <a:spcPct val="0"/>
                </a:spcBef>
                <a:spcAft>
                  <a:spcPct val="0"/>
                </a:spcAft>
                <a:defRPr/>
              </a:pPr>
              <a:t>41</a:t>
            </a:fld>
            <a:endParaRPr lang="en-US" smtClean="0">
              <a:latin typeface="Arial" pitchFamily="34" charset="0"/>
            </a:endParaRPr>
          </a:p>
        </p:txBody>
      </p:sp>
      <p:graphicFrame>
        <p:nvGraphicFramePr>
          <p:cNvPr id="7" name="Table 6"/>
          <p:cNvGraphicFramePr>
            <a:graphicFrameLocks noGrp="1"/>
          </p:cNvGraphicFramePr>
          <p:nvPr/>
        </p:nvGraphicFramePr>
        <p:xfrm>
          <a:off x="900113" y="2205038"/>
          <a:ext cx="5256584" cy="1483360"/>
        </p:xfrm>
        <a:graphic>
          <a:graphicData uri="http://schemas.openxmlformats.org/drawingml/2006/table">
            <a:tbl>
              <a:tblPr firstRow="1" bandRow="1">
                <a:tableStyleId>{5C22544A-7EE6-4342-B048-85BDC9FD1C3A}</a:tableStyleId>
              </a:tblPr>
              <a:tblGrid>
                <a:gridCol w="2304256"/>
                <a:gridCol w="774003"/>
                <a:gridCol w="2178325"/>
              </a:tblGrid>
              <a:tr h="370840">
                <a:tc>
                  <a:txBody>
                    <a:bodyPr/>
                    <a:lstStyle/>
                    <a:p>
                      <a:r>
                        <a:rPr lang="en-US" sz="1600" dirty="0" smtClean="0">
                          <a:solidFill>
                            <a:schemeClr val="tx1"/>
                          </a:solidFill>
                        </a:rPr>
                        <a:t>Customer-name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Limit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solidFill>
                            <a:schemeClr val="tx1"/>
                          </a:solidFill>
                        </a:rPr>
                        <a:t>CreditBalance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err="1" smtClean="0">
                          <a:solidFill>
                            <a:schemeClr val="tx1"/>
                          </a:solidFill>
                        </a:rPr>
                        <a:t>Avinash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2000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500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err="1" smtClean="0">
                          <a:solidFill>
                            <a:schemeClr val="tx1"/>
                          </a:solidFill>
                        </a:rPr>
                        <a:t>Balaji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700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err="1" smtClean="0">
                          <a:solidFill>
                            <a:schemeClr val="tx1"/>
                          </a:solidFill>
                        </a:rPr>
                        <a:t>Chandan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1500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1000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1601788" y="4724400"/>
          <a:ext cx="4482581" cy="1483360"/>
        </p:xfrm>
        <a:graphic>
          <a:graphicData uri="http://schemas.openxmlformats.org/drawingml/2006/table">
            <a:tbl>
              <a:tblPr firstRow="1" bandRow="1">
                <a:tableStyleId>{5C22544A-7EE6-4342-B048-85BDC9FD1C3A}</a:tableStyleId>
              </a:tblPr>
              <a:tblGrid>
                <a:gridCol w="2304256"/>
                <a:gridCol w="2178325"/>
              </a:tblGrid>
              <a:tr h="370840">
                <a:tc>
                  <a:txBody>
                    <a:bodyPr/>
                    <a:lstStyle/>
                    <a:p>
                      <a:r>
                        <a:rPr lang="en-US" sz="1600" dirty="0" smtClean="0">
                          <a:solidFill>
                            <a:schemeClr val="tx1"/>
                          </a:solidFill>
                        </a:rPr>
                        <a:t>Customer-name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Limit - </a:t>
                      </a:r>
                      <a:r>
                        <a:rPr lang="en-US" sz="1600" dirty="0" err="1" smtClean="0">
                          <a:solidFill>
                            <a:schemeClr val="tx1"/>
                          </a:solidFill>
                        </a:rPr>
                        <a:t>CreditBalance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err="1" smtClean="0">
                          <a:solidFill>
                            <a:schemeClr val="tx1"/>
                          </a:solidFill>
                        </a:rPr>
                        <a:t>Avinash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1500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err="1" smtClean="0">
                          <a:solidFill>
                            <a:schemeClr val="tx1"/>
                          </a:solidFill>
                        </a:rPr>
                        <a:t>Balaji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600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err="1" smtClean="0">
                          <a:solidFill>
                            <a:schemeClr val="tx1"/>
                          </a:solidFill>
                        </a:rPr>
                        <a:t>Chandan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500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pPr eaLnBrk="1" hangingPunct="1"/>
            <a:r>
              <a:rPr lang="en-US" smtClean="0"/>
              <a:t>Generalized Projection </a:t>
            </a:r>
            <a:r>
              <a:rPr lang="en-US" smtClean="0">
                <a:solidFill>
                  <a:srgbClr val="FF00FF"/>
                </a:solidFill>
                <a:latin typeface="Cambria Math" pitchFamily="18" charset="0"/>
                <a:ea typeface="Cambria Math" pitchFamily="18" charset="0"/>
                <a:cs typeface="Cambria Math" pitchFamily="18" charset="0"/>
              </a:rPr>
              <a:t>𝞹</a:t>
            </a:r>
            <a:r>
              <a:rPr lang="en-US" smtClean="0"/>
              <a:t> </a:t>
            </a:r>
          </a:p>
        </p:txBody>
      </p:sp>
      <p:sp>
        <p:nvSpPr>
          <p:cNvPr id="96259" name="Content Placeholder 2"/>
          <p:cNvSpPr>
            <a:spLocks noGrp="1"/>
          </p:cNvSpPr>
          <p:nvPr>
            <p:ph idx="1"/>
          </p:nvPr>
        </p:nvSpPr>
        <p:spPr/>
        <p:txBody>
          <a:bodyPr/>
          <a:lstStyle/>
          <a:p>
            <a:pPr eaLnBrk="1" hangingPunct="1"/>
            <a:r>
              <a:rPr lang="en-US" sz="2000" smtClean="0"/>
              <a:t>Another Example</a:t>
            </a:r>
          </a:p>
          <a:p>
            <a:pPr eaLnBrk="1" hangingPunct="1">
              <a:buFont typeface="Wingdings" pitchFamily="2" charset="2"/>
              <a:buNone/>
            </a:pPr>
            <a:r>
              <a:rPr lang="en-US" sz="2000" smtClean="0"/>
              <a:t>Consider a relation </a:t>
            </a:r>
          </a:p>
          <a:p>
            <a:pPr eaLnBrk="1" hangingPunct="1">
              <a:buFont typeface="Wingdings" pitchFamily="2" charset="2"/>
              <a:buNone/>
            </a:pPr>
            <a:r>
              <a:rPr lang="en-US" sz="2000" smtClean="0">
                <a:solidFill>
                  <a:srgbClr val="0000FF"/>
                </a:solidFill>
              </a:rPr>
              <a:t>EMPLOYEE</a:t>
            </a:r>
            <a:r>
              <a:rPr lang="en-US" sz="2000" smtClean="0"/>
              <a:t>(EMP-ID, Salary, Deduction, Years-of-Service)</a:t>
            </a:r>
          </a:p>
          <a:p>
            <a:pPr eaLnBrk="1" hangingPunct="1">
              <a:buFont typeface="Wingdings" pitchFamily="2" charset="2"/>
              <a:buNone/>
            </a:pPr>
            <a:r>
              <a:rPr lang="en-US" sz="2000" smtClean="0"/>
              <a:t>A </a:t>
            </a:r>
            <a:r>
              <a:rPr lang="en-US" sz="2000" smtClean="0">
                <a:solidFill>
                  <a:srgbClr val="C00000"/>
                </a:solidFill>
              </a:rPr>
              <a:t>report</a:t>
            </a:r>
            <a:r>
              <a:rPr lang="en-US" sz="2000" smtClean="0"/>
              <a:t> may be required to show:</a:t>
            </a:r>
          </a:p>
          <a:p>
            <a:pPr eaLnBrk="1" hangingPunct="1"/>
            <a:r>
              <a:rPr lang="en-US" sz="2000" smtClean="0"/>
              <a:t>Net_salary = Salary – Deduction</a:t>
            </a:r>
          </a:p>
          <a:p>
            <a:pPr eaLnBrk="1" hangingPunct="1"/>
            <a:r>
              <a:rPr lang="en-US" sz="2000" smtClean="0"/>
              <a:t>Bonus = 2000 * Years-of-Service</a:t>
            </a:r>
          </a:p>
          <a:p>
            <a:pPr eaLnBrk="1" hangingPunct="1"/>
            <a:r>
              <a:rPr lang="en-US" sz="2000" smtClean="0"/>
              <a:t>Tax = Salary * 25% </a:t>
            </a:r>
            <a:br>
              <a:rPr lang="en-US" sz="2000" smtClean="0"/>
            </a:br>
            <a:endParaRPr lang="en-US" sz="2000" smtClean="0"/>
          </a:p>
          <a:p>
            <a:pPr eaLnBrk="1" hangingPunct="1">
              <a:buFont typeface="Wingdings" pitchFamily="2" charset="2"/>
              <a:buNone/>
            </a:pPr>
            <a:r>
              <a:rPr lang="en-US" sz="2000" smtClean="0"/>
              <a:t>Then a generalized projection combined with renaming may be: </a:t>
            </a:r>
            <a:br>
              <a:rPr lang="en-US" sz="2000" smtClean="0"/>
            </a:br>
            <a:r>
              <a:rPr lang="en-US" sz="2000" smtClean="0">
                <a:solidFill>
                  <a:srgbClr val="C00000"/>
                </a:solidFill>
              </a:rPr>
              <a:t>report</a:t>
            </a:r>
            <a:r>
              <a:rPr lang="en-US" sz="2000" smtClean="0"/>
              <a:t> </a:t>
            </a:r>
            <a:r>
              <a:rPr lang="en-US" sz="2000" baseline="-25000" smtClean="0"/>
              <a:t>&lt;-  </a:t>
            </a:r>
            <a:r>
              <a:rPr lang="en-US" sz="2000" i="1" smtClean="0">
                <a:solidFill>
                  <a:srgbClr val="FF00FF"/>
                </a:solidFill>
              </a:rPr>
              <a:t>ρ</a:t>
            </a:r>
            <a:r>
              <a:rPr lang="en-US" sz="2000" baseline="-25000" smtClean="0"/>
              <a:t>(Net_salary, Bonus, Tax )</a:t>
            </a:r>
            <a:endParaRPr lang="en-US" sz="2000" smtClean="0"/>
          </a:p>
          <a:p>
            <a:pPr eaLnBrk="1" hangingPunct="1">
              <a:buFont typeface="Wingdings" pitchFamily="2" charset="2"/>
              <a:buNone/>
            </a:pPr>
            <a:r>
              <a:rPr lang="en-US" sz="1800" smtClean="0"/>
              <a:t>(</a:t>
            </a:r>
            <a:r>
              <a:rPr lang="en-US" sz="1800" smtClean="0">
                <a:solidFill>
                  <a:srgbClr val="FF00FF"/>
                </a:solidFill>
                <a:latin typeface="Cambria Math" pitchFamily="18" charset="0"/>
                <a:ea typeface="Cambria Math" pitchFamily="18" charset="0"/>
                <a:cs typeface="Cambria Math" pitchFamily="18" charset="0"/>
              </a:rPr>
              <a:t>𝞹 </a:t>
            </a:r>
            <a:r>
              <a:rPr lang="en-US" sz="1800" baseline="-25000" smtClean="0"/>
              <a:t>EMP-ID, (</a:t>
            </a:r>
            <a:r>
              <a:rPr lang="en-US" sz="1800" baseline="-25000" smtClean="0">
                <a:solidFill>
                  <a:srgbClr val="0000FF"/>
                </a:solidFill>
              </a:rPr>
              <a:t>Salary –Deduction</a:t>
            </a:r>
            <a:r>
              <a:rPr lang="en-US" sz="1800" baseline="-25000" smtClean="0"/>
              <a:t>), (</a:t>
            </a:r>
            <a:r>
              <a:rPr lang="en-US" sz="1800" baseline="-25000" smtClean="0">
                <a:solidFill>
                  <a:srgbClr val="0000FF"/>
                </a:solidFill>
              </a:rPr>
              <a:t>2000 * Years-of-Service</a:t>
            </a:r>
            <a:r>
              <a:rPr lang="en-US" sz="1800" baseline="-25000" smtClean="0"/>
              <a:t>), (</a:t>
            </a:r>
            <a:r>
              <a:rPr lang="en-US" sz="1800" baseline="-25000" smtClean="0">
                <a:solidFill>
                  <a:srgbClr val="0000FF"/>
                </a:solidFill>
              </a:rPr>
              <a:t>Salary * 0.25</a:t>
            </a:r>
            <a:r>
              <a:rPr lang="en-US" sz="1800" baseline="-25000" smtClean="0"/>
              <a:t>) </a:t>
            </a:r>
            <a:r>
              <a:rPr lang="en-US" sz="1800" smtClean="0"/>
              <a:t>(EMPLOYEE))</a:t>
            </a:r>
          </a:p>
          <a:p>
            <a:pPr eaLnBrk="1" hangingPunct="1">
              <a:buFont typeface="Wingdings" pitchFamily="2" charset="2"/>
              <a:buNone/>
            </a:pPr>
            <a:endParaRPr lang="en-US" sz="2000" smtClean="0"/>
          </a:p>
        </p:txBody>
      </p:sp>
      <p:sp>
        <p:nvSpPr>
          <p:cNvPr id="96260" name="Date Placeholder 3"/>
          <p:cNvSpPr>
            <a:spLocks noGrp="1"/>
          </p:cNvSpPr>
          <p:nvPr>
            <p:ph type="dt" sz="quarter" idx="10"/>
          </p:nvPr>
        </p:nvSpPr>
        <p:spPr>
          <a:xfrm>
            <a:off x="611188" y="6308725"/>
            <a:ext cx="1981200" cy="319088"/>
          </a:xfrm>
        </p:spPr>
        <p:txBody>
          <a:bodyPr/>
          <a:lstStyle/>
          <a:p>
            <a:pPr fontAlgn="base">
              <a:spcBef>
                <a:spcPct val="0"/>
              </a:spcBef>
              <a:spcAft>
                <a:spcPct val="0"/>
              </a:spcAft>
              <a:defRPr/>
            </a:pPr>
            <a:fld id="{FC0C0513-298E-484B-92FF-388D49F8A11D}" type="datetime3">
              <a:rPr lang="en-US">
                <a:latin typeface="Arial" pitchFamily="34" charset="0"/>
              </a:rPr>
              <a:pPr fontAlgn="base">
                <a:spcBef>
                  <a:spcPct val="0"/>
                </a:spcBef>
                <a:spcAft>
                  <a:spcPct val="0"/>
                </a:spcAft>
                <a:defRPr/>
              </a:pPr>
              <a:t>28 August 2020</a:t>
            </a:fld>
            <a:r>
              <a:rPr lang="en-US">
                <a:latin typeface="Arial" pitchFamily="34" charset="0"/>
              </a:rPr>
              <a:t>N</a:t>
            </a:r>
          </a:p>
        </p:txBody>
      </p:sp>
      <p:sp>
        <p:nvSpPr>
          <p:cNvPr id="96261"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96262" name="Slide Number Placeholder 5"/>
          <p:cNvSpPr>
            <a:spLocks noGrp="1"/>
          </p:cNvSpPr>
          <p:nvPr>
            <p:ph type="sldNum" sz="quarter" idx="12"/>
          </p:nvPr>
        </p:nvSpPr>
        <p:spPr/>
        <p:txBody>
          <a:bodyPr/>
          <a:lstStyle/>
          <a:p>
            <a:pPr fontAlgn="base">
              <a:spcBef>
                <a:spcPct val="0"/>
              </a:spcBef>
              <a:spcAft>
                <a:spcPct val="0"/>
              </a:spcAft>
              <a:defRPr/>
            </a:pPr>
            <a:fld id="{BB1FD1BC-9E23-4BB3-8827-4FF89BCFF32C}" type="slidenum">
              <a:rPr lang="en-US" smtClean="0">
                <a:latin typeface="Arial" pitchFamily="34" charset="0"/>
              </a:rPr>
              <a:pPr fontAlgn="base">
                <a:spcBef>
                  <a:spcPct val="0"/>
                </a:spcBef>
                <a:spcAft>
                  <a:spcPct val="0"/>
                </a:spcAft>
                <a:defRPr/>
              </a:pPr>
              <a:t>42</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hangingPunct="1"/>
            <a:r>
              <a:rPr lang="en-US" smtClean="0"/>
              <a:t>Aggregate Function </a:t>
            </a:r>
            <a:r>
              <a:rPr lang="en-US" smtClean="0">
                <a:solidFill>
                  <a:srgbClr val="FF00FF"/>
                </a:solidFill>
              </a:rPr>
              <a:t>ℱ </a:t>
            </a:r>
            <a:r>
              <a:rPr lang="en-US" smtClean="0"/>
              <a:t>(script F)</a:t>
            </a:r>
          </a:p>
        </p:txBody>
      </p:sp>
      <p:sp>
        <p:nvSpPr>
          <p:cNvPr id="97283" name="Content Placeholder 2"/>
          <p:cNvSpPr>
            <a:spLocks noGrp="1"/>
          </p:cNvSpPr>
          <p:nvPr>
            <p:ph idx="1"/>
          </p:nvPr>
        </p:nvSpPr>
        <p:spPr/>
        <p:txBody>
          <a:bodyPr/>
          <a:lstStyle/>
          <a:p>
            <a:pPr eaLnBrk="1" hangingPunct="1"/>
            <a:r>
              <a:rPr lang="en-IN" sz="1600" smtClean="0"/>
              <a:t>Aggregate functions return a single value, calculated from values in a column.</a:t>
            </a:r>
          </a:p>
          <a:p>
            <a:pPr eaLnBrk="1" hangingPunct="1">
              <a:buFont typeface="Wingdings" pitchFamily="2" charset="2"/>
              <a:buNone/>
            </a:pPr>
            <a:r>
              <a:rPr lang="en-IN" sz="1600" smtClean="0"/>
              <a:t>Useful aggregate functions:</a:t>
            </a:r>
          </a:p>
          <a:p>
            <a:pPr eaLnBrk="1" hangingPunct="1"/>
            <a:r>
              <a:rPr lang="en-IN" sz="1600" smtClean="0"/>
              <a:t>AVG() - Returns the average value</a:t>
            </a:r>
          </a:p>
          <a:p>
            <a:pPr eaLnBrk="1" hangingPunct="1"/>
            <a:r>
              <a:rPr lang="en-IN" sz="1600" smtClean="0"/>
              <a:t>COUNT() - Returns the number of rows</a:t>
            </a:r>
          </a:p>
          <a:p>
            <a:pPr eaLnBrk="1" hangingPunct="1"/>
            <a:r>
              <a:rPr lang="en-IN" sz="1600" smtClean="0"/>
              <a:t>MAX() - Returns the largest value</a:t>
            </a:r>
          </a:p>
          <a:p>
            <a:pPr eaLnBrk="1" hangingPunct="1"/>
            <a:r>
              <a:rPr lang="en-IN" sz="1600" smtClean="0"/>
              <a:t>MIN() - Returns the smallest value</a:t>
            </a:r>
          </a:p>
          <a:p>
            <a:pPr eaLnBrk="1" hangingPunct="1"/>
            <a:r>
              <a:rPr lang="en-IN" sz="1600" smtClean="0"/>
              <a:t>SUM() - Returns the sum</a:t>
            </a:r>
          </a:p>
          <a:p>
            <a:pPr eaLnBrk="1" hangingPunct="1"/>
            <a:endParaRPr lang="en-US" sz="1800" smtClean="0"/>
          </a:p>
        </p:txBody>
      </p:sp>
      <p:sp>
        <p:nvSpPr>
          <p:cNvPr id="97284" name="Date Placeholder 3"/>
          <p:cNvSpPr>
            <a:spLocks noGrp="1"/>
          </p:cNvSpPr>
          <p:nvPr>
            <p:ph type="dt" sz="quarter" idx="10"/>
          </p:nvPr>
        </p:nvSpPr>
        <p:spPr/>
        <p:txBody>
          <a:bodyPr/>
          <a:lstStyle/>
          <a:p>
            <a:pPr fontAlgn="base">
              <a:spcBef>
                <a:spcPct val="0"/>
              </a:spcBef>
              <a:spcAft>
                <a:spcPct val="0"/>
              </a:spcAft>
              <a:defRPr/>
            </a:pPr>
            <a:fld id="{83BD5F0B-1D6D-4368-88F0-8A7FFE2F98A2}"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97285"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97286" name="Slide Number Placeholder 5"/>
          <p:cNvSpPr>
            <a:spLocks noGrp="1"/>
          </p:cNvSpPr>
          <p:nvPr>
            <p:ph type="sldNum" sz="quarter" idx="12"/>
          </p:nvPr>
        </p:nvSpPr>
        <p:spPr/>
        <p:txBody>
          <a:bodyPr/>
          <a:lstStyle/>
          <a:p>
            <a:pPr fontAlgn="base">
              <a:spcBef>
                <a:spcPct val="0"/>
              </a:spcBef>
              <a:spcAft>
                <a:spcPct val="0"/>
              </a:spcAft>
              <a:defRPr/>
            </a:pPr>
            <a:fld id="{29BA8FA3-7B87-4CB4-9AA9-8D882D07D1A2}" type="slidenum">
              <a:rPr lang="en-US" smtClean="0">
                <a:latin typeface="Arial" pitchFamily="34" charset="0"/>
              </a:rPr>
              <a:pPr fontAlgn="base">
                <a:spcBef>
                  <a:spcPct val="0"/>
                </a:spcBef>
                <a:spcAft>
                  <a:spcPct val="0"/>
                </a:spcAft>
                <a:defRPr/>
              </a:pPr>
              <a:t>43</a:t>
            </a:fld>
            <a:endParaRPr lang="en-US" smtClean="0">
              <a:latin typeface="Arial" pitchFamily="34" charset="0"/>
            </a:endParaRPr>
          </a:p>
        </p:txBody>
      </p:sp>
      <p:pic>
        <p:nvPicPr>
          <p:cNvPr id="97287" name="Picture 5"/>
          <p:cNvPicPr>
            <a:picLocks noChangeAspect="1" noChangeArrowheads="1"/>
          </p:cNvPicPr>
          <p:nvPr/>
        </p:nvPicPr>
        <p:blipFill>
          <a:blip r:embed="rId2"/>
          <a:srcRect/>
          <a:stretch>
            <a:fillRect/>
          </a:stretch>
        </p:blipFill>
        <p:spPr bwMode="auto">
          <a:xfrm>
            <a:off x="900113" y="4005263"/>
            <a:ext cx="3128962" cy="1820862"/>
          </a:xfrm>
          <a:prstGeom prst="rect">
            <a:avLst/>
          </a:prstGeom>
          <a:noFill/>
          <a:ln w="9525">
            <a:noFill/>
            <a:miter lim="800000"/>
            <a:headEnd/>
            <a:tailEnd/>
          </a:ln>
        </p:spPr>
      </p:pic>
      <p:sp>
        <p:nvSpPr>
          <p:cNvPr id="97288" name="TextBox 7"/>
          <p:cNvSpPr txBox="1">
            <a:spLocks noChangeArrowheads="1"/>
          </p:cNvSpPr>
          <p:nvPr/>
        </p:nvSpPr>
        <p:spPr bwMode="auto">
          <a:xfrm>
            <a:off x="5219700" y="4005263"/>
            <a:ext cx="3176588" cy="461962"/>
          </a:xfrm>
          <a:prstGeom prst="rect">
            <a:avLst/>
          </a:prstGeom>
          <a:noFill/>
          <a:ln w="9525">
            <a:solidFill>
              <a:srgbClr val="FF0000"/>
            </a:solidFill>
            <a:miter lim="800000"/>
            <a:headEnd/>
            <a:tailEnd/>
          </a:ln>
        </p:spPr>
        <p:txBody>
          <a:bodyPr wrap="none">
            <a:spAutoFit/>
          </a:bodyPr>
          <a:lstStyle/>
          <a:p>
            <a:r>
              <a:rPr lang="en-US" sz="2400">
                <a:solidFill>
                  <a:srgbClr val="FF00FF"/>
                </a:solidFill>
                <a:latin typeface="Verdana" pitchFamily="34" charset="0"/>
              </a:rPr>
              <a:t>ℱ</a:t>
            </a:r>
            <a:r>
              <a:rPr lang="en-US" sz="2400" baseline="-25000">
                <a:latin typeface="Verdana" pitchFamily="34" charset="0"/>
              </a:rPr>
              <a:t>MAX marks</a:t>
            </a:r>
            <a:r>
              <a:rPr lang="en-US" sz="2400">
                <a:latin typeface="Verdana" pitchFamily="34" charset="0"/>
              </a:rPr>
              <a:t> (</a:t>
            </a:r>
            <a:r>
              <a:rPr lang="en-US" sz="2400">
                <a:solidFill>
                  <a:srgbClr val="0000FF"/>
                </a:solidFill>
                <a:latin typeface="Verdana" pitchFamily="34" charset="0"/>
              </a:rPr>
              <a:t>Student</a:t>
            </a:r>
            <a:r>
              <a:rPr lang="en-US" sz="2400">
                <a:latin typeface="Verdana" pitchFamily="34" charset="0"/>
              </a:rPr>
              <a:t>)</a:t>
            </a:r>
          </a:p>
        </p:txBody>
      </p:sp>
      <p:sp>
        <p:nvSpPr>
          <p:cNvPr id="97289" name="TextBox 8"/>
          <p:cNvSpPr txBox="1">
            <a:spLocks noChangeArrowheads="1"/>
          </p:cNvSpPr>
          <p:nvPr/>
        </p:nvSpPr>
        <p:spPr bwMode="auto">
          <a:xfrm>
            <a:off x="5940425" y="4914900"/>
            <a:ext cx="1558925" cy="923925"/>
          </a:xfrm>
          <a:prstGeom prst="rect">
            <a:avLst/>
          </a:prstGeom>
          <a:noFill/>
          <a:ln w="9525">
            <a:solidFill>
              <a:srgbClr val="FF0000"/>
            </a:solidFill>
            <a:miter lim="800000"/>
            <a:headEnd/>
            <a:tailEnd/>
          </a:ln>
        </p:spPr>
        <p:txBody>
          <a:bodyPr wrap="none">
            <a:spAutoFit/>
          </a:bodyPr>
          <a:lstStyle/>
          <a:p>
            <a:pPr algn="ctr"/>
            <a:r>
              <a:rPr lang="en-US">
                <a:latin typeface="Verdana" pitchFamily="34" charset="0"/>
              </a:rPr>
              <a:t>MAX_marks</a:t>
            </a:r>
          </a:p>
          <a:p>
            <a:pPr algn="ctr"/>
            <a:r>
              <a:rPr lang="en-US">
                <a:latin typeface="Verdana" pitchFamily="34" charset="0"/>
              </a:rPr>
              <a:t>-------------</a:t>
            </a:r>
          </a:p>
          <a:p>
            <a:pPr algn="ctr"/>
            <a:r>
              <a:rPr lang="en-US">
                <a:latin typeface="Verdana" pitchFamily="34" charset="0"/>
              </a:rPr>
              <a:t>100</a:t>
            </a:r>
          </a:p>
        </p:txBody>
      </p:sp>
      <p:sp>
        <p:nvSpPr>
          <p:cNvPr id="97290" name="Down Arrow 9"/>
          <p:cNvSpPr>
            <a:spLocks noChangeArrowheads="1"/>
          </p:cNvSpPr>
          <p:nvPr/>
        </p:nvSpPr>
        <p:spPr bwMode="auto">
          <a:xfrm>
            <a:off x="6588125" y="4467225"/>
            <a:ext cx="228600" cy="447675"/>
          </a:xfrm>
          <a:prstGeom prst="downArrow">
            <a:avLst>
              <a:gd name="adj1" fmla="val 50000"/>
              <a:gd name="adj2" fmla="val 49919"/>
            </a:avLst>
          </a:prstGeom>
          <a:solidFill>
            <a:schemeClr val="accent1"/>
          </a:solidFill>
          <a:ln w="9525" algn="ctr">
            <a:solidFill>
              <a:schemeClr val="tx1"/>
            </a:solidFill>
            <a:round/>
            <a:headEnd/>
            <a:tailEnd/>
          </a:ln>
        </p:spPr>
        <p:txBody>
          <a:bodyPr/>
          <a:lstStyle/>
          <a:p>
            <a:pPr eaLnBrk="0" hangingPunct="0"/>
            <a:endParaRPr lang="en-US">
              <a:latin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hangingPunct="1"/>
            <a:r>
              <a:rPr lang="en-US" smtClean="0"/>
              <a:t>Aggregate Function </a:t>
            </a:r>
            <a:r>
              <a:rPr lang="en-US" smtClean="0">
                <a:solidFill>
                  <a:srgbClr val="FF00FF"/>
                </a:solidFill>
              </a:rPr>
              <a:t>ℱ </a:t>
            </a:r>
            <a:r>
              <a:rPr lang="en-US" smtClean="0"/>
              <a:t>(script F)</a:t>
            </a:r>
          </a:p>
        </p:txBody>
      </p:sp>
      <p:sp>
        <p:nvSpPr>
          <p:cNvPr id="98307" name="Date Placeholder 3"/>
          <p:cNvSpPr>
            <a:spLocks noGrp="1"/>
          </p:cNvSpPr>
          <p:nvPr>
            <p:ph type="dt" sz="quarter" idx="10"/>
          </p:nvPr>
        </p:nvSpPr>
        <p:spPr/>
        <p:txBody>
          <a:bodyPr/>
          <a:lstStyle/>
          <a:p>
            <a:pPr fontAlgn="base">
              <a:spcBef>
                <a:spcPct val="0"/>
              </a:spcBef>
              <a:spcAft>
                <a:spcPct val="0"/>
              </a:spcAft>
              <a:defRPr/>
            </a:pPr>
            <a:fld id="{89821C88-EAAF-4CE9-90E2-713C05F64554}"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98308"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98309" name="Slide Number Placeholder 5"/>
          <p:cNvSpPr>
            <a:spLocks noGrp="1"/>
          </p:cNvSpPr>
          <p:nvPr>
            <p:ph type="sldNum" sz="quarter" idx="12"/>
          </p:nvPr>
        </p:nvSpPr>
        <p:spPr/>
        <p:txBody>
          <a:bodyPr/>
          <a:lstStyle/>
          <a:p>
            <a:pPr fontAlgn="base">
              <a:spcBef>
                <a:spcPct val="0"/>
              </a:spcBef>
              <a:spcAft>
                <a:spcPct val="0"/>
              </a:spcAft>
              <a:defRPr/>
            </a:pPr>
            <a:fld id="{0CB1C860-069C-4D51-A07F-8DC0649C71EF}" type="slidenum">
              <a:rPr lang="en-US" smtClean="0">
                <a:latin typeface="Arial" pitchFamily="34" charset="0"/>
              </a:rPr>
              <a:pPr fontAlgn="base">
                <a:spcBef>
                  <a:spcPct val="0"/>
                </a:spcBef>
                <a:spcAft>
                  <a:spcPct val="0"/>
                </a:spcAft>
                <a:defRPr/>
              </a:pPr>
              <a:t>44</a:t>
            </a:fld>
            <a:endParaRPr lang="en-US" smtClean="0">
              <a:latin typeface="Arial" pitchFamily="34" charset="0"/>
            </a:endParaRPr>
          </a:p>
        </p:txBody>
      </p:sp>
      <p:pic>
        <p:nvPicPr>
          <p:cNvPr id="98310" name="Picture 5"/>
          <p:cNvPicPr>
            <a:picLocks noChangeAspect="1" noChangeArrowheads="1"/>
          </p:cNvPicPr>
          <p:nvPr/>
        </p:nvPicPr>
        <p:blipFill>
          <a:blip r:embed="rId2"/>
          <a:srcRect/>
          <a:stretch>
            <a:fillRect/>
          </a:stretch>
        </p:blipFill>
        <p:spPr bwMode="auto">
          <a:xfrm>
            <a:off x="539750" y="1824038"/>
            <a:ext cx="3128963" cy="1820862"/>
          </a:xfrm>
          <a:prstGeom prst="rect">
            <a:avLst/>
          </a:prstGeom>
          <a:noFill/>
          <a:ln w="9525">
            <a:noFill/>
            <a:miter lim="800000"/>
            <a:headEnd/>
            <a:tailEnd/>
          </a:ln>
        </p:spPr>
      </p:pic>
      <p:sp>
        <p:nvSpPr>
          <p:cNvPr id="98311" name="TextBox 7"/>
          <p:cNvSpPr txBox="1">
            <a:spLocks noChangeArrowheads="1"/>
          </p:cNvSpPr>
          <p:nvPr/>
        </p:nvSpPr>
        <p:spPr bwMode="auto">
          <a:xfrm>
            <a:off x="3995738" y="1700213"/>
            <a:ext cx="5057775" cy="461962"/>
          </a:xfrm>
          <a:prstGeom prst="rect">
            <a:avLst/>
          </a:prstGeom>
          <a:noFill/>
          <a:ln w="9525">
            <a:solidFill>
              <a:srgbClr val="FF0000"/>
            </a:solidFill>
            <a:miter lim="800000"/>
            <a:headEnd/>
            <a:tailEnd/>
          </a:ln>
        </p:spPr>
        <p:txBody>
          <a:bodyPr wrap="none">
            <a:spAutoFit/>
          </a:bodyPr>
          <a:lstStyle/>
          <a:p>
            <a:r>
              <a:rPr lang="en-US" sz="2400">
                <a:solidFill>
                  <a:srgbClr val="FF00FF"/>
                </a:solidFill>
                <a:latin typeface="Verdana" pitchFamily="34" charset="0"/>
              </a:rPr>
              <a:t>ℱ</a:t>
            </a:r>
            <a:r>
              <a:rPr lang="en-US" sz="2400" baseline="-25000">
                <a:latin typeface="Verdana" pitchFamily="34" charset="0"/>
              </a:rPr>
              <a:t>COUNT usn, AVERAGE</a:t>
            </a:r>
            <a:r>
              <a:rPr lang="en-US" sz="2400">
                <a:latin typeface="Verdana" pitchFamily="34" charset="0"/>
              </a:rPr>
              <a:t> </a:t>
            </a:r>
            <a:r>
              <a:rPr lang="en-US" sz="2400" baseline="-25000">
                <a:latin typeface="Verdana" pitchFamily="34" charset="0"/>
              </a:rPr>
              <a:t>marks</a:t>
            </a:r>
            <a:r>
              <a:rPr lang="en-US" sz="2400">
                <a:latin typeface="Verdana" pitchFamily="34" charset="0"/>
              </a:rPr>
              <a:t>(</a:t>
            </a:r>
            <a:r>
              <a:rPr lang="en-US" sz="2400">
                <a:solidFill>
                  <a:srgbClr val="0000FF"/>
                </a:solidFill>
                <a:latin typeface="Verdana" pitchFamily="34" charset="0"/>
              </a:rPr>
              <a:t>Student</a:t>
            </a:r>
            <a:r>
              <a:rPr lang="en-US" sz="2400">
                <a:latin typeface="Verdana" pitchFamily="34" charset="0"/>
              </a:rPr>
              <a:t>)</a:t>
            </a:r>
          </a:p>
        </p:txBody>
      </p:sp>
      <p:sp>
        <p:nvSpPr>
          <p:cNvPr id="98312" name="TextBox 8"/>
          <p:cNvSpPr txBox="1">
            <a:spLocks noChangeArrowheads="1"/>
          </p:cNvSpPr>
          <p:nvPr/>
        </p:nvSpPr>
        <p:spPr bwMode="auto">
          <a:xfrm>
            <a:off x="4511675" y="2611438"/>
            <a:ext cx="3695700" cy="923925"/>
          </a:xfrm>
          <a:prstGeom prst="rect">
            <a:avLst/>
          </a:prstGeom>
          <a:noFill/>
          <a:ln w="9525">
            <a:solidFill>
              <a:srgbClr val="FF0000"/>
            </a:solidFill>
            <a:miter lim="800000"/>
            <a:headEnd/>
            <a:tailEnd/>
          </a:ln>
        </p:spPr>
        <p:txBody>
          <a:bodyPr wrap="none">
            <a:spAutoFit/>
          </a:bodyPr>
          <a:lstStyle/>
          <a:p>
            <a:r>
              <a:rPr lang="en-US">
                <a:latin typeface="Verdana" pitchFamily="34" charset="0"/>
              </a:rPr>
              <a:t>COUNT_usn  AVERAGE_marks</a:t>
            </a:r>
          </a:p>
          <a:p>
            <a:r>
              <a:rPr lang="en-US">
                <a:latin typeface="Verdana" pitchFamily="34" charset="0"/>
              </a:rPr>
              <a:t>---------------------------------</a:t>
            </a:r>
          </a:p>
          <a:p>
            <a:r>
              <a:rPr lang="en-US">
                <a:latin typeface="Verdana" pitchFamily="34" charset="0"/>
              </a:rPr>
              <a:t>      5                   75</a:t>
            </a:r>
          </a:p>
        </p:txBody>
      </p:sp>
      <p:sp>
        <p:nvSpPr>
          <p:cNvPr id="98313" name="Down Arrow 9"/>
          <p:cNvSpPr>
            <a:spLocks noChangeArrowheads="1"/>
          </p:cNvSpPr>
          <p:nvPr/>
        </p:nvSpPr>
        <p:spPr bwMode="auto">
          <a:xfrm>
            <a:off x="6227763" y="2162175"/>
            <a:ext cx="228600" cy="449263"/>
          </a:xfrm>
          <a:prstGeom prst="downArrow">
            <a:avLst>
              <a:gd name="adj1" fmla="val 50000"/>
              <a:gd name="adj2" fmla="val 50096"/>
            </a:avLst>
          </a:prstGeom>
          <a:solidFill>
            <a:schemeClr val="accent1"/>
          </a:solidFill>
          <a:ln w="9525" algn="ctr">
            <a:solidFill>
              <a:schemeClr val="tx1"/>
            </a:solidFill>
            <a:round/>
            <a:headEnd/>
            <a:tailEnd/>
          </a:ln>
        </p:spPr>
        <p:txBody>
          <a:bodyPr/>
          <a:lstStyle/>
          <a:p>
            <a:pPr eaLnBrk="0" hangingPunct="0"/>
            <a:endParaRPr lang="en-US">
              <a:latin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smtClean="0"/>
              <a:t>Using Grouping with Aggregation</a:t>
            </a:r>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sz="2000" dirty="0"/>
              <a:t>&lt;grouping attribute</a:t>
            </a:r>
            <a:r>
              <a:rPr lang="en-US" sz="2000" dirty="0" smtClean="0"/>
              <a:t>&gt; </a:t>
            </a:r>
            <a:r>
              <a:rPr lang="en-US" sz="2000" dirty="0">
                <a:solidFill>
                  <a:srgbClr val="FF00FF"/>
                </a:solidFill>
              </a:rPr>
              <a:t>ℱ</a:t>
            </a:r>
            <a:r>
              <a:rPr lang="en-US" sz="2000" dirty="0" smtClean="0"/>
              <a:t> </a:t>
            </a:r>
            <a:r>
              <a:rPr lang="en-US" sz="2000" dirty="0"/>
              <a:t>&lt;aggregate function list&gt;</a:t>
            </a:r>
            <a:endParaRPr lang="en-US" sz="2000" dirty="0" smtClean="0"/>
          </a:p>
          <a:p>
            <a:pPr eaLnBrk="1" hangingPunct="1">
              <a:defRPr/>
            </a:pPr>
            <a:r>
              <a:rPr lang="en-US" sz="2000" dirty="0" smtClean="0"/>
              <a:t>&lt;grouping attribute&gt; is a list of attributes of the relation specified in R and &lt;aggregate function list&gt; is a list of (&lt;function&gt; &lt;attribute&gt;)</a:t>
            </a:r>
          </a:p>
          <a:p>
            <a:pPr marL="0" indent="0" eaLnBrk="1" hangingPunct="1">
              <a:buFont typeface="Wingdings" pitchFamily="2" charset="2"/>
              <a:buNone/>
              <a:defRPr/>
            </a:pPr>
            <a:endParaRPr lang="en-US" sz="2000" dirty="0"/>
          </a:p>
          <a:p>
            <a:pPr marL="0" indent="0" eaLnBrk="1" hangingPunct="1">
              <a:buFont typeface="Wingdings" pitchFamily="2" charset="2"/>
              <a:buNone/>
              <a:defRPr/>
            </a:pPr>
            <a:endParaRPr lang="en-US" sz="2000" dirty="0"/>
          </a:p>
        </p:txBody>
      </p:sp>
      <p:sp>
        <p:nvSpPr>
          <p:cNvPr id="99332" name="Date Placeholder 3"/>
          <p:cNvSpPr>
            <a:spLocks noGrp="1"/>
          </p:cNvSpPr>
          <p:nvPr>
            <p:ph type="dt" sz="quarter" idx="10"/>
          </p:nvPr>
        </p:nvSpPr>
        <p:spPr/>
        <p:txBody>
          <a:bodyPr/>
          <a:lstStyle/>
          <a:p>
            <a:pPr fontAlgn="base">
              <a:spcBef>
                <a:spcPct val="0"/>
              </a:spcBef>
              <a:spcAft>
                <a:spcPct val="0"/>
              </a:spcAft>
              <a:defRPr/>
            </a:pPr>
            <a:fld id="{901371A3-0F4A-4F45-A133-A06DCD6703BA}"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99333"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99334" name="Slide Number Placeholder 5"/>
          <p:cNvSpPr>
            <a:spLocks noGrp="1"/>
          </p:cNvSpPr>
          <p:nvPr>
            <p:ph type="sldNum" sz="quarter" idx="12"/>
          </p:nvPr>
        </p:nvSpPr>
        <p:spPr/>
        <p:txBody>
          <a:bodyPr/>
          <a:lstStyle/>
          <a:p>
            <a:pPr fontAlgn="base">
              <a:spcBef>
                <a:spcPct val="0"/>
              </a:spcBef>
              <a:spcAft>
                <a:spcPct val="0"/>
              </a:spcAft>
              <a:defRPr/>
            </a:pPr>
            <a:fld id="{382D83AC-D96C-4F6E-9EEB-4870369682ED}" type="slidenum">
              <a:rPr lang="en-US" smtClean="0">
                <a:latin typeface="Arial" pitchFamily="34" charset="0"/>
              </a:rPr>
              <a:pPr fontAlgn="base">
                <a:spcBef>
                  <a:spcPct val="0"/>
                </a:spcBef>
                <a:spcAft>
                  <a:spcPct val="0"/>
                </a:spcAft>
                <a:defRPr/>
              </a:pPr>
              <a:t>45</a:t>
            </a:fld>
            <a:endParaRPr lang="en-US" smtClean="0">
              <a:latin typeface="Arial" pitchFamily="34" charset="0"/>
            </a:endParaRPr>
          </a:p>
        </p:txBody>
      </p:sp>
      <p:pic>
        <p:nvPicPr>
          <p:cNvPr id="99335" name="Picture 5"/>
          <p:cNvPicPr>
            <a:picLocks noChangeAspect="1" noChangeArrowheads="1"/>
          </p:cNvPicPr>
          <p:nvPr/>
        </p:nvPicPr>
        <p:blipFill>
          <a:blip r:embed="rId2"/>
          <a:srcRect/>
          <a:stretch>
            <a:fillRect/>
          </a:stretch>
        </p:blipFill>
        <p:spPr bwMode="auto">
          <a:xfrm>
            <a:off x="179388" y="3192463"/>
            <a:ext cx="3128962" cy="1820862"/>
          </a:xfrm>
          <a:prstGeom prst="rect">
            <a:avLst/>
          </a:prstGeom>
          <a:noFill/>
          <a:ln w="9525">
            <a:noFill/>
            <a:miter lim="800000"/>
            <a:headEnd/>
            <a:tailEnd/>
          </a:ln>
        </p:spPr>
      </p:pic>
      <p:sp>
        <p:nvSpPr>
          <p:cNvPr id="99336" name="TextBox 7"/>
          <p:cNvSpPr txBox="1">
            <a:spLocks noChangeArrowheads="1"/>
          </p:cNvSpPr>
          <p:nvPr/>
        </p:nvSpPr>
        <p:spPr bwMode="auto">
          <a:xfrm>
            <a:off x="3376613" y="3111500"/>
            <a:ext cx="5948362" cy="461963"/>
          </a:xfrm>
          <a:prstGeom prst="rect">
            <a:avLst/>
          </a:prstGeom>
          <a:noFill/>
          <a:ln w="9525">
            <a:solidFill>
              <a:srgbClr val="FF0000"/>
            </a:solidFill>
            <a:miter lim="800000"/>
            <a:headEnd/>
            <a:tailEnd/>
          </a:ln>
        </p:spPr>
        <p:txBody>
          <a:bodyPr wrap="none">
            <a:spAutoFit/>
          </a:bodyPr>
          <a:lstStyle/>
          <a:p>
            <a:r>
              <a:rPr lang="en-US" sz="2400" baseline="-25000">
                <a:latin typeface="Verdana" pitchFamily="34" charset="0"/>
              </a:rPr>
              <a:t>dep_num</a:t>
            </a:r>
            <a:r>
              <a:rPr lang="en-US" sz="2400">
                <a:solidFill>
                  <a:srgbClr val="FF00FF"/>
                </a:solidFill>
                <a:latin typeface="Verdana" pitchFamily="34" charset="0"/>
              </a:rPr>
              <a:t>ℱ</a:t>
            </a:r>
            <a:r>
              <a:rPr lang="en-US" sz="2400" baseline="-25000">
                <a:latin typeface="Verdana" pitchFamily="34" charset="0"/>
              </a:rPr>
              <a:t>COUNT usn, AVERAGE</a:t>
            </a:r>
            <a:r>
              <a:rPr lang="en-US" sz="2400">
                <a:latin typeface="Verdana" pitchFamily="34" charset="0"/>
              </a:rPr>
              <a:t> </a:t>
            </a:r>
            <a:r>
              <a:rPr lang="en-US" sz="2400" baseline="-25000">
                <a:latin typeface="Verdana" pitchFamily="34" charset="0"/>
              </a:rPr>
              <a:t>marks</a:t>
            </a:r>
            <a:r>
              <a:rPr lang="en-US" sz="2400">
                <a:latin typeface="Verdana" pitchFamily="34" charset="0"/>
              </a:rPr>
              <a:t>(</a:t>
            </a:r>
            <a:r>
              <a:rPr lang="en-US" sz="2400">
                <a:solidFill>
                  <a:srgbClr val="0000FF"/>
                </a:solidFill>
                <a:latin typeface="Verdana" pitchFamily="34" charset="0"/>
              </a:rPr>
              <a:t>Student</a:t>
            </a:r>
            <a:r>
              <a:rPr lang="en-US" sz="2400">
                <a:latin typeface="Verdana" pitchFamily="34" charset="0"/>
              </a:rPr>
              <a:t>)</a:t>
            </a:r>
          </a:p>
        </p:txBody>
      </p:sp>
      <p:sp>
        <p:nvSpPr>
          <p:cNvPr id="99337" name="TextBox 8"/>
          <p:cNvSpPr txBox="1">
            <a:spLocks noChangeArrowheads="1"/>
          </p:cNvSpPr>
          <p:nvPr/>
        </p:nvSpPr>
        <p:spPr bwMode="auto">
          <a:xfrm>
            <a:off x="3708400" y="3979863"/>
            <a:ext cx="5068888" cy="1200150"/>
          </a:xfrm>
          <a:prstGeom prst="rect">
            <a:avLst/>
          </a:prstGeom>
          <a:noFill/>
          <a:ln w="9525">
            <a:solidFill>
              <a:srgbClr val="FF0000"/>
            </a:solidFill>
            <a:miter lim="800000"/>
            <a:headEnd/>
            <a:tailEnd/>
          </a:ln>
        </p:spPr>
        <p:txBody>
          <a:bodyPr wrap="none">
            <a:spAutoFit/>
          </a:bodyPr>
          <a:lstStyle/>
          <a:p>
            <a:r>
              <a:rPr lang="en-US">
                <a:latin typeface="Verdana" pitchFamily="34" charset="0"/>
              </a:rPr>
              <a:t>dep-num    COUNT_usn  AVERAGE_marks</a:t>
            </a:r>
          </a:p>
          <a:p>
            <a:r>
              <a:rPr lang="en-US">
                <a:latin typeface="Verdana" pitchFamily="34" charset="0"/>
              </a:rPr>
              <a:t>---------------------------------------------</a:t>
            </a:r>
          </a:p>
          <a:p>
            <a:r>
              <a:rPr lang="en-US">
                <a:latin typeface="Verdana" pitchFamily="34" charset="0"/>
              </a:rPr>
              <a:t>     10                4                   71.25</a:t>
            </a:r>
          </a:p>
          <a:p>
            <a:r>
              <a:rPr lang="en-US">
                <a:latin typeface="Verdana" pitchFamily="34" charset="0"/>
              </a:rPr>
              <a:t>     20                1                    90</a:t>
            </a:r>
          </a:p>
        </p:txBody>
      </p:sp>
      <p:sp>
        <p:nvSpPr>
          <p:cNvPr id="99338" name="Down Arrow 10"/>
          <p:cNvSpPr>
            <a:spLocks noChangeArrowheads="1"/>
          </p:cNvSpPr>
          <p:nvPr/>
        </p:nvSpPr>
        <p:spPr bwMode="auto">
          <a:xfrm>
            <a:off x="6084888" y="3573463"/>
            <a:ext cx="265112" cy="406400"/>
          </a:xfrm>
          <a:prstGeom prst="downArrow">
            <a:avLst>
              <a:gd name="adj1" fmla="val 50000"/>
              <a:gd name="adj2" fmla="val 50232"/>
            </a:avLst>
          </a:prstGeom>
          <a:solidFill>
            <a:schemeClr val="accent1"/>
          </a:solidFill>
          <a:ln w="9525" algn="ctr">
            <a:solidFill>
              <a:schemeClr val="tx1"/>
            </a:solidFill>
            <a:round/>
            <a:headEnd/>
            <a:tailEnd/>
          </a:ln>
        </p:spPr>
        <p:txBody>
          <a:bodyPr/>
          <a:lstStyle/>
          <a:p>
            <a:pPr eaLnBrk="0" hangingPunct="0"/>
            <a:endParaRPr lang="en-US">
              <a:latin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sz="1800" dirty="0" smtClean="0"/>
              <a:t>Consider the following three tables</a:t>
            </a:r>
          </a:p>
          <a:p>
            <a:pPr eaLnBrk="1" hangingPunct="1">
              <a:defRPr/>
            </a:pPr>
            <a:r>
              <a:rPr lang="en-US" sz="1800" dirty="0">
                <a:solidFill>
                  <a:srgbClr val="0000FF"/>
                </a:solidFill>
              </a:rPr>
              <a:t>SALESPERSON</a:t>
            </a:r>
            <a:r>
              <a:rPr lang="en-US" sz="1800" dirty="0"/>
              <a:t>(</a:t>
            </a:r>
            <a:r>
              <a:rPr lang="en-US" sz="1800" dirty="0" err="1"/>
              <a:t>SalesPersonID,Name</a:t>
            </a:r>
            <a:r>
              <a:rPr lang="en-US" sz="1800" dirty="0"/>
              <a:t>)</a:t>
            </a:r>
          </a:p>
          <a:p>
            <a:pPr eaLnBrk="1" hangingPunct="1">
              <a:defRPr/>
            </a:pPr>
            <a:r>
              <a:rPr lang="en-US" sz="1800" dirty="0">
                <a:solidFill>
                  <a:srgbClr val="0000FF"/>
                </a:solidFill>
              </a:rPr>
              <a:t>TRIP</a:t>
            </a:r>
            <a:r>
              <a:rPr lang="en-US" sz="1800" dirty="0"/>
              <a:t>(</a:t>
            </a:r>
            <a:r>
              <a:rPr lang="en-US" sz="1800" dirty="0" err="1"/>
              <a:t>SalesPersonID</a:t>
            </a:r>
            <a:r>
              <a:rPr lang="en-US" sz="1800" dirty="0"/>
              <a:t>, From, To, Trip-ID)</a:t>
            </a:r>
          </a:p>
          <a:p>
            <a:pPr eaLnBrk="1" hangingPunct="1">
              <a:defRPr/>
            </a:pPr>
            <a:r>
              <a:rPr lang="en-US" sz="1800" dirty="0">
                <a:solidFill>
                  <a:srgbClr val="0000FF"/>
                </a:solidFill>
              </a:rPr>
              <a:t>EXPENSE</a:t>
            </a:r>
            <a:r>
              <a:rPr lang="en-US" sz="1800" dirty="0"/>
              <a:t>(</a:t>
            </a:r>
            <a:r>
              <a:rPr lang="en-US" sz="1800" dirty="0" err="1"/>
              <a:t>TripID</a:t>
            </a:r>
            <a:r>
              <a:rPr lang="en-US" sz="1800" dirty="0"/>
              <a:t>, Amount)</a:t>
            </a:r>
          </a:p>
          <a:p>
            <a:pPr marL="0" indent="0" eaLnBrk="1" hangingPunct="1">
              <a:buFont typeface="Wingdings" pitchFamily="2" charset="2"/>
              <a:buNone/>
              <a:defRPr/>
            </a:pPr>
            <a:r>
              <a:rPr lang="en-US" sz="1800" b="1" dirty="0" smtClean="0"/>
              <a:t>i. </a:t>
            </a:r>
            <a:r>
              <a:rPr lang="en-US" sz="1800" dirty="0" smtClean="0"/>
              <a:t>Print the total trip expenses incurred by sales person with ID 504</a:t>
            </a:r>
          </a:p>
          <a:p>
            <a:pPr marL="0" indent="0" eaLnBrk="1" hangingPunct="1">
              <a:buFont typeface="Wingdings" pitchFamily="2" charset="2"/>
              <a:buNone/>
              <a:defRPr/>
            </a:pPr>
            <a:r>
              <a:rPr lang="en-US" sz="1800" b="1" dirty="0" smtClean="0"/>
              <a:t>ii.</a:t>
            </a:r>
            <a:r>
              <a:rPr lang="en-US" sz="1800" dirty="0" smtClean="0"/>
              <a:t> Give the trip details for the trip that exceeded </a:t>
            </a:r>
            <a:r>
              <a:rPr lang="en-US" sz="1800" dirty="0" err="1" smtClean="0"/>
              <a:t>Rs</a:t>
            </a:r>
            <a:r>
              <a:rPr lang="en-US" sz="1800" dirty="0" smtClean="0"/>
              <a:t>. 10,000/-</a:t>
            </a:r>
          </a:p>
          <a:p>
            <a:pPr marL="0" indent="0" eaLnBrk="1" hangingPunct="1">
              <a:buFont typeface="Wingdings" pitchFamily="2" charset="2"/>
              <a:buNone/>
              <a:defRPr/>
            </a:pPr>
            <a:r>
              <a:rPr lang="en-US" sz="1800" b="1" dirty="0" smtClean="0"/>
              <a:t>iii</a:t>
            </a:r>
            <a:r>
              <a:rPr lang="en-US" sz="1800" dirty="0" smtClean="0"/>
              <a:t>. Print the sales person ID and Name of the sales men who took trips to </a:t>
            </a:r>
            <a:r>
              <a:rPr lang="en-US" sz="1800" dirty="0"/>
              <a:t>D</a:t>
            </a:r>
            <a:r>
              <a:rPr lang="en-US" sz="1800" dirty="0" smtClean="0"/>
              <a:t>elhi</a:t>
            </a:r>
            <a:endParaRPr lang="en-US" sz="1800" dirty="0"/>
          </a:p>
        </p:txBody>
      </p:sp>
      <p:sp>
        <p:nvSpPr>
          <p:cNvPr id="100356" name="Date Placeholder 3"/>
          <p:cNvSpPr>
            <a:spLocks noGrp="1"/>
          </p:cNvSpPr>
          <p:nvPr>
            <p:ph type="dt" sz="quarter" idx="10"/>
          </p:nvPr>
        </p:nvSpPr>
        <p:spPr/>
        <p:txBody>
          <a:bodyPr/>
          <a:lstStyle/>
          <a:p>
            <a:pPr fontAlgn="base">
              <a:spcBef>
                <a:spcPct val="0"/>
              </a:spcBef>
              <a:spcAft>
                <a:spcPct val="0"/>
              </a:spcAft>
              <a:defRPr/>
            </a:pPr>
            <a:fld id="{7365A1CC-92B0-49C5-80C1-B277CA7F295D}"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00357"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00358" name="Slide Number Placeholder 5"/>
          <p:cNvSpPr>
            <a:spLocks noGrp="1"/>
          </p:cNvSpPr>
          <p:nvPr>
            <p:ph type="sldNum" sz="quarter" idx="12"/>
          </p:nvPr>
        </p:nvSpPr>
        <p:spPr/>
        <p:txBody>
          <a:bodyPr/>
          <a:lstStyle/>
          <a:p>
            <a:pPr fontAlgn="base">
              <a:spcBef>
                <a:spcPct val="0"/>
              </a:spcBef>
              <a:spcAft>
                <a:spcPct val="0"/>
              </a:spcAft>
              <a:defRPr/>
            </a:pPr>
            <a:fld id="{8FC037D0-B4DE-45D6-B152-03E23BDEAC28}" type="slidenum">
              <a:rPr lang="en-US" smtClean="0">
                <a:latin typeface="Arial" pitchFamily="34" charset="0"/>
              </a:rPr>
              <a:pPr fontAlgn="base">
                <a:spcBef>
                  <a:spcPct val="0"/>
                </a:spcBef>
                <a:spcAft>
                  <a:spcPct val="0"/>
                </a:spcAft>
                <a:defRPr/>
              </a:pPr>
              <a:t>46</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sz="1600" dirty="0" smtClean="0"/>
              <a:t>Consider the following three tables</a:t>
            </a:r>
          </a:p>
          <a:p>
            <a:pPr eaLnBrk="1" hangingPunct="1">
              <a:defRPr/>
            </a:pPr>
            <a:r>
              <a:rPr lang="en-US" sz="1600" dirty="0" smtClean="0">
                <a:solidFill>
                  <a:srgbClr val="0000FF"/>
                </a:solidFill>
              </a:rPr>
              <a:t>SALESPERSON</a:t>
            </a:r>
            <a:r>
              <a:rPr lang="en-US" sz="1600" dirty="0" smtClean="0"/>
              <a:t>(</a:t>
            </a:r>
            <a:r>
              <a:rPr lang="en-US" sz="1600" dirty="0" err="1" smtClean="0"/>
              <a:t>SalesPersonID,Name</a:t>
            </a:r>
            <a:r>
              <a:rPr lang="en-US" sz="1600" dirty="0" smtClean="0"/>
              <a:t>)</a:t>
            </a:r>
          </a:p>
          <a:p>
            <a:pPr eaLnBrk="1" hangingPunct="1">
              <a:defRPr/>
            </a:pPr>
            <a:r>
              <a:rPr lang="en-US" sz="1600" dirty="0" smtClean="0">
                <a:solidFill>
                  <a:srgbClr val="0000FF"/>
                </a:solidFill>
              </a:rPr>
              <a:t>TRIP</a:t>
            </a:r>
            <a:r>
              <a:rPr lang="en-US" sz="1600" dirty="0" smtClean="0"/>
              <a:t>(</a:t>
            </a:r>
            <a:r>
              <a:rPr lang="en-US" sz="1600" dirty="0" err="1" smtClean="0"/>
              <a:t>SalesPersonID</a:t>
            </a:r>
            <a:r>
              <a:rPr lang="en-US" sz="1600" dirty="0" smtClean="0"/>
              <a:t>, From, To, Trip-ID)</a:t>
            </a:r>
          </a:p>
          <a:p>
            <a:pPr eaLnBrk="1" hangingPunct="1">
              <a:defRPr/>
            </a:pPr>
            <a:r>
              <a:rPr lang="en-US" sz="1600" dirty="0" smtClean="0">
                <a:solidFill>
                  <a:srgbClr val="0000FF"/>
                </a:solidFill>
              </a:rPr>
              <a:t>EXPENSE</a:t>
            </a:r>
            <a:r>
              <a:rPr lang="en-US" sz="1600" dirty="0" smtClean="0"/>
              <a:t>(</a:t>
            </a:r>
            <a:r>
              <a:rPr lang="en-US" sz="1600" dirty="0" err="1" smtClean="0"/>
              <a:t>TripID</a:t>
            </a:r>
            <a:r>
              <a:rPr lang="en-US" sz="1600" dirty="0" smtClean="0"/>
              <a:t>, Amount)</a:t>
            </a:r>
            <a:endParaRPr lang="en-US" sz="1600" dirty="0"/>
          </a:p>
          <a:p>
            <a:pPr marL="0" indent="0" eaLnBrk="1" hangingPunct="1">
              <a:buFont typeface="Wingdings" pitchFamily="2" charset="2"/>
              <a:buNone/>
              <a:defRPr/>
            </a:pPr>
            <a:endParaRPr lang="en-US" sz="1800" dirty="0"/>
          </a:p>
        </p:txBody>
      </p:sp>
      <p:sp>
        <p:nvSpPr>
          <p:cNvPr id="101380" name="Date Placeholder 3"/>
          <p:cNvSpPr>
            <a:spLocks noGrp="1"/>
          </p:cNvSpPr>
          <p:nvPr>
            <p:ph type="dt" sz="quarter" idx="10"/>
          </p:nvPr>
        </p:nvSpPr>
        <p:spPr/>
        <p:txBody>
          <a:bodyPr/>
          <a:lstStyle/>
          <a:p>
            <a:pPr fontAlgn="base">
              <a:spcBef>
                <a:spcPct val="0"/>
              </a:spcBef>
              <a:spcAft>
                <a:spcPct val="0"/>
              </a:spcAft>
              <a:defRPr/>
            </a:pPr>
            <a:fld id="{F176ABE3-6D8D-4AA4-A3C5-18EE34A1C5CB}"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01381"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01382" name="Slide Number Placeholder 5"/>
          <p:cNvSpPr>
            <a:spLocks noGrp="1"/>
          </p:cNvSpPr>
          <p:nvPr>
            <p:ph type="sldNum" sz="quarter" idx="12"/>
          </p:nvPr>
        </p:nvSpPr>
        <p:spPr/>
        <p:txBody>
          <a:bodyPr/>
          <a:lstStyle/>
          <a:p>
            <a:pPr fontAlgn="base">
              <a:spcBef>
                <a:spcPct val="0"/>
              </a:spcBef>
              <a:spcAft>
                <a:spcPct val="0"/>
              </a:spcAft>
              <a:defRPr/>
            </a:pPr>
            <a:fld id="{7D05173D-2ABB-43D1-A20E-8DF37B011A68}" type="slidenum">
              <a:rPr lang="en-US" smtClean="0">
                <a:latin typeface="Arial" pitchFamily="34" charset="0"/>
              </a:rPr>
              <a:pPr fontAlgn="base">
                <a:spcBef>
                  <a:spcPct val="0"/>
                </a:spcBef>
                <a:spcAft>
                  <a:spcPct val="0"/>
                </a:spcAft>
                <a:defRPr/>
              </a:pPr>
              <a:t>47</a:t>
            </a:fld>
            <a:endParaRPr lang="en-US" smtClean="0">
              <a:latin typeface="Arial" pitchFamily="34" charset="0"/>
            </a:endParaRPr>
          </a:p>
        </p:txBody>
      </p:sp>
      <p:graphicFrame>
        <p:nvGraphicFramePr>
          <p:cNvPr id="7" name="Table 6"/>
          <p:cNvGraphicFramePr>
            <a:graphicFrameLocks noGrp="1"/>
          </p:cNvGraphicFramePr>
          <p:nvPr/>
        </p:nvGraphicFramePr>
        <p:xfrm>
          <a:off x="684213" y="2881313"/>
          <a:ext cx="3816424" cy="1483360"/>
        </p:xfrm>
        <a:graphic>
          <a:graphicData uri="http://schemas.openxmlformats.org/drawingml/2006/table">
            <a:tbl>
              <a:tblPr firstRow="1" bandRow="1">
                <a:tableStyleId>{5C22544A-7EE6-4342-B048-85BDC9FD1C3A}</a:tableStyleId>
              </a:tblPr>
              <a:tblGrid>
                <a:gridCol w="2427367"/>
                <a:gridCol w="1389057"/>
              </a:tblGrid>
              <a:tr h="370840">
                <a:tc>
                  <a:txBody>
                    <a:bodyPr/>
                    <a:lstStyle/>
                    <a:p>
                      <a:r>
                        <a:rPr lang="en-US" sz="1600" dirty="0" err="1" smtClean="0">
                          <a:solidFill>
                            <a:schemeClr val="tx1"/>
                          </a:solidFill>
                        </a:rPr>
                        <a:t>SalesPersonID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Name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chemeClr val="tx1"/>
                          </a:solidFill>
                        </a:rPr>
                        <a:t>504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err="1" smtClean="0">
                          <a:solidFill>
                            <a:schemeClr val="tx1"/>
                          </a:solidFill>
                        </a:rPr>
                        <a:t>Avinash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chemeClr val="tx1"/>
                          </a:solidFill>
                        </a:rPr>
                        <a:t>505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err="1" smtClean="0">
                          <a:solidFill>
                            <a:schemeClr val="tx1"/>
                          </a:solidFill>
                        </a:rPr>
                        <a:t>Balaji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chemeClr val="tx1"/>
                          </a:solidFill>
                        </a:rPr>
                        <a:t>506</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err="1" smtClean="0">
                          <a:solidFill>
                            <a:schemeClr val="tx1"/>
                          </a:solidFill>
                        </a:rPr>
                        <a:t>Chandan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1400" name="TextBox 7"/>
          <p:cNvSpPr txBox="1">
            <a:spLocks noChangeArrowheads="1"/>
          </p:cNvSpPr>
          <p:nvPr/>
        </p:nvSpPr>
        <p:spPr bwMode="auto">
          <a:xfrm>
            <a:off x="1692275" y="2513013"/>
            <a:ext cx="1884363" cy="368300"/>
          </a:xfrm>
          <a:prstGeom prst="rect">
            <a:avLst/>
          </a:prstGeom>
          <a:noFill/>
          <a:ln w="9525">
            <a:noFill/>
            <a:miter lim="800000"/>
            <a:headEnd/>
            <a:tailEnd/>
          </a:ln>
        </p:spPr>
        <p:txBody>
          <a:bodyPr wrap="none">
            <a:spAutoFit/>
          </a:bodyPr>
          <a:lstStyle/>
          <a:p>
            <a:r>
              <a:rPr lang="en-US">
                <a:solidFill>
                  <a:srgbClr val="0000FF"/>
                </a:solidFill>
                <a:latin typeface="Verdana" pitchFamily="34" charset="0"/>
              </a:rPr>
              <a:t>SALESPERSON</a:t>
            </a:r>
          </a:p>
        </p:txBody>
      </p:sp>
      <p:graphicFrame>
        <p:nvGraphicFramePr>
          <p:cNvPr id="9" name="Table 8"/>
          <p:cNvGraphicFramePr>
            <a:graphicFrameLocks noGrp="1"/>
          </p:cNvGraphicFramePr>
          <p:nvPr/>
        </p:nvGraphicFramePr>
        <p:xfrm>
          <a:off x="801688" y="4754563"/>
          <a:ext cx="6840760" cy="1483360"/>
        </p:xfrm>
        <a:graphic>
          <a:graphicData uri="http://schemas.openxmlformats.org/drawingml/2006/table">
            <a:tbl>
              <a:tblPr firstRow="1" bandRow="1">
                <a:tableStyleId>{5C22544A-7EE6-4342-B048-85BDC9FD1C3A}</a:tableStyleId>
              </a:tblPr>
              <a:tblGrid>
                <a:gridCol w="2427367"/>
                <a:gridCol w="1389057"/>
                <a:gridCol w="1584176"/>
                <a:gridCol w="1440160"/>
              </a:tblGrid>
              <a:tr h="370840">
                <a:tc>
                  <a:txBody>
                    <a:bodyPr/>
                    <a:lstStyle/>
                    <a:p>
                      <a:r>
                        <a:rPr lang="en-US" sz="1600" dirty="0" err="1" smtClean="0">
                          <a:solidFill>
                            <a:schemeClr val="tx1"/>
                          </a:solidFill>
                        </a:rPr>
                        <a:t>SalesPersonID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From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To</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Trip-ID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chemeClr val="tx1"/>
                          </a:solidFill>
                        </a:rPr>
                        <a:t>504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Chennai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Delhi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chemeClr val="tx1"/>
                          </a:solidFill>
                        </a:rPr>
                        <a:t>504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Bangalore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Bombay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chemeClr val="tx1"/>
                          </a:solidFill>
                        </a:rPr>
                        <a:t>505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Bangalore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Srinagar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1428" name="TextBox 9"/>
          <p:cNvSpPr txBox="1">
            <a:spLocks noChangeArrowheads="1"/>
          </p:cNvSpPr>
          <p:nvPr/>
        </p:nvSpPr>
        <p:spPr bwMode="auto">
          <a:xfrm>
            <a:off x="801688" y="4427538"/>
            <a:ext cx="725487" cy="369887"/>
          </a:xfrm>
          <a:prstGeom prst="rect">
            <a:avLst/>
          </a:prstGeom>
          <a:noFill/>
          <a:ln w="9525">
            <a:noFill/>
            <a:miter lim="800000"/>
            <a:headEnd/>
            <a:tailEnd/>
          </a:ln>
        </p:spPr>
        <p:txBody>
          <a:bodyPr wrap="none">
            <a:spAutoFit/>
          </a:bodyPr>
          <a:lstStyle/>
          <a:p>
            <a:r>
              <a:rPr lang="en-US">
                <a:solidFill>
                  <a:srgbClr val="0000FF"/>
                </a:solidFill>
                <a:latin typeface="Verdana" pitchFamily="34" charset="0"/>
              </a:rPr>
              <a:t>TRIP</a:t>
            </a:r>
          </a:p>
        </p:txBody>
      </p:sp>
      <p:graphicFrame>
        <p:nvGraphicFramePr>
          <p:cNvPr id="11" name="Table 10"/>
          <p:cNvGraphicFramePr>
            <a:graphicFrameLocks noGrp="1"/>
          </p:cNvGraphicFramePr>
          <p:nvPr/>
        </p:nvGraphicFramePr>
        <p:xfrm>
          <a:off x="5003800" y="2801938"/>
          <a:ext cx="3456384" cy="1483360"/>
        </p:xfrm>
        <a:graphic>
          <a:graphicData uri="http://schemas.openxmlformats.org/drawingml/2006/table">
            <a:tbl>
              <a:tblPr firstRow="1" bandRow="1">
                <a:tableStyleId>{5C22544A-7EE6-4342-B048-85BDC9FD1C3A}</a:tableStyleId>
              </a:tblPr>
              <a:tblGrid>
                <a:gridCol w="1872208"/>
                <a:gridCol w="1584176"/>
              </a:tblGrid>
              <a:tr h="370840">
                <a:tc>
                  <a:txBody>
                    <a:bodyPr/>
                    <a:lstStyle/>
                    <a:p>
                      <a:pPr algn="ctr"/>
                      <a:r>
                        <a:rPr lang="en-US" sz="1600" dirty="0" smtClean="0">
                          <a:solidFill>
                            <a:schemeClr val="tx1"/>
                          </a:solidFill>
                        </a:rPr>
                        <a:t>Trip-ID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Amount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chemeClr val="tx1"/>
                          </a:solidFill>
                        </a:rPr>
                        <a:t>10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10000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chemeClr val="tx1"/>
                          </a:solidFill>
                        </a:rPr>
                        <a:t>11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8000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chemeClr val="tx1"/>
                          </a:solidFill>
                        </a:rPr>
                        <a:t>12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rPr>
                        <a:t>15000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1446" name="TextBox 11"/>
          <p:cNvSpPr txBox="1">
            <a:spLocks noChangeArrowheads="1"/>
          </p:cNvSpPr>
          <p:nvPr/>
        </p:nvSpPr>
        <p:spPr bwMode="auto">
          <a:xfrm>
            <a:off x="5003800" y="2432050"/>
            <a:ext cx="1250950" cy="369888"/>
          </a:xfrm>
          <a:prstGeom prst="rect">
            <a:avLst/>
          </a:prstGeom>
          <a:noFill/>
          <a:ln w="9525">
            <a:noFill/>
            <a:miter lim="800000"/>
            <a:headEnd/>
            <a:tailEnd/>
          </a:ln>
        </p:spPr>
        <p:txBody>
          <a:bodyPr wrap="none">
            <a:spAutoFit/>
          </a:bodyPr>
          <a:lstStyle/>
          <a:p>
            <a:r>
              <a:rPr lang="en-US">
                <a:solidFill>
                  <a:srgbClr val="0000FF"/>
                </a:solidFill>
                <a:latin typeface="Verdana" pitchFamily="34" charset="0"/>
              </a:rPr>
              <a:t>EXPENSE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102403" name="Content Placeholder 2"/>
          <p:cNvSpPr>
            <a:spLocks noGrp="1"/>
          </p:cNvSpPr>
          <p:nvPr>
            <p:ph idx="1"/>
          </p:nvPr>
        </p:nvSpPr>
        <p:spPr/>
        <p:txBody>
          <a:bodyPr/>
          <a:lstStyle/>
          <a:p>
            <a:pPr marL="0" indent="0" eaLnBrk="1" hangingPunct="1">
              <a:buFont typeface="Wingdings" pitchFamily="2" charset="2"/>
              <a:buNone/>
            </a:pPr>
            <a:r>
              <a:rPr lang="en-US" sz="1600" b="1" smtClean="0"/>
              <a:t>i.</a:t>
            </a:r>
            <a:r>
              <a:rPr lang="en-US" sz="1600" smtClean="0"/>
              <a:t> Print the total trip expenses incurred by sales person with ID 504</a:t>
            </a:r>
          </a:p>
        </p:txBody>
      </p:sp>
      <p:sp>
        <p:nvSpPr>
          <p:cNvPr id="102404" name="Date Placeholder 3"/>
          <p:cNvSpPr>
            <a:spLocks noGrp="1"/>
          </p:cNvSpPr>
          <p:nvPr>
            <p:ph type="dt" sz="quarter" idx="10"/>
          </p:nvPr>
        </p:nvSpPr>
        <p:spPr/>
        <p:txBody>
          <a:bodyPr/>
          <a:lstStyle/>
          <a:p>
            <a:pPr fontAlgn="base">
              <a:spcBef>
                <a:spcPct val="0"/>
              </a:spcBef>
              <a:spcAft>
                <a:spcPct val="0"/>
              </a:spcAft>
              <a:defRPr/>
            </a:pPr>
            <a:fld id="{D9EFBDA4-07E1-4BBA-9D2D-304F1A606015}"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02405"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02406" name="Slide Number Placeholder 5"/>
          <p:cNvSpPr>
            <a:spLocks noGrp="1"/>
          </p:cNvSpPr>
          <p:nvPr>
            <p:ph type="sldNum" sz="quarter" idx="12"/>
          </p:nvPr>
        </p:nvSpPr>
        <p:spPr/>
        <p:txBody>
          <a:bodyPr/>
          <a:lstStyle/>
          <a:p>
            <a:pPr fontAlgn="base">
              <a:spcBef>
                <a:spcPct val="0"/>
              </a:spcBef>
              <a:spcAft>
                <a:spcPct val="0"/>
              </a:spcAft>
              <a:defRPr/>
            </a:pPr>
            <a:fld id="{1102E265-0129-4265-B536-33A592613476}" type="slidenum">
              <a:rPr lang="en-US" smtClean="0">
                <a:latin typeface="Arial" pitchFamily="34" charset="0"/>
              </a:rPr>
              <a:pPr fontAlgn="base">
                <a:spcBef>
                  <a:spcPct val="0"/>
                </a:spcBef>
                <a:spcAft>
                  <a:spcPct val="0"/>
                </a:spcAft>
                <a:defRPr/>
              </a:pPr>
              <a:t>48</a:t>
            </a:fld>
            <a:endParaRPr lang="en-US" smtClean="0">
              <a:latin typeface="Arial" pitchFamily="34" charset="0"/>
            </a:endParaRPr>
          </a:p>
        </p:txBody>
      </p:sp>
      <p:sp>
        <p:nvSpPr>
          <p:cNvPr id="102407" name="TextBox 12"/>
          <p:cNvSpPr txBox="1">
            <a:spLocks noChangeArrowheads="1"/>
          </p:cNvSpPr>
          <p:nvPr/>
        </p:nvSpPr>
        <p:spPr bwMode="auto">
          <a:xfrm>
            <a:off x="539750" y="3657600"/>
            <a:ext cx="1017588" cy="923925"/>
          </a:xfrm>
          <a:prstGeom prst="rect">
            <a:avLst/>
          </a:prstGeom>
          <a:noFill/>
          <a:ln w="12700">
            <a:solidFill>
              <a:srgbClr val="FF0000"/>
            </a:solidFill>
            <a:miter lim="800000"/>
            <a:headEnd/>
            <a:tailEnd/>
          </a:ln>
        </p:spPr>
        <p:txBody>
          <a:bodyPr wrap="none">
            <a:spAutoFit/>
          </a:bodyPr>
          <a:lstStyle/>
          <a:p>
            <a:pPr algn="ctr"/>
            <a:r>
              <a:rPr lang="en-US">
                <a:solidFill>
                  <a:srgbClr val="FF0000"/>
                </a:solidFill>
                <a:latin typeface="Verdana" pitchFamily="34" charset="0"/>
              </a:rPr>
              <a:t>result</a:t>
            </a:r>
          </a:p>
          <a:p>
            <a:pPr algn="ctr"/>
            <a:r>
              <a:rPr lang="en-US">
                <a:latin typeface="Verdana" pitchFamily="34" charset="0"/>
              </a:rPr>
              <a:t>--------</a:t>
            </a:r>
          </a:p>
          <a:p>
            <a:pPr algn="ctr"/>
            <a:r>
              <a:rPr lang="en-US">
                <a:latin typeface="Verdana" pitchFamily="34" charset="0"/>
              </a:rPr>
              <a:t>18000</a:t>
            </a:r>
          </a:p>
        </p:txBody>
      </p:sp>
      <p:pic>
        <p:nvPicPr>
          <p:cNvPr id="102408" name="Picture 2"/>
          <p:cNvPicPr>
            <a:picLocks noChangeAspect="1" noChangeArrowheads="1"/>
          </p:cNvPicPr>
          <p:nvPr/>
        </p:nvPicPr>
        <p:blipFill>
          <a:blip r:embed="rId2"/>
          <a:srcRect/>
          <a:stretch>
            <a:fillRect/>
          </a:stretch>
        </p:blipFill>
        <p:spPr bwMode="auto">
          <a:xfrm>
            <a:off x="320675" y="1757363"/>
            <a:ext cx="8704263"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103427" name="Content Placeholder 2"/>
          <p:cNvSpPr>
            <a:spLocks noGrp="1"/>
          </p:cNvSpPr>
          <p:nvPr>
            <p:ph idx="1"/>
          </p:nvPr>
        </p:nvSpPr>
        <p:spPr/>
        <p:txBody>
          <a:bodyPr/>
          <a:lstStyle/>
          <a:p>
            <a:pPr marL="0" indent="0" eaLnBrk="1" hangingPunct="1">
              <a:buFont typeface="Wingdings" pitchFamily="2" charset="2"/>
              <a:buNone/>
            </a:pPr>
            <a:r>
              <a:rPr lang="en-US" sz="1600" b="1" smtClean="0"/>
              <a:t>i.</a:t>
            </a:r>
            <a:r>
              <a:rPr lang="en-US" sz="1600" smtClean="0"/>
              <a:t> Print the total trip expenses incurred by sales person with ID 504</a:t>
            </a:r>
          </a:p>
        </p:txBody>
      </p:sp>
      <p:sp>
        <p:nvSpPr>
          <p:cNvPr id="103428" name="Date Placeholder 3"/>
          <p:cNvSpPr>
            <a:spLocks noGrp="1"/>
          </p:cNvSpPr>
          <p:nvPr>
            <p:ph type="dt" sz="quarter" idx="10"/>
          </p:nvPr>
        </p:nvSpPr>
        <p:spPr/>
        <p:txBody>
          <a:bodyPr/>
          <a:lstStyle/>
          <a:p>
            <a:pPr fontAlgn="base">
              <a:spcBef>
                <a:spcPct val="0"/>
              </a:spcBef>
              <a:spcAft>
                <a:spcPct val="0"/>
              </a:spcAft>
              <a:defRPr/>
            </a:pPr>
            <a:fld id="{F5C2559F-EAAA-4F67-9360-70E6B6AFC234}"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03429"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03430" name="Slide Number Placeholder 5"/>
          <p:cNvSpPr>
            <a:spLocks noGrp="1"/>
          </p:cNvSpPr>
          <p:nvPr>
            <p:ph type="sldNum" sz="quarter" idx="12"/>
          </p:nvPr>
        </p:nvSpPr>
        <p:spPr/>
        <p:txBody>
          <a:bodyPr/>
          <a:lstStyle/>
          <a:p>
            <a:pPr fontAlgn="base">
              <a:spcBef>
                <a:spcPct val="0"/>
              </a:spcBef>
              <a:spcAft>
                <a:spcPct val="0"/>
              </a:spcAft>
              <a:defRPr/>
            </a:pPr>
            <a:fld id="{17CF9981-6BCC-423C-9FE3-0B91F26ED433}" type="slidenum">
              <a:rPr lang="en-US" smtClean="0">
                <a:latin typeface="Arial" pitchFamily="34" charset="0"/>
              </a:rPr>
              <a:pPr fontAlgn="base">
                <a:spcBef>
                  <a:spcPct val="0"/>
                </a:spcBef>
                <a:spcAft>
                  <a:spcPct val="0"/>
                </a:spcAft>
                <a:defRPr/>
              </a:pPr>
              <a:t>49</a:t>
            </a:fld>
            <a:endParaRPr lang="en-US" smtClean="0">
              <a:latin typeface="Arial" pitchFamily="34" charset="0"/>
            </a:endParaRPr>
          </a:p>
        </p:txBody>
      </p:sp>
      <p:sp>
        <p:nvSpPr>
          <p:cNvPr id="103431" name="TextBox 12"/>
          <p:cNvSpPr txBox="1">
            <a:spLocks noChangeArrowheads="1"/>
          </p:cNvSpPr>
          <p:nvPr/>
        </p:nvSpPr>
        <p:spPr bwMode="auto">
          <a:xfrm>
            <a:off x="539750" y="3657600"/>
            <a:ext cx="1017588" cy="923925"/>
          </a:xfrm>
          <a:prstGeom prst="rect">
            <a:avLst/>
          </a:prstGeom>
          <a:noFill/>
          <a:ln w="12700">
            <a:solidFill>
              <a:srgbClr val="FF0000"/>
            </a:solidFill>
            <a:miter lim="800000"/>
            <a:headEnd/>
            <a:tailEnd/>
          </a:ln>
        </p:spPr>
        <p:txBody>
          <a:bodyPr wrap="none">
            <a:spAutoFit/>
          </a:bodyPr>
          <a:lstStyle/>
          <a:p>
            <a:pPr algn="ctr"/>
            <a:r>
              <a:rPr lang="en-US">
                <a:solidFill>
                  <a:srgbClr val="FF0000"/>
                </a:solidFill>
                <a:latin typeface="Verdana" pitchFamily="34" charset="0"/>
              </a:rPr>
              <a:t>result</a:t>
            </a:r>
          </a:p>
          <a:p>
            <a:pPr algn="ctr"/>
            <a:r>
              <a:rPr lang="en-US">
                <a:latin typeface="Verdana" pitchFamily="34" charset="0"/>
              </a:rPr>
              <a:t>--------</a:t>
            </a:r>
          </a:p>
          <a:p>
            <a:pPr algn="ctr"/>
            <a:r>
              <a:rPr lang="en-US">
                <a:latin typeface="Verdana" pitchFamily="34" charset="0"/>
              </a:rPr>
              <a:t>18000</a:t>
            </a:r>
          </a:p>
        </p:txBody>
      </p:sp>
      <p:sp>
        <p:nvSpPr>
          <p:cNvPr id="103432" name="TextBox 16"/>
          <p:cNvSpPr txBox="1">
            <a:spLocks noChangeArrowheads="1"/>
          </p:cNvSpPr>
          <p:nvPr/>
        </p:nvSpPr>
        <p:spPr bwMode="auto">
          <a:xfrm>
            <a:off x="1957388" y="3548063"/>
            <a:ext cx="7067550" cy="1384300"/>
          </a:xfrm>
          <a:prstGeom prst="rect">
            <a:avLst/>
          </a:prstGeom>
          <a:noFill/>
          <a:ln w="9525">
            <a:solidFill>
              <a:srgbClr val="FF0000"/>
            </a:solidFill>
            <a:miter lim="800000"/>
            <a:headEnd/>
            <a:tailEnd/>
          </a:ln>
        </p:spPr>
        <p:txBody>
          <a:bodyPr wrap="none">
            <a:spAutoFit/>
          </a:bodyPr>
          <a:lstStyle/>
          <a:p>
            <a:r>
              <a:rPr lang="en-US">
                <a:latin typeface="Verdana" pitchFamily="34" charset="0"/>
              </a:rPr>
              <a:t>temp1 &lt;- </a:t>
            </a:r>
            <a:r>
              <a:rPr lang="el-GR" sz="2000">
                <a:solidFill>
                  <a:srgbClr val="FF00FF"/>
                </a:solidFill>
                <a:latin typeface="Verdana" pitchFamily="34" charset="0"/>
              </a:rPr>
              <a:t>σ</a:t>
            </a:r>
            <a:r>
              <a:rPr lang="en-US" sz="2000" baseline="-25000">
                <a:latin typeface="Verdana" pitchFamily="34" charset="0"/>
              </a:rPr>
              <a:t>SalespersonID=</a:t>
            </a:r>
            <a:r>
              <a:rPr lang="en-US" sz="2000" b="1" baseline="-25000">
                <a:latin typeface="Verdana" pitchFamily="34" charset="0"/>
              </a:rPr>
              <a:t>504</a:t>
            </a:r>
            <a:r>
              <a:rPr lang="en-US" sz="1600">
                <a:latin typeface="Verdana" pitchFamily="34" charset="0"/>
              </a:rPr>
              <a:t>(</a:t>
            </a:r>
            <a:r>
              <a:rPr lang="en-US" sz="1600">
                <a:solidFill>
                  <a:srgbClr val="0000FF"/>
                </a:solidFill>
                <a:latin typeface="Verdana" pitchFamily="34" charset="0"/>
              </a:rPr>
              <a:t>TRIP</a:t>
            </a:r>
            <a:r>
              <a:rPr lang="en-US" sz="1600">
                <a:latin typeface="Verdana" pitchFamily="34" charset="0"/>
              </a:rPr>
              <a:t>)</a:t>
            </a:r>
            <a:r>
              <a:rPr lang="en-US" sz="2000" baseline="30000">
                <a:latin typeface="Verdana" pitchFamily="34" charset="0"/>
              </a:rPr>
              <a:t> </a:t>
            </a:r>
          </a:p>
          <a:p>
            <a:r>
              <a:rPr lang="en-US">
                <a:latin typeface="Verdana" pitchFamily="34" charset="0"/>
              </a:rPr>
              <a:t>temp2 &lt;- </a:t>
            </a:r>
            <a:r>
              <a:rPr lang="el-GR" sz="2000">
                <a:solidFill>
                  <a:srgbClr val="FF00FF"/>
                </a:solidFill>
                <a:latin typeface="Cambria Math" pitchFamily="18" charset="0"/>
              </a:rPr>
              <a:t>𝞹</a:t>
            </a:r>
            <a:r>
              <a:rPr lang="en-US" sz="2000" baseline="-25000">
                <a:latin typeface="Verdana" pitchFamily="34" charset="0"/>
              </a:rPr>
              <a:t>Trip-ID</a:t>
            </a:r>
            <a:r>
              <a:rPr lang="en-US" sz="1600">
                <a:latin typeface="Verdana" pitchFamily="34" charset="0"/>
              </a:rPr>
              <a:t>(temp1)</a:t>
            </a:r>
          </a:p>
          <a:p>
            <a:r>
              <a:rPr lang="en-US" sz="2000">
                <a:latin typeface="Verdana" pitchFamily="34" charset="0"/>
              </a:rPr>
              <a:t>temp3 &lt;- </a:t>
            </a:r>
            <a:r>
              <a:rPr lang="en-US" sz="2000">
                <a:solidFill>
                  <a:srgbClr val="0000FF"/>
                </a:solidFill>
                <a:latin typeface="Verdana" pitchFamily="34" charset="0"/>
              </a:rPr>
              <a:t>EXPENSE</a:t>
            </a:r>
            <a:r>
              <a:rPr lang="en-US" sz="2000">
                <a:latin typeface="Verdana" pitchFamily="34" charset="0"/>
              </a:rPr>
              <a:t> </a:t>
            </a:r>
            <a:r>
              <a:rPr lang="en-US" sz="2400">
                <a:solidFill>
                  <a:srgbClr val="FF00FF"/>
                </a:solidFill>
                <a:latin typeface="Verdana" pitchFamily="34" charset="0"/>
              </a:rPr>
              <a:t>⋈ </a:t>
            </a:r>
            <a:r>
              <a:rPr lang="en-US" sz="2000" baseline="-25000">
                <a:latin typeface="Verdana" pitchFamily="34" charset="0"/>
              </a:rPr>
              <a:t>EXPENSE.Trip-ID=temp2.Trip-ID</a:t>
            </a:r>
            <a:r>
              <a:rPr lang="en-US" sz="1400">
                <a:latin typeface="Verdana" pitchFamily="34" charset="0"/>
              </a:rPr>
              <a:t> </a:t>
            </a:r>
            <a:r>
              <a:rPr lang="en-US" sz="2000">
                <a:latin typeface="Verdana" pitchFamily="34" charset="0"/>
              </a:rPr>
              <a:t>(temp2)</a:t>
            </a:r>
          </a:p>
          <a:p>
            <a:r>
              <a:rPr lang="en-US" sz="2000">
                <a:latin typeface="Verdana" pitchFamily="34" charset="0"/>
              </a:rPr>
              <a:t>result &lt;- </a:t>
            </a:r>
            <a:r>
              <a:rPr lang="en-US" sz="2000">
                <a:solidFill>
                  <a:srgbClr val="FF00FF"/>
                </a:solidFill>
                <a:latin typeface="Verdana" pitchFamily="34" charset="0"/>
              </a:rPr>
              <a:t>ℱ</a:t>
            </a:r>
            <a:r>
              <a:rPr lang="en-US" sz="2000" baseline="-25000">
                <a:latin typeface="Verdana" pitchFamily="34" charset="0"/>
              </a:rPr>
              <a:t>SUM Amount </a:t>
            </a:r>
            <a:r>
              <a:rPr lang="en-US" sz="2000">
                <a:latin typeface="Verdana" pitchFamily="34" charset="0"/>
              </a:rPr>
              <a:t>(temp3)</a:t>
            </a:r>
          </a:p>
        </p:txBody>
      </p:sp>
      <p:pic>
        <p:nvPicPr>
          <p:cNvPr id="103433" name="Picture 2"/>
          <p:cNvPicPr>
            <a:picLocks noChangeAspect="1" noChangeArrowheads="1"/>
          </p:cNvPicPr>
          <p:nvPr/>
        </p:nvPicPr>
        <p:blipFill>
          <a:blip r:embed="rId2"/>
          <a:srcRect/>
          <a:stretch>
            <a:fillRect/>
          </a:stretch>
        </p:blipFill>
        <p:spPr bwMode="auto">
          <a:xfrm>
            <a:off x="320675" y="1757363"/>
            <a:ext cx="8704263"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z="2000" smtClean="0">
                <a:solidFill>
                  <a:srgbClr val="0000FF"/>
                </a:solidFill>
              </a:rPr>
              <a:t>SAILORS(Sal_ID, SalName, Rating, Age), RESERVES(Sal_ID , Boat-ID, Rdate), BOATS(Boat-ID, BoatName, Color)</a:t>
            </a:r>
          </a:p>
        </p:txBody>
      </p:sp>
      <p:sp>
        <p:nvSpPr>
          <p:cNvPr id="58371" name="Date Placeholder 3"/>
          <p:cNvSpPr>
            <a:spLocks noGrp="1"/>
          </p:cNvSpPr>
          <p:nvPr>
            <p:ph type="dt" sz="quarter" idx="10"/>
          </p:nvPr>
        </p:nvSpPr>
        <p:spPr/>
        <p:txBody>
          <a:bodyPr/>
          <a:lstStyle/>
          <a:p>
            <a:pPr fontAlgn="base">
              <a:spcBef>
                <a:spcPct val="0"/>
              </a:spcBef>
              <a:spcAft>
                <a:spcPct val="0"/>
              </a:spcAft>
              <a:defRPr/>
            </a:pPr>
            <a:fld id="{3F763DAC-5499-48AB-9F37-D02DE250CE43}"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58372"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58373" name="Slide Number Placeholder 5"/>
          <p:cNvSpPr>
            <a:spLocks noGrp="1"/>
          </p:cNvSpPr>
          <p:nvPr>
            <p:ph type="sldNum" sz="quarter" idx="12"/>
          </p:nvPr>
        </p:nvSpPr>
        <p:spPr/>
        <p:txBody>
          <a:bodyPr/>
          <a:lstStyle/>
          <a:p>
            <a:pPr fontAlgn="base">
              <a:spcBef>
                <a:spcPct val="0"/>
              </a:spcBef>
              <a:spcAft>
                <a:spcPct val="0"/>
              </a:spcAft>
              <a:defRPr/>
            </a:pPr>
            <a:fld id="{EE99326D-4B56-4341-92FD-ADCA9E2124EE}" type="slidenum">
              <a:rPr lang="en-US" smtClean="0">
                <a:latin typeface="Arial" pitchFamily="34" charset="0"/>
              </a:rPr>
              <a:pPr fontAlgn="base">
                <a:spcBef>
                  <a:spcPct val="0"/>
                </a:spcBef>
                <a:spcAft>
                  <a:spcPct val="0"/>
                </a:spcAft>
                <a:defRPr/>
              </a:pPr>
              <a:t>5</a:t>
            </a:fld>
            <a:endParaRPr lang="en-US" smtClean="0">
              <a:latin typeface="Arial" pitchFamily="34" charset="0"/>
            </a:endParaRPr>
          </a:p>
        </p:txBody>
      </p:sp>
      <p:pic>
        <p:nvPicPr>
          <p:cNvPr id="58374" name="Picture 5"/>
          <p:cNvPicPr>
            <a:picLocks noChangeAspect="1" noChangeArrowheads="1"/>
          </p:cNvPicPr>
          <p:nvPr/>
        </p:nvPicPr>
        <p:blipFill>
          <a:blip r:embed="rId2"/>
          <a:srcRect/>
          <a:stretch>
            <a:fillRect/>
          </a:stretch>
        </p:blipFill>
        <p:spPr bwMode="auto">
          <a:xfrm>
            <a:off x="5072063" y="1928813"/>
            <a:ext cx="3629025" cy="1171575"/>
          </a:xfrm>
          <a:prstGeom prst="rect">
            <a:avLst/>
          </a:prstGeom>
          <a:noFill/>
          <a:ln w="9525">
            <a:solidFill>
              <a:schemeClr val="tx1"/>
            </a:solidFill>
            <a:miter lim="800000"/>
            <a:headEnd/>
            <a:tailEnd/>
          </a:ln>
        </p:spPr>
      </p:pic>
      <p:sp>
        <p:nvSpPr>
          <p:cNvPr id="7" name="TextBox 6"/>
          <p:cNvSpPr txBox="1"/>
          <p:nvPr/>
        </p:nvSpPr>
        <p:spPr>
          <a:xfrm>
            <a:off x="188913" y="1049338"/>
            <a:ext cx="6383337" cy="646112"/>
          </a:xfrm>
          <a:prstGeom prst="rect">
            <a:avLst/>
          </a:prstGeom>
          <a:noFill/>
        </p:spPr>
        <p:txBody>
          <a:bodyPr wrap="none">
            <a:spAutoFit/>
          </a:bodyPr>
          <a:lstStyle/>
          <a:p>
            <a:pPr fontAlgn="auto">
              <a:spcBef>
                <a:spcPts val="0"/>
              </a:spcBef>
              <a:spcAft>
                <a:spcPts val="0"/>
              </a:spcAft>
              <a:defRPr/>
            </a:pPr>
            <a:r>
              <a:rPr lang="en-US" dirty="0">
                <a:solidFill>
                  <a:srgbClr val="0000FF"/>
                </a:solidFill>
                <a:latin typeface="+mn-lt"/>
                <a:cs typeface="+mn-cs"/>
              </a:rPr>
              <a:t>Write Relational Algebra express for the following</a:t>
            </a:r>
          </a:p>
          <a:p>
            <a:pPr marL="514350" indent="-514350" fontAlgn="auto">
              <a:spcBef>
                <a:spcPts val="0"/>
              </a:spcBef>
              <a:spcAft>
                <a:spcPts val="0"/>
              </a:spcAft>
              <a:defRPr/>
            </a:pPr>
            <a:r>
              <a:rPr lang="en-US" dirty="0">
                <a:latin typeface="+mn-lt"/>
                <a:cs typeface="+mn-cs"/>
              </a:rPr>
              <a:t>ii. Find names of sailors who have reserved </a:t>
            </a:r>
            <a:r>
              <a:rPr lang="en-US" dirty="0">
                <a:solidFill>
                  <a:srgbClr val="FF0000"/>
                </a:solidFill>
                <a:latin typeface="+mn-lt"/>
                <a:cs typeface="+mn-cs"/>
              </a:rPr>
              <a:t>RED</a:t>
            </a:r>
            <a:r>
              <a:rPr lang="en-US" dirty="0">
                <a:latin typeface="+mn-lt"/>
                <a:cs typeface="+mn-cs"/>
              </a:rPr>
              <a:t> boat</a:t>
            </a:r>
          </a:p>
        </p:txBody>
      </p:sp>
      <p:pic>
        <p:nvPicPr>
          <p:cNvPr id="58376" name="Picture 2"/>
          <p:cNvPicPr>
            <a:picLocks noChangeAspect="1" noChangeArrowheads="1"/>
          </p:cNvPicPr>
          <p:nvPr/>
        </p:nvPicPr>
        <p:blipFill>
          <a:blip r:embed="rId3"/>
          <a:srcRect/>
          <a:stretch>
            <a:fillRect/>
          </a:stretch>
        </p:blipFill>
        <p:spPr bwMode="auto">
          <a:xfrm>
            <a:off x="4500563" y="3429000"/>
            <a:ext cx="4352925" cy="1133475"/>
          </a:xfrm>
          <a:prstGeom prst="rect">
            <a:avLst/>
          </a:prstGeom>
          <a:noFill/>
          <a:ln w="9525">
            <a:solidFill>
              <a:schemeClr val="tx1"/>
            </a:solidFill>
            <a:miter lim="800000"/>
            <a:headEnd/>
            <a:tailEnd/>
          </a:ln>
        </p:spPr>
      </p:pic>
      <p:sp>
        <p:nvSpPr>
          <p:cNvPr id="58377" name="TextBox 2"/>
          <p:cNvSpPr txBox="1">
            <a:spLocks noChangeArrowheads="1"/>
          </p:cNvSpPr>
          <p:nvPr/>
        </p:nvSpPr>
        <p:spPr bwMode="auto">
          <a:xfrm>
            <a:off x="6286500" y="5072063"/>
            <a:ext cx="1127125" cy="1200150"/>
          </a:xfrm>
          <a:prstGeom prst="rect">
            <a:avLst/>
          </a:prstGeom>
          <a:noFill/>
          <a:ln w="9525">
            <a:solidFill>
              <a:srgbClr val="FF0000"/>
            </a:solidFill>
            <a:miter lim="800000"/>
            <a:headEnd/>
            <a:tailEnd/>
          </a:ln>
        </p:spPr>
        <p:txBody>
          <a:bodyPr wrap="none">
            <a:spAutoFit/>
          </a:bodyPr>
          <a:lstStyle/>
          <a:p>
            <a:pPr algn="ctr"/>
            <a:r>
              <a:rPr lang="en-US">
                <a:latin typeface="Verdana" pitchFamily="34" charset="0"/>
              </a:rPr>
              <a:t>OUTPUT</a:t>
            </a:r>
          </a:p>
          <a:p>
            <a:pPr algn="ctr"/>
            <a:r>
              <a:rPr lang="en-US">
                <a:latin typeface="Verdana" pitchFamily="34" charset="0"/>
              </a:rPr>
              <a:t>--------</a:t>
            </a:r>
          </a:p>
          <a:p>
            <a:pPr algn="ctr"/>
            <a:r>
              <a:rPr lang="en-US">
                <a:latin typeface="Verdana" pitchFamily="34" charset="0"/>
              </a:rPr>
              <a:t>Balaji</a:t>
            </a:r>
          </a:p>
          <a:p>
            <a:pPr algn="ctr"/>
            <a:r>
              <a:rPr lang="en-US">
                <a:latin typeface="Verdana" pitchFamily="34" charset="0"/>
              </a:rPr>
              <a:t>Dinesh</a:t>
            </a:r>
          </a:p>
        </p:txBody>
      </p:sp>
      <p:pic>
        <p:nvPicPr>
          <p:cNvPr id="58378" name="Picture 3"/>
          <p:cNvPicPr>
            <a:picLocks noChangeAspect="1" noChangeArrowheads="1"/>
          </p:cNvPicPr>
          <p:nvPr/>
        </p:nvPicPr>
        <p:blipFill>
          <a:blip r:embed="rId4"/>
          <a:srcRect/>
          <a:stretch>
            <a:fillRect/>
          </a:stretch>
        </p:blipFill>
        <p:spPr bwMode="auto">
          <a:xfrm>
            <a:off x="357188" y="1928813"/>
            <a:ext cx="4333875" cy="123348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104451" name="Content Placeholder 2"/>
          <p:cNvSpPr>
            <a:spLocks noGrp="1"/>
          </p:cNvSpPr>
          <p:nvPr>
            <p:ph idx="1"/>
          </p:nvPr>
        </p:nvSpPr>
        <p:spPr/>
        <p:txBody>
          <a:bodyPr/>
          <a:lstStyle/>
          <a:p>
            <a:pPr marL="0" indent="0" eaLnBrk="1" hangingPunct="1">
              <a:buFont typeface="Wingdings" pitchFamily="2" charset="2"/>
              <a:buNone/>
            </a:pPr>
            <a:r>
              <a:rPr lang="en-US" sz="1600" b="1" smtClean="0"/>
              <a:t>ii.</a:t>
            </a:r>
            <a:r>
              <a:rPr lang="en-US" sz="1600" smtClean="0"/>
              <a:t> Give the </a:t>
            </a:r>
            <a:r>
              <a:rPr lang="en-US" sz="1600" b="1" smtClean="0"/>
              <a:t>trip details </a:t>
            </a:r>
            <a:r>
              <a:rPr lang="en-US" sz="1600" smtClean="0"/>
              <a:t>for the trip that exceeded Rs. 10,000/-</a:t>
            </a:r>
          </a:p>
        </p:txBody>
      </p:sp>
      <p:sp>
        <p:nvSpPr>
          <p:cNvPr id="104452" name="Date Placeholder 3"/>
          <p:cNvSpPr>
            <a:spLocks noGrp="1"/>
          </p:cNvSpPr>
          <p:nvPr>
            <p:ph type="dt" sz="quarter" idx="10"/>
          </p:nvPr>
        </p:nvSpPr>
        <p:spPr/>
        <p:txBody>
          <a:bodyPr/>
          <a:lstStyle/>
          <a:p>
            <a:pPr fontAlgn="base">
              <a:spcBef>
                <a:spcPct val="0"/>
              </a:spcBef>
              <a:spcAft>
                <a:spcPct val="0"/>
              </a:spcAft>
              <a:defRPr/>
            </a:pPr>
            <a:fld id="{B3FEDFC7-3E49-49FF-8792-973435DE6308}"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04453"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04454" name="Slide Number Placeholder 5"/>
          <p:cNvSpPr>
            <a:spLocks noGrp="1"/>
          </p:cNvSpPr>
          <p:nvPr>
            <p:ph type="sldNum" sz="quarter" idx="12"/>
          </p:nvPr>
        </p:nvSpPr>
        <p:spPr/>
        <p:txBody>
          <a:bodyPr/>
          <a:lstStyle/>
          <a:p>
            <a:pPr fontAlgn="base">
              <a:spcBef>
                <a:spcPct val="0"/>
              </a:spcBef>
              <a:spcAft>
                <a:spcPct val="0"/>
              </a:spcAft>
              <a:defRPr/>
            </a:pPr>
            <a:fld id="{5D5B29BA-557C-4C54-9E83-E06EB15067B7}" type="slidenum">
              <a:rPr lang="en-US" smtClean="0">
                <a:latin typeface="Arial" pitchFamily="34" charset="0"/>
              </a:rPr>
              <a:pPr fontAlgn="base">
                <a:spcBef>
                  <a:spcPct val="0"/>
                </a:spcBef>
                <a:spcAft>
                  <a:spcPct val="0"/>
                </a:spcAft>
                <a:defRPr/>
              </a:pPr>
              <a:t>50</a:t>
            </a:fld>
            <a:endParaRPr lang="en-US" smtClean="0">
              <a:latin typeface="Arial" pitchFamily="34" charset="0"/>
            </a:endParaRPr>
          </a:p>
        </p:txBody>
      </p:sp>
      <p:sp>
        <p:nvSpPr>
          <p:cNvPr id="104455" name="TextBox 12"/>
          <p:cNvSpPr txBox="1">
            <a:spLocks noChangeArrowheads="1"/>
          </p:cNvSpPr>
          <p:nvPr/>
        </p:nvSpPr>
        <p:spPr bwMode="auto">
          <a:xfrm>
            <a:off x="388938" y="3500438"/>
            <a:ext cx="4175125" cy="1077912"/>
          </a:xfrm>
          <a:prstGeom prst="rect">
            <a:avLst/>
          </a:prstGeom>
          <a:noFill/>
          <a:ln w="12700">
            <a:solidFill>
              <a:srgbClr val="FF0000"/>
            </a:solidFill>
            <a:miter lim="800000"/>
            <a:headEnd/>
            <a:tailEnd/>
          </a:ln>
        </p:spPr>
        <p:txBody>
          <a:bodyPr wrap="none">
            <a:spAutoFit/>
          </a:bodyPr>
          <a:lstStyle/>
          <a:p>
            <a:r>
              <a:rPr lang="en-US" sz="1600">
                <a:solidFill>
                  <a:srgbClr val="FF0000"/>
                </a:solidFill>
                <a:latin typeface="Verdana" pitchFamily="34" charset="0"/>
              </a:rPr>
              <a:t>result</a:t>
            </a:r>
          </a:p>
          <a:p>
            <a:r>
              <a:rPr lang="en-US" sz="1600">
                <a:latin typeface="Verdana" pitchFamily="34" charset="0"/>
              </a:rPr>
              <a:t>----------------------------------------</a:t>
            </a:r>
          </a:p>
          <a:p>
            <a:r>
              <a:rPr lang="en-US" sz="1600">
                <a:latin typeface="Verdana" pitchFamily="34" charset="0"/>
              </a:rPr>
              <a:t>504    Chennai     Delhi      10   10000</a:t>
            </a:r>
          </a:p>
          <a:p>
            <a:r>
              <a:rPr lang="en-US" sz="1600">
                <a:latin typeface="Verdana" pitchFamily="34" charset="0"/>
              </a:rPr>
              <a:t>505    Bangalore  Srinagar  12  15000 </a:t>
            </a:r>
          </a:p>
        </p:txBody>
      </p:sp>
      <p:pic>
        <p:nvPicPr>
          <p:cNvPr id="104456" name="Picture 2"/>
          <p:cNvPicPr>
            <a:picLocks noChangeAspect="1" noChangeArrowheads="1"/>
          </p:cNvPicPr>
          <p:nvPr/>
        </p:nvPicPr>
        <p:blipFill>
          <a:blip r:embed="rId3"/>
          <a:srcRect/>
          <a:stretch>
            <a:fillRect/>
          </a:stretch>
        </p:blipFill>
        <p:spPr bwMode="auto">
          <a:xfrm>
            <a:off x="439738" y="1757363"/>
            <a:ext cx="8704262"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105475" name="Content Placeholder 2"/>
          <p:cNvSpPr>
            <a:spLocks noGrp="1"/>
          </p:cNvSpPr>
          <p:nvPr>
            <p:ph idx="1"/>
          </p:nvPr>
        </p:nvSpPr>
        <p:spPr/>
        <p:txBody>
          <a:bodyPr/>
          <a:lstStyle/>
          <a:p>
            <a:pPr marL="0" indent="0" eaLnBrk="1" hangingPunct="1">
              <a:buFont typeface="Wingdings" pitchFamily="2" charset="2"/>
              <a:buNone/>
            </a:pPr>
            <a:r>
              <a:rPr lang="en-US" sz="1600" b="1" smtClean="0"/>
              <a:t>ii.</a:t>
            </a:r>
            <a:r>
              <a:rPr lang="en-US" sz="1600" smtClean="0"/>
              <a:t> Give the </a:t>
            </a:r>
            <a:r>
              <a:rPr lang="en-US" sz="1600" b="1" smtClean="0"/>
              <a:t>trip details </a:t>
            </a:r>
            <a:r>
              <a:rPr lang="en-US" sz="1600" smtClean="0"/>
              <a:t>for the trip that exceeded Rs. 10,000/-</a:t>
            </a:r>
          </a:p>
        </p:txBody>
      </p:sp>
      <p:sp>
        <p:nvSpPr>
          <p:cNvPr id="105476" name="Date Placeholder 3"/>
          <p:cNvSpPr>
            <a:spLocks noGrp="1"/>
          </p:cNvSpPr>
          <p:nvPr>
            <p:ph type="dt" sz="quarter" idx="10"/>
          </p:nvPr>
        </p:nvSpPr>
        <p:spPr/>
        <p:txBody>
          <a:bodyPr/>
          <a:lstStyle/>
          <a:p>
            <a:pPr fontAlgn="base">
              <a:spcBef>
                <a:spcPct val="0"/>
              </a:spcBef>
              <a:spcAft>
                <a:spcPct val="0"/>
              </a:spcAft>
              <a:defRPr/>
            </a:pPr>
            <a:fld id="{8BD4E7F7-DBB7-4D7E-BC45-D8BD743283C5}"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05477"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05478" name="Slide Number Placeholder 5"/>
          <p:cNvSpPr>
            <a:spLocks noGrp="1"/>
          </p:cNvSpPr>
          <p:nvPr>
            <p:ph type="sldNum" sz="quarter" idx="12"/>
          </p:nvPr>
        </p:nvSpPr>
        <p:spPr/>
        <p:txBody>
          <a:bodyPr/>
          <a:lstStyle/>
          <a:p>
            <a:pPr fontAlgn="base">
              <a:spcBef>
                <a:spcPct val="0"/>
              </a:spcBef>
              <a:spcAft>
                <a:spcPct val="0"/>
              </a:spcAft>
              <a:defRPr/>
            </a:pPr>
            <a:fld id="{D52A468E-B54A-4864-87CA-6DEC7B785A5B}" type="slidenum">
              <a:rPr lang="en-US" smtClean="0">
                <a:latin typeface="Arial" pitchFamily="34" charset="0"/>
              </a:rPr>
              <a:pPr fontAlgn="base">
                <a:spcBef>
                  <a:spcPct val="0"/>
                </a:spcBef>
                <a:spcAft>
                  <a:spcPct val="0"/>
                </a:spcAft>
                <a:defRPr/>
              </a:pPr>
              <a:t>51</a:t>
            </a:fld>
            <a:endParaRPr lang="en-US" smtClean="0">
              <a:latin typeface="Arial" pitchFamily="34" charset="0"/>
            </a:endParaRPr>
          </a:p>
        </p:txBody>
      </p:sp>
      <p:sp>
        <p:nvSpPr>
          <p:cNvPr id="105479" name="TextBox 12"/>
          <p:cNvSpPr txBox="1">
            <a:spLocks noChangeArrowheads="1"/>
          </p:cNvSpPr>
          <p:nvPr/>
        </p:nvSpPr>
        <p:spPr bwMode="auto">
          <a:xfrm>
            <a:off x="388938" y="3500438"/>
            <a:ext cx="4175125" cy="1077912"/>
          </a:xfrm>
          <a:prstGeom prst="rect">
            <a:avLst/>
          </a:prstGeom>
          <a:noFill/>
          <a:ln w="12700">
            <a:solidFill>
              <a:srgbClr val="FF0000"/>
            </a:solidFill>
            <a:miter lim="800000"/>
            <a:headEnd/>
            <a:tailEnd/>
          </a:ln>
        </p:spPr>
        <p:txBody>
          <a:bodyPr wrap="none">
            <a:spAutoFit/>
          </a:bodyPr>
          <a:lstStyle/>
          <a:p>
            <a:r>
              <a:rPr lang="en-US" sz="1600">
                <a:solidFill>
                  <a:srgbClr val="FF0000"/>
                </a:solidFill>
                <a:latin typeface="Verdana" pitchFamily="34" charset="0"/>
              </a:rPr>
              <a:t>result</a:t>
            </a:r>
          </a:p>
          <a:p>
            <a:r>
              <a:rPr lang="en-US" sz="1600">
                <a:latin typeface="Verdana" pitchFamily="34" charset="0"/>
              </a:rPr>
              <a:t>----------------------------------------</a:t>
            </a:r>
          </a:p>
          <a:p>
            <a:r>
              <a:rPr lang="en-US" sz="1600">
                <a:latin typeface="Verdana" pitchFamily="34" charset="0"/>
              </a:rPr>
              <a:t>504    Chennai     Delhi      10   10000</a:t>
            </a:r>
          </a:p>
          <a:p>
            <a:r>
              <a:rPr lang="en-US" sz="1600">
                <a:latin typeface="Verdana" pitchFamily="34" charset="0"/>
              </a:rPr>
              <a:t>505    Bangalore  Srinagar  12  15000 </a:t>
            </a:r>
          </a:p>
        </p:txBody>
      </p:sp>
      <p:sp>
        <p:nvSpPr>
          <p:cNvPr id="105480" name="TextBox 16"/>
          <p:cNvSpPr txBox="1">
            <a:spLocks noChangeArrowheads="1"/>
          </p:cNvSpPr>
          <p:nvPr/>
        </p:nvSpPr>
        <p:spPr bwMode="auto">
          <a:xfrm>
            <a:off x="34925" y="4868863"/>
            <a:ext cx="9109075" cy="1077912"/>
          </a:xfrm>
          <a:prstGeom prst="rect">
            <a:avLst/>
          </a:prstGeom>
          <a:noFill/>
          <a:ln w="9525">
            <a:solidFill>
              <a:srgbClr val="FF0000"/>
            </a:solidFill>
            <a:miter lim="800000"/>
            <a:headEnd/>
            <a:tailEnd/>
          </a:ln>
        </p:spPr>
        <p:txBody>
          <a:bodyPr>
            <a:spAutoFit/>
          </a:bodyPr>
          <a:lstStyle/>
          <a:p>
            <a:r>
              <a:rPr lang="en-US">
                <a:latin typeface="Verdana" pitchFamily="34" charset="0"/>
              </a:rPr>
              <a:t>temp1 &lt;- </a:t>
            </a:r>
            <a:r>
              <a:rPr lang="el-GR" sz="2000">
                <a:solidFill>
                  <a:srgbClr val="FF00FF"/>
                </a:solidFill>
                <a:latin typeface="Verdana" pitchFamily="34" charset="0"/>
              </a:rPr>
              <a:t>σ</a:t>
            </a:r>
            <a:r>
              <a:rPr lang="en-US" sz="2000" baseline="-25000">
                <a:latin typeface="Verdana" pitchFamily="34" charset="0"/>
              </a:rPr>
              <a:t>Amount &gt; </a:t>
            </a:r>
            <a:r>
              <a:rPr lang="en-US" sz="2000" b="1" baseline="-25000">
                <a:latin typeface="Verdana" pitchFamily="34" charset="0"/>
              </a:rPr>
              <a:t>10000</a:t>
            </a:r>
            <a:r>
              <a:rPr lang="en-US" sz="1600">
                <a:latin typeface="Verdana" pitchFamily="34" charset="0"/>
              </a:rPr>
              <a:t>(</a:t>
            </a:r>
            <a:r>
              <a:rPr lang="en-US" sz="1600">
                <a:solidFill>
                  <a:srgbClr val="0000FF"/>
                </a:solidFill>
                <a:latin typeface="Verdana" pitchFamily="34" charset="0"/>
              </a:rPr>
              <a:t>EXPENSE</a:t>
            </a:r>
            <a:r>
              <a:rPr lang="en-US" sz="1600">
                <a:latin typeface="Verdana" pitchFamily="34" charset="0"/>
              </a:rPr>
              <a:t>)</a:t>
            </a:r>
            <a:r>
              <a:rPr lang="en-US" sz="2000" baseline="30000">
                <a:latin typeface="Verdana" pitchFamily="34" charset="0"/>
              </a:rPr>
              <a:t> </a:t>
            </a:r>
          </a:p>
          <a:p>
            <a:r>
              <a:rPr lang="en-US" sz="2000">
                <a:latin typeface="Verdana" pitchFamily="34" charset="0"/>
              </a:rPr>
              <a:t>result &lt;- </a:t>
            </a:r>
            <a:r>
              <a:rPr lang="el-GR" sz="2000">
                <a:solidFill>
                  <a:srgbClr val="FF00FF"/>
                </a:solidFill>
                <a:latin typeface="Cambria Math" pitchFamily="18" charset="0"/>
              </a:rPr>
              <a:t>𝞹 </a:t>
            </a:r>
            <a:r>
              <a:rPr lang="en-US" sz="2000" baseline="-25000">
                <a:latin typeface="Cambria Math" pitchFamily="18" charset="0"/>
              </a:rPr>
              <a:t>(TRIP.SalesPersonID,  TRIP.From, TRIP.To, TRIP.Trip-ID,temp2.Amount) </a:t>
            </a:r>
            <a:r>
              <a:rPr lang="en-US" sz="2000" baseline="-25000">
                <a:solidFill>
                  <a:srgbClr val="FF00FF"/>
                </a:solidFill>
                <a:latin typeface="Cambria Math" pitchFamily="18" charset="0"/>
              </a:rPr>
              <a:t> </a:t>
            </a:r>
            <a:r>
              <a:rPr lang="en-US" sz="2000" b="1">
                <a:solidFill>
                  <a:srgbClr val="006600"/>
                </a:solidFill>
                <a:latin typeface="Cambria Math" pitchFamily="18" charset="0"/>
              </a:rPr>
              <a:t>(</a:t>
            </a:r>
            <a:r>
              <a:rPr lang="en-US" sz="2000">
                <a:solidFill>
                  <a:srgbClr val="0000FF"/>
                </a:solidFill>
                <a:latin typeface="Verdana" pitchFamily="34" charset="0"/>
              </a:rPr>
              <a:t>TRIP</a:t>
            </a:r>
            <a:r>
              <a:rPr lang="en-US" sz="2000">
                <a:latin typeface="Verdana" pitchFamily="34" charset="0"/>
              </a:rPr>
              <a:t> </a:t>
            </a:r>
            <a:r>
              <a:rPr lang="en-US" sz="2400">
                <a:solidFill>
                  <a:srgbClr val="FF00FF"/>
                </a:solidFill>
                <a:latin typeface="Verdana" pitchFamily="34" charset="0"/>
              </a:rPr>
              <a:t>⋈                      </a:t>
            </a:r>
          </a:p>
          <a:p>
            <a:r>
              <a:rPr lang="en-US" sz="2400" baseline="-25000">
                <a:solidFill>
                  <a:srgbClr val="FF00FF"/>
                </a:solidFill>
                <a:latin typeface="Verdana" pitchFamily="34" charset="0"/>
              </a:rPr>
              <a:t>                                                                         </a:t>
            </a:r>
            <a:r>
              <a:rPr lang="en-US" sz="2000" baseline="-25000">
                <a:latin typeface="Verdana" pitchFamily="34" charset="0"/>
              </a:rPr>
              <a:t>TRIP.Trip-ID=temp1.Trip-ID</a:t>
            </a:r>
            <a:r>
              <a:rPr lang="en-US" sz="1400">
                <a:latin typeface="Verdana" pitchFamily="34" charset="0"/>
              </a:rPr>
              <a:t> </a:t>
            </a:r>
            <a:r>
              <a:rPr lang="en-US" sz="2000">
                <a:latin typeface="Verdana" pitchFamily="34" charset="0"/>
              </a:rPr>
              <a:t>(temp1)</a:t>
            </a:r>
            <a:r>
              <a:rPr lang="en-US" sz="2000" b="1">
                <a:solidFill>
                  <a:srgbClr val="006600"/>
                </a:solidFill>
                <a:latin typeface="Verdana" pitchFamily="34" charset="0"/>
              </a:rPr>
              <a:t>)</a:t>
            </a:r>
          </a:p>
        </p:txBody>
      </p:sp>
      <p:pic>
        <p:nvPicPr>
          <p:cNvPr id="105481" name="Picture 2"/>
          <p:cNvPicPr>
            <a:picLocks noChangeAspect="1" noChangeArrowheads="1"/>
          </p:cNvPicPr>
          <p:nvPr/>
        </p:nvPicPr>
        <p:blipFill>
          <a:blip r:embed="rId3"/>
          <a:srcRect/>
          <a:stretch>
            <a:fillRect/>
          </a:stretch>
        </p:blipFill>
        <p:spPr bwMode="auto">
          <a:xfrm>
            <a:off x="439738" y="1757363"/>
            <a:ext cx="8704262"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106499" name="Content Placeholder 2"/>
          <p:cNvSpPr>
            <a:spLocks noGrp="1"/>
          </p:cNvSpPr>
          <p:nvPr>
            <p:ph idx="1"/>
          </p:nvPr>
        </p:nvSpPr>
        <p:spPr/>
        <p:txBody>
          <a:bodyPr/>
          <a:lstStyle/>
          <a:p>
            <a:pPr marL="0" indent="0" eaLnBrk="1" hangingPunct="1">
              <a:buFont typeface="Wingdings" pitchFamily="2" charset="2"/>
              <a:buNone/>
            </a:pPr>
            <a:r>
              <a:rPr lang="en-US" sz="1600" b="1" smtClean="0"/>
              <a:t>iii.</a:t>
            </a:r>
            <a:r>
              <a:rPr lang="en-US" sz="1600" smtClean="0"/>
              <a:t> Print the sales person ID and Name of the sales men who took trips to Delhi</a:t>
            </a:r>
          </a:p>
        </p:txBody>
      </p:sp>
      <p:sp>
        <p:nvSpPr>
          <p:cNvPr id="106500" name="Date Placeholder 3"/>
          <p:cNvSpPr>
            <a:spLocks noGrp="1"/>
          </p:cNvSpPr>
          <p:nvPr>
            <p:ph type="dt" sz="quarter" idx="10"/>
          </p:nvPr>
        </p:nvSpPr>
        <p:spPr/>
        <p:txBody>
          <a:bodyPr/>
          <a:lstStyle/>
          <a:p>
            <a:pPr fontAlgn="base">
              <a:spcBef>
                <a:spcPct val="0"/>
              </a:spcBef>
              <a:spcAft>
                <a:spcPct val="0"/>
              </a:spcAft>
              <a:defRPr/>
            </a:pPr>
            <a:fld id="{265E82C6-35EE-46FA-8915-0521F0334CDC}"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06501"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06502" name="Slide Number Placeholder 5"/>
          <p:cNvSpPr>
            <a:spLocks noGrp="1"/>
          </p:cNvSpPr>
          <p:nvPr>
            <p:ph type="sldNum" sz="quarter" idx="12"/>
          </p:nvPr>
        </p:nvSpPr>
        <p:spPr/>
        <p:txBody>
          <a:bodyPr/>
          <a:lstStyle/>
          <a:p>
            <a:pPr fontAlgn="base">
              <a:spcBef>
                <a:spcPct val="0"/>
              </a:spcBef>
              <a:spcAft>
                <a:spcPct val="0"/>
              </a:spcAft>
              <a:defRPr/>
            </a:pPr>
            <a:fld id="{643CFF4C-51FA-4F30-AD61-43B4F81B4D8C}" type="slidenum">
              <a:rPr lang="en-US" smtClean="0">
                <a:latin typeface="Arial" pitchFamily="34" charset="0"/>
              </a:rPr>
              <a:pPr fontAlgn="base">
                <a:spcBef>
                  <a:spcPct val="0"/>
                </a:spcBef>
                <a:spcAft>
                  <a:spcPct val="0"/>
                </a:spcAft>
                <a:defRPr/>
              </a:pPr>
              <a:t>52</a:t>
            </a:fld>
            <a:endParaRPr lang="en-US" smtClean="0">
              <a:latin typeface="Arial" pitchFamily="34" charset="0"/>
            </a:endParaRPr>
          </a:p>
        </p:txBody>
      </p:sp>
      <p:sp>
        <p:nvSpPr>
          <p:cNvPr id="106503" name="TextBox 12"/>
          <p:cNvSpPr txBox="1">
            <a:spLocks noChangeArrowheads="1"/>
          </p:cNvSpPr>
          <p:nvPr/>
        </p:nvSpPr>
        <p:spPr bwMode="auto">
          <a:xfrm>
            <a:off x="954088" y="3881438"/>
            <a:ext cx="1522412" cy="831850"/>
          </a:xfrm>
          <a:prstGeom prst="rect">
            <a:avLst/>
          </a:prstGeom>
          <a:noFill/>
          <a:ln w="12700">
            <a:solidFill>
              <a:srgbClr val="FF0000"/>
            </a:solidFill>
            <a:miter lim="800000"/>
            <a:headEnd/>
            <a:tailEnd/>
          </a:ln>
        </p:spPr>
        <p:txBody>
          <a:bodyPr wrap="none">
            <a:spAutoFit/>
          </a:bodyPr>
          <a:lstStyle/>
          <a:p>
            <a:r>
              <a:rPr lang="en-US" sz="1600">
                <a:solidFill>
                  <a:srgbClr val="FF0000"/>
                </a:solidFill>
                <a:latin typeface="Verdana" pitchFamily="34" charset="0"/>
              </a:rPr>
              <a:t>result</a:t>
            </a:r>
          </a:p>
          <a:p>
            <a:r>
              <a:rPr lang="en-US" sz="1600">
                <a:latin typeface="Verdana" pitchFamily="34" charset="0"/>
              </a:rPr>
              <a:t>--------------</a:t>
            </a:r>
          </a:p>
          <a:p>
            <a:r>
              <a:rPr lang="en-US" sz="1600">
                <a:latin typeface="Verdana" pitchFamily="34" charset="0"/>
              </a:rPr>
              <a:t>504  Avinash</a:t>
            </a:r>
          </a:p>
        </p:txBody>
      </p:sp>
      <p:pic>
        <p:nvPicPr>
          <p:cNvPr id="106504" name="Picture 2"/>
          <p:cNvPicPr>
            <a:picLocks noChangeAspect="1" noChangeArrowheads="1"/>
          </p:cNvPicPr>
          <p:nvPr/>
        </p:nvPicPr>
        <p:blipFill>
          <a:blip r:embed="rId3"/>
          <a:srcRect/>
          <a:stretch>
            <a:fillRect/>
          </a:stretch>
        </p:blipFill>
        <p:spPr bwMode="auto">
          <a:xfrm>
            <a:off x="388938" y="1828800"/>
            <a:ext cx="8532812" cy="1528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p>
        </p:txBody>
      </p:sp>
      <p:sp>
        <p:nvSpPr>
          <p:cNvPr id="107523" name="Content Placeholder 2"/>
          <p:cNvSpPr>
            <a:spLocks noGrp="1"/>
          </p:cNvSpPr>
          <p:nvPr>
            <p:ph idx="1"/>
          </p:nvPr>
        </p:nvSpPr>
        <p:spPr/>
        <p:txBody>
          <a:bodyPr/>
          <a:lstStyle/>
          <a:p>
            <a:pPr marL="0" indent="0" eaLnBrk="1" hangingPunct="1">
              <a:buFont typeface="Wingdings" pitchFamily="2" charset="2"/>
              <a:buNone/>
            </a:pPr>
            <a:r>
              <a:rPr lang="en-US" sz="1600" b="1" smtClean="0"/>
              <a:t>iii.</a:t>
            </a:r>
            <a:r>
              <a:rPr lang="en-US" sz="1600" smtClean="0"/>
              <a:t> Print the sales person ID and Name of the sales men who took trips to Delhi</a:t>
            </a:r>
          </a:p>
        </p:txBody>
      </p:sp>
      <p:sp>
        <p:nvSpPr>
          <p:cNvPr id="107524" name="Date Placeholder 3"/>
          <p:cNvSpPr>
            <a:spLocks noGrp="1"/>
          </p:cNvSpPr>
          <p:nvPr>
            <p:ph type="dt" sz="quarter" idx="10"/>
          </p:nvPr>
        </p:nvSpPr>
        <p:spPr/>
        <p:txBody>
          <a:bodyPr/>
          <a:lstStyle/>
          <a:p>
            <a:pPr fontAlgn="base">
              <a:spcBef>
                <a:spcPct val="0"/>
              </a:spcBef>
              <a:spcAft>
                <a:spcPct val="0"/>
              </a:spcAft>
              <a:defRPr/>
            </a:pPr>
            <a:fld id="{625567C6-7999-4DA0-ADED-EDA2C33BD3E6}"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07525"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07526" name="Slide Number Placeholder 5"/>
          <p:cNvSpPr>
            <a:spLocks noGrp="1"/>
          </p:cNvSpPr>
          <p:nvPr>
            <p:ph type="sldNum" sz="quarter" idx="12"/>
          </p:nvPr>
        </p:nvSpPr>
        <p:spPr/>
        <p:txBody>
          <a:bodyPr/>
          <a:lstStyle/>
          <a:p>
            <a:pPr fontAlgn="base">
              <a:spcBef>
                <a:spcPct val="0"/>
              </a:spcBef>
              <a:spcAft>
                <a:spcPct val="0"/>
              </a:spcAft>
              <a:defRPr/>
            </a:pPr>
            <a:fld id="{F6F7BBE8-F24D-4AFE-9016-2161F7DE6E03}" type="slidenum">
              <a:rPr lang="en-US" smtClean="0">
                <a:latin typeface="Arial" pitchFamily="34" charset="0"/>
              </a:rPr>
              <a:pPr fontAlgn="base">
                <a:spcBef>
                  <a:spcPct val="0"/>
                </a:spcBef>
                <a:spcAft>
                  <a:spcPct val="0"/>
                </a:spcAft>
                <a:defRPr/>
              </a:pPr>
              <a:t>53</a:t>
            </a:fld>
            <a:endParaRPr lang="en-US" smtClean="0">
              <a:latin typeface="Arial" pitchFamily="34" charset="0"/>
            </a:endParaRPr>
          </a:p>
        </p:txBody>
      </p:sp>
      <p:sp>
        <p:nvSpPr>
          <p:cNvPr id="107527" name="TextBox 12"/>
          <p:cNvSpPr txBox="1">
            <a:spLocks noChangeArrowheads="1"/>
          </p:cNvSpPr>
          <p:nvPr/>
        </p:nvSpPr>
        <p:spPr bwMode="auto">
          <a:xfrm>
            <a:off x="1714500" y="3500438"/>
            <a:ext cx="1524000" cy="831850"/>
          </a:xfrm>
          <a:prstGeom prst="rect">
            <a:avLst/>
          </a:prstGeom>
          <a:noFill/>
          <a:ln w="12700">
            <a:solidFill>
              <a:srgbClr val="FF0000"/>
            </a:solidFill>
            <a:miter lim="800000"/>
            <a:headEnd/>
            <a:tailEnd/>
          </a:ln>
        </p:spPr>
        <p:txBody>
          <a:bodyPr wrap="none">
            <a:spAutoFit/>
          </a:bodyPr>
          <a:lstStyle/>
          <a:p>
            <a:r>
              <a:rPr lang="en-US" sz="1600">
                <a:solidFill>
                  <a:srgbClr val="FF0000"/>
                </a:solidFill>
                <a:latin typeface="Verdana" pitchFamily="34" charset="0"/>
              </a:rPr>
              <a:t>result</a:t>
            </a:r>
          </a:p>
          <a:p>
            <a:r>
              <a:rPr lang="en-US" sz="1600">
                <a:latin typeface="Verdana" pitchFamily="34" charset="0"/>
              </a:rPr>
              <a:t>--------------</a:t>
            </a:r>
          </a:p>
          <a:p>
            <a:r>
              <a:rPr lang="en-US" sz="1600">
                <a:latin typeface="Verdana" pitchFamily="34" charset="0"/>
              </a:rPr>
              <a:t>504  Avinash</a:t>
            </a:r>
          </a:p>
        </p:txBody>
      </p:sp>
      <p:pic>
        <p:nvPicPr>
          <p:cNvPr id="107528" name="Picture 2"/>
          <p:cNvPicPr>
            <a:picLocks noChangeAspect="1" noChangeArrowheads="1"/>
          </p:cNvPicPr>
          <p:nvPr/>
        </p:nvPicPr>
        <p:blipFill>
          <a:blip r:embed="rId3"/>
          <a:srcRect/>
          <a:stretch>
            <a:fillRect/>
          </a:stretch>
        </p:blipFill>
        <p:spPr bwMode="auto">
          <a:xfrm>
            <a:off x="388938" y="1828800"/>
            <a:ext cx="8532812" cy="1528763"/>
          </a:xfrm>
          <a:prstGeom prst="rect">
            <a:avLst/>
          </a:prstGeom>
          <a:noFill/>
          <a:ln w="9525">
            <a:noFill/>
            <a:miter lim="800000"/>
            <a:headEnd/>
            <a:tailEnd/>
          </a:ln>
        </p:spPr>
      </p:pic>
      <p:sp>
        <p:nvSpPr>
          <p:cNvPr id="107529" name="TextBox 10"/>
          <p:cNvSpPr txBox="1">
            <a:spLocks noChangeArrowheads="1"/>
          </p:cNvSpPr>
          <p:nvPr/>
        </p:nvSpPr>
        <p:spPr bwMode="auto">
          <a:xfrm>
            <a:off x="34925" y="4508500"/>
            <a:ext cx="9336088" cy="1385888"/>
          </a:xfrm>
          <a:prstGeom prst="rect">
            <a:avLst/>
          </a:prstGeom>
          <a:noFill/>
          <a:ln w="9525">
            <a:solidFill>
              <a:srgbClr val="FF0000"/>
            </a:solidFill>
            <a:miter lim="800000"/>
            <a:headEnd/>
            <a:tailEnd/>
          </a:ln>
        </p:spPr>
        <p:txBody>
          <a:bodyPr wrap="none">
            <a:spAutoFit/>
          </a:bodyPr>
          <a:lstStyle/>
          <a:p>
            <a:r>
              <a:rPr lang="en-US">
                <a:latin typeface="Verdana" pitchFamily="34" charset="0"/>
              </a:rPr>
              <a:t>temp1 &lt;- </a:t>
            </a:r>
            <a:r>
              <a:rPr lang="el-GR" sz="2000">
                <a:solidFill>
                  <a:srgbClr val="FF00FF"/>
                </a:solidFill>
                <a:latin typeface="Verdana" pitchFamily="34" charset="0"/>
              </a:rPr>
              <a:t>σ</a:t>
            </a:r>
            <a:r>
              <a:rPr lang="en-US" sz="2000" baseline="-25000">
                <a:latin typeface="Verdana" pitchFamily="34" charset="0"/>
              </a:rPr>
              <a:t>To=‘</a:t>
            </a:r>
            <a:r>
              <a:rPr lang="en-US" sz="2000" b="1" baseline="-25000">
                <a:latin typeface="Verdana" pitchFamily="34" charset="0"/>
              </a:rPr>
              <a:t>Delhi</a:t>
            </a:r>
            <a:r>
              <a:rPr lang="en-US" sz="2000" baseline="-25000">
                <a:latin typeface="Verdana" pitchFamily="34" charset="0"/>
              </a:rPr>
              <a:t>’</a:t>
            </a:r>
            <a:r>
              <a:rPr lang="en-US" sz="1600">
                <a:latin typeface="Verdana" pitchFamily="34" charset="0"/>
              </a:rPr>
              <a:t>(</a:t>
            </a:r>
            <a:r>
              <a:rPr lang="en-US" sz="1600">
                <a:solidFill>
                  <a:srgbClr val="0000FF"/>
                </a:solidFill>
                <a:latin typeface="Verdana" pitchFamily="34" charset="0"/>
              </a:rPr>
              <a:t>TRIP</a:t>
            </a:r>
            <a:r>
              <a:rPr lang="en-US" sz="1600">
                <a:latin typeface="Verdana" pitchFamily="34" charset="0"/>
              </a:rPr>
              <a:t>)</a:t>
            </a:r>
            <a:r>
              <a:rPr lang="en-US" sz="2000" baseline="30000">
                <a:latin typeface="Verdana" pitchFamily="34" charset="0"/>
              </a:rPr>
              <a:t> </a:t>
            </a:r>
          </a:p>
          <a:p>
            <a:r>
              <a:rPr lang="en-US">
                <a:latin typeface="Verdana" pitchFamily="34" charset="0"/>
              </a:rPr>
              <a:t>temp2 &lt;- </a:t>
            </a:r>
            <a:r>
              <a:rPr lang="el-GR" sz="2000">
                <a:solidFill>
                  <a:srgbClr val="FF00FF"/>
                </a:solidFill>
                <a:latin typeface="Cambria Math" pitchFamily="18" charset="0"/>
              </a:rPr>
              <a:t>𝞹</a:t>
            </a:r>
            <a:r>
              <a:rPr lang="en-US" sz="2000" baseline="-25000">
                <a:latin typeface="Verdana" pitchFamily="34" charset="0"/>
              </a:rPr>
              <a:t>SalesPerson-ID</a:t>
            </a:r>
            <a:r>
              <a:rPr lang="en-US" sz="1600">
                <a:latin typeface="Verdana" pitchFamily="34" charset="0"/>
              </a:rPr>
              <a:t>(temp1)</a:t>
            </a:r>
          </a:p>
          <a:p>
            <a:r>
              <a:rPr lang="en-US">
                <a:latin typeface="Verdana" pitchFamily="34" charset="0"/>
              </a:rPr>
              <a:t>temp3</a:t>
            </a:r>
            <a:r>
              <a:rPr lang="en-US" sz="2000">
                <a:latin typeface="Verdana" pitchFamily="34" charset="0"/>
              </a:rPr>
              <a:t>&lt;-</a:t>
            </a:r>
            <a:r>
              <a:rPr lang="en-US" sz="2000">
                <a:solidFill>
                  <a:srgbClr val="0000FF"/>
                </a:solidFill>
                <a:latin typeface="Verdana" pitchFamily="34" charset="0"/>
              </a:rPr>
              <a:t>SALESPERSON</a:t>
            </a:r>
            <a:r>
              <a:rPr lang="en-US" sz="2000">
                <a:latin typeface="Verdana" pitchFamily="34" charset="0"/>
              </a:rPr>
              <a:t> </a:t>
            </a:r>
            <a:r>
              <a:rPr lang="en-US" sz="2400">
                <a:solidFill>
                  <a:srgbClr val="FF00FF"/>
                </a:solidFill>
                <a:latin typeface="Verdana" pitchFamily="34" charset="0"/>
              </a:rPr>
              <a:t>⋈ </a:t>
            </a:r>
            <a:r>
              <a:rPr lang="en-US" sz="2000" baseline="-25000">
                <a:latin typeface="Verdana" pitchFamily="34" charset="0"/>
              </a:rPr>
              <a:t>SALESPERSON.SalesPersonID=temp2.SalesPerson-ID</a:t>
            </a:r>
            <a:r>
              <a:rPr lang="en-US" sz="1400">
                <a:latin typeface="Verdana" pitchFamily="34" charset="0"/>
              </a:rPr>
              <a:t> </a:t>
            </a:r>
            <a:r>
              <a:rPr lang="en-US">
                <a:latin typeface="Verdana" pitchFamily="34" charset="0"/>
              </a:rPr>
              <a:t>(temp2)</a:t>
            </a:r>
          </a:p>
          <a:p>
            <a:r>
              <a:rPr lang="en-US" sz="2000">
                <a:latin typeface="Verdana" pitchFamily="34" charset="0"/>
              </a:rPr>
              <a:t>result &lt;- </a:t>
            </a:r>
            <a:r>
              <a:rPr lang="el-GR" sz="2000">
                <a:solidFill>
                  <a:srgbClr val="FF00FF"/>
                </a:solidFill>
                <a:latin typeface="Cambria Math" pitchFamily="18" charset="0"/>
              </a:rPr>
              <a:t>𝞹 </a:t>
            </a:r>
            <a:r>
              <a:rPr lang="en-US" sz="2000" baseline="-25000">
                <a:latin typeface="Verdana" pitchFamily="34" charset="0"/>
              </a:rPr>
              <a:t>SalesPersonID, Name </a:t>
            </a:r>
            <a:r>
              <a:rPr lang="en-US" sz="2000">
                <a:latin typeface="Verdana" pitchFamily="34" charset="0"/>
              </a:rPr>
              <a:t>(temp3)</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endParaRPr lang="en-US" sz="2000" smtClean="0"/>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sz="1600" dirty="0"/>
              <a:t>Consider the following relational schema describing a movie database </a:t>
            </a:r>
            <a:endParaRPr lang="en-US" sz="1600" dirty="0" smtClean="0"/>
          </a:p>
          <a:p>
            <a:pPr eaLnBrk="1" hangingPunct="1">
              <a:defRPr/>
            </a:pPr>
            <a:r>
              <a:rPr lang="en-US" sz="1600" dirty="0" smtClean="0"/>
              <a:t>Schedule(Theater</a:t>
            </a:r>
            <a:r>
              <a:rPr lang="en-US" sz="1600" dirty="0"/>
              <a:t>, Title, Time) </a:t>
            </a:r>
            <a:endParaRPr lang="en-US" sz="1600" dirty="0" smtClean="0"/>
          </a:p>
          <a:p>
            <a:pPr eaLnBrk="1" hangingPunct="1">
              <a:defRPr/>
            </a:pPr>
            <a:r>
              <a:rPr lang="en-US" sz="1600" dirty="0" smtClean="0"/>
              <a:t>Movies(Title</a:t>
            </a:r>
            <a:r>
              <a:rPr lang="en-US" sz="1600" dirty="0"/>
              <a:t>, Director, Actor) </a:t>
            </a:r>
            <a:endParaRPr lang="en-US" sz="1600" dirty="0" smtClean="0"/>
          </a:p>
          <a:p>
            <a:pPr eaLnBrk="1" hangingPunct="1">
              <a:defRPr/>
            </a:pPr>
            <a:r>
              <a:rPr lang="en-US" sz="1600" dirty="0" smtClean="0"/>
              <a:t>Produced(Producer</a:t>
            </a:r>
            <a:r>
              <a:rPr lang="en-US" sz="1600" dirty="0"/>
              <a:t>, Title) </a:t>
            </a:r>
            <a:endParaRPr lang="en-US" sz="1600" dirty="0" smtClean="0"/>
          </a:p>
          <a:p>
            <a:pPr eaLnBrk="1" hangingPunct="1">
              <a:defRPr/>
            </a:pPr>
            <a:r>
              <a:rPr lang="en-US" sz="1600" dirty="0" smtClean="0"/>
              <a:t>See(Spectator</a:t>
            </a:r>
            <a:r>
              <a:rPr lang="en-US" sz="1600" dirty="0"/>
              <a:t>, Title) </a:t>
            </a:r>
            <a:endParaRPr lang="en-US" sz="1600" dirty="0" smtClean="0"/>
          </a:p>
          <a:p>
            <a:pPr eaLnBrk="1" hangingPunct="1">
              <a:defRPr/>
            </a:pPr>
            <a:r>
              <a:rPr lang="en-US" sz="1600" dirty="0" smtClean="0"/>
              <a:t>Liked(Spectator</a:t>
            </a:r>
            <a:r>
              <a:rPr lang="en-US" sz="1600" dirty="0"/>
              <a:t>, Title) </a:t>
            </a:r>
            <a:endParaRPr lang="en-US" sz="1600" dirty="0" smtClean="0"/>
          </a:p>
          <a:p>
            <a:pPr eaLnBrk="1" hangingPunct="1">
              <a:defRPr/>
            </a:pPr>
            <a:r>
              <a:rPr lang="en-US" sz="1600" dirty="0" smtClean="0"/>
              <a:t>A </a:t>
            </a:r>
            <a:r>
              <a:rPr lang="en-US" sz="1600" dirty="0"/>
              <a:t>movie is directed by only one director but can be produced by several Producers. A spectator may like a movie without having seen it. Write the following </a:t>
            </a:r>
            <a:r>
              <a:rPr lang="en-US" sz="1600" dirty="0" smtClean="0"/>
              <a:t>two </a:t>
            </a:r>
            <a:r>
              <a:rPr lang="en-US" sz="1600" dirty="0"/>
              <a:t>queries in both Relational Algebra and SQL. </a:t>
            </a:r>
            <a:endParaRPr lang="en-US" sz="1600" dirty="0" smtClean="0"/>
          </a:p>
          <a:p>
            <a:pPr marL="0" indent="0" eaLnBrk="1" hangingPunct="1">
              <a:buFont typeface="Wingdings" pitchFamily="2" charset="2"/>
              <a:buNone/>
              <a:defRPr/>
            </a:pPr>
            <a:r>
              <a:rPr lang="en-US" sz="1600" dirty="0" smtClean="0"/>
              <a:t>Note: In </a:t>
            </a:r>
            <a:r>
              <a:rPr lang="en-US" sz="1600" dirty="0"/>
              <a:t>relational algebra you must use the expression form and are not allowed to use linear sequence or expression trees. You are also NOT allowed renaming of relations. You may use renaming of attributes. You may use numerical comparisons (e.g. R:A &gt; 5) in both SQL and Relational Algebra. </a:t>
            </a:r>
            <a:endParaRPr lang="en-US" sz="1600" dirty="0" smtClean="0"/>
          </a:p>
          <a:p>
            <a:pPr eaLnBrk="1" hangingPunct="1">
              <a:defRPr/>
            </a:pPr>
            <a:r>
              <a:rPr lang="en-US" sz="1600" dirty="0" smtClean="0"/>
              <a:t>List the people who liked movies that they have not seen</a:t>
            </a:r>
            <a:endParaRPr lang="en-US" sz="1600" dirty="0"/>
          </a:p>
          <a:p>
            <a:pPr eaLnBrk="1" hangingPunct="1">
              <a:defRPr/>
            </a:pPr>
            <a:r>
              <a:rPr lang="en-US" sz="1600" dirty="0"/>
              <a:t>List the producers who produced a movie that does not appear in a theater.</a:t>
            </a:r>
          </a:p>
        </p:txBody>
      </p:sp>
      <p:sp>
        <p:nvSpPr>
          <p:cNvPr id="108548" name="Date Placeholder 3"/>
          <p:cNvSpPr>
            <a:spLocks noGrp="1"/>
          </p:cNvSpPr>
          <p:nvPr>
            <p:ph type="dt" sz="quarter" idx="10"/>
          </p:nvPr>
        </p:nvSpPr>
        <p:spPr/>
        <p:txBody>
          <a:bodyPr/>
          <a:lstStyle/>
          <a:p>
            <a:pPr fontAlgn="base">
              <a:spcBef>
                <a:spcPct val="0"/>
              </a:spcBef>
              <a:spcAft>
                <a:spcPct val="0"/>
              </a:spcAft>
              <a:defRPr/>
            </a:pPr>
            <a:fld id="{901057DB-B678-48DA-9055-D90003B136D6}"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08549"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08550" name="Slide Number Placeholder 5"/>
          <p:cNvSpPr>
            <a:spLocks noGrp="1"/>
          </p:cNvSpPr>
          <p:nvPr>
            <p:ph type="sldNum" sz="quarter" idx="12"/>
          </p:nvPr>
        </p:nvSpPr>
        <p:spPr/>
        <p:txBody>
          <a:bodyPr/>
          <a:lstStyle/>
          <a:p>
            <a:pPr fontAlgn="base">
              <a:spcBef>
                <a:spcPct val="0"/>
              </a:spcBef>
              <a:spcAft>
                <a:spcPct val="0"/>
              </a:spcAft>
              <a:defRPr/>
            </a:pPr>
            <a:fld id="{09787625-0CE7-449D-9328-BA97C9E2A0D0}" type="slidenum">
              <a:rPr lang="en-US" smtClean="0">
                <a:latin typeface="Arial" pitchFamily="34" charset="0"/>
              </a:rPr>
              <a:pPr fontAlgn="base">
                <a:spcBef>
                  <a:spcPct val="0"/>
                </a:spcBef>
                <a:spcAft>
                  <a:spcPct val="0"/>
                </a:spcAft>
                <a:defRPr/>
              </a:pPr>
              <a:t>54</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endParaRPr lang="en-US" sz="2000" smtClean="0"/>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sz="1600" dirty="0" smtClean="0"/>
              <a:t>See(Spectator, </a:t>
            </a:r>
            <a:r>
              <a:rPr lang="en-US" sz="1600" dirty="0"/>
              <a:t>Title) </a:t>
            </a:r>
          </a:p>
          <a:p>
            <a:pPr marL="0" indent="0" eaLnBrk="1" hangingPunct="1">
              <a:buFont typeface="Wingdings" pitchFamily="2" charset="2"/>
              <a:buNone/>
              <a:defRPr/>
            </a:pPr>
            <a:r>
              <a:rPr lang="en-US" sz="1600" dirty="0"/>
              <a:t>Liked(Spectator, Title) </a:t>
            </a:r>
          </a:p>
          <a:p>
            <a:pPr eaLnBrk="1" hangingPunct="1">
              <a:defRPr/>
            </a:pPr>
            <a:endParaRPr lang="en-US" sz="1600" dirty="0" smtClean="0"/>
          </a:p>
          <a:p>
            <a:pPr eaLnBrk="1" hangingPunct="1">
              <a:defRPr/>
            </a:pPr>
            <a:r>
              <a:rPr lang="en-US" sz="1600" dirty="0" smtClean="0"/>
              <a:t>List the people who liked movies that they have not seen</a:t>
            </a:r>
            <a:endParaRPr lang="en-US" sz="1600" dirty="0"/>
          </a:p>
          <a:p>
            <a:pPr eaLnBrk="1" hangingPunct="1">
              <a:defRPr/>
            </a:pPr>
            <a:endParaRPr lang="en-US" sz="1600" dirty="0" smtClean="0"/>
          </a:p>
          <a:p>
            <a:pPr eaLnBrk="1" hangingPunct="1">
              <a:defRPr/>
            </a:pPr>
            <a:endParaRPr lang="en-US" sz="1600" dirty="0"/>
          </a:p>
          <a:p>
            <a:pPr eaLnBrk="1" hangingPunct="1">
              <a:defRPr/>
            </a:pPr>
            <a:endParaRPr lang="en-US" sz="1600" dirty="0" smtClean="0"/>
          </a:p>
          <a:p>
            <a:pPr eaLnBrk="1" hangingPunct="1">
              <a:defRPr/>
            </a:pPr>
            <a:endParaRPr lang="en-US" sz="1600" dirty="0"/>
          </a:p>
          <a:p>
            <a:pPr eaLnBrk="1" hangingPunct="1">
              <a:defRPr/>
            </a:pPr>
            <a:endParaRPr lang="en-US" sz="1600" dirty="0" smtClean="0"/>
          </a:p>
          <a:p>
            <a:pPr eaLnBrk="1" hangingPunct="1">
              <a:defRPr/>
            </a:pPr>
            <a:endParaRPr lang="en-US" sz="1600" dirty="0"/>
          </a:p>
          <a:p>
            <a:pPr eaLnBrk="1" hangingPunct="1">
              <a:defRPr/>
            </a:pPr>
            <a:endParaRPr lang="en-US" sz="1600" dirty="0" smtClean="0"/>
          </a:p>
          <a:p>
            <a:pPr eaLnBrk="1" hangingPunct="1">
              <a:defRPr/>
            </a:pPr>
            <a:endParaRPr lang="en-US" sz="1600" dirty="0"/>
          </a:p>
        </p:txBody>
      </p:sp>
      <p:sp>
        <p:nvSpPr>
          <p:cNvPr id="109572" name="Date Placeholder 3"/>
          <p:cNvSpPr>
            <a:spLocks noGrp="1"/>
          </p:cNvSpPr>
          <p:nvPr>
            <p:ph type="dt" sz="quarter" idx="10"/>
          </p:nvPr>
        </p:nvSpPr>
        <p:spPr/>
        <p:txBody>
          <a:bodyPr/>
          <a:lstStyle/>
          <a:p>
            <a:pPr fontAlgn="base">
              <a:spcBef>
                <a:spcPct val="0"/>
              </a:spcBef>
              <a:spcAft>
                <a:spcPct val="0"/>
              </a:spcAft>
              <a:defRPr/>
            </a:pPr>
            <a:fld id="{7674EB94-86F4-4603-943D-09772D366588}"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09573"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09574" name="Slide Number Placeholder 5"/>
          <p:cNvSpPr>
            <a:spLocks noGrp="1"/>
          </p:cNvSpPr>
          <p:nvPr>
            <p:ph type="sldNum" sz="quarter" idx="12"/>
          </p:nvPr>
        </p:nvSpPr>
        <p:spPr/>
        <p:txBody>
          <a:bodyPr/>
          <a:lstStyle/>
          <a:p>
            <a:pPr fontAlgn="base">
              <a:spcBef>
                <a:spcPct val="0"/>
              </a:spcBef>
              <a:spcAft>
                <a:spcPct val="0"/>
              </a:spcAft>
              <a:defRPr/>
            </a:pPr>
            <a:fld id="{E61F42FC-DB46-4BB7-9B52-DF5CA266B6B6}" type="slidenum">
              <a:rPr lang="en-US" smtClean="0">
                <a:latin typeface="Arial" pitchFamily="34" charset="0"/>
              </a:rPr>
              <a:pPr fontAlgn="base">
                <a:spcBef>
                  <a:spcPct val="0"/>
                </a:spcBef>
                <a:spcAft>
                  <a:spcPct val="0"/>
                </a:spcAft>
                <a:defRPr/>
              </a:pPr>
              <a:t>55</a:t>
            </a:fld>
            <a:endParaRPr lang="en-US" smtClean="0">
              <a:latin typeface="Arial" pitchFamily="34" charset="0"/>
            </a:endParaRPr>
          </a:p>
        </p:txBody>
      </p:sp>
      <p:pic>
        <p:nvPicPr>
          <p:cNvPr id="109575" name="Picture 2"/>
          <p:cNvPicPr>
            <a:picLocks noChangeAspect="1" noChangeArrowheads="1"/>
          </p:cNvPicPr>
          <p:nvPr/>
        </p:nvPicPr>
        <p:blipFill>
          <a:blip r:embed="rId3"/>
          <a:srcRect/>
          <a:stretch>
            <a:fillRect/>
          </a:stretch>
        </p:blipFill>
        <p:spPr bwMode="auto">
          <a:xfrm>
            <a:off x="1116013" y="2565400"/>
            <a:ext cx="3384550" cy="211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hangingPunct="1"/>
            <a:r>
              <a:rPr lang="en-US" sz="2000" smtClean="0">
                <a:solidFill>
                  <a:srgbClr val="FF3300"/>
                </a:solidFill>
              </a:rPr>
              <a:t>Problem to Solve: Writing Relational Algebra Expression </a:t>
            </a:r>
            <a:endParaRPr lang="en-US" sz="2000" smtClean="0"/>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sz="1600" dirty="0"/>
              <a:t>Schedule(Theater, Title, Time) </a:t>
            </a:r>
          </a:p>
          <a:p>
            <a:pPr marL="0" indent="0" eaLnBrk="1" hangingPunct="1">
              <a:buFont typeface="Wingdings" pitchFamily="2" charset="2"/>
              <a:buNone/>
              <a:defRPr/>
            </a:pPr>
            <a:r>
              <a:rPr lang="en-US" sz="1600" dirty="0"/>
              <a:t>Movies(Title, Director, Actor) </a:t>
            </a:r>
          </a:p>
          <a:p>
            <a:pPr marL="0" indent="0" eaLnBrk="1" hangingPunct="1">
              <a:buFont typeface="Wingdings" pitchFamily="2" charset="2"/>
              <a:buNone/>
              <a:defRPr/>
            </a:pPr>
            <a:r>
              <a:rPr lang="en-US" sz="1600" dirty="0" smtClean="0"/>
              <a:t>Produced(Producer, Title) </a:t>
            </a:r>
          </a:p>
          <a:p>
            <a:pPr eaLnBrk="1" hangingPunct="1">
              <a:defRPr/>
            </a:pPr>
            <a:endParaRPr lang="en-US" sz="1600" dirty="0" smtClean="0"/>
          </a:p>
          <a:p>
            <a:pPr eaLnBrk="1" hangingPunct="1">
              <a:defRPr/>
            </a:pPr>
            <a:endParaRPr lang="en-US" sz="1600" dirty="0"/>
          </a:p>
          <a:p>
            <a:pPr eaLnBrk="1" hangingPunct="1">
              <a:defRPr/>
            </a:pPr>
            <a:r>
              <a:rPr lang="en-US" sz="1600" dirty="0" smtClean="0"/>
              <a:t>List </a:t>
            </a:r>
            <a:r>
              <a:rPr lang="en-US" sz="1600" dirty="0"/>
              <a:t>the producers who produced a movie that does not appear in a theater.</a:t>
            </a:r>
          </a:p>
        </p:txBody>
      </p:sp>
      <p:sp>
        <p:nvSpPr>
          <p:cNvPr id="110596" name="Date Placeholder 3"/>
          <p:cNvSpPr>
            <a:spLocks noGrp="1"/>
          </p:cNvSpPr>
          <p:nvPr>
            <p:ph type="dt" sz="quarter" idx="10"/>
          </p:nvPr>
        </p:nvSpPr>
        <p:spPr/>
        <p:txBody>
          <a:bodyPr/>
          <a:lstStyle/>
          <a:p>
            <a:pPr fontAlgn="base">
              <a:spcBef>
                <a:spcPct val="0"/>
              </a:spcBef>
              <a:spcAft>
                <a:spcPct val="0"/>
              </a:spcAft>
              <a:defRPr/>
            </a:pPr>
            <a:fld id="{2C121AEE-AF7C-487D-9921-F4B0C6519595}"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10597"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10598" name="Slide Number Placeholder 5"/>
          <p:cNvSpPr>
            <a:spLocks noGrp="1"/>
          </p:cNvSpPr>
          <p:nvPr>
            <p:ph type="sldNum" sz="quarter" idx="12"/>
          </p:nvPr>
        </p:nvSpPr>
        <p:spPr/>
        <p:txBody>
          <a:bodyPr/>
          <a:lstStyle/>
          <a:p>
            <a:pPr fontAlgn="base">
              <a:spcBef>
                <a:spcPct val="0"/>
              </a:spcBef>
              <a:spcAft>
                <a:spcPct val="0"/>
              </a:spcAft>
              <a:defRPr/>
            </a:pPr>
            <a:fld id="{023DE639-F861-41E4-A073-45F6DED3A7E4}" type="slidenum">
              <a:rPr lang="en-US" smtClean="0">
                <a:latin typeface="Arial" pitchFamily="34" charset="0"/>
              </a:rPr>
              <a:pPr fontAlgn="base">
                <a:spcBef>
                  <a:spcPct val="0"/>
                </a:spcBef>
                <a:spcAft>
                  <a:spcPct val="0"/>
                </a:spcAft>
                <a:defRPr/>
              </a:pPr>
              <a:t>56</a:t>
            </a:fld>
            <a:endParaRPr lang="en-US" smtClean="0">
              <a:latin typeface="Arial" pitchFamily="34" charset="0"/>
            </a:endParaRPr>
          </a:p>
        </p:txBody>
      </p:sp>
      <p:pic>
        <p:nvPicPr>
          <p:cNvPr id="110599" name="Picture 3"/>
          <p:cNvPicPr>
            <a:picLocks noChangeAspect="1" noChangeArrowheads="1"/>
          </p:cNvPicPr>
          <p:nvPr/>
        </p:nvPicPr>
        <p:blipFill>
          <a:blip r:embed="rId3"/>
          <a:srcRect/>
          <a:stretch>
            <a:fillRect/>
          </a:stretch>
        </p:blipFill>
        <p:spPr bwMode="auto">
          <a:xfrm>
            <a:off x="1042988" y="3535363"/>
            <a:ext cx="5905500" cy="180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IN" smtClean="0"/>
              <a:t>Relational Algebra Operations</a:t>
            </a:r>
          </a:p>
        </p:txBody>
      </p:sp>
      <p:sp>
        <p:nvSpPr>
          <p:cNvPr id="111619" name="Content Placeholder 2"/>
          <p:cNvSpPr>
            <a:spLocks noGrp="1"/>
          </p:cNvSpPr>
          <p:nvPr>
            <p:ph idx="1"/>
          </p:nvPr>
        </p:nvSpPr>
        <p:spPr/>
        <p:txBody>
          <a:bodyPr/>
          <a:lstStyle/>
          <a:p>
            <a:pPr eaLnBrk="1" hangingPunct="1"/>
            <a:r>
              <a:rPr lang="en-US" smtClean="0"/>
              <a:t>Unary Operations - operate on one relation. These include select, project and rename operators.</a:t>
            </a:r>
          </a:p>
          <a:p>
            <a:pPr eaLnBrk="1" hangingPunct="1"/>
            <a:r>
              <a:rPr lang="en-US" smtClean="0"/>
              <a:t>Binary Operations - operate on pairs of relations. These include union, set difference, intersection, division, cartesian product, join, equality join, natural join, Left Outer join, Right outer join and full outer join. </a:t>
            </a:r>
          </a:p>
          <a:p>
            <a:pPr eaLnBrk="1" hangingPunct="1"/>
            <a:endParaRPr lang="en-IN" smtClean="0"/>
          </a:p>
        </p:txBody>
      </p:sp>
      <p:sp>
        <p:nvSpPr>
          <p:cNvPr id="111620" name="Date Placeholder 3"/>
          <p:cNvSpPr>
            <a:spLocks noGrp="1"/>
          </p:cNvSpPr>
          <p:nvPr>
            <p:ph type="dt" sz="quarter" idx="10"/>
          </p:nvPr>
        </p:nvSpPr>
        <p:spPr/>
        <p:txBody>
          <a:bodyPr/>
          <a:lstStyle/>
          <a:p>
            <a:pPr fontAlgn="base">
              <a:spcBef>
                <a:spcPct val="0"/>
              </a:spcBef>
              <a:spcAft>
                <a:spcPct val="0"/>
              </a:spcAft>
              <a:defRPr/>
            </a:pPr>
            <a:fld id="{F52F0ACD-5241-4117-A141-460FA64555F5}"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11621"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11622" name="Slide Number Placeholder 5"/>
          <p:cNvSpPr>
            <a:spLocks noGrp="1"/>
          </p:cNvSpPr>
          <p:nvPr>
            <p:ph type="sldNum" sz="quarter" idx="12"/>
          </p:nvPr>
        </p:nvSpPr>
        <p:spPr/>
        <p:txBody>
          <a:bodyPr/>
          <a:lstStyle/>
          <a:p>
            <a:pPr fontAlgn="base">
              <a:spcBef>
                <a:spcPct val="0"/>
              </a:spcBef>
              <a:spcAft>
                <a:spcPct val="0"/>
              </a:spcAft>
              <a:defRPr/>
            </a:pPr>
            <a:fld id="{8F5836A4-5313-46A6-82E1-0837E4CEEAC6}" type="slidenum">
              <a:rPr lang="en-US" smtClean="0">
                <a:latin typeface="Arial" pitchFamily="34" charset="0"/>
              </a:rPr>
              <a:pPr fontAlgn="base">
                <a:spcBef>
                  <a:spcPct val="0"/>
                </a:spcBef>
                <a:spcAft>
                  <a:spcPct val="0"/>
                </a:spcAft>
                <a:defRPr/>
              </a:pPr>
              <a:t>57</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p:txBody>
          <a:bodyPr/>
          <a:lstStyle/>
          <a:p>
            <a:pPr eaLnBrk="1" hangingPunct="1"/>
            <a:r>
              <a:rPr lang="en-US" altLang="en-US" sz="2800" smtClean="0"/>
              <a:t>Thank You for Your Time and Attention !</a:t>
            </a:r>
          </a:p>
        </p:txBody>
      </p:sp>
      <p:sp>
        <p:nvSpPr>
          <p:cNvPr id="112643" name="Rectangle 3"/>
          <p:cNvSpPr>
            <a:spLocks noGrp="1" noChangeArrowheads="1"/>
          </p:cNvSpPr>
          <p:nvPr>
            <p:ph type="subTitle" idx="1"/>
          </p:nvPr>
        </p:nvSpPr>
        <p:spPr>
          <a:xfrm>
            <a:off x="457200" y="3200400"/>
            <a:ext cx="8382000" cy="1600200"/>
          </a:xfrm>
        </p:spPr>
        <p:txBody>
          <a:bodyPr/>
          <a:lstStyle/>
          <a:p>
            <a:pPr algn="just" eaLnBrk="1" hangingPunct="1">
              <a:lnSpc>
                <a:spcPct val="80000"/>
              </a:lnSpc>
            </a:pPr>
            <a:r>
              <a:rPr lang="en-IN" sz="1800" smtClean="0"/>
              <a:t>Students Should read through the </a:t>
            </a:r>
          </a:p>
          <a:p>
            <a:pPr algn="just" eaLnBrk="1" hangingPunct="1">
              <a:lnSpc>
                <a:spcPct val="80000"/>
              </a:lnSpc>
            </a:pPr>
            <a:r>
              <a:rPr lang="en-IN" sz="1800" smtClean="0"/>
              <a:t>-Relational algebra example queries given in the ELMARSI and NAVATHE text book in chapter 6 of section 6.5</a:t>
            </a:r>
          </a:p>
          <a:p>
            <a:pPr algn="just" eaLnBrk="1" hangingPunct="1">
              <a:lnSpc>
                <a:spcPct val="80000"/>
              </a:lnSpc>
            </a:pPr>
            <a:r>
              <a:rPr lang="en-IN" sz="1800" smtClean="0"/>
              <a:t>-Relational Model constraints  and Relational database schema, Update Transactions and Dealing with constraint violation from ELMARSI and NAVATHE text book in chapter 5 of sections 5.2 and 5.3</a:t>
            </a:r>
          </a:p>
          <a:p>
            <a:pPr algn="just" eaLnBrk="1" hangingPunct="1">
              <a:lnSpc>
                <a:spcPct val="80000"/>
              </a:lnSpc>
            </a:pPr>
            <a:endParaRPr lang="en-IN" sz="1800" smtClean="0"/>
          </a:p>
          <a:p>
            <a:pPr algn="ctr" eaLnBrk="1" hangingPunct="1">
              <a:lnSpc>
                <a:spcPct val="80000"/>
              </a:lnSpc>
            </a:pPr>
            <a:endParaRPr lang="en-US" altLang="en-US" sz="1800" smtClean="0"/>
          </a:p>
        </p:txBody>
      </p:sp>
      <p:sp>
        <p:nvSpPr>
          <p:cNvPr id="112644" name="Date Placeholder 1"/>
          <p:cNvSpPr>
            <a:spLocks noGrp="1"/>
          </p:cNvSpPr>
          <p:nvPr>
            <p:ph type="dt" sz="quarter" idx="10"/>
          </p:nvPr>
        </p:nvSpPr>
        <p:spPr/>
        <p:txBody>
          <a:bodyPr/>
          <a:lstStyle/>
          <a:p>
            <a:pPr fontAlgn="base">
              <a:spcBef>
                <a:spcPct val="0"/>
              </a:spcBef>
              <a:spcAft>
                <a:spcPct val="0"/>
              </a:spcAft>
              <a:defRPr/>
            </a:pPr>
            <a:fld id="{D320FADD-580A-4391-B161-A3C9853C25D7}"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112645" name="Footer Placeholder 3"/>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112646" name="Slide Number Placeholder 2"/>
          <p:cNvSpPr>
            <a:spLocks noGrp="1"/>
          </p:cNvSpPr>
          <p:nvPr>
            <p:ph type="sldNum" sz="quarter" idx="12"/>
          </p:nvPr>
        </p:nvSpPr>
        <p:spPr/>
        <p:txBody>
          <a:bodyPr/>
          <a:lstStyle/>
          <a:p>
            <a:pPr fontAlgn="base">
              <a:spcBef>
                <a:spcPct val="0"/>
              </a:spcBef>
              <a:spcAft>
                <a:spcPct val="0"/>
              </a:spcAft>
              <a:defRPr/>
            </a:pPr>
            <a:fld id="{60756047-AB52-4871-90FC-3D55F8587BFA}" type="slidenum">
              <a:rPr lang="en-US" smtClean="0">
                <a:latin typeface="Arial" pitchFamily="34" charset="0"/>
              </a:rPr>
              <a:pPr fontAlgn="base">
                <a:spcBef>
                  <a:spcPct val="0"/>
                </a:spcBef>
                <a:spcAft>
                  <a:spcPct val="0"/>
                </a:spcAft>
                <a:defRPr/>
              </a:pPr>
              <a:t>58</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sz="2000" smtClean="0">
                <a:solidFill>
                  <a:srgbClr val="0000FF"/>
                </a:solidFill>
              </a:rPr>
              <a:t>SAILORS(Sal_ID, SalName, Rating, Age), RESERVES(Sal_ID , Boat-ID, Rdate), BOATS(Boat-ID, BoatName, Color)</a:t>
            </a:r>
          </a:p>
        </p:txBody>
      </p:sp>
      <p:sp>
        <p:nvSpPr>
          <p:cNvPr id="59395" name="Date Placeholder 3"/>
          <p:cNvSpPr>
            <a:spLocks noGrp="1"/>
          </p:cNvSpPr>
          <p:nvPr>
            <p:ph type="dt" sz="quarter" idx="10"/>
          </p:nvPr>
        </p:nvSpPr>
        <p:spPr/>
        <p:txBody>
          <a:bodyPr/>
          <a:lstStyle/>
          <a:p>
            <a:pPr fontAlgn="base">
              <a:spcBef>
                <a:spcPct val="0"/>
              </a:spcBef>
              <a:spcAft>
                <a:spcPct val="0"/>
              </a:spcAft>
              <a:defRPr/>
            </a:pPr>
            <a:fld id="{3F84EB07-1F57-4AB9-A261-D87CE24B7789}"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59396"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59397" name="Slide Number Placeholder 5"/>
          <p:cNvSpPr>
            <a:spLocks noGrp="1"/>
          </p:cNvSpPr>
          <p:nvPr>
            <p:ph type="sldNum" sz="quarter" idx="12"/>
          </p:nvPr>
        </p:nvSpPr>
        <p:spPr/>
        <p:txBody>
          <a:bodyPr/>
          <a:lstStyle/>
          <a:p>
            <a:pPr fontAlgn="base">
              <a:spcBef>
                <a:spcPct val="0"/>
              </a:spcBef>
              <a:spcAft>
                <a:spcPct val="0"/>
              </a:spcAft>
              <a:defRPr/>
            </a:pPr>
            <a:fld id="{7CBE252A-CA8E-41C8-9F72-8AFF07C52B5C}" type="slidenum">
              <a:rPr lang="en-US" smtClean="0">
                <a:latin typeface="Arial" pitchFamily="34" charset="0"/>
              </a:rPr>
              <a:pPr fontAlgn="base">
                <a:spcBef>
                  <a:spcPct val="0"/>
                </a:spcBef>
                <a:spcAft>
                  <a:spcPct val="0"/>
                </a:spcAft>
                <a:defRPr/>
              </a:pPr>
              <a:t>6</a:t>
            </a:fld>
            <a:endParaRPr lang="en-US" smtClean="0">
              <a:latin typeface="Arial" pitchFamily="34" charset="0"/>
            </a:endParaRPr>
          </a:p>
        </p:txBody>
      </p:sp>
      <p:pic>
        <p:nvPicPr>
          <p:cNvPr id="59398" name="Picture 5"/>
          <p:cNvPicPr>
            <a:picLocks noChangeAspect="1" noChangeArrowheads="1"/>
          </p:cNvPicPr>
          <p:nvPr/>
        </p:nvPicPr>
        <p:blipFill>
          <a:blip r:embed="rId2"/>
          <a:srcRect/>
          <a:stretch>
            <a:fillRect/>
          </a:stretch>
        </p:blipFill>
        <p:spPr bwMode="auto">
          <a:xfrm>
            <a:off x="5072063" y="1928813"/>
            <a:ext cx="3629025" cy="1171575"/>
          </a:xfrm>
          <a:prstGeom prst="rect">
            <a:avLst/>
          </a:prstGeom>
          <a:noFill/>
          <a:ln w="9525">
            <a:solidFill>
              <a:schemeClr val="tx1"/>
            </a:solidFill>
            <a:miter lim="800000"/>
            <a:headEnd/>
            <a:tailEnd/>
          </a:ln>
        </p:spPr>
      </p:pic>
      <p:sp>
        <p:nvSpPr>
          <p:cNvPr id="59399" name="TextBox 6"/>
          <p:cNvSpPr txBox="1">
            <a:spLocks noChangeArrowheads="1"/>
          </p:cNvSpPr>
          <p:nvPr/>
        </p:nvSpPr>
        <p:spPr bwMode="auto">
          <a:xfrm>
            <a:off x="188913" y="1049338"/>
            <a:ext cx="6102350" cy="646112"/>
          </a:xfrm>
          <a:prstGeom prst="rect">
            <a:avLst/>
          </a:prstGeom>
          <a:noFill/>
          <a:ln w="9525">
            <a:noFill/>
            <a:miter lim="800000"/>
            <a:headEnd/>
            <a:tailEnd/>
          </a:ln>
        </p:spPr>
        <p:txBody>
          <a:bodyPr wrap="none">
            <a:spAutoFit/>
          </a:bodyPr>
          <a:lstStyle/>
          <a:p>
            <a:r>
              <a:rPr lang="en-US">
                <a:solidFill>
                  <a:srgbClr val="0000FF"/>
                </a:solidFill>
                <a:latin typeface="Verdana" pitchFamily="34" charset="0"/>
              </a:rPr>
              <a:t>Write Relational Algebra express for the following</a:t>
            </a:r>
          </a:p>
          <a:p>
            <a:r>
              <a:rPr lang="en-US">
                <a:latin typeface="Verdana" pitchFamily="34" charset="0"/>
              </a:rPr>
              <a:t>ii. Find the colors of the boat reserved by </a:t>
            </a:r>
            <a:r>
              <a:rPr lang="en-US" b="1">
                <a:latin typeface="Verdana" pitchFamily="34" charset="0"/>
              </a:rPr>
              <a:t>Avinash</a:t>
            </a:r>
          </a:p>
        </p:txBody>
      </p:sp>
      <p:pic>
        <p:nvPicPr>
          <p:cNvPr id="59400" name="Picture 2"/>
          <p:cNvPicPr>
            <a:picLocks noChangeAspect="1" noChangeArrowheads="1"/>
          </p:cNvPicPr>
          <p:nvPr/>
        </p:nvPicPr>
        <p:blipFill>
          <a:blip r:embed="rId3"/>
          <a:srcRect/>
          <a:stretch>
            <a:fillRect/>
          </a:stretch>
        </p:blipFill>
        <p:spPr bwMode="auto">
          <a:xfrm>
            <a:off x="357188" y="1928813"/>
            <a:ext cx="4352925" cy="1133475"/>
          </a:xfrm>
          <a:prstGeom prst="rect">
            <a:avLst/>
          </a:prstGeom>
          <a:noFill/>
          <a:ln w="9525">
            <a:solidFill>
              <a:schemeClr val="tx1"/>
            </a:solidFill>
            <a:miter lim="800000"/>
            <a:headEnd/>
            <a:tailEnd/>
          </a:ln>
        </p:spPr>
      </p:pic>
      <p:sp>
        <p:nvSpPr>
          <p:cNvPr id="59401" name="TextBox 2"/>
          <p:cNvSpPr txBox="1">
            <a:spLocks noChangeArrowheads="1"/>
          </p:cNvSpPr>
          <p:nvPr/>
        </p:nvSpPr>
        <p:spPr bwMode="auto">
          <a:xfrm>
            <a:off x="6286500" y="5072063"/>
            <a:ext cx="1127125" cy="923925"/>
          </a:xfrm>
          <a:prstGeom prst="rect">
            <a:avLst/>
          </a:prstGeom>
          <a:noFill/>
          <a:ln w="9525">
            <a:solidFill>
              <a:srgbClr val="FF0000"/>
            </a:solidFill>
            <a:miter lim="800000"/>
            <a:headEnd/>
            <a:tailEnd/>
          </a:ln>
        </p:spPr>
        <p:txBody>
          <a:bodyPr wrap="none">
            <a:spAutoFit/>
          </a:bodyPr>
          <a:lstStyle/>
          <a:p>
            <a:pPr algn="ctr"/>
            <a:r>
              <a:rPr lang="en-US">
                <a:latin typeface="Verdana" pitchFamily="34" charset="0"/>
              </a:rPr>
              <a:t>OUTPUT</a:t>
            </a:r>
          </a:p>
          <a:p>
            <a:pPr algn="ctr"/>
            <a:r>
              <a:rPr lang="en-US">
                <a:latin typeface="Verdana" pitchFamily="34" charset="0"/>
              </a:rPr>
              <a:t>--------</a:t>
            </a:r>
          </a:p>
          <a:p>
            <a:pPr algn="ctr"/>
            <a:r>
              <a:rPr lang="en-US">
                <a:latin typeface="Verdana" pitchFamily="34" charset="0"/>
              </a:rPr>
              <a:t>Red</a:t>
            </a:r>
          </a:p>
        </p:txBody>
      </p:sp>
      <p:pic>
        <p:nvPicPr>
          <p:cNvPr id="59402" name="Picture 3"/>
          <p:cNvPicPr>
            <a:picLocks noChangeAspect="1" noChangeArrowheads="1"/>
          </p:cNvPicPr>
          <p:nvPr/>
        </p:nvPicPr>
        <p:blipFill>
          <a:blip r:embed="rId4"/>
          <a:srcRect/>
          <a:stretch>
            <a:fillRect/>
          </a:stretch>
        </p:blipFill>
        <p:spPr bwMode="auto">
          <a:xfrm>
            <a:off x="3714750" y="3500438"/>
            <a:ext cx="4333875" cy="123348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smtClean="0"/>
              <a:t>Join Operations</a:t>
            </a:r>
          </a:p>
        </p:txBody>
      </p:sp>
      <p:sp>
        <p:nvSpPr>
          <p:cNvPr id="60419" name="Date Placeholder 3"/>
          <p:cNvSpPr>
            <a:spLocks noGrp="1"/>
          </p:cNvSpPr>
          <p:nvPr>
            <p:ph type="dt" sz="quarter" idx="10"/>
          </p:nvPr>
        </p:nvSpPr>
        <p:spPr/>
        <p:txBody>
          <a:bodyPr/>
          <a:lstStyle/>
          <a:p>
            <a:pPr fontAlgn="base">
              <a:spcBef>
                <a:spcPct val="0"/>
              </a:spcBef>
              <a:spcAft>
                <a:spcPct val="0"/>
              </a:spcAft>
              <a:defRPr/>
            </a:pPr>
            <a:fld id="{CA5E6F36-6359-4638-B65D-2DD36363E206}"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60420"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60421" name="Slide Number Placeholder 5"/>
          <p:cNvSpPr>
            <a:spLocks noGrp="1"/>
          </p:cNvSpPr>
          <p:nvPr>
            <p:ph type="sldNum" sz="quarter" idx="12"/>
          </p:nvPr>
        </p:nvSpPr>
        <p:spPr/>
        <p:txBody>
          <a:bodyPr/>
          <a:lstStyle/>
          <a:p>
            <a:pPr fontAlgn="base">
              <a:spcBef>
                <a:spcPct val="0"/>
              </a:spcBef>
              <a:spcAft>
                <a:spcPct val="0"/>
              </a:spcAft>
              <a:defRPr/>
            </a:pPr>
            <a:fld id="{A1C33918-AC1B-4475-84C3-746C458288CB}" type="slidenum">
              <a:rPr lang="en-US" smtClean="0">
                <a:latin typeface="Arial" pitchFamily="34" charset="0"/>
              </a:rPr>
              <a:pPr fontAlgn="base">
                <a:spcBef>
                  <a:spcPct val="0"/>
                </a:spcBef>
                <a:spcAft>
                  <a:spcPct val="0"/>
                </a:spcAft>
                <a:defRPr/>
              </a:pPr>
              <a:t>7</a:t>
            </a:fld>
            <a:endParaRPr lang="en-US" smtClean="0">
              <a:latin typeface="Arial" pitchFamily="34" charset="0"/>
            </a:endParaRPr>
          </a:p>
        </p:txBody>
      </p:sp>
      <p:sp>
        <p:nvSpPr>
          <p:cNvPr id="60422" name="TextBox 6"/>
          <p:cNvSpPr txBox="1">
            <a:spLocks noChangeArrowheads="1"/>
          </p:cNvSpPr>
          <p:nvPr/>
        </p:nvSpPr>
        <p:spPr bwMode="auto">
          <a:xfrm>
            <a:off x="3027363" y="1516063"/>
            <a:ext cx="715962" cy="369887"/>
          </a:xfrm>
          <a:prstGeom prst="rect">
            <a:avLst/>
          </a:prstGeom>
          <a:noFill/>
          <a:ln w="12700">
            <a:solidFill>
              <a:schemeClr val="tx1"/>
            </a:solidFill>
            <a:miter lim="800000"/>
            <a:headEnd/>
            <a:tailEnd/>
          </a:ln>
        </p:spPr>
        <p:txBody>
          <a:bodyPr wrap="none">
            <a:spAutoFit/>
          </a:bodyPr>
          <a:lstStyle/>
          <a:p>
            <a:r>
              <a:rPr lang="en-US" b="1">
                <a:latin typeface="Verdana" pitchFamily="34" charset="0"/>
              </a:rPr>
              <a:t>Join</a:t>
            </a:r>
          </a:p>
        </p:txBody>
      </p:sp>
      <p:cxnSp>
        <p:nvCxnSpPr>
          <p:cNvPr id="60423" name="Straight Arrow Connector 8"/>
          <p:cNvCxnSpPr>
            <a:cxnSpLocks noChangeShapeType="1"/>
          </p:cNvCxnSpPr>
          <p:nvPr/>
        </p:nvCxnSpPr>
        <p:spPr bwMode="auto">
          <a:xfrm flipH="1">
            <a:off x="1443038" y="1885950"/>
            <a:ext cx="1903412" cy="350838"/>
          </a:xfrm>
          <a:prstGeom prst="straightConnector1">
            <a:avLst/>
          </a:prstGeom>
          <a:noFill/>
          <a:ln w="9525" algn="ctr">
            <a:solidFill>
              <a:schemeClr val="tx1"/>
            </a:solidFill>
            <a:round/>
            <a:headEnd/>
            <a:tailEnd type="arrow" w="med" len="med"/>
          </a:ln>
        </p:spPr>
      </p:cxnSp>
      <p:cxnSp>
        <p:nvCxnSpPr>
          <p:cNvPr id="60424" name="Straight Arrow Connector 10"/>
          <p:cNvCxnSpPr>
            <a:cxnSpLocks noChangeShapeType="1"/>
          </p:cNvCxnSpPr>
          <p:nvPr/>
        </p:nvCxnSpPr>
        <p:spPr bwMode="auto">
          <a:xfrm>
            <a:off x="3346450" y="1885950"/>
            <a:ext cx="2338388" cy="382588"/>
          </a:xfrm>
          <a:prstGeom prst="straightConnector1">
            <a:avLst/>
          </a:prstGeom>
          <a:noFill/>
          <a:ln w="9525" algn="ctr">
            <a:solidFill>
              <a:schemeClr val="tx1"/>
            </a:solidFill>
            <a:round/>
            <a:headEnd/>
            <a:tailEnd type="arrow" w="med" len="med"/>
          </a:ln>
        </p:spPr>
      </p:cxnSp>
      <p:sp>
        <p:nvSpPr>
          <p:cNvPr id="60425" name="TextBox 11"/>
          <p:cNvSpPr txBox="1">
            <a:spLocks noChangeArrowheads="1"/>
          </p:cNvSpPr>
          <p:nvPr/>
        </p:nvSpPr>
        <p:spPr bwMode="auto">
          <a:xfrm>
            <a:off x="250825" y="2268538"/>
            <a:ext cx="1346200" cy="368300"/>
          </a:xfrm>
          <a:prstGeom prst="rect">
            <a:avLst/>
          </a:prstGeom>
          <a:noFill/>
          <a:ln w="9525">
            <a:noFill/>
            <a:miter lim="800000"/>
            <a:headEnd/>
            <a:tailEnd/>
          </a:ln>
        </p:spPr>
        <p:txBody>
          <a:bodyPr wrap="none">
            <a:spAutoFit/>
          </a:bodyPr>
          <a:lstStyle/>
          <a:p>
            <a:r>
              <a:rPr lang="en-US">
                <a:solidFill>
                  <a:srgbClr val="0000FF"/>
                </a:solidFill>
                <a:latin typeface="Verdana" pitchFamily="34" charset="0"/>
              </a:rPr>
              <a:t>Inner Join</a:t>
            </a:r>
          </a:p>
        </p:txBody>
      </p:sp>
      <p:cxnSp>
        <p:nvCxnSpPr>
          <p:cNvPr id="60426" name="Straight Arrow Connector 15"/>
          <p:cNvCxnSpPr>
            <a:cxnSpLocks noChangeShapeType="1"/>
          </p:cNvCxnSpPr>
          <p:nvPr/>
        </p:nvCxnSpPr>
        <p:spPr bwMode="auto">
          <a:xfrm>
            <a:off x="923925" y="2884488"/>
            <a:ext cx="334963" cy="0"/>
          </a:xfrm>
          <a:prstGeom prst="straightConnector1">
            <a:avLst/>
          </a:prstGeom>
          <a:noFill/>
          <a:ln w="9525" algn="ctr">
            <a:solidFill>
              <a:schemeClr val="tx1"/>
            </a:solidFill>
            <a:round/>
            <a:headEnd/>
            <a:tailEnd type="arrow" w="med" len="med"/>
          </a:ln>
        </p:spPr>
      </p:cxnSp>
      <p:sp>
        <p:nvSpPr>
          <p:cNvPr id="17" name="TextBox 16"/>
          <p:cNvSpPr txBox="1">
            <a:spLocks noRot="1" noChangeAspect="1" noMove="1" noResize="1" noEditPoints="1" noAdjustHandles="1" noChangeArrowheads="1" noChangeShapeType="1" noTextEdit="1"/>
          </p:cNvSpPr>
          <p:nvPr/>
        </p:nvSpPr>
        <p:spPr>
          <a:xfrm>
            <a:off x="1329268" y="2711822"/>
            <a:ext cx="2731838" cy="892552"/>
          </a:xfrm>
          <a:prstGeom prst="rect">
            <a:avLst/>
          </a:prstGeom>
          <a:blipFill rotWithShape="1">
            <a:blip r:embed="rId2" cstate="print"/>
            <a:stretch>
              <a:fillRect l="-1786" t="-3425" r="-446"/>
            </a:stretch>
          </a:blipFill>
        </p:spPr>
        <p:txBody>
          <a:bodyPr/>
          <a:lstStyle/>
          <a:p>
            <a:pPr fontAlgn="auto">
              <a:spcBef>
                <a:spcPts val="0"/>
              </a:spcBef>
              <a:spcAft>
                <a:spcPts val="0"/>
              </a:spcAft>
              <a:defRPr/>
            </a:pPr>
            <a:r>
              <a:rPr lang="en-US">
                <a:noFill/>
                <a:latin typeface="+mn-lt"/>
                <a:cs typeface="+mn-cs"/>
              </a:rPr>
              <a:t> </a:t>
            </a:r>
          </a:p>
        </p:txBody>
      </p:sp>
      <p:cxnSp>
        <p:nvCxnSpPr>
          <p:cNvPr id="60428" name="Straight Arrow Connector 20"/>
          <p:cNvCxnSpPr>
            <a:cxnSpLocks noChangeShapeType="1"/>
          </p:cNvCxnSpPr>
          <p:nvPr/>
        </p:nvCxnSpPr>
        <p:spPr bwMode="auto">
          <a:xfrm>
            <a:off x="923925" y="3746500"/>
            <a:ext cx="334963" cy="0"/>
          </a:xfrm>
          <a:prstGeom prst="straightConnector1">
            <a:avLst/>
          </a:prstGeom>
          <a:noFill/>
          <a:ln w="9525" algn="ctr">
            <a:solidFill>
              <a:schemeClr val="tx1"/>
            </a:solidFill>
            <a:round/>
            <a:headEnd/>
            <a:tailEnd type="arrow" w="med" len="med"/>
          </a:ln>
        </p:spPr>
      </p:cxnSp>
      <p:sp>
        <p:nvSpPr>
          <p:cNvPr id="22" name="TextBox 21"/>
          <p:cNvSpPr txBox="1">
            <a:spLocks noRot="1" noChangeAspect="1" noMove="1" noResize="1" noEditPoints="1" noAdjustHandles="1" noChangeArrowheads="1" noChangeShapeType="1" noTextEdit="1"/>
          </p:cNvSpPr>
          <p:nvPr/>
        </p:nvSpPr>
        <p:spPr>
          <a:xfrm>
            <a:off x="1237175" y="3561060"/>
            <a:ext cx="2626040" cy="369332"/>
          </a:xfrm>
          <a:prstGeom prst="rect">
            <a:avLst/>
          </a:prstGeom>
          <a:blipFill rotWithShape="1">
            <a:blip r:embed="rId3" cstate="print"/>
            <a:stretch>
              <a:fillRect l="-2088" t="-8197" r="-928" b="-24590"/>
            </a:stretch>
          </a:blipFill>
        </p:spPr>
        <p:txBody>
          <a:bodyPr/>
          <a:lstStyle/>
          <a:p>
            <a:pPr fontAlgn="auto">
              <a:spcBef>
                <a:spcPts val="0"/>
              </a:spcBef>
              <a:spcAft>
                <a:spcPts val="0"/>
              </a:spcAft>
              <a:defRPr/>
            </a:pPr>
            <a:r>
              <a:rPr lang="en-US">
                <a:noFill/>
                <a:latin typeface="+mn-lt"/>
                <a:cs typeface="+mn-cs"/>
              </a:rPr>
              <a:t> </a:t>
            </a:r>
          </a:p>
        </p:txBody>
      </p:sp>
      <p:cxnSp>
        <p:nvCxnSpPr>
          <p:cNvPr id="60430" name="Straight Arrow Connector 22"/>
          <p:cNvCxnSpPr>
            <a:cxnSpLocks noChangeShapeType="1"/>
          </p:cNvCxnSpPr>
          <p:nvPr/>
        </p:nvCxnSpPr>
        <p:spPr bwMode="auto">
          <a:xfrm>
            <a:off x="927100" y="4395788"/>
            <a:ext cx="336550" cy="0"/>
          </a:xfrm>
          <a:prstGeom prst="straightConnector1">
            <a:avLst/>
          </a:prstGeom>
          <a:noFill/>
          <a:ln w="9525" algn="ctr">
            <a:solidFill>
              <a:schemeClr val="tx1"/>
            </a:solidFill>
            <a:round/>
            <a:headEnd/>
            <a:tailEnd type="arrow" w="med" len="med"/>
          </a:ln>
        </p:spPr>
      </p:cxnSp>
      <p:sp>
        <p:nvSpPr>
          <p:cNvPr id="60431" name="TextBox 23"/>
          <p:cNvSpPr txBox="1">
            <a:spLocks noChangeArrowheads="1"/>
          </p:cNvSpPr>
          <p:nvPr/>
        </p:nvSpPr>
        <p:spPr bwMode="auto">
          <a:xfrm>
            <a:off x="1201738" y="4211638"/>
            <a:ext cx="4379912" cy="1200150"/>
          </a:xfrm>
          <a:prstGeom prst="rect">
            <a:avLst/>
          </a:prstGeom>
          <a:noFill/>
          <a:ln w="9525">
            <a:noFill/>
            <a:miter lim="800000"/>
            <a:headEnd/>
            <a:tailEnd/>
          </a:ln>
        </p:spPr>
        <p:txBody>
          <a:bodyPr wrap="none">
            <a:spAutoFit/>
          </a:bodyPr>
          <a:lstStyle/>
          <a:p>
            <a:r>
              <a:rPr lang="en-US" b="1">
                <a:latin typeface="Verdana" pitchFamily="34" charset="0"/>
              </a:rPr>
              <a:t>Natural Join</a:t>
            </a:r>
            <a:r>
              <a:rPr lang="en-US">
                <a:latin typeface="Verdana" pitchFamily="34" charset="0"/>
              </a:rPr>
              <a:t>(</a:t>
            </a:r>
            <a:r>
              <a:rPr lang="en-US">
                <a:solidFill>
                  <a:srgbClr val="0000FF"/>
                </a:solidFill>
                <a:latin typeface="Verdana" pitchFamily="34" charset="0"/>
              </a:rPr>
              <a:t>*</a:t>
            </a:r>
            <a:r>
              <a:rPr lang="en-US">
                <a:latin typeface="Verdana" pitchFamily="34" charset="0"/>
              </a:rPr>
              <a:t>) (common attribute</a:t>
            </a:r>
          </a:p>
          <a:p>
            <a:r>
              <a:rPr lang="en-US">
                <a:latin typeface="Verdana" pitchFamily="34" charset="0"/>
              </a:rPr>
              <a:t>                    names and domain</a:t>
            </a:r>
          </a:p>
          <a:p>
            <a:r>
              <a:rPr lang="en-US">
                <a:latin typeface="Verdana" pitchFamily="34" charset="0"/>
              </a:rPr>
              <a:t>                    should exist between</a:t>
            </a:r>
          </a:p>
          <a:p>
            <a:r>
              <a:rPr lang="en-US">
                <a:latin typeface="Verdana" pitchFamily="34" charset="0"/>
              </a:rPr>
              <a:t>                    two tables)</a:t>
            </a:r>
          </a:p>
        </p:txBody>
      </p:sp>
      <p:sp>
        <p:nvSpPr>
          <p:cNvPr id="60432" name="TextBox 24"/>
          <p:cNvSpPr txBox="1">
            <a:spLocks noChangeArrowheads="1"/>
          </p:cNvSpPr>
          <p:nvPr/>
        </p:nvSpPr>
        <p:spPr bwMode="auto">
          <a:xfrm>
            <a:off x="5148263" y="2325688"/>
            <a:ext cx="1373187" cy="369887"/>
          </a:xfrm>
          <a:prstGeom prst="rect">
            <a:avLst/>
          </a:prstGeom>
          <a:noFill/>
          <a:ln w="9525">
            <a:noFill/>
            <a:miter lim="800000"/>
            <a:headEnd/>
            <a:tailEnd/>
          </a:ln>
        </p:spPr>
        <p:txBody>
          <a:bodyPr wrap="none">
            <a:spAutoFit/>
          </a:bodyPr>
          <a:lstStyle/>
          <a:p>
            <a:r>
              <a:rPr lang="en-US">
                <a:solidFill>
                  <a:srgbClr val="C00000"/>
                </a:solidFill>
                <a:latin typeface="Verdana" pitchFamily="34" charset="0"/>
              </a:rPr>
              <a:t>Outer Join</a:t>
            </a:r>
          </a:p>
        </p:txBody>
      </p:sp>
      <p:cxnSp>
        <p:nvCxnSpPr>
          <p:cNvPr id="60433" name="Straight Arrow Connector 27"/>
          <p:cNvCxnSpPr>
            <a:cxnSpLocks noChangeShapeType="1"/>
          </p:cNvCxnSpPr>
          <p:nvPr/>
        </p:nvCxnSpPr>
        <p:spPr bwMode="auto">
          <a:xfrm>
            <a:off x="5867400" y="3057525"/>
            <a:ext cx="336550" cy="0"/>
          </a:xfrm>
          <a:prstGeom prst="straightConnector1">
            <a:avLst/>
          </a:prstGeom>
          <a:noFill/>
          <a:ln w="9525" algn="ctr">
            <a:solidFill>
              <a:schemeClr val="tx1"/>
            </a:solidFill>
            <a:round/>
            <a:headEnd/>
            <a:tailEnd type="arrow" w="med" len="med"/>
          </a:ln>
        </p:spPr>
      </p:cxnSp>
      <p:sp>
        <p:nvSpPr>
          <p:cNvPr id="60434" name="TextBox 30"/>
          <p:cNvSpPr txBox="1">
            <a:spLocks noChangeArrowheads="1"/>
          </p:cNvSpPr>
          <p:nvPr/>
        </p:nvSpPr>
        <p:spPr bwMode="auto">
          <a:xfrm>
            <a:off x="6189663" y="2884488"/>
            <a:ext cx="2212975" cy="369887"/>
          </a:xfrm>
          <a:prstGeom prst="rect">
            <a:avLst/>
          </a:prstGeom>
          <a:noFill/>
          <a:ln w="9525">
            <a:noFill/>
            <a:miter lim="800000"/>
            <a:headEnd/>
            <a:tailEnd/>
          </a:ln>
        </p:spPr>
        <p:txBody>
          <a:bodyPr wrap="none">
            <a:spAutoFit/>
          </a:bodyPr>
          <a:lstStyle/>
          <a:p>
            <a:r>
              <a:rPr lang="en-US">
                <a:latin typeface="Verdana" pitchFamily="34" charset="0"/>
              </a:rPr>
              <a:t>Left Outer Join </a:t>
            </a:r>
            <a:r>
              <a:rPr lang="en-US">
                <a:solidFill>
                  <a:srgbClr val="C00000"/>
                </a:solidFill>
                <a:latin typeface="Verdana" pitchFamily="34" charset="0"/>
              </a:rPr>
              <a:t>⟕</a:t>
            </a:r>
          </a:p>
        </p:txBody>
      </p:sp>
      <p:cxnSp>
        <p:nvCxnSpPr>
          <p:cNvPr id="60435" name="Straight Arrow Connector 31"/>
          <p:cNvCxnSpPr>
            <a:cxnSpLocks noChangeShapeType="1"/>
          </p:cNvCxnSpPr>
          <p:nvPr/>
        </p:nvCxnSpPr>
        <p:spPr bwMode="auto">
          <a:xfrm>
            <a:off x="5829300" y="3695700"/>
            <a:ext cx="334963" cy="0"/>
          </a:xfrm>
          <a:prstGeom prst="straightConnector1">
            <a:avLst/>
          </a:prstGeom>
          <a:noFill/>
          <a:ln w="9525" algn="ctr">
            <a:solidFill>
              <a:schemeClr val="tx1"/>
            </a:solidFill>
            <a:round/>
            <a:headEnd/>
            <a:tailEnd type="arrow" w="med" len="med"/>
          </a:ln>
        </p:spPr>
      </p:cxnSp>
      <p:sp>
        <p:nvSpPr>
          <p:cNvPr id="60436" name="TextBox 32"/>
          <p:cNvSpPr txBox="1">
            <a:spLocks noChangeArrowheads="1"/>
          </p:cNvSpPr>
          <p:nvPr/>
        </p:nvSpPr>
        <p:spPr bwMode="auto">
          <a:xfrm>
            <a:off x="6110288" y="3522663"/>
            <a:ext cx="2379662" cy="369887"/>
          </a:xfrm>
          <a:prstGeom prst="rect">
            <a:avLst/>
          </a:prstGeom>
          <a:noFill/>
          <a:ln w="9525">
            <a:noFill/>
            <a:miter lim="800000"/>
            <a:headEnd/>
            <a:tailEnd/>
          </a:ln>
        </p:spPr>
        <p:txBody>
          <a:bodyPr wrap="none">
            <a:spAutoFit/>
          </a:bodyPr>
          <a:lstStyle/>
          <a:p>
            <a:r>
              <a:rPr lang="en-US">
                <a:latin typeface="Verdana" pitchFamily="34" charset="0"/>
              </a:rPr>
              <a:t>Right Outer Join </a:t>
            </a:r>
            <a:r>
              <a:rPr lang="en-US">
                <a:solidFill>
                  <a:srgbClr val="C00000"/>
                </a:solidFill>
                <a:latin typeface="Verdana" pitchFamily="34" charset="0"/>
              </a:rPr>
              <a:t>⟖</a:t>
            </a:r>
          </a:p>
        </p:txBody>
      </p:sp>
      <p:cxnSp>
        <p:nvCxnSpPr>
          <p:cNvPr id="60437" name="Straight Arrow Connector 33"/>
          <p:cNvCxnSpPr>
            <a:cxnSpLocks noChangeShapeType="1"/>
          </p:cNvCxnSpPr>
          <p:nvPr/>
        </p:nvCxnSpPr>
        <p:spPr bwMode="auto">
          <a:xfrm>
            <a:off x="5795963" y="4384675"/>
            <a:ext cx="433387" cy="0"/>
          </a:xfrm>
          <a:prstGeom prst="straightConnector1">
            <a:avLst/>
          </a:prstGeom>
          <a:noFill/>
          <a:ln w="9525" algn="ctr">
            <a:solidFill>
              <a:schemeClr val="tx1"/>
            </a:solidFill>
            <a:round/>
            <a:headEnd/>
            <a:tailEnd type="arrow" w="med" len="med"/>
          </a:ln>
        </p:spPr>
      </p:cxnSp>
      <p:sp>
        <p:nvSpPr>
          <p:cNvPr id="60438" name="TextBox 34"/>
          <p:cNvSpPr txBox="1">
            <a:spLocks noChangeArrowheads="1"/>
          </p:cNvSpPr>
          <p:nvPr/>
        </p:nvSpPr>
        <p:spPr bwMode="auto">
          <a:xfrm>
            <a:off x="6216650" y="4211638"/>
            <a:ext cx="2209800" cy="369887"/>
          </a:xfrm>
          <a:prstGeom prst="rect">
            <a:avLst/>
          </a:prstGeom>
          <a:noFill/>
          <a:ln w="9525">
            <a:noFill/>
            <a:miter lim="800000"/>
            <a:headEnd/>
            <a:tailEnd/>
          </a:ln>
        </p:spPr>
        <p:txBody>
          <a:bodyPr wrap="none">
            <a:spAutoFit/>
          </a:bodyPr>
          <a:lstStyle/>
          <a:p>
            <a:r>
              <a:rPr lang="en-US">
                <a:latin typeface="Verdana" pitchFamily="34" charset="0"/>
              </a:rPr>
              <a:t>Full Outer Join </a:t>
            </a:r>
            <a:r>
              <a:rPr lang="en-US">
                <a:solidFill>
                  <a:srgbClr val="C00000"/>
                </a:solidFill>
                <a:latin typeface="Verdana" pitchFamily="34" charset="0"/>
              </a:rPr>
              <a:t>⟗</a:t>
            </a:r>
          </a:p>
        </p:txBody>
      </p:sp>
      <p:cxnSp>
        <p:nvCxnSpPr>
          <p:cNvPr id="60439" name="Straight Connector 40"/>
          <p:cNvCxnSpPr>
            <a:cxnSpLocks noChangeShapeType="1"/>
            <a:stCxn id="60432" idx="2"/>
          </p:cNvCxnSpPr>
          <p:nvPr/>
        </p:nvCxnSpPr>
        <p:spPr bwMode="auto">
          <a:xfrm>
            <a:off x="5835650" y="2695575"/>
            <a:ext cx="0" cy="1700213"/>
          </a:xfrm>
          <a:prstGeom prst="line">
            <a:avLst/>
          </a:prstGeom>
          <a:noFill/>
          <a:ln w="9525" algn="ctr">
            <a:solidFill>
              <a:schemeClr val="tx1"/>
            </a:solidFill>
            <a:round/>
            <a:headEnd/>
            <a:tailEnd/>
          </a:ln>
        </p:spPr>
      </p:cxnSp>
      <p:cxnSp>
        <p:nvCxnSpPr>
          <p:cNvPr id="60440" name="Straight Connector 42"/>
          <p:cNvCxnSpPr>
            <a:cxnSpLocks noChangeShapeType="1"/>
          </p:cNvCxnSpPr>
          <p:nvPr/>
        </p:nvCxnSpPr>
        <p:spPr bwMode="auto">
          <a:xfrm>
            <a:off x="923925" y="2711450"/>
            <a:ext cx="3175" cy="1684338"/>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smtClean="0"/>
              <a:t>Left Outer Join </a:t>
            </a:r>
            <a:r>
              <a:rPr lang="en-US" smtClean="0">
                <a:solidFill>
                  <a:srgbClr val="FF00FF"/>
                </a:solidFill>
              </a:rPr>
              <a:t>⟕</a:t>
            </a:r>
          </a:p>
        </p:txBody>
      </p:sp>
      <p:sp>
        <p:nvSpPr>
          <p:cNvPr id="61443" name="Date Placeholder 3"/>
          <p:cNvSpPr>
            <a:spLocks noGrp="1"/>
          </p:cNvSpPr>
          <p:nvPr>
            <p:ph type="dt" sz="quarter" idx="10"/>
          </p:nvPr>
        </p:nvSpPr>
        <p:spPr/>
        <p:txBody>
          <a:bodyPr/>
          <a:lstStyle/>
          <a:p>
            <a:pPr fontAlgn="base">
              <a:spcBef>
                <a:spcPct val="0"/>
              </a:spcBef>
              <a:spcAft>
                <a:spcPct val="0"/>
              </a:spcAft>
              <a:defRPr/>
            </a:pPr>
            <a:fld id="{22659D60-5D57-497A-8AC9-EBE8D6CF7658}"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61444"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61445" name="Slide Number Placeholder 5"/>
          <p:cNvSpPr>
            <a:spLocks noGrp="1"/>
          </p:cNvSpPr>
          <p:nvPr>
            <p:ph type="sldNum" sz="quarter" idx="12"/>
          </p:nvPr>
        </p:nvSpPr>
        <p:spPr/>
        <p:txBody>
          <a:bodyPr/>
          <a:lstStyle/>
          <a:p>
            <a:pPr fontAlgn="base">
              <a:spcBef>
                <a:spcPct val="0"/>
              </a:spcBef>
              <a:spcAft>
                <a:spcPct val="0"/>
              </a:spcAft>
              <a:defRPr/>
            </a:pPr>
            <a:fld id="{AB34EDC9-6C7D-4E11-8CC7-AC5A5E4138B1}" type="slidenum">
              <a:rPr lang="en-US" smtClean="0">
                <a:latin typeface="Arial" pitchFamily="34" charset="0"/>
              </a:rPr>
              <a:pPr fontAlgn="base">
                <a:spcBef>
                  <a:spcPct val="0"/>
                </a:spcBef>
                <a:spcAft>
                  <a:spcPct val="0"/>
                </a:spcAft>
                <a:defRPr/>
              </a:pPr>
              <a:t>8</a:t>
            </a:fld>
            <a:endParaRPr lang="en-US" smtClean="0">
              <a:latin typeface="Arial" pitchFamily="34" charset="0"/>
            </a:endParaRPr>
          </a:p>
        </p:txBody>
      </p:sp>
      <p:graphicFrame>
        <p:nvGraphicFramePr>
          <p:cNvPr id="7" name="Table 6"/>
          <p:cNvGraphicFramePr>
            <a:graphicFrameLocks noGrp="1"/>
          </p:cNvGraphicFramePr>
          <p:nvPr/>
        </p:nvGraphicFramePr>
        <p:xfrm>
          <a:off x="250825" y="2498725"/>
          <a:ext cx="1512168" cy="1483360"/>
        </p:xfrm>
        <a:graphic>
          <a:graphicData uri="http://schemas.openxmlformats.org/drawingml/2006/table">
            <a:tbl>
              <a:tblPr firstRow="1" bandRow="1">
                <a:tableStyleId>{5C22544A-7EE6-4342-B048-85BDC9FD1C3A}</a:tableStyleId>
              </a:tblPr>
              <a:tblGrid>
                <a:gridCol w="840093"/>
                <a:gridCol w="672075"/>
              </a:tblGrid>
              <a:tr h="370840">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M</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4</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1463" name="TextBox 7"/>
          <p:cNvSpPr txBox="1">
            <a:spLocks noChangeArrowheads="1"/>
          </p:cNvSpPr>
          <p:nvPr/>
        </p:nvSpPr>
        <p:spPr bwMode="auto">
          <a:xfrm>
            <a:off x="546100" y="2128838"/>
            <a:ext cx="1001713" cy="369887"/>
          </a:xfrm>
          <a:prstGeom prst="rect">
            <a:avLst/>
          </a:prstGeom>
          <a:noFill/>
          <a:ln w="9525">
            <a:noFill/>
            <a:miter lim="800000"/>
            <a:headEnd/>
            <a:tailEnd/>
          </a:ln>
        </p:spPr>
        <p:txBody>
          <a:bodyPr wrap="none">
            <a:spAutoFit/>
          </a:bodyPr>
          <a:lstStyle/>
          <a:p>
            <a:r>
              <a:rPr lang="en-US" b="1">
                <a:solidFill>
                  <a:srgbClr val="0000CC"/>
                </a:solidFill>
                <a:latin typeface="Verdana" pitchFamily="34" charset="0"/>
              </a:rPr>
              <a:t>table1</a:t>
            </a:r>
          </a:p>
        </p:txBody>
      </p:sp>
      <p:graphicFrame>
        <p:nvGraphicFramePr>
          <p:cNvPr id="9" name="Table 8"/>
          <p:cNvGraphicFramePr>
            <a:graphicFrameLocks noGrp="1"/>
          </p:cNvGraphicFramePr>
          <p:nvPr/>
        </p:nvGraphicFramePr>
        <p:xfrm>
          <a:off x="2195513" y="2498725"/>
          <a:ext cx="1512168" cy="1483360"/>
        </p:xfrm>
        <a:graphic>
          <a:graphicData uri="http://schemas.openxmlformats.org/drawingml/2006/table">
            <a:tbl>
              <a:tblPr firstRow="1" bandRow="1">
                <a:tableStyleId>{5C22544A-7EE6-4342-B048-85BDC9FD1C3A}</a:tableStyleId>
              </a:tblPr>
              <a:tblGrid>
                <a:gridCol w="840093"/>
                <a:gridCol w="672075"/>
              </a:tblGrid>
              <a:tr h="370840">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1481" name="TextBox 9"/>
          <p:cNvSpPr txBox="1">
            <a:spLocks noChangeArrowheads="1"/>
          </p:cNvSpPr>
          <p:nvPr/>
        </p:nvSpPr>
        <p:spPr bwMode="auto">
          <a:xfrm>
            <a:off x="2489200" y="2128838"/>
            <a:ext cx="1003300" cy="369887"/>
          </a:xfrm>
          <a:prstGeom prst="rect">
            <a:avLst/>
          </a:prstGeom>
          <a:noFill/>
          <a:ln w="9525">
            <a:noFill/>
            <a:miter lim="800000"/>
            <a:headEnd/>
            <a:tailEnd/>
          </a:ln>
        </p:spPr>
        <p:txBody>
          <a:bodyPr wrap="none">
            <a:spAutoFit/>
          </a:bodyPr>
          <a:lstStyle/>
          <a:p>
            <a:r>
              <a:rPr lang="en-US" b="1">
                <a:solidFill>
                  <a:srgbClr val="0000CC"/>
                </a:solidFill>
                <a:latin typeface="Verdana" pitchFamily="34" charset="0"/>
              </a:rPr>
              <a:t>table2</a:t>
            </a:r>
          </a:p>
        </p:txBody>
      </p:sp>
      <p:graphicFrame>
        <p:nvGraphicFramePr>
          <p:cNvPr id="11" name="Table 10"/>
          <p:cNvGraphicFramePr>
            <a:graphicFrameLocks noGrp="1"/>
          </p:cNvGraphicFramePr>
          <p:nvPr/>
        </p:nvGraphicFramePr>
        <p:xfrm>
          <a:off x="5354638" y="2565400"/>
          <a:ext cx="2304256" cy="1478280"/>
        </p:xfrm>
        <a:graphic>
          <a:graphicData uri="http://schemas.openxmlformats.org/drawingml/2006/table">
            <a:tbl>
              <a:tblPr firstRow="1" bandRow="1">
                <a:tableStyleId>{5C22544A-7EE6-4342-B048-85BDC9FD1C3A}</a:tableStyleId>
              </a:tblPr>
              <a:tblGrid>
                <a:gridCol w="677720"/>
                <a:gridCol w="651658"/>
                <a:gridCol w="531752"/>
                <a:gridCol w="443126"/>
              </a:tblGrid>
              <a:tr h="0">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M</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61509" name="Picture 4"/>
          <p:cNvPicPr>
            <a:picLocks noChangeAspect="1" noChangeArrowheads="1"/>
          </p:cNvPicPr>
          <p:nvPr/>
        </p:nvPicPr>
        <p:blipFill>
          <a:blip r:embed="rId2"/>
          <a:srcRect/>
          <a:stretch>
            <a:fillRect/>
          </a:stretch>
        </p:blipFill>
        <p:spPr bwMode="auto">
          <a:xfrm>
            <a:off x="3771900" y="5100638"/>
            <a:ext cx="5200650" cy="704850"/>
          </a:xfrm>
          <a:prstGeom prst="rect">
            <a:avLst/>
          </a:prstGeom>
          <a:noFill/>
          <a:ln w="9525">
            <a:solidFill>
              <a:srgbClr val="FF9900"/>
            </a:solidFill>
            <a:miter lim="800000"/>
            <a:headEnd/>
            <a:tailEnd/>
          </a:ln>
        </p:spPr>
      </p:pic>
      <p:sp>
        <p:nvSpPr>
          <p:cNvPr id="61510" name="TextBox 13"/>
          <p:cNvSpPr txBox="1">
            <a:spLocks noChangeArrowheads="1"/>
          </p:cNvSpPr>
          <p:nvPr/>
        </p:nvSpPr>
        <p:spPr bwMode="auto">
          <a:xfrm>
            <a:off x="4551363" y="1628775"/>
            <a:ext cx="4127500" cy="461963"/>
          </a:xfrm>
          <a:prstGeom prst="rect">
            <a:avLst/>
          </a:prstGeom>
          <a:noFill/>
          <a:ln w="9525">
            <a:solidFill>
              <a:srgbClr val="FFC000"/>
            </a:solidFill>
            <a:miter lim="800000"/>
            <a:headEnd/>
            <a:tailEnd/>
          </a:ln>
        </p:spPr>
        <p:txBody>
          <a:bodyPr wrap="none">
            <a:spAutoFit/>
          </a:bodyPr>
          <a:lstStyle/>
          <a:p>
            <a:r>
              <a:rPr lang="en-US" sz="2400">
                <a:solidFill>
                  <a:srgbClr val="C00000"/>
                </a:solidFill>
                <a:latin typeface="Verdana" pitchFamily="34" charset="0"/>
              </a:rPr>
              <a:t>result </a:t>
            </a:r>
            <a:r>
              <a:rPr lang="en-US" sz="2400">
                <a:latin typeface="Verdana" pitchFamily="34" charset="0"/>
              </a:rPr>
              <a:t>&lt;- table1 </a:t>
            </a:r>
            <a:r>
              <a:rPr lang="en-US" sz="2400">
                <a:solidFill>
                  <a:srgbClr val="FF00FF"/>
                </a:solidFill>
                <a:latin typeface="Verdana" pitchFamily="34" charset="0"/>
              </a:rPr>
              <a:t>⟕ </a:t>
            </a:r>
            <a:r>
              <a:rPr lang="en-US" sz="2400">
                <a:latin typeface="Verdana" pitchFamily="34" charset="0"/>
              </a:rPr>
              <a:t>table2</a:t>
            </a:r>
          </a:p>
        </p:txBody>
      </p:sp>
      <p:sp>
        <p:nvSpPr>
          <p:cNvPr id="61511" name="TextBox 14"/>
          <p:cNvSpPr txBox="1">
            <a:spLocks noChangeArrowheads="1"/>
          </p:cNvSpPr>
          <p:nvPr/>
        </p:nvSpPr>
        <p:spPr bwMode="auto">
          <a:xfrm>
            <a:off x="5530850" y="2178050"/>
            <a:ext cx="939800" cy="369888"/>
          </a:xfrm>
          <a:prstGeom prst="rect">
            <a:avLst/>
          </a:prstGeom>
          <a:noFill/>
          <a:ln w="9525">
            <a:noFill/>
            <a:miter lim="800000"/>
            <a:headEnd/>
            <a:tailEnd/>
          </a:ln>
        </p:spPr>
        <p:txBody>
          <a:bodyPr wrap="none">
            <a:spAutoFit/>
          </a:bodyPr>
          <a:lstStyle/>
          <a:p>
            <a:r>
              <a:rPr lang="en-US" b="1">
                <a:solidFill>
                  <a:srgbClr val="C00000"/>
                </a:solidFill>
                <a:latin typeface="Verdana" pitchFamily="34" charset="0"/>
              </a:rPr>
              <a:t>result</a:t>
            </a:r>
            <a:endParaRPr lang="en-US" b="1">
              <a:latin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smtClean="0"/>
              <a:t>Right Outer Join </a:t>
            </a:r>
            <a:r>
              <a:rPr lang="en-US" smtClean="0">
                <a:solidFill>
                  <a:srgbClr val="FF00FF"/>
                </a:solidFill>
              </a:rPr>
              <a:t>⟖</a:t>
            </a:r>
          </a:p>
        </p:txBody>
      </p:sp>
      <p:sp>
        <p:nvSpPr>
          <p:cNvPr id="62467" name="Date Placeholder 3"/>
          <p:cNvSpPr>
            <a:spLocks noGrp="1"/>
          </p:cNvSpPr>
          <p:nvPr>
            <p:ph type="dt" sz="quarter" idx="10"/>
          </p:nvPr>
        </p:nvSpPr>
        <p:spPr/>
        <p:txBody>
          <a:bodyPr/>
          <a:lstStyle/>
          <a:p>
            <a:pPr fontAlgn="base">
              <a:spcBef>
                <a:spcPct val="0"/>
              </a:spcBef>
              <a:spcAft>
                <a:spcPct val="0"/>
              </a:spcAft>
              <a:defRPr/>
            </a:pPr>
            <a:fld id="{ADA1FCD0-8797-4558-832B-CB4D55DB07D8}" type="datetime3">
              <a:rPr lang="en-US">
                <a:latin typeface="Arial" pitchFamily="34" charset="0"/>
              </a:rPr>
              <a:pPr fontAlgn="base">
                <a:spcBef>
                  <a:spcPct val="0"/>
                </a:spcBef>
                <a:spcAft>
                  <a:spcPct val="0"/>
                </a:spcAft>
                <a:defRPr/>
              </a:pPr>
              <a:t>28 August 2020</a:t>
            </a:fld>
            <a:endParaRPr lang="en-US">
              <a:latin typeface="Arial" pitchFamily="34" charset="0"/>
            </a:endParaRPr>
          </a:p>
        </p:txBody>
      </p:sp>
      <p:sp>
        <p:nvSpPr>
          <p:cNvPr id="62468" name="Footer Placeholder 4"/>
          <p:cNvSpPr>
            <a:spLocks noGrp="1"/>
          </p:cNvSpPr>
          <p:nvPr>
            <p:ph type="ftr" sz="quarter" idx="11"/>
          </p:nvPr>
        </p:nvSpPr>
        <p:spPr/>
        <p:txBody>
          <a:bodyPr/>
          <a:lstStyle/>
          <a:p>
            <a:pPr fontAlgn="base">
              <a:spcBef>
                <a:spcPct val="0"/>
              </a:spcBef>
              <a:spcAft>
                <a:spcPct val="0"/>
              </a:spcAft>
              <a:defRPr/>
            </a:pPr>
            <a:r>
              <a:rPr lang="en-US">
                <a:latin typeface="Arial" pitchFamily="34" charset="0"/>
              </a:rPr>
              <a:t>CSE, KL University</a:t>
            </a:r>
          </a:p>
        </p:txBody>
      </p:sp>
      <p:sp>
        <p:nvSpPr>
          <p:cNvPr id="62469" name="Slide Number Placeholder 5"/>
          <p:cNvSpPr>
            <a:spLocks noGrp="1"/>
          </p:cNvSpPr>
          <p:nvPr>
            <p:ph type="sldNum" sz="quarter" idx="12"/>
          </p:nvPr>
        </p:nvSpPr>
        <p:spPr/>
        <p:txBody>
          <a:bodyPr/>
          <a:lstStyle/>
          <a:p>
            <a:pPr fontAlgn="base">
              <a:spcBef>
                <a:spcPct val="0"/>
              </a:spcBef>
              <a:spcAft>
                <a:spcPct val="0"/>
              </a:spcAft>
              <a:defRPr/>
            </a:pPr>
            <a:fld id="{3FF54C32-F4D4-41D1-AE38-C7D5134D94A9}" type="slidenum">
              <a:rPr lang="en-US" smtClean="0">
                <a:latin typeface="Arial" pitchFamily="34" charset="0"/>
              </a:rPr>
              <a:pPr fontAlgn="base">
                <a:spcBef>
                  <a:spcPct val="0"/>
                </a:spcBef>
                <a:spcAft>
                  <a:spcPct val="0"/>
                </a:spcAft>
                <a:defRPr/>
              </a:pPr>
              <a:t>9</a:t>
            </a:fld>
            <a:endParaRPr lang="en-US" smtClean="0">
              <a:latin typeface="Arial" pitchFamily="34" charset="0"/>
            </a:endParaRPr>
          </a:p>
        </p:txBody>
      </p:sp>
      <p:graphicFrame>
        <p:nvGraphicFramePr>
          <p:cNvPr id="7" name="Table 6"/>
          <p:cNvGraphicFramePr>
            <a:graphicFrameLocks noGrp="1"/>
          </p:cNvGraphicFramePr>
          <p:nvPr/>
        </p:nvGraphicFramePr>
        <p:xfrm>
          <a:off x="250825" y="2498725"/>
          <a:ext cx="1512168" cy="1483360"/>
        </p:xfrm>
        <a:graphic>
          <a:graphicData uri="http://schemas.openxmlformats.org/drawingml/2006/table">
            <a:tbl>
              <a:tblPr firstRow="1" bandRow="1">
                <a:tableStyleId>{5C22544A-7EE6-4342-B048-85BDC9FD1C3A}</a:tableStyleId>
              </a:tblPr>
              <a:tblGrid>
                <a:gridCol w="840093"/>
                <a:gridCol w="672075"/>
              </a:tblGrid>
              <a:tr h="370840">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M</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4</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2487" name="TextBox 7"/>
          <p:cNvSpPr txBox="1">
            <a:spLocks noChangeArrowheads="1"/>
          </p:cNvSpPr>
          <p:nvPr/>
        </p:nvSpPr>
        <p:spPr bwMode="auto">
          <a:xfrm>
            <a:off x="546100" y="2128838"/>
            <a:ext cx="1001713" cy="369887"/>
          </a:xfrm>
          <a:prstGeom prst="rect">
            <a:avLst/>
          </a:prstGeom>
          <a:noFill/>
          <a:ln w="9525">
            <a:noFill/>
            <a:miter lim="800000"/>
            <a:headEnd/>
            <a:tailEnd/>
          </a:ln>
        </p:spPr>
        <p:txBody>
          <a:bodyPr wrap="none">
            <a:spAutoFit/>
          </a:bodyPr>
          <a:lstStyle/>
          <a:p>
            <a:r>
              <a:rPr lang="en-US" b="1">
                <a:solidFill>
                  <a:srgbClr val="0000CC"/>
                </a:solidFill>
                <a:latin typeface="Verdana" pitchFamily="34" charset="0"/>
              </a:rPr>
              <a:t>table1</a:t>
            </a:r>
          </a:p>
        </p:txBody>
      </p:sp>
      <p:graphicFrame>
        <p:nvGraphicFramePr>
          <p:cNvPr id="9" name="Table 8"/>
          <p:cNvGraphicFramePr>
            <a:graphicFrameLocks noGrp="1"/>
          </p:cNvGraphicFramePr>
          <p:nvPr/>
        </p:nvGraphicFramePr>
        <p:xfrm>
          <a:off x="2195513" y="2498725"/>
          <a:ext cx="1512168" cy="1483360"/>
        </p:xfrm>
        <a:graphic>
          <a:graphicData uri="http://schemas.openxmlformats.org/drawingml/2006/table">
            <a:tbl>
              <a:tblPr firstRow="1" bandRow="1">
                <a:tableStyleId>{5C22544A-7EE6-4342-B048-85BDC9FD1C3A}</a:tableStyleId>
              </a:tblPr>
              <a:tblGrid>
                <a:gridCol w="840093"/>
                <a:gridCol w="672075"/>
              </a:tblGrid>
              <a:tr h="370840">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rPr>
                        <a:t>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2505" name="TextBox 9"/>
          <p:cNvSpPr txBox="1">
            <a:spLocks noChangeArrowheads="1"/>
          </p:cNvSpPr>
          <p:nvPr/>
        </p:nvSpPr>
        <p:spPr bwMode="auto">
          <a:xfrm>
            <a:off x="2489200" y="2128838"/>
            <a:ext cx="1003300" cy="369887"/>
          </a:xfrm>
          <a:prstGeom prst="rect">
            <a:avLst/>
          </a:prstGeom>
          <a:noFill/>
          <a:ln w="9525">
            <a:noFill/>
            <a:miter lim="800000"/>
            <a:headEnd/>
            <a:tailEnd/>
          </a:ln>
        </p:spPr>
        <p:txBody>
          <a:bodyPr wrap="none">
            <a:spAutoFit/>
          </a:bodyPr>
          <a:lstStyle/>
          <a:p>
            <a:r>
              <a:rPr lang="en-US" b="1">
                <a:solidFill>
                  <a:srgbClr val="0000CC"/>
                </a:solidFill>
                <a:latin typeface="Verdana" pitchFamily="34" charset="0"/>
              </a:rPr>
              <a:t>table2</a:t>
            </a:r>
          </a:p>
        </p:txBody>
      </p:sp>
      <p:sp>
        <p:nvSpPr>
          <p:cNvPr id="62506" name="TextBox 13"/>
          <p:cNvSpPr txBox="1">
            <a:spLocks noChangeArrowheads="1"/>
          </p:cNvSpPr>
          <p:nvPr/>
        </p:nvSpPr>
        <p:spPr bwMode="auto">
          <a:xfrm>
            <a:off x="4551363" y="1671638"/>
            <a:ext cx="4127500" cy="461962"/>
          </a:xfrm>
          <a:prstGeom prst="rect">
            <a:avLst/>
          </a:prstGeom>
          <a:noFill/>
          <a:ln w="9525">
            <a:solidFill>
              <a:srgbClr val="FFC000"/>
            </a:solidFill>
            <a:miter lim="800000"/>
            <a:headEnd/>
            <a:tailEnd/>
          </a:ln>
        </p:spPr>
        <p:txBody>
          <a:bodyPr wrap="none">
            <a:spAutoFit/>
          </a:bodyPr>
          <a:lstStyle/>
          <a:p>
            <a:r>
              <a:rPr lang="en-US" sz="2400">
                <a:solidFill>
                  <a:srgbClr val="C00000"/>
                </a:solidFill>
                <a:latin typeface="Verdana" pitchFamily="34" charset="0"/>
              </a:rPr>
              <a:t>result </a:t>
            </a:r>
            <a:r>
              <a:rPr lang="en-US" sz="2400">
                <a:latin typeface="Verdana" pitchFamily="34" charset="0"/>
              </a:rPr>
              <a:t>&lt;- table1</a:t>
            </a:r>
            <a:r>
              <a:rPr lang="en-US" sz="2400">
                <a:solidFill>
                  <a:srgbClr val="FF00FF"/>
                </a:solidFill>
                <a:latin typeface="Verdana" pitchFamily="34" charset="0"/>
              </a:rPr>
              <a:t> ⟖ </a:t>
            </a:r>
            <a:r>
              <a:rPr lang="en-US" sz="2400">
                <a:latin typeface="Verdana" pitchFamily="34" charset="0"/>
              </a:rPr>
              <a:t>table2</a:t>
            </a:r>
          </a:p>
        </p:txBody>
      </p:sp>
      <p:graphicFrame>
        <p:nvGraphicFramePr>
          <p:cNvPr id="15" name="Table 14"/>
          <p:cNvGraphicFramePr>
            <a:graphicFrameLocks noGrp="1"/>
          </p:cNvGraphicFramePr>
          <p:nvPr/>
        </p:nvGraphicFramePr>
        <p:xfrm>
          <a:off x="5408613" y="2636838"/>
          <a:ext cx="2304256" cy="1478280"/>
        </p:xfrm>
        <a:graphic>
          <a:graphicData uri="http://schemas.openxmlformats.org/drawingml/2006/table">
            <a:tbl>
              <a:tblPr firstRow="1" bandRow="1">
                <a:tableStyleId>{5C22544A-7EE6-4342-B048-85BDC9FD1C3A}</a:tableStyleId>
              </a:tblPr>
              <a:tblGrid>
                <a:gridCol w="677720"/>
                <a:gridCol w="651658"/>
                <a:gridCol w="531752"/>
                <a:gridCol w="443126"/>
              </a:tblGrid>
              <a:tr h="0">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M</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ID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P</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q</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r</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62534" name="Picture 2"/>
          <p:cNvPicPr>
            <a:picLocks noChangeAspect="1" noChangeArrowheads="1"/>
          </p:cNvPicPr>
          <p:nvPr/>
        </p:nvPicPr>
        <p:blipFill>
          <a:blip r:embed="rId2"/>
          <a:srcRect/>
          <a:stretch>
            <a:fillRect/>
          </a:stretch>
        </p:blipFill>
        <p:spPr bwMode="auto">
          <a:xfrm>
            <a:off x="3635375" y="5311775"/>
            <a:ext cx="5381625" cy="714375"/>
          </a:xfrm>
          <a:prstGeom prst="rect">
            <a:avLst/>
          </a:prstGeom>
          <a:noFill/>
          <a:ln w="9525">
            <a:solidFill>
              <a:srgbClr val="FF9900"/>
            </a:solidFill>
            <a:miter lim="800000"/>
            <a:headEnd/>
            <a:tailEnd/>
          </a:ln>
        </p:spPr>
      </p:pic>
      <p:sp>
        <p:nvSpPr>
          <p:cNvPr id="62535" name="TextBox 16"/>
          <p:cNvSpPr txBox="1">
            <a:spLocks noChangeArrowheads="1"/>
          </p:cNvSpPr>
          <p:nvPr/>
        </p:nvSpPr>
        <p:spPr bwMode="auto">
          <a:xfrm>
            <a:off x="5530850" y="2266950"/>
            <a:ext cx="939800" cy="369888"/>
          </a:xfrm>
          <a:prstGeom prst="rect">
            <a:avLst/>
          </a:prstGeom>
          <a:noFill/>
          <a:ln w="9525">
            <a:noFill/>
            <a:miter lim="800000"/>
            <a:headEnd/>
            <a:tailEnd/>
          </a:ln>
        </p:spPr>
        <p:txBody>
          <a:bodyPr wrap="none">
            <a:spAutoFit/>
          </a:bodyPr>
          <a:lstStyle/>
          <a:p>
            <a:r>
              <a:rPr lang="en-US" b="1">
                <a:solidFill>
                  <a:srgbClr val="C00000"/>
                </a:solidFill>
                <a:latin typeface="Verdana" pitchFamily="34" charset="0"/>
              </a:rPr>
              <a:t>result</a:t>
            </a:r>
            <a:endParaRPr lang="en-US" b="1">
              <a:latin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3493</Words>
  <Application>Microsoft Office PowerPoint</Application>
  <PresentationFormat>On-screen Show (4:3)</PresentationFormat>
  <Paragraphs>971</Paragraphs>
  <Slides>58</Slides>
  <Notes>17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Problem to solve</vt:lpstr>
      <vt:lpstr>Problem to solve</vt:lpstr>
      <vt:lpstr>Problem to solve</vt:lpstr>
      <vt:lpstr>Problem to solve</vt:lpstr>
      <vt:lpstr>SAILORS(Sal_ID, SalName, Rating, Age), RESERVES(Sal_ID , Boat-ID, Rdate), BOATS(Boat-ID, BoatName, Color)</vt:lpstr>
      <vt:lpstr>SAILORS(Sal_ID, SalName, Rating, Age), RESERVES(Sal_ID , Boat-ID, Rdate), BOATS(Boat-ID, BoatName, Color)</vt:lpstr>
      <vt:lpstr>Join Operations</vt:lpstr>
      <vt:lpstr>Left Outer Join ⟕</vt:lpstr>
      <vt:lpstr>Right Outer Join ⟖</vt:lpstr>
      <vt:lpstr>Full Outer Join ⟗</vt:lpstr>
      <vt:lpstr>Relational Algebra Set Operations - semantics</vt:lpstr>
      <vt:lpstr>Set Operation – Union ∪</vt:lpstr>
      <vt:lpstr>Set Operation – Intersection ∩</vt:lpstr>
      <vt:lpstr>Set Operation – Difference –</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Homework Problem : Writing Relational Algebra Expression </vt:lpstr>
      <vt:lpstr>Homework Problem: Writing Relational Algebra Expression </vt:lpstr>
      <vt:lpstr>Relational Algebra : Division Operation ÷</vt:lpstr>
      <vt:lpstr>Relational Algebra : Division Operation ÷</vt:lpstr>
      <vt:lpstr>Relational Algebra : Division Operation ÷</vt:lpstr>
      <vt:lpstr>Relational Algebra : Division Operation ÷</vt:lpstr>
      <vt:lpstr>Relational Algebra : Division Operation ÷</vt:lpstr>
      <vt:lpstr>Relational Algebra : Division Operation ÷</vt:lpstr>
      <vt:lpstr>Relational Algebra : Division Operation ÷</vt:lpstr>
      <vt:lpstr>Write relational Algebra Expresion</vt:lpstr>
      <vt:lpstr>Find all bank customers who have account in all Branches in Bommasandra</vt:lpstr>
      <vt:lpstr>Find all bank customers who have account in all Branches in Bommasandra</vt:lpstr>
      <vt:lpstr>Find all bank customers who have account in all Branches in Bommasandra</vt:lpstr>
      <vt:lpstr>Slide 34</vt:lpstr>
      <vt:lpstr>Query Tree Notation</vt:lpstr>
      <vt:lpstr>Query Tree Notation: Example </vt:lpstr>
      <vt:lpstr>Query Tree Notation: Example </vt:lpstr>
      <vt:lpstr>Query Tree Notation: Example </vt:lpstr>
      <vt:lpstr>Generalized Projection 𝞹 </vt:lpstr>
      <vt:lpstr>Generalized Projection 𝞹 </vt:lpstr>
      <vt:lpstr>Generalized Projection 𝞹 </vt:lpstr>
      <vt:lpstr>Generalized Projection 𝞹 </vt:lpstr>
      <vt:lpstr>Aggregate Function ℱ (script F)</vt:lpstr>
      <vt:lpstr>Aggregate Function ℱ (script F)</vt:lpstr>
      <vt:lpstr>Using Grouping with Aggregation</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Problem to Solve: Writing Relational Algebra Expression </vt:lpstr>
      <vt:lpstr>Relational Algebra Operations</vt:lpstr>
      <vt:lpstr>Thank You for Your Time and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to solve</dc:title>
  <dc:creator>Mallieswari</dc:creator>
  <cp:lastModifiedBy>Mallieswari</cp:lastModifiedBy>
  <cp:revision>1</cp:revision>
  <dcterms:created xsi:type="dcterms:W3CDTF">2020-08-28T05:28:06Z</dcterms:created>
  <dcterms:modified xsi:type="dcterms:W3CDTF">2020-08-28T05:28:42Z</dcterms:modified>
</cp:coreProperties>
</file>