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2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Default Extension="wdp" ContentType="image/vnd.ms-photo"/>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8"/>
  </p:notesMasterIdLst>
  <p:sldIdLst>
    <p:sldId id="257" r:id="rId2"/>
    <p:sldId id="258" r:id="rId3"/>
    <p:sldId id="260" r:id="rId4"/>
    <p:sldId id="262" r:id="rId5"/>
    <p:sldId id="274" r:id="rId6"/>
    <p:sldId id="275" r:id="rId7"/>
    <p:sldId id="276" r:id="rId8"/>
    <p:sldId id="281" r:id="rId9"/>
    <p:sldId id="273" r:id="rId10"/>
    <p:sldId id="280" r:id="rId11"/>
    <p:sldId id="277" r:id="rId12"/>
    <p:sldId id="278" r:id="rId13"/>
    <p:sldId id="279" r:id="rId14"/>
    <p:sldId id="282" r:id="rId15"/>
    <p:sldId id="283" r:id="rId16"/>
    <p:sldId id="285" r:id="rId17"/>
    <p:sldId id="287" r:id="rId18"/>
    <p:sldId id="286" r:id="rId19"/>
    <p:sldId id="289" r:id="rId20"/>
    <p:sldId id="288" r:id="rId21"/>
    <p:sldId id="290" r:id="rId22"/>
    <p:sldId id="292" r:id="rId23"/>
    <p:sldId id="261" r:id="rId24"/>
    <p:sldId id="293" r:id="rId25"/>
    <p:sldId id="294" r:id="rId26"/>
    <p:sldId id="295" r:id="rId27"/>
    <p:sldId id="296" r:id="rId28"/>
    <p:sldId id="298" r:id="rId29"/>
    <p:sldId id="306" r:id="rId30"/>
    <p:sldId id="307" r:id="rId31"/>
    <p:sldId id="308" r:id="rId32"/>
    <p:sldId id="297" r:id="rId33"/>
    <p:sldId id="299" r:id="rId34"/>
    <p:sldId id="309" r:id="rId35"/>
    <p:sldId id="300" r:id="rId36"/>
    <p:sldId id="310" r:id="rId37"/>
    <p:sldId id="301" r:id="rId38"/>
    <p:sldId id="311" r:id="rId39"/>
    <p:sldId id="312" r:id="rId40"/>
    <p:sldId id="313" r:id="rId41"/>
    <p:sldId id="314" r:id="rId42"/>
    <p:sldId id="315" r:id="rId43"/>
    <p:sldId id="316" r:id="rId44"/>
    <p:sldId id="345" r:id="rId45"/>
    <p:sldId id="323" r:id="rId46"/>
    <p:sldId id="305" r:id="rId47"/>
    <p:sldId id="319" r:id="rId48"/>
    <p:sldId id="324" r:id="rId49"/>
    <p:sldId id="302" r:id="rId50"/>
    <p:sldId id="325" r:id="rId51"/>
    <p:sldId id="326" r:id="rId52"/>
    <p:sldId id="327" r:id="rId53"/>
    <p:sldId id="329" r:id="rId54"/>
    <p:sldId id="350" r:id="rId55"/>
    <p:sldId id="352" r:id="rId56"/>
    <p:sldId id="351" r:id="rId57"/>
    <p:sldId id="353" r:id="rId58"/>
    <p:sldId id="331" r:id="rId59"/>
    <p:sldId id="401" r:id="rId60"/>
    <p:sldId id="332" r:id="rId61"/>
    <p:sldId id="304" r:id="rId62"/>
    <p:sldId id="330" r:id="rId63"/>
    <p:sldId id="333" r:id="rId64"/>
    <p:sldId id="334" r:id="rId65"/>
    <p:sldId id="354" r:id="rId66"/>
    <p:sldId id="336" r:id="rId67"/>
    <p:sldId id="337" r:id="rId68"/>
    <p:sldId id="552" r:id="rId69"/>
    <p:sldId id="362" r:id="rId70"/>
    <p:sldId id="355" r:id="rId71"/>
    <p:sldId id="357" r:id="rId72"/>
    <p:sldId id="383" r:id="rId73"/>
    <p:sldId id="358" r:id="rId74"/>
    <p:sldId id="359" r:id="rId75"/>
    <p:sldId id="384" r:id="rId76"/>
    <p:sldId id="360" r:id="rId77"/>
    <p:sldId id="363" r:id="rId78"/>
    <p:sldId id="385" r:id="rId79"/>
    <p:sldId id="361" r:id="rId80"/>
    <p:sldId id="367" r:id="rId81"/>
    <p:sldId id="364" r:id="rId82"/>
    <p:sldId id="365" r:id="rId83"/>
    <p:sldId id="366" r:id="rId84"/>
    <p:sldId id="368" r:id="rId85"/>
    <p:sldId id="369" r:id="rId86"/>
    <p:sldId id="371" r:id="rId87"/>
    <p:sldId id="386" r:id="rId88"/>
    <p:sldId id="387" r:id="rId89"/>
    <p:sldId id="407" r:id="rId90"/>
    <p:sldId id="388" r:id="rId91"/>
    <p:sldId id="389" r:id="rId92"/>
    <p:sldId id="390" r:id="rId93"/>
    <p:sldId id="391" r:id="rId94"/>
    <p:sldId id="392" r:id="rId95"/>
    <p:sldId id="393" r:id="rId96"/>
    <p:sldId id="394" r:id="rId97"/>
    <p:sldId id="398" r:id="rId98"/>
    <p:sldId id="397" r:id="rId99"/>
    <p:sldId id="399" r:id="rId100"/>
    <p:sldId id="409" r:id="rId101"/>
    <p:sldId id="430" r:id="rId102"/>
    <p:sldId id="412" r:id="rId103"/>
    <p:sldId id="431" r:id="rId104"/>
    <p:sldId id="410" r:id="rId105"/>
    <p:sldId id="413" r:id="rId106"/>
    <p:sldId id="432" r:id="rId107"/>
    <p:sldId id="418" r:id="rId108"/>
    <p:sldId id="433" r:id="rId109"/>
    <p:sldId id="434" r:id="rId110"/>
    <p:sldId id="435" r:id="rId111"/>
    <p:sldId id="438" r:id="rId112"/>
    <p:sldId id="439" r:id="rId113"/>
    <p:sldId id="436" r:id="rId114"/>
    <p:sldId id="419" r:id="rId115"/>
    <p:sldId id="437" r:id="rId116"/>
    <p:sldId id="440" r:id="rId117"/>
    <p:sldId id="449" r:id="rId118"/>
    <p:sldId id="450" r:id="rId119"/>
    <p:sldId id="443" r:id="rId120"/>
    <p:sldId id="448" r:id="rId121"/>
    <p:sldId id="447" r:id="rId122"/>
    <p:sldId id="444" r:id="rId123"/>
    <p:sldId id="445" r:id="rId124"/>
    <p:sldId id="446" r:id="rId125"/>
    <p:sldId id="422" r:id="rId126"/>
    <p:sldId id="423" r:id="rId127"/>
    <p:sldId id="424" r:id="rId128"/>
    <p:sldId id="425" r:id="rId129"/>
    <p:sldId id="472" r:id="rId130"/>
    <p:sldId id="473" r:id="rId131"/>
    <p:sldId id="474" r:id="rId132"/>
    <p:sldId id="522" r:id="rId133"/>
    <p:sldId id="476" r:id="rId134"/>
    <p:sldId id="478" r:id="rId135"/>
    <p:sldId id="479" r:id="rId136"/>
    <p:sldId id="480" r:id="rId137"/>
    <p:sldId id="475" r:id="rId138"/>
    <p:sldId id="477" r:id="rId139"/>
    <p:sldId id="483" r:id="rId140"/>
    <p:sldId id="485" r:id="rId141"/>
    <p:sldId id="486" r:id="rId142"/>
    <p:sldId id="523" r:id="rId143"/>
    <p:sldId id="492" r:id="rId144"/>
    <p:sldId id="489" r:id="rId145"/>
    <p:sldId id="490" r:id="rId146"/>
    <p:sldId id="491" r:id="rId147"/>
    <p:sldId id="525" r:id="rId148"/>
    <p:sldId id="526" r:id="rId149"/>
    <p:sldId id="496" r:id="rId150"/>
    <p:sldId id="524" r:id="rId151"/>
    <p:sldId id="536" r:id="rId152"/>
    <p:sldId id="537" r:id="rId153"/>
    <p:sldId id="513" r:id="rId154"/>
    <p:sldId id="488" r:id="rId155"/>
    <p:sldId id="494" r:id="rId156"/>
    <p:sldId id="493" r:id="rId157"/>
    <p:sldId id="527" r:id="rId158"/>
    <p:sldId id="529" r:id="rId159"/>
    <p:sldId id="577" r:id="rId160"/>
    <p:sldId id="495" r:id="rId161"/>
    <p:sldId id="533" r:id="rId162"/>
    <p:sldId id="534" r:id="rId163"/>
    <p:sldId id="530" r:id="rId164"/>
    <p:sldId id="535" r:id="rId165"/>
    <p:sldId id="532" r:id="rId166"/>
    <p:sldId id="538" r:id="rId167"/>
    <p:sldId id="520" r:id="rId168"/>
    <p:sldId id="554" r:id="rId169"/>
    <p:sldId id="547" r:id="rId170"/>
    <p:sldId id="548" r:id="rId171"/>
    <p:sldId id="549" r:id="rId172"/>
    <p:sldId id="550" r:id="rId173"/>
    <p:sldId id="551" r:id="rId174"/>
    <p:sldId id="555" r:id="rId175"/>
    <p:sldId id="540" r:id="rId176"/>
    <p:sldId id="541" r:id="rId177"/>
    <p:sldId id="557" r:id="rId178"/>
    <p:sldId id="578" r:id="rId179"/>
    <p:sldId id="579" r:id="rId180"/>
    <p:sldId id="580" r:id="rId181"/>
    <p:sldId id="581" r:id="rId182"/>
    <p:sldId id="582" r:id="rId183"/>
    <p:sldId id="594" r:id="rId184"/>
    <p:sldId id="583" r:id="rId185"/>
    <p:sldId id="585" r:id="rId186"/>
    <p:sldId id="586" r:id="rId187"/>
    <p:sldId id="588" r:id="rId188"/>
    <p:sldId id="591" r:id="rId189"/>
    <p:sldId id="592" r:id="rId190"/>
    <p:sldId id="593" r:id="rId191"/>
    <p:sldId id="558" r:id="rId192"/>
    <p:sldId id="599" r:id="rId193"/>
    <p:sldId id="595" r:id="rId194"/>
    <p:sldId id="596" r:id="rId195"/>
    <p:sldId id="598" r:id="rId196"/>
    <p:sldId id="597" r:id="rId197"/>
    <p:sldId id="559" r:id="rId198"/>
    <p:sldId id="560" r:id="rId199"/>
    <p:sldId id="561" r:id="rId200"/>
    <p:sldId id="562" r:id="rId201"/>
    <p:sldId id="563" r:id="rId202"/>
    <p:sldId id="602" r:id="rId203"/>
    <p:sldId id="603" r:id="rId204"/>
    <p:sldId id="601" r:id="rId205"/>
    <p:sldId id="604" r:id="rId206"/>
    <p:sldId id="605" r:id="rId207"/>
    <p:sldId id="608" r:id="rId208"/>
    <p:sldId id="654" r:id="rId209"/>
    <p:sldId id="613" r:id="rId210"/>
    <p:sldId id="609" r:id="rId211"/>
    <p:sldId id="612" r:id="rId212"/>
    <p:sldId id="610" r:id="rId213"/>
    <p:sldId id="611" r:id="rId214"/>
    <p:sldId id="614" r:id="rId215"/>
    <p:sldId id="615" r:id="rId216"/>
    <p:sldId id="616" r:id="rId217"/>
    <p:sldId id="617" r:id="rId218"/>
    <p:sldId id="619" r:id="rId219"/>
    <p:sldId id="623" r:id="rId220"/>
    <p:sldId id="636" r:id="rId221"/>
    <p:sldId id="620" r:id="rId222"/>
    <p:sldId id="621" r:id="rId223"/>
    <p:sldId id="625" r:id="rId224"/>
    <p:sldId id="628" r:id="rId225"/>
    <p:sldId id="630" r:id="rId226"/>
    <p:sldId id="632" r:id="rId227"/>
    <p:sldId id="633" r:id="rId228"/>
    <p:sldId id="634" r:id="rId229"/>
    <p:sldId id="639" r:id="rId230"/>
    <p:sldId id="641" r:id="rId231"/>
    <p:sldId id="644" r:id="rId232"/>
    <p:sldId id="643" r:id="rId233"/>
    <p:sldId id="645" r:id="rId234"/>
    <p:sldId id="646" r:id="rId235"/>
    <p:sldId id="648" r:id="rId236"/>
    <p:sldId id="647" r:id="rId237"/>
    <p:sldId id="649" r:id="rId238"/>
    <p:sldId id="650" r:id="rId239"/>
    <p:sldId id="651" r:id="rId240"/>
    <p:sldId id="652" r:id="rId241"/>
    <p:sldId id="618" r:id="rId242"/>
    <p:sldId id="655" r:id="rId243"/>
    <p:sldId id="653" r:id="rId244"/>
    <p:sldId id="656" r:id="rId245"/>
    <p:sldId id="662" r:id="rId246"/>
    <p:sldId id="658" r:id="rId247"/>
    <p:sldId id="672" r:id="rId248"/>
    <p:sldId id="671" r:id="rId249"/>
    <p:sldId id="674" r:id="rId250"/>
    <p:sldId id="673" r:id="rId251"/>
    <p:sldId id="675" r:id="rId252"/>
    <p:sldId id="659" r:id="rId253"/>
    <p:sldId id="660" r:id="rId254"/>
    <p:sldId id="665" r:id="rId255"/>
    <p:sldId id="664" r:id="rId256"/>
    <p:sldId id="663" r:id="rId257"/>
    <p:sldId id="666" r:id="rId258"/>
    <p:sldId id="676" r:id="rId259"/>
    <p:sldId id="677" r:id="rId260"/>
    <p:sldId id="681" r:id="rId261"/>
    <p:sldId id="678" r:id="rId262"/>
    <p:sldId id="680" r:id="rId263"/>
    <p:sldId id="668" r:id="rId264"/>
    <p:sldId id="669" r:id="rId265"/>
    <p:sldId id="667" r:id="rId266"/>
    <p:sldId id="682" r:id="rId267"/>
    <p:sldId id="687" r:id="rId268"/>
    <p:sldId id="702" r:id="rId269"/>
    <p:sldId id="703" r:id="rId270"/>
    <p:sldId id="689" r:id="rId271"/>
    <p:sldId id="690" r:id="rId272"/>
    <p:sldId id="691" r:id="rId273"/>
    <p:sldId id="683" r:id="rId274"/>
    <p:sldId id="684" r:id="rId275"/>
    <p:sldId id="685" r:id="rId276"/>
    <p:sldId id="686" r:id="rId277"/>
    <p:sldId id="606" r:id="rId278"/>
    <p:sldId id="693" r:id="rId279"/>
    <p:sldId id="694" r:id="rId280"/>
    <p:sldId id="696" r:id="rId281"/>
    <p:sldId id="698" r:id="rId282"/>
    <p:sldId id="699" r:id="rId283"/>
    <p:sldId id="697" r:id="rId284"/>
    <p:sldId id="695" r:id="rId285"/>
    <p:sldId id="700" r:id="rId286"/>
    <p:sldId id="692" r:id="rId2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F7446D15-E158-4922-9BBF-FF7CC631C10A}">
          <p14:sldIdLst>
            <p14:sldId id="257"/>
            <p14:sldId id="258"/>
            <p14:sldId id="260"/>
            <p14:sldId id="262"/>
            <p14:sldId id="274"/>
            <p14:sldId id="275"/>
            <p14:sldId id="276"/>
            <p14:sldId id="281"/>
            <p14:sldId id="273"/>
            <p14:sldId id="280"/>
            <p14:sldId id="277"/>
            <p14:sldId id="278"/>
            <p14:sldId id="279"/>
            <p14:sldId id="282"/>
            <p14:sldId id="283"/>
            <p14:sldId id="285"/>
            <p14:sldId id="287"/>
            <p14:sldId id="286"/>
            <p14:sldId id="289"/>
            <p14:sldId id="288"/>
            <p14:sldId id="290"/>
            <p14:sldId id="292"/>
            <p14:sldId id="261"/>
            <p14:sldId id="293"/>
            <p14:sldId id="294"/>
            <p14:sldId id="295"/>
            <p14:sldId id="296"/>
            <p14:sldId id="298"/>
            <p14:sldId id="306"/>
            <p14:sldId id="307"/>
            <p14:sldId id="308"/>
            <p14:sldId id="297"/>
            <p14:sldId id="299"/>
            <p14:sldId id="309"/>
            <p14:sldId id="300"/>
            <p14:sldId id="310"/>
            <p14:sldId id="301"/>
            <p14:sldId id="311"/>
          </p14:sldIdLst>
        </p14:section>
        <p14:section name="Untitled Section" id="{79194808-2BA6-4E87-A1A4-4E7FD6B71C92}">
          <p14:sldIdLst>
            <p14:sldId id="312"/>
            <p14:sldId id="313"/>
            <p14:sldId id="314"/>
            <p14:sldId id="315"/>
            <p14:sldId id="316"/>
            <p14:sldId id="345"/>
            <p14:sldId id="323"/>
            <p14:sldId id="305"/>
            <p14:sldId id="319"/>
            <p14:sldId id="324"/>
            <p14:sldId id="302"/>
            <p14:sldId id="325"/>
            <p14:sldId id="326"/>
            <p14:sldId id="327"/>
            <p14:sldId id="329"/>
            <p14:sldId id="350"/>
            <p14:sldId id="352"/>
            <p14:sldId id="351"/>
            <p14:sldId id="353"/>
            <p14:sldId id="331"/>
            <p14:sldId id="401"/>
            <p14:sldId id="332"/>
            <p14:sldId id="304"/>
            <p14:sldId id="330"/>
            <p14:sldId id="333"/>
            <p14:sldId id="334"/>
            <p14:sldId id="354"/>
            <p14:sldId id="336"/>
            <p14:sldId id="337"/>
            <p14:sldId id="552"/>
            <p14:sldId id="362"/>
            <p14:sldId id="355"/>
            <p14:sldId id="357"/>
            <p14:sldId id="383"/>
            <p14:sldId id="358"/>
            <p14:sldId id="359"/>
            <p14:sldId id="384"/>
            <p14:sldId id="360"/>
            <p14:sldId id="363"/>
            <p14:sldId id="385"/>
            <p14:sldId id="361"/>
            <p14:sldId id="367"/>
            <p14:sldId id="364"/>
            <p14:sldId id="365"/>
            <p14:sldId id="366"/>
            <p14:sldId id="368"/>
            <p14:sldId id="369"/>
            <p14:sldId id="371"/>
            <p14:sldId id="386"/>
            <p14:sldId id="387"/>
            <p14:sldId id="407"/>
            <p14:sldId id="388"/>
            <p14:sldId id="389"/>
            <p14:sldId id="390"/>
            <p14:sldId id="391"/>
            <p14:sldId id="392"/>
            <p14:sldId id="393"/>
            <p14:sldId id="394"/>
            <p14:sldId id="398"/>
            <p14:sldId id="397"/>
            <p14:sldId id="399"/>
            <p14:sldId id="409"/>
            <p14:sldId id="430"/>
            <p14:sldId id="412"/>
            <p14:sldId id="431"/>
            <p14:sldId id="410"/>
            <p14:sldId id="413"/>
            <p14:sldId id="432"/>
            <p14:sldId id="418"/>
            <p14:sldId id="433"/>
            <p14:sldId id="434"/>
            <p14:sldId id="435"/>
            <p14:sldId id="438"/>
            <p14:sldId id="439"/>
            <p14:sldId id="436"/>
            <p14:sldId id="419"/>
            <p14:sldId id="437"/>
            <p14:sldId id="440"/>
            <p14:sldId id="449"/>
            <p14:sldId id="450"/>
            <p14:sldId id="443"/>
            <p14:sldId id="448"/>
            <p14:sldId id="447"/>
            <p14:sldId id="444"/>
            <p14:sldId id="445"/>
            <p14:sldId id="446"/>
            <p14:sldId id="422"/>
            <p14:sldId id="423"/>
            <p14:sldId id="424"/>
            <p14:sldId id="425"/>
            <p14:sldId id="472"/>
            <p14:sldId id="473"/>
            <p14:sldId id="474"/>
            <p14:sldId id="522"/>
            <p14:sldId id="476"/>
            <p14:sldId id="478"/>
            <p14:sldId id="479"/>
            <p14:sldId id="480"/>
            <p14:sldId id="475"/>
            <p14:sldId id="477"/>
            <p14:sldId id="483"/>
            <p14:sldId id="485"/>
            <p14:sldId id="486"/>
            <p14:sldId id="523"/>
            <p14:sldId id="492"/>
            <p14:sldId id="489"/>
            <p14:sldId id="490"/>
            <p14:sldId id="491"/>
            <p14:sldId id="525"/>
            <p14:sldId id="526"/>
            <p14:sldId id="496"/>
            <p14:sldId id="524"/>
            <p14:sldId id="536"/>
            <p14:sldId id="537"/>
            <p14:sldId id="513"/>
            <p14:sldId id="488"/>
            <p14:sldId id="494"/>
            <p14:sldId id="493"/>
            <p14:sldId id="527"/>
            <p14:sldId id="529"/>
            <p14:sldId id="577"/>
            <p14:sldId id="495"/>
            <p14:sldId id="533"/>
            <p14:sldId id="534"/>
            <p14:sldId id="530"/>
            <p14:sldId id="535"/>
            <p14:sldId id="532"/>
            <p14:sldId id="538"/>
            <p14:sldId id="520"/>
            <p14:sldId id="554"/>
            <p14:sldId id="547"/>
            <p14:sldId id="548"/>
            <p14:sldId id="549"/>
            <p14:sldId id="550"/>
            <p14:sldId id="551"/>
            <p14:sldId id="555"/>
            <p14:sldId id="540"/>
            <p14:sldId id="541"/>
            <p14:sldId id="557"/>
            <p14:sldId id="578"/>
            <p14:sldId id="579"/>
            <p14:sldId id="580"/>
            <p14:sldId id="581"/>
            <p14:sldId id="582"/>
            <p14:sldId id="594"/>
            <p14:sldId id="583"/>
            <p14:sldId id="585"/>
            <p14:sldId id="586"/>
            <p14:sldId id="588"/>
            <p14:sldId id="591"/>
            <p14:sldId id="592"/>
            <p14:sldId id="593"/>
            <p14:sldId id="558"/>
            <p14:sldId id="599"/>
            <p14:sldId id="595"/>
            <p14:sldId id="596"/>
            <p14:sldId id="598"/>
            <p14:sldId id="597"/>
            <p14:sldId id="559"/>
            <p14:sldId id="560"/>
            <p14:sldId id="561"/>
            <p14:sldId id="562"/>
            <p14:sldId id="563"/>
            <p14:sldId id="602"/>
            <p14:sldId id="603"/>
            <p14:sldId id="601"/>
            <p14:sldId id="604"/>
            <p14:sldId id="605"/>
            <p14:sldId id="608"/>
            <p14:sldId id="654"/>
            <p14:sldId id="613"/>
            <p14:sldId id="609"/>
            <p14:sldId id="612"/>
            <p14:sldId id="610"/>
            <p14:sldId id="611"/>
            <p14:sldId id="614"/>
            <p14:sldId id="615"/>
            <p14:sldId id="616"/>
            <p14:sldId id="617"/>
            <p14:sldId id="619"/>
            <p14:sldId id="623"/>
            <p14:sldId id="636"/>
            <p14:sldId id="620"/>
            <p14:sldId id="621"/>
            <p14:sldId id="625"/>
            <p14:sldId id="628"/>
            <p14:sldId id="630"/>
            <p14:sldId id="632"/>
            <p14:sldId id="633"/>
            <p14:sldId id="634"/>
            <p14:sldId id="639"/>
            <p14:sldId id="641"/>
            <p14:sldId id="644"/>
            <p14:sldId id="643"/>
            <p14:sldId id="645"/>
            <p14:sldId id="646"/>
            <p14:sldId id="648"/>
            <p14:sldId id="647"/>
            <p14:sldId id="649"/>
            <p14:sldId id="650"/>
            <p14:sldId id="651"/>
            <p14:sldId id="652"/>
            <p14:sldId id="618"/>
            <p14:sldId id="655"/>
            <p14:sldId id="653"/>
            <p14:sldId id="656"/>
            <p14:sldId id="662"/>
            <p14:sldId id="658"/>
            <p14:sldId id="672"/>
            <p14:sldId id="671"/>
            <p14:sldId id="674"/>
            <p14:sldId id="673"/>
            <p14:sldId id="675"/>
            <p14:sldId id="659"/>
            <p14:sldId id="660"/>
            <p14:sldId id="665"/>
            <p14:sldId id="664"/>
            <p14:sldId id="663"/>
            <p14:sldId id="666"/>
            <p14:sldId id="676"/>
            <p14:sldId id="677"/>
            <p14:sldId id="681"/>
            <p14:sldId id="678"/>
            <p14:sldId id="680"/>
            <p14:sldId id="668"/>
            <p14:sldId id="669"/>
            <p14:sldId id="667"/>
            <p14:sldId id="682"/>
            <p14:sldId id="687"/>
            <p14:sldId id="702"/>
            <p14:sldId id="703"/>
            <p14:sldId id="689"/>
            <p14:sldId id="690"/>
            <p14:sldId id="691"/>
            <p14:sldId id="683"/>
            <p14:sldId id="684"/>
            <p14:sldId id="685"/>
            <p14:sldId id="686"/>
            <p14:sldId id="606"/>
            <p14:sldId id="693"/>
            <p14:sldId id="694"/>
            <p14:sldId id="696"/>
            <p14:sldId id="698"/>
            <p14:sldId id="699"/>
            <p14:sldId id="697"/>
            <p14:sldId id="695"/>
            <p14:sldId id="700"/>
            <p14:sldId id="6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6600"/>
    <a:srgbClr val="FF00FF"/>
    <a:srgbClr val="CC00CC"/>
    <a:srgbClr val="FF9900"/>
    <a:srgbClr val="CC3300"/>
    <a:srgbClr val="000000"/>
    <a:srgbClr val="FF6600"/>
    <a:srgbClr val="008000"/>
    <a:srgbClr val="3333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autoAdjust="0"/>
    <p:restoredTop sz="94624" autoAdjust="0"/>
  </p:normalViewPr>
  <p:slideViewPr>
    <p:cSldViewPr>
      <p:cViewPr>
        <p:scale>
          <a:sx n="66" d="100"/>
          <a:sy n="66" d="100"/>
        </p:scale>
        <p:origin x="-1998" y="-540"/>
      </p:cViewPr>
      <p:guideLst>
        <p:guide orient="horz" pos="2160"/>
        <p:guide pos="2880"/>
      </p:guideLst>
    </p:cSldViewPr>
  </p:slideViewPr>
  <p:notesTextViewPr>
    <p:cViewPr>
      <p:scale>
        <a:sx n="1" d="1"/>
        <a:sy n="1" d="1"/>
      </p:scale>
      <p:origin x="0" y="0"/>
    </p:cViewPr>
  </p:notesTextViewPr>
  <p:sorterViewPr>
    <p:cViewPr>
      <p:scale>
        <a:sx n="76" d="100"/>
        <a:sy n="76" d="100"/>
      </p:scale>
      <p:origin x="0" y="20298"/>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02A214-F5D6-478B-BF10-DBD2116DC31D}" type="datetimeFigureOut">
              <a:rPr lang="en-US" smtClean="0"/>
              <a:pPr/>
              <a:t>7/6/2020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93F2E-A67D-470C-BB72-E6E0FD4F1D00}" type="slidenum">
              <a:rPr lang="en-US" smtClean="0"/>
              <a:pPr/>
              <a:t>‹#›</a:t>
            </a:fld>
            <a:endParaRPr lang="en-US"/>
          </a:p>
        </p:txBody>
      </p:sp>
    </p:spTree>
    <p:extLst>
      <p:ext uri="{BB962C8B-B14F-4D97-AF65-F5344CB8AC3E}">
        <p14:creationId xmlns="" xmlns:p14="http://schemas.microsoft.com/office/powerpoint/2010/main" val="92408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73B6DC-DC04-49E3-AE12-D9866DF8EBAE}" type="slidenum">
              <a:rPr lang="en-US" smtClean="0">
                <a:solidFill>
                  <a:prstClr val="black"/>
                </a:solidFill>
              </a:rPr>
              <a:pPr/>
              <a:t>1</a:t>
            </a:fld>
            <a:endParaRPr lang="en-US">
              <a:solidFill>
                <a:prstClr val="black"/>
              </a:solidFill>
            </a:endParaRPr>
          </a:p>
        </p:txBody>
      </p:sp>
    </p:spTree>
    <p:extLst>
      <p:ext uri="{BB962C8B-B14F-4D97-AF65-F5344CB8AC3E}">
        <p14:creationId xmlns="" xmlns:p14="http://schemas.microsoft.com/office/powerpoint/2010/main" val="158217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 xmlns:p14="http://schemas.microsoft.com/office/powerpoint/2010/main" val="196818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 xmlns:p14="http://schemas.microsoft.com/office/powerpoint/2010/main" val="121560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 xmlns:p14="http://schemas.microsoft.com/office/powerpoint/2010/main" val="145025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90</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102</a:t>
            </a:fld>
            <a:endParaRPr lang="en-US"/>
          </a:p>
        </p:txBody>
      </p:sp>
    </p:spTree>
    <p:extLst>
      <p:ext uri="{BB962C8B-B14F-4D97-AF65-F5344CB8AC3E}">
        <p14:creationId xmlns="" xmlns:p14="http://schemas.microsoft.com/office/powerpoint/2010/main" val="1372585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103</a:t>
            </a:fld>
            <a:endParaRPr lang="en-US"/>
          </a:p>
        </p:txBody>
      </p:sp>
    </p:spTree>
    <p:extLst>
      <p:ext uri="{BB962C8B-B14F-4D97-AF65-F5344CB8AC3E}">
        <p14:creationId xmlns="" xmlns:p14="http://schemas.microsoft.com/office/powerpoint/2010/main" val="1372585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129</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200" dirty="0" smtClean="0"/>
              <a:t>Recoverable Schedule </a:t>
            </a:r>
          </a:p>
          <a:p>
            <a:pPr marL="457200" indent="-457200">
              <a:buFont typeface="+mj-lt"/>
              <a:buAutoNum type="arabicPeriod"/>
            </a:pPr>
            <a:r>
              <a:rPr lang="en-US" sz="1200" dirty="0" smtClean="0"/>
              <a:t>Cascading Rollback or Cascading Abort</a:t>
            </a:r>
          </a:p>
          <a:p>
            <a:pPr marL="457200" indent="-457200">
              <a:buFont typeface="+mj-lt"/>
              <a:buAutoNum type="arabicPeriod"/>
            </a:pPr>
            <a:r>
              <a:rPr lang="en-US" sz="1200" dirty="0" err="1" smtClean="0"/>
              <a:t>Cascadeless</a:t>
            </a:r>
            <a:r>
              <a:rPr lang="en-US" sz="1200" dirty="0" smtClean="0"/>
              <a:t> or Avoid Cascading Rollback schedule </a:t>
            </a:r>
          </a:p>
          <a:p>
            <a:pPr marL="457200" indent="-457200">
              <a:buFont typeface="+mj-lt"/>
              <a:buAutoNum type="arabicPeriod"/>
            </a:pPr>
            <a:r>
              <a:rPr lang="en-US" sz="1200" dirty="0" smtClean="0"/>
              <a:t>Strict Schedules</a:t>
            </a:r>
          </a:p>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140</a:t>
            </a:fld>
            <a:endParaRPr lang="en-US"/>
          </a:p>
        </p:txBody>
      </p:sp>
    </p:spTree>
    <p:extLst>
      <p:ext uri="{BB962C8B-B14F-4D97-AF65-F5344CB8AC3E}">
        <p14:creationId xmlns="" xmlns:p14="http://schemas.microsoft.com/office/powerpoint/2010/main" val="753476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146</a:t>
            </a:fld>
            <a:endParaRPr lang="en-US"/>
          </a:p>
        </p:txBody>
      </p:sp>
    </p:spTree>
    <p:extLst>
      <p:ext uri="{BB962C8B-B14F-4D97-AF65-F5344CB8AC3E}">
        <p14:creationId xmlns="" xmlns:p14="http://schemas.microsoft.com/office/powerpoint/2010/main" val="386749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https://www.youtube.com/watch?v=pshqwLNoMuc</a:t>
            </a:r>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149</a:t>
            </a:fld>
            <a:endParaRPr lang="en-US"/>
          </a:p>
        </p:txBody>
      </p:sp>
    </p:spTree>
    <p:extLst>
      <p:ext uri="{BB962C8B-B14F-4D97-AF65-F5344CB8AC3E}">
        <p14:creationId xmlns="" xmlns:p14="http://schemas.microsoft.com/office/powerpoint/2010/main" val="30382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https://www.youtube.com/watch?v=pshqwLNoMuc</a:t>
            </a:r>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150</a:t>
            </a:fld>
            <a:endParaRPr lang="en-US"/>
          </a:p>
        </p:txBody>
      </p:sp>
    </p:spTree>
    <p:extLst>
      <p:ext uri="{BB962C8B-B14F-4D97-AF65-F5344CB8AC3E}">
        <p14:creationId xmlns="" xmlns:p14="http://schemas.microsoft.com/office/powerpoint/2010/main" val="303825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200" dirty="0" smtClean="0"/>
              <a:t>Recoverable Schedule </a:t>
            </a:r>
          </a:p>
          <a:p>
            <a:pPr marL="457200" indent="-457200">
              <a:buFont typeface="+mj-lt"/>
              <a:buAutoNum type="arabicPeriod"/>
            </a:pPr>
            <a:r>
              <a:rPr lang="en-US" sz="1200" dirty="0" smtClean="0"/>
              <a:t>Cascading Rollback or Cascading Abort</a:t>
            </a:r>
          </a:p>
          <a:p>
            <a:pPr marL="457200" indent="-457200">
              <a:buFont typeface="+mj-lt"/>
              <a:buAutoNum type="arabicPeriod"/>
            </a:pPr>
            <a:r>
              <a:rPr lang="en-US" sz="1200" dirty="0" err="1" smtClean="0"/>
              <a:t>Cascadeless</a:t>
            </a:r>
            <a:r>
              <a:rPr lang="en-US" sz="1200" dirty="0" smtClean="0"/>
              <a:t> or Avoid Cascading Rollback schedule </a:t>
            </a:r>
          </a:p>
          <a:p>
            <a:pPr marL="457200" indent="-457200">
              <a:buFont typeface="+mj-lt"/>
              <a:buAutoNum type="arabicPeriod"/>
            </a:pPr>
            <a:r>
              <a:rPr lang="en-US" sz="1200" dirty="0" smtClean="0"/>
              <a:t>Strict Schedules</a:t>
            </a:r>
          </a:p>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153</a:t>
            </a:fld>
            <a:endParaRPr lang="en-US"/>
          </a:p>
        </p:txBody>
      </p:sp>
    </p:spTree>
    <p:extLst>
      <p:ext uri="{BB962C8B-B14F-4D97-AF65-F5344CB8AC3E}">
        <p14:creationId xmlns="" xmlns:p14="http://schemas.microsoft.com/office/powerpoint/2010/main" val="753476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 where a rollback does not cascade to other transactions</a:t>
            </a:r>
          </a:p>
          <a:p>
            <a:r>
              <a:rPr lang="en-US" sz="1200" b="1" i="0" u="none" strike="noStrike" kern="1200" baseline="0" dirty="0" smtClean="0">
                <a:solidFill>
                  <a:schemeClr val="tx1"/>
                </a:solidFill>
                <a:latin typeface="+mn-lt"/>
                <a:ea typeface="+mn-ea"/>
                <a:cs typeface="+mn-cs"/>
              </a:rPr>
              <a:t>Why is this necessary? Rollbacks are Costly!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How can we achieve it? </a:t>
            </a:r>
            <a:r>
              <a:rPr lang="en-US" sz="1200" b="0" i="0" u="none" strike="noStrike" kern="1200" baseline="0" dirty="0" smtClean="0">
                <a:solidFill>
                  <a:schemeClr val="tx1"/>
                </a:solidFill>
                <a:latin typeface="+mn-lt"/>
                <a:ea typeface="+mn-ea"/>
                <a:cs typeface="+mn-cs"/>
              </a:rPr>
              <a:t>Every transaction </a:t>
            </a:r>
            <a:r>
              <a:rPr lang="en-US" sz="1200" b="1" i="0" u="none" strike="noStrike" kern="1200" baseline="0" dirty="0" smtClean="0">
                <a:solidFill>
                  <a:schemeClr val="tx1"/>
                </a:solidFill>
                <a:latin typeface="+mn-lt"/>
                <a:ea typeface="+mn-ea"/>
                <a:cs typeface="+mn-cs"/>
              </a:rPr>
              <a:t>reads </a:t>
            </a:r>
            <a:r>
              <a:rPr lang="en-US" sz="1200" b="0" i="0" u="none" strike="noStrike" kern="1200" baseline="0" dirty="0" smtClean="0">
                <a:solidFill>
                  <a:schemeClr val="tx1"/>
                </a:solidFill>
                <a:latin typeface="+mn-lt"/>
                <a:ea typeface="+mn-ea"/>
                <a:cs typeface="+mn-cs"/>
              </a:rPr>
              <a:t>only the items that are </a:t>
            </a:r>
            <a:r>
              <a:rPr lang="en-US" sz="1200" b="1" i="0" u="none" strike="noStrike" kern="1200" baseline="0" dirty="0" smtClean="0">
                <a:solidFill>
                  <a:schemeClr val="tx1"/>
                </a:solidFill>
                <a:latin typeface="+mn-lt"/>
                <a:ea typeface="+mn-ea"/>
                <a:cs typeface="+mn-cs"/>
              </a:rPr>
              <a:t>written </a:t>
            </a:r>
            <a:r>
              <a:rPr lang="en-US" sz="1200" b="0" i="0" u="none" strike="noStrike" kern="1200" baseline="0" dirty="0" smtClean="0">
                <a:solidFill>
                  <a:schemeClr val="tx1"/>
                </a:solidFill>
                <a:latin typeface="+mn-lt"/>
                <a:ea typeface="+mn-ea"/>
                <a:cs typeface="+mn-cs"/>
              </a:rPr>
              <a:t>by </a:t>
            </a:r>
            <a:r>
              <a:rPr lang="en-US" sz="1200" b="1" i="0" u="none" strike="noStrike" kern="1200" baseline="0" dirty="0" smtClean="0">
                <a:solidFill>
                  <a:schemeClr val="tx1"/>
                </a:solidFill>
                <a:latin typeface="+mn-lt"/>
                <a:ea typeface="+mn-ea"/>
                <a:cs typeface="+mn-cs"/>
              </a:rPr>
              <a:t>committed </a:t>
            </a:r>
            <a:r>
              <a:rPr lang="en-US" sz="1200" b="0" i="0" u="none" strike="noStrike" kern="1200" baseline="0" dirty="0" smtClean="0">
                <a:solidFill>
                  <a:schemeClr val="tx1"/>
                </a:solidFill>
                <a:latin typeface="+mn-lt"/>
                <a:ea typeface="+mn-ea"/>
                <a:cs typeface="+mn-cs"/>
              </a:rPr>
              <a:t>transactions.</a:t>
            </a:r>
          </a:p>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156</a:t>
            </a:fld>
            <a:endParaRPr lang="en-US"/>
          </a:p>
        </p:txBody>
      </p:sp>
    </p:spTree>
    <p:extLst>
      <p:ext uri="{BB962C8B-B14F-4D97-AF65-F5344CB8AC3E}">
        <p14:creationId xmlns="" xmlns:p14="http://schemas.microsoft.com/office/powerpoint/2010/main" val="1592685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200" dirty="0" smtClean="0"/>
              <a:t>Recoverable Schedule </a:t>
            </a:r>
          </a:p>
          <a:p>
            <a:pPr marL="457200" indent="-457200">
              <a:buFont typeface="+mj-lt"/>
              <a:buAutoNum type="arabicPeriod"/>
            </a:pPr>
            <a:r>
              <a:rPr lang="en-US" sz="1200" dirty="0" smtClean="0"/>
              <a:t>Cascading Rollback or Cascading Abort</a:t>
            </a:r>
          </a:p>
          <a:p>
            <a:pPr marL="457200" indent="-457200">
              <a:buFont typeface="+mj-lt"/>
              <a:buAutoNum type="arabicPeriod"/>
            </a:pPr>
            <a:r>
              <a:rPr lang="en-US" sz="1200" dirty="0" err="1" smtClean="0"/>
              <a:t>Cascadeless</a:t>
            </a:r>
            <a:r>
              <a:rPr lang="en-US" sz="1200" dirty="0" smtClean="0"/>
              <a:t> or Avoid Cascading Rollback schedule </a:t>
            </a:r>
          </a:p>
          <a:p>
            <a:pPr marL="457200" indent="-457200">
              <a:buFont typeface="+mj-lt"/>
              <a:buAutoNum type="arabicPeriod"/>
            </a:pPr>
            <a:r>
              <a:rPr lang="en-US" sz="1200" dirty="0" smtClean="0"/>
              <a:t>Strict Schedules</a:t>
            </a:r>
          </a:p>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159</a:t>
            </a:fld>
            <a:endParaRPr lang="en-US"/>
          </a:p>
        </p:txBody>
      </p:sp>
    </p:spTree>
    <p:extLst>
      <p:ext uri="{BB962C8B-B14F-4D97-AF65-F5344CB8AC3E}">
        <p14:creationId xmlns="" xmlns:p14="http://schemas.microsoft.com/office/powerpoint/2010/main" val="753476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the transaction ends, it moves to partially committed state.</a:t>
            </a:r>
            <a:r>
              <a:rPr lang="en-IN" baseline="0" dirty="0" smtClean="0"/>
              <a:t> At this point, some recovery protocols need to ensure that a system failure will not result in an inability to record changes of the transaction permanently. Once this check is successful, the transaction is said to have reached its commit point and enters the committed state.</a:t>
            </a:r>
            <a:endParaRPr lang="en-IN"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176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177</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204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206</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229</a:t>
            </a:fld>
            <a:endParaRPr lang="en-US"/>
          </a:p>
        </p:txBody>
      </p:sp>
    </p:spTree>
    <p:extLst>
      <p:ext uri="{BB962C8B-B14F-4D97-AF65-F5344CB8AC3E}">
        <p14:creationId xmlns="" xmlns:p14="http://schemas.microsoft.com/office/powerpoint/2010/main" val="3338528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277</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3</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286</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4</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14</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69</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given m transactions with number of operations n1, n2, ..., nm, the number of possible schedules is: (n1 + n2 + ... + nm)! / (n1! * n2! * ... * nm!), where ! is the factorial function. In our case, m =2 and n1 = 5 and n2 = 3, so the number of possible schedules is:(5+3)! / (5! * 3!) = 8*7*6*5*4*3*2*1/ 5*4*3*2*1*3*2*1 = 56. </a:t>
            </a:r>
            <a:endParaRPr lang="en-US" dirty="0"/>
          </a:p>
        </p:txBody>
      </p:sp>
      <p:sp>
        <p:nvSpPr>
          <p:cNvPr id="4" name="Slide Number Placeholder 3"/>
          <p:cNvSpPr>
            <a:spLocks noGrp="1"/>
          </p:cNvSpPr>
          <p:nvPr>
            <p:ph type="sldNum" sz="quarter" idx="10"/>
          </p:nvPr>
        </p:nvSpPr>
        <p:spPr/>
        <p:txBody>
          <a:bodyPr/>
          <a:lstStyle/>
          <a:p>
            <a:fld id="{CD193F2E-A67D-470C-BB72-E6E0FD4F1D00}" type="slidenum">
              <a:rPr lang="en-US" smtClean="0"/>
              <a:pPr/>
              <a:t>78</a:t>
            </a:fld>
            <a:endParaRPr lang="en-US"/>
          </a:p>
        </p:txBody>
      </p:sp>
    </p:spTree>
    <p:extLst>
      <p:ext uri="{BB962C8B-B14F-4D97-AF65-F5344CB8AC3E}">
        <p14:creationId xmlns="" xmlns:p14="http://schemas.microsoft.com/office/powerpoint/2010/main" val="59302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50938" y="692150"/>
            <a:ext cx="4556125" cy="3416300"/>
          </a:xfrm>
          <a:ln cap="flat"/>
        </p:spPr>
      </p:sp>
      <p:sp>
        <p:nvSpPr>
          <p:cNvPr id="16387" name="Rectangle 3"/>
          <p:cNvSpPr>
            <a:spLocks noGrp="1" noChangeArrowheads="1"/>
          </p:cNvSpPr>
          <p:nvPr>
            <p:ph type="body" idx="1"/>
          </p:nvPr>
        </p:nvSpPr>
        <p:spPr>
          <a:ln/>
        </p:spPr>
        <p:txBody>
          <a:bodyPr/>
          <a:lstStyle/>
          <a:p>
            <a:endParaRPr lang="en-US"/>
          </a:p>
        </p:txBody>
      </p:sp>
    </p:spTree>
    <p:extLst>
      <p:ext uri="{BB962C8B-B14F-4D97-AF65-F5344CB8AC3E}">
        <p14:creationId xmlns="" xmlns:p14="http://schemas.microsoft.com/office/powerpoint/2010/main" val="91517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80</a:t>
            </a:fld>
            <a:endParaRPr lang="en-US">
              <a:solidFill>
                <a:prstClr val="black"/>
              </a:solidFill>
            </a:endParaRPr>
          </a:p>
        </p:txBody>
      </p:sp>
    </p:spTree>
    <p:extLst>
      <p:ext uri="{BB962C8B-B14F-4D97-AF65-F5344CB8AC3E}">
        <p14:creationId xmlns="" xmlns:p14="http://schemas.microsoft.com/office/powerpoint/2010/main" val="333411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endParaRPr>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en-US" smtClean="0"/>
              <a:t>Click to edit Master title style</a:t>
            </a:r>
            <a:endParaRPr lang="en-US"/>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C004C4D3-7FC0-46B5-9C04-3BE1EE76A891}" type="datetime3">
              <a:rPr lang="en-US" smtClean="0"/>
              <a:pPr/>
              <a:t>6 July 2020</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24701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A4E7B886-5F2D-4C4D-AF49-4B842886DA3E}" type="datetime3">
              <a:rPr lang="en-US" smtClean="0"/>
              <a:pPr/>
              <a:t>6 July 2020</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55755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192B64C1-F51C-4310-96EB-7E7A5E8E4C07}" type="datetime3">
              <a:rPr lang="en-US" smtClean="0"/>
              <a:pPr/>
              <a:t>6 July 2020</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718943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fld id="{AC8E5AED-26F2-4D1A-ABA3-4FCC8DE23A54}" type="datetime3">
              <a:rPr lang="en-US" smtClean="0"/>
              <a:pPr/>
              <a:t>6 July 2020</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3963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45832708-3A80-4A77-AA94-1DBB50FF20CE}" type="datetime3">
              <a:rPr lang="en-US" smtClean="0"/>
              <a:pPr/>
              <a:t>6 July 2020</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21249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fld id="{E8A2202E-B0EE-4F5D-AE49-F7432909AA58}" type="datetime3">
              <a:rPr lang="en-US" smtClean="0"/>
              <a:pPr/>
              <a:t>6 July 2020</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213538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fld id="{D4A4F237-D8E6-4B51-9619-21B10431DE18}" type="datetime3">
              <a:rPr lang="en-US" smtClean="0"/>
              <a:pPr/>
              <a:t>6 July 2020</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165561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fld id="{9871430D-D73C-44FB-8C86-01052C085B0C}" type="datetime3">
              <a:rPr lang="en-US" smtClean="0"/>
              <a:pPr/>
              <a:t>6 July 2020</a:t>
            </a:fld>
            <a:endParaRPr lang="en-US"/>
          </a:p>
        </p:txBody>
      </p:sp>
      <p:sp>
        <p:nvSpPr>
          <p:cNvPr id="8"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209718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fld id="{1E27B400-72BD-4039-B997-A8723702B89C}" type="datetime3">
              <a:rPr lang="en-US" smtClean="0"/>
              <a:pPr/>
              <a:t>6 July 2020</a:t>
            </a:fld>
            <a:endParaRPr lang="en-US"/>
          </a:p>
        </p:txBody>
      </p:sp>
      <p:sp>
        <p:nvSpPr>
          <p:cNvPr id="4"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53820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3331686D-C40B-4BC6-9EFF-A9C9750E7CE1}" type="datetime3">
              <a:rPr lang="en-US" smtClean="0"/>
              <a:pPr/>
              <a:t>6 July 2020</a:t>
            </a:fld>
            <a:endParaRPr lang="en-US"/>
          </a:p>
        </p:txBody>
      </p:sp>
      <p:sp>
        <p:nvSpPr>
          <p:cNvPr id="3"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1762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8347909B-01D8-40DA-863D-2E27AAC4CB93}" type="datetime3">
              <a:rPr lang="en-US" smtClean="0"/>
              <a:pPr/>
              <a:t>6 July 2020</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234645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B8C8A0E9-1EA6-4C55-A994-1ED66160FA0D}" type="datetime3">
              <a:rPr lang="en-US" smtClean="0"/>
              <a:pPr/>
              <a:t>6 July 2020</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KL UNIVERSITY</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359507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219200"/>
            <a:ext cx="80010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590550" y="9906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endParaRPr>
          </a:p>
        </p:txBody>
      </p:sp>
      <p:sp>
        <p:nvSpPr>
          <p:cNvPr id="1029" name="Line 5"/>
          <p:cNvSpPr>
            <a:spLocks noChangeShapeType="1"/>
          </p:cNvSpPr>
          <p:nvPr/>
        </p:nvSpPr>
        <p:spPr bwMode="auto">
          <a:xfrm flipV="1">
            <a:off x="609600" y="6353175"/>
            <a:ext cx="7924800" cy="0"/>
          </a:xfrm>
          <a:prstGeom prst="line">
            <a:avLst/>
          </a:prstGeom>
          <a:noFill/>
          <a:ln w="31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63494" name="Rectangle 6"/>
          <p:cNvSpPr>
            <a:spLocks noGrp="1" noChangeArrowheads="1"/>
          </p:cNvSpPr>
          <p:nvPr>
            <p:ph type="dt" sz="half" idx="2"/>
          </p:nvPr>
        </p:nvSpPr>
        <p:spPr bwMode="auto">
          <a:xfrm>
            <a:off x="609600" y="6402388"/>
            <a:ext cx="1981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rgbClr val="003366"/>
                </a:solidFill>
                <a:latin typeface="Arial" charset="0"/>
              </a:defRPr>
            </a:lvl1pPr>
          </a:lstStyle>
          <a:p>
            <a:fld id="{B1829429-CBE4-4161-A320-D104D9563E3A}" type="datetime3">
              <a:rPr lang="en-US" smtClean="0"/>
              <a:pPr/>
              <a:t>6 July 2020</a:t>
            </a:fld>
            <a:endParaRPr lang="en-US"/>
          </a:p>
        </p:txBody>
      </p:sp>
      <p:sp>
        <p:nvSpPr>
          <p:cNvPr id="63495"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0">
                <a:latin typeface="Arial" charset="0"/>
              </a:defRPr>
            </a:lvl1pPr>
          </a:lstStyle>
          <a:p>
            <a:r>
              <a:rPr lang="en-US" smtClean="0">
                <a:solidFill>
                  <a:srgbClr val="000000"/>
                </a:solidFill>
              </a:rPr>
              <a:t>CSE, KL UNIVERSITY</a:t>
            </a:r>
            <a:endParaRPr lang="en-US">
              <a:solidFill>
                <a:srgbClr val="000000"/>
              </a:solidFill>
            </a:endParaRPr>
          </a:p>
        </p:txBody>
      </p:sp>
      <p:sp>
        <p:nvSpPr>
          <p:cNvPr id="63496" name="Rectangle 8"/>
          <p:cNvSpPr>
            <a:spLocks noGrp="1" noChangeArrowheads="1"/>
          </p:cNvSpPr>
          <p:nvPr>
            <p:ph type="sldNum" sz="quarter" idx="4"/>
          </p:nvPr>
        </p:nvSpPr>
        <p:spPr bwMode="auto">
          <a:xfrm>
            <a:off x="65532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rgbClr val="003366"/>
                </a:solidFill>
                <a:latin typeface="Arial" charset="0"/>
              </a:defRPr>
            </a:lvl1pPr>
          </a:lstStyle>
          <a:p>
            <a:fld id="{BB2CE0DE-867F-455F-B20B-96D381B4AB71}" type="slidenum">
              <a:rPr lang="en-US" smtClean="0"/>
              <a:pPr/>
              <a:t>‹#›</a:t>
            </a:fld>
            <a:endParaRPr lang="en-US"/>
          </a:p>
        </p:txBody>
      </p:sp>
    </p:spTree>
    <p:extLst>
      <p:ext uri="{BB962C8B-B14F-4D97-AF65-F5344CB8AC3E}">
        <p14:creationId xmlns="" xmlns:p14="http://schemas.microsoft.com/office/powerpoint/2010/main" val="2615798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1" fontAlgn="base" hangingPunct="1">
        <a:spcBef>
          <a:spcPct val="0"/>
        </a:spcBef>
        <a:spcAft>
          <a:spcPct val="0"/>
        </a:spcAft>
        <a:defRPr sz="3200">
          <a:solidFill>
            <a:srgbClr val="003366"/>
          </a:solidFill>
          <a:latin typeface="+mj-lt"/>
          <a:ea typeface="+mj-ea"/>
          <a:cs typeface="+mj-cs"/>
        </a:defRPr>
      </a:lvl1pPr>
      <a:lvl2pPr algn="l" rtl="0" eaLnBrk="1" fontAlgn="base" hangingPunct="1">
        <a:spcBef>
          <a:spcPct val="0"/>
        </a:spcBef>
        <a:spcAft>
          <a:spcPct val="0"/>
        </a:spcAft>
        <a:defRPr sz="3200">
          <a:solidFill>
            <a:srgbClr val="003366"/>
          </a:solidFill>
          <a:latin typeface="Verdana" pitchFamily="34" charset="0"/>
        </a:defRPr>
      </a:lvl2pPr>
      <a:lvl3pPr algn="l" rtl="0" eaLnBrk="1" fontAlgn="base" hangingPunct="1">
        <a:spcBef>
          <a:spcPct val="0"/>
        </a:spcBef>
        <a:spcAft>
          <a:spcPct val="0"/>
        </a:spcAft>
        <a:defRPr sz="3200">
          <a:solidFill>
            <a:srgbClr val="003366"/>
          </a:solidFill>
          <a:latin typeface="Verdana" pitchFamily="34" charset="0"/>
        </a:defRPr>
      </a:lvl3pPr>
      <a:lvl4pPr algn="l" rtl="0" eaLnBrk="1" fontAlgn="base" hangingPunct="1">
        <a:spcBef>
          <a:spcPct val="0"/>
        </a:spcBef>
        <a:spcAft>
          <a:spcPct val="0"/>
        </a:spcAft>
        <a:defRPr sz="3200">
          <a:solidFill>
            <a:srgbClr val="003366"/>
          </a:solidFill>
          <a:latin typeface="Verdana" pitchFamily="34" charset="0"/>
        </a:defRPr>
      </a:lvl4pPr>
      <a:lvl5pPr algn="l" rtl="0" eaLnBrk="1" fontAlgn="base" hangingPunct="1">
        <a:spcBef>
          <a:spcPct val="0"/>
        </a:spcBef>
        <a:spcAft>
          <a:spcPct val="0"/>
        </a:spcAft>
        <a:defRPr sz="3200">
          <a:solidFill>
            <a:srgbClr val="003366"/>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0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Course – DBMS</a:t>
            </a:r>
            <a:endParaRPr lang="en-US" sz="3600" dirty="0"/>
          </a:p>
        </p:txBody>
      </p:sp>
      <p:sp>
        <p:nvSpPr>
          <p:cNvPr id="3" name="Subtitle 2"/>
          <p:cNvSpPr>
            <a:spLocks noGrp="1"/>
          </p:cNvSpPr>
          <p:nvPr>
            <p:ph type="subTitle" idx="1"/>
          </p:nvPr>
        </p:nvSpPr>
        <p:spPr>
          <a:xfrm>
            <a:off x="827584" y="2852936"/>
            <a:ext cx="7776864" cy="2448272"/>
          </a:xfrm>
        </p:spPr>
        <p:txBody>
          <a:bodyPr/>
          <a:lstStyle/>
          <a:p>
            <a:r>
              <a:rPr lang="en-US" u="sng" dirty="0" smtClean="0"/>
              <a:t>Course Instructor </a:t>
            </a:r>
          </a:p>
          <a:p>
            <a:r>
              <a:rPr lang="en-US" dirty="0" smtClean="0"/>
              <a:t>Dr. </a:t>
            </a:r>
            <a:r>
              <a:rPr lang="en-US" dirty="0" smtClean="0"/>
              <a:t>K. SUBRAHMANYAM</a:t>
            </a:r>
            <a:endParaRPr lang="en-US" dirty="0" smtClean="0"/>
          </a:p>
          <a:p>
            <a:r>
              <a:rPr lang="en-US" dirty="0" smtClean="0"/>
              <a:t>Department of CSE,  KL UNIVERSITY</a:t>
            </a:r>
          </a:p>
          <a:p>
            <a:r>
              <a:rPr lang="en-US" sz="2000" dirty="0" smtClean="0"/>
              <a:t> </a:t>
            </a:r>
          </a:p>
          <a:p>
            <a:endParaRPr lang="en-US" dirty="0"/>
          </a:p>
        </p:txBody>
      </p:sp>
      <p:sp>
        <p:nvSpPr>
          <p:cNvPr id="4" name="Date Placeholder 3"/>
          <p:cNvSpPr>
            <a:spLocks noGrp="1"/>
          </p:cNvSpPr>
          <p:nvPr>
            <p:ph type="dt" sz="half" idx="10"/>
          </p:nvPr>
        </p:nvSpPr>
        <p:spPr/>
        <p:txBody>
          <a:bodyPr/>
          <a:lstStyle/>
          <a:p>
            <a:fld id="{3849CDA6-61F8-438B-AD58-3DD31D3FC08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a:xfrm>
            <a:off x="6934200" y="6166021"/>
            <a:ext cx="1905000" cy="457200"/>
          </a:xfrm>
        </p:spPr>
        <p:txBody>
          <a:bodyPr/>
          <a:lstStyle/>
          <a:p>
            <a:fld id="{BB2CE0DE-867F-455F-B20B-96D381B4AB71}" type="slidenum">
              <a:rPr lang="en-US" smtClean="0"/>
              <a:pPr/>
              <a:t>1</a:t>
            </a:fld>
            <a:endParaRPr lang="en-US" dirty="0"/>
          </a:p>
        </p:txBody>
      </p:sp>
    </p:spTree>
    <p:extLst>
      <p:ext uri="{BB962C8B-B14F-4D97-AF65-F5344CB8AC3E}">
        <p14:creationId xmlns="" xmlns:p14="http://schemas.microsoft.com/office/powerpoint/2010/main" val="158483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566738" y="1143000"/>
            <a:ext cx="8001000" cy="502920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in SBH bank at KLU  branch. </a:t>
            </a:r>
            <a:endParaRPr lang="en-US" sz="1600" dirty="0"/>
          </a:p>
        </p:txBody>
      </p:sp>
      <p:sp>
        <p:nvSpPr>
          <p:cNvPr id="4" name="Date Placeholder 3"/>
          <p:cNvSpPr>
            <a:spLocks noGrp="1"/>
          </p:cNvSpPr>
          <p:nvPr>
            <p:ph type="dt" sz="half" idx="10"/>
          </p:nvPr>
        </p:nvSpPr>
        <p:spPr/>
        <p:txBody>
          <a:bodyPr/>
          <a:lstStyle/>
          <a:p>
            <a:fld id="{C6965F1E-74DE-4D41-93B8-DC036197A2B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3265513"/>
            <a:ext cx="7624844" cy="369332"/>
          </a:xfrm>
          <a:prstGeom prst="rect">
            <a:avLst/>
          </a:prstGeom>
          <a:noFill/>
        </p:spPr>
        <p:txBody>
          <a:bodyPr wrap="none" rtlCol="0">
            <a:spAutoFit/>
          </a:bodyPr>
          <a:lstStyle/>
          <a:p>
            <a:r>
              <a:rPr lang="en-US" b="1" dirty="0" smtClean="0">
                <a:solidFill>
                  <a:srgbClr val="C00000"/>
                </a:solidFill>
              </a:rPr>
              <a:t>Transaction: </a:t>
            </a:r>
            <a:r>
              <a:rPr lang="en-US" dirty="0" smtClean="0"/>
              <a:t>Transfer </a:t>
            </a:r>
            <a:r>
              <a:rPr lang="en-US" dirty="0" err="1" smtClean="0"/>
              <a:t>Rs</a:t>
            </a:r>
            <a:r>
              <a:rPr lang="en-US" dirty="0"/>
              <a:t>. 100 </a:t>
            </a:r>
            <a:r>
              <a:rPr lang="en-US" dirty="0" smtClean="0">
                <a:solidFill>
                  <a:srgbClr val="0000FF"/>
                </a:solidFill>
              </a:rPr>
              <a:t>Ram</a:t>
            </a:r>
            <a:r>
              <a:rPr lang="en-US" dirty="0" smtClean="0"/>
              <a:t> </a:t>
            </a:r>
            <a:r>
              <a:rPr lang="en-US" dirty="0"/>
              <a:t>account to </a:t>
            </a:r>
            <a:r>
              <a:rPr lang="en-US" dirty="0" err="1">
                <a:solidFill>
                  <a:srgbClr val="FF00FF"/>
                </a:solidFill>
              </a:rPr>
              <a:t>Shyam</a:t>
            </a:r>
            <a:r>
              <a:rPr lang="en-US" dirty="0"/>
              <a:t> </a:t>
            </a:r>
            <a:r>
              <a:rPr lang="en-US" dirty="0" smtClean="0"/>
              <a:t>account.</a:t>
            </a:r>
            <a:endParaRPr lang="en-US" dirty="0"/>
          </a:p>
        </p:txBody>
      </p:sp>
      <p:sp>
        <p:nvSpPr>
          <p:cNvPr id="10" name="TextBox 9"/>
          <p:cNvSpPr txBox="1"/>
          <p:nvPr/>
        </p:nvSpPr>
        <p:spPr>
          <a:xfrm>
            <a:off x="562160" y="4053653"/>
            <a:ext cx="3564181" cy="830997"/>
          </a:xfrm>
          <a:prstGeom prst="rect">
            <a:avLst/>
          </a:prstGeom>
          <a:noFill/>
          <a:ln w="28575">
            <a:solidFill>
              <a:srgbClr val="FF9900"/>
            </a:solidFill>
            <a:prstDash val="dash"/>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231571" y="3733800"/>
            <a:ext cx="4180119" cy="338554"/>
          </a:xfrm>
          <a:prstGeom prst="rect">
            <a:avLst/>
          </a:prstGeom>
          <a:noFill/>
        </p:spPr>
        <p:txBody>
          <a:bodyPr wrap="none" rtlCol="0">
            <a:spAutoFit/>
          </a:bodyPr>
          <a:lstStyle/>
          <a:p>
            <a:r>
              <a:rPr lang="en-US" sz="1600" b="1" dirty="0" smtClean="0">
                <a:solidFill>
                  <a:srgbClr val="FF0000"/>
                </a:solidFill>
              </a:rPr>
              <a:t>Subtract</a:t>
            </a:r>
            <a:r>
              <a:rPr lang="en-US" sz="1600" dirty="0" smtClean="0"/>
              <a: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sp>
        <p:nvSpPr>
          <p:cNvPr id="13" name="TextBox 12"/>
          <p:cNvSpPr txBox="1"/>
          <p:nvPr/>
        </p:nvSpPr>
        <p:spPr>
          <a:xfrm>
            <a:off x="4784727" y="4074994"/>
            <a:ext cx="3564181" cy="830997"/>
          </a:xfrm>
          <a:prstGeom prst="rect">
            <a:avLst/>
          </a:prstGeom>
          <a:noFill/>
          <a:ln w="28575">
            <a:solidFill>
              <a:srgbClr val="FF9900"/>
            </a:solidFill>
            <a:prstDash val="dash"/>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502</a:t>
            </a:r>
            <a:r>
              <a:rPr lang="en-US" sz="1600" dirty="0" smtClean="0">
                <a:solidFill>
                  <a:srgbClr val="0000FF"/>
                </a:solidFill>
              </a:rPr>
              <a:t>;</a:t>
            </a:r>
            <a:endParaRPr lang="en-US" sz="1600" dirty="0">
              <a:solidFill>
                <a:srgbClr val="0000FF"/>
              </a:solidFill>
            </a:endParaRPr>
          </a:p>
        </p:txBody>
      </p:sp>
      <p:sp>
        <p:nvSpPr>
          <p:cNvPr id="14" name="TextBox 13"/>
          <p:cNvSpPr txBox="1"/>
          <p:nvPr/>
        </p:nvSpPr>
        <p:spPr>
          <a:xfrm>
            <a:off x="4747287" y="3755141"/>
            <a:ext cx="3684407" cy="338554"/>
          </a:xfrm>
          <a:prstGeom prst="rect">
            <a:avLst/>
          </a:prstGeom>
          <a:noFill/>
        </p:spPr>
        <p:txBody>
          <a:bodyPr wrap="none" rtlCol="0">
            <a:spAutoFit/>
          </a:bodyPr>
          <a:lstStyle/>
          <a:p>
            <a:r>
              <a:rPr lang="en-US" sz="1600" b="1" dirty="0" smtClean="0">
                <a:solidFill>
                  <a:srgbClr val="FF0000"/>
                </a:solidFill>
              </a:rPr>
              <a:t>Add</a:t>
            </a:r>
            <a:r>
              <a:rPr lang="en-US" sz="1600" dirty="0" smtClean="0"/>
              <a:t>  </a:t>
            </a:r>
            <a:r>
              <a:rPr lang="en-US" sz="1600" dirty="0" err="1" smtClean="0"/>
              <a:t>Rs</a:t>
            </a:r>
            <a:r>
              <a:rPr lang="en-US" sz="1600" dirty="0" smtClean="0"/>
              <a:t>. 100/- to </a:t>
            </a:r>
            <a:r>
              <a:rPr lang="en-US" sz="1600" dirty="0" err="1" smtClean="0">
                <a:solidFill>
                  <a:srgbClr val="FF00FF"/>
                </a:solidFill>
              </a:rPr>
              <a:t>Shyam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714" y="2057399"/>
            <a:ext cx="2857500" cy="12804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9454" y="5070355"/>
            <a:ext cx="2628900" cy="11780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959704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Serializibility</a:t>
            </a:r>
            <a:endParaRPr lang="en-US" sz="2400" dirty="0"/>
          </a:p>
        </p:txBody>
      </p:sp>
      <p:sp>
        <p:nvSpPr>
          <p:cNvPr id="3" name="Content Placeholder 2"/>
          <p:cNvSpPr>
            <a:spLocks noGrp="1"/>
          </p:cNvSpPr>
          <p:nvPr>
            <p:ph idx="1"/>
          </p:nvPr>
        </p:nvSpPr>
        <p:spPr/>
        <p:txBody>
          <a:bodyPr/>
          <a:lstStyle/>
          <a:p>
            <a:pPr marL="0" indent="0">
              <a:buNone/>
            </a:pPr>
            <a:r>
              <a:rPr lang="en-US" sz="1600" b="1" dirty="0" smtClean="0"/>
              <a:t>What is </a:t>
            </a:r>
            <a:r>
              <a:rPr lang="en-US" sz="1600" b="1" dirty="0" err="1" smtClean="0"/>
              <a:t>Serializability</a:t>
            </a:r>
            <a:r>
              <a:rPr lang="en-US" sz="1600" b="1" dirty="0" smtClean="0"/>
              <a:t>  ? </a:t>
            </a:r>
            <a:r>
              <a:rPr lang="en-US" sz="1600" dirty="0" smtClean="0"/>
              <a:t>– </a:t>
            </a:r>
            <a:r>
              <a:rPr lang="en-US" sz="1600" dirty="0"/>
              <a:t>“Correctness Measure” of some Schedule </a:t>
            </a:r>
          </a:p>
          <a:p>
            <a:pPr marL="0" indent="0">
              <a:buNone/>
            </a:pPr>
            <a:r>
              <a:rPr lang="en-US" sz="1600" dirty="0"/>
              <a:t>– Why is it useful? It answers the question: “Will an interleaved schedule execute </a:t>
            </a:r>
            <a:r>
              <a:rPr lang="en-US" sz="1600" dirty="0" smtClean="0"/>
              <a:t>correctly”</a:t>
            </a:r>
            <a:endParaRPr lang="en-US" sz="1600" dirty="0"/>
          </a:p>
          <a:p>
            <a:pPr marL="0" indent="0">
              <a:buNone/>
            </a:pPr>
            <a:r>
              <a:rPr lang="en-US" sz="1600" dirty="0"/>
              <a:t>– i.e., a Serializable schedule will execute as correctly as serial schedule … but in an interleaved manner! </a:t>
            </a:r>
            <a:endParaRPr lang="en-US" sz="1600" dirty="0" smtClean="0"/>
          </a:p>
          <a:p>
            <a:pPr marL="0" indent="0">
              <a:buNone/>
            </a:pPr>
            <a:r>
              <a:rPr lang="en-US" sz="1600" dirty="0" smtClean="0"/>
              <a:t>Example: Consider two transactions </a:t>
            </a:r>
          </a:p>
          <a:p>
            <a:pPr marL="0" indent="0">
              <a:buNone/>
            </a:pPr>
            <a:r>
              <a:rPr lang="en-US" sz="1600" b="1" dirty="0" smtClean="0">
                <a:solidFill>
                  <a:srgbClr val="0000FF"/>
                </a:solidFill>
              </a:rPr>
              <a:t>T1 with operations </a:t>
            </a:r>
          </a:p>
          <a:p>
            <a:pPr marL="0" indent="0">
              <a:buNone/>
            </a:pPr>
            <a:r>
              <a:rPr lang="en-US" sz="1600" dirty="0" smtClean="0">
                <a:solidFill>
                  <a:srgbClr val="0000FF"/>
                </a:solidFill>
              </a:rPr>
              <a:t>Read(X)</a:t>
            </a:r>
          </a:p>
          <a:p>
            <a:pPr marL="0" indent="0">
              <a:buNone/>
            </a:pPr>
            <a:r>
              <a:rPr lang="en-US" sz="1600" dirty="0" smtClean="0">
                <a:solidFill>
                  <a:srgbClr val="0000FF"/>
                </a:solidFill>
              </a:rPr>
              <a:t>X=X-5</a:t>
            </a:r>
          </a:p>
          <a:p>
            <a:pPr marL="0" indent="0">
              <a:buNone/>
            </a:pPr>
            <a:r>
              <a:rPr lang="en-US" sz="1600" dirty="0" smtClean="0">
                <a:solidFill>
                  <a:srgbClr val="0000FF"/>
                </a:solidFill>
              </a:rPr>
              <a:t>Write(X)</a:t>
            </a:r>
          </a:p>
          <a:p>
            <a:pPr marL="0" indent="0">
              <a:buNone/>
            </a:pPr>
            <a:r>
              <a:rPr lang="en-US" sz="1600" dirty="0" smtClean="0">
                <a:solidFill>
                  <a:srgbClr val="0000FF"/>
                </a:solidFill>
              </a:rPr>
              <a:t>Read(Y) </a:t>
            </a:r>
          </a:p>
          <a:p>
            <a:pPr marL="0" indent="0">
              <a:buNone/>
            </a:pPr>
            <a:r>
              <a:rPr lang="en-US" sz="1600" dirty="0" smtClean="0">
                <a:solidFill>
                  <a:srgbClr val="0000FF"/>
                </a:solidFill>
              </a:rPr>
              <a:t>Y=Y+5</a:t>
            </a:r>
          </a:p>
          <a:p>
            <a:pPr marL="0" indent="0">
              <a:buNone/>
            </a:pPr>
            <a:r>
              <a:rPr lang="en-US" sz="1600" dirty="0" smtClean="0">
                <a:solidFill>
                  <a:srgbClr val="0000FF"/>
                </a:solidFill>
              </a:rPr>
              <a:t>Write(Y))</a:t>
            </a:r>
          </a:p>
          <a:p>
            <a:pPr marL="0" indent="0">
              <a:buNone/>
            </a:pPr>
            <a:r>
              <a:rPr lang="en-US" sz="1600" b="1" dirty="0" smtClean="0">
                <a:solidFill>
                  <a:srgbClr val="FF00FF"/>
                </a:solidFill>
              </a:rPr>
              <a:t>T2 with operations </a:t>
            </a:r>
          </a:p>
          <a:p>
            <a:pPr marL="0" indent="0">
              <a:buNone/>
            </a:pPr>
            <a:r>
              <a:rPr lang="en-US" sz="1600" dirty="0" smtClean="0">
                <a:solidFill>
                  <a:srgbClr val="FF00FF"/>
                </a:solidFill>
              </a:rPr>
              <a:t>Read(X)</a:t>
            </a:r>
          </a:p>
          <a:p>
            <a:pPr marL="0" indent="0">
              <a:buNone/>
            </a:pPr>
            <a:r>
              <a:rPr lang="en-US" sz="1600" dirty="0" smtClean="0">
                <a:solidFill>
                  <a:srgbClr val="FF00FF"/>
                </a:solidFill>
              </a:rPr>
              <a:t>X=X-4</a:t>
            </a:r>
          </a:p>
          <a:p>
            <a:pPr marL="0" indent="0">
              <a:buNone/>
            </a:pPr>
            <a:r>
              <a:rPr lang="en-US" sz="1600" dirty="0" smtClean="0">
                <a:solidFill>
                  <a:srgbClr val="FF00FF"/>
                </a:solidFill>
              </a:rPr>
              <a:t>Write(X)</a:t>
            </a:r>
          </a:p>
          <a:p>
            <a:pPr marL="0" indent="0">
              <a:buNone/>
            </a:pPr>
            <a:endParaRPr lang="en-US" sz="1600" dirty="0" smtClean="0"/>
          </a:p>
          <a:p>
            <a:pPr marL="0" indent="0">
              <a:buNone/>
            </a:pPr>
            <a:endParaRPr lang="en-US" sz="1600" dirty="0"/>
          </a:p>
          <a:p>
            <a:pPr marL="0" indent="0">
              <a:buNone/>
            </a:pPr>
            <a:endParaRPr lang="en-US" sz="1800" dirty="0"/>
          </a:p>
          <a:p>
            <a:pPr marL="0" indent="0">
              <a:buNone/>
            </a:pPr>
            <a:endParaRPr lang="en-US" sz="2400" dirty="0"/>
          </a:p>
        </p:txBody>
      </p:sp>
      <p:sp>
        <p:nvSpPr>
          <p:cNvPr id="4" name="Date Placeholder 3"/>
          <p:cNvSpPr>
            <a:spLocks noGrp="1"/>
          </p:cNvSpPr>
          <p:nvPr>
            <p:ph type="dt" sz="half" idx="10"/>
          </p:nvPr>
        </p:nvSpPr>
        <p:spPr/>
        <p:txBody>
          <a:bodyPr/>
          <a:lstStyle/>
          <a:p>
            <a:fld id="{AD5D3ADE-EB39-4BFC-B337-844682FF526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100</a:t>
            </a:fld>
            <a:endParaRPr lang="en-US"/>
          </a:p>
        </p:txBody>
      </p:sp>
    </p:spTree>
    <p:extLst>
      <p:ext uri="{BB962C8B-B14F-4D97-AF65-F5344CB8AC3E}">
        <p14:creationId xmlns="" xmlns:p14="http://schemas.microsoft.com/office/powerpoint/2010/main" val="2267847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Serializibility</a:t>
            </a:r>
            <a:endParaRPr lang="en-US" sz="2400" dirty="0"/>
          </a:p>
        </p:txBody>
      </p:sp>
      <p:sp>
        <p:nvSpPr>
          <p:cNvPr id="3" name="Content Placeholder 2"/>
          <p:cNvSpPr>
            <a:spLocks noGrp="1"/>
          </p:cNvSpPr>
          <p:nvPr>
            <p:ph idx="1"/>
          </p:nvPr>
        </p:nvSpPr>
        <p:spPr/>
        <p:txBody>
          <a:bodyPr/>
          <a:lstStyle/>
          <a:p>
            <a:pPr marL="0" indent="0">
              <a:buNone/>
            </a:pPr>
            <a:r>
              <a:rPr lang="en-US" sz="1400" b="1" dirty="0" smtClean="0"/>
              <a:t>What is </a:t>
            </a:r>
            <a:r>
              <a:rPr lang="en-US" sz="1400" b="1" dirty="0" err="1" smtClean="0"/>
              <a:t>Serializability</a:t>
            </a:r>
            <a:r>
              <a:rPr lang="en-US" sz="1400" b="1" dirty="0" smtClean="0"/>
              <a:t>  ? </a:t>
            </a:r>
            <a:r>
              <a:rPr lang="en-US" sz="1400" dirty="0" smtClean="0"/>
              <a:t>– </a:t>
            </a:r>
            <a:r>
              <a:rPr lang="en-US" sz="1400" dirty="0"/>
              <a:t>“Correctness Measure” of some Schedule </a:t>
            </a:r>
          </a:p>
          <a:p>
            <a:pPr marL="0" indent="0">
              <a:buNone/>
            </a:pPr>
            <a:r>
              <a:rPr lang="en-US" sz="1400" dirty="0"/>
              <a:t>– Why is it useful? It answers the question: “Will an interleaved schedule execute </a:t>
            </a:r>
            <a:r>
              <a:rPr lang="en-US" sz="1400" dirty="0" smtClean="0"/>
              <a:t>correctly”</a:t>
            </a:r>
            <a:endParaRPr lang="en-US" sz="1400" dirty="0"/>
          </a:p>
          <a:p>
            <a:pPr marL="0" indent="0">
              <a:buNone/>
            </a:pPr>
            <a:r>
              <a:rPr lang="en-US" sz="1400" dirty="0"/>
              <a:t>– i.e., a Serializable schedule will execute as correctly as serial schedule … but in an interleaved manner! </a:t>
            </a:r>
            <a:endParaRPr lang="en-US" sz="1400" dirty="0" smtClean="0"/>
          </a:p>
          <a:p>
            <a:pPr marL="0" indent="0">
              <a:buNone/>
            </a:pPr>
            <a:r>
              <a:rPr lang="en-US" sz="1400" dirty="0" smtClean="0"/>
              <a:t>Example: Consider two transactions </a:t>
            </a:r>
          </a:p>
          <a:p>
            <a:pPr marL="0" indent="0">
              <a:buNone/>
            </a:pPr>
            <a:r>
              <a:rPr lang="en-US" sz="1400" dirty="0" smtClean="0"/>
              <a:t>T1 with operations (Read(X); X=X-5,Write(X); Read(Y); Y=Y+5; Write(Y))</a:t>
            </a:r>
          </a:p>
          <a:p>
            <a:pPr marL="0" indent="0">
              <a:buNone/>
            </a:pPr>
            <a:r>
              <a:rPr lang="en-US" sz="1400" dirty="0" smtClean="0"/>
              <a:t>T2 with operations (Read(X), X=X-4,Write(X));</a:t>
            </a:r>
          </a:p>
          <a:p>
            <a:pPr marL="0" indent="0">
              <a:buNone/>
            </a:pPr>
            <a:r>
              <a:rPr lang="en-US" sz="1600" b="1" dirty="0" smtClean="0"/>
              <a:t>For this two Transactions (T1 &amp; T2) two possible serial schedules are:</a:t>
            </a:r>
          </a:p>
          <a:p>
            <a:pPr marL="0" indent="0">
              <a:buNone/>
            </a:pPr>
            <a:endParaRPr lang="en-US" sz="1400" dirty="0"/>
          </a:p>
          <a:p>
            <a:pPr marL="0" indent="0">
              <a:buNone/>
            </a:pPr>
            <a:endParaRPr lang="en-US" sz="1600" dirty="0"/>
          </a:p>
          <a:p>
            <a:pPr marL="0" indent="0">
              <a:buNone/>
            </a:pPr>
            <a:endParaRPr lang="en-US" sz="2000" dirty="0"/>
          </a:p>
        </p:txBody>
      </p:sp>
      <p:sp>
        <p:nvSpPr>
          <p:cNvPr id="4" name="Date Placeholder 3"/>
          <p:cNvSpPr>
            <a:spLocks noGrp="1"/>
          </p:cNvSpPr>
          <p:nvPr>
            <p:ph type="dt" sz="half" idx="10"/>
          </p:nvPr>
        </p:nvSpPr>
        <p:spPr/>
        <p:txBody>
          <a:bodyPr/>
          <a:lstStyle/>
          <a:p>
            <a:fld id="{8D7F8773-E38A-48F9-BA38-8EE8ADA2328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101</a:t>
            </a:fld>
            <a:endParaRPr lang="en-US"/>
          </a:p>
        </p:txBody>
      </p:sp>
      <p:pic>
        <p:nvPicPr>
          <p:cNvPr id="1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76056" y="4077072"/>
            <a:ext cx="2485256"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97724" y="4096352"/>
            <a:ext cx="2602268"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8" name="Straight Arrow Connector 7"/>
          <p:cNvCxnSpPr/>
          <p:nvPr/>
        </p:nvCxnSpPr>
        <p:spPr bwMode="auto">
          <a:xfrm>
            <a:off x="1681700" y="4336880"/>
            <a:ext cx="0" cy="161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285099" y="4535632"/>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10" name="TextBox 9"/>
          <p:cNvSpPr txBox="1"/>
          <p:nvPr/>
        </p:nvSpPr>
        <p:spPr>
          <a:xfrm>
            <a:off x="1820115" y="3789040"/>
            <a:ext cx="2757486" cy="338554"/>
          </a:xfrm>
          <a:prstGeom prst="rect">
            <a:avLst/>
          </a:prstGeom>
          <a:noFill/>
        </p:spPr>
        <p:txBody>
          <a:bodyPr wrap="none" rtlCol="0">
            <a:spAutoFit/>
          </a:bodyPr>
          <a:lstStyle/>
          <a:p>
            <a:r>
              <a:rPr lang="en-US" sz="1600" dirty="0" smtClean="0"/>
              <a:t>Serial schedule </a:t>
            </a:r>
            <a:r>
              <a:rPr lang="en-US" sz="1600" b="1" dirty="0" smtClean="0">
                <a:solidFill>
                  <a:srgbClr val="C00000"/>
                </a:solidFill>
              </a:rPr>
              <a:t>(T1, T2)</a:t>
            </a:r>
            <a:endParaRPr lang="en-US" sz="1600" b="1" dirty="0">
              <a:solidFill>
                <a:srgbClr val="C00000"/>
              </a:solidFill>
            </a:endParaRPr>
          </a:p>
        </p:txBody>
      </p:sp>
      <p:sp>
        <p:nvSpPr>
          <p:cNvPr id="17" name="TextBox 16"/>
          <p:cNvSpPr txBox="1"/>
          <p:nvPr/>
        </p:nvSpPr>
        <p:spPr>
          <a:xfrm>
            <a:off x="5004048" y="3789040"/>
            <a:ext cx="2757486" cy="338554"/>
          </a:xfrm>
          <a:prstGeom prst="rect">
            <a:avLst/>
          </a:prstGeom>
          <a:noFill/>
        </p:spPr>
        <p:txBody>
          <a:bodyPr wrap="none" rtlCol="0">
            <a:spAutoFit/>
          </a:bodyPr>
          <a:lstStyle/>
          <a:p>
            <a:r>
              <a:rPr lang="en-US" sz="1600" dirty="0" smtClean="0"/>
              <a:t>Serial schedule </a:t>
            </a:r>
            <a:r>
              <a:rPr lang="en-US" sz="1600" b="1" dirty="0" smtClean="0">
                <a:solidFill>
                  <a:srgbClr val="C00000"/>
                </a:solidFill>
              </a:rPr>
              <a:t>(T2, T1)</a:t>
            </a:r>
            <a:endParaRPr lang="en-US" sz="1600" b="1" dirty="0">
              <a:solidFill>
                <a:srgbClr val="C00000"/>
              </a:solidFill>
            </a:endParaRPr>
          </a:p>
        </p:txBody>
      </p:sp>
      <p:cxnSp>
        <p:nvCxnSpPr>
          <p:cNvPr id="18" name="Straight Arrow Connector 17"/>
          <p:cNvCxnSpPr/>
          <p:nvPr/>
        </p:nvCxnSpPr>
        <p:spPr bwMode="auto">
          <a:xfrm>
            <a:off x="7690151" y="4336880"/>
            <a:ext cx="0" cy="1658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7705328" y="4336880"/>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Tree>
    <p:extLst>
      <p:ext uri="{BB962C8B-B14F-4D97-AF65-F5344CB8AC3E}">
        <p14:creationId xmlns="" xmlns:p14="http://schemas.microsoft.com/office/powerpoint/2010/main" val="31755778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Serializibility</a:t>
            </a:r>
            <a:endParaRPr lang="en-US" sz="2400" dirty="0"/>
          </a:p>
        </p:txBody>
      </p:sp>
      <p:sp>
        <p:nvSpPr>
          <p:cNvPr id="4" name="Date Placeholder 3"/>
          <p:cNvSpPr>
            <a:spLocks noGrp="1"/>
          </p:cNvSpPr>
          <p:nvPr>
            <p:ph type="dt" sz="half" idx="10"/>
          </p:nvPr>
        </p:nvSpPr>
        <p:spPr/>
        <p:txBody>
          <a:bodyPr/>
          <a:lstStyle/>
          <a:p>
            <a:fld id="{4CC91BD0-2F2C-4866-9CC3-CE0E9C81275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102</a:t>
            </a:fld>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99697" y="4365104"/>
            <a:ext cx="2346002" cy="19545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66607" y="1340768"/>
            <a:ext cx="2485256"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88275" y="1360048"/>
            <a:ext cx="2602268"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1472251" y="1600576"/>
            <a:ext cx="0" cy="161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75650" y="1799328"/>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16" name="TextBox 15"/>
          <p:cNvSpPr txBox="1"/>
          <p:nvPr/>
        </p:nvSpPr>
        <p:spPr>
          <a:xfrm>
            <a:off x="1792250" y="1104999"/>
            <a:ext cx="2517036" cy="307777"/>
          </a:xfrm>
          <a:prstGeom prst="rect">
            <a:avLst/>
          </a:prstGeom>
          <a:noFill/>
        </p:spPr>
        <p:txBody>
          <a:bodyPr wrap="none" rtlCol="0">
            <a:spAutoFit/>
          </a:bodyPr>
          <a:lstStyle/>
          <a:p>
            <a:r>
              <a:rPr lang="en-US" sz="1400" b="1" dirty="0" smtClean="0"/>
              <a:t>Serial schedule </a:t>
            </a:r>
            <a:r>
              <a:rPr lang="en-US" sz="1400" dirty="0" smtClean="0"/>
              <a:t>(T1, T2)</a:t>
            </a:r>
            <a:endParaRPr lang="en-US" sz="1400" dirty="0"/>
          </a:p>
        </p:txBody>
      </p:sp>
      <p:sp>
        <p:nvSpPr>
          <p:cNvPr id="17" name="TextBox 16"/>
          <p:cNvSpPr txBox="1"/>
          <p:nvPr/>
        </p:nvSpPr>
        <p:spPr>
          <a:xfrm>
            <a:off x="4924723" y="1052736"/>
            <a:ext cx="2517036" cy="307777"/>
          </a:xfrm>
          <a:prstGeom prst="rect">
            <a:avLst/>
          </a:prstGeom>
          <a:noFill/>
        </p:spPr>
        <p:txBody>
          <a:bodyPr wrap="none" rtlCol="0">
            <a:spAutoFit/>
          </a:bodyPr>
          <a:lstStyle/>
          <a:p>
            <a:r>
              <a:rPr lang="en-US" sz="1400" b="1" dirty="0" smtClean="0"/>
              <a:t>Serial schedule </a:t>
            </a:r>
            <a:r>
              <a:rPr lang="en-US" sz="1400" dirty="0" smtClean="0"/>
              <a:t>(T2, T1)</a:t>
            </a:r>
            <a:endParaRPr lang="en-US" sz="1400" dirty="0"/>
          </a:p>
        </p:txBody>
      </p:sp>
      <p:cxnSp>
        <p:nvCxnSpPr>
          <p:cNvPr id="18" name="Straight Arrow Connector 17"/>
          <p:cNvCxnSpPr/>
          <p:nvPr/>
        </p:nvCxnSpPr>
        <p:spPr bwMode="auto">
          <a:xfrm>
            <a:off x="7480702" y="1600576"/>
            <a:ext cx="0" cy="1658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7495879" y="1600576"/>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cxnSp>
        <p:nvCxnSpPr>
          <p:cNvPr id="20" name="Straight Arrow Connector 19"/>
          <p:cNvCxnSpPr/>
          <p:nvPr/>
        </p:nvCxnSpPr>
        <p:spPr bwMode="auto">
          <a:xfrm>
            <a:off x="1432097" y="4598399"/>
            <a:ext cx="0" cy="161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35496" y="4797151"/>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22" name="TextBox 21"/>
          <p:cNvSpPr txBox="1"/>
          <p:nvPr/>
        </p:nvSpPr>
        <p:spPr>
          <a:xfrm>
            <a:off x="827584" y="3534107"/>
            <a:ext cx="3973332" cy="830997"/>
          </a:xfrm>
          <a:prstGeom prst="rect">
            <a:avLst/>
          </a:prstGeom>
          <a:noFill/>
        </p:spPr>
        <p:txBody>
          <a:bodyPr wrap="none" rtlCol="0">
            <a:spAutoFit/>
          </a:bodyPr>
          <a:lstStyle/>
          <a:p>
            <a:r>
              <a:rPr lang="en-US" sz="1600" b="1" dirty="0" smtClean="0"/>
              <a:t>Non-Serial</a:t>
            </a:r>
            <a:r>
              <a:rPr lang="en-US" sz="1600" dirty="0" smtClean="0"/>
              <a:t> schedule which </a:t>
            </a:r>
          </a:p>
          <a:p>
            <a:r>
              <a:rPr lang="en-US" sz="1600" dirty="0" smtClean="0"/>
              <a:t>is </a:t>
            </a:r>
            <a:r>
              <a:rPr lang="en-US" sz="1600" b="1" dirty="0" smtClean="0"/>
              <a:t>serializable</a:t>
            </a:r>
            <a:r>
              <a:rPr lang="en-US" sz="1600" dirty="0" smtClean="0"/>
              <a:t> because it is </a:t>
            </a:r>
          </a:p>
          <a:p>
            <a:r>
              <a:rPr lang="en-US" sz="1600" dirty="0" smtClean="0"/>
              <a:t>equivalent to serial schedule (T1,T2)</a:t>
            </a:r>
            <a:endParaRPr lang="en-US" sz="1600" dirty="0"/>
          </a:p>
        </p:txBody>
      </p:sp>
    </p:spTree>
    <p:extLst>
      <p:ext uri="{BB962C8B-B14F-4D97-AF65-F5344CB8AC3E}">
        <p14:creationId xmlns="" xmlns:p14="http://schemas.microsoft.com/office/powerpoint/2010/main" val="25339220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Serializibility</a:t>
            </a:r>
            <a:endParaRPr lang="en-US" sz="2400" dirty="0"/>
          </a:p>
        </p:txBody>
      </p:sp>
      <p:sp>
        <p:nvSpPr>
          <p:cNvPr id="4" name="Date Placeholder 3"/>
          <p:cNvSpPr>
            <a:spLocks noGrp="1"/>
          </p:cNvSpPr>
          <p:nvPr>
            <p:ph type="dt" sz="half" idx="10"/>
          </p:nvPr>
        </p:nvSpPr>
        <p:spPr/>
        <p:txBody>
          <a:bodyPr/>
          <a:lstStyle/>
          <a:p>
            <a:fld id="{90F9691A-4B98-491E-94C3-BC57B123036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103</a:t>
            </a:fld>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99697" y="4365104"/>
            <a:ext cx="2346002" cy="19545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64088" y="4357545"/>
            <a:ext cx="2368406" cy="19620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66607" y="1340768"/>
            <a:ext cx="2485256"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688275" y="1360048"/>
            <a:ext cx="2602268" cy="1996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1472251" y="1600576"/>
            <a:ext cx="0" cy="161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75650" y="1799328"/>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16" name="TextBox 15"/>
          <p:cNvSpPr txBox="1"/>
          <p:nvPr/>
        </p:nvSpPr>
        <p:spPr>
          <a:xfrm>
            <a:off x="1792250" y="1104999"/>
            <a:ext cx="2517036" cy="307777"/>
          </a:xfrm>
          <a:prstGeom prst="rect">
            <a:avLst/>
          </a:prstGeom>
          <a:noFill/>
        </p:spPr>
        <p:txBody>
          <a:bodyPr wrap="none" rtlCol="0">
            <a:spAutoFit/>
          </a:bodyPr>
          <a:lstStyle/>
          <a:p>
            <a:r>
              <a:rPr lang="en-US" sz="1400" b="1" dirty="0" smtClean="0"/>
              <a:t>Serial schedule </a:t>
            </a:r>
            <a:r>
              <a:rPr lang="en-US" sz="1400" dirty="0" smtClean="0"/>
              <a:t>(T1, T2)</a:t>
            </a:r>
            <a:endParaRPr lang="en-US" sz="1400" dirty="0"/>
          </a:p>
        </p:txBody>
      </p:sp>
      <p:sp>
        <p:nvSpPr>
          <p:cNvPr id="17" name="TextBox 16"/>
          <p:cNvSpPr txBox="1"/>
          <p:nvPr/>
        </p:nvSpPr>
        <p:spPr>
          <a:xfrm>
            <a:off x="4924723" y="1052736"/>
            <a:ext cx="2517036" cy="307777"/>
          </a:xfrm>
          <a:prstGeom prst="rect">
            <a:avLst/>
          </a:prstGeom>
          <a:noFill/>
        </p:spPr>
        <p:txBody>
          <a:bodyPr wrap="none" rtlCol="0">
            <a:spAutoFit/>
          </a:bodyPr>
          <a:lstStyle/>
          <a:p>
            <a:r>
              <a:rPr lang="en-US" sz="1400" b="1" dirty="0" smtClean="0"/>
              <a:t>Serial schedule </a:t>
            </a:r>
            <a:r>
              <a:rPr lang="en-US" sz="1400" dirty="0" smtClean="0"/>
              <a:t>(T2, T1)</a:t>
            </a:r>
            <a:endParaRPr lang="en-US" sz="1400" dirty="0"/>
          </a:p>
        </p:txBody>
      </p:sp>
      <p:cxnSp>
        <p:nvCxnSpPr>
          <p:cNvPr id="18" name="Straight Arrow Connector 17"/>
          <p:cNvCxnSpPr/>
          <p:nvPr/>
        </p:nvCxnSpPr>
        <p:spPr bwMode="auto">
          <a:xfrm>
            <a:off x="7480702" y="1600576"/>
            <a:ext cx="0" cy="1658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7495879" y="1600576"/>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cxnSp>
        <p:nvCxnSpPr>
          <p:cNvPr id="20" name="Straight Arrow Connector 19"/>
          <p:cNvCxnSpPr/>
          <p:nvPr/>
        </p:nvCxnSpPr>
        <p:spPr bwMode="auto">
          <a:xfrm>
            <a:off x="1432097" y="4598399"/>
            <a:ext cx="0" cy="161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35496" y="4797151"/>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22" name="TextBox 21"/>
          <p:cNvSpPr txBox="1"/>
          <p:nvPr/>
        </p:nvSpPr>
        <p:spPr>
          <a:xfrm>
            <a:off x="827584" y="3534107"/>
            <a:ext cx="3973332" cy="830997"/>
          </a:xfrm>
          <a:prstGeom prst="rect">
            <a:avLst/>
          </a:prstGeom>
          <a:noFill/>
        </p:spPr>
        <p:txBody>
          <a:bodyPr wrap="none" rtlCol="0">
            <a:spAutoFit/>
          </a:bodyPr>
          <a:lstStyle/>
          <a:p>
            <a:r>
              <a:rPr lang="en-US" sz="1600" b="1" dirty="0" smtClean="0"/>
              <a:t>Non-Serial</a:t>
            </a:r>
            <a:r>
              <a:rPr lang="en-US" sz="1600" dirty="0" smtClean="0"/>
              <a:t> schedule which </a:t>
            </a:r>
          </a:p>
          <a:p>
            <a:r>
              <a:rPr lang="en-US" sz="1600" dirty="0" smtClean="0"/>
              <a:t>is </a:t>
            </a:r>
            <a:r>
              <a:rPr lang="en-US" sz="1600" b="1" dirty="0" smtClean="0"/>
              <a:t>serializable</a:t>
            </a:r>
            <a:r>
              <a:rPr lang="en-US" sz="1600" dirty="0" smtClean="0"/>
              <a:t> because it is </a:t>
            </a:r>
          </a:p>
          <a:p>
            <a:r>
              <a:rPr lang="en-US" sz="1600" dirty="0" smtClean="0"/>
              <a:t>equivalent to serial schedule (T1,T2)</a:t>
            </a:r>
            <a:endParaRPr lang="en-US" sz="1600" dirty="0"/>
          </a:p>
        </p:txBody>
      </p:sp>
      <p:cxnSp>
        <p:nvCxnSpPr>
          <p:cNvPr id="23" name="Straight Arrow Connector 22"/>
          <p:cNvCxnSpPr/>
          <p:nvPr/>
        </p:nvCxnSpPr>
        <p:spPr bwMode="auto">
          <a:xfrm>
            <a:off x="7787011" y="4598399"/>
            <a:ext cx="0" cy="1658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7802188" y="4598399"/>
            <a:ext cx="1396601" cy="738664"/>
          </a:xfrm>
          <a:prstGeom prst="rect">
            <a:avLst/>
          </a:prstGeom>
          <a:noFill/>
        </p:spPr>
        <p:txBody>
          <a:bodyPr wrap="none" rtlCol="0">
            <a:spAutoFit/>
          </a:bodyPr>
          <a:lstStyle/>
          <a:p>
            <a:r>
              <a:rPr lang="en-US" sz="1400" dirty="0" smtClean="0"/>
              <a:t>Order of</a:t>
            </a:r>
          </a:p>
          <a:p>
            <a:r>
              <a:rPr lang="en-US" sz="1400" dirty="0" smtClean="0"/>
              <a:t>Execution</a:t>
            </a:r>
          </a:p>
          <a:p>
            <a:r>
              <a:rPr lang="en-US" sz="1400" dirty="0" smtClean="0"/>
              <a:t>Of operations</a:t>
            </a:r>
            <a:endParaRPr lang="en-US" sz="1400" dirty="0"/>
          </a:p>
        </p:txBody>
      </p:sp>
      <p:sp>
        <p:nvSpPr>
          <p:cNvPr id="25" name="TextBox 24"/>
          <p:cNvSpPr txBox="1"/>
          <p:nvPr/>
        </p:nvSpPr>
        <p:spPr>
          <a:xfrm>
            <a:off x="5202896" y="3547554"/>
            <a:ext cx="3833101" cy="830997"/>
          </a:xfrm>
          <a:prstGeom prst="rect">
            <a:avLst/>
          </a:prstGeom>
          <a:noFill/>
        </p:spPr>
        <p:txBody>
          <a:bodyPr wrap="none" rtlCol="0">
            <a:spAutoFit/>
          </a:bodyPr>
          <a:lstStyle/>
          <a:p>
            <a:r>
              <a:rPr lang="en-US" sz="1600" b="1" dirty="0" smtClean="0"/>
              <a:t>Non-Serial</a:t>
            </a:r>
            <a:r>
              <a:rPr lang="en-US" sz="1600" dirty="0" smtClean="0"/>
              <a:t> schedule, but it is </a:t>
            </a:r>
            <a:r>
              <a:rPr lang="en-US" sz="1600" b="1" dirty="0" smtClean="0"/>
              <a:t>not </a:t>
            </a:r>
          </a:p>
          <a:p>
            <a:r>
              <a:rPr lang="en-US" sz="1600" b="1" dirty="0" smtClean="0"/>
              <a:t>serializable</a:t>
            </a:r>
            <a:r>
              <a:rPr lang="en-US" sz="1600" dirty="0" smtClean="0"/>
              <a:t> because it is not </a:t>
            </a:r>
          </a:p>
          <a:p>
            <a:r>
              <a:rPr lang="en-US" sz="1600" dirty="0" smtClean="0"/>
              <a:t>equivalent to any serial schedule</a:t>
            </a:r>
            <a:endParaRPr lang="en-US" sz="1600" dirty="0"/>
          </a:p>
        </p:txBody>
      </p:sp>
    </p:spTree>
    <p:extLst>
      <p:ext uri="{BB962C8B-B14F-4D97-AF65-F5344CB8AC3E}">
        <p14:creationId xmlns="" xmlns:p14="http://schemas.microsoft.com/office/powerpoint/2010/main" val="20579862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Characterizing Schedules based on </a:t>
            </a:r>
            <a:r>
              <a:rPr lang="en-US" sz="2400" dirty="0" err="1"/>
              <a:t>Serializibility</a:t>
            </a:r>
            <a:endParaRPr lang="en-US" sz="2400" dirty="0"/>
          </a:p>
        </p:txBody>
      </p:sp>
      <p:sp>
        <p:nvSpPr>
          <p:cNvPr id="3" name="Content Placeholder 2"/>
          <p:cNvSpPr>
            <a:spLocks noGrp="1"/>
          </p:cNvSpPr>
          <p:nvPr>
            <p:ph idx="1"/>
          </p:nvPr>
        </p:nvSpPr>
        <p:spPr/>
        <p:txBody>
          <a:bodyPr/>
          <a:lstStyle/>
          <a:p>
            <a:pPr marL="0" indent="0">
              <a:buNone/>
            </a:pPr>
            <a:r>
              <a:rPr lang="en-US" sz="2000" b="1" dirty="0"/>
              <a:t>Based on </a:t>
            </a:r>
            <a:r>
              <a:rPr lang="en-US" sz="2000" b="1" dirty="0" err="1"/>
              <a:t>Serializability</a:t>
            </a:r>
            <a:r>
              <a:rPr lang="en-US" sz="2000" b="1" dirty="0"/>
              <a:t> </a:t>
            </a:r>
          </a:p>
          <a:p>
            <a:pPr marL="0" indent="0">
              <a:buNone/>
            </a:pPr>
            <a:r>
              <a:rPr lang="en-US" sz="2000" dirty="0"/>
              <a:t>Characterize which schedules are correct when concurrent transactions are executing. </a:t>
            </a:r>
          </a:p>
          <a:p>
            <a:pPr marL="342900" indent="-342900">
              <a:buFont typeface="+mj-lt"/>
              <a:buAutoNum type="arabicPeriod"/>
            </a:pPr>
            <a:r>
              <a:rPr lang="en-US" sz="2000" dirty="0"/>
              <a:t>Conflict Serializable Schedule </a:t>
            </a:r>
          </a:p>
          <a:p>
            <a:pPr marL="342900" indent="-342900">
              <a:buFont typeface="+mj-lt"/>
              <a:buAutoNum type="arabicPeriod"/>
            </a:pPr>
            <a:r>
              <a:rPr lang="en-US" sz="2000" dirty="0"/>
              <a:t>View Serializable Schedule</a:t>
            </a:r>
          </a:p>
          <a:p>
            <a:endParaRPr lang="en-US" sz="2000" dirty="0"/>
          </a:p>
        </p:txBody>
      </p:sp>
      <p:sp>
        <p:nvSpPr>
          <p:cNvPr id="4" name="Date Placeholder 3"/>
          <p:cNvSpPr>
            <a:spLocks noGrp="1"/>
          </p:cNvSpPr>
          <p:nvPr>
            <p:ph type="dt" sz="half" idx="10"/>
          </p:nvPr>
        </p:nvSpPr>
        <p:spPr/>
        <p:txBody>
          <a:bodyPr/>
          <a:lstStyle/>
          <a:p>
            <a:fld id="{EC343DB1-6FA7-4AE8-A53E-353BA46C34C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104</a:t>
            </a:fld>
            <a:endParaRPr lang="en-US"/>
          </a:p>
        </p:txBody>
      </p:sp>
    </p:spTree>
    <p:extLst>
      <p:ext uri="{BB962C8B-B14F-4D97-AF65-F5344CB8AC3E}">
        <p14:creationId xmlns="" xmlns:p14="http://schemas.microsoft.com/office/powerpoint/2010/main" val="31962076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Serializibility</a:t>
            </a:r>
            <a:r>
              <a:rPr lang="en-US" dirty="0" smtClean="0"/>
              <a:t> Schedule</a:t>
            </a:r>
            <a:endParaRPr lang="en-US" dirty="0"/>
          </a:p>
        </p:txBody>
      </p:sp>
      <p:sp>
        <p:nvSpPr>
          <p:cNvPr id="3" name="Content Placeholder 2"/>
          <p:cNvSpPr>
            <a:spLocks noGrp="1"/>
          </p:cNvSpPr>
          <p:nvPr>
            <p:ph idx="1"/>
          </p:nvPr>
        </p:nvSpPr>
        <p:spPr/>
        <p:txBody>
          <a:bodyPr/>
          <a:lstStyle/>
          <a:p>
            <a:pPr marL="469900" lvl="1" indent="-469900">
              <a:buFont typeface="Wingdings" pitchFamily="2" charset="2"/>
              <a:buChar char="o"/>
            </a:pPr>
            <a:r>
              <a:rPr lang="en-US" altLang="en-US" sz="1800" dirty="0"/>
              <a:t>A schedule </a:t>
            </a:r>
            <a:r>
              <a:rPr lang="en-US" altLang="en-US" sz="1800" b="1" dirty="0"/>
              <a:t>S</a:t>
            </a:r>
            <a:r>
              <a:rPr lang="en-US" altLang="en-US" sz="1800" dirty="0"/>
              <a:t> is said to be conflict serializable if it is </a:t>
            </a:r>
            <a:r>
              <a:rPr lang="en-US" altLang="en-US" sz="1800" b="1" dirty="0"/>
              <a:t>conflict equivalent </a:t>
            </a:r>
            <a:r>
              <a:rPr lang="en-US" altLang="en-US" sz="1800" dirty="0"/>
              <a:t>to some serial schedule </a:t>
            </a:r>
            <a:r>
              <a:rPr lang="en-US" altLang="en-US" sz="1800" b="1" dirty="0"/>
              <a:t>S</a:t>
            </a:r>
            <a:r>
              <a:rPr lang="en-US" altLang="en-US" sz="1800" b="1" dirty="0" smtClean="0"/>
              <a:t>’</a:t>
            </a:r>
            <a:r>
              <a:rPr lang="en-US" altLang="en-US" sz="1800" dirty="0" smtClean="0"/>
              <a:t>.</a:t>
            </a:r>
          </a:p>
          <a:p>
            <a:pPr marL="469900" lvl="1" indent="-469900">
              <a:buFont typeface="Wingdings" pitchFamily="2" charset="2"/>
              <a:buChar char="o"/>
            </a:pPr>
            <a:endParaRPr lang="en-US" altLang="en-US" sz="1800" dirty="0"/>
          </a:p>
          <a:p>
            <a:pPr marL="0" lvl="1" indent="0">
              <a:buNone/>
            </a:pPr>
            <a:r>
              <a:rPr lang="en-US" altLang="en-US" sz="1800" dirty="0" smtClean="0"/>
              <a:t>What is Conflict Equivalent ?</a:t>
            </a:r>
          </a:p>
          <a:p>
            <a:pPr marL="469900" lvl="1" indent="-469900">
              <a:buFont typeface="Wingdings" pitchFamily="2" charset="2"/>
              <a:buChar char="o"/>
            </a:pPr>
            <a:r>
              <a:rPr lang="en-US" altLang="en-US" sz="1800" dirty="0"/>
              <a:t>Two schedules are said to be conflict equivalent if the order of any two </a:t>
            </a:r>
            <a:r>
              <a:rPr lang="en-US" altLang="en-US" sz="1800" b="1" dirty="0"/>
              <a:t>conflicting operations </a:t>
            </a:r>
            <a:r>
              <a:rPr lang="en-US" altLang="en-US" sz="1800" dirty="0"/>
              <a:t>is the same in both schedules</a:t>
            </a:r>
            <a:r>
              <a:rPr lang="en-US" altLang="en-US" sz="1800" dirty="0" smtClean="0"/>
              <a:t>.</a:t>
            </a:r>
          </a:p>
          <a:p>
            <a:pPr marL="469900" lvl="1" indent="-469900">
              <a:buFont typeface="Wingdings" pitchFamily="2" charset="2"/>
              <a:buChar char="o"/>
            </a:pPr>
            <a:endParaRPr lang="en-US" altLang="en-US" sz="1800" dirty="0" smtClean="0"/>
          </a:p>
          <a:p>
            <a:pPr marL="0" lvl="1" indent="0">
              <a:buNone/>
            </a:pPr>
            <a:endParaRPr lang="en-US" altLang="en-US" sz="1800" dirty="0"/>
          </a:p>
          <a:p>
            <a:pPr marL="469900" lvl="1" indent="-469900">
              <a:buFont typeface="Wingdings" pitchFamily="2" charset="2"/>
              <a:buChar char="o"/>
            </a:pPr>
            <a:endParaRPr lang="en-US" altLang="en-US" sz="1800" dirty="0" smtClean="0"/>
          </a:p>
          <a:p>
            <a:pPr marL="469900" lvl="1" indent="-469900">
              <a:buFont typeface="Wingdings" pitchFamily="2" charset="2"/>
              <a:buChar char="o"/>
            </a:pPr>
            <a:endParaRPr lang="en-US" altLang="en-US" sz="1800" dirty="0"/>
          </a:p>
          <a:p>
            <a:endParaRPr lang="en-US" sz="2000" dirty="0"/>
          </a:p>
        </p:txBody>
      </p:sp>
      <p:sp>
        <p:nvSpPr>
          <p:cNvPr id="4" name="Date Placeholder 3"/>
          <p:cNvSpPr>
            <a:spLocks noGrp="1"/>
          </p:cNvSpPr>
          <p:nvPr>
            <p:ph type="dt" sz="half" idx="10"/>
          </p:nvPr>
        </p:nvSpPr>
        <p:spPr/>
        <p:txBody>
          <a:bodyPr/>
          <a:lstStyle/>
          <a:p>
            <a:fld id="{F60C22F9-7C54-4485-AAE7-7B1C9DA2B2D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105</a:t>
            </a:fld>
            <a:endParaRPr lang="en-US"/>
          </a:p>
        </p:txBody>
      </p:sp>
    </p:spTree>
    <p:extLst>
      <p:ext uri="{BB962C8B-B14F-4D97-AF65-F5344CB8AC3E}">
        <p14:creationId xmlns="" xmlns:p14="http://schemas.microsoft.com/office/powerpoint/2010/main" val="35468038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Serializibility</a:t>
            </a:r>
            <a:r>
              <a:rPr lang="en-US" dirty="0" smtClean="0"/>
              <a:t> Schedule</a:t>
            </a:r>
            <a:endParaRPr lang="en-US" dirty="0"/>
          </a:p>
        </p:txBody>
      </p:sp>
      <p:sp>
        <p:nvSpPr>
          <p:cNvPr id="3" name="Content Placeholder 2"/>
          <p:cNvSpPr>
            <a:spLocks noGrp="1"/>
          </p:cNvSpPr>
          <p:nvPr>
            <p:ph idx="1"/>
          </p:nvPr>
        </p:nvSpPr>
        <p:spPr/>
        <p:txBody>
          <a:bodyPr/>
          <a:lstStyle/>
          <a:p>
            <a:pPr marL="469900" lvl="1" indent="-469900">
              <a:buFont typeface="Wingdings" pitchFamily="2" charset="2"/>
              <a:buChar char="o"/>
            </a:pPr>
            <a:r>
              <a:rPr lang="en-US" altLang="en-US" sz="1800" dirty="0"/>
              <a:t>A schedule </a:t>
            </a:r>
            <a:r>
              <a:rPr lang="en-US" altLang="en-US" sz="1800" b="1" dirty="0"/>
              <a:t>S</a:t>
            </a:r>
            <a:r>
              <a:rPr lang="en-US" altLang="en-US" sz="1800" dirty="0"/>
              <a:t> is said to be conflict serializable if it is </a:t>
            </a:r>
            <a:r>
              <a:rPr lang="en-US" altLang="en-US" sz="1800" b="1" dirty="0"/>
              <a:t>conflict equivalent </a:t>
            </a:r>
            <a:r>
              <a:rPr lang="en-US" altLang="en-US" sz="1800" dirty="0"/>
              <a:t>to some serial schedule </a:t>
            </a:r>
            <a:r>
              <a:rPr lang="en-US" altLang="en-US" sz="1800" b="1" dirty="0"/>
              <a:t>S</a:t>
            </a:r>
            <a:r>
              <a:rPr lang="en-US" altLang="en-US" sz="1800" b="1" dirty="0" smtClean="0"/>
              <a:t>’</a:t>
            </a:r>
            <a:r>
              <a:rPr lang="en-US" altLang="en-US" sz="1800" dirty="0" smtClean="0"/>
              <a:t>.</a:t>
            </a:r>
          </a:p>
          <a:p>
            <a:pPr marL="469900" lvl="1" indent="-469900">
              <a:buFont typeface="Wingdings" pitchFamily="2" charset="2"/>
              <a:buChar char="o"/>
            </a:pPr>
            <a:endParaRPr lang="en-US" altLang="en-US" sz="1800" dirty="0"/>
          </a:p>
          <a:p>
            <a:pPr marL="0" lvl="1" indent="0">
              <a:buNone/>
            </a:pPr>
            <a:r>
              <a:rPr lang="en-US" altLang="en-US" sz="1800" dirty="0" smtClean="0"/>
              <a:t>What is Conflict Equivalent ?</a:t>
            </a:r>
          </a:p>
          <a:p>
            <a:pPr marL="469900" lvl="1" indent="-469900">
              <a:buFont typeface="Wingdings" pitchFamily="2" charset="2"/>
              <a:buChar char="o"/>
            </a:pPr>
            <a:r>
              <a:rPr lang="en-US" altLang="en-US" sz="1800" dirty="0"/>
              <a:t>Two schedules are said to be conflict equivalent if the order of any two </a:t>
            </a:r>
            <a:r>
              <a:rPr lang="en-US" altLang="en-US" sz="1800" b="1" dirty="0"/>
              <a:t>conflicting operations </a:t>
            </a:r>
            <a:r>
              <a:rPr lang="en-US" altLang="en-US" sz="1800" dirty="0"/>
              <a:t>is the same in both schedules</a:t>
            </a:r>
            <a:r>
              <a:rPr lang="en-US" altLang="en-US" sz="1800" dirty="0" smtClean="0"/>
              <a:t>.</a:t>
            </a:r>
          </a:p>
          <a:p>
            <a:pPr marL="469900" lvl="1" indent="-469900">
              <a:buFont typeface="Wingdings" pitchFamily="2" charset="2"/>
              <a:buChar char="o"/>
            </a:pPr>
            <a:endParaRPr lang="en-US" altLang="en-US" sz="1800" dirty="0" smtClean="0"/>
          </a:p>
          <a:p>
            <a:pPr marL="0" lvl="1" indent="0">
              <a:buNone/>
            </a:pPr>
            <a:r>
              <a:rPr lang="en-US" altLang="en-US" sz="1800" dirty="0" smtClean="0"/>
              <a:t>What are Conflicting Operations ?</a:t>
            </a:r>
          </a:p>
          <a:p>
            <a:pPr marL="0" lvl="1" indent="0">
              <a:buNone/>
            </a:pPr>
            <a:endParaRPr lang="en-US" altLang="en-US" sz="1800" dirty="0"/>
          </a:p>
          <a:p>
            <a:pPr marL="469900" lvl="1" indent="-469900">
              <a:buFont typeface="Wingdings" pitchFamily="2" charset="2"/>
              <a:buChar char="o"/>
            </a:pPr>
            <a:endParaRPr lang="en-US" altLang="en-US" sz="1800" dirty="0" smtClean="0"/>
          </a:p>
          <a:p>
            <a:pPr marL="469900" lvl="1" indent="-469900">
              <a:buFont typeface="Wingdings" pitchFamily="2" charset="2"/>
              <a:buChar char="o"/>
            </a:pPr>
            <a:endParaRPr lang="en-US" altLang="en-US" sz="1800" dirty="0"/>
          </a:p>
          <a:p>
            <a:endParaRPr lang="en-US" sz="2000" dirty="0"/>
          </a:p>
        </p:txBody>
      </p:sp>
      <p:sp>
        <p:nvSpPr>
          <p:cNvPr id="4" name="Date Placeholder 3"/>
          <p:cNvSpPr>
            <a:spLocks noGrp="1"/>
          </p:cNvSpPr>
          <p:nvPr>
            <p:ph type="dt" sz="half" idx="10"/>
          </p:nvPr>
        </p:nvSpPr>
        <p:spPr/>
        <p:txBody>
          <a:bodyPr/>
          <a:lstStyle/>
          <a:p>
            <a:fld id="{89FD67D1-C181-4F7D-A9EE-1E73DA5C26A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106</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47592" y="5211622"/>
            <a:ext cx="2888504" cy="10660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55976" y="4093625"/>
            <a:ext cx="2563738" cy="9598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55576" y="4093625"/>
            <a:ext cx="2919015" cy="9598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716201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Check whether the given Two schedules are conflict equivalent ?</a:t>
            </a:r>
            <a:endParaRPr lang="en-US" sz="2000" dirty="0">
              <a:solidFill>
                <a:srgbClr val="FF0000"/>
              </a:solidFill>
            </a:endParaRPr>
          </a:p>
        </p:txBody>
      </p:sp>
      <p:sp>
        <p:nvSpPr>
          <p:cNvPr id="3" name="Content Placeholder 2"/>
          <p:cNvSpPr>
            <a:spLocks noGrp="1"/>
          </p:cNvSpPr>
          <p:nvPr>
            <p:ph idx="1"/>
          </p:nvPr>
        </p:nvSpPr>
        <p:spPr/>
        <p:txBody>
          <a:bodyPr/>
          <a:lstStyle/>
          <a:p>
            <a:pPr marL="469900" lvl="1" indent="-469900">
              <a:buFont typeface="Wingdings" pitchFamily="2" charset="2"/>
              <a:buChar char="o"/>
            </a:pPr>
            <a:r>
              <a:rPr lang="en-US" altLang="en-US" sz="1800" dirty="0" smtClean="0"/>
              <a:t>Definition: Two </a:t>
            </a:r>
            <a:r>
              <a:rPr lang="en-US" altLang="en-US" sz="1800" dirty="0"/>
              <a:t>schedules are said to be conflict equivalent if the order of any two </a:t>
            </a:r>
            <a:r>
              <a:rPr lang="en-US" altLang="en-US" sz="1800" b="1" dirty="0"/>
              <a:t>conflicting operations </a:t>
            </a:r>
            <a:r>
              <a:rPr lang="en-US" altLang="en-US" sz="1800" dirty="0"/>
              <a:t>is the same in both schedules.</a:t>
            </a:r>
          </a:p>
          <a:p>
            <a:endParaRPr lang="en-US" dirty="0" smtClean="0"/>
          </a:p>
        </p:txBody>
      </p:sp>
      <p:sp>
        <p:nvSpPr>
          <p:cNvPr id="4" name="Date Placeholder 3"/>
          <p:cNvSpPr>
            <a:spLocks noGrp="1"/>
          </p:cNvSpPr>
          <p:nvPr>
            <p:ph type="dt" sz="half" idx="10"/>
          </p:nvPr>
        </p:nvSpPr>
        <p:spPr/>
        <p:txBody>
          <a:bodyPr/>
          <a:lstStyle/>
          <a:p>
            <a:fld id="{2A9B1BD3-D76B-4ADF-9168-089D4B7493C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107</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801544790"/>
              </p:ext>
            </p:extLst>
          </p:nvPr>
        </p:nvGraphicFramePr>
        <p:xfrm>
          <a:off x="827584" y="2708920"/>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899592" y="2339588"/>
            <a:ext cx="1624163" cy="369332"/>
          </a:xfrm>
          <a:prstGeom prst="rect">
            <a:avLst/>
          </a:prstGeom>
          <a:noFill/>
        </p:spPr>
        <p:txBody>
          <a:bodyPr wrap="none" rtlCol="0">
            <a:spAutoFit/>
          </a:bodyPr>
          <a:lstStyle/>
          <a:p>
            <a:r>
              <a:rPr lang="en-US" dirty="0" smtClean="0"/>
              <a:t>Schedule S1</a:t>
            </a:r>
            <a:endParaRPr lang="en-US" dirty="0"/>
          </a:p>
        </p:txBody>
      </p:sp>
      <p:sp>
        <p:nvSpPr>
          <p:cNvPr id="9" name="TextBox 8"/>
          <p:cNvSpPr txBox="1"/>
          <p:nvPr/>
        </p:nvSpPr>
        <p:spPr>
          <a:xfrm>
            <a:off x="899592" y="4797152"/>
            <a:ext cx="5136342" cy="646331"/>
          </a:xfrm>
          <a:prstGeom prst="rect">
            <a:avLst/>
          </a:prstGeom>
          <a:noFill/>
        </p:spPr>
        <p:txBody>
          <a:bodyPr wrap="none" rtlCol="0">
            <a:spAutoFit/>
          </a:bodyPr>
          <a:lstStyle/>
          <a:p>
            <a:r>
              <a:rPr lang="en-US" dirty="0"/>
              <a:t>Schedule </a:t>
            </a:r>
            <a:r>
              <a:rPr lang="en-US" dirty="0" smtClean="0"/>
              <a:t>S1: </a:t>
            </a:r>
            <a:r>
              <a:rPr lang="en-US" dirty="0"/>
              <a:t>R1(A</a:t>
            </a:r>
            <a:r>
              <a:rPr lang="en-US" dirty="0" smtClean="0"/>
              <a:t>), </a:t>
            </a:r>
            <a:r>
              <a:rPr lang="en-US" dirty="0"/>
              <a:t>R1(B</a:t>
            </a:r>
            <a:r>
              <a:rPr lang="en-US" dirty="0" smtClean="0"/>
              <a:t>), </a:t>
            </a:r>
            <a:r>
              <a:rPr lang="en-US" dirty="0"/>
              <a:t>W2(A), </a:t>
            </a:r>
            <a:r>
              <a:rPr lang="en-US" dirty="0" smtClean="0"/>
              <a:t>W2(B</a:t>
            </a:r>
            <a:r>
              <a:rPr lang="en-US" dirty="0"/>
              <a:t>)</a:t>
            </a:r>
          </a:p>
          <a:p>
            <a:r>
              <a:rPr lang="en-US" dirty="0" smtClean="0"/>
              <a:t>Schedule S2: R1(A),W2(A), R1(B),W2(B)</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606683459"/>
              </p:ext>
            </p:extLst>
          </p:nvPr>
        </p:nvGraphicFramePr>
        <p:xfrm>
          <a:off x="4211960" y="2726928"/>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283968" y="2357596"/>
            <a:ext cx="1624163" cy="369332"/>
          </a:xfrm>
          <a:prstGeom prst="rect">
            <a:avLst/>
          </a:prstGeom>
          <a:noFill/>
        </p:spPr>
        <p:txBody>
          <a:bodyPr wrap="none" rtlCol="0">
            <a:spAutoFit/>
          </a:bodyPr>
          <a:lstStyle/>
          <a:p>
            <a:r>
              <a:rPr lang="en-US" dirty="0" smtClean="0"/>
              <a:t>Schedule S2</a:t>
            </a:r>
            <a:endParaRPr lang="en-US" dirty="0"/>
          </a:p>
        </p:txBody>
      </p:sp>
    </p:spTree>
    <p:extLst>
      <p:ext uri="{BB962C8B-B14F-4D97-AF65-F5344CB8AC3E}">
        <p14:creationId xmlns="" xmlns:p14="http://schemas.microsoft.com/office/powerpoint/2010/main" val="32804135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Check whether the given Two schedules are conflict equivalent ?</a:t>
            </a:r>
            <a:endParaRPr lang="en-US" sz="2000" dirty="0">
              <a:solidFill>
                <a:srgbClr val="FF0000"/>
              </a:solidFill>
            </a:endParaRPr>
          </a:p>
        </p:txBody>
      </p:sp>
      <p:sp>
        <p:nvSpPr>
          <p:cNvPr id="4" name="Date Placeholder 3"/>
          <p:cNvSpPr>
            <a:spLocks noGrp="1"/>
          </p:cNvSpPr>
          <p:nvPr>
            <p:ph type="dt" sz="half" idx="10"/>
          </p:nvPr>
        </p:nvSpPr>
        <p:spPr/>
        <p:txBody>
          <a:bodyPr/>
          <a:lstStyle/>
          <a:p>
            <a:fld id="{7F0D9F66-8BC7-4C53-94B6-E5338879BE6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108</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948938071"/>
              </p:ext>
            </p:extLst>
          </p:nvPr>
        </p:nvGraphicFramePr>
        <p:xfrm>
          <a:off x="827584" y="1566084"/>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899592" y="1196752"/>
            <a:ext cx="1624163" cy="369332"/>
          </a:xfrm>
          <a:prstGeom prst="rect">
            <a:avLst/>
          </a:prstGeom>
          <a:noFill/>
        </p:spPr>
        <p:txBody>
          <a:bodyPr wrap="none" rtlCol="0">
            <a:spAutoFit/>
          </a:bodyPr>
          <a:lstStyle/>
          <a:p>
            <a:r>
              <a:rPr lang="en-US" dirty="0" smtClean="0"/>
              <a:t>Schedule S1</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12564892"/>
              </p:ext>
            </p:extLst>
          </p:nvPr>
        </p:nvGraphicFramePr>
        <p:xfrm>
          <a:off x="4211960" y="1584092"/>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283968" y="1214760"/>
            <a:ext cx="1624163" cy="369332"/>
          </a:xfrm>
          <a:prstGeom prst="rect">
            <a:avLst/>
          </a:prstGeom>
          <a:noFill/>
        </p:spPr>
        <p:txBody>
          <a:bodyPr wrap="none" rtlCol="0">
            <a:spAutoFit/>
          </a:bodyPr>
          <a:lstStyle/>
          <a:p>
            <a:r>
              <a:rPr lang="en-US" dirty="0" smtClean="0"/>
              <a:t>Schedule S2</a:t>
            </a:r>
            <a:endParaRPr lang="en-US" dirty="0"/>
          </a:p>
        </p:txBody>
      </p:sp>
      <p:sp>
        <p:nvSpPr>
          <p:cNvPr id="12" name="TextBox 11"/>
          <p:cNvSpPr txBox="1"/>
          <p:nvPr/>
        </p:nvSpPr>
        <p:spPr>
          <a:xfrm>
            <a:off x="741011" y="3645024"/>
            <a:ext cx="6201057" cy="369332"/>
          </a:xfrm>
          <a:prstGeom prst="rect">
            <a:avLst/>
          </a:prstGeom>
          <a:noFill/>
        </p:spPr>
        <p:txBody>
          <a:bodyPr wrap="none" rtlCol="0">
            <a:spAutoFit/>
          </a:bodyPr>
          <a:lstStyle/>
          <a:p>
            <a:r>
              <a:rPr lang="en-US" dirty="0" smtClean="0"/>
              <a:t>Answer: Schedule S1 and S2 are conflict equivalent</a:t>
            </a:r>
            <a:endParaRPr lang="en-US" dirty="0"/>
          </a:p>
        </p:txBody>
      </p:sp>
      <p:graphicFrame>
        <p:nvGraphicFramePr>
          <p:cNvPr id="13" name="Table 12"/>
          <p:cNvGraphicFramePr>
            <a:graphicFrameLocks noGrp="1"/>
          </p:cNvGraphicFramePr>
          <p:nvPr>
            <p:extLst>
              <p:ext uri="{D42A27DB-BD31-4B8C-83A1-F6EECF244321}">
                <p14:modId xmlns="" xmlns:p14="http://schemas.microsoft.com/office/powerpoint/2010/main" val="1240696657"/>
              </p:ext>
            </p:extLst>
          </p:nvPr>
        </p:nvGraphicFramePr>
        <p:xfrm>
          <a:off x="179512" y="4231352"/>
          <a:ext cx="8956553" cy="1645920"/>
        </p:xfrm>
        <a:graphic>
          <a:graphicData uri="http://schemas.openxmlformats.org/drawingml/2006/table">
            <a:tbl>
              <a:tblPr firstRow="1" bandRow="1">
                <a:tableStyleId>{5C22544A-7EE6-4342-B048-85BDC9FD1C3A}</a:tableStyleId>
              </a:tblPr>
              <a:tblGrid>
                <a:gridCol w="1399461"/>
                <a:gridCol w="3078815"/>
                <a:gridCol w="2167089"/>
                <a:gridCol w="2311188"/>
              </a:tblGrid>
              <a:tr h="0">
                <a:tc>
                  <a:txBody>
                    <a:bodyPr/>
                    <a:lstStyle/>
                    <a:p>
                      <a:r>
                        <a:rPr lang="en-US" sz="1600" b="0" dirty="0" smtClean="0">
                          <a:solidFill>
                            <a:schemeClr val="tx1"/>
                          </a:solidFill>
                        </a:rPr>
                        <a:t>Schedule 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rgbClr val="C00000"/>
                          </a:solidFill>
                        </a:rPr>
                        <a:t>R1(A)</a:t>
                      </a:r>
                      <a:r>
                        <a:rPr lang="en-US" sz="1600" b="0" dirty="0" smtClean="0">
                          <a:solidFill>
                            <a:schemeClr val="tx1"/>
                          </a:solidFill>
                        </a:rPr>
                        <a:t>, R1(B), </a:t>
                      </a:r>
                      <a:r>
                        <a:rPr lang="en-US" sz="1600" b="0" dirty="0" smtClean="0">
                          <a:solidFill>
                            <a:srgbClr val="0000FF"/>
                          </a:solidFill>
                        </a:rPr>
                        <a:t>W2(A)</a:t>
                      </a:r>
                      <a:r>
                        <a:rPr lang="en-US" sz="1600" b="0" dirty="0" smtClean="0">
                          <a:solidFill>
                            <a:schemeClr val="tx1"/>
                          </a:solidFill>
                        </a:rPr>
                        <a:t>,W2(B)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Conflict Operations</a:t>
                      </a:r>
                    </a:p>
                    <a:p>
                      <a:r>
                        <a:rPr lang="en-US" sz="1600" b="0" dirty="0" smtClean="0">
                          <a:solidFill>
                            <a:srgbClr val="C00000"/>
                          </a:solidFill>
                        </a:rPr>
                        <a:t>R1(A) </a:t>
                      </a:r>
                      <a:r>
                        <a:rPr lang="en-US" sz="1600" b="0" dirty="0" smtClean="0">
                          <a:solidFill>
                            <a:schemeClr val="tx1"/>
                          </a:solidFill>
                        </a:rPr>
                        <a:t>and </a:t>
                      </a:r>
                      <a:r>
                        <a:rPr lang="en-US" sz="1600" b="0" dirty="0" smtClean="0">
                          <a:solidFill>
                            <a:srgbClr val="0000FF"/>
                          </a:solidFill>
                        </a:rPr>
                        <a:t>W2(A)</a:t>
                      </a:r>
                    </a:p>
                    <a:p>
                      <a:r>
                        <a:rPr lang="en-US" sz="1600" b="0" dirty="0" smtClean="0">
                          <a:solidFill>
                            <a:schemeClr val="tx1"/>
                          </a:solidFill>
                        </a:rPr>
                        <a:t>R1(B) and W2(B)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600" b="0" dirty="0" smtClean="0">
                          <a:solidFill>
                            <a:schemeClr val="tx1"/>
                          </a:solidFill>
                        </a:rPr>
                        <a:t>Schedule 1 and 2 are conflict equivalent because the order of conflict operations are same</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Schedule 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rgbClr val="C00000"/>
                          </a:solidFill>
                        </a:rPr>
                        <a:t>R1(A)</a:t>
                      </a:r>
                      <a:r>
                        <a:rPr lang="en-US" sz="1600" dirty="0" smtClean="0"/>
                        <a:t>,</a:t>
                      </a:r>
                      <a:r>
                        <a:rPr lang="en-US" sz="1600" dirty="0" smtClean="0">
                          <a:solidFill>
                            <a:srgbClr val="0000FF"/>
                          </a:solidFill>
                        </a:rPr>
                        <a:t>W2(A)</a:t>
                      </a:r>
                      <a:r>
                        <a:rPr lang="en-US" sz="1600" dirty="0" smtClean="0"/>
                        <a:t>, R1(B),W2(B)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Conflict Operations</a:t>
                      </a:r>
                    </a:p>
                    <a:p>
                      <a:r>
                        <a:rPr lang="en-US" sz="1600" b="0" dirty="0" smtClean="0">
                          <a:solidFill>
                            <a:srgbClr val="C00000"/>
                          </a:solidFill>
                        </a:rPr>
                        <a:t>R1(A) </a:t>
                      </a:r>
                      <a:r>
                        <a:rPr lang="en-US" sz="1600" b="0" dirty="0" smtClean="0">
                          <a:solidFill>
                            <a:schemeClr val="tx1"/>
                          </a:solidFill>
                        </a:rPr>
                        <a:t>and </a:t>
                      </a:r>
                      <a:r>
                        <a:rPr lang="en-US" sz="1600" b="0" dirty="0" smtClean="0">
                          <a:solidFill>
                            <a:srgbClr val="0000FF"/>
                          </a:solidFill>
                        </a:rPr>
                        <a:t>W2(A)</a:t>
                      </a:r>
                    </a:p>
                    <a:p>
                      <a:r>
                        <a:rPr lang="en-US" sz="1600" b="0" dirty="0" smtClean="0">
                          <a:solidFill>
                            <a:schemeClr val="tx1"/>
                          </a:solidFill>
                        </a:rPr>
                        <a:t>R1(B) and W2(B)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3928586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Check whether the given Two schedules are conflict equivalent ?</a:t>
            </a:r>
            <a:endParaRPr lang="en-US" sz="2000" dirty="0">
              <a:solidFill>
                <a:srgbClr val="FF0000"/>
              </a:solidFill>
            </a:endParaRPr>
          </a:p>
        </p:txBody>
      </p:sp>
      <p:sp>
        <p:nvSpPr>
          <p:cNvPr id="3" name="Content Placeholder 2"/>
          <p:cNvSpPr>
            <a:spLocks noGrp="1"/>
          </p:cNvSpPr>
          <p:nvPr>
            <p:ph idx="1"/>
          </p:nvPr>
        </p:nvSpPr>
        <p:spPr/>
        <p:txBody>
          <a:bodyPr/>
          <a:lstStyle/>
          <a:p>
            <a:pPr marL="469900" lvl="1" indent="-469900">
              <a:buFont typeface="Wingdings" pitchFamily="2" charset="2"/>
              <a:buChar char="o"/>
            </a:pPr>
            <a:r>
              <a:rPr lang="en-US" altLang="en-US" sz="1800" dirty="0" smtClean="0"/>
              <a:t>Definition: Two </a:t>
            </a:r>
            <a:r>
              <a:rPr lang="en-US" altLang="en-US" sz="1800" dirty="0"/>
              <a:t>schedules are said to be conflict equivalent if the order of any two </a:t>
            </a:r>
            <a:r>
              <a:rPr lang="en-US" altLang="en-US" sz="1800" b="1" dirty="0"/>
              <a:t>conflicting operations </a:t>
            </a:r>
            <a:r>
              <a:rPr lang="en-US" altLang="en-US" sz="1800" dirty="0"/>
              <a:t>is the same in both schedules.</a:t>
            </a:r>
          </a:p>
          <a:p>
            <a:endParaRPr lang="en-US" dirty="0" smtClean="0"/>
          </a:p>
        </p:txBody>
      </p:sp>
      <p:sp>
        <p:nvSpPr>
          <p:cNvPr id="4" name="Date Placeholder 3"/>
          <p:cNvSpPr>
            <a:spLocks noGrp="1"/>
          </p:cNvSpPr>
          <p:nvPr>
            <p:ph type="dt" sz="half" idx="10"/>
          </p:nvPr>
        </p:nvSpPr>
        <p:spPr/>
        <p:txBody>
          <a:bodyPr/>
          <a:lstStyle/>
          <a:p>
            <a:fld id="{B9DFD7E5-4D17-4526-9BA7-6C3F1E64A78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109</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88645566"/>
              </p:ext>
            </p:extLst>
          </p:nvPr>
        </p:nvGraphicFramePr>
        <p:xfrm>
          <a:off x="827584" y="2708920"/>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899592" y="2339588"/>
            <a:ext cx="1624163" cy="369332"/>
          </a:xfrm>
          <a:prstGeom prst="rect">
            <a:avLst/>
          </a:prstGeom>
          <a:noFill/>
        </p:spPr>
        <p:txBody>
          <a:bodyPr wrap="none" rtlCol="0">
            <a:spAutoFit/>
          </a:bodyPr>
          <a:lstStyle/>
          <a:p>
            <a:r>
              <a:rPr lang="en-US" dirty="0" smtClean="0"/>
              <a:t>Schedule S1</a:t>
            </a:r>
            <a:endParaRPr lang="en-US" dirty="0"/>
          </a:p>
        </p:txBody>
      </p:sp>
      <p:sp>
        <p:nvSpPr>
          <p:cNvPr id="9" name="TextBox 8"/>
          <p:cNvSpPr txBox="1"/>
          <p:nvPr/>
        </p:nvSpPr>
        <p:spPr>
          <a:xfrm>
            <a:off x="899592" y="4797152"/>
            <a:ext cx="5301451" cy="646331"/>
          </a:xfrm>
          <a:prstGeom prst="rect">
            <a:avLst/>
          </a:prstGeom>
          <a:noFill/>
        </p:spPr>
        <p:txBody>
          <a:bodyPr wrap="none" rtlCol="0">
            <a:spAutoFit/>
          </a:bodyPr>
          <a:lstStyle/>
          <a:p>
            <a:r>
              <a:rPr lang="en-US" dirty="0"/>
              <a:t>Schedule </a:t>
            </a:r>
            <a:r>
              <a:rPr lang="en-US" dirty="0" smtClean="0"/>
              <a:t>S1: W2(A</a:t>
            </a:r>
            <a:r>
              <a:rPr lang="en-US" dirty="0"/>
              <a:t>), </a:t>
            </a:r>
            <a:r>
              <a:rPr lang="en-US" dirty="0" smtClean="0"/>
              <a:t>W2(B), </a:t>
            </a:r>
            <a:r>
              <a:rPr lang="en-US" dirty="0"/>
              <a:t>R1(A), R1(B</a:t>
            </a:r>
            <a:r>
              <a:rPr lang="en-US" dirty="0" smtClean="0"/>
              <a:t>) </a:t>
            </a:r>
            <a:endParaRPr lang="en-US" dirty="0"/>
          </a:p>
          <a:p>
            <a:r>
              <a:rPr lang="en-US" dirty="0" smtClean="0"/>
              <a:t>Schedule S2: R1(A),W2(A), R1(B),W2(B)</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3477810045"/>
              </p:ext>
            </p:extLst>
          </p:nvPr>
        </p:nvGraphicFramePr>
        <p:xfrm>
          <a:off x="4211960" y="2726928"/>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283968" y="2357596"/>
            <a:ext cx="1624163" cy="369332"/>
          </a:xfrm>
          <a:prstGeom prst="rect">
            <a:avLst/>
          </a:prstGeom>
          <a:noFill/>
        </p:spPr>
        <p:txBody>
          <a:bodyPr wrap="none" rtlCol="0">
            <a:spAutoFit/>
          </a:bodyPr>
          <a:lstStyle/>
          <a:p>
            <a:r>
              <a:rPr lang="en-US" dirty="0" smtClean="0"/>
              <a:t>Schedule S2</a:t>
            </a:r>
            <a:endParaRPr lang="en-US" dirty="0"/>
          </a:p>
        </p:txBody>
      </p:sp>
    </p:spTree>
    <p:extLst>
      <p:ext uri="{BB962C8B-B14F-4D97-AF65-F5344CB8AC3E}">
        <p14:creationId xmlns="" xmlns:p14="http://schemas.microsoft.com/office/powerpoint/2010/main" val="2271978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566738" y="1143000"/>
            <a:ext cx="8001000" cy="502920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in SBH bank at KLU branch. </a:t>
            </a:r>
            <a:endParaRPr lang="en-US" sz="1600" dirty="0"/>
          </a:p>
        </p:txBody>
      </p:sp>
      <p:sp>
        <p:nvSpPr>
          <p:cNvPr id="4" name="Date Placeholder 3"/>
          <p:cNvSpPr>
            <a:spLocks noGrp="1"/>
          </p:cNvSpPr>
          <p:nvPr>
            <p:ph type="dt" sz="half" idx="10"/>
          </p:nvPr>
        </p:nvSpPr>
        <p:spPr/>
        <p:txBody>
          <a:bodyPr/>
          <a:lstStyle/>
          <a:p>
            <a:fld id="{78656FCB-92A6-4A71-9D1B-529A3CEB985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2955528"/>
            <a:ext cx="6808210" cy="338554"/>
          </a:xfrm>
          <a:prstGeom prst="rect">
            <a:avLst/>
          </a:prstGeom>
          <a:noFill/>
        </p:spPr>
        <p:txBody>
          <a:bodyPr wrap="none" rtlCol="0">
            <a:spAutoFit/>
          </a:bodyPr>
          <a:lstStyle/>
          <a:p>
            <a:r>
              <a:rPr lang="en-US" sz="1600" b="1" dirty="0" smtClean="0">
                <a:solidFill>
                  <a:srgbClr val="C00000"/>
                </a:solidFill>
              </a:rPr>
              <a:t>Transaction: </a:t>
            </a:r>
            <a:r>
              <a:rPr lang="en-US" sz="1600" dirty="0" smtClean="0"/>
              <a:t>Transfer </a:t>
            </a:r>
            <a:r>
              <a:rPr lang="en-US" sz="1600" dirty="0" err="1" smtClean="0"/>
              <a:t>Rs</a:t>
            </a:r>
            <a:r>
              <a:rPr lang="en-US" sz="1600" dirty="0"/>
              <a:t>. 100 </a:t>
            </a:r>
            <a:r>
              <a:rPr lang="en-US" sz="1600" dirty="0" smtClean="0">
                <a:solidFill>
                  <a:srgbClr val="0000FF"/>
                </a:solidFill>
              </a:rPr>
              <a:t>Ram </a:t>
            </a:r>
            <a:r>
              <a:rPr lang="en-US" sz="1600" dirty="0"/>
              <a:t>account to </a:t>
            </a:r>
            <a:r>
              <a:rPr lang="en-US" sz="1600" dirty="0" err="1">
                <a:solidFill>
                  <a:srgbClr val="FF00FF"/>
                </a:solidFill>
              </a:rPr>
              <a:t>Shyam</a:t>
            </a:r>
            <a:r>
              <a:rPr lang="en-US" sz="1600" dirty="0"/>
              <a:t> </a:t>
            </a:r>
            <a:r>
              <a:rPr lang="en-US" sz="1600" dirty="0" smtClean="0"/>
              <a:t>account.</a:t>
            </a:r>
            <a:endParaRPr lang="en-US" sz="1600" dirty="0"/>
          </a:p>
        </p:txBody>
      </p:sp>
      <p:sp>
        <p:nvSpPr>
          <p:cNvPr id="10" name="TextBox 9"/>
          <p:cNvSpPr txBox="1"/>
          <p:nvPr/>
        </p:nvSpPr>
        <p:spPr>
          <a:xfrm>
            <a:off x="399708"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380658" y="3395246"/>
            <a:ext cx="4072333" cy="338554"/>
          </a:xfrm>
          <a:prstGeom prst="rect">
            <a:avLst/>
          </a:prstGeom>
          <a:noFill/>
        </p:spPr>
        <p:txBody>
          <a:bodyPr wrap="none" rtlCol="0">
            <a:spAutoFit/>
          </a:bodyPr>
          <a:lstStyle/>
          <a:p>
            <a:r>
              <a:rPr lang="en-US" sz="1600" dirty="0" smtClean="0"/>
              <a:t>Subtract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sp>
        <p:nvSpPr>
          <p:cNvPr id="13" name="TextBox 12"/>
          <p:cNvSpPr txBox="1"/>
          <p:nvPr/>
        </p:nvSpPr>
        <p:spPr>
          <a:xfrm>
            <a:off x="5447640"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502</a:t>
            </a:r>
            <a:r>
              <a:rPr lang="en-US" sz="1600" dirty="0" smtClean="0">
                <a:solidFill>
                  <a:srgbClr val="0000FF"/>
                </a:solidFill>
              </a:rPr>
              <a:t>;</a:t>
            </a:r>
            <a:endParaRPr lang="en-US" sz="1600" dirty="0">
              <a:solidFill>
                <a:srgbClr val="0000FF"/>
              </a:solidFill>
            </a:endParaRPr>
          </a:p>
        </p:txBody>
      </p:sp>
      <p:sp>
        <p:nvSpPr>
          <p:cNvPr id="14" name="TextBox 13"/>
          <p:cNvSpPr txBox="1"/>
          <p:nvPr/>
        </p:nvSpPr>
        <p:spPr>
          <a:xfrm>
            <a:off x="5410200" y="3421150"/>
            <a:ext cx="3634713" cy="338554"/>
          </a:xfrm>
          <a:prstGeom prst="rect">
            <a:avLst/>
          </a:prstGeom>
          <a:noFill/>
        </p:spPr>
        <p:txBody>
          <a:bodyPr wrap="none" rtlCol="0">
            <a:spAutoFit/>
          </a:bodyPr>
          <a:lstStyle/>
          <a:p>
            <a:r>
              <a:rPr lang="en-US" sz="1600" dirty="0" smtClean="0"/>
              <a:t>Add  </a:t>
            </a:r>
            <a:r>
              <a:rPr lang="en-US" sz="1600" dirty="0" err="1" smtClean="0"/>
              <a:t>Rs</a:t>
            </a:r>
            <a:r>
              <a:rPr lang="en-US" sz="1600" dirty="0" smtClean="0"/>
              <a:t>. 100/- to </a:t>
            </a:r>
            <a:r>
              <a:rPr lang="en-US" sz="1600" dirty="0" err="1" smtClean="0">
                <a:solidFill>
                  <a:srgbClr val="FF00FF"/>
                </a:solidFill>
              </a:rPr>
              <a:t>Shyam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37" y="1773620"/>
            <a:ext cx="2479550" cy="111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609600" y="4989493"/>
            <a:ext cx="8504829" cy="1077218"/>
          </a:xfrm>
          <a:prstGeom prst="rect">
            <a:avLst/>
          </a:prstGeom>
          <a:noFill/>
          <a:ln w="28575">
            <a:noFill/>
            <a:prstDash val="dash"/>
          </a:ln>
        </p:spPr>
        <p:txBody>
          <a:bodyPr wrap="none" rtlCol="0">
            <a:spAutoFit/>
          </a:bodyPr>
          <a:lstStyle/>
          <a:p>
            <a:r>
              <a:rPr lang="en-US" sz="1600" b="1" dirty="0" smtClean="0">
                <a:solidFill>
                  <a:srgbClr val="FF0000"/>
                </a:solidFill>
              </a:rPr>
              <a:t>Question:</a:t>
            </a:r>
          </a:p>
          <a:p>
            <a:r>
              <a:rPr lang="en-US" sz="1600" dirty="0" smtClean="0"/>
              <a:t>What will be the status of </a:t>
            </a:r>
            <a:r>
              <a:rPr lang="en-US" sz="1600" b="1" dirty="0" smtClean="0">
                <a:solidFill>
                  <a:srgbClr val="00B050"/>
                </a:solidFill>
              </a:rPr>
              <a:t>ACCOUNTS</a:t>
            </a:r>
            <a:r>
              <a:rPr lang="en-US" sz="1600" dirty="0" smtClean="0"/>
              <a:t> table say if </a:t>
            </a:r>
            <a:r>
              <a:rPr lang="en-US" sz="1600" b="1" dirty="0" smtClean="0">
                <a:solidFill>
                  <a:srgbClr val="FF0000"/>
                </a:solidFill>
              </a:rPr>
              <a:t>FIRST </a:t>
            </a:r>
            <a:r>
              <a:rPr lang="en-US" sz="1600" dirty="0" smtClean="0"/>
              <a:t>Update SQL </a:t>
            </a:r>
          </a:p>
          <a:p>
            <a:r>
              <a:rPr lang="en-US" sz="1600" dirty="0" smtClean="0"/>
              <a:t>statement has been executed  but </a:t>
            </a:r>
            <a:r>
              <a:rPr lang="en-US" sz="1600" b="1" dirty="0" smtClean="0">
                <a:solidFill>
                  <a:srgbClr val="FF0000"/>
                </a:solidFill>
              </a:rPr>
              <a:t>SECOND </a:t>
            </a:r>
            <a:r>
              <a:rPr lang="en-US" sz="1600" dirty="0" smtClean="0"/>
              <a:t>Update SQL statement </a:t>
            </a:r>
          </a:p>
          <a:p>
            <a:r>
              <a:rPr lang="en-US" sz="1600" b="1" dirty="0" smtClean="0"/>
              <a:t>has not been executed </a:t>
            </a:r>
            <a:r>
              <a:rPr lang="en-US" sz="1600" dirty="0" smtClean="0"/>
              <a:t>because of  electricity failure on the computer system.</a:t>
            </a:r>
            <a:endParaRPr lang="en-US" sz="1600" dirty="0"/>
          </a:p>
        </p:txBody>
      </p:sp>
      <p:sp>
        <p:nvSpPr>
          <p:cNvPr id="8" name="TextBox 7"/>
          <p:cNvSpPr txBox="1"/>
          <p:nvPr/>
        </p:nvSpPr>
        <p:spPr>
          <a:xfrm>
            <a:off x="191239" y="4556611"/>
            <a:ext cx="875561" cy="338554"/>
          </a:xfrm>
          <a:prstGeom prst="rect">
            <a:avLst/>
          </a:prstGeom>
          <a:noFill/>
        </p:spPr>
        <p:txBody>
          <a:bodyPr wrap="none" rtlCol="0">
            <a:spAutoFit/>
          </a:bodyPr>
          <a:lstStyle/>
          <a:p>
            <a:r>
              <a:rPr lang="en-US" sz="1600" b="1" dirty="0" smtClean="0">
                <a:solidFill>
                  <a:srgbClr val="FF0000"/>
                </a:solidFill>
              </a:rPr>
              <a:t>FIRST</a:t>
            </a:r>
            <a:endParaRPr lang="en-US" sz="1600" b="1" dirty="0">
              <a:solidFill>
                <a:srgbClr val="FF0000"/>
              </a:solidFill>
            </a:endParaRPr>
          </a:p>
        </p:txBody>
      </p:sp>
      <p:sp>
        <p:nvSpPr>
          <p:cNvPr id="17" name="TextBox 16"/>
          <p:cNvSpPr txBox="1"/>
          <p:nvPr/>
        </p:nvSpPr>
        <p:spPr>
          <a:xfrm>
            <a:off x="7874971" y="4572000"/>
            <a:ext cx="1136850" cy="338554"/>
          </a:xfrm>
          <a:prstGeom prst="rect">
            <a:avLst/>
          </a:prstGeom>
          <a:noFill/>
        </p:spPr>
        <p:txBody>
          <a:bodyPr wrap="none" rtlCol="0">
            <a:spAutoFit/>
          </a:bodyPr>
          <a:lstStyle/>
          <a:p>
            <a:r>
              <a:rPr lang="en-US" sz="1600" b="1" dirty="0" smtClean="0">
                <a:solidFill>
                  <a:srgbClr val="FF0000"/>
                </a:solidFill>
              </a:rPr>
              <a:t>SECOND</a:t>
            </a:r>
            <a:endParaRPr lang="en-US" sz="1600" b="1" dirty="0">
              <a:solidFill>
                <a:srgbClr val="FF0000"/>
              </a:solidFill>
            </a:endParaRPr>
          </a:p>
        </p:txBody>
      </p:sp>
    </p:spTree>
    <p:extLst>
      <p:ext uri="{BB962C8B-B14F-4D97-AF65-F5344CB8AC3E}">
        <p14:creationId xmlns="" xmlns:p14="http://schemas.microsoft.com/office/powerpoint/2010/main" val="111053989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Check whether the given Two schedules are conflict equivalent ?</a:t>
            </a:r>
            <a:endParaRPr lang="en-US" sz="2000" dirty="0">
              <a:solidFill>
                <a:srgbClr val="FF0000"/>
              </a:solidFill>
            </a:endParaRPr>
          </a:p>
        </p:txBody>
      </p:sp>
      <p:sp>
        <p:nvSpPr>
          <p:cNvPr id="4" name="Date Placeholder 3"/>
          <p:cNvSpPr>
            <a:spLocks noGrp="1"/>
          </p:cNvSpPr>
          <p:nvPr>
            <p:ph type="dt" sz="half" idx="10"/>
          </p:nvPr>
        </p:nvSpPr>
        <p:spPr/>
        <p:txBody>
          <a:bodyPr/>
          <a:lstStyle/>
          <a:p>
            <a:fld id="{E01E3D10-AC23-4F44-90F4-9AE8288C542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110</a:t>
            </a:fld>
            <a:endParaRPr lang="en-US"/>
          </a:p>
        </p:txBody>
      </p:sp>
      <p:graphicFrame>
        <p:nvGraphicFramePr>
          <p:cNvPr id="10" name="Table 9"/>
          <p:cNvGraphicFramePr>
            <a:graphicFrameLocks noGrp="1"/>
          </p:cNvGraphicFramePr>
          <p:nvPr>
            <p:extLst>
              <p:ext uri="{D42A27DB-BD31-4B8C-83A1-F6EECF244321}">
                <p14:modId xmlns="" xmlns:p14="http://schemas.microsoft.com/office/powerpoint/2010/main" val="2306495105"/>
              </p:ext>
            </p:extLst>
          </p:nvPr>
        </p:nvGraphicFramePr>
        <p:xfrm>
          <a:off x="4211960" y="1584092"/>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283968" y="1214760"/>
            <a:ext cx="1624163" cy="369332"/>
          </a:xfrm>
          <a:prstGeom prst="rect">
            <a:avLst/>
          </a:prstGeom>
          <a:noFill/>
        </p:spPr>
        <p:txBody>
          <a:bodyPr wrap="none" rtlCol="0">
            <a:spAutoFit/>
          </a:bodyPr>
          <a:lstStyle/>
          <a:p>
            <a:r>
              <a:rPr lang="en-US" dirty="0" smtClean="0"/>
              <a:t>Schedule S2</a:t>
            </a:r>
            <a:endParaRPr lang="en-US" dirty="0"/>
          </a:p>
        </p:txBody>
      </p:sp>
      <p:sp>
        <p:nvSpPr>
          <p:cNvPr id="12" name="TextBox 11"/>
          <p:cNvSpPr txBox="1"/>
          <p:nvPr/>
        </p:nvSpPr>
        <p:spPr>
          <a:xfrm>
            <a:off x="741011" y="3645024"/>
            <a:ext cx="6755696" cy="369332"/>
          </a:xfrm>
          <a:prstGeom prst="rect">
            <a:avLst/>
          </a:prstGeom>
          <a:noFill/>
        </p:spPr>
        <p:txBody>
          <a:bodyPr wrap="none" rtlCol="0">
            <a:spAutoFit/>
          </a:bodyPr>
          <a:lstStyle/>
          <a:p>
            <a:r>
              <a:rPr lang="en-US" dirty="0" smtClean="0"/>
              <a:t>Answer: Schedule S1 and S2 </a:t>
            </a:r>
            <a:r>
              <a:rPr lang="en-US" b="1" dirty="0" smtClean="0"/>
              <a:t>are not </a:t>
            </a:r>
            <a:r>
              <a:rPr lang="en-US" dirty="0" smtClean="0"/>
              <a:t>conflict equivalent</a:t>
            </a:r>
            <a:endParaRPr lang="en-US" dirty="0"/>
          </a:p>
        </p:txBody>
      </p:sp>
      <p:graphicFrame>
        <p:nvGraphicFramePr>
          <p:cNvPr id="13" name="Table 12"/>
          <p:cNvGraphicFramePr>
            <a:graphicFrameLocks noGrp="1"/>
          </p:cNvGraphicFramePr>
          <p:nvPr>
            <p:extLst>
              <p:ext uri="{D42A27DB-BD31-4B8C-83A1-F6EECF244321}">
                <p14:modId xmlns="" xmlns:p14="http://schemas.microsoft.com/office/powerpoint/2010/main" val="360589284"/>
              </p:ext>
            </p:extLst>
          </p:nvPr>
        </p:nvGraphicFramePr>
        <p:xfrm>
          <a:off x="179512" y="4231352"/>
          <a:ext cx="8956553" cy="1798320"/>
        </p:xfrm>
        <a:graphic>
          <a:graphicData uri="http://schemas.openxmlformats.org/drawingml/2006/table">
            <a:tbl>
              <a:tblPr firstRow="1" bandRow="1">
                <a:tableStyleId>{5C22544A-7EE6-4342-B048-85BDC9FD1C3A}</a:tableStyleId>
              </a:tblPr>
              <a:tblGrid>
                <a:gridCol w="1399461"/>
                <a:gridCol w="3078815"/>
                <a:gridCol w="2167089"/>
                <a:gridCol w="2311188"/>
              </a:tblGrid>
              <a:tr h="0">
                <a:tc>
                  <a:txBody>
                    <a:bodyPr/>
                    <a:lstStyle/>
                    <a:p>
                      <a:r>
                        <a:rPr lang="en-US" sz="1600" b="0" dirty="0" smtClean="0">
                          <a:solidFill>
                            <a:schemeClr val="tx1"/>
                          </a:solidFill>
                        </a:rPr>
                        <a:t>Schedule 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rgbClr val="0000FF"/>
                          </a:solidFill>
                        </a:rPr>
                        <a:t>W2(A),</a:t>
                      </a:r>
                      <a:r>
                        <a:rPr lang="en-US" sz="1600" b="0" dirty="0" smtClean="0">
                          <a:solidFill>
                            <a:schemeClr val="tx1"/>
                          </a:solidFill>
                        </a:rPr>
                        <a:t>W2(B), </a:t>
                      </a:r>
                      <a:r>
                        <a:rPr lang="en-US" sz="1600" b="0" dirty="0" smtClean="0">
                          <a:solidFill>
                            <a:srgbClr val="C00000"/>
                          </a:solidFill>
                        </a:rPr>
                        <a:t>R1(A), </a:t>
                      </a:r>
                      <a:r>
                        <a:rPr lang="en-US" sz="1600" b="0" dirty="0" smtClean="0">
                          <a:solidFill>
                            <a:schemeClr val="tx1"/>
                          </a:solidFill>
                        </a:rPr>
                        <a:t>R1(B)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Conflict Operations</a:t>
                      </a:r>
                    </a:p>
                    <a:p>
                      <a:r>
                        <a:rPr lang="en-US" sz="1600" b="0" dirty="0" smtClean="0">
                          <a:solidFill>
                            <a:srgbClr val="0000FF"/>
                          </a:solidFill>
                        </a:rPr>
                        <a:t>W2(A) </a:t>
                      </a:r>
                      <a:r>
                        <a:rPr lang="en-US" sz="1600" b="0" dirty="0" smtClean="0">
                          <a:solidFill>
                            <a:schemeClr val="tx1"/>
                          </a:solidFill>
                        </a:rPr>
                        <a:t>and </a:t>
                      </a:r>
                      <a:r>
                        <a:rPr lang="en-US" sz="1600" b="1" dirty="0" smtClean="0">
                          <a:solidFill>
                            <a:srgbClr val="C00000"/>
                          </a:solidFill>
                        </a:rPr>
                        <a:t>R1(A)</a:t>
                      </a:r>
                    </a:p>
                    <a:p>
                      <a:r>
                        <a:rPr lang="en-US" sz="1600" b="0" dirty="0" smtClean="0">
                          <a:solidFill>
                            <a:schemeClr val="tx1"/>
                          </a:solidFill>
                        </a:rPr>
                        <a:t>W2(B) and R1(B)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600" b="0" dirty="0" smtClean="0">
                          <a:solidFill>
                            <a:schemeClr val="tx1"/>
                          </a:solidFill>
                        </a:rPr>
                        <a:t>Schedule 1 and 2 are not conflict equivalent because the order of conflict operations are different in the schedules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Schedule 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rgbClr val="C00000"/>
                          </a:solidFill>
                        </a:rPr>
                        <a:t>R1(A),</a:t>
                      </a:r>
                      <a:r>
                        <a:rPr lang="en-US" sz="1600" dirty="0" smtClean="0">
                          <a:solidFill>
                            <a:srgbClr val="0000FF"/>
                          </a:solidFill>
                        </a:rPr>
                        <a:t>W2(A), </a:t>
                      </a:r>
                      <a:r>
                        <a:rPr lang="en-US" sz="1600" dirty="0" smtClean="0"/>
                        <a:t>R1(B),W2(B)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Conflict Operations</a:t>
                      </a:r>
                    </a:p>
                    <a:p>
                      <a:r>
                        <a:rPr lang="en-US" sz="1600" b="1" dirty="0" smtClean="0">
                          <a:solidFill>
                            <a:srgbClr val="C00000"/>
                          </a:solidFill>
                        </a:rPr>
                        <a:t>R1(A) </a:t>
                      </a:r>
                      <a:r>
                        <a:rPr lang="en-US" sz="1600" b="0" dirty="0" smtClean="0">
                          <a:solidFill>
                            <a:schemeClr val="tx1"/>
                          </a:solidFill>
                        </a:rPr>
                        <a:t>and </a:t>
                      </a:r>
                      <a:r>
                        <a:rPr lang="en-US" sz="1600" b="0" dirty="0" smtClean="0">
                          <a:solidFill>
                            <a:srgbClr val="0000FF"/>
                          </a:solidFill>
                        </a:rPr>
                        <a:t>W2(A)</a:t>
                      </a:r>
                    </a:p>
                    <a:p>
                      <a:r>
                        <a:rPr lang="en-US" sz="1600" b="0" dirty="0" smtClean="0">
                          <a:solidFill>
                            <a:schemeClr val="tx1"/>
                          </a:solidFill>
                        </a:rPr>
                        <a:t>R1(B) and W2(B)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4" name="Table 13"/>
          <p:cNvGraphicFramePr>
            <a:graphicFrameLocks noGrp="1"/>
          </p:cNvGraphicFramePr>
          <p:nvPr>
            <p:extLst>
              <p:ext uri="{D42A27DB-BD31-4B8C-83A1-F6EECF244321}">
                <p14:modId xmlns="" xmlns:p14="http://schemas.microsoft.com/office/powerpoint/2010/main" val="3517004005"/>
              </p:ext>
            </p:extLst>
          </p:nvPr>
        </p:nvGraphicFramePr>
        <p:xfrm>
          <a:off x="899592" y="1566084"/>
          <a:ext cx="2736304" cy="1854200"/>
        </p:xfrm>
        <a:graphic>
          <a:graphicData uri="http://schemas.openxmlformats.org/drawingml/2006/table">
            <a:tbl>
              <a:tblPr firstRow="1" bandRow="1">
                <a:tableStyleId>{5C22544A-7EE6-4342-B048-85BDC9FD1C3A}</a:tableStyleId>
              </a:tblPr>
              <a:tblGrid>
                <a:gridCol w="1368152"/>
                <a:gridCol w="1368152"/>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971600" y="1196752"/>
            <a:ext cx="1624163" cy="369332"/>
          </a:xfrm>
          <a:prstGeom prst="rect">
            <a:avLst/>
          </a:prstGeom>
          <a:noFill/>
        </p:spPr>
        <p:txBody>
          <a:bodyPr wrap="none" rtlCol="0">
            <a:spAutoFit/>
          </a:bodyPr>
          <a:lstStyle/>
          <a:p>
            <a:r>
              <a:rPr lang="en-US" dirty="0" smtClean="0"/>
              <a:t>Schedule S1</a:t>
            </a:r>
            <a:endParaRPr lang="en-US" dirty="0"/>
          </a:p>
        </p:txBody>
      </p:sp>
    </p:spTree>
    <p:extLst>
      <p:ext uri="{BB962C8B-B14F-4D97-AF65-F5344CB8AC3E}">
        <p14:creationId xmlns="" xmlns:p14="http://schemas.microsoft.com/office/powerpoint/2010/main" val="158136663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a:t>
            </a:r>
            <a:endParaRPr lang="en-US" sz="2400" dirty="0">
              <a:solidFill>
                <a:srgbClr val="FF0000"/>
              </a:solidFill>
            </a:endParaRPr>
          </a:p>
        </p:txBody>
      </p:sp>
      <p:sp>
        <p:nvSpPr>
          <p:cNvPr id="3" name="Content Placeholder 2"/>
          <p:cNvSpPr>
            <a:spLocks noGrp="1"/>
          </p:cNvSpPr>
          <p:nvPr>
            <p:ph idx="1"/>
          </p:nvPr>
        </p:nvSpPr>
        <p:spPr/>
        <p:txBody>
          <a:bodyPr/>
          <a:lstStyle/>
          <a:p>
            <a:pPr marL="0" indent="0">
              <a:buNone/>
            </a:pPr>
            <a:r>
              <a:rPr lang="en-US" sz="1800" dirty="0" smtClean="0"/>
              <a:t>Check whether the </a:t>
            </a:r>
            <a:r>
              <a:rPr lang="en-US" sz="1800" dirty="0"/>
              <a:t>following </a:t>
            </a:r>
            <a:r>
              <a:rPr lang="en-US" sz="1800" dirty="0" smtClean="0"/>
              <a:t>two schedules </a:t>
            </a:r>
            <a:r>
              <a:rPr lang="en-US" sz="1800" dirty="0"/>
              <a:t>are conflict equivalent ?</a:t>
            </a:r>
          </a:p>
        </p:txBody>
      </p:sp>
      <p:sp>
        <p:nvSpPr>
          <p:cNvPr id="4" name="Date Placeholder 3"/>
          <p:cNvSpPr>
            <a:spLocks noGrp="1"/>
          </p:cNvSpPr>
          <p:nvPr>
            <p:ph type="dt" sz="half" idx="10"/>
          </p:nvPr>
        </p:nvSpPr>
        <p:spPr/>
        <p:txBody>
          <a:bodyPr/>
          <a:lstStyle/>
          <a:p>
            <a:fld id="{0CC3405B-A243-4E68-8566-808407E99F9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111</a:t>
            </a:fld>
            <a:endParaRPr lang="en-US"/>
          </a:p>
        </p:txBody>
      </p:sp>
      <p:sp>
        <p:nvSpPr>
          <p:cNvPr id="7" name="TextBox 6"/>
          <p:cNvSpPr txBox="1"/>
          <p:nvPr/>
        </p:nvSpPr>
        <p:spPr>
          <a:xfrm>
            <a:off x="107504" y="5903222"/>
            <a:ext cx="8876610" cy="523220"/>
          </a:xfrm>
          <a:prstGeom prst="rect">
            <a:avLst/>
          </a:prstGeom>
          <a:noFill/>
        </p:spPr>
        <p:txBody>
          <a:bodyPr wrap="square" rtlCol="0">
            <a:spAutoFit/>
          </a:bodyPr>
          <a:lstStyle/>
          <a:p>
            <a:pPr marL="0" lvl="1" indent="0">
              <a:buNone/>
            </a:pPr>
            <a:r>
              <a:rPr lang="en-US" altLang="en-US" sz="1400" dirty="0" err="1" smtClean="0"/>
              <a:t>Note:Two</a:t>
            </a:r>
            <a:r>
              <a:rPr lang="en-US" altLang="en-US" sz="1400" dirty="0" smtClean="0"/>
              <a:t> </a:t>
            </a:r>
            <a:r>
              <a:rPr lang="en-US" altLang="en-US" sz="1400" dirty="0"/>
              <a:t>schedules are said to be conflict equivalent </a:t>
            </a:r>
            <a:r>
              <a:rPr lang="en-US" altLang="en-US" sz="1400" dirty="0" smtClean="0"/>
              <a:t> if the </a:t>
            </a:r>
            <a:r>
              <a:rPr lang="en-US" altLang="en-US" sz="1400" dirty="0"/>
              <a:t>order of any two conflicting operations is the </a:t>
            </a:r>
            <a:r>
              <a:rPr lang="en-US" altLang="en-US" sz="1400" dirty="0" smtClean="0"/>
              <a:t>same </a:t>
            </a:r>
            <a:r>
              <a:rPr lang="en-US" altLang="en-US" sz="1400" dirty="0"/>
              <a:t>in both schedules</a:t>
            </a:r>
            <a:r>
              <a:rPr lang="en-US" altLang="en-US" sz="1400" dirty="0" smtClean="0"/>
              <a:t>.</a:t>
            </a:r>
            <a:endParaRPr lang="en-US" sz="1400" dirty="0"/>
          </a:p>
        </p:txBody>
      </p:sp>
      <p:graphicFrame>
        <p:nvGraphicFramePr>
          <p:cNvPr id="8" name="Table 7"/>
          <p:cNvGraphicFramePr>
            <a:graphicFrameLocks noGrp="1"/>
          </p:cNvGraphicFramePr>
          <p:nvPr>
            <p:extLst>
              <p:ext uri="{D42A27DB-BD31-4B8C-83A1-F6EECF244321}">
                <p14:modId xmlns="" xmlns:p14="http://schemas.microsoft.com/office/powerpoint/2010/main" val="98093335"/>
              </p:ext>
            </p:extLst>
          </p:nvPr>
        </p:nvGraphicFramePr>
        <p:xfrm>
          <a:off x="1639872" y="1941448"/>
          <a:ext cx="1728192" cy="1559560"/>
        </p:xfrm>
        <a:graphic>
          <a:graphicData uri="http://schemas.openxmlformats.org/drawingml/2006/table">
            <a:tbl>
              <a:tblPr firstRow="1" bandRow="1">
                <a:tableStyleId>{5C22544A-7EE6-4342-B048-85BDC9FD1C3A}</a:tableStyleId>
              </a:tblPr>
              <a:tblGrid>
                <a:gridCol w="941201"/>
                <a:gridCol w="786991"/>
              </a:tblGrid>
              <a:tr h="370840">
                <a:tc>
                  <a:txBody>
                    <a:bodyPr/>
                    <a:lstStyle/>
                    <a:p>
                      <a:r>
                        <a:rPr lang="en-US" dirty="0" smtClean="0">
                          <a:solidFill>
                            <a:schemeClr val="tx1"/>
                          </a:solidFill>
                        </a:rPr>
                        <a:t>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R(A)</a:t>
                      </a: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smtClean="0">
                        <a:solidFill>
                          <a:schemeClr val="tx1"/>
                        </a:solidFill>
                      </a:endParaRPr>
                    </a:p>
                    <a:p>
                      <a:r>
                        <a:rPr lang="en-US" dirty="0" smtClean="0">
                          <a:solidFill>
                            <a:schemeClr val="tx1"/>
                          </a:solidFill>
                        </a:rPr>
                        <a:t>R(A)</a:t>
                      </a: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3050784402"/>
              </p:ext>
            </p:extLst>
          </p:nvPr>
        </p:nvGraphicFramePr>
        <p:xfrm>
          <a:off x="4295805" y="1941448"/>
          <a:ext cx="1728192" cy="1554480"/>
        </p:xfrm>
        <a:graphic>
          <a:graphicData uri="http://schemas.openxmlformats.org/drawingml/2006/table">
            <a:tbl>
              <a:tblPr firstRow="1" bandRow="1">
                <a:tableStyleId>{5C22544A-7EE6-4342-B048-85BDC9FD1C3A}</a:tableStyleId>
              </a:tblPr>
              <a:tblGrid>
                <a:gridCol w="941201"/>
                <a:gridCol w="786991"/>
              </a:tblGrid>
              <a:tr h="353718">
                <a:tc>
                  <a:txBody>
                    <a:bodyPr/>
                    <a:lstStyle/>
                    <a:p>
                      <a:r>
                        <a:rPr lang="en-US" dirty="0" smtClean="0">
                          <a:solidFill>
                            <a:schemeClr val="tx1"/>
                          </a:solidFill>
                        </a:rPr>
                        <a:t>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3834">
                <a:tc>
                  <a:txBody>
                    <a:bodyPr/>
                    <a:lstStyle/>
                    <a:p>
                      <a:endParaRPr lang="en-US" dirty="0" smtClean="0">
                        <a:solidFill>
                          <a:schemeClr val="tx1"/>
                        </a:solidFill>
                      </a:endParaRPr>
                    </a:p>
                    <a:p>
                      <a:endParaRPr lang="en-US" dirty="0" smtClean="0">
                        <a:solidFill>
                          <a:schemeClr val="tx1"/>
                        </a:solidFill>
                      </a:endParaRPr>
                    </a:p>
                    <a:p>
                      <a:r>
                        <a:rPr lang="en-US" dirty="0" smtClean="0">
                          <a:solidFill>
                            <a:schemeClr val="tx1"/>
                          </a:solidFill>
                        </a:rPr>
                        <a:t>R(A)</a:t>
                      </a: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R(A)</a:t>
                      </a:r>
                    </a:p>
                    <a:p>
                      <a:r>
                        <a:rPr lang="en-US" dirty="0" smtClean="0">
                          <a:solidFill>
                            <a:schemeClr val="tx1"/>
                          </a:solidFill>
                        </a:rPr>
                        <a:t>W(A)</a:t>
                      </a:r>
                    </a:p>
                    <a:p>
                      <a:endParaRPr lang="en-US" dirty="0" smtClean="0">
                        <a:solidFill>
                          <a:schemeClr val="tx1"/>
                        </a:solidFill>
                      </a:endParaRPr>
                    </a:p>
                    <a:p>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4018870134"/>
              </p:ext>
            </p:extLst>
          </p:nvPr>
        </p:nvGraphicFramePr>
        <p:xfrm>
          <a:off x="6660232" y="1998132"/>
          <a:ext cx="1728192" cy="1559560"/>
        </p:xfrm>
        <a:graphic>
          <a:graphicData uri="http://schemas.openxmlformats.org/drawingml/2006/table">
            <a:tbl>
              <a:tblPr firstRow="1" bandRow="1">
                <a:tableStyleId>{5C22544A-7EE6-4342-B048-85BDC9FD1C3A}</a:tableStyleId>
              </a:tblPr>
              <a:tblGrid>
                <a:gridCol w="941201"/>
                <a:gridCol w="786991"/>
              </a:tblGrid>
              <a:tr h="370840">
                <a:tc>
                  <a:txBody>
                    <a:bodyPr/>
                    <a:lstStyle/>
                    <a:p>
                      <a:r>
                        <a:rPr lang="en-US" dirty="0" smtClean="0">
                          <a:solidFill>
                            <a:schemeClr val="tx1"/>
                          </a:solidFill>
                        </a:rPr>
                        <a:t>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R(A)</a:t>
                      </a:r>
                    </a:p>
                    <a:p>
                      <a:endParaRPr lang="en-US" dirty="0" smtClean="0">
                        <a:solidFill>
                          <a:schemeClr val="tx1"/>
                        </a:solidFill>
                      </a:endParaRP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r>
                        <a:rPr lang="en-US" dirty="0" smtClean="0">
                          <a:solidFill>
                            <a:schemeClr val="tx1"/>
                          </a:solidFill>
                        </a:rPr>
                        <a:t>R(A)</a:t>
                      </a:r>
                    </a:p>
                    <a:p>
                      <a:endParaRPr lang="en-US" dirty="0" smtClean="0">
                        <a:solidFill>
                          <a:schemeClr val="tx1"/>
                        </a:solidFill>
                      </a:endParaRP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2807620155"/>
              </p:ext>
            </p:extLst>
          </p:nvPr>
        </p:nvGraphicFramePr>
        <p:xfrm>
          <a:off x="151951" y="3742728"/>
          <a:ext cx="8956553" cy="2133600"/>
        </p:xfrm>
        <a:graphic>
          <a:graphicData uri="http://schemas.openxmlformats.org/drawingml/2006/table">
            <a:tbl>
              <a:tblPr firstRow="1" bandRow="1">
                <a:tableStyleId>{5C22544A-7EE6-4342-B048-85BDC9FD1C3A}</a:tableStyleId>
              </a:tblPr>
              <a:tblGrid>
                <a:gridCol w="1399461"/>
                <a:gridCol w="3078815"/>
                <a:gridCol w="2167089"/>
                <a:gridCol w="2311188"/>
              </a:tblGrid>
              <a:tr h="0">
                <a:tc>
                  <a:txBody>
                    <a:bodyPr/>
                    <a:lstStyle/>
                    <a:p>
                      <a:r>
                        <a:rPr lang="en-US" sz="1600" b="0" dirty="0" smtClean="0">
                          <a:solidFill>
                            <a:schemeClr val="tx1"/>
                          </a:solidFill>
                        </a:rPr>
                        <a:t>Schedule 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R1(A), W1(A), R2(A),W2(A)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Conflict Operations</a:t>
                      </a:r>
                    </a:p>
                    <a:p>
                      <a:r>
                        <a:rPr lang="en-US" sz="1600" b="0" dirty="0" smtClean="0">
                          <a:solidFill>
                            <a:schemeClr val="tx1"/>
                          </a:solidFill>
                        </a:rPr>
                        <a:t>R1(A) and W2(A)</a:t>
                      </a:r>
                    </a:p>
                    <a:p>
                      <a:r>
                        <a:rPr lang="en-US" sz="1600" b="0" dirty="0" smtClean="0">
                          <a:solidFill>
                            <a:schemeClr val="tx1"/>
                          </a:solidFill>
                        </a:rPr>
                        <a:t>W1(A) and R2(A)</a:t>
                      </a:r>
                    </a:p>
                    <a:p>
                      <a:r>
                        <a:rPr lang="en-US" sz="1600" b="0" dirty="0" smtClean="0">
                          <a:solidFill>
                            <a:schemeClr val="tx1"/>
                          </a:solidFill>
                        </a:rPr>
                        <a:t>W1(A) and W2(A)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endParaRPr lang="en-US" sz="1600" b="0" dirty="0" smtClean="0">
                        <a:solidFill>
                          <a:schemeClr val="tx1"/>
                        </a:solidFill>
                      </a:endParaRPr>
                    </a:p>
                    <a:p>
                      <a:r>
                        <a:rPr lang="en-US" sz="1600" b="0" dirty="0" smtClean="0">
                          <a:solidFill>
                            <a:schemeClr val="tx1"/>
                          </a:solidFill>
                        </a:rPr>
                        <a:t>Schedule 1 and 2 are not conflict equivalent because the </a:t>
                      </a:r>
                      <a:r>
                        <a:rPr lang="en-US" sz="1600" b="0" smtClean="0">
                          <a:solidFill>
                            <a:schemeClr val="tx1"/>
                          </a:solidFill>
                        </a:rPr>
                        <a:t>order of </a:t>
                      </a:r>
                      <a:r>
                        <a:rPr lang="en-US" sz="1600" b="0" dirty="0" smtClean="0">
                          <a:solidFill>
                            <a:schemeClr val="tx1"/>
                          </a:solidFill>
                        </a:rPr>
                        <a:t>conflict operations are not same</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Schedule 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R2(A), W2(A),R1(A), W1(A)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Conflict Operations</a:t>
                      </a:r>
                    </a:p>
                    <a:p>
                      <a:r>
                        <a:rPr lang="en-US" sz="1600" b="0" dirty="0" smtClean="0">
                          <a:solidFill>
                            <a:schemeClr val="tx1"/>
                          </a:solidFill>
                        </a:rPr>
                        <a:t>W2(A) and R1(A)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R2(A) and W1(A)</a:t>
                      </a:r>
                    </a:p>
                    <a:p>
                      <a:r>
                        <a:rPr lang="en-US" sz="1600" b="0" dirty="0" smtClean="0">
                          <a:solidFill>
                            <a:schemeClr val="tx1"/>
                          </a:solidFill>
                        </a:rPr>
                        <a:t>W2</a:t>
                      </a:r>
                      <a:r>
                        <a:rPr lang="en-US" sz="1600" b="0" baseline="0" dirty="0" smtClean="0">
                          <a:solidFill>
                            <a:schemeClr val="tx1"/>
                          </a:solidFill>
                        </a:rPr>
                        <a:t>(A) and W1(A)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TextBox 12"/>
          <p:cNvSpPr txBox="1"/>
          <p:nvPr/>
        </p:nvSpPr>
        <p:spPr>
          <a:xfrm>
            <a:off x="1763688" y="1628800"/>
            <a:ext cx="1467068" cy="369332"/>
          </a:xfrm>
          <a:prstGeom prst="rect">
            <a:avLst/>
          </a:prstGeom>
          <a:noFill/>
        </p:spPr>
        <p:txBody>
          <a:bodyPr wrap="none" rtlCol="0">
            <a:spAutoFit/>
          </a:bodyPr>
          <a:lstStyle/>
          <a:p>
            <a:r>
              <a:rPr lang="en-US" dirty="0" smtClean="0"/>
              <a:t>Schedule 1</a:t>
            </a:r>
            <a:endParaRPr lang="en-US" dirty="0"/>
          </a:p>
        </p:txBody>
      </p:sp>
      <p:sp>
        <p:nvSpPr>
          <p:cNvPr id="14" name="TextBox 13"/>
          <p:cNvSpPr txBox="1"/>
          <p:nvPr/>
        </p:nvSpPr>
        <p:spPr>
          <a:xfrm>
            <a:off x="4427984" y="1596534"/>
            <a:ext cx="1467068" cy="369332"/>
          </a:xfrm>
          <a:prstGeom prst="rect">
            <a:avLst/>
          </a:prstGeom>
          <a:noFill/>
        </p:spPr>
        <p:txBody>
          <a:bodyPr wrap="none" rtlCol="0">
            <a:spAutoFit/>
          </a:bodyPr>
          <a:lstStyle/>
          <a:p>
            <a:r>
              <a:rPr lang="en-US" dirty="0" smtClean="0"/>
              <a:t>Schedule 2</a:t>
            </a:r>
            <a:endParaRPr lang="en-US" dirty="0"/>
          </a:p>
        </p:txBody>
      </p:sp>
    </p:spTree>
    <p:extLst>
      <p:ext uri="{BB962C8B-B14F-4D97-AF65-F5344CB8AC3E}">
        <p14:creationId xmlns="" xmlns:p14="http://schemas.microsoft.com/office/powerpoint/2010/main" val="33492746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a:t>
            </a:r>
            <a:endParaRPr lang="en-US" sz="2400" dirty="0">
              <a:solidFill>
                <a:srgbClr val="FF0000"/>
              </a:solidFill>
            </a:endParaRPr>
          </a:p>
        </p:txBody>
      </p:sp>
      <p:sp>
        <p:nvSpPr>
          <p:cNvPr id="3" name="Content Placeholder 2"/>
          <p:cNvSpPr>
            <a:spLocks noGrp="1"/>
          </p:cNvSpPr>
          <p:nvPr>
            <p:ph idx="1"/>
          </p:nvPr>
        </p:nvSpPr>
        <p:spPr/>
        <p:txBody>
          <a:bodyPr/>
          <a:lstStyle/>
          <a:p>
            <a:pPr marL="0" indent="0">
              <a:buNone/>
            </a:pPr>
            <a:r>
              <a:rPr lang="en-US" sz="1800" dirty="0" smtClean="0"/>
              <a:t>Check whether the </a:t>
            </a:r>
            <a:r>
              <a:rPr lang="en-US" sz="1800" dirty="0"/>
              <a:t>following </a:t>
            </a:r>
            <a:r>
              <a:rPr lang="en-US" sz="1800" dirty="0" smtClean="0"/>
              <a:t>two schedules </a:t>
            </a:r>
            <a:r>
              <a:rPr lang="en-US" sz="1800" dirty="0"/>
              <a:t>are conflict equivalent ?</a:t>
            </a:r>
          </a:p>
        </p:txBody>
      </p:sp>
      <p:sp>
        <p:nvSpPr>
          <p:cNvPr id="4" name="Date Placeholder 3"/>
          <p:cNvSpPr>
            <a:spLocks noGrp="1"/>
          </p:cNvSpPr>
          <p:nvPr>
            <p:ph type="dt" sz="half" idx="10"/>
          </p:nvPr>
        </p:nvSpPr>
        <p:spPr/>
        <p:txBody>
          <a:bodyPr/>
          <a:lstStyle/>
          <a:p>
            <a:fld id="{7D18957A-C056-4D9D-863B-D05D859317A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112</a:t>
            </a:fld>
            <a:endParaRPr lang="en-US"/>
          </a:p>
        </p:txBody>
      </p:sp>
      <p:sp>
        <p:nvSpPr>
          <p:cNvPr id="7" name="TextBox 6"/>
          <p:cNvSpPr txBox="1"/>
          <p:nvPr/>
        </p:nvSpPr>
        <p:spPr>
          <a:xfrm>
            <a:off x="107504" y="5903222"/>
            <a:ext cx="8876610" cy="523220"/>
          </a:xfrm>
          <a:prstGeom prst="rect">
            <a:avLst/>
          </a:prstGeom>
          <a:noFill/>
        </p:spPr>
        <p:txBody>
          <a:bodyPr wrap="square" rtlCol="0">
            <a:spAutoFit/>
          </a:bodyPr>
          <a:lstStyle/>
          <a:p>
            <a:pPr marL="0" lvl="1" indent="0">
              <a:buNone/>
            </a:pPr>
            <a:r>
              <a:rPr lang="en-US" altLang="en-US" sz="1400" dirty="0" err="1" smtClean="0"/>
              <a:t>Note:Two</a:t>
            </a:r>
            <a:r>
              <a:rPr lang="en-US" altLang="en-US" sz="1400" dirty="0" smtClean="0"/>
              <a:t> </a:t>
            </a:r>
            <a:r>
              <a:rPr lang="en-US" altLang="en-US" sz="1400" dirty="0"/>
              <a:t>schedules are said to be conflict equivalent </a:t>
            </a:r>
            <a:r>
              <a:rPr lang="en-US" altLang="en-US" sz="1400" dirty="0" smtClean="0"/>
              <a:t> if the </a:t>
            </a:r>
            <a:r>
              <a:rPr lang="en-US" altLang="en-US" sz="1400" dirty="0"/>
              <a:t>order of any two conflicting operations is the </a:t>
            </a:r>
            <a:r>
              <a:rPr lang="en-US" altLang="en-US" sz="1400" dirty="0" smtClean="0"/>
              <a:t>same </a:t>
            </a:r>
            <a:r>
              <a:rPr lang="en-US" altLang="en-US" sz="1400" dirty="0"/>
              <a:t>in both schedules</a:t>
            </a:r>
            <a:r>
              <a:rPr lang="en-US" altLang="en-US" sz="1400" dirty="0" smtClean="0"/>
              <a:t>.</a:t>
            </a:r>
            <a:endParaRPr lang="en-US" sz="1400" dirty="0"/>
          </a:p>
        </p:txBody>
      </p:sp>
      <p:graphicFrame>
        <p:nvGraphicFramePr>
          <p:cNvPr id="8" name="Table 7"/>
          <p:cNvGraphicFramePr>
            <a:graphicFrameLocks noGrp="1"/>
          </p:cNvGraphicFramePr>
          <p:nvPr>
            <p:extLst>
              <p:ext uri="{D42A27DB-BD31-4B8C-83A1-F6EECF244321}">
                <p14:modId xmlns="" xmlns:p14="http://schemas.microsoft.com/office/powerpoint/2010/main" val="2811804115"/>
              </p:ext>
            </p:extLst>
          </p:nvPr>
        </p:nvGraphicFramePr>
        <p:xfrm>
          <a:off x="1639872" y="1941448"/>
          <a:ext cx="1728192" cy="1559560"/>
        </p:xfrm>
        <a:graphic>
          <a:graphicData uri="http://schemas.openxmlformats.org/drawingml/2006/table">
            <a:tbl>
              <a:tblPr firstRow="1" bandRow="1">
                <a:tableStyleId>{5C22544A-7EE6-4342-B048-85BDC9FD1C3A}</a:tableStyleId>
              </a:tblPr>
              <a:tblGrid>
                <a:gridCol w="941201"/>
                <a:gridCol w="786991"/>
              </a:tblGrid>
              <a:tr h="370840">
                <a:tc>
                  <a:txBody>
                    <a:bodyPr/>
                    <a:lstStyle/>
                    <a:p>
                      <a:r>
                        <a:rPr lang="en-US" dirty="0" smtClean="0">
                          <a:solidFill>
                            <a:schemeClr val="tx1"/>
                          </a:solidFill>
                        </a:rPr>
                        <a:t>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R(A)</a:t>
                      </a: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smtClean="0">
                        <a:solidFill>
                          <a:schemeClr val="tx1"/>
                        </a:solidFill>
                      </a:endParaRPr>
                    </a:p>
                    <a:p>
                      <a:r>
                        <a:rPr lang="en-US" dirty="0" smtClean="0">
                          <a:solidFill>
                            <a:schemeClr val="tx1"/>
                          </a:solidFill>
                        </a:rPr>
                        <a:t>R(A)</a:t>
                      </a: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1496851477"/>
              </p:ext>
            </p:extLst>
          </p:nvPr>
        </p:nvGraphicFramePr>
        <p:xfrm>
          <a:off x="4545809" y="1965866"/>
          <a:ext cx="1728192" cy="1559560"/>
        </p:xfrm>
        <a:graphic>
          <a:graphicData uri="http://schemas.openxmlformats.org/drawingml/2006/table">
            <a:tbl>
              <a:tblPr firstRow="1" bandRow="1">
                <a:tableStyleId>{5C22544A-7EE6-4342-B048-85BDC9FD1C3A}</a:tableStyleId>
              </a:tblPr>
              <a:tblGrid>
                <a:gridCol w="941201"/>
                <a:gridCol w="786991"/>
              </a:tblGrid>
              <a:tr h="370840">
                <a:tc>
                  <a:txBody>
                    <a:bodyPr/>
                    <a:lstStyle/>
                    <a:p>
                      <a:r>
                        <a:rPr lang="en-US" dirty="0" smtClean="0">
                          <a:solidFill>
                            <a:schemeClr val="tx1"/>
                          </a:solidFill>
                        </a:rPr>
                        <a:t>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R(A)</a:t>
                      </a:r>
                    </a:p>
                    <a:p>
                      <a:endParaRPr lang="en-US" dirty="0" smtClean="0">
                        <a:solidFill>
                          <a:schemeClr val="tx1"/>
                        </a:solidFill>
                      </a:endParaRP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r>
                        <a:rPr lang="en-US" dirty="0" smtClean="0">
                          <a:solidFill>
                            <a:schemeClr val="tx1"/>
                          </a:solidFill>
                        </a:rPr>
                        <a:t>R(A)</a:t>
                      </a:r>
                    </a:p>
                    <a:p>
                      <a:endParaRPr lang="en-US" dirty="0" smtClean="0">
                        <a:solidFill>
                          <a:schemeClr val="tx1"/>
                        </a:solidFill>
                      </a:endParaRPr>
                    </a:p>
                    <a:p>
                      <a:r>
                        <a:rPr lang="en-US" dirty="0" smtClean="0">
                          <a:solidFill>
                            <a:schemeClr val="tx1"/>
                          </a:solidFill>
                        </a:rPr>
                        <a:t>W(A)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1989117511"/>
              </p:ext>
            </p:extLst>
          </p:nvPr>
        </p:nvGraphicFramePr>
        <p:xfrm>
          <a:off x="151951" y="3742728"/>
          <a:ext cx="8956553" cy="1402080"/>
        </p:xfrm>
        <a:graphic>
          <a:graphicData uri="http://schemas.openxmlformats.org/drawingml/2006/table">
            <a:tbl>
              <a:tblPr firstRow="1" bandRow="1">
                <a:tableStyleId>{5C22544A-7EE6-4342-B048-85BDC9FD1C3A}</a:tableStyleId>
              </a:tblPr>
              <a:tblGrid>
                <a:gridCol w="1399461"/>
                <a:gridCol w="3078815"/>
                <a:gridCol w="2167089"/>
                <a:gridCol w="2311188"/>
              </a:tblGrid>
              <a:tr h="0">
                <a:tc>
                  <a:txBody>
                    <a:bodyPr/>
                    <a:lstStyle/>
                    <a:p>
                      <a:r>
                        <a:rPr lang="en-US" sz="1600" b="0" dirty="0" smtClean="0">
                          <a:solidFill>
                            <a:schemeClr val="tx1"/>
                          </a:solidFill>
                        </a:rPr>
                        <a:t>Schedule 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R1(A), W1(A), R2(A),W2(A)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Conflict Operations</a:t>
                      </a:r>
                    </a:p>
                    <a:p>
                      <a:endParaRPr lang="en-US"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endParaRPr lang="en-US"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Schedule 3</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smtClean="0">
                          <a:solidFill>
                            <a:schemeClr val="tx1"/>
                          </a:solidFill>
                        </a:rPr>
                        <a:t>R1(A), R1(A), W2(A),W1(A)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Conflict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TextBox 12"/>
          <p:cNvSpPr txBox="1"/>
          <p:nvPr/>
        </p:nvSpPr>
        <p:spPr>
          <a:xfrm>
            <a:off x="1763688" y="1628800"/>
            <a:ext cx="1467068" cy="369332"/>
          </a:xfrm>
          <a:prstGeom prst="rect">
            <a:avLst/>
          </a:prstGeom>
          <a:noFill/>
        </p:spPr>
        <p:txBody>
          <a:bodyPr wrap="none" rtlCol="0">
            <a:spAutoFit/>
          </a:bodyPr>
          <a:lstStyle/>
          <a:p>
            <a:r>
              <a:rPr lang="en-US" dirty="0" smtClean="0"/>
              <a:t>Schedule 1</a:t>
            </a:r>
            <a:endParaRPr lang="en-US" dirty="0"/>
          </a:p>
        </p:txBody>
      </p:sp>
      <p:sp>
        <p:nvSpPr>
          <p:cNvPr id="14" name="TextBox 13"/>
          <p:cNvSpPr txBox="1"/>
          <p:nvPr/>
        </p:nvSpPr>
        <p:spPr>
          <a:xfrm>
            <a:off x="4427984" y="1596534"/>
            <a:ext cx="1467068" cy="369332"/>
          </a:xfrm>
          <a:prstGeom prst="rect">
            <a:avLst/>
          </a:prstGeom>
          <a:noFill/>
        </p:spPr>
        <p:txBody>
          <a:bodyPr wrap="none" rtlCol="0">
            <a:spAutoFit/>
          </a:bodyPr>
          <a:lstStyle/>
          <a:p>
            <a:r>
              <a:rPr lang="en-US" dirty="0" smtClean="0"/>
              <a:t>Schedule 3</a:t>
            </a:r>
            <a:endParaRPr lang="en-US" dirty="0"/>
          </a:p>
        </p:txBody>
      </p:sp>
    </p:spTree>
    <p:extLst>
      <p:ext uri="{BB962C8B-B14F-4D97-AF65-F5344CB8AC3E}">
        <p14:creationId xmlns="" xmlns:p14="http://schemas.microsoft.com/office/powerpoint/2010/main" val="1590037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Testing for </a:t>
            </a:r>
            <a:r>
              <a:rPr lang="en-US" sz="2400" dirty="0" smtClean="0"/>
              <a:t>conflict-</a:t>
            </a:r>
            <a:r>
              <a:rPr lang="en-US" sz="2400" dirty="0" err="1" smtClean="0"/>
              <a:t>serializability</a:t>
            </a:r>
            <a:r>
              <a:rPr lang="en-US" sz="2400" dirty="0" smtClean="0"/>
              <a:t> of a schedule</a:t>
            </a:r>
            <a:endParaRPr lang="en-US" sz="2400" dirty="0"/>
          </a:p>
        </p:txBody>
      </p:sp>
      <p:sp>
        <p:nvSpPr>
          <p:cNvPr id="3" name="Content Placeholder 2"/>
          <p:cNvSpPr>
            <a:spLocks noGrp="1"/>
          </p:cNvSpPr>
          <p:nvPr>
            <p:ph idx="1"/>
          </p:nvPr>
        </p:nvSpPr>
        <p:spPr/>
        <p:txBody>
          <a:bodyPr/>
          <a:lstStyle/>
          <a:p>
            <a:pPr marL="376237" indent="-342900">
              <a:buFont typeface="Wingdings" pitchFamily="2" charset="2"/>
              <a:buChar char="§"/>
            </a:pPr>
            <a:r>
              <a:rPr lang="en-US" sz="2400" dirty="0" smtClean="0"/>
              <a:t>Looks </a:t>
            </a:r>
            <a:r>
              <a:rPr lang="en-US" sz="2400" dirty="0"/>
              <a:t>at only </a:t>
            </a:r>
            <a:r>
              <a:rPr lang="en-US" sz="2400" dirty="0" err="1"/>
              <a:t>read_Item</a:t>
            </a:r>
            <a:r>
              <a:rPr lang="en-US" sz="2400" dirty="0"/>
              <a:t> (X) and </a:t>
            </a:r>
            <a:r>
              <a:rPr lang="en-US" sz="2400" dirty="0" err="1"/>
              <a:t>write_Item</a:t>
            </a:r>
            <a:r>
              <a:rPr lang="en-US" sz="2400" dirty="0"/>
              <a:t> (X) operations</a:t>
            </a:r>
          </a:p>
          <a:p>
            <a:pPr marL="376237" indent="-342900">
              <a:buFont typeface="Wingdings" pitchFamily="2" charset="2"/>
              <a:buChar char="§"/>
            </a:pPr>
            <a:r>
              <a:rPr lang="en-US" sz="2400" dirty="0"/>
              <a:t>Constructs a </a:t>
            </a:r>
            <a:r>
              <a:rPr lang="en-US" sz="2400" b="1" dirty="0"/>
              <a:t>precedence graph </a:t>
            </a:r>
            <a:r>
              <a:rPr lang="en-US" sz="2400" dirty="0"/>
              <a:t>(serialization graph) - a graph with directed edges </a:t>
            </a:r>
          </a:p>
          <a:p>
            <a:pPr marL="814387" lvl="1" indent="-342900">
              <a:buFont typeface="Wingdings" pitchFamily="2" charset="2"/>
              <a:buChar char="§"/>
            </a:pPr>
            <a:r>
              <a:rPr lang="en-US" sz="2000" dirty="0"/>
              <a:t>An edge is created from Ti  to  </a:t>
            </a:r>
            <a:r>
              <a:rPr lang="en-US" sz="2000" dirty="0" err="1"/>
              <a:t>Tj</a:t>
            </a:r>
            <a:r>
              <a:rPr lang="en-US" sz="2000" dirty="0"/>
              <a:t> if one of the operations in  Ti  appears before a conflicting operation in </a:t>
            </a:r>
            <a:r>
              <a:rPr lang="en-US" sz="2000" dirty="0" err="1"/>
              <a:t>Tj</a:t>
            </a:r>
            <a:endParaRPr lang="en-US" sz="2000" dirty="0"/>
          </a:p>
          <a:p>
            <a:pPr marL="376237" indent="-342900">
              <a:buFont typeface="Wingdings" pitchFamily="2" charset="2"/>
              <a:buChar char="§"/>
            </a:pPr>
            <a:r>
              <a:rPr lang="en-US" sz="2400" dirty="0"/>
              <a:t>The schedule is </a:t>
            </a:r>
            <a:r>
              <a:rPr lang="en-US" sz="2400" dirty="0" err="1"/>
              <a:t>serializable</a:t>
            </a:r>
            <a:r>
              <a:rPr lang="en-US" sz="2400" dirty="0"/>
              <a:t> if and only if the precedence graph has no cycles</a:t>
            </a:r>
          </a:p>
        </p:txBody>
      </p:sp>
      <p:sp>
        <p:nvSpPr>
          <p:cNvPr id="4" name="Date Placeholder 3"/>
          <p:cNvSpPr>
            <a:spLocks noGrp="1"/>
          </p:cNvSpPr>
          <p:nvPr>
            <p:ph type="dt" sz="half" idx="10"/>
          </p:nvPr>
        </p:nvSpPr>
        <p:spPr/>
        <p:txBody>
          <a:bodyPr/>
          <a:lstStyle/>
          <a:p>
            <a:fld id="{FC2C11E8-4C17-4413-A0B6-6CF1A3B532B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113</a:t>
            </a:fld>
            <a:endParaRPr lang="en-US"/>
          </a:p>
        </p:txBody>
      </p:sp>
      <p:sp>
        <p:nvSpPr>
          <p:cNvPr id="7" name="TextBox 6"/>
          <p:cNvSpPr txBox="1"/>
          <p:nvPr/>
        </p:nvSpPr>
        <p:spPr>
          <a:xfrm>
            <a:off x="356168" y="5229200"/>
            <a:ext cx="8752717" cy="923330"/>
          </a:xfrm>
          <a:prstGeom prst="rect">
            <a:avLst/>
          </a:prstGeom>
          <a:noFill/>
        </p:spPr>
        <p:txBody>
          <a:bodyPr wrap="none" rtlCol="0">
            <a:spAutoFit/>
          </a:bodyPr>
          <a:lstStyle/>
          <a:p>
            <a:pPr marL="0" lvl="1"/>
            <a:r>
              <a:rPr lang="en-US" altLang="en-US" dirty="0" smtClean="0"/>
              <a:t>Definition of Conflict </a:t>
            </a:r>
            <a:r>
              <a:rPr lang="en-US" altLang="en-US" dirty="0" err="1" smtClean="0"/>
              <a:t>Serializability</a:t>
            </a:r>
            <a:r>
              <a:rPr lang="en-US" altLang="en-US" dirty="0" smtClean="0"/>
              <a:t> Schedule:</a:t>
            </a:r>
          </a:p>
          <a:p>
            <a:pPr marL="0" lvl="1"/>
            <a:r>
              <a:rPr lang="en-US" altLang="en-US" dirty="0" smtClean="0">
                <a:solidFill>
                  <a:srgbClr val="0000FF"/>
                </a:solidFill>
              </a:rPr>
              <a:t>A </a:t>
            </a:r>
            <a:r>
              <a:rPr lang="en-US" altLang="en-US" dirty="0">
                <a:solidFill>
                  <a:srgbClr val="0000FF"/>
                </a:solidFill>
              </a:rPr>
              <a:t>schedule </a:t>
            </a:r>
            <a:r>
              <a:rPr lang="en-US" altLang="en-US" b="1" dirty="0">
                <a:solidFill>
                  <a:srgbClr val="0000FF"/>
                </a:solidFill>
              </a:rPr>
              <a:t>S</a:t>
            </a:r>
            <a:r>
              <a:rPr lang="en-US" altLang="en-US" dirty="0">
                <a:solidFill>
                  <a:srgbClr val="0000FF"/>
                </a:solidFill>
              </a:rPr>
              <a:t> is said to be conflict </a:t>
            </a:r>
            <a:r>
              <a:rPr lang="en-US" altLang="en-US" dirty="0" err="1">
                <a:solidFill>
                  <a:srgbClr val="0000FF"/>
                </a:solidFill>
              </a:rPr>
              <a:t>serializable</a:t>
            </a:r>
            <a:r>
              <a:rPr lang="en-US" altLang="en-US" dirty="0">
                <a:solidFill>
                  <a:srgbClr val="0000FF"/>
                </a:solidFill>
              </a:rPr>
              <a:t> if it is </a:t>
            </a:r>
            <a:r>
              <a:rPr lang="en-US" altLang="en-US" b="1" dirty="0">
                <a:solidFill>
                  <a:srgbClr val="0000FF"/>
                </a:solidFill>
              </a:rPr>
              <a:t>conflict equivalent </a:t>
            </a:r>
            <a:endParaRPr lang="en-US" altLang="en-US" b="1" dirty="0" smtClean="0">
              <a:solidFill>
                <a:srgbClr val="0000FF"/>
              </a:solidFill>
            </a:endParaRPr>
          </a:p>
          <a:p>
            <a:pPr marL="0" lvl="1"/>
            <a:r>
              <a:rPr lang="en-US" altLang="en-US" dirty="0" smtClean="0">
                <a:solidFill>
                  <a:srgbClr val="0000FF"/>
                </a:solidFill>
              </a:rPr>
              <a:t>to </a:t>
            </a:r>
            <a:r>
              <a:rPr lang="en-US" altLang="en-US" dirty="0">
                <a:solidFill>
                  <a:srgbClr val="0000FF"/>
                </a:solidFill>
              </a:rPr>
              <a:t>some serial schedule </a:t>
            </a:r>
            <a:r>
              <a:rPr lang="en-US" altLang="en-US" b="1" dirty="0">
                <a:solidFill>
                  <a:srgbClr val="0000FF"/>
                </a:solidFill>
              </a:rPr>
              <a:t>S</a:t>
            </a:r>
            <a:r>
              <a:rPr lang="en-US" altLang="en-US" b="1" dirty="0" smtClean="0">
                <a:solidFill>
                  <a:srgbClr val="0000FF"/>
                </a:solidFill>
              </a:rPr>
              <a:t>’</a:t>
            </a:r>
            <a:r>
              <a:rPr lang="en-US" altLang="en-US" dirty="0" smtClean="0">
                <a:solidFill>
                  <a:srgbClr val="0000FF"/>
                </a:solidFill>
              </a:rPr>
              <a:t>.</a:t>
            </a:r>
            <a:endParaRPr lang="en-US" dirty="0">
              <a:solidFill>
                <a:srgbClr val="0000FF"/>
              </a:solidFill>
            </a:endParaRPr>
          </a:p>
        </p:txBody>
      </p:sp>
    </p:spTree>
    <p:extLst>
      <p:ext uri="{BB962C8B-B14F-4D97-AF65-F5344CB8AC3E}">
        <p14:creationId xmlns="" xmlns:p14="http://schemas.microsoft.com/office/powerpoint/2010/main" val="33813134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Algorithm Testing </a:t>
            </a:r>
            <a:r>
              <a:rPr lang="en-US" sz="2800" dirty="0"/>
              <a:t>for </a:t>
            </a:r>
            <a:r>
              <a:rPr lang="en-US" sz="2800" dirty="0" smtClean="0"/>
              <a:t>conflict-</a:t>
            </a:r>
            <a:r>
              <a:rPr lang="en-US" sz="2800" dirty="0" err="1" smtClean="0"/>
              <a:t>serializability</a:t>
            </a:r>
            <a:endParaRPr lang="en-US" sz="2800" dirty="0"/>
          </a:p>
        </p:txBody>
      </p:sp>
      <p:sp>
        <p:nvSpPr>
          <p:cNvPr id="3" name="Content Placeholder 2"/>
          <p:cNvSpPr>
            <a:spLocks noGrp="1"/>
          </p:cNvSpPr>
          <p:nvPr>
            <p:ph idx="1"/>
          </p:nvPr>
        </p:nvSpPr>
        <p:spPr/>
        <p:txBody>
          <a:bodyPr/>
          <a:lstStyle/>
          <a:p>
            <a:pPr marL="0" indent="0">
              <a:buNone/>
            </a:pPr>
            <a:r>
              <a:rPr lang="en-US" sz="1800" dirty="0" smtClean="0"/>
              <a:t>Algorithm</a:t>
            </a:r>
            <a:r>
              <a:rPr lang="en-US" sz="1800" dirty="0"/>
              <a:t>:</a:t>
            </a:r>
          </a:p>
          <a:p>
            <a:pPr marL="457200" indent="-457200">
              <a:buFont typeface="+mj-lt"/>
              <a:buAutoNum type="arabicPeriod"/>
              <a:defRPr/>
            </a:pPr>
            <a:r>
              <a:rPr lang="en-US" sz="1800" dirty="0" smtClean="0"/>
              <a:t>For </a:t>
            </a:r>
            <a:r>
              <a:rPr lang="en-US" sz="1800" dirty="0"/>
              <a:t>each transaction Ti participating in schedule S</a:t>
            </a:r>
            <a:r>
              <a:rPr lang="en-US" sz="1800" dirty="0" smtClean="0"/>
              <a:t>, create </a:t>
            </a:r>
            <a:r>
              <a:rPr lang="en-US" sz="1800" dirty="0"/>
              <a:t>a node labeled Ti in the precedence graph.</a:t>
            </a:r>
          </a:p>
          <a:p>
            <a:pPr marL="457200" indent="-457200">
              <a:buFont typeface="+mj-lt"/>
              <a:buAutoNum type="arabicPeriod"/>
              <a:defRPr/>
            </a:pPr>
            <a:r>
              <a:rPr lang="en-US" sz="1800" dirty="0"/>
              <a:t>For each case in S where </a:t>
            </a:r>
            <a:r>
              <a:rPr lang="en-US" sz="1800" b="1" dirty="0" err="1"/>
              <a:t>Tj</a:t>
            </a:r>
            <a:r>
              <a:rPr lang="en-US" sz="1800" dirty="0"/>
              <a:t> executes a </a:t>
            </a:r>
            <a:r>
              <a:rPr lang="en-US" sz="1800" b="1" dirty="0" err="1"/>
              <a:t>read_item</a:t>
            </a:r>
            <a:r>
              <a:rPr lang="en-US" sz="1800" b="1" dirty="0"/>
              <a:t>(X) </a:t>
            </a:r>
            <a:r>
              <a:rPr lang="en-US" sz="1800" dirty="0"/>
              <a:t>after </a:t>
            </a:r>
            <a:r>
              <a:rPr lang="en-US" sz="1800" b="1" dirty="0"/>
              <a:t>Ti</a:t>
            </a:r>
            <a:r>
              <a:rPr lang="en-US" sz="1800" dirty="0"/>
              <a:t> executes a </a:t>
            </a:r>
            <a:r>
              <a:rPr lang="en-US" sz="1800" b="1" dirty="0" err="1"/>
              <a:t>write_item</a:t>
            </a:r>
            <a:r>
              <a:rPr lang="en-US" sz="1800" b="1" dirty="0"/>
              <a:t>(X)</a:t>
            </a:r>
            <a:r>
              <a:rPr lang="en-US" sz="1800" dirty="0"/>
              <a:t>, create an edge (</a:t>
            </a:r>
            <a:r>
              <a:rPr lang="en-US" sz="1800" b="1" dirty="0" err="1" smtClean="0"/>
              <a:t>Ti</a:t>
            </a:r>
            <a:r>
              <a:rPr lang="en-US" sz="1800" dirty="0" err="1" smtClean="0">
                <a:sym typeface="Wingdings" pitchFamily="2" charset="2"/>
              </a:rPr>
              <a:t></a:t>
            </a:r>
            <a:r>
              <a:rPr lang="en-US" sz="1800" b="1" dirty="0" err="1" smtClean="0"/>
              <a:t>Tj</a:t>
            </a:r>
            <a:r>
              <a:rPr lang="en-US" sz="1800" dirty="0" smtClean="0"/>
              <a:t>) </a:t>
            </a:r>
            <a:r>
              <a:rPr lang="en-US" sz="1800" dirty="0"/>
              <a:t>in the precedence graph.</a:t>
            </a:r>
          </a:p>
          <a:p>
            <a:pPr marL="457200" indent="-457200">
              <a:buFont typeface="+mj-lt"/>
              <a:buAutoNum type="arabicPeriod"/>
              <a:defRPr/>
            </a:pPr>
            <a:r>
              <a:rPr lang="en-US" sz="1800" dirty="0"/>
              <a:t>For each case in S where </a:t>
            </a:r>
            <a:r>
              <a:rPr lang="en-US" sz="1800" b="1" dirty="0" err="1"/>
              <a:t>Tj</a:t>
            </a:r>
            <a:r>
              <a:rPr lang="en-US" sz="1800" dirty="0"/>
              <a:t> executes a </a:t>
            </a:r>
            <a:r>
              <a:rPr lang="en-US" sz="1800" b="1" dirty="0" err="1"/>
              <a:t>write_item</a:t>
            </a:r>
            <a:r>
              <a:rPr lang="en-US" sz="1800" b="1" dirty="0"/>
              <a:t>(X)</a:t>
            </a:r>
            <a:r>
              <a:rPr lang="en-US" sz="1800" dirty="0"/>
              <a:t> after </a:t>
            </a:r>
            <a:r>
              <a:rPr lang="en-US" sz="1800" b="1" dirty="0"/>
              <a:t>Ti</a:t>
            </a:r>
            <a:r>
              <a:rPr lang="en-US" sz="1800" dirty="0"/>
              <a:t> executes a </a:t>
            </a:r>
            <a:r>
              <a:rPr lang="en-US" sz="1800" b="1" dirty="0" err="1"/>
              <a:t>read_itern</a:t>
            </a:r>
            <a:r>
              <a:rPr lang="en-US" sz="1800" b="1" dirty="0"/>
              <a:t> (X)</a:t>
            </a:r>
            <a:r>
              <a:rPr lang="en-US" sz="1800" dirty="0"/>
              <a:t> ,create an edge (</a:t>
            </a:r>
            <a:r>
              <a:rPr lang="en-US" sz="1800" b="1" dirty="0" err="1" smtClean="0"/>
              <a:t>Ti</a:t>
            </a:r>
            <a:r>
              <a:rPr lang="en-US" sz="1800" dirty="0" err="1" smtClean="0">
                <a:sym typeface="Wingdings" pitchFamily="2" charset="2"/>
              </a:rPr>
              <a:t></a:t>
            </a:r>
            <a:r>
              <a:rPr lang="en-US" sz="1800" b="1" dirty="0" err="1" smtClean="0"/>
              <a:t>Tj</a:t>
            </a:r>
            <a:r>
              <a:rPr lang="en-US" sz="1800" dirty="0" smtClean="0"/>
              <a:t>) </a:t>
            </a:r>
            <a:r>
              <a:rPr lang="en-US" sz="1800" dirty="0"/>
              <a:t>in the precedence graph.</a:t>
            </a:r>
          </a:p>
          <a:p>
            <a:pPr marL="457200" indent="-457200">
              <a:buFont typeface="+mj-lt"/>
              <a:buAutoNum type="arabicPeriod"/>
              <a:defRPr/>
            </a:pPr>
            <a:r>
              <a:rPr lang="en-US" sz="1800" dirty="0" smtClean="0"/>
              <a:t>For each case in S where </a:t>
            </a:r>
            <a:r>
              <a:rPr lang="en-US" sz="1800" b="1" dirty="0" err="1" smtClean="0"/>
              <a:t>Tj</a:t>
            </a:r>
            <a:r>
              <a:rPr lang="en-US" sz="1800" dirty="0" smtClean="0"/>
              <a:t> executes a </a:t>
            </a:r>
            <a:r>
              <a:rPr lang="en-US" sz="1800" b="1" dirty="0" err="1" smtClean="0"/>
              <a:t>write_item</a:t>
            </a:r>
            <a:r>
              <a:rPr lang="en-US" sz="1800" b="1" dirty="0" smtClean="0"/>
              <a:t>(X)</a:t>
            </a:r>
            <a:r>
              <a:rPr lang="en-US" sz="1800" dirty="0" smtClean="0"/>
              <a:t> after </a:t>
            </a:r>
            <a:r>
              <a:rPr lang="en-US" sz="1800" b="1" dirty="0" smtClean="0"/>
              <a:t>Ti</a:t>
            </a:r>
            <a:r>
              <a:rPr lang="en-US" sz="1800" dirty="0" smtClean="0"/>
              <a:t> executes a </a:t>
            </a:r>
            <a:r>
              <a:rPr lang="en-US" sz="1800" b="1" dirty="0" err="1" smtClean="0"/>
              <a:t>write_item</a:t>
            </a:r>
            <a:r>
              <a:rPr lang="en-US" sz="1800" b="1" dirty="0" smtClean="0"/>
              <a:t>(X)</a:t>
            </a:r>
            <a:r>
              <a:rPr lang="en-US" sz="1800" dirty="0" smtClean="0"/>
              <a:t>, create an edge (</a:t>
            </a:r>
            <a:r>
              <a:rPr lang="en-US" sz="1800" b="1" smtClean="0"/>
              <a:t>Ti</a:t>
            </a:r>
            <a:r>
              <a:rPr lang="en-US" sz="1800" smtClean="0">
                <a:sym typeface="Wingdings" pitchFamily="2" charset="2"/>
              </a:rPr>
              <a:t></a:t>
            </a:r>
            <a:r>
              <a:rPr lang="en-US" sz="1800" b="1" smtClean="0"/>
              <a:t>Tj</a:t>
            </a:r>
            <a:r>
              <a:rPr lang="en-US" sz="1800" smtClean="0"/>
              <a:t>) </a:t>
            </a:r>
            <a:r>
              <a:rPr lang="en-US" sz="1800" dirty="0" smtClean="0"/>
              <a:t>in the precedence graph.</a:t>
            </a:r>
          </a:p>
          <a:p>
            <a:pPr marL="457200" indent="-457200">
              <a:buFont typeface="+mj-lt"/>
              <a:buAutoNum type="arabicPeriod"/>
              <a:defRPr/>
            </a:pPr>
            <a:r>
              <a:rPr lang="en-US" sz="1800" dirty="0" smtClean="0"/>
              <a:t>The </a:t>
            </a:r>
            <a:r>
              <a:rPr lang="en-US" sz="1800" dirty="0"/>
              <a:t>schedule S is </a:t>
            </a:r>
            <a:r>
              <a:rPr lang="en-US" sz="1800" b="1" dirty="0" err="1"/>
              <a:t>serializable</a:t>
            </a:r>
            <a:r>
              <a:rPr lang="en-US" sz="1800" dirty="0"/>
              <a:t> if and only if the precedence graph has </a:t>
            </a:r>
            <a:r>
              <a:rPr lang="en-US" sz="1800" b="1" dirty="0"/>
              <a:t>no cycles</a:t>
            </a:r>
            <a:r>
              <a:rPr lang="en-US" sz="1800" dirty="0"/>
              <a:t>. </a:t>
            </a:r>
          </a:p>
        </p:txBody>
      </p:sp>
      <p:sp>
        <p:nvSpPr>
          <p:cNvPr id="4" name="Date Placeholder 3"/>
          <p:cNvSpPr>
            <a:spLocks noGrp="1"/>
          </p:cNvSpPr>
          <p:nvPr>
            <p:ph type="dt" sz="half" idx="10"/>
          </p:nvPr>
        </p:nvSpPr>
        <p:spPr/>
        <p:txBody>
          <a:bodyPr/>
          <a:lstStyle/>
          <a:p>
            <a:fld id="{30B731C9-F20E-4B40-BC21-E7CF15A1DC2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114</a:t>
            </a:fld>
            <a:endParaRPr lang="en-US"/>
          </a:p>
        </p:txBody>
      </p:sp>
    </p:spTree>
    <p:extLst>
      <p:ext uri="{BB962C8B-B14F-4D97-AF65-F5344CB8AC3E}">
        <p14:creationId xmlns="" xmlns:p14="http://schemas.microsoft.com/office/powerpoint/2010/main" val="2411570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smtClean="0"/>
              <a:t>Construct precedence graph for the following schedule</a:t>
            </a:r>
            <a:endParaRPr lang="en-US" sz="2000" dirty="0"/>
          </a:p>
        </p:txBody>
      </p:sp>
      <p:sp>
        <p:nvSpPr>
          <p:cNvPr id="4" name="Date Placeholder 3"/>
          <p:cNvSpPr>
            <a:spLocks noGrp="1"/>
          </p:cNvSpPr>
          <p:nvPr>
            <p:ph type="dt" sz="half" idx="10"/>
          </p:nvPr>
        </p:nvSpPr>
        <p:spPr/>
        <p:txBody>
          <a:bodyPr/>
          <a:lstStyle/>
          <a:p>
            <a:fld id="{F9711285-98FF-43D2-AB66-748EC9A9086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941744119"/>
              </p:ext>
            </p:extLst>
          </p:nvPr>
        </p:nvGraphicFramePr>
        <p:xfrm>
          <a:off x="899592" y="1926124"/>
          <a:ext cx="4032447" cy="2225040"/>
        </p:xfrm>
        <a:graphic>
          <a:graphicData uri="http://schemas.openxmlformats.org/drawingml/2006/table">
            <a:tbl>
              <a:tblPr firstRow="1" bandRow="1">
                <a:tableStyleId>{5C22544A-7EE6-4342-B048-85BDC9FD1C3A}</a:tableStyleId>
              </a:tblPr>
              <a:tblGrid>
                <a:gridCol w="1344149"/>
                <a:gridCol w="1344149"/>
                <a:gridCol w="1344149"/>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971600" y="1556792"/>
            <a:ext cx="1624163" cy="369332"/>
          </a:xfrm>
          <a:prstGeom prst="rect">
            <a:avLst/>
          </a:prstGeom>
          <a:noFill/>
        </p:spPr>
        <p:txBody>
          <a:bodyPr wrap="none" rtlCol="0">
            <a:spAutoFit/>
          </a:bodyPr>
          <a:lstStyle/>
          <a:p>
            <a:r>
              <a:rPr lang="en-US" dirty="0" smtClean="0"/>
              <a:t>Schedule S1</a:t>
            </a:r>
            <a:endParaRPr lang="en-US" dirty="0"/>
          </a:p>
        </p:txBody>
      </p:sp>
    </p:spTree>
    <p:extLst>
      <p:ext uri="{BB962C8B-B14F-4D97-AF65-F5344CB8AC3E}">
        <p14:creationId xmlns="" xmlns:p14="http://schemas.microsoft.com/office/powerpoint/2010/main" val="8354334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sz="2000" dirty="0" smtClean="0"/>
              <a:t>Construct precedence graph for the following schedule</a:t>
            </a:r>
            <a:endParaRPr lang="en-US" sz="2000" dirty="0"/>
          </a:p>
        </p:txBody>
      </p:sp>
      <p:sp>
        <p:nvSpPr>
          <p:cNvPr id="4" name="Date Placeholder 3"/>
          <p:cNvSpPr>
            <a:spLocks noGrp="1"/>
          </p:cNvSpPr>
          <p:nvPr>
            <p:ph type="dt" sz="half" idx="10"/>
          </p:nvPr>
        </p:nvSpPr>
        <p:spPr/>
        <p:txBody>
          <a:bodyPr/>
          <a:lstStyle/>
          <a:p>
            <a:fld id="{77DC5E67-E716-466D-911E-DEEE012A69F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290522688"/>
              </p:ext>
            </p:extLst>
          </p:nvPr>
        </p:nvGraphicFramePr>
        <p:xfrm>
          <a:off x="899592" y="1926124"/>
          <a:ext cx="4032447" cy="2225040"/>
        </p:xfrm>
        <a:graphic>
          <a:graphicData uri="http://schemas.openxmlformats.org/drawingml/2006/table">
            <a:tbl>
              <a:tblPr firstRow="1" bandRow="1">
                <a:tableStyleId>{5C22544A-7EE6-4342-B048-85BDC9FD1C3A}</a:tableStyleId>
              </a:tblPr>
              <a:tblGrid>
                <a:gridCol w="1344149"/>
                <a:gridCol w="1344149"/>
                <a:gridCol w="1344149"/>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Read(A)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971600" y="1556792"/>
            <a:ext cx="1624163" cy="369332"/>
          </a:xfrm>
          <a:prstGeom prst="rect">
            <a:avLst/>
          </a:prstGeom>
          <a:noFill/>
        </p:spPr>
        <p:txBody>
          <a:bodyPr wrap="none" rtlCol="0">
            <a:spAutoFit/>
          </a:bodyPr>
          <a:lstStyle/>
          <a:p>
            <a:r>
              <a:rPr lang="en-US" dirty="0" smtClean="0"/>
              <a:t>Schedule S1</a:t>
            </a:r>
            <a:endParaRPr lang="en-US" dirty="0"/>
          </a:p>
        </p:txBody>
      </p:sp>
      <p:sp>
        <p:nvSpPr>
          <p:cNvPr id="9" name="TextBox 8"/>
          <p:cNvSpPr txBox="1"/>
          <p:nvPr/>
        </p:nvSpPr>
        <p:spPr>
          <a:xfrm>
            <a:off x="251520" y="4368007"/>
            <a:ext cx="5889754" cy="1477328"/>
          </a:xfrm>
          <a:prstGeom prst="rect">
            <a:avLst/>
          </a:prstGeom>
          <a:noFill/>
        </p:spPr>
        <p:txBody>
          <a:bodyPr wrap="none" rtlCol="0">
            <a:spAutoFit/>
          </a:bodyPr>
          <a:lstStyle/>
          <a:p>
            <a:r>
              <a:rPr lang="en-US" dirty="0" smtClean="0"/>
              <a:t>Given: Three Transactions </a:t>
            </a:r>
          </a:p>
          <a:p>
            <a:r>
              <a:rPr lang="en-US" dirty="0" smtClean="0"/>
              <a:t>T1 with operations Read(A), Write(A)</a:t>
            </a:r>
          </a:p>
          <a:p>
            <a:r>
              <a:rPr lang="en-US" dirty="0" smtClean="0"/>
              <a:t>T2 with operations Read(A)</a:t>
            </a:r>
          </a:p>
          <a:p>
            <a:r>
              <a:rPr lang="en-US" dirty="0" smtClean="0"/>
              <a:t>T3 with operations Read(A), Write(A)</a:t>
            </a:r>
          </a:p>
          <a:p>
            <a:r>
              <a:rPr lang="en-US" dirty="0" smtClean="0"/>
              <a:t>Schedule S1: R3(A), R2(A),W3(A), R1(A), W1(A)</a:t>
            </a:r>
            <a:endParaRPr lang="en-US" dirty="0"/>
          </a:p>
        </p:txBody>
      </p:sp>
      <p:grpSp>
        <p:nvGrpSpPr>
          <p:cNvPr id="24" name="Group 23"/>
          <p:cNvGrpSpPr/>
          <p:nvPr/>
        </p:nvGrpSpPr>
        <p:grpSpPr>
          <a:xfrm>
            <a:off x="6400993" y="4221088"/>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Tree>
    <p:extLst>
      <p:ext uri="{BB962C8B-B14F-4D97-AF65-F5344CB8AC3E}">
        <p14:creationId xmlns="" xmlns:p14="http://schemas.microsoft.com/office/powerpoint/2010/main" val="11178156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smtClean="0"/>
              <a:t>Construct precedence graph for the following schedule</a:t>
            </a:r>
            <a:endParaRPr lang="en-US" sz="2000" dirty="0"/>
          </a:p>
        </p:txBody>
      </p:sp>
      <p:sp>
        <p:nvSpPr>
          <p:cNvPr id="4" name="Date Placeholder 3"/>
          <p:cNvSpPr>
            <a:spLocks noGrp="1"/>
          </p:cNvSpPr>
          <p:nvPr>
            <p:ph type="dt" sz="half" idx="10"/>
          </p:nvPr>
        </p:nvSpPr>
        <p:spPr/>
        <p:txBody>
          <a:bodyPr/>
          <a:lstStyle/>
          <a:p>
            <a:fld id="{0FFA70D9-DA45-4D34-8263-770AF429CAB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117</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89015138"/>
              </p:ext>
            </p:extLst>
          </p:nvPr>
        </p:nvGraphicFramePr>
        <p:xfrm>
          <a:off x="899592" y="1926124"/>
          <a:ext cx="4032447" cy="1854200"/>
        </p:xfrm>
        <a:graphic>
          <a:graphicData uri="http://schemas.openxmlformats.org/drawingml/2006/table">
            <a:tbl>
              <a:tblPr firstRow="1" bandRow="1">
                <a:tableStyleId>{5C22544A-7EE6-4342-B048-85BDC9FD1C3A}</a:tableStyleId>
              </a:tblPr>
              <a:tblGrid>
                <a:gridCol w="1344149"/>
                <a:gridCol w="1344149"/>
                <a:gridCol w="1344149"/>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Read(A)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971600" y="1556792"/>
            <a:ext cx="1624163" cy="369332"/>
          </a:xfrm>
          <a:prstGeom prst="rect">
            <a:avLst/>
          </a:prstGeom>
          <a:noFill/>
        </p:spPr>
        <p:txBody>
          <a:bodyPr wrap="none" rtlCol="0">
            <a:spAutoFit/>
          </a:bodyPr>
          <a:lstStyle/>
          <a:p>
            <a:r>
              <a:rPr lang="en-US" dirty="0" smtClean="0"/>
              <a:t>Schedule S1</a:t>
            </a:r>
            <a:endParaRPr lang="en-US" dirty="0"/>
          </a:p>
        </p:txBody>
      </p:sp>
    </p:spTree>
    <p:extLst>
      <p:ext uri="{BB962C8B-B14F-4D97-AF65-F5344CB8AC3E}">
        <p14:creationId xmlns="" xmlns:p14="http://schemas.microsoft.com/office/powerpoint/2010/main" val="27248590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smtClean="0"/>
              <a:t>Construct precedence graph for the following schedule</a:t>
            </a:r>
            <a:endParaRPr lang="en-US" sz="2000" dirty="0"/>
          </a:p>
        </p:txBody>
      </p:sp>
      <p:sp>
        <p:nvSpPr>
          <p:cNvPr id="4" name="Date Placeholder 3"/>
          <p:cNvSpPr>
            <a:spLocks noGrp="1"/>
          </p:cNvSpPr>
          <p:nvPr>
            <p:ph type="dt" sz="half" idx="10"/>
          </p:nvPr>
        </p:nvSpPr>
        <p:spPr/>
        <p:txBody>
          <a:bodyPr/>
          <a:lstStyle/>
          <a:p>
            <a:fld id="{F1D69C93-A679-404B-ACA2-550B31D8E74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118</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299316799"/>
              </p:ext>
            </p:extLst>
          </p:nvPr>
        </p:nvGraphicFramePr>
        <p:xfrm>
          <a:off x="899592" y="1926124"/>
          <a:ext cx="4032447" cy="1854200"/>
        </p:xfrm>
        <a:graphic>
          <a:graphicData uri="http://schemas.openxmlformats.org/drawingml/2006/table">
            <a:tbl>
              <a:tblPr firstRow="1" bandRow="1">
                <a:tableStyleId>{5C22544A-7EE6-4342-B048-85BDC9FD1C3A}</a:tableStyleId>
              </a:tblPr>
              <a:tblGrid>
                <a:gridCol w="1344149"/>
                <a:gridCol w="1344149"/>
                <a:gridCol w="1344149"/>
              </a:tblGrid>
              <a:tr h="370840">
                <a:tc>
                  <a:txBody>
                    <a:bodyPr/>
                    <a:lstStyle/>
                    <a:p>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Read(A)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Write(A)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971600" y="1556792"/>
            <a:ext cx="1624163" cy="369332"/>
          </a:xfrm>
          <a:prstGeom prst="rect">
            <a:avLst/>
          </a:prstGeom>
          <a:noFill/>
        </p:spPr>
        <p:txBody>
          <a:bodyPr wrap="none" rtlCol="0">
            <a:spAutoFit/>
          </a:bodyPr>
          <a:lstStyle/>
          <a:p>
            <a:r>
              <a:rPr lang="en-US" dirty="0" smtClean="0"/>
              <a:t>Schedule S1</a:t>
            </a:r>
            <a:endParaRPr lang="en-US" dirty="0"/>
          </a:p>
        </p:txBody>
      </p:sp>
      <p:sp>
        <p:nvSpPr>
          <p:cNvPr id="9" name="TextBox 8"/>
          <p:cNvSpPr txBox="1"/>
          <p:nvPr/>
        </p:nvSpPr>
        <p:spPr>
          <a:xfrm>
            <a:off x="251520" y="4368007"/>
            <a:ext cx="5200463" cy="1477328"/>
          </a:xfrm>
          <a:prstGeom prst="rect">
            <a:avLst/>
          </a:prstGeom>
          <a:noFill/>
        </p:spPr>
        <p:txBody>
          <a:bodyPr wrap="none" rtlCol="0">
            <a:spAutoFit/>
          </a:bodyPr>
          <a:lstStyle/>
          <a:p>
            <a:r>
              <a:rPr lang="en-US" dirty="0" smtClean="0"/>
              <a:t>Given: Three Transactions </a:t>
            </a:r>
          </a:p>
          <a:p>
            <a:r>
              <a:rPr lang="en-US" dirty="0" smtClean="0"/>
              <a:t>T1 with operations Read(A), Write(A)</a:t>
            </a:r>
          </a:p>
          <a:p>
            <a:r>
              <a:rPr lang="en-US" dirty="0" smtClean="0"/>
              <a:t>T2 with operations Read(A)</a:t>
            </a:r>
          </a:p>
          <a:p>
            <a:r>
              <a:rPr lang="en-US" dirty="0" smtClean="0"/>
              <a:t>T3 with operations Write(A)</a:t>
            </a:r>
          </a:p>
          <a:p>
            <a:r>
              <a:rPr lang="en-US" dirty="0" smtClean="0"/>
              <a:t>Schedule S1: R1(A), W2(A), W1(A), W3(A)</a:t>
            </a:r>
            <a:endParaRPr lang="en-US" dirty="0"/>
          </a:p>
        </p:txBody>
      </p:sp>
      <p:grpSp>
        <p:nvGrpSpPr>
          <p:cNvPr id="10" name="Group 9"/>
          <p:cNvGrpSpPr/>
          <p:nvPr/>
        </p:nvGrpSpPr>
        <p:grpSpPr>
          <a:xfrm>
            <a:off x="6400993" y="4221088"/>
            <a:ext cx="2347471" cy="1763797"/>
            <a:chOff x="6400993" y="4221088"/>
            <a:chExt cx="2347471" cy="1763797"/>
          </a:xfrm>
        </p:grpSpPr>
        <p:sp>
          <p:nvSpPr>
            <p:cNvPr id="11" name="Oval 10"/>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2" name="Oval 11"/>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3" name="Oval 12"/>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4" name="Straight Arrow Connector 13"/>
            <p:cNvCxnSpPr>
              <a:stCxn id="11" idx="2"/>
              <a:endCxn id="12"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11" idx="4"/>
              <a:endCxn id="13"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18" name="TextBox 17"/>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6827816" y="5106648"/>
              <a:ext cx="341760" cy="369332"/>
            </a:xfrm>
            <a:prstGeom prst="rect">
              <a:avLst/>
            </a:prstGeom>
            <a:noFill/>
          </p:spPr>
          <p:txBody>
            <a:bodyPr wrap="none" rtlCol="0">
              <a:spAutoFit/>
            </a:bodyPr>
            <a:lstStyle/>
            <a:p>
              <a:r>
                <a:rPr lang="en-US" dirty="0" smtClean="0"/>
                <a:t>A</a:t>
              </a:r>
              <a:endParaRPr lang="en-US" dirty="0"/>
            </a:p>
          </p:txBody>
        </p:sp>
      </p:grpSp>
      <p:cxnSp>
        <p:nvCxnSpPr>
          <p:cNvPr id="23" name="Straight Arrow Connector 22"/>
          <p:cNvCxnSpPr>
            <a:stCxn id="12" idx="5"/>
            <a:endCxn id="11" idx="3"/>
          </p:cNvCxnSpPr>
          <p:nvPr/>
        </p:nvCxnSpPr>
        <p:spPr bwMode="auto">
          <a:xfrm>
            <a:off x="7015620" y="4794089"/>
            <a:ext cx="111821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7483724" y="4700045"/>
            <a:ext cx="341760" cy="369332"/>
          </a:xfrm>
          <a:prstGeom prst="rect">
            <a:avLst/>
          </a:prstGeom>
          <a:noFill/>
        </p:spPr>
        <p:txBody>
          <a:bodyPr wrap="none" rtlCol="0">
            <a:spAutoFit/>
          </a:bodyPr>
          <a:lstStyle/>
          <a:p>
            <a:r>
              <a:rPr lang="en-US" dirty="0" smtClean="0"/>
              <a:t>A</a:t>
            </a:r>
            <a:endParaRPr lang="en-US" dirty="0"/>
          </a:p>
        </p:txBody>
      </p:sp>
      <p:cxnSp>
        <p:nvCxnSpPr>
          <p:cNvPr id="26" name="Straight Arrow Connector 25"/>
          <p:cNvCxnSpPr>
            <a:endCxn id="13" idx="1"/>
          </p:cNvCxnSpPr>
          <p:nvPr/>
        </p:nvCxnSpPr>
        <p:spPr bwMode="auto">
          <a:xfrm>
            <a:off x="6931913" y="4884711"/>
            <a:ext cx="475326" cy="6084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5866686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a:t>
            </a:r>
            <a:endParaRPr lang="en-US" dirty="0">
              <a:solidFill>
                <a:srgbClr val="FF0000"/>
              </a:solidFill>
            </a:endParaRPr>
          </a:p>
        </p:txBody>
      </p:sp>
      <p:sp>
        <p:nvSpPr>
          <p:cNvPr id="3" name="Content Placeholder 2"/>
          <p:cNvSpPr>
            <a:spLocks noGrp="1"/>
          </p:cNvSpPr>
          <p:nvPr>
            <p:ph idx="1"/>
          </p:nvPr>
        </p:nvSpPr>
        <p:spPr/>
        <p:txBody>
          <a:bodyPr/>
          <a:lstStyle/>
          <a:p>
            <a:r>
              <a:rPr lang="en-US" sz="1800" dirty="0" smtClean="0"/>
              <a:t>What is the Equivalent serial schedule for non-serial schedule S1:R3(A</a:t>
            </a:r>
            <a:r>
              <a:rPr lang="en-US" sz="1800" dirty="0"/>
              <a:t>), R2(A),W3(A), R1(A), W1(A)</a:t>
            </a:r>
          </a:p>
          <a:p>
            <a:endParaRPr lang="en-US" sz="2800" dirty="0"/>
          </a:p>
        </p:txBody>
      </p:sp>
      <p:sp>
        <p:nvSpPr>
          <p:cNvPr id="4" name="Date Placeholder 3"/>
          <p:cNvSpPr>
            <a:spLocks noGrp="1"/>
          </p:cNvSpPr>
          <p:nvPr>
            <p:ph type="dt" sz="half" idx="10"/>
          </p:nvPr>
        </p:nvSpPr>
        <p:spPr/>
        <p:txBody>
          <a:bodyPr/>
          <a:lstStyle/>
          <a:p>
            <a:fld id="{4652B4C6-4DF8-4E4A-BB02-A287AE783CC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119</a:t>
            </a:fld>
            <a:endParaRPr lang="en-US"/>
          </a:p>
        </p:txBody>
      </p:sp>
    </p:spTree>
    <p:extLst>
      <p:ext uri="{BB962C8B-B14F-4D97-AF65-F5344CB8AC3E}">
        <p14:creationId xmlns="" xmlns:p14="http://schemas.microsoft.com/office/powerpoint/2010/main" val="3099479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566738" y="1143000"/>
            <a:ext cx="8001000" cy="502920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in SBH bank at KLU  branch. </a:t>
            </a:r>
            <a:endParaRPr lang="en-US" sz="1600" dirty="0"/>
          </a:p>
        </p:txBody>
      </p:sp>
      <p:sp>
        <p:nvSpPr>
          <p:cNvPr id="4" name="Date Placeholder 3"/>
          <p:cNvSpPr>
            <a:spLocks noGrp="1"/>
          </p:cNvSpPr>
          <p:nvPr>
            <p:ph type="dt" sz="half" idx="10"/>
          </p:nvPr>
        </p:nvSpPr>
        <p:spPr/>
        <p:txBody>
          <a:bodyPr/>
          <a:lstStyle/>
          <a:p>
            <a:fld id="{041ECB59-82F7-4D51-96F4-1F3870D0FFE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2955528"/>
            <a:ext cx="6808210" cy="338554"/>
          </a:xfrm>
          <a:prstGeom prst="rect">
            <a:avLst/>
          </a:prstGeom>
          <a:noFill/>
        </p:spPr>
        <p:txBody>
          <a:bodyPr wrap="none" rtlCol="0">
            <a:spAutoFit/>
          </a:bodyPr>
          <a:lstStyle/>
          <a:p>
            <a:r>
              <a:rPr lang="en-US" sz="1600" b="1" dirty="0" smtClean="0">
                <a:solidFill>
                  <a:srgbClr val="C00000"/>
                </a:solidFill>
              </a:rPr>
              <a:t>Transaction: </a:t>
            </a:r>
            <a:r>
              <a:rPr lang="en-US" sz="1600" dirty="0" smtClean="0"/>
              <a:t>Transfer </a:t>
            </a:r>
            <a:r>
              <a:rPr lang="en-US" sz="1600" dirty="0" err="1" smtClean="0"/>
              <a:t>Rs</a:t>
            </a:r>
            <a:r>
              <a:rPr lang="en-US" sz="1600" dirty="0"/>
              <a:t>. 100 </a:t>
            </a:r>
            <a:r>
              <a:rPr lang="en-US" sz="1600" dirty="0" smtClean="0">
                <a:solidFill>
                  <a:srgbClr val="0000FF"/>
                </a:solidFill>
              </a:rPr>
              <a:t>Ram </a:t>
            </a:r>
            <a:r>
              <a:rPr lang="en-US" sz="1600" dirty="0"/>
              <a:t>account to </a:t>
            </a:r>
            <a:r>
              <a:rPr lang="en-US" sz="1600" dirty="0" err="1">
                <a:solidFill>
                  <a:srgbClr val="FF00FF"/>
                </a:solidFill>
              </a:rPr>
              <a:t>Shyam</a:t>
            </a:r>
            <a:r>
              <a:rPr lang="en-US" sz="1600" dirty="0"/>
              <a:t> </a:t>
            </a:r>
            <a:r>
              <a:rPr lang="en-US" sz="1600" dirty="0" smtClean="0"/>
              <a:t>account.</a:t>
            </a:r>
            <a:endParaRPr lang="en-US" sz="1600" dirty="0"/>
          </a:p>
        </p:txBody>
      </p:sp>
      <p:sp>
        <p:nvSpPr>
          <p:cNvPr id="10" name="TextBox 9"/>
          <p:cNvSpPr txBox="1"/>
          <p:nvPr/>
        </p:nvSpPr>
        <p:spPr>
          <a:xfrm>
            <a:off x="399708"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380658" y="3395246"/>
            <a:ext cx="4072333" cy="338554"/>
          </a:xfrm>
          <a:prstGeom prst="rect">
            <a:avLst/>
          </a:prstGeom>
          <a:noFill/>
        </p:spPr>
        <p:txBody>
          <a:bodyPr wrap="none" rtlCol="0">
            <a:spAutoFit/>
          </a:bodyPr>
          <a:lstStyle/>
          <a:p>
            <a:r>
              <a:rPr lang="en-US" sz="1600" dirty="0" smtClean="0"/>
              <a:t>Subtract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sp>
        <p:nvSpPr>
          <p:cNvPr id="13" name="TextBox 12"/>
          <p:cNvSpPr txBox="1"/>
          <p:nvPr/>
        </p:nvSpPr>
        <p:spPr>
          <a:xfrm>
            <a:off x="5447640"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502</a:t>
            </a:r>
            <a:r>
              <a:rPr lang="en-US" sz="1600" dirty="0" smtClean="0">
                <a:solidFill>
                  <a:srgbClr val="0000FF"/>
                </a:solidFill>
              </a:rPr>
              <a:t>;</a:t>
            </a:r>
            <a:endParaRPr lang="en-US" sz="1600" dirty="0">
              <a:solidFill>
                <a:srgbClr val="0000FF"/>
              </a:solidFill>
            </a:endParaRPr>
          </a:p>
        </p:txBody>
      </p:sp>
      <p:sp>
        <p:nvSpPr>
          <p:cNvPr id="14" name="TextBox 13"/>
          <p:cNvSpPr txBox="1"/>
          <p:nvPr/>
        </p:nvSpPr>
        <p:spPr>
          <a:xfrm>
            <a:off x="5410200" y="3421150"/>
            <a:ext cx="3634713" cy="338554"/>
          </a:xfrm>
          <a:prstGeom prst="rect">
            <a:avLst/>
          </a:prstGeom>
          <a:noFill/>
        </p:spPr>
        <p:txBody>
          <a:bodyPr wrap="none" rtlCol="0">
            <a:spAutoFit/>
          </a:bodyPr>
          <a:lstStyle/>
          <a:p>
            <a:r>
              <a:rPr lang="en-US" sz="1600" dirty="0" smtClean="0"/>
              <a:t>Add  </a:t>
            </a:r>
            <a:r>
              <a:rPr lang="en-US" sz="1600" dirty="0" err="1" smtClean="0"/>
              <a:t>Rs</a:t>
            </a:r>
            <a:r>
              <a:rPr lang="en-US" sz="1600" dirty="0" smtClean="0"/>
              <a:t>. 100/- to </a:t>
            </a:r>
            <a:r>
              <a:rPr lang="en-US" sz="1600" dirty="0" err="1" smtClean="0">
                <a:solidFill>
                  <a:srgbClr val="FF00FF"/>
                </a:solidFill>
              </a:rPr>
              <a:t>Shyam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37" y="1773620"/>
            <a:ext cx="2479550" cy="111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328537" y="5018782"/>
            <a:ext cx="8510663" cy="1077218"/>
          </a:xfrm>
          <a:prstGeom prst="rect">
            <a:avLst/>
          </a:prstGeom>
          <a:noFill/>
          <a:ln w="28575">
            <a:noFill/>
            <a:prstDash val="dash"/>
          </a:ln>
        </p:spPr>
        <p:txBody>
          <a:bodyPr wrap="none" rtlCol="0">
            <a:spAutoFit/>
          </a:bodyPr>
          <a:lstStyle/>
          <a:p>
            <a:r>
              <a:rPr lang="en-US" sz="1600" b="1" dirty="0" smtClean="0">
                <a:solidFill>
                  <a:srgbClr val="FF0000"/>
                </a:solidFill>
              </a:rPr>
              <a:t>Question:</a:t>
            </a:r>
          </a:p>
          <a:p>
            <a:r>
              <a:rPr lang="en-US" sz="1600" dirty="0" smtClean="0"/>
              <a:t>What will be the status of </a:t>
            </a:r>
            <a:r>
              <a:rPr lang="en-US" sz="1600" b="1" dirty="0" smtClean="0">
                <a:solidFill>
                  <a:srgbClr val="00B050"/>
                </a:solidFill>
              </a:rPr>
              <a:t>ACCOUNTS</a:t>
            </a:r>
            <a:r>
              <a:rPr lang="en-US" sz="1600" dirty="0" smtClean="0"/>
              <a:t> table say if </a:t>
            </a:r>
            <a:r>
              <a:rPr lang="en-US" sz="1600" b="1" dirty="0">
                <a:solidFill>
                  <a:srgbClr val="FF0000"/>
                </a:solidFill>
              </a:rPr>
              <a:t>SECOND </a:t>
            </a:r>
            <a:r>
              <a:rPr lang="en-US" sz="1600" dirty="0" smtClean="0"/>
              <a:t>Update SQL </a:t>
            </a:r>
          </a:p>
          <a:p>
            <a:r>
              <a:rPr lang="en-US" sz="1600" dirty="0" smtClean="0"/>
              <a:t>statement has been executed  but </a:t>
            </a:r>
            <a:r>
              <a:rPr lang="en-US" sz="1600" b="1" dirty="0">
                <a:solidFill>
                  <a:srgbClr val="FF0000"/>
                </a:solidFill>
              </a:rPr>
              <a:t>FIRST </a:t>
            </a:r>
            <a:r>
              <a:rPr lang="en-US" sz="1600" b="1" dirty="0" smtClean="0">
                <a:solidFill>
                  <a:srgbClr val="FF0000"/>
                </a:solidFill>
              </a:rPr>
              <a:t> </a:t>
            </a:r>
            <a:r>
              <a:rPr lang="en-US" sz="1600" dirty="0" smtClean="0"/>
              <a:t>Update SQL statement </a:t>
            </a:r>
          </a:p>
          <a:p>
            <a:r>
              <a:rPr lang="en-US" sz="1600" b="1" dirty="0" smtClean="0"/>
              <a:t>has not been executed</a:t>
            </a:r>
            <a:r>
              <a:rPr lang="en-US" sz="1600" dirty="0" smtClean="0"/>
              <a:t> because of  electricity failure on the computer system.</a:t>
            </a:r>
            <a:endParaRPr lang="en-US" sz="1600" dirty="0"/>
          </a:p>
        </p:txBody>
      </p:sp>
      <p:sp>
        <p:nvSpPr>
          <p:cNvPr id="8" name="TextBox 7"/>
          <p:cNvSpPr txBox="1"/>
          <p:nvPr/>
        </p:nvSpPr>
        <p:spPr>
          <a:xfrm>
            <a:off x="191239" y="4556611"/>
            <a:ext cx="875561" cy="338554"/>
          </a:xfrm>
          <a:prstGeom prst="rect">
            <a:avLst/>
          </a:prstGeom>
          <a:noFill/>
        </p:spPr>
        <p:txBody>
          <a:bodyPr wrap="none" rtlCol="0">
            <a:spAutoFit/>
          </a:bodyPr>
          <a:lstStyle/>
          <a:p>
            <a:r>
              <a:rPr lang="en-US" sz="1600" b="1" dirty="0" smtClean="0">
                <a:solidFill>
                  <a:srgbClr val="FF0000"/>
                </a:solidFill>
              </a:rPr>
              <a:t>FIRST</a:t>
            </a:r>
            <a:endParaRPr lang="en-US" sz="1600" b="1" dirty="0">
              <a:solidFill>
                <a:srgbClr val="FF0000"/>
              </a:solidFill>
            </a:endParaRPr>
          </a:p>
        </p:txBody>
      </p:sp>
      <p:sp>
        <p:nvSpPr>
          <p:cNvPr id="17" name="TextBox 16"/>
          <p:cNvSpPr txBox="1"/>
          <p:nvPr/>
        </p:nvSpPr>
        <p:spPr>
          <a:xfrm>
            <a:off x="7874971" y="4572000"/>
            <a:ext cx="1136850" cy="338554"/>
          </a:xfrm>
          <a:prstGeom prst="rect">
            <a:avLst/>
          </a:prstGeom>
          <a:noFill/>
        </p:spPr>
        <p:txBody>
          <a:bodyPr wrap="none" rtlCol="0">
            <a:spAutoFit/>
          </a:bodyPr>
          <a:lstStyle/>
          <a:p>
            <a:r>
              <a:rPr lang="en-US" sz="1600" b="1" dirty="0" smtClean="0">
                <a:solidFill>
                  <a:srgbClr val="FF0000"/>
                </a:solidFill>
              </a:rPr>
              <a:t>SECOND</a:t>
            </a:r>
            <a:endParaRPr lang="en-US" sz="1600" b="1" dirty="0">
              <a:solidFill>
                <a:srgbClr val="FF0000"/>
              </a:solidFill>
            </a:endParaRPr>
          </a:p>
        </p:txBody>
      </p:sp>
    </p:spTree>
    <p:extLst>
      <p:ext uri="{BB962C8B-B14F-4D97-AF65-F5344CB8AC3E}">
        <p14:creationId xmlns="" xmlns:p14="http://schemas.microsoft.com/office/powerpoint/2010/main" val="2962765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What is the Equivalent serial schedule for non-serial scheduleS1:R3(A</a:t>
            </a:r>
            <a:r>
              <a:rPr lang="en-US" sz="1600" dirty="0"/>
              <a:t>), R2(A),W3(A), R1(A), W1(A)</a:t>
            </a:r>
          </a:p>
          <a:p>
            <a:endParaRPr lang="en-US" sz="2400" dirty="0"/>
          </a:p>
        </p:txBody>
      </p:sp>
      <p:sp>
        <p:nvSpPr>
          <p:cNvPr id="4" name="Date Placeholder 3"/>
          <p:cNvSpPr>
            <a:spLocks noGrp="1"/>
          </p:cNvSpPr>
          <p:nvPr>
            <p:ph type="dt" sz="half" idx="10"/>
          </p:nvPr>
        </p:nvSpPr>
        <p:spPr/>
        <p:txBody>
          <a:bodyPr/>
          <a:lstStyle/>
          <a:p>
            <a:fld id="{48760EC5-5579-4D3F-9E99-E28B486431A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120</a:t>
            </a:fld>
            <a:endParaRPr lang="en-US"/>
          </a:p>
        </p:txBody>
      </p:sp>
      <p:sp>
        <p:nvSpPr>
          <p:cNvPr id="9" name="TextBox 8"/>
          <p:cNvSpPr txBox="1"/>
          <p:nvPr/>
        </p:nvSpPr>
        <p:spPr>
          <a:xfrm>
            <a:off x="317992" y="1805912"/>
            <a:ext cx="5266185" cy="1323439"/>
          </a:xfrm>
          <a:prstGeom prst="rect">
            <a:avLst/>
          </a:prstGeom>
          <a:noFill/>
        </p:spPr>
        <p:txBody>
          <a:bodyPr wrap="none" rtlCol="0">
            <a:spAutoFit/>
          </a:bodyPr>
          <a:lstStyle/>
          <a:p>
            <a:r>
              <a:rPr lang="en-US" sz="1600" dirty="0" smtClean="0"/>
              <a:t>Given: Three Transactions </a:t>
            </a:r>
          </a:p>
          <a:p>
            <a:r>
              <a:rPr lang="en-US" sz="1600" dirty="0" smtClean="0"/>
              <a:t>T1 with operations Read(A), Write(A)</a:t>
            </a:r>
          </a:p>
          <a:p>
            <a:r>
              <a:rPr lang="en-US" sz="1600" dirty="0" smtClean="0"/>
              <a:t>T2 with operations Read(A)</a:t>
            </a:r>
          </a:p>
          <a:p>
            <a:r>
              <a:rPr lang="en-US" sz="1600" dirty="0" smtClean="0"/>
              <a:t>T3 with operations Read(A), Write(A)</a:t>
            </a:r>
          </a:p>
          <a:p>
            <a:r>
              <a:rPr lang="en-US" sz="1600" dirty="0" smtClean="0"/>
              <a:t>Schedule S1: R3(A), R2(A),W3(A), R1(A), W1(A)</a:t>
            </a:r>
            <a:endParaRPr lang="en-US" sz="1600" dirty="0"/>
          </a:p>
        </p:txBody>
      </p:sp>
      <p:grpSp>
        <p:nvGrpSpPr>
          <p:cNvPr id="24" name="Group 23"/>
          <p:cNvGrpSpPr/>
          <p:nvPr/>
        </p:nvGrpSpPr>
        <p:grpSpPr>
          <a:xfrm>
            <a:off x="5652120" y="1665203"/>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Tree>
    <p:extLst>
      <p:ext uri="{BB962C8B-B14F-4D97-AF65-F5344CB8AC3E}">
        <p14:creationId xmlns="" xmlns:p14="http://schemas.microsoft.com/office/powerpoint/2010/main" val="2363332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What is the Equivalent serial schedule for non-serial scheduleS1:R3(A</a:t>
            </a:r>
            <a:r>
              <a:rPr lang="en-US" sz="1600" dirty="0"/>
              <a:t>), R2(A),W3(A), R1(A), W1(A)</a:t>
            </a:r>
          </a:p>
          <a:p>
            <a:endParaRPr lang="en-US" sz="2400" dirty="0"/>
          </a:p>
        </p:txBody>
      </p:sp>
      <p:sp>
        <p:nvSpPr>
          <p:cNvPr id="4" name="Date Placeholder 3"/>
          <p:cNvSpPr>
            <a:spLocks noGrp="1"/>
          </p:cNvSpPr>
          <p:nvPr>
            <p:ph type="dt" sz="half" idx="10"/>
          </p:nvPr>
        </p:nvSpPr>
        <p:spPr/>
        <p:txBody>
          <a:bodyPr/>
          <a:lstStyle/>
          <a:p>
            <a:fld id="{C127E9A6-4360-4373-B3DB-1D7BA99E97D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121</a:t>
            </a:fld>
            <a:endParaRPr lang="en-US"/>
          </a:p>
        </p:txBody>
      </p:sp>
      <p:sp>
        <p:nvSpPr>
          <p:cNvPr id="9" name="TextBox 8"/>
          <p:cNvSpPr txBox="1"/>
          <p:nvPr/>
        </p:nvSpPr>
        <p:spPr>
          <a:xfrm>
            <a:off x="317992" y="1805912"/>
            <a:ext cx="5266185" cy="1323439"/>
          </a:xfrm>
          <a:prstGeom prst="rect">
            <a:avLst/>
          </a:prstGeom>
          <a:noFill/>
        </p:spPr>
        <p:txBody>
          <a:bodyPr wrap="none" rtlCol="0">
            <a:spAutoFit/>
          </a:bodyPr>
          <a:lstStyle/>
          <a:p>
            <a:r>
              <a:rPr lang="en-US" sz="1600" dirty="0" smtClean="0"/>
              <a:t>Given: Three Transactions </a:t>
            </a:r>
          </a:p>
          <a:p>
            <a:r>
              <a:rPr lang="en-US" sz="1600" dirty="0" smtClean="0"/>
              <a:t>T1 with operations Read(A), Write(A)</a:t>
            </a:r>
          </a:p>
          <a:p>
            <a:r>
              <a:rPr lang="en-US" sz="1600" dirty="0" smtClean="0"/>
              <a:t>T2 with operations Read(A)</a:t>
            </a:r>
          </a:p>
          <a:p>
            <a:r>
              <a:rPr lang="en-US" sz="1600" dirty="0" smtClean="0"/>
              <a:t>T3 with operations Read(A), Write(A)</a:t>
            </a:r>
          </a:p>
          <a:p>
            <a:r>
              <a:rPr lang="en-US" sz="1600" dirty="0" smtClean="0"/>
              <a:t>Schedule S1: R3(A), R2(A),W3(A), R1(A), W1(A)</a:t>
            </a:r>
            <a:endParaRPr lang="en-US" sz="1600" dirty="0"/>
          </a:p>
        </p:txBody>
      </p:sp>
      <p:grpSp>
        <p:nvGrpSpPr>
          <p:cNvPr id="24" name="Group 23"/>
          <p:cNvGrpSpPr/>
          <p:nvPr/>
        </p:nvGrpSpPr>
        <p:grpSpPr>
          <a:xfrm>
            <a:off x="5652120" y="1484784"/>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
        <p:nvSpPr>
          <p:cNvPr id="13" name="Right Arrow 12"/>
          <p:cNvSpPr/>
          <p:nvPr/>
        </p:nvSpPr>
        <p:spPr bwMode="auto">
          <a:xfrm>
            <a:off x="2411760" y="4421305"/>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9" name="TextBox 18"/>
          <p:cNvSpPr txBox="1"/>
          <p:nvPr/>
        </p:nvSpPr>
        <p:spPr>
          <a:xfrm>
            <a:off x="447748" y="5301208"/>
            <a:ext cx="1984839" cy="738664"/>
          </a:xfrm>
          <a:prstGeom prst="rect">
            <a:avLst/>
          </a:prstGeom>
          <a:noFill/>
        </p:spPr>
        <p:txBody>
          <a:bodyPr wrap="none" rtlCol="0">
            <a:spAutoFit/>
          </a:bodyPr>
          <a:lstStyle/>
          <a:p>
            <a:r>
              <a:rPr lang="en-US" sz="1400" dirty="0" smtClean="0"/>
              <a:t>Consider first T2</a:t>
            </a:r>
          </a:p>
          <a:p>
            <a:r>
              <a:rPr lang="en-US" sz="1400" dirty="0" smtClean="0"/>
              <a:t>Because </a:t>
            </a:r>
            <a:r>
              <a:rPr lang="en-US" sz="1400" dirty="0" err="1" smtClean="0"/>
              <a:t>indegree</a:t>
            </a:r>
            <a:r>
              <a:rPr lang="en-US" sz="1400" dirty="0" smtClean="0"/>
              <a:t> is</a:t>
            </a:r>
          </a:p>
          <a:p>
            <a:r>
              <a:rPr lang="en-US" sz="1400" dirty="0" smtClean="0"/>
              <a:t>one</a:t>
            </a:r>
            <a:endParaRPr lang="en-US" sz="1400" dirty="0"/>
          </a:p>
        </p:txBody>
      </p:sp>
      <p:pic>
        <p:nvPicPr>
          <p:cNvPr id="614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1847" y="3850510"/>
            <a:ext cx="1960739" cy="1500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098454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What is the Equivalent serial schedule for non-serial scheduleS1:R3(A</a:t>
            </a:r>
            <a:r>
              <a:rPr lang="en-US" sz="1600" dirty="0"/>
              <a:t>), R2(A),W3(A), R1(A), W1(A)</a:t>
            </a:r>
          </a:p>
          <a:p>
            <a:endParaRPr lang="en-US" sz="2400" dirty="0"/>
          </a:p>
        </p:txBody>
      </p:sp>
      <p:sp>
        <p:nvSpPr>
          <p:cNvPr id="4" name="Date Placeholder 3"/>
          <p:cNvSpPr>
            <a:spLocks noGrp="1"/>
          </p:cNvSpPr>
          <p:nvPr>
            <p:ph type="dt" sz="half" idx="10"/>
          </p:nvPr>
        </p:nvSpPr>
        <p:spPr/>
        <p:txBody>
          <a:bodyPr/>
          <a:lstStyle/>
          <a:p>
            <a:fld id="{FBC852B0-92E9-4806-BD30-E8F01CCF113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122</a:t>
            </a:fld>
            <a:endParaRPr lang="en-US"/>
          </a:p>
        </p:txBody>
      </p:sp>
      <p:sp>
        <p:nvSpPr>
          <p:cNvPr id="9" name="TextBox 8"/>
          <p:cNvSpPr txBox="1"/>
          <p:nvPr/>
        </p:nvSpPr>
        <p:spPr>
          <a:xfrm>
            <a:off x="317992" y="1805912"/>
            <a:ext cx="5266185" cy="1323439"/>
          </a:xfrm>
          <a:prstGeom prst="rect">
            <a:avLst/>
          </a:prstGeom>
          <a:noFill/>
        </p:spPr>
        <p:txBody>
          <a:bodyPr wrap="none" rtlCol="0">
            <a:spAutoFit/>
          </a:bodyPr>
          <a:lstStyle/>
          <a:p>
            <a:r>
              <a:rPr lang="en-US" sz="1600" dirty="0" smtClean="0"/>
              <a:t>Given: Three Transactions </a:t>
            </a:r>
          </a:p>
          <a:p>
            <a:r>
              <a:rPr lang="en-US" sz="1600" dirty="0" smtClean="0"/>
              <a:t>T1 with operations Read(A), Write(A)</a:t>
            </a:r>
          </a:p>
          <a:p>
            <a:r>
              <a:rPr lang="en-US" sz="1600" dirty="0" smtClean="0"/>
              <a:t>T2 with operations Read(A)</a:t>
            </a:r>
          </a:p>
          <a:p>
            <a:r>
              <a:rPr lang="en-US" sz="1600" dirty="0" smtClean="0"/>
              <a:t>T3 with operations Read(A), Write(A)</a:t>
            </a:r>
          </a:p>
          <a:p>
            <a:r>
              <a:rPr lang="en-US" sz="1600" dirty="0" smtClean="0"/>
              <a:t>Schedule S1: R3(A), R2(A),W3(A), R1(A), W1(A)</a:t>
            </a:r>
            <a:endParaRPr lang="en-US" sz="1600" dirty="0"/>
          </a:p>
        </p:txBody>
      </p:sp>
      <p:grpSp>
        <p:nvGrpSpPr>
          <p:cNvPr id="24" name="Group 23"/>
          <p:cNvGrpSpPr/>
          <p:nvPr/>
        </p:nvGrpSpPr>
        <p:grpSpPr>
          <a:xfrm>
            <a:off x="5652120" y="1484784"/>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
        <p:nvSpPr>
          <p:cNvPr id="13" name="Right Arrow 12"/>
          <p:cNvSpPr/>
          <p:nvPr/>
        </p:nvSpPr>
        <p:spPr bwMode="auto">
          <a:xfrm>
            <a:off x="2411760" y="4421305"/>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2915816" y="4404138"/>
            <a:ext cx="441146" cy="338554"/>
          </a:xfrm>
          <a:prstGeom prst="rect">
            <a:avLst/>
          </a:prstGeom>
          <a:noFill/>
          <a:ln w="6350">
            <a:solidFill>
              <a:schemeClr val="tx1"/>
            </a:solidFill>
          </a:ln>
        </p:spPr>
        <p:txBody>
          <a:bodyPr wrap="none" rtlCol="0">
            <a:spAutoFit/>
          </a:bodyPr>
          <a:lstStyle/>
          <a:p>
            <a:r>
              <a:rPr lang="en-US" sz="1600" dirty="0" smtClean="0"/>
              <a:t>T2</a:t>
            </a:r>
            <a:endParaRPr lang="en-US" sz="1600" dirty="0"/>
          </a:p>
        </p:txBody>
      </p:sp>
      <p:sp>
        <p:nvSpPr>
          <p:cNvPr id="19" name="TextBox 18"/>
          <p:cNvSpPr txBox="1"/>
          <p:nvPr/>
        </p:nvSpPr>
        <p:spPr>
          <a:xfrm>
            <a:off x="447748" y="5301208"/>
            <a:ext cx="1984839" cy="738664"/>
          </a:xfrm>
          <a:prstGeom prst="rect">
            <a:avLst/>
          </a:prstGeom>
          <a:noFill/>
        </p:spPr>
        <p:txBody>
          <a:bodyPr wrap="none" rtlCol="0">
            <a:spAutoFit/>
          </a:bodyPr>
          <a:lstStyle/>
          <a:p>
            <a:r>
              <a:rPr lang="en-US" sz="1400" dirty="0" smtClean="0"/>
              <a:t>Consider first T2</a:t>
            </a:r>
          </a:p>
          <a:p>
            <a:r>
              <a:rPr lang="en-US" sz="1400" dirty="0" smtClean="0"/>
              <a:t>Because </a:t>
            </a:r>
            <a:r>
              <a:rPr lang="en-US" sz="1400" dirty="0" err="1" smtClean="0"/>
              <a:t>indegree</a:t>
            </a:r>
            <a:r>
              <a:rPr lang="en-US" sz="1400" dirty="0" smtClean="0"/>
              <a:t> is</a:t>
            </a:r>
          </a:p>
          <a:p>
            <a:r>
              <a:rPr lang="en-US" sz="1400" dirty="0" smtClean="0"/>
              <a:t>one</a:t>
            </a:r>
            <a:endParaRPr lang="en-US" sz="1400" dirty="0"/>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08745" y="3850510"/>
            <a:ext cx="1847220" cy="1413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847" y="3850510"/>
            <a:ext cx="1960739" cy="1500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761430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What is the Equivalent serial schedule for non-serial scheduleS1:R3(A</a:t>
            </a:r>
            <a:r>
              <a:rPr lang="en-US" sz="1600" dirty="0"/>
              <a:t>), R2(A),W3(A), R1(A), W1(A)</a:t>
            </a:r>
          </a:p>
          <a:p>
            <a:endParaRPr lang="en-US" sz="2400" dirty="0"/>
          </a:p>
        </p:txBody>
      </p:sp>
      <p:sp>
        <p:nvSpPr>
          <p:cNvPr id="4" name="Date Placeholder 3"/>
          <p:cNvSpPr>
            <a:spLocks noGrp="1"/>
          </p:cNvSpPr>
          <p:nvPr>
            <p:ph type="dt" sz="half" idx="10"/>
          </p:nvPr>
        </p:nvSpPr>
        <p:spPr/>
        <p:txBody>
          <a:bodyPr/>
          <a:lstStyle/>
          <a:p>
            <a:fld id="{C060704B-5CBB-4894-AAD8-BD0DB623307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123</a:t>
            </a:fld>
            <a:endParaRPr lang="en-US"/>
          </a:p>
        </p:txBody>
      </p:sp>
      <p:sp>
        <p:nvSpPr>
          <p:cNvPr id="9" name="TextBox 8"/>
          <p:cNvSpPr txBox="1"/>
          <p:nvPr/>
        </p:nvSpPr>
        <p:spPr>
          <a:xfrm>
            <a:off x="317992" y="1805912"/>
            <a:ext cx="5266185" cy="1323439"/>
          </a:xfrm>
          <a:prstGeom prst="rect">
            <a:avLst/>
          </a:prstGeom>
          <a:noFill/>
        </p:spPr>
        <p:txBody>
          <a:bodyPr wrap="none" rtlCol="0">
            <a:spAutoFit/>
          </a:bodyPr>
          <a:lstStyle/>
          <a:p>
            <a:r>
              <a:rPr lang="en-US" sz="1600" dirty="0" smtClean="0"/>
              <a:t>Given: Three Transactions </a:t>
            </a:r>
          </a:p>
          <a:p>
            <a:r>
              <a:rPr lang="en-US" sz="1600" dirty="0" smtClean="0"/>
              <a:t>T1 with operations Read(A), Write(A)</a:t>
            </a:r>
          </a:p>
          <a:p>
            <a:r>
              <a:rPr lang="en-US" sz="1600" dirty="0" smtClean="0"/>
              <a:t>T2 with operations Read(A)</a:t>
            </a:r>
          </a:p>
          <a:p>
            <a:r>
              <a:rPr lang="en-US" sz="1600" dirty="0" smtClean="0"/>
              <a:t>T3 with operations Read(A), Write(A)</a:t>
            </a:r>
          </a:p>
          <a:p>
            <a:r>
              <a:rPr lang="en-US" sz="1600" dirty="0" smtClean="0"/>
              <a:t>Schedule S1: R3(A), R2(A),W3(A), R1(A), W1(A)</a:t>
            </a:r>
            <a:endParaRPr lang="en-US" sz="1600" dirty="0"/>
          </a:p>
        </p:txBody>
      </p:sp>
      <p:grpSp>
        <p:nvGrpSpPr>
          <p:cNvPr id="24" name="Group 23"/>
          <p:cNvGrpSpPr/>
          <p:nvPr/>
        </p:nvGrpSpPr>
        <p:grpSpPr>
          <a:xfrm>
            <a:off x="5652120" y="1484784"/>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
        <p:nvSpPr>
          <p:cNvPr id="13" name="Right Arrow 12"/>
          <p:cNvSpPr/>
          <p:nvPr/>
        </p:nvSpPr>
        <p:spPr bwMode="auto">
          <a:xfrm>
            <a:off x="2411760" y="4421305"/>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2915816" y="4404138"/>
            <a:ext cx="441146" cy="338554"/>
          </a:xfrm>
          <a:prstGeom prst="rect">
            <a:avLst/>
          </a:prstGeom>
          <a:noFill/>
          <a:ln w="6350">
            <a:solidFill>
              <a:schemeClr val="tx1"/>
            </a:solidFill>
          </a:ln>
        </p:spPr>
        <p:txBody>
          <a:bodyPr wrap="none" rtlCol="0">
            <a:spAutoFit/>
          </a:bodyPr>
          <a:lstStyle/>
          <a:p>
            <a:r>
              <a:rPr lang="en-US" sz="1600" dirty="0" smtClean="0"/>
              <a:t>T2</a:t>
            </a:r>
            <a:endParaRPr lang="en-US" sz="1600" dirty="0"/>
          </a:p>
        </p:txBody>
      </p:sp>
      <p:sp>
        <p:nvSpPr>
          <p:cNvPr id="19" name="TextBox 18"/>
          <p:cNvSpPr txBox="1"/>
          <p:nvPr/>
        </p:nvSpPr>
        <p:spPr>
          <a:xfrm>
            <a:off x="447748" y="5301208"/>
            <a:ext cx="1984839" cy="738664"/>
          </a:xfrm>
          <a:prstGeom prst="rect">
            <a:avLst/>
          </a:prstGeom>
          <a:noFill/>
        </p:spPr>
        <p:txBody>
          <a:bodyPr wrap="none" rtlCol="0">
            <a:spAutoFit/>
          </a:bodyPr>
          <a:lstStyle/>
          <a:p>
            <a:r>
              <a:rPr lang="en-US" sz="1400" dirty="0" smtClean="0"/>
              <a:t>Consider first T2</a:t>
            </a:r>
          </a:p>
          <a:p>
            <a:r>
              <a:rPr lang="en-US" sz="1400" dirty="0" smtClean="0"/>
              <a:t>Because </a:t>
            </a:r>
            <a:r>
              <a:rPr lang="en-US" sz="1400" dirty="0" err="1" smtClean="0"/>
              <a:t>indegree</a:t>
            </a:r>
            <a:r>
              <a:rPr lang="en-US" sz="1400" dirty="0" smtClean="0"/>
              <a:t> is</a:t>
            </a:r>
          </a:p>
          <a:p>
            <a:r>
              <a:rPr lang="en-US" sz="1400" dirty="0" smtClean="0"/>
              <a:t>one</a:t>
            </a:r>
            <a:endParaRPr lang="en-US" sz="1400" dirty="0"/>
          </a:p>
        </p:txBody>
      </p:sp>
      <p:sp>
        <p:nvSpPr>
          <p:cNvPr id="48" name="Right Arrow 47"/>
          <p:cNvSpPr/>
          <p:nvPr/>
        </p:nvSpPr>
        <p:spPr bwMode="auto">
          <a:xfrm>
            <a:off x="5292080" y="4372979"/>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9" name="TextBox 48"/>
          <p:cNvSpPr txBox="1"/>
          <p:nvPr/>
        </p:nvSpPr>
        <p:spPr>
          <a:xfrm>
            <a:off x="5796136" y="4355812"/>
            <a:ext cx="845103" cy="338554"/>
          </a:xfrm>
          <a:prstGeom prst="rect">
            <a:avLst/>
          </a:prstGeom>
          <a:noFill/>
          <a:ln w="6350">
            <a:solidFill>
              <a:schemeClr val="tx1"/>
            </a:solidFill>
          </a:ln>
        </p:spPr>
        <p:txBody>
          <a:bodyPr wrap="none" rtlCol="0">
            <a:spAutoFit/>
          </a:bodyPr>
          <a:lstStyle/>
          <a:p>
            <a:r>
              <a:rPr lang="en-US" sz="1600" dirty="0" smtClean="0"/>
              <a:t>T2, T3</a:t>
            </a:r>
            <a:endParaRPr lang="en-US" sz="1600"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10159" y="3945159"/>
            <a:ext cx="1866297" cy="14280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08745" y="3850510"/>
            <a:ext cx="1847220" cy="1413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847" y="3850510"/>
            <a:ext cx="1960739" cy="1500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 name="Down Arrow 62"/>
          <p:cNvSpPr/>
          <p:nvPr/>
        </p:nvSpPr>
        <p:spPr bwMode="auto">
          <a:xfrm>
            <a:off x="7639551" y="5373216"/>
            <a:ext cx="360040" cy="2973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67" name="TextBox 66"/>
          <p:cNvSpPr txBox="1"/>
          <p:nvPr/>
        </p:nvSpPr>
        <p:spPr>
          <a:xfrm>
            <a:off x="7279511" y="5670540"/>
            <a:ext cx="1202573" cy="338554"/>
          </a:xfrm>
          <a:prstGeom prst="rect">
            <a:avLst/>
          </a:prstGeom>
          <a:noFill/>
          <a:ln w="6350">
            <a:solidFill>
              <a:schemeClr val="tx1"/>
            </a:solidFill>
          </a:ln>
        </p:spPr>
        <p:txBody>
          <a:bodyPr wrap="none" rtlCol="0">
            <a:spAutoFit/>
          </a:bodyPr>
          <a:lstStyle/>
          <a:p>
            <a:r>
              <a:rPr lang="en-US" sz="1600" dirty="0" smtClean="0"/>
              <a:t>T2, T3, t1</a:t>
            </a:r>
            <a:endParaRPr lang="en-US" sz="1600" dirty="0"/>
          </a:p>
        </p:txBody>
      </p:sp>
      <p:cxnSp>
        <p:nvCxnSpPr>
          <p:cNvPr id="65" name="Straight Connector 64"/>
          <p:cNvCxnSpPr/>
          <p:nvPr/>
        </p:nvCxnSpPr>
        <p:spPr bwMode="auto">
          <a:xfrm flipV="1">
            <a:off x="7279511" y="4712423"/>
            <a:ext cx="124034" cy="228745"/>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 xmlns:p14="http://schemas.microsoft.com/office/powerpoint/2010/main" val="7531228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sz="1600" dirty="0" smtClean="0"/>
              <a:t>What is the Equivalent serial schedule for non-serial schedule S1:R3(A</a:t>
            </a:r>
            <a:r>
              <a:rPr lang="en-US" sz="1600" dirty="0"/>
              <a:t>), R2(A),W3(A), R1(A), W1(A)</a:t>
            </a:r>
          </a:p>
          <a:p>
            <a:endParaRPr lang="en-US" sz="2400" dirty="0"/>
          </a:p>
        </p:txBody>
      </p:sp>
      <p:sp>
        <p:nvSpPr>
          <p:cNvPr id="4" name="Date Placeholder 3"/>
          <p:cNvSpPr>
            <a:spLocks noGrp="1"/>
          </p:cNvSpPr>
          <p:nvPr>
            <p:ph type="dt" sz="half" idx="10"/>
          </p:nvPr>
        </p:nvSpPr>
        <p:spPr/>
        <p:txBody>
          <a:bodyPr/>
          <a:lstStyle/>
          <a:p>
            <a:fld id="{9571D2CE-1830-4ABF-895D-BE2BAE947CD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124</a:t>
            </a:fld>
            <a:endParaRPr lang="en-US"/>
          </a:p>
        </p:txBody>
      </p:sp>
      <p:sp>
        <p:nvSpPr>
          <p:cNvPr id="9" name="TextBox 8"/>
          <p:cNvSpPr txBox="1"/>
          <p:nvPr/>
        </p:nvSpPr>
        <p:spPr>
          <a:xfrm>
            <a:off x="317992" y="1805912"/>
            <a:ext cx="5266185" cy="1323439"/>
          </a:xfrm>
          <a:prstGeom prst="rect">
            <a:avLst/>
          </a:prstGeom>
          <a:noFill/>
        </p:spPr>
        <p:txBody>
          <a:bodyPr wrap="none" rtlCol="0">
            <a:spAutoFit/>
          </a:bodyPr>
          <a:lstStyle/>
          <a:p>
            <a:r>
              <a:rPr lang="en-US" sz="1600" dirty="0" smtClean="0"/>
              <a:t>Given: Three Transactions </a:t>
            </a:r>
          </a:p>
          <a:p>
            <a:r>
              <a:rPr lang="en-US" sz="1600" dirty="0" smtClean="0"/>
              <a:t>T1 with operations Read(A), Write(A)</a:t>
            </a:r>
          </a:p>
          <a:p>
            <a:r>
              <a:rPr lang="en-US" sz="1600" dirty="0" smtClean="0"/>
              <a:t>T2 with operations Read(A)</a:t>
            </a:r>
          </a:p>
          <a:p>
            <a:r>
              <a:rPr lang="en-US" sz="1600" dirty="0" smtClean="0"/>
              <a:t>T3 with operations Read(A), Write(A)</a:t>
            </a:r>
          </a:p>
          <a:p>
            <a:r>
              <a:rPr lang="en-US" sz="1600" dirty="0" smtClean="0"/>
              <a:t>Schedule S1: R3(A), R2(A),W3(A), R1(A), W1(A)</a:t>
            </a:r>
            <a:endParaRPr lang="en-US" sz="1600" dirty="0"/>
          </a:p>
        </p:txBody>
      </p:sp>
      <p:grpSp>
        <p:nvGrpSpPr>
          <p:cNvPr id="24" name="Group 23"/>
          <p:cNvGrpSpPr/>
          <p:nvPr/>
        </p:nvGrpSpPr>
        <p:grpSpPr>
          <a:xfrm>
            <a:off x="5652120" y="1484784"/>
            <a:ext cx="2347471" cy="1763797"/>
            <a:chOff x="6400993" y="4221088"/>
            <a:chExt cx="2347471" cy="1763797"/>
          </a:xfrm>
        </p:grpSpPr>
        <p:sp>
          <p:nvSpPr>
            <p:cNvPr id="10" name="Oval 9"/>
            <p:cNvSpPr/>
            <p:nvPr/>
          </p:nvSpPr>
          <p:spPr bwMode="auto">
            <a:xfrm>
              <a:off x="8028384"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T2</a:t>
              </a:r>
            </a:p>
          </p:txBody>
        </p:sp>
        <p:sp>
          <p:nvSpPr>
            <p:cNvPr id="11" name="Oval 10"/>
            <p:cNvSpPr/>
            <p:nvPr/>
          </p:nvSpPr>
          <p:spPr bwMode="auto">
            <a:xfrm>
              <a:off x="6400993" y="4302388"/>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T1</a:t>
              </a:r>
            </a:p>
          </p:txBody>
        </p:sp>
        <p:sp>
          <p:nvSpPr>
            <p:cNvPr id="12" name="Oval 11"/>
            <p:cNvSpPr/>
            <p:nvPr/>
          </p:nvSpPr>
          <p:spPr bwMode="auto">
            <a:xfrm>
              <a:off x="7301786" y="5408821"/>
              <a:ext cx="720080" cy="5760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T3</a:t>
              </a:r>
            </a:p>
          </p:txBody>
        </p:sp>
        <p:cxnSp>
          <p:nvCxnSpPr>
            <p:cNvPr id="16" name="Straight Arrow Connector 15"/>
            <p:cNvCxnSpPr>
              <a:stCxn id="10" idx="2"/>
              <a:endCxn id="11" idx="6"/>
            </p:cNvCxnSpPr>
            <p:nvPr/>
          </p:nvCxnSpPr>
          <p:spPr bwMode="auto">
            <a:xfrm flipH="1">
              <a:off x="7121073" y="4590420"/>
              <a:ext cx="9073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4"/>
              <a:endCxn id="12" idx="7"/>
            </p:cNvCxnSpPr>
            <p:nvPr/>
          </p:nvCxnSpPr>
          <p:spPr bwMode="auto">
            <a:xfrm flipH="1">
              <a:off x="7916413" y="4878452"/>
              <a:ext cx="472011" cy="614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2"/>
              <a:endCxn id="11" idx="4"/>
            </p:cNvCxnSpPr>
            <p:nvPr/>
          </p:nvCxnSpPr>
          <p:spPr bwMode="auto">
            <a:xfrm flipH="1" flipV="1">
              <a:off x="6761033" y="4878452"/>
              <a:ext cx="540753" cy="818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7452320" y="4221088"/>
              <a:ext cx="34176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8217544" y="5069377"/>
              <a:ext cx="341760"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6590153" y="5254043"/>
              <a:ext cx="341760" cy="369332"/>
            </a:xfrm>
            <a:prstGeom prst="rect">
              <a:avLst/>
            </a:prstGeom>
            <a:noFill/>
          </p:spPr>
          <p:txBody>
            <a:bodyPr wrap="none" rtlCol="0">
              <a:spAutoFit/>
            </a:bodyPr>
            <a:lstStyle/>
            <a:p>
              <a:r>
                <a:rPr lang="en-US" dirty="0" smtClean="0"/>
                <a:t>A</a:t>
              </a:r>
              <a:endParaRPr lang="en-US" dirty="0"/>
            </a:p>
          </p:txBody>
        </p:sp>
      </p:grpSp>
      <p:sp>
        <p:nvSpPr>
          <p:cNvPr id="13" name="Right Arrow 12"/>
          <p:cNvSpPr/>
          <p:nvPr/>
        </p:nvSpPr>
        <p:spPr bwMode="auto">
          <a:xfrm>
            <a:off x="2411760" y="3999795"/>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2915816" y="3982628"/>
            <a:ext cx="441146" cy="338554"/>
          </a:xfrm>
          <a:prstGeom prst="rect">
            <a:avLst/>
          </a:prstGeom>
          <a:noFill/>
          <a:ln w="6350">
            <a:solidFill>
              <a:schemeClr val="tx1"/>
            </a:solidFill>
          </a:ln>
        </p:spPr>
        <p:txBody>
          <a:bodyPr wrap="none" rtlCol="0">
            <a:spAutoFit/>
          </a:bodyPr>
          <a:lstStyle/>
          <a:p>
            <a:r>
              <a:rPr lang="en-US" sz="1600" dirty="0" smtClean="0"/>
              <a:t>T2</a:t>
            </a:r>
            <a:endParaRPr lang="en-US" sz="1600" dirty="0"/>
          </a:p>
        </p:txBody>
      </p:sp>
      <p:sp>
        <p:nvSpPr>
          <p:cNvPr id="19" name="TextBox 18"/>
          <p:cNvSpPr txBox="1"/>
          <p:nvPr/>
        </p:nvSpPr>
        <p:spPr>
          <a:xfrm>
            <a:off x="447748" y="4879698"/>
            <a:ext cx="1984839" cy="738664"/>
          </a:xfrm>
          <a:prstGeom prst="rect">
            <a:avLst/>
          </a:prstGeom>
          <a:noFill/>
        </p:spPr>
        <p:txBody>
          <a:bodyPr wrap="none" rtlCol="0">
            <a:spAutoFit/>
          </a:bodyPr>
          <a:lstStyle/>
          <a:p>
            <a:r>
              <a:rPr lang="en-US" sz="1400" dirty="0" smtClean="0"/>
              <a:t>Consider first T2</a:t>
            </a:r>
          </a:p>
          <a:p>
            <a:r>
              <a:rPr lang="en-US" sz="1400" dirty="0" smtClean="0"/>
              <a:t>Because </a:t>
            </a:r>
            <a:r>
              <a:rPr lang="en-US" sz="1400" dirty="0" err="1" smtClean="0"/>
              <a:t>indegree</a:t>
            </a:r>
            <a:r>
              <a:rPr lang="en-US" sz="1400" dirty="0" smtClean="0"/>
              <a:t> is</a:t>
            </a:r>
          </a:p>
          <a:p>
            <a:r>
              <a:rPr lang="en-US" sz="1400" dirty="0" smtClean="0"/>
              <a:t>one</a:t>
            </a:r>
            <a:endParaRPr lang="en-US" sz="1400" dirty="0"/>
          </a:p>
        </p:txBody>
      </p:sp>
      <p:sp>
        <p:nvSpPr>
          <p:cNvPr id="48" name="Right Arrow 47"/>
          <p:cNvSpPr/>
          <p:nvPr/>
        </p:nvSpPr>
        <p:spPr bwMode="auto">
          <a:xfrm>
            <a:off x="5292080" y="3951469"/>
            <a:ext cx="504056" cy="3394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9" name="TextBox 48"/>
          <p:cNvSpPr txBox="1"/>
          <p:nvPr/>
        </p:nvSpPr>
        <p:spPr>
          <a:xfrm>
            <a:off x="5796136" y="3934302"/>
            <a:ext cx="845103" cy="338554"/>
          </a:xfrm>
          <a:prstGeom prst="rect">
            <a:avLst/>
          </a:prstGeom>
          <a:noFill/>
          <a:ln w="6350">
            <a:solidFill>
              <a:schemeClr val="tx1"/>
            </a:solidFill>
          </a:ln>
        </p:spPr>
        <p:txBody>
          <a:bodyPr wrap="none" rtlCol="0">
            <a:spAutoFit/>
          </a:bodyPr>
          <a:lstStyle/>
          <a:p>
            <a:r>
              <a:rPr lang="en-US" sz="1600" dirty="0" smtClean="0"/>
              <a:t>T2, T3</a:t>
            </a:r>
            <a:endParaRPr lang="en-US" sz="1600"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10159" y="3523649"/>
            <a:ext cx="1866297" cy="14280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08745" y="3429000"/>
            <a:ext cx="1847220" cy="1413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847" y="3429000"/>
            <a:ext cx="1960739" cy="1500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 name="Down Arrow 62"/>
          <p:cNvSpPr/>
          <p:nvPr/>
        </p:nvSpPr>
        <p:spPr bwMode="auto">
          <a:xfrm>
            <a:off x="7639551" y="4951706"/>
            <a:ext cx="360040" cy="2973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67" name="TextBox 66"/>
          <p:cNvSpPr txBox="1"/>
          <p:nvPr/>
        </p:nvSpPr>
        <p:spPr>
          <a:xfrm>
            <a:off x="7279511" y="5249030"/>
            <a:ext cx="1202573" cy="338554"/>
          </a:xfrm>
          <a:prstGeom prst="rect">
            <a:avLst/>
          </a:prstGeom>
          <a:noFill/>
          <a:ln w="6350">
            <a:solidFill>
              <a:schemeClr val="tx1"/>
            </a:solidFill>
          </a:ln>
        </p:spPr>
        <p:txBody>
          <a:bodyPr wrap="none" rtlCol="0">
            <a:spAutoFit/>
          </a:bodyPr>
          <a:lstStyle/>
          <a:p>
            <a:r>
              <a:rPr lang="en-US" sz="1600" dirty="0" smtClean="0"/>
              <a:t>T2, T3, t1</a:t>
            </a:r>
            <a:endParaRPr lang="en-US" sz="1600" dirty="0"/>
          </a:p>
        </p:txBody>
      </p:sp>
      <p:cxnSp>
        <p:nvCxnSpPr>
          <p:cNvPr id="65" name="Straight Connector 64"/>
          <p:cNvCxnSpPr/>
          <p:nvPr/>
        </p:nvCxnSpPr>
        <p:spPr bwMode="auto">
          <a:xfrm flipV="1">
            <a:off x="7279511" y="4290913"/>
            <a:ext cx="124034" cy="228745"/>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66" name="TextBox 65"/>
          <p:cNvSpPr txBox="1"/>
          <p:nvPr/>
        </p:nvSpPr>
        <p:spPr>
          <a:xfrm>
            <a:off x="827584" y="5724545"/>
            <a:ext cx="6995826" cy="584775"/>
          </a:xfrm>
          <a:prstGeom prst="rect">
            <a:avLst/>
          </a:prstGeom>
          <a:noFill/>
          <a:ln>
            <a:solidFill>
              <a:srgbClr val="FF0000"/>
            </a:solidFill>
          </a:ln>
        </p:spPr>
        <p:txBody>
          <a:bodyPr wrap="none" rtlCol="0">
            <a:spAutoFit/>
          </a:bodyPr>
          <a:lstStyle/>
          <a:p>
            <a:r>
              <a:rPr lang="en-US" sz="1600" dirty="0" smtClean="0"/>
              <a:t>Equivalent Serial Schedule is: T2, T3, T1</a:t>
            </a:r>
          </a:p>
          <a:p>
            <a:r>
              <a:rPr lang="en-US" sz="1600" dirty="0"/>
              <a:t> </a:t>
            </a:r>
            <a:r>
              <a:rPr lang="en-US" sz="1600" dirty="0" smtClean="0"/>
              <a:t>                                           R2(A), R3(A),W3(A), R1(A), W1(A)</a:t>
            </a:r>
            <a:endParaRPr lang="en-US" sz="1600" dirty="0"/>
          </a:p>
        </p:txBody>
      </p:sp>
    </p:spTree>
    <p:extLst>
      <p:ext uri="{BB962C8B-B14F-4D97-AF65-F5344CB8AC3E}">
        <p14:creationId xmlns="" xmlns:p14="http://schemas.microsoft.com/office/powerpoint/2010/main" val="8858113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sz="1600" dirty="0"/>
              <a:t>Which of the following schedules is (conflict) </a:t>
            </a:r>
            <a:r>
              <a:rPr lang="en-US" sz="1600" dirty="0" err="1"/>
              <a:t>serializable</a:t>
            </a:r>
            <a:r>
              <a:rPr lang="en-US" sz="1600" dirty="0"/>
              <a:t>? For each </a:t>
            </a:r>
            <a:r>
              <a:rPr lang="en-US" sz="1600" dirty="0" err="1" smtClean="0"/>
              <a:t>serializable</a:t>
            </a:r>
            <a:r>
              <a:rPr lang="en-US" sz="1600" dirty="0" smtClean="0"/>
              <a:t> schedule</a:t>
            </a:r>
            <a:r>
              <a:rPr lang="en-US" sz="1600" dirty="0"/>
              <a:t>, determine the equivalent serial schedules.</a:t>
            </a:r>
          </a:p>
          <a:p>
            <a:pPr marL="0" indent="0">
              <a:buNone/>
            </a:pPr>
            <a:r>
              <a:rPr lang="pt-BR" sz="1600" dirty="0"/>
              <a:t>(a) r1 (X); r3 (X); w1(X); r2(X); w3(X)</a:t>
            </a:r>
          </a:p>
          <a:p>
            <a:pPr marL="0" indent="0">
              <a:buNone/>
            </a:pPr>
            <a:r>
              <a:rPr lang="pt-BR" sz="1600" dirty="0"/>
              <a:t>(b) r1 (X); r3 (X); w3(X); w1(X); r2(X)</a:t>
            </a:r>
          </a:p>
          <a:p>
            <a:pPr marL="0" indent="0">
              <a:buNone/>
            </a:pPr>
            <a:r>
              <a:rPr lang="pt-BR" sz="1600" dirty="0"/>
              <a:t>(c) r3 (X); r2 (X); w3(X); r1(X); w1(X)</a:t>
            </a:r>
          </a:p>
          <a:p>
            <a:pPr marL="0" indent="0">
              <a:buNone/>
            </a:pPr>
            <a:r>
              <a:rPr lang="pt-BR" sz="1600" dirty="0"/>
              <a:t>(d) r3 (X); r2 (X); r1(X); w3(X); w1(X)</a:t>
            </a:r>
            <a:endParaRPr lang="en-US" sz="1600" dirty="0"/>
          </a:p>
        </p:txBody>
      </p:sp>
      <p:sp>
        <p:nvSpPr>
          <p:cNvPr id="4" name="Date Placeholder 3"/>
          <p:cNvSpPr>
            <a:spLocks noGrp="1"/>
          </p:cNvSpPr>
          <p:nvPr>
            <p:ph type="dt" sz="half" idx="10"/>
          </p:nvPr>
        </p:nvSpPr>
        <p:spPr/>
        <p:txBody>
          <a:bodyPr/>
          <a:lstStyle/>
          <a:p>
            <a:fld id="{B188F350-22F4-489A-A6B9-C0DE0194B55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125</a:t>
            </a:fld>
            <a:endParaRPr lang="en-US"/>
          </a:p>
        </p:txBody>
      </p:sp>
    </p:spTree>
    <p:extLst>
      <p:ext uri="{BB962C8B-B14F-4D97-AF65-F5344CB8AC3E}">
        <p14:creationId xmlns="" xmlns:p14="http://schemas.microsoft.com/office/powerpoint/2010/main" val="40367648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Solution</a:t>
            </a:r>
            <a:endParaRPr lang="en-US" dirty="0">
              <a:solidFill>
                <a:srgbClr val="002060"/>
              </a:solidFill>
            </a:endParaRPr>
          </a:p>
        </p:txBody>
      </p:sp>
      <p:sp>
        <p:nvSpPr>
          <p:cNvPr id="3" name="Content Placeholder 2"/>
          <p:cNvSpPr>
            <a:spLocks noGrp="1"/>
          </p:cNvSpPr>
          <p:nvPr>
            <p:ph idx="1"/>
          </p:nvPr>
        </p:nvSpPr>
        <p:spPr/>
        <p:txBody>
          <a:bodyPr/>
          <a:lstStyle/>
          <a:p>
            <a:pPr marL="0" indent="0">
              <a:buNone/>
            </a:pPr>
            <a:endParaRPr lang="en-US" sz="1600" dirty="0"/>
          </a:p>
        </p:txBody>
      </p:sp>
      <p:sp>
        <p:nvSpPr>
          <p:cNvPr id="4" name="Date Placeholder 3"/>
          <p:cNvSpPr>
            <a:spLocks noGrp="1"/>
          </p:cNvSpPr>
          <p:nvPr>
            <p:ph type="dt" sz="half" idx="10"/>
          </p:nvPr>
        </p:nvSpPr>
        <p:spPr/>
        <p:txBody>
          <a:bodyPr/>
          <a:lstStyle/>
          <a:p>
            <a:fld id="{86CDFF37-819F-495F-A58D-9F3B1C8B43D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126</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1628800"/>
            <a:ext cx="3240360"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27984" y="1218059"/>
            <a:ext cx="4106033" cy="2210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85961" y="3946503"/>
            <a:ext cx="3210652" cy="528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159139" y="4461391"/>
            <a:ext cx="2509205" cy="17759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082913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sz="1600" dirty="0"/>
              <a:t>Consider the three transactions T1, T2, and T3, and the schedules S1 and S2 </a:t>
            </a:r>
            <a:r>
              <a:rPr lang="en-US" sz="1600" dirty="0" smtClean="0"/>
              <a:t>given below</a:t>
            </a:r>
            <a:r>
              <a:rPr lang="en-US" sz="1600" dirty="0"/>
              <a:t>. Draw the </a:t>
            </a:r>
            <a:r>
              <a:rPr lang="en-US" sz="1600" dirty="0" err="1"/>
              <a:t>serializibility</a:t>
            </a:r>
            <a:r>
              <a:rPr lang="en-US" sz="1600" dirty="0"/>
              <a:t> (precedence) graphs for S1 and S2 and state whether </a:t>
            </a:r>
            <a:r>
              <a:rPr lang="en-US" sz="1600" dirty="0" smtClean="0"/>
              <a:t>each schedule </a:t>
            </a:r>
            <a:r>
              <a:rPr lang="en-US" sz="1600" dirty="0"/>
              <a:t>is </a:t>
            </a:r>
            <a:r>
              <a:rPr lang="en-US" sz="1600" dirty="0" err="1"/>
              <a:t>serializable</a:t>
            </a:r>
            <a:r>
              <a:rPr lang="en-US" sz="1600" dirty="0"/>
              <a:t> or not. If a schedule is </a:t>
            </a:r>
            <a:r>
              <a:rPr lang="en-US" sz="1600" dirty="0" err="1"/>
              <a:t>serializable</a:t>
            </a:r>
            <a:r>
              <a:rPr lang="en-US" sz="1600" dirty="0"/>
              <a:t>, write down the equivalent </a:t>
            </a:r>
            <a:r>
              <a:rPr lang="en-US" sz="1600" dirty="0" smtClean="0"/>
              <a:t>serial schedule(s</a:t>
            </a:r>
            <a:r>
              <a:rPr lang="en-US" sz="1600" dirty="0"/>
              <a:t>).</a:t>
            </a:r>
          </a:p>
          <a:p>
            <a:pPr marL="0" indent="0">
              <a:buNone/>
            </a:pPr>
            <a:r>
              <a:rPr lang="en-US" sz="1600" dirty="0"/>
              <a:t>T1: r1(x); r1(z); w1(x)</a:t>
            </a:r>
          </a:p>
          <a:p>
            <a:pPr marL="0" indent="0">
              <a:buNone/>
            </a:pPr>
            <a:r>
              <a:rPr lang="pl-PL" sz="1600" dirty="0"/>
              <a:t>T2: r2(z); r2(y); w2(z); w2(y)</a:t>
            </a:r>
          </a:p>
          <a:p>
            <a:pPr marL="0" indent="0">
              <a:buNone/>
            </a:pPr>
            <a:r>
              <a:rPr lang="en-US" sz="1600" dirty="0"/>
              <a:t>T3: r3(x); r3(y); w3(y)</a:t>
            </a:r>
          </a:p>
          <a:p>
            <a:pPr marL="0" indent="0">
              <a:buNone/>
            </a:pPr>
            <a:r>
              <a:rPr lang="pl-PL" sz="1600" dirty="0"/>
              <a:t>S1: r1(x); r2(z); </a:t>
            </a:r>
            <a:r>
              <a:rPr lang="pl-PL" sz="1600" dirty="0" smtClean="0"/>
              <a:t>r1(</a:t>
            </a:r>
            <a:r>
              <a:rPr lang="en-IN" sz="1600" dirty="0" smtClean="0"/>
              <a:t>z</a:t>
            </a:r>
            <a:r>
              <a:rPr lang="pl-PL" sz="1600" dirty="0" smtClean="0"/>
              <a:t>); </a:t>
            </a:r>
            <a:r>
              <a:rPr lang="pl-PL" sz="1600" dirty="0"/>
              <a:t>r3(x); r3(y); w1(x); w3(y); r2(y); w2(z); w2(y)</a:t>
            </a:r>
          </a:p>
          <a:p>
            <a:pPr marL="0" indent="0">
              <a:buNone/>
            </a:pPr>
            <a:r>
              <a:rPr lang="pl-PL" sz="1600" dirty="0"/>
              <a:t>S2: r1(x); r2(z); r3(x); r1(z); r2(y); r3(y); w1(x); w2(z); w3(y); w2(y)</a:t>
            </a:r>
            <a:endParaRPr lang="en-US" sz="1600" dirty="0"/>
          </a:p>
        </p:txBody>
      </p:sp>
      <p:sp>
        <p:nvSpPr>
          <p:cNvPr id="4" name="Date Placeholder 3"/>
          <p:cNvSpPr>
            <a:spLocks noGrp="1"/>
          </p:cNvSpPr>
          <p:nvPr>
            <p:ph type="dt" sz="half" idx="10"/>
          </p:nvPr>
        </p:nvSpPr>
        <p:spPr/>
        <p:txBody>
          <a:bodyPr/>
          <a:lstStyle/>
          <a:p>
            <a:fld id="{F38F5937-ED84-489C-BAB4-00A7670ED41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127</a:t>
            </a:fld>
            <a:endParaRPr lang="en-US"/>
          </a:p>
        </p:txBody>
      </p:sp>
    </p:spTree>
    <p:extLst>
      <p:ext uri="{BB962C8B-B14F-4D97-AF65-F5344CB8AC3E}">
        <p14:creationId xmlns="" xmlns:p14="http://schemas.microsoft.com/office/powerpoint/2010/main" val="317129291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Solution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24A4065-6086-4886-9DEE-C95C1A4CE33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128</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547813"/>
            <a:ext cx="4621683" cy="444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609943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000" dirty="0" smtClean="0"/>
              <a:t>What you have learned until now in Unit4:Transactions</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1400" dirty="0" smtClean="0"/>
              <a:t>Serial Schedule</a:t>
            </a:r>
          </a:p>
          <a:p>
            <a:pPr>
              <a:lnSpc>
                <a:spcPct val="80000"/>
              </a:lnSpc>
            </a:pPr>
            <a:r>
              <a:rPr lang="en-US" altLang="en-US" sz="1400" dirty="0" smtClean="0"/>
              <a:t>Serializable Schedule</a:t>
            </a:r>
          </a:p>
          <a:p>
            <a:pPr>
              <a:lnSpc>
                <a:spcPct val="80000"/>
              </a:lnSpc>
            </a:pPr>
            <a:r>
              <a:rPr lang="en-US" altLang="en-US" sz="1400" dirty="0" smtClean="0"/>
              <a:t>Conflict Serializable Schedule (CS)</a:t>
            </a:r>
          </a:p>
          <a:p>
            <a:pPr>
              <a:lnSpc>
                <a:spcPct val="80000"/>
              </a:lnSpc>
            </a:pPr>
            <a:r>
              <a:rPr lang="en-US" altLang="en-US" sz="1400" dirty="0"/>
              <a:t> </a:t>
            </a:r>
            <a:r>
              <a:rPr lang="en-US" altLang="en-US" sz="1400" dirty="0" smtClean="0"/>
              <a:t>                      - Algorithm for testing CS and Converting to Serial Schedule</a:t>
            </a:r>
          </a:p>
        </p:txBody>
      </p:sp>
      <p:sp>
        <p:nvSpPr>
          <p:cNvPr id="2" name="Date Placeholder 1"/>
          <p:cNvSpPr>
            <a:spLocks noGrp="1"/>
          </p:cNvSpPr>
          <p:nvPr>
            <p:ph type="dt" sz="half" idx="10"/>
          </p:nvPr>
        </p:nvSpPr>
        <p:spPr/>
        <p:txBody>
          <a:bodyPr/>
          <a:lstStyle/>
          <a:p>
            <a:fld id="{8E808D59-6CA7-4218-852C-9E4D028E75DF}"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129</a:t>
            </a:fld>
            <a:endParaRPr lang="en-US"/>
          </a:p>
        </p:txBody>
      </p:sp>
    </p:spTree>
    <p:extLst>
      <p:ext uri="{BB962C8B-B14F-4D97-AF65-F5344CB8AC3E}">
        <p14:creationId xmlns="" xmlns:p14="http://schemas.microsoft.com/office/powerpoint/2010/main" val="60844489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566738" y="1143000"/>
            <a:ext cx="8001000" cy="502920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a:t>
            </a:r>
            <a:r>
              <a:rPr lang="en-US" sz="1600" smtClean="0"/>
              <a:t>in SBH bank </a:t>
            </a:r>
            <a:r>
              <a:rPr lang="en-US" sz="1600" dirty="0" smtClean="0"/>
              <a:t>at KLU branch. </a:t>
            </a:r>
            <a:endParaRPr lang="en-US" sz="1600" dirty="0"/>
          </a:p>
        </p:txBody>
      </p:sp>
      <p:sp>
        <p:nvSpPr>
          <p:cNvPr id="4" name="Date Placeholder 3"/>
          <p:cNvSpPr>
            <a:spLocks noGrp="1"/>
          </p:cNvSpPr>
          <p:nvPr>
            <p:ph type="dt" sz="half" idx="10"/>
          </p:nvPr>
        </p:nvSpPr>
        <p:spPr/>
        <p:txBody>
          <a:bodyPr/>
          <a:lstStyle/>
          <a:p>
            <a:fld id="{6A2DCF32-AD20-4DF9-AAEA-7B404D28FC9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2955528"/>
            <a:ext cx="6808210" cy="338554"/>
          </a:xfrm>
          <a:prstGeom prst="rect">
            <a:avLst/>
          </a:prstGeom>
          <a:noFill/>
        </p:spPr>
        <p:txBody>
          <a:bodyPr wrap="none" rtlCol="0">
            <a:spAutoFit/>
          </a:bodyPr>
          <a:lstStyle/>
          <a:p>
            <a:r>
              <a:rPr lang="en-US" sz="1600" b="1" dirty="0" smtClean="0">
                <a:solidFill>
                  <a:srgbClr val="C00000"/>
                </a:solidFill>
              </a:rPr>
              <a:t>Transaction: </a:t>
            </a:r>
            <a:r>
              <a:rPr lang="en-US" sz="1600" dirty="0" smtClean="0"/>
              <a:t>Transfer </a:t>
            </a:r>
            <a:r>
              <a:rPr lang="en-US" sz="1600" dirty="0" err="1" smtClean="0"/>
              <a:t>Rs</a:t>
            </a:r>
            <a:r>
              <a:rPr lang="en-US" sz="1600" dirty="0"/>
              <a:t>. 100 </a:t>
            </a:r>
            <a:r>
              <a:rPr lang="en-US" sz="1600" dirty="0" smtClean="0">
                <a:solidFill>
                  <a:srgbClr val="0000FF"/>
                </a:solidFill>
              </a:rPr>
              <a:t>Ram </a:t>
            </a:r>
            <a:r>
              <a:rPr lang="en-US" sz="1600" dirty="0"/>
              <a:t>account to </a:t>
            </a:r>
            <a:r>
              <a:rPr lang="en-US" sz="1600" dirty="0" err="1">
                <a:solidFill>
                  <a:srgbClr val="FF00FF"/>
                </a:solidFill>
              </a:rPr>
              <a:t>Shyam</a:t>
            </a:r>
            <a:r>
              <a:rPr lang="en-US" sz="1600" dirty="0"/>
              <a:t> </a:t>
            </a:r>
            <a:r>
              <a:rPr lang="en-US" sz="1600" dirty="0" smtClean="0"/>
              <a:t>account.</a:t>
            </a:r>
            <a:endParaRPr lang="en-US" sz="1600" dirty="0"/>
          </a:p>
        </p:txBody>
      </p:sp>
      <p:sp>
        <p:nvSpPr>
          <p:cNvPr id="10" name="TextBox 9"/>
          <p:cNvSpPr txBox="1"/>
          <p:nvPr/>
        </p:nvSpPr>
        <p:spPr>
          <a:xfrm>
            <a:off x="399708"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380658" y="3395246"/>
            <a:ext cx="4072333" cy="338554"/>
          </a:xfrm>
          <a:prstGeom prst="rect">
            <a:avLst/>
          </a:prstGeom>
          <a:noFill/>
        </p:spPr>
        <p:txBody>
          <a:bodyPr wrap="none" rtlCol="0">
            <a:spAutoFit/>
          </a:bodyPr>
          <a:lstStyle/>
          <a:p>
            <a:r>
              <a:rPr lang="en-US" sz="1600" dirty="0" smtClean="0"/>
              <a:t>Subtract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sp>
        <p:nvSpPr>
          <p:cNvPr id="13" name="TextBox 12"/>
          <p:cNvSpPr txBox="1"/>
          <p:nvPr/>
        </p:nvSpPr>
        <p:spPr>
          <a:xfrm>
            <a:off x="5447640" y="3741003"/>
            <a:ext cx="3564181" cy="830997"/>
          </a:xfrm>
          <a:prstGeom prst="rect">
            <a:avLst/>
          </a:prstGeom>
          <a:noFill/>
          <a:ln w="28575">
            <a:solidFill>
              <a:srgbClr val="FF9900"/>
            </a:solidFill>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502</a:t>
            </a:r>
            <a:r>
              <a:rPr lang="en-US" sz="1600" dirty="0" smtClean="0">
                <a:solidFill>
                  <a:srgbClr val="0000FF"/>
                </a:solidFill>
              </a:rPr>
              <a:t>;</a:t>
            </a:r>
            <a:endParaRPr lang="en-US" sz="1600" dirty="0">
              <a:solidFill>
                <a:srgbClr val="0000FF"/>
              </a:solidFill>
            </a:endParaRPr>
          </a:p>
        </p:txBody>
      </p:sp>
      <p:sp>
        <p:nvSpPr>
          <p:cNvPr id="14" name="TextBox 13"/>
          <p:cNvSpPr txBox="1"/>
          <p:nvPr/>
        </p:nvSpPr>
        <p:spPr>
          <a:xfrm>
            <a:off x="5410200" y="3421150"/>
            <a:ext cx="3634713" cy="338554"/>
          </a:xfrm>
          <a:prstGeom prst="rect">
            <a:avLst/>
          </a:prstGeom>
          <a:noFill/>
        </p:spPr>
        <p:txBody>
          <a:bodyPr wrap="none" rtlCol="0">
            <a:spAutoFit/>
          </a:bodyPr>
          <a:lstStyle/>
          <a:p>
            <a:r>
              <a:rPr lang="en-US" sz="1600" dirty="0" smtClean="0"/>
              <a:t>Add  </a:t>
            </a:r>
            <a:r>
              <a:rPr lang="en-US" sz="1600" dirty="0" err="1" smtClean="0"/>
              <a:t>Rs</a:t>
            </a:r>
            <a:r>
              <a:rPr lang="en-US" sz="1600" dirty="0" smtClean="0"/>
              <a:t>. 100/- to </a:t>
            </a:r>
            <a:r>
              <a:rPr lang="en-US" sz="1600" dirty="0" err="1" smtClean="0">
                <a:solidFill>
                  <a:srgbClr val="FF00FF"/>
                </a:solidFill>
              </a:rPr>
              <a:t>Shyam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37" y="1773620"/>
            <a:ext cx="2479550" cy="111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191239" y="4895165"/>
            <a:ext cx="8969315" cy="1569660"/>
          </a:xfrm>
          <a:prstGeom prst="rect">
            <a:avLst/>
          </a:prstGeom>
          <a:noFill/>
          <a:ln w="28575">
            <a:noFill/>
            <a:prstDash val="dash"/>
          </a:ln>
        </p:spPr>
        <p:txBody>
          <a:bodyPr wrap="none" rtlCol="0">
            <a:spAutoFit/>
          </a:bodyPr>
          <a:lstStyle/>
          <a:p>
            <a:r>
              <a:rPr lang="en-US" sz="1600" b="1" dirty="0" smtClean="0">
                <a:solidFill>
                  <a:srgbClr val="CC00CC"/>
                </a:solidFill>
              </a:rPr>
              <a:t>SOLUTION:</a:t>
            </a:r>
          </a:p>
          <a:p>
            <a:r>
              <a:rPr lang="en-US" sz="1600" dirty="0" smtClean="0"/>
              <a:t>Both </a:t>
            </a:r>
            <a:r>
              <a:rPr lang="en-US" sz="1600" b="1" dirty="0">
                <a:solidFill>
                  <a:srgbClr val="FF0000"/>
                </a:solidFill>
              </a:rPr>
              <a:t>FIRST </a:t>
            </a:r>
            <a:r>
              <a:rPr lang="en-US" sz="1600" b="1" dirty="0" smtClean="0">
                <a:solidFill>
                  <a:srgbClr val="FF0000"/>
                </a:solidFill>
              </a:rPr>
              <a:t> </a:t>
            </a:r>
            <a:r>
              <a:rPr lang="en-US" sz="1600" dirty="0" smtClean="0"/>
              <a:t>and </a:t>
            </a:r>
            <a:r>
              <a:rPr lang="en-US" sz="1600" b="1" dirty="0" smtClean="0">
                <a:solidFill>
                  <a:srgbClr val="FF0000"/>
                </a:solidFill>
              </a:rPr>
              <a:t>SECOND </a:t>
            </a:r>
            <a:r>
              <a:rPr lang="en-US" sz="1600" dirty="0" smtClean="0"/>
              <a:t>Update SQL statements should be executed successfully </a:t>
            </a:r>
          </a:p>
          <a:p>
            <a:r>
              <a:rPr lang="en-US" sz="1600" dirty="0" smtClean="0"/>
              <a:t>for transaction to complete</a:t>
            </a:r>
          </a:p>
          <a:p>
            <a:r>
              <a:rPr lang="en-US" sz="1600" dirty="0" smtClean="0"/>
              <a:t>In situations when any one of the UPDATE SQL  statements i.e., </a:t>
            </a:r>
            <a:r>
              <a:rPr lang="en-US" sz="1600" b="1" dirty="0" smtClean="0">
                <a:solidFill>
                  <a:srgbClr val="FF0000"/>
                </a:solidFill>
              </a:rPr>
              <a:t>FIRST  </a:t>
            </a:r>
            <a:r>
              <a:rPr lang="en-US" sz="1600" b="1" dirty="0" smtClean="0"/>
              <a:t>or</a:t>
            </a:r>
            <a:r>
              <a:rPr lang="en-US" sz="1600" dirty="0" smtClean="0"/>
              <a:t> </a:t>
            </a:r>
            <a:r>
              <a:rPr lang="en-US" sz="1600" b="1" dirty="0" smtClean="0">
                <a:solidFill>
                  <a:srgbClr val="FF0000"/>
                </a:solidFill>
              </a:rPr>
              <a:t>SECOND</a:t>
            </a:r>
          </a:p>
          <a:p>
            <a:r>
              <a:rPr lang="en-US" sz="1600" dirty="0" smtClean="0"/>
              <a:t>has been executed then transaction should be </a:t>
            </a:r>
            <a:r>
              <a:rPr lang="en-US" sz="1600" b="1" dirty="0" smtClean="0"/>
              <a:t>aborted</a:t>
            </a:r>
            <a:r>
              <a:rPr lang="en-US" sz="1600" dirty="0" smtClean="0"/>
              <a:t> i.e., in ACCOUNTS </a:t>
            </a:r>
          </a:p>
          <a:p>
            <a:r>
              <a:rPr lang="en-US" sz="1600" dirty="0" smtClean="0"/>
              <a:t>table Balance column should not be changed</a:t>
            </a:r>
            <a:endParaRPr lang="en-US" sz="1600" dirty="0"/>
          </a:p>
        </p:txBody>
      </p:sp>
      <p:sp>
        <p:nvSpPr>
          <p:cNvPr id="8" name="TextBox 7"/>
          <p:cNvSpPr txBox="1"/>
          <p:nvPr/>
        </p:nvSpPr>
        <p:spPr>
          <a:xfrm>
            <a:off x="191239" y="4556611"/>
            <a:ext cx="875561" cy="338554"/>
          </a:xfrm>
          <a:prstGeom prst="rect">
            <a:avLst/>
          </a:prstGeom>
          <a:noFill/>
        </p:spPr>
        <p:txBody>
          <a:bodyPr wrap="none" rtlCol="0">
            <a:spAutoFit/>
          </a:bodyPr>
          <a:lstStyle/>
          <a:p>
            <a:r>
              <a:rPr lang="en-US" sz="1600" b="1" dirty="0" smtClean="0">
                <a:solidFill>
                  <a:srgbClr val="FF0000"/>
                </a:solidFill>
              </a:rPr>
              <a:t>FIRST</a:t>
            </a:r>
            <a:endParaRPr lang="en-US" sz="1600" b="1" dirty="0">
              <a:solidFill>
                <a:srgbClr val="FF0000"/>
              </a:solidFill>
            </a:endParaRPr>
          </a:p>
        </p:txBody>
      </p:sp>
      <p:sp>
        <p:nvSpPr>
          <p:cNvPr id="17" name="TextBox 16"/>
          <p:cNvSpPr txBox="1"/>
          <p:nvPr/>
        </p:nvSpPr>
        <p:spPr>
          <a:xfrm>
            <a:off x="7874971" y="4572000"/>
            <a:ext cx="1136850" cy="338554"/>
          </a:xfrm>
          <a:prstGeom prst="rect">
            <a:avLst/>
          </a:prstGeom>
          <a:noFill/>
        </p:spPr>
        <p:txBody>
          <a:bodyPr wrap="none" rtlCol="0">
            <a:spAutoFit/>
          </a:bodyPr>
          <a:lstStyle/>
          <a:p>
            <a:r>
              <a:rPr lang="en-US" sz="1600" b="1" dirty="0" smtClean="0">
                <a:solidFill>
                  <a:srgbClr val="FF0000"/>
                </a:solidFill>
              </a:rPr>
              <a:t>SECOND</a:t>
            </a:r>
            <a:endParaRPr lang="en-US" sz="1600" b="1" dirty="0">
              <a:solidFill>
                <a:srgbClr val="FF0000"/>
              </a:solidFill>
            </a:endParaRPr>
          </a:p>
        </p:txBody>
      </p:sp>
    </p:spTree>
    <p:extLst>
      <p:ext uri="{BB962C8B-B14F-4D97-AF65-F5344CB8AC3E}">
        <p14:creationId xmlns="" xmlns:p14="http://schemas.microsoft.com/office/powerpoint/2010/main" val="393839327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Characterizing Schedules based on </a:t>
            </a:r>
            <a:r>
              <a:rPr lang="en-US" sz="2400" dirty="0" err="1"/>
              <a:t>Serializibility</a:t>
            </a:r>
            <a:endParaRPr lang="en-US" sz="2400" dirty="0"/>
          </a:p>
        </p:txBody>
      </p:sp>
      <p:sp>
        <p:nvSpPr>
          <p:cNvPr id="3" name="Content Placeholder 2"/>
          <p:cNvSpPr>
            <a:spLocks noGrp="1"/>
          </p:cNvSpPr>
          <p:nvPr>
            <p:ph idx="1"/>
          </p:nvPr>
        </p:nvSpPr>
        <p:spPr/>
        <p:txBody>
          <a:bodyPr/>
          <a:lstStyle/>
          <a:p>
            <a:pPr marL="0" indent="0">
              <a:buNone/>
            </a:pPr>
            <a:r>
              <a:rPr lang="en-US" sz="2000" dirty="0"/>
              <a:t>Based on </a:t>
            </a:r>
            <a:r>
              <a:rPr lang="en-US" sz="2000" dirty="0" err="1"/>
              <a:t>Serializability</a:t>
            </a:r>
            <a:r>
              <a:rPr lang="en-US" sz="2000" dirty="0"/>
              <a:t> </a:t>
            </a:r>
          </a:p>
          <a:p>
            <a:pPr marL="342900" indent="-342900">
              <a:buFont typeface="+mj-lt"/>
              <a:buAutoNum type="arabicPeriod"/>
            </a:pPr>
            <a:r>
              <a:rPr lang="en-US" sz="2000" dirty="0" smtClean="0"/>
              <a:t>Conflict </a:t>
            </a:r>
            <a:r>
              <a:rPr lang="en-US" sz="2000" dirty="0"/>
              <a:t>Serializable Schedule </a:t>
            </a:r>
          </a:p>
          <a:p>
            <a:pPr marL="342900" indent="-342900">
              <a:buFont typeface="+mj-lt"/>
              <a:buAutoNum type="arabicPeriod"/>
            </a:pPr>
            <a:r>
              <a:rPr lang="en-US" sz="2000" b="1" dirty="0"/>
              <a:t>View Serializable Schedule</a:t>
            </a:r>
          </a:p>
          <a:p>
            <a:endParaRPr lang="en-US" sz="2000" dirty="0"/>
          </a:p>
        </p:txBody>
      </p:sp>
      <p:sp>
        <p:nvSpPr>
          <p:cNvPr id="4" name="Date Placeholder 3"/>
          <p:cNvSpPr>
            <a:spLocks noGrp="1"/>
          </p:cNvSpPr>
          <p:nvPr>
            <p:ph type="dt" sz="half" idx="10"/>
          </p:nvPr>
        </p:nvSpPr>
        <p:spPr/>
        <p:txBody>
          <a:bodyPr/>
          <a:lstStyle/>
          <a:p>
            <a:fld id="{2D22B8A1-E988-43C2-9DC4-02ED2911639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130</a:t>
            </a:fld>
            <a:endParaRPr lang="en-US"/>
          </a:p>
        </p:txBody>
      </p:sp>
    </p:spTree>
    <p:extLst>
      <p:ext uri="{BB962C8B-B14F-4D97-AF65-F5344CB8AC3E}">
        <p14:creationId xmlns="" xmlns:p14="http://schemas.microsoft.com/office/powerpoint/2010/main" val="353933368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r>
              <a:rPr lang="en-US" dirty="0" err="1" smtClean="0"/>
              <a:t>Serializability</a:t>
            </a:r>
            <a:r>
              <a:rPr lang="en-US" dirty="0" smtClean="0"/>
              <a:t> Schedule</a:t>
            </a:r>
            <a:endParaRPr lang="en-US" dirty="0"/>
          </a:p>
        </p:txBody>
      </p:sp>
      <p:sp>
        <p:nvSpPr>
          <p:cNvPr id="3" name="Content Placeholder 2"/>
          <p:cNvSpPr>
            <a:spLocks noGrp="1"/>
          </p:cNvSpPr>
          <p:nvPr>
            <p:ph idx="1"/>
          </p:nvPr>
        </p:nvSpPr>
        <p:spPr/>
        <p:txBody>
          <a:bodyPr/>
          <a:lstStyle/>
          <a:p>
            <a:r>
              <a:rPr lang="en-US" sz="2000" dirty="0"/>
              <a:t>A Schedule is View </a:t>
            </a:r>
            <a:r>
              <a:rPr lang="en-US" sz="2000" dirty="0" smtClean="0"/>
              <a:t>Serializable if </a:t>
            </a:r>
            <a:r>
              <a:rPr lang="en-US" sz="2000" dirty="0"/>
              <a:t>it is </a:t>
            </a:r>
            <a:r>
              <a:rPr lang="en-US" sz="2000" b="1" dirty="0"/>
              <a:t>view </a:t>
            </a:r>
            <a:r>
              <a:rPr lang="en-US" sz="2000" b="1" dirty="0" smtClean="0"/>
              <a:t>equivalent </a:t>
            </a:r>
            <a:r>
              <a:rPr lang="en-US" sz="2000" dirty="0" smtClean="0"/>
              <a:t>to </a:t>
            </a:r>
            <a:r>
              <a:rPr lang="en-US" sz="2000" dirty="0"/>
              <a:t>some </a:t>
            </a:r>
            <a:r>
              <a:rPr lang="en-US" sz="2000" b="1" dirty="0"/>
              <a:t>serial schedule</a:t>
            </a:r>
            <a:endParaRPr lang="en-US" sz="2000" dirty="0"/>
          </a:p>
          <a:p>
            <a:r>
              <a:rPr lang="en-US" sz="2000" dirty="0" smtClean="0"/>
              <a:t>What is View equivalence ?</a:t>
            </a:r>
          </a:p>
          <a:p>
            <a:pPr marL="471487" lvl="1" indent="0">
              <a:buNone/>
            </a:pPr>
            <a:r>
              <a:rPr lang="en-US" sz="1800" dirty="0"/>
              <a:t>In </a:t>
            </a:r>
            <a:r>
              <a:rPr lang="en-US" sz="1800" b="1" dirty="0"/>
              <a:t>View Equivalence</a:t>
            </a:r>
            <a:r>
              <a:rPr lang="en-US" sz="1800" dirty="0"/>
              <a:t>, respective transactions in the two schedules </a:t>
            </a:r>
            <a:r>
              <a:rPr lang="en-US" sz="1800" b="1" dirty="0" smtClean="0">
                <a:solidFill>
                  <a:srgbClr val="0000FF"/>
                </a:solidFill>
              </a:rPr>
              <a:t>read </a:t>
            </a:r>
            <a:r>
              <a:rPr lang="en-US" sz="1800" dirty="0" smtClean="0">
                <a:solidFill>
                  <a:srgbClr val="0000FF"/>
                </a:solidFill>
              </a:rPr>
              <a:t>and </a:t>
            </a:r>
            <a:r>
              <a:rPr lang="en-US" sz="1800" b="1" dirty="0" smtClean="0">
                <a:solidFill>
                  <a:srgbClr val="0000FF"/>
                </a:solidFill>
              </a:rPr>
              <a:t>write </a:t>
            </a:r>
            <a:r>
              <a:rPr lang="en-US" sz="1800" dirty="0" smtClean="0">
                <a:solidFill>
                  <a:srgbClr val="0000FF"/>
                </a:solidFill>
              </a:rPr>
              <a:t>the </a:t>
            </a:r>
            <a:r>
              <a:rPr lang="en-US" sz="1800" b="1" dirty="0">
                <a:solidFill>
                  <a:srgbClr val="0000FF"/>
                </a:solidFill>
              </a:rPr>
              <a:t>same </a:t>
            </a:r>
            <a:r>
              <a:rPr lang="en-US" sz="1800" b="1" dirty="0" smtClean="0">
                <a:solidFill>
                  <a:srgbClr val="0000FF"/>
                </a:solidFill>
              </a:rPr>
              <a:t>data </a:t>
            </a:r>
            <a:r>
              <a:rPr lang="en-US" sz="1800" dirty="0" smtClean="0">
                <a:solidFill>
                  <a:srgbClr val="0000FF"/>
                </a:solidFill>
              </a:rPr>
              <a:t>values </a:t>
            </a:r>
          </a:p>
          <a:p>
            <a:pPr lvl="1"/>
            <a:r>
              <a:rPr lang="en-US" sz="1700" dirty="0" smtClean="0">
                <a:solidFill>
                  <a:srgbClr val="0000FF"/>
                </a:solidFill>
              </a:rPr>
              <a:t>Same </a:t>
            </a:r>
            <a:r>
              <a:rPr lang="en-US" sz="1700" dirty="0">
                <a:solidFill>
                  <a:srgbClr val="0000FF"/>
                </a:solidFill>
              </a:rPr>
              <a:t>WR order</a:t>
            </a:r>
            <a:r>
              <a:rPr lang="en-US" sz="1700" dirty="0"/>
              <a:t>: </a:t>
            </a:r>
            <a:r>
              <a:rPr lang="en-US" sz="1700" b="1" dirty="0"/>
              <a:t>If </a:t>
            </a:r>
            <a:r>
              <a:rPr lang="en-US" sz="1700" dirty="0"/>
              <a:t>in S1: </a:t>
            </a:r>
            <a:r>
              <a:rPr lang="en-US" sz="1700" dirty="0" err="1"/>
              <a:t>w</a:t>
            </a:r>
            <a:r>
              <a:rPr lang="en-US" sz="1200" dirty="0" err="1"/>
              <a:t>j</a:t>
            </a:r>
            <a:r>
              <a:rPr lang="en-US" sz="1700" dirty="0"/>
              <a:t>(A) </a:t>
            </a:r>
            <a:r>
              <a:rPr lang="en-US" sz="1700" dirty="0" smtClean="0"/>
              <a:t>–&gt; </a:t>
            </a:r>
            <a:r>
              <a:rPr lang="en-US" sz="1700" dirty="0" err="1" smtClean="0"/>
              <a:t>r</a:t>
            </a:r>
            <a:r>
              <a:rPr lang="en-US" sz="1200" dirty="0" err="1" smtClean="0"/>
              <a:t>i</a:t>
            </a:r>
            <a:r>
              <a:rPr lang="en-US" sz="1700" dirty="0" smtClean="0"/>
              <a:t>(A)</a:t>
            </a:r>
          </a:p>
          <a:p>
            <a:pPr marL="471487" lvl="1" indent="0">
              <a:buNone/>
            </a:pPr>
            <a:r>
              <a:rPr lang="en-US" sz="1700" dirty="0" smtClean="0"/>
              <a:t>                               </a:t>
            </a:r>
            <a:r>
              <a:rPr lang="en-US" sz="1700" b="1" dirty="0" smtClean="0"/>
              <a:t>then </a:t>
            </a:r>
            <a:r>
              <a:rPr lang="en-US" sz="1700" dirty="0" smtClean="0"/>
              <a:t>in </a:t>
            </a:r>
            <a:r>
              <a:rPr lang="en-US" sz="1700" dirty="0"/>
              <a:t>S2: </a:t>
            </a:r>
            <a:r>
              <a:rPr lang="en-US" sz="1700" dirty="0" err="1"/>
              <a:t>w</a:t>
            </a:r>
            <a:r>
              <a:rPr lang="en-US" sz="1200" dirty="0" err="1"/>
              <a:t>j</a:t>
            </a:r>
            <a:r>
              <a:rPr lang="en-US" sz="1700" dirty="0"/>
              <a:t>(A</a:t>
            </a:r>
            <a:r>
              <a:rPr lang="en-US" sz="1700" dirty="0" smtClean="0"/>
              <a:t>)-&gt; </a:t>
            </a:r>
            <a:r>
              <a:rPr lang="en-US" sz="1700" dirty="0" err="1" smtClean="0"/>
              <a:t>r</a:t>
            </a:r>
            <a:r>
              <a:rPr lang="en-US" sz="1200" dirty="0" err="1" smtClean="0"/>
              <a:t>i</a:t>
            </a:r>
            <a:r>
              <a:rPr lang="en-US" sz="1700" dirty="0" smtClean="0"/>
              <a:t>(A</a:t>
            </a:r>
            <a:r>
              <a:rPr lang="en-US" sz="1700" dirty="0"/>
              <a:t>)</a:t>
            </a:r>
          </a:p>
          <a:p>
            <a:pPr lvl="1"/>
            <a:r>
              <a:rPr lang="en-US" sz="1700" dirty="0" smtClean="0">
                <a:solidFill>
                  <a:srgbClr val="0000FF"/>
                </a:solidFill>
              </a:rPr>
              <a:t>First Read: </a:t>
            </a:r>
            <a:r>
              <a:rPr lang="en-US" sz="1700" b="1" dirty="0" smtClean="0"/>
              <a:t>If </a:t>
            </a:r>
            <a:r>
              <a:rPr lang="en-US" sz="1700" dirty="0" smtClean="0"/>
              <a:t>in S1: </a:t>
            </a:r>
            <a:r>
              <a:rPr lang="en-US" sz="1700" dirty="0" err="1" smtClean="0"/>
              <a:t>r</a:t>
            </a:r>
            <a:r>
              <a:rPr lang="en-US" sz="1200" dirty="0" err="1" smtClean="0"/>
              <a:t>i</a:t>
            </a:r>
            <a:r>
              <a:rPr lang="en-US" sz="1700" dirty="0" smtClean="0"/>
              <a:t>(A) </a:t>
            </a:r>
            <a:r>
              <a:rPr lang="en-US" sz="1700" b="1" dirty="0" smtClean="0"/>
              <a:t>reads initial </a:t>
            </a:r>
            <a:r>
              <a:rPr lang="en-US" sz="1700" dirty="0" smtClean="0"/>
              <a:t>DB value, </a:t>
            </a:r>
          </a:p>
          <a:p>
            <a:pPr marL="471487" lvl="1" indent="0">
              <a:buNone/>
            </a:pPr>
            <a:r>
              <a:rPr lang="en-US" sz="1700" b="1" dirty="0" smtClean="0"/>
              <a:t>                        then </a:t>
            </a:r>
            <a:r>
              <a:rPr lang="en-US" sz="1700" dirty="0" smtClean="0"/>
              <a:t>in S2: </a:t>
            </a:r>
            <a:r>
              <a:rPr lang="en-US" sz="1700" dirty="0" err="1" smtClean="0"/>
              <a:t>r</a:t>
            </a:r>
            <a:r>
              <a:rPr lang="en-US" sz="1200" dirty="0" err="1" smtClean="0"/>
              <a:t>i</a:t>
            </a:r>
            <a:r>
              <a:rPr lang="en-US" sz="1700" dirty="0" smtClean="0"/>
              <a:t>(A) also reads initial DB value</a:t>
            </a:r>
          </a:p>
          <a:p>
            <a:pPr lvl="1"/>
            <a:r>
              <a:rPr lang="en-US" sz="1700" dirty="0" smtClean="0">
                <a:solidFill>
                  <a:srgbClr val="0000FF"/>
                </a:solidFill>
              </a:rPr>
              <a:t>Last </a:t>
            </a:r>
            <a:r>
              <a:rPr lang="en-US" sz="1700" dirty="0">
                <a:solidFill>
                  <a:srgbClr val="0000FF"/>
                </a:solidFill>
              </a:rPr>
              <a:t>Write</a:t>
            </a:r>
            <a:r>
              <a:rPr lang="en-US" sz="1700" dirty="0" smtClean="0">
                <a:solidFill>
                  <a:srgbClr val="0000FF"/>
                </a:solidFill>
              </a:rPr>
              <a:t>: </a:t>
            </a:r>
            <a:r>
              <a:rPr lang="en-US" sz="1700" b="1" dirty="0" smtClean="0"/>
              <a:t>If</a:t>
            </a:r>
            <a:r>
              <a:rPr lang="en-US" sz="1700" dirty="0" smtClean="0"/>
              <a:t> </a:t>
            </a:r>
            <a:r>
              <a:rPr lang="en-US" sz="1700" dirty="0"/>
              <a:t>in S1: </a:t>
            </a:r>
            <a:r>
              <a:rPr lang="en-US" sz="1700" dirty="0" err="1"/>
              <a:t>w</a:t>
            </a:r>
            <a:r>
              <a:rPr lang="en-US" sz="1200" dirty="0" err="1"/>
              <a:t>i</a:t>
            </a:r>
            <a:r>
              <a:rPr lang="en-US" sz="1700" dirty="0"/>
              <a:t>(A) does </a:t>
            </a:r>
            <a:r>
              <a:rPr lang="en-US" sz="1700" b="1" dirty="0"/>
              <a:t>last write </a:t>
            </a:r>
            <a:r>
              <a:rPr lang="en-US" sz="1700" dirty="0"/>
              <a:t>on A, </a:t>
            </a:r>
          </a:p>
          <a:p>
            <a:pPr marL="471487" lvl="1" indent="0">
              <a:buNone/>
            </a:pPr>
            <a:r>
              <a:rPr lang="en-US" sz="1700" b="1" dirty="0" smtClean="0"/>
              <a:t>                        then </a:t>
            </a:r>
            <a:r>
              <a:rPr lang="en-US" sz="1700" dirty="0" smtClean="0"/>
              <a:t>in </a:t>
            </a:r>
            <a:r>
              <a:rPr lang="en-US" sz="1700" dirty="0"/>
              <a:t>S2: </a:t>
            </a:r>
            <a:r>
              <a:rPr lang="en-US" sz="1700" dirty="0" err="1"/>
              <a:t>w</a:t>
            </a:r>
            <a:r>
              <a:rPr lang="en-US" sz="1200" dirty="0" err="1"/>
              <a:t>i</a:t>
            </a:r>
            <a:r>
              <a:rPr lang="en-US" sz="1700" dirty="0"/>
              <a:t>(A) also does last write on A</a:t>
            </a:r>
            <a:endParaRPr lang="en-US" sz="1400" dirty="0"/>
          </a:p>
          <a:p>
            <a:endParaRPr lang="en-US" sz="2800" dirty="0"/>
          </a:p>
        </p:txBody>
      </p:sp>
      <p:sp>
        <p:nvSpPr>
          <p:cNvPr id="4" name="Date Placeholder 3"/>
          <p:cNvSpPr>
            <a:spLocks noGrp="1"/>
          </p:cNvSpPr>
          <p:nvPr>
            <p:ph type="dt" sz="half" idx="10"/>
          </p:nvPr>
        </p:nvSpPr>
        <p:spPr/>
        <p:txBody>
          <a:bodyPr/>
          <a:lstStyle/>
          <a:p>
            <a:fld id="{484EB7FB-9FE6-4E59-BFBA-9C55471C73A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131</a:t>
            </a:fld>
            <a:endParaRPr lang="en-US"/>
          </a:p>
        </p:txBody>
      </p:sp>
      <p:sp>
        <p:nvSpPr>
          <p:cNvPr id="7" name="TextBox 6"/>
          <p:cNvSpPr txBox="1"/>
          <p:nvPr/>
        </p:nvSpPr>
        <p:spPr>
          <a:xfrm>
            <a:off x="7020272" y="2852936"/>
            <a:ext cx="1943161" cy="461665"/>
          </a:xfrm>
          <a:prstGeom prst="rect">
            <a:avLst/>
          </a:prstGeom>
          <a:noFill/>
          <a:ln>
            <a:solidFill>
              <a:schemeClr val="tx1"/>
            </a:solidFill>
          </a:ln>
        </p:spPr>
        <p:txBody>
          <a:bodyPr wrap="none" rtlCol="0">
            <a:spAutoFit/>
          </a:bodyPr>
          <a:lstStyle/>
          <a:p>
            <a:pPr marL="0" lvl="1"/>
            <a:r>
              <a:rPr lang="en-US" sz="1200" dirty="0" smtClean="0"/>
              <a:t>Note: </a:t>
            </a:r>
            <a:r>
              <a:rPr lang="en-US" sz="1200" dirty="0" err="1" smtClean="0"/>
              <a:t>i,j</a:t>
            </a:r>
            <a:r>
              <a:rPr lang="en-US" sz="1200" dirty="0" smtClean="0"/>
              <a:t> </a:t>
            </a:r>
            <a:r>
              <a:rPr lang="en-US" sz="1200" dirty="0"/>
              <a:t>are </a:t>
            </a:r>
            <a:r>
              <a:rPr lang="en-US" sz="1200" dirty="0" smtClean="0"/>
              <a:t>identifiers</a:t>
            </a:r>
          </a:p>
          <a:p>
            <a:pPr marL="0" lvl="1"/>
            <a:r>
              <a:rPr lang="en-US" sz="1200" dirty="0" smtClean="0"/>
              <a:t>of Transactions</a:t>
            </a:r>
            <a:endParaRPr lang="en-US" sz="1200" dirty="0"/>
          </a:p>
        </p:txBody>
      </p:sp>
    </p:spTree>
    <p:extLst>
      <p:ext uri="{BB962C8B-B14F-4D97-AF65-F5344CB8AC3E}">
        <p14:creationId xmlns="" xmlns:p14="http://schemas.microsoft.com/office/powerpoint/2010/main" val="29921124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r>
              <a:rPr lang="en-US" dirty="0" err="1" smtClean="0"/>
              <a:t>Serializability</a:t>
            </a:r>
            <a:r>
              <a:rPr lang="en-US" dirty="0" smtClean="0"/>
              <a:t> Schedule</a:t>
            </a:r>
            <a:endParaRPr lang="en-US" dirty="0"/>
          </a:p>
        </p:txBody>
      </p:sp>
      <p:sp>
        <p:nvSpPr>
          <p:cNvPr id="3" name="Content Placeholder 2"/>
          <p:cNvSpPr>
            <a:spLocks noGrp="1"/>
          </p:cNvSpPr>
          <p:nvPr>
            <p:ph idx="1"/>
          </p:nvPr>
        </p:nvSpPr>
        <p:spPr/>
        <p:txBody>
          <a:bodyPr/>
          <a:lstStyle/>
          <a:p>
            <a:r>
              <a:rPr lang="en-US" sz="2000" dirty="0"/>
              <a:t>A Schedule is View </a:t>
            </a:r>
            <a:r>
              <a:rPr lang="en-US" sz="2000" dirty="0" smtClean="0"/>
              <a:t>Serializable if </a:t>
            </a:r>
            <a:r>
              <a:rPr lang="en-US" sz="2000" dirty="0"/>
              <a:t>it is </a:t>
            </a:r>
            <a:r>
              <a:rPr lang="en-US" sz="2000" b="1" dirty="0"/>
              <a:t>view </a:t>
            </a:r>
            <a:r>
              <a:rPr lang="en-US" sz="2000" b="1" dirty="0" smtClean="0"/>
              <a:t>equivalent </a:t>
            </a:r>
            <a:r>
              <a:rPr lang="en-US" sz="2000" dirty="0" smtClean="0"/>
              <a:t>to </a:t>
            </a:r>
            <a:r>
              <a:rPr lang="en-US" sz="2000" dirty="0"/>
              <a:t>some </a:t>
            </a:r>
            <a:r>
              <a:rPr lang="en-US" sz="2000" b="1" dirty="0"/>
              <a:t>serial schedule</a:t>
            </a:r>
            <a:endParaRPr lang="en-US" sz="2000" dirty="0"/>
          </a:p>
          <a:p>
            <a:r>
              <a:rPr lang="en-US" sz="2000" dirty="0" smtClean="0"/>
              <a:t>What is View equivalence ?</a:t>
            </a:r>
          </a:p>
          <a:p>
            <a:pPr marL="471487" lvl="1" indent="0">
              <a:buNone/>
            </a:pPr>
            <a:r>
              <a:rPr lang="en-US" sz="1800" dirty="0"/>
              <a:t>In </a:t>
            </a:r>
            <a:r>
              <a:rPr lang="en-US" sz="1800" b="1" dirty="0"/>
              <a:t>View Equivalence</a:t>
            </a:r>
            <a:r>
              <a:rPr lang="en-US" sz="1800" dirty="0"/>
              <a:t>, respective transactions in the two schedules </a:t>
            </a:r>
            <a:r>
              <a:rPr lang="en-US" sz="1800" b="1" dirty="0" smtClean="0">
                <a:solidFill>
                  <a:srgbClr val="0000FF"/>
                </a:solidFill>
              </a:rPr>
              <a:t>read </a:t>
            </a:r>
            <a:r>
              <a:rPr lang="en-US" sz="1800" dirty="0" smtClean="0">
                <a:solidFill>
                  <a:srgbClr val="0000FF"/>
                </a:solidFill>
              </a:rPr>
              <a:t>and </a:t>
            </a:r>
            <a:r>
              <a:rPr lang="en-US" sz="1800" b="1" dirty="0" smtClean="0">
                <a:solidFill>
                  <a:srgbClr val="0000FF"/>
                </a:solidFill>
              </a:rPr>
              <a:t>write </a:t>
            </a:r>
            <a:r>
              <a:rPr lang="en-US" sz="1800" dirty="0" smtClean="0">
                <a:solidFill>
                  <a:srgbClr val="0000FF"/>
                </a:solidFill>
              </a:rPr>
              <a:t>the </a:t>
            </a:r>
            <a:r>
              <a:rPr lang="en-US" sz="1800" b="1" dirty="0">
                <a:solidFill>
                  <a:srgbClr val="0000FF"/>
                </a:solidFill>
              </a:rPr>
              <a:t>same </a:t>
            </a:r>
            <a:r>
              <a:rPr lang="en-US" sz="1800" b="1" dirty="0" smtClean="0">
                <a:solidFill>
                  <a:srgbClr val="0000FF"/>
                </a:solidFill>
              </a:rPr>
              <a:t>data </a:t>
            </a:r>
            <a:r>
              <a:rPr lang="en-US" sz="1800" dirty="0" smtClean="0">
                <a:solidFill>
                  <a:srgbClr val="0000FF"/>
                </a:solidFill>
              </a:rPr>
              <a:t>values </a:t>
            </a:r>
          </a:p>
          <a:p>
            <a:pPr lvl="1"/>
            <a:r>
              <a:rPr lang="en-US" sz="1700" dirty="0">
                <a:solidFill>
                  <a:srgbClr val="0000FF"/>
                </a:solidFill>
              </a:rPr>
              <a:t>Same WR order</a:t>
            </a:r>
            <a:r>
              <a:rPr lang="en-US" sz="1700" dirty="0"/>
              <a:t>: </a:t>
            </a:r>
            <a:r>
              <a:rPr lang="en-US" sz="1700" b="1" dirty="0"/>
              <a:t>If </a:t>
            </a:r>
            <a:r>
              <a:rPr lang="en-US" sz="1700" dirty="0"/>
              <a:t>in S1: </a:t>
            </a:r>
            <a:r>
              <a:rPr lang="en-US" sz="1700" dirty="0" err="1"/>
              <a:t>w</a:t>
            </a:r>
            <a:r>
              <a:rPr lang="en-US" sz="1200" dirty="0" err="1"/>
              <a:t>j</a:t>
            </a:r>
            <a:r>
              <a:rPr lang="en-US" sz="1700" dirty="0"/>
              <a:t>(A) </a:t>
            </a:r>
            <a:r>
              <a:rPr lang="en-US" sz="1700" dirty="0" smtClean="0"/>
              <a:t>–&gt; </a:t>
            </a:r>
            <a:r>
              <a:rPr lang="en-US" sz="1700" dirty="0" err="1" smtClean="0"/>
              <a:t>r</a:t>
            </a:r>
            <a:r>
              <a:rPr lang="en-US" sz="1200" dirty="0" err="1" smtClean="0"/>
              <a:t>i</a:t>
            </a:r>
            <a:r>
              <a:rPr lang="en-US" sz="1700" dirty="0" smtClean="0"/>
              <a:t>(A)</a:t>
            </a:r>
          </a:p>
          <a:p>
            <a:pPr marL="471487" lvl="1" indent="0">
              <a:buNone/>
            </a:pPr>
            <a:r>
              <a:rPr lang="en-US" sz="1700" dirty="0" smtClean="0"/>
              <a:t>                               </a:t>
            </a:r>
            <a:r>
              <a:rPr lang="en-US" sz="1700" b="1" dirty="0" smtClean="0"/>
              <a:t>then </a:t>
            </a:r>
            <a:r>
              <a:rPr lang="en-US" sz="1700" dirty="0" smtClean="0"/>
              <a:t>in </a:t>
            </a:r>
            <a:r>
              <a:rPr lang="en-US" sz="1700" dirty="0"/>
              <a:t>S2: </a:t>
            </a:r>
            <a:r>
              <a:rPr lang="en-US" sz="1700" dirty="0" err="1"/>
              <a:t>w</a:t>
            </a:r>
            <a:r>
              <a:rPr lang="en-US" sz="1200" dirty="0" err="1"/>
              <a:t>j</a:t>
            </a:r>
            <a:r>
              <a:rPr lang="en-US" sz="1700" dirty="0"/>
              <a:t>(A</a:t>
            </a:r>
            <a:r>
              <a:rPr lang="en-US" sz="1700" dirty="0" smtClean="0"/>
              <a:t>)-&gt; </a:t>
            </a:r>
            <a:r>
              <a:rPr lang="en-US" sz="1700" dirty="0" err="1" smtClean="0"/>
              <a:t>r</a:t>
            </a:r>
            <a:r>
              <a:rPr lang="en-US" sz="1200" dirty="0" err="1" smtClean="0"/>
              <a:t>i</a:t>
            </a:r>
            <a:r>
              <a:rPr lang="en-US" sz="1700" dirty="0" smtClean="0"/>
              <a:t>(A</a:t>
            </a:r>
            <a:r>
              <a:rPr lang="en-US" sz="1700" dirty="0"/>
              <a:t>)</a:t>
            </a:r>
          </a:p>
          <a:p>
            <a:pPr lvl="1"/>
            <a:r>
              <a:rPr lang="en-US" sz="1700" dirty="0" smtClean="0">
                <a:solidFill>
                  <a:srgbClr val="0000FF"/>
                </a:solidFill>
              </a:rPr>
              <a:t>First </a:t>
            </a:r>
            <a:r>
              <a:rPr lang="en-US" sz="1700" dirty="0">
                <a:solidFill>
                  <a:srgbClr val="0000FF"/>
                </a:solidFill>
              </a:rPr>
              <a:t>Read: </a:t>
            </a:r>
            <a:r>
              <a:rPr lang="en-US" sz="1700" b="1" dirty="0" smtClean="0"/>
              <a:t>If </a:t>
            </a:r>
            <a:r>
              <a:rPr lang="en-US" sz="1700" dirty="0" smtClean="0"/>
              <a:t>in </a:t>
            </a:r>
            <a:r>
              <a:rPr lang="en-US" sz="1700" dirty="0"/>
              <a:t>S1: </a:t>
            </a:r>
            <a:r>
              <a:rPr lang="en-US" sz="1700" dirty="0" err="1"/>
              <a:t>r</a:t>
            </a:r>
            <a:r>
              <a:rPr lang="en-US" sz="1200" dirty="0" err="1"/>
              <a:t>i</a:t>
            </a:r>
            <a:r>
              <a:rPr lang="en-US" sz="1700" dirty="0"/>
              <a:t>(A) </a:t>
            </a:r>
            <a:r>
              <a:rPr lang="en-US" sz="1700" b="1" dirty="0"/>
              <a:t>reads initial </a:t>
            </a:r>
            <a:r>
              <a:rPr lang="en-US" sz="1700" dirty="0"/>
              <a:t>DB value, </a:t>
            </a:r>
          </a:p>
          <a:p>
            <a:pPr marL="471487" lvl="1" indent="0">
              <a:buNone/>
            </a:pPr>
            <a:r>
              <a:rPr lang="en-US" sz="1700" b="1" dirty="0" smtClean="0"/>
              <a:t>                        then </a:t>
            </a:r>
            <a:r>
              <a:rPr lang="en-US" sz="1700" dirty="0" smtClean="0"/>
              <a:t>in </a:t>
            </a:r>
            <a:r>
              <a:rPr lang="en-US" sz="1700" dirty="0"/>
              <a:t>S2: </a:t>
            </a:r>
            <a:r>
              <a:rPr lang="en-US" sz="1700" dirty="0" err="1"/>
              <a:t>r</a:t>
            </a:r>
            <a:r>
              <a:rPr lang="en-US" sz="1200" dirty="0" err="1"/>
              <a:t>i</a:t>
            </a:r>
            <a:r>
              <a:rPr lang="en-US" sz="1700" dirty="0"/>
              <a:t>(A) also reads initial DB value</a:t>
            </a:r>
          </a:p>
          <a:p>
            <a:pPr lvl="1"/>
            <a:r>
              <a:rPr lang="en-US" sz="1700" dirty="0" smtClean="0">
                <a:solidFill>
                  <a:srgbClr val="0000FF"/>
                </a:solidFill>
              </a:rPr>
              <a:t>Last </a:t>
            </a:r>
            <a:r>
              <a:rPr lang="en-US" sz="1700" dirty="0">
                <a:solidFill>
                  <a:srgbClr val="0000FF"/>
                </a:solidFill>
              </a:rPr>
              <a:t>Write</a:t>
            </a:r>
            <a:r>
              <a:rPr lang="en-US" sz="1700" dirty="0" smtClean="0">
                <a:solidFill>
                  <a:srgbClr val="0000FF"/>
                </a:solidFill>
              </a:rPr>
              <a:t>: </a:t>
            </a:r>
            <a:r>
              <a:rPr lang="en-US" sz="1700" b="1" dirty="0" smtClean="0"/>
              <a:t>If</a:t>
            </a:r>
            <a:r>
              <a:rPr lang="en-US" sz="1700" dirty="0" smtClean="0"/>
              <a:t> </a:t>
            </a:r>
            <a:r>
              <a:rPr lang="en-US" sz="1700" dirty="0"/>
              <a:t>in S1: </a:t>
            </a:r>
            <a:r>
              <a:rPr lang="en-US" sz="1700" dirty="0" err="1"/>
              <a:t>w</a:t>
            </a:r>
            <a:r>
              <a:rPr lang="en-US" sz="1200" dirty="0" err="1"/>
              <a:t>i</a:t>
            </a:r>
            <a:r>
              <a:rPr lang="en-US" sz="1700" dirty="0"/>
              <a:t>(A) does </a:t>
            </a:r>
            <a:r>
              <a:rPr lang="en-US" sz="1700" b="1" dirty="0"/>
              <a:t>last write </a:t>
            </a:r>
            <a:r>
              <a:rPr lang="en-US" sz="1700" dirty="0"/>
              <a:t>on A, </a:t>
            </a:r>
          </a:p>
          <a:p>
            <a:pPr marL="471487" lvl="1" indent="0">
              <a:buNone/>
            </a:pPr>
            <a:r>
              <a:rPr lang="en-US" sz="1700" b="1" dirty="0" smtClean="0"/>
              <a:t>                        then </a:t>
            </a:r>
            <a:r>
              <a:rPr lang="en-US" sz="1700" dirty="0" smtClean="0"/>
              <a:t>in </a:t>
            </a:r>
            <a:r>
              <a:rPr lang="en-US" sz="1700" dirty="0"/>
              <a:t>S2: </a:t>
            </a:r>
            <a:r>
              <a:rPr lang="en-US" sz="1700" dirty="0" err="1"/>
              <a:t>w</a:t>
            </a:r>
            <a:r>
              <a:rPr lang="en-US" sz="1200" dirty="0" err="1"/>
              <a:t>i</a:t>
            </a:r>
            <a:r>
              <a:rPr lang="en-US" sz="1700" dirty="0"/>
              <a:t>(A) also does last write on A</a:t>
            </a:r>
            <a:endParaRPr lang="en-US" sz="1400" dirty="0"/>
          </a:p>
          <a:p>
            <a:endParaRPr lang="en-US" sz="2800" dirty="0"/>
          </a:p>
        </p:txBody>
      </p:sp>
      <p:sp>
        <p:nvSpPr>
          <p:cNvPr id="4" name="Date Placeholder 3"/>
          <p:cNvSpPr>
            <a:spLocks noGrp="1"/>
          </p:cNvSpPr>
          <p:nvPr>
            <p:ph type="dt" sz="half" idx="10"/>
          </p:nvPr>
        </p:nvSpPr>
        <p:spPr/>
        <p:txBody>
          <a:bodyPr/>
          <a:lstStyle/>
          <a:p>
            <a:fld id="{D7A90410-D4B4-4D87-B165-4134018A3AD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132</a:t>
            </a:fld>
            <a:endParaRPr lang="en-US"/>
          </a:p>
        </p:txBody>
      </p:sp>
      <p:sp>
        <p:nvSpPr>
          <p:cNvPr id="7" name="TextBox 6"/>
          <p:cNvSpPr txBox="1"/>
          <p:nvPr/>
        </p:nvSpPr>
        <p:spPr>
          <a:xfrm>
            <a:off x="7020272" y="2852936"/>
            <a:ext cx="1943161" cy="461665"/>
          </a:xfrm>
          <a:prstGeom prst="rect">
            <a:avLst/>
          </a:prstGeom>
          <a:noFill/>
          <a:ln>
            <a:solidFill>
              <a:schemeClr val="tx1"/>
            </a:solidFill>
          </a:ln>
        </p:spPr>
        <p:txBody>
          <a:bodyPr wrap="none" rtlCol="0">
            <a:spAutoFit/>
          </a:bodyPr>
          <a:lstStyle/>
          <a:p>
            <a:pPr marL="0" lvl="1"/>
            <a:r>
              <a:rPr lang="en-US" sz="1200" dirty="0" smtClean="0"/>
              <a:t>Note: </a:t>
            </a:r>
            <a:r>
              <a:rPr lang="en-US" sz="1200" dirty="0" err="1" smtClean="0"/>
              <a:t>i,j</a:t>
            </a:r>
            <a:r>
              <a:rPr lang="en-US" sz="1200" dirty="0" smtClean="0"/>
              <a:t> </a:t>
            </a:r>
            <a:r>
              <a:rPr lang="en-US" sz="1200" dirty="0"/>
              <a:t>are </a:t>
            </a:r>
            <a:r>
              <a:rPr lang="en-US" sz="1200" dirty="0" smtClean="0"/>
              <a:t>identifiers</a:t>
            </a:r>
          </a:p>
          <a:p>
            <a:pPr marL="0" lvl="1"/>
            <a:r>
              <a:rPr lang="en-US" sz="1200" dirty="0" smtClean="0"/>
              <a:t>of Transactions</a:t>
            </a:r>
            <a:endParaRPr lang="en-US" sz="1200" dirty="0"/>
          </a:p>
        </p:txBody>
      </p:sp>
      <p:sp>
        <p:nvSpPr>
          <p:cNvPr id="8" name="TextBox 7"/>
          <p:cNvSpPr txBox="1"/>
          <p:nvPr/>
        </p:nvSpPr>
        <p:spPr>
          <a:xfrm>
            <a:off x="539552" y="5157192"/>
            <a:ext cx="7781297" cy="1169551"/>
          </a:xfrm>
          <a:prstGeom prst="rect">
            <a:avLst/>
          </a:prstGeom>
          <a:noFill/>
        </p:spPr>
        <p:txBody>
          <a:bodyPr wrap="none" rtlCol="0">
            <a:spAutoFit/>
          </a:bodyPr>
          <a:lstStyle/>
          <a:p>
            <a:r>
              <a:rPr lang="en-US" sz="1400" dirty="0" smtClean="0"/>
              <a:t>Note: The </a:t>
            </a:r>
            <a:r>
              <a:rPr lang="en-US" sz="1400" dirty="0"/>
              <a:t>premise behind view equivalence:</a:t>
            </a:r>
          </a:p>
          <a:p>
            <a:r>
              <a:rPr lang="en-US" sz="1400" dirty="0" smtClean="0"/>
              <a:t>– “</a:t>
            </a:r>
            <a:r>
              <a:rPr lang="en-US" sz="1400" dirty="0"/>
              <a:t>The view”: the read operations are said to see </a:t>
            </a:r>
            <a:r>
              <a:rPr lang="en-US" sz="1400" i="1" dirty="0"/>
              <a:t>the same </a:t>
            </a:r>
            <a:r>
              <a:rPr lang="en-US" sz="1400" i="1" dirty="0" smtClean="0"/>
              <a:t>view </a:t>
            </a:r>
            <a:r>
              <a:rPr lang="en-US" sz="1400" dirty="0" smtClean="0"/>
              <a:t>in </a:t>
            </a:r>
            <a:r>
              <a:rPr lang="en-US" sz="1400" dirty="0"/>
              <a:t>both schedules.</a:t>
            </a:r>
          </a:p>
          <a:p>
            <a:r>
              <a:rPr lang="en-US" sz="1400" dirty="0" smtClean="0"/>
              <a:t>– Rule: As </a:t>
            </a:r>
            <a:r>
              <a:rPr lang="en-US" sz="1400" dirty="0"/>
              <a:t>long as each read operation of a transaction reads the result of </a:t>
            </a:r>
            <a:r>
              <a:rPr lang="en-US" sz="1400" i="1" dirty="0"/>
              <a:t>the same </a:t>
            </a:r>
            <a:endParaRPr lang="en-US" sz="1400" i="1" dirty="0" smtClean="0"/>
          </a:p>
          <a:p>
            <a:r>
              <a:rPr lang="en-US" sz="1400" i="1" dirty="0" smtClean="0"/>
              <a:t>write operation </a:t>
            </a:r>
            <a:r>
              <a:rPr lang="en-US" sz="1400" dirty="0" smtClean="0"/>
              <a:t>in </a:t>
            </a:r>
            <a:r>
              <a:rPr lang="en-US" sz="1400" dirty="0"/>
              <a:t>both schedules, the write operations of each transaction must </a:t>
            </a:r>
            <a:endParaRPr lang="en-US" sz="1400" dirty="0" smtClean="0"/>
          </a:p>
          <a:p>
            <a:r>
              <a:rPr lang="en-US" sz="1400" dirty="0" smtClean="0"/>
              <a:t>produce </a:t>
            </a:r>
            <a:r>
              <a:rPr lang="en-US" sz="1400" dirty="0"/>
              <a:t>the same results</a:t>
            </a:r>
            <a:r>
              <a:rPr lang="en-US" sz="1400" dirty="0" smtClean="0"/>
              <a:t>.</a:t>
            </a:r>
            <a:endParaRPr lang="en-US" sz="1400" dirty="0"/>
          </a:p>
        </p:txBody>
      </p:sp>
    </p:spTree>
    <p:extLst>
      <p:ext uri="{BB962C8B-B14F-4D97-AF65-F5344CB8AC3E}">
        <p14:creationId xmlns="" xmlns:p14="http://schemas.microsoft.com/office/powerpoint/2010/main" val="3231412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Equivalence Schedules</a:t>
            </a:r>
            <a:endParaRPr lang="en-US" dirty="0"/>
          </a:p>
        </p:txBody>
      </p:sp>
      <p:sp>
        <p:nvSpPr>
          <p:cNvPr id="3" name="Content Placeholder 2"/>
          <p:cNvSpPr>
            <a:spLocks noGrp="1"/>
          </p:cNvSpPr>
          <p:nvPr>
            <p:ph idx="1"/>
          </p:nvPr>
        </p:nvSpPr>
        <p:spPr/>
        <p:txBody>
          <a:bodyPr/>
          <a:lstStyle/>
          <a:p>
            <a:pPr marL="33337" indent="0">
              <a:buNone/>
            </a:pPr>
            <a:r>
              <a:rPr lang="en-US" sz="1400" b="1" dirty="0"/>
              <a:t>View Equivalence</a:t>
            </a:r>
            <a:r>
              <a:rPr lang="en-US" sz="1400" dirty="0"/>
              <a:t>, </a:t>
            </a:r>
            <a:r>
              <a:rPr lang="en-US" sz="1400" b="1" dirty="0"/>
              <a:t>respective transactions </a:t>
            </a:r>
            <a:r>
              <a:rPr lang="en-US" sz="1400" dirty="0"/>
              <a:t>in the two schedules </a:t>
            </a:r>
            <a:r>
              <a:rPr lang="en-US" sz="1400" b="1" dirty="0">
                <a:solidFill>
                  <a:srgbClr val="0000FF"/>
                </a:solidFill>
              </a:rPr>
              <a:t>read </a:t>
            </a:r>
            <a:r>
              <a:rPr lang="en-US" sz="1400" dirty="0">
                <a:solidFill>
                  <a:srgbClr val="0000FF"/>
                </a:solidFill>
              </a:rPr>
              <a:t>and </a:t>
            </a:r>
            <a:r>
              <a:rPr lang="en-US" sz="1400" b="1" dirty="0">
                <a:solidFill>
                  <a:srgbClr val="0000FF"/>
                </a:solidFill>
              </a:rPr>
              <a:t>write </a:t>
            </a:r>
            <a:r>
              <a:rPr lang="en-US" sz="1400" dirty="0">
                <a:solidFill>
                  <a:srgbClr val="0000FF"/>
                </a:solidFill>
              </a:rPr>
              <a:t>the </a:t>
            </a:r>
            <a:r>
              <a:rPr lang="en-US" sz="1400" b="1" dirty="0">
                <a:solidFill>
                  <a:srgbClr val="0000FF"/>
                </a:solidFill>
              </a:rPr>
              <a:t>same data </a:t>
            </a:r>
            <a:r>
              <a:rPr lang="en-US" sz="1400" dirty="0">
                <a:solidFill>
                  <a:srgbClr val="0000FF"/>
                </a:solidFill>
              </a:rPr>
              <a:t>values </a:t>
            </a:r>
          </a:p>
          <a:p>
            <a:r>
              <a:rPr lang="en-US" sz="1400" dirty="0" smtClean="0">
                <a:solidFill>
                  <a:srgbClr val="0000FF"/>
                </a:solidFill>
              </a:rPr>
              <a:t>Initial Reads: </a:t>
            </a:r>
            <a:r>
              <a:rPr lang="en-US" sz="1400" b="1" dirty="0"/>
              <a:t>If </a:t>
            </a:r>
            <a:r>
              <a:rPr lang="en-US" sz="1400" dirty="0"/>
              <a:t>in S1: </a:t>
            </a:r>
            <a:r>
              <a:rPr lang="en-US" sz="1400" dirty="0" err="1"/>
              <a:t>ri</a:t>
            </a:r>
            <a:r>
              <a:rPr lang="en-US" sz="1400" dirty="0"/>
              <a:t>(A) </a:t>
            </a:r>
            <a:r>
              <a:rPr lang="en-US" sz="1400" b="1" dirty="0"/>
              <a:t>reads initial </a:t>
            </a:r>
            <a:r>
              <a:rPr lang="en-US" sz="1400" dirty="0"/>
              <a:t>DB value, </a:t>
            </a:r>
          </a:p>
          <a:p>
            <a:pPr marL="33337" indent="0">
              <a:buNone/>
            </a:pPr>
            <a:r>
              <a:rPr lang="en-US" sz="1400" b="1" dirty="0"/>
              <a:t>                        </a:t>
            </a:r>
            <a:r>
              <a:rPr lang="en-US" sz="1400" b="1" dirty="0" smtClean="0"/>
              <a:t>  then </a:t>
            </a:r>
            <a:r>
              <a:rPr lang="en-US" sz="1400" dirty="0"/>
              <a:t>in S2: </a:t>
            </a:r>
            <a:r>
              <a:rPr lang="en-US" sz="1400" dirty="0" err="1"/>
              <a:t>ri</a:t>
            </a:r>
            <a:r>
              <a:rPr lang="en-US" sz="1400" dirty="0"/>
              <a:t>(A) also reads initial DB value</a:t>
            </a:r>
            <a:endParaRPr lang="en-US" sz="1400" dirty="0" smtClean="0">
              <a:solidFill>
                <a:srgbClr val="0000FF"/>
              </a:solidFill>
            </a:endParaRPr>
          </a:p>
          <a:p>
            <a:r>
              <a:rPr lang="en-US" sz="1400" dirty="0" smtClean="0">
                <a:solidFill>
                  <a:srgbClr val="0000FF"/>
                </a:solidFill>
              </a:rPr>
              <a:t>Same </a:t>
            </a:r>
            <a:r>
              <a:rPr lang="en-US" sz="1400" dirty="0">
                <a:solidFill>
                  <a:srgbClr val="0000FF"/>
                </a:solidFill>
              </a:rPr>
              <a:t>WR order</a:t>
            </a:r>
            <a:r>
              <a:rPr lang="en-US" sz="1400" dirty="0"/>
              <a:t>: </a:t>
            </a:r>
            <a:r>
              <a:rPr lang="en-US" sz="1400" b="1" dirty="0"/>
              <a:t>If </a:t>
            </a:r>
            <a:r>
              <a:rPr lang="en-US" sz="1400" dirty="0"/>
              <a:t>in S1: </a:t>
            </a:r>
            <a:r>
              <a:rPr lang="en-US" sz="1400" dirty="0" err="1"/>
              <a:t>wj</a:t>
            </a:r>
            <a:r>
              <a:rPr lang="en-US" sz="1400" dirty="0"/>
              <a:t>(A) –&gt; </a:t>
            </a:r>
            <a:r>
              <a:rPr lang="en-US" sz="1400" dirty="0" err="1"/>
              <a:t>ri</a:t>
            </a:r>
            <a:r>
              <a:rPr lang="en-US" sz="1400" dirty="0"/>
              <a:t>(A)</a:t>
            </a:r>
          </a:p>
          <a:p>
            <a:pPr marL="33337" indent="0">
              <a:buNone/>
            </a:pPr>
            <a:r>
              <a:rPr lang="en-US" sz="1400" dirty="0"/>
              <a:t>                              </a:t>
            </a:r>
            <a:r>
              <a:rPr lang="en-US" sz="1400" b="1" dirty="0" smtClean="0"/>
              <a:t>then </a:t>
            </a:r>
            <a:r>
              <a:rPr lang="en-US" sz="1400" dirty="0"/>
              <a:t>in S2: </a:t>
            </a:r>
            <a:r>
              <a:rPr lang="en-US" sz="1400" dirty="0" err="1"/>
              <a:t>wj</a:t>
            </a:r>
            <a:r>
              <a:rPr lang="en-US" sz="1400" dirty="0"/>
              <a:t>(A)-&gt; </a:t>
            </a:r>
            <a:r>
              <a:rPr lang="en-US" sz="1400" dirty="0" err="1"/>
              <a:t>ri</a:t>
            </a:r>
            <a:r>
              <a:rPr lang="en-US" sz="1400" dirty="0"/>
              <a:t>(A)</a:t>
            </a:r>
          </a:p>
          <a:p>
            <a:r>
              <a:rPr lang="en-US" sz="1400" dirty="0" smtClean="0">
                <a:solidFill>
                  <a:srgbClr val="0000FF"/>
                </a:solidFill>
              </a:rPr>
              <a:t>Final Writes: </a:t>
            </a:r>
            <a:r>
              <a:rPr lang="en-US" sz="1400" b="1" dirty="0"/>
              <a:t>If</a:t>
            </a:r>
            <a:r>
              <a:rPr lang="en-US" sz="1400" dirty="0"/>
              <a:t> in S1: </a:t>
            </a:r>
            <a:r>
              <a:rPr lang="en-US" sz="1400" dirty="0" err="1"/>
              <a:t>wi</a:t>
            </a:r>
            <a:r>
              <a:rPr lang="en-US" sz="1400" dirty="0"/>
              <a:t>(A) does </a:t>
            </a:r>
            <a:r>
              <a:rPr lang="en-US" sz="1400" b="1" dirty="0"/>
              <a:t>last write </a:t>
            </a:r>
            <a:r>
              <a:rPr lang="en-US" sz="1400" dirty="0"/>
              <a:t>on A, </a:t>
            </a:r>
          </a:p>
          <a:p>
            <a:pPr marL="33337" indent="0">
              <a:buNone/>
            </a:pPr>
            <a:r>
              <a:rPr lang="en-US" sz="1400" b="1" dirty="0"/>
              <a:t>                        then </a:t>
            </a:r>
            <a:r>
              <a:rPr lang="en-US" sz="1400" dirty="0"/>
              <a:t>in S2: </a:t>
            </a:r>
            <a:r>
              <a:rPr lang="en-US" sz="1400" dirty="0" err="1"/>
              <a:t>wi</a:t>
            </a:r>
            <a:r>
              <a:rPr lang="en-US" sz="1400" dirty="0"/>
              <a:t>(A) also does last write on A</a:t>
            </a:r>
          </a:p>
          <a:p>
            <a:endParaRPr lang="en-US" sz="1400" dirty="0"/>
          </a:p>
        </p:txBody>
      </p:sp>
      <p:sp>
        <p:nvSpPr>
          <p:cNvPr id="4" name="Date Placeholder 3"/>
          <p:cNvSpPr>
            <a:spLocks noGrp="1"/>
          </p:cNvSpPr>
          <p:nvPr>
            <p:ph type="dt" sz="half" idx="10"/>
          </p:nvPr>
        </p:nvSpPr>
        <p:spPr/>
        <p:txBody>
          <a:bodyPr/>
          <a:lstStyle/>
          <a:p>
            <a:fld id="{B014DFA0-6A9A-451D-9BD2-4338904AFE6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133</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953423988"/>
              </p:ext>
            </p:extLst>
          </p:nvPr>
        </p:nvGraphicFramePr>
        <p:xfrm>
          <a:off x="1330348" y="3717032"/>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2035411" y="3356992"/>
            <a:ext cx="1305165" cy="307777"/>
          </a:xfrm>
          <a:prstGeom prst="rect">
            <a:avLst/>
          </a:prstGeom>
          <a:noFill/>
        </p:spPr>
        <p:txBody>
          <a:bodyPr wrap="none" rtlCol="0">
            <a:spAutoFit/>
          </a:bodyPr>
          <a:lstStyle/>
          <a:p>
            <a:r>
              <a:rPr lang="en-US" sz="1400" dirty="0" smtClean="0">
                <a:solidFill>
                  <a:srgbClr val="C00000"/>
                </a:solidFill>
              </a:rPr>
              <a:t>Schedule S1</a:t>
            </a:r>
            <a:endParaRPr lang="en-US" sz="1400" dirty="0">
              <a:solidFill>
                <a:srgbClr val="C0000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4002211073"/>
              </p:ext>
            </p:extLst>
          </p:nvPr>
        </p:nvGraphicFramePr>
        <p:xfrm>
          <a:off x="4716016" y="3710824"/>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5436096" y="3356992"/>
            <a:ext cx="1305165" cy="307777"/>
          </a:xfrm>
          <a:prstGeom prst="rect">
            <a:avLst/>
          </a:prstGeom>
          <a:noFill/>
        </p:spPr>
        <p:txBody>
          <a:bodyPr wrap="none" rtlCol="0">
            <a:spAutoFit/>
          </a:bodyPr>
          <a:lstStyle/>
          <a:p>
            <a:r>
              <a:rPr lang="en-US" sz="1400" dirty="0" smtClean="0">
                <a:solidFill>
                  <a:srgbClr val="C00000"/>
                </a:solidFill>
              </a:rPr>
              <a:t>Schedule S2</a:t>
            </a:r>
            <a:endParaRPr lang="en-US" sz="1400" dirty="0">
              <a:solidFill>
                <a:srgbClr val="C00000"/>
              </a:solidFill>
            </a:endParaRPr>
          </a:p>
        </p:txBody>
      </p:sp>
      <p:sp>
        <p:nvSpPr>
          <p:cNvPr id="9" name="TextBox 8"/>
          <p:cNvSpPr txBox="1"/>
          <p:nvPr/>
        </p:nvSpPr>
        <p:spPr>
          <a:xfrm>
            <a:off x="1883029" y="5949280"/>
            <a:ext cx="4921219" cy="307777"/>
          </a:xfrm>
          <a:prstGeom prst="rect">
            <a:avLst/>
          </a:prstGeom>
          <a:noFill/>
        </p:spPr>
        <p:txBody>
          <a:bodyPr wrap="none" rtlCol="0">
            <a:spAutoFit/>
          </a:bodyPr>
          <a:lstStyle/>
          <a:p>
            <a:r>
              <a:rPr lang="en-US" sz="1400" dirty="0" smtClean="0">
                <a:solidFill>
                  <a:srgbClr val="C00000"/>
                </a:solidFill>
              </a:rPr>
              <a:t>Schedule S2 is view equivalent to serial schedule S1</a:t>
            </a:r>
            <a:endParaRPr lang="en-US" sz="1400" dirty="0">
              <a:solidFill>
                <a:srgbClr val="C00000"/>
              </a:solidFill>
            </a:endParaRPr>
          </a:p>
        </p:txBody>
      </p:sp>
    </p:spTree>
    <p:extLst>
      <p:ext uri="{BB962C8B-B14F-4D97-AF65-F5344CB8AC3E}">
        <p14:creationId xmlns="" xmlns:p14="http://schemas.microsoft.com/office/powerpoint/2010/main" val="24819804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Equivalence Schedules</a:t>
            </a:r>
            <a:endParaRPr lang="en-US" dirty="0"/>
          </a:p>
        </p:txBody>
      </p:sp>
      <p:sp>
        <p:nvSpPr>
          <p:cNvPr id="3" name="Content Placeholder 2"/>
          <p:cNvSpPr>
            <a:spLocks noGrp="1"/>
          </p:cNvSpPr>
          <p:nvPr>
            <p:ph idx="1"/>
          </p:nvPr>
        </p:nvSpPr>
        <p:spPr/>
        <p:txBody>
          <a:bodyPr/>
          <a:lstStyle/>
          <a:p>
            <a:pPr marL="33337" indent="0">
              <a:buNone/>
            </a:pPr>
            <a:r>
              <a:rPr lang="en-US" sz="1400" b="1" dirty="0">
                <a:solidFill>
                  <a:schemeClr val="tx1"/>
                </a:solidFill>
              </a:rPr>
              <a:t>View Equivalence</a:t>
            </a:r>
            <a:r>
              <a:rPr lang="en-US" sz="1400" dirty="0">
                <a:solidFill>
                  <a:schemeClr val="tx1"/>
                </a:solidFill>
              </a:rPr>
              <a:t>, </a:t>
            </a:r>
            <a:r>
              <a:rPr lang="en-US" sz="1400" b="1" dirty="0">
                <a:solidFill>
                  <a:schemeClr val="tx1"/>
                </a:solidFill>
              </a:rPr>
              <a:t>respective transactions </a:t>
            </a:r>
            <a:r>
              <a:rPr lang="en-US" sz="1400" dirty="0">
                <a:solidFill>
                  <a:schemeClr val="tx1"/>
                </a:solidFill>
              </a:rPr>
              <a:t>in the two schedules </a:t>
            </a:r>
            <a:r>
              <a:rPr lang="en-US" sz="1400" b="1" dirty="0">
                <a:solidFill>
                  <a:schemeClr val="tx1"/>
                </a:solidFill>
              </a:rPr>
              <a:t>read </a:t>
            </a:r>
            <a:r>
              <a:rPr lang="en-US" sz="1400" dirty="0">
                <a:solidFill>
                  <a:schemeClr val="tx1"/>
                </a:solidFill>
              </a:rPr>
              <a:t>and </a:t>
            </a:r>
            <a:r>
              <a:rPr lang="en-US" sz="1400" b="1" dirty="0">
                <a:solidFill>
                  <a:schemeClr val="tx1"/>
                </a:solidFill>
              </a:rPr>
              <a:t>write </a:t>
            </a:r>
            <a:r>
              <a:rPr lang="en-US" sz="1400" dirty="0">
                <a:solidFill>
                  <a:schemeClr val="tx1"/>
                </a:solidFill>
              </a:rPr>
              <a:t>the </a:t>
            </a:r>
            <a:r>
              <a:rPr lang="en-US" sz="1400" b="1" dirty="0">
                <a:solidFill>
                  <a:schemeClr val="tx1"/>
                </a:solidFill>
              </a:rPr>
              <a:t>same data </a:t>
            </a:r>
            <a:r>
              <a:rPr lang="en-US" sz="1400" dirty="0">
                <a:solidFill>
                  <a:schemeClr val="tx1"/>
                </a:solidFill>
              </a:rPr>
              <a:t>values </a:t>
            </a:r>
          </a:p>
          <a:p>
            <a:r>
              <a:rPr lang="en-US" sz="1400" dirty="0" smtClean="0">
                <a:solidFill>
                  <a:srgbClr val="0000FF"/>
                </a:solidFill>
              </a:rPr>
              <a:t>Initial Reads: </a:t>
            </a:r>
            <a:r>
              <a:rPr lang="en-US" sz="1400" b="1" dirty="0">
                <a:solidFill>
                  <a:srgbClr val="0000FF"/>
                </a:solidFill>
              </a:rPr>
              <a:t>If </a:t>
            </a:r>
            <a:r>
              <a:rPr lang="en-US" sz="1400" dirty="0">
                <a:solidFill>
                  <a:srgbClr val="0000FF"/>
                </a:solidFill>
              </a:rPr>
              <a:t>in S1: </a:t>
            </a:r>
            <a:r>
              <a:rPr lang="en-US" sz="1400" dirty="0" err="1">
                <a:solidFill>
                  <a:srgbClr val="0000FF"/>
                </a:solidFill>
              </a:rPr>
              <a:t>ri</a:t>
            </a:r>
            <a:r>
              <a:rPr lang="en-US" sz="1400" dirty="0">
                <a:solidFill>
                  <a:srgbClr val="0000FF"/>
                </a:solidFill>
              </a:rPr>
              <a:t>(A) </a:t>
            </a:r>
            <a:r>
              <a:rPr lang="en-US" sz="1400" b="1" dirty="0">
                <a:solidFill>
                  <a:srgbClr val="0000FF"/>
                </a:solidFill>
              </a:rPr>
              <a:t>reads initial </a:t>
            </a:r>
            <a:r>
              <a:rPr lang="en-US" sz="1400" dirty="0">
                <a:solidFill>
                  <a:srgbClr val="0000FF"/>
                </a:solidFill>
              </a:rPr>
              <a:t>DB value, </a:t>
            </a:r>
          </a:p>
          <a:p>
            <a:pPr marL="33337" indent="0">
              <a:buNone/>
            </a:pPr>
            <a:r>
              <a:rPr lang="en-US" sz="1400" b="1" dirty="0">
                <a:solidFill>
                  <a:srgbClr val="0000FF"/>
                </a:solidFill>
              </a:rPr>
              <a:t>                        </a:t>
            </a:r>
            <a:r>
              <a:rPr lang="en-US" sz="1400" b="1" dirty="0" smtClean="0">
                <a:solidFill>
                  <a:srgbClr val="0000FF"/>
                </a:solidFill>
              </a:rPr>
              <a:t>  then </a:t>
            </a:r>
            <a:r>
              <a:rPr lang="en-US" sz="1400" dirty="0">
                <a:solidFill>
                  <a:srgbClr val="0000FF"/>
                </a:solidFill>
              </a:rPr>
              <a:t>in S2: </a:t>
            </a:r>
            <a:r>
              <a:rPr lang="en-US" sz="1400" dirty="0" err="1">
                <a:solidFill>
                  <a:srgbClr val="0000FF"/>
                </a:solidFill>
              </a:rPr>
              <a:t>ri</a:t>
            </a:r>
            <a:r>
              <a:rPr lang="en-US" sz="1400" dirty="0">
                <a:solidFill>
                  <a:srgbClr val="0000FF"/>
                </a:solidFill>
              </a:rPr>
              <a:t>(A) also reads initial DB value</a:t>
            </a:r>
            <a:endParaRPr lang="en-US" sz="1400" dirty="0" smtClean="0">
              <a:solidFill>
                <a:srgbClr val="0000FF"/>
              </a:solidFill>
            </a:endParaRPr>
          </a:p>
          <a:p>
            <a:r>
              <a:rPr lang="en-US" sz="1400" dirty="0" smtClean="0">
                <a:solidFill>
                  <a:schemeClr val="tx1"/>
                </a:solidFill>
              </a:rPr>
              <a:t>Same </a:t>
            </a:r>
            <a:r>
              <a:rPr lang="en-US" sz="1400" dirty="0">
                <a:solidFill>
                  <a:schemeClr val="tx1"/>
                </a:solidFill>
              </a:rPr>
              <a:t>WR order: </a:t>
            </a:r>
            <a:r>
              <a:rPr lang="en-US" sz="1400" b="1" dirty="0">
                <a:solidFill>
                  <a:schemeClr val="tx1"/>
                </a:solidFill>
              </a:rPr>
              <a:t>If </a:t>
            </a:r>
            <a:r>
              <a:rPr lang="en-US" sz="1400" dirty="0">
                <a:solidFill>
                  <a:schemeClr val="tx1"/>
                </a:solidFill>
              </a:rPr>
              <a:t>in S1: </a:t>
            </a:r>
            <a:r>
              <a:rPr lang="en-US" sz="1400" dirty="0" err="1">
                <a:solidFill>
                  <a:schemeClr val="tx1"/>
                </a:solidFill>
              </a:rPr>
              <a:t>wj</a:t>
            </a:r>
            <a:r>
              <a:rPr lang="en-US" sz="1400" dirty="0">
                <a:solidFill>
                  <a:schemeClr val="tx1"/>
                </a:solidFill>
              </a:rPr>
              <a:t>(A) –&gt; </a:t>
            </a:r>
            <a:r>
              <a:rPr lang="en-US" sz="1400" dirty="0" err="1">
                <a:solidFill>
                  <a:schemeClr val="tx1"/>
                </a:solidFill>
              </a:rPr>
              <a:t>ri</a:t>
            </a:r>
            <a:r>
              <a:rPr lang="en-US" sz="1400" dirty="0">
                <a:solidFill>
                  <a:schemeClr val="tx1"/>
                </a:solidFill>
              </a:rPr>
              <a:t>(A)</a:t>
            </a:r>
          </a:p>
          <a:p>
            <a:pPr marL="33337" indent="0">
              <a:buNone/>
            </a:pPr>
            <a:r>
              <a:rPr lang="en-US" sz="1400" dirty="0">
                <a:solidFill>
                  <a:schemeClr val="tx1"/>
                </a:solidFill>
              </a:rPr>
              <a:t>                              </a:t>
            </a:r>
            <a:r>
              <a:rPr lang="en-US" sz="1400" b="1" dirty="0" smtClean="0">
                <a:solidFill>
                  <a:schemeClr val="tx1"/>
                </a:solidFill>
              </a:rPr>
              <a:t>then </a:t>
            </a:r>
            <a:r>
              <a:rPr lang="en-US" sz="1400" dirty="0">
                <a:solidFill>
                  <a:schemeClr val="tx1"/>
                </a:solidFill>
              </a:rPr>
              <a:t>in S2: </a:t>
            </a:r>
            <a:r>
              <a:rPr lang="en-US" sz="1400" dirty="0" err="1">
                <a:solidFill>
                  <a:schemeClr val="tx1"/>
                </a:solidFill>
              </a:rPr>
              <a:t>wj</a:t>
            </a:r>
            <a:r>
              <a:rPr lang="en-US" sz="1400" dirty="0">
                <a:solidFill>
                  <a:schemeClr val="tx1"/>
                </a:solidFill>
              </a:rPr>
              <a:t>(A)-&gt; </a:t>
            </a:r>
            <a:r>
              <a:rPr lang="en-US" sz="1400" dirty="0" err="1">
                <a:solidFill>
                  <a:schemeClr val="tx1"/>
                </a:solidFill>
              </a:rPr>
              <a:t>ri</a:t>
            </a:r>
            <a:r>
              <a:rPr lang="en-US" sz="1400" dirty="0">
                <a:solidFill>
                  <a:schemeClr val="tx1"/>
                </a:solidFill>
              </a:rPr>
              <a:t>(A)</a:t>
            </a:r>
          </a:p>
          <a:p>
            <a:r>
              <a:rPr lang="en-US" sz="1400" dirty="0" smtClean="0">
                <a:solidFill>
                  <a:schemeClr val="tx1"/>
                </a:solidFill>
              </a:rPr>
              <a:t>Final Writes: </a:t>
            </a:r>
            <a:r>
              <a:rPr lang="en-US" sz="1400" b="1" dirty="0">
                <a:solidFill>
                  <a:schemeClr val="tx1"/>
                </a:solidFill>
              </a:rPr>
              <a:t>If</a:t>
            </a:r>
            <a:r>
              <a:rPr lang="en-US" sz="1400" dirty="0">
                <a:solidFill>
                  <a:schemeClr val="tx1"/>
                </a:solidFill>
              </a:rPr>
              <a:t> in S1: </a:t>
            </a:r>
            <a:r>
              <a:rPr lang="en-US" sz="1400" dirty="0" err="1">
                <a:solidFill>
                  <a:schemeClr val="tx1"/>
                </a:solidFill>
              </a:rPr>
              <a:t>wi</a:t>
            </a:r>
            <a:r>
              <a:rPr lang="en-US" sz="1400" dirty="0">
                <a:solidFill>
                  <a:schemeClr val="tx1"/>
                </a:solidFill>
              </a:rPr>
              <a:t>(A) does </a:t>
            </a:r>
            <a:r>
              <a:rPr lang="en-US" sz="1400" b="1" dirty="0">
                <a:solidFill>
                  <a:schemeClr val="tx1"/>
                </a:solidFill>
              </a:rPr>
              <a:t>last write </a:t>
            </a:r>
            <a:r>
              <a:rPr lang="en-US" sz="1400" dirty="0">
                <a:solidFill>
                  <a:schemeClr val="tx1"/>
                </a:solidFill>
              </a:rPr>
              <a:t>on A, </a:t>
            </a:r>
          </a:p>
          <a:p>
            <a:pPr marL="33337" indent="0">
              <a:buNone/>
            </a:pPr>
            <a:r>
              <a:rPr lang="en-US" sz="1400" b="1" dirty="0">
                <a:solidFill>
                  <a:schemeClr val="tx1"/>
                </a:solidFill>
              </a:rPr>
              <a:t>                        then </a:t>
            </a:r>
            <a:r>
              <a:rPr lang="en-US" sz="1400" dirty="0">
                <a:solidFill>
                  <a:schemeClr val="tx1"/>
                </a:solidFill>
              </a:rPr>
              <a:t>in S2: </a:t>
            </a:r>
            <a:r>
              <a:rPr lang="en-US" sz="1400" dirty="0" err="1">
                <a:solidFill>
                  <a:schemeClr val="tx1"/>
                </a:solidFill>
              </a:rPr>
              <a:t>wi</a:t>
            </a:r>
            <a:r>
              <a:rPr lang="en-US" sz="1400" dirty="0">
                <a:solidFill>
                  <a:schemeClr val="tx1"/>
                </a:solidFill>
              </a:rPr>
              <a:t>(A) also does last write on A</a:t>
            </a:r>
          </a:p>
          <a:p>
            <a:endParaRPr lang="en-US" sz="1400" dirty="0"/>
          </a:p>
        </p:txBody>
      </p:sp>
      <p:sp>
        <p:nvSpPr>
          <p:cNvPr id="4" name="Date Placeholder 3"/>
          <p:cNvSpPr>
            <a:spLocks noGrp="1"/>
          </p:cNvSpPr>
          <p:nvPr>
            <p:ph type="dt" sz="half" idx="10"/>
          </p:nvPr>
        </p:nvSpPr>
        <p:spPr/>
        <p:txBody>
          <a:bodyPr/>
          <a:lstStyle/>
          <a:p>
            <a:fld id="{995D4E73-D052-4341-8139-006792E46FD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134</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252110439"/>
              </p:ext>
            </p:extLst>
          </p:nvPr>
        </p:nvGraphicFramePr>
        <p:xfrm>
          <a:off x="755576" y="3717032"/>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T2</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1476948" y="5935864"/>
            <a:ext cx="1305165" cy="307777"/>
          </a:xfrm>
          <a:prstGeom prst="rect">
            <a:avLst/>
          </a:prstGeom>
          <a:noFill/>
        </p:spPr>
        <p:txBody>
          <a:bodyPr wrap="none" rtlCol="0">
            <a:spAutoFit/>
          </a:bodyPr>
          <a:lstStyle/>
          <a:p>
            <a:r>
              <a:rPr lang="en-US" sz="1400" dirty="0" smtClean="0">
                <a:solidFill>
                  <a:srgbClr val="C00000"/>
                </a:solidFill>
              </a:rPr>
              <a:t>Schedule S1</a:t>
            </a:r>
            <a:endParaRPr lang="en-US" sz="1400" dirty="0">
              <a:solidFill>
                <a:srgbClr val="C0000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997302214"/>
              </p:ext>
            </p:extLst>
          </p:nvPr>
        </p:nvGraphicFramePr>
        <p:xfrm>
          <a:off x="4141244" y="3710824"/>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chemeClr val="tx1"/>
                          </a:solidFill>
                        </a:rPr>
                        <a:t>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T2</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717308" y="5929656"/>
            <a:ext cx="1305165" cy="307777"/>
          </a:xfrm>
          <a:prstGeom prst="rect">
            <a:avLst/>
          </a:prstGeom>
          <a:noFill/>
        </p:spPr>
        <p:txBody>
          <a:bodyPr wrap="none" rtlCol="0">
            <a:spAutoFit/>
          </a:bodyPr>
          <a:lstStyle/>
          <a:p>
            <a:r>
              <a:rPr lang="en-US" sz="1400" dirty="0" smtClean="0">
                <a:solidFill>
                  <a:srgbClr val="C00000"/>
                </a:solidFill>
              </a:rPr>
              <a:t>Schedule S2</a:t>
            </a:r>
            <a:endParaRPr lang="en-US" sz="1400" dirty="0">
              <a:solidFill>
                <a:srgbClr val="C00000"/>
              </a:solidFill>
            </a:endParaRPr>
          </a:p>
        </p:txBody>
      </p:sp>
      <p:sp>
        <p:nvSpPr>
          <p:cNvPr id="9" name="TextBox 8"/>
          <p:cNvSpPr txBox="1"/>
          <p:nvPr/>
        </p:nvSpPr>
        <p:spPr>
          <a:xfrm>
            <a:off x="1164241" y="3378478"/>
            <a:ext cx="4921219" cy="307777"/>
          </a:xfrm>
          <a:prstGeom prst="rect">
            <a:avLst/>
          </a:prstGeom>
          <a:noFill/>
        </p:spPr>
        <p:txBody>
          <a:bodyPr wrap="none" rtlCol="0">
            <a:spAutoFit/>
          </a:bodyPr>
          <a:lstStyle/>
          <a:p>
            <a:r>
              <a:rPr lang="en-US" sz="1400" dirty="0" smtClean="0">
                <a:solidFill>
                  <a:srgbClr val="C00000"/>
                </a:solidFill>
              </a:rPr>
              <a:t>Schedule S2 is view equivalent to serial schedule S1</a:t>
            </a:r>
            <a:endParaRPr lang="en-US" sz="1400" dirty="0">
              <a:solidFill>
                <a:srgbClr val="C00000"/>
              </a:solidFill>
            </a:endParaRPr>
          </a:p>
        </p:txBody>
      </p:sp>
      <p:sp>
        <p:nvSpPr>
          <p:cNvPr id="12" name="TextBox 11"/>
          <p:cNvSpPr txBox="1"/>
          <p:nvPr/>
        </p:nvSpPr>
        <p:spPr>
          <a:xfrm>
            <a:off x="6948264" y="4028554"/>
            <a:ext cx="1946815" cy="523220"/>
          </a:xfrm>
          <a:prstGeom prst="rect">
            <a:avLst/>
          </a:prstGeom>
          <a:noFill/>
        </p:spPr>
        <p:txBody>
          <a:bodyPr wrap="none" rtlCol="0">
            <a:spAutoFit/>
          </a:bodyPr>
          <a:lstStyle/>
          <a:p>
            <a:r>
              <a:rPr lang="en-US" sz="1400" dirty="0" smtClean="0">
                <a:solidFill>
                  <a:srgbClr val="0000FF"/>
                </a:solidFill>
              </a:rPr>
              <a:t>Same Initial </a:t>
            </a:r>
          </a:p>
          <a:p>
            <a:r>
              <a:rPr lang="en-US" sz="1400" dirty="0" smtClean="0">
                <a:solidFill>
                  <a:srgbClr val="0000FF"/>
                </a:solidFill>
              </a:rPr>
              <a:t>Reads in S1 and S2</a:t>
            </a:r>
            <a:endParaRPr lang="en-US" sz="1400" dirty="0">
              <a:solidFill>
                <a:srgbClr val="0000FF"/>
              </a:solidFill>
            </a:endParaRPr>
          </a:p>
        </p:txBody>
      </p:sp>
    </p:spTree>
    <p:extLst>
      <p:ext uri="{BB962C8B-B14F-4D97-AF65-F5344CB8AC3E}">
        <p14:creationId xmlns="" xmlns:p14="http://schemas.microsoft.com/office/powerpoint/2010/main" val="220637428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Equivalence Schedules</a:t>
            </a:r>
            <a:endParaRPr lang="en-US" dirty="0"/>
          </a:p>
        </p:txBody>
      </p:sp>
      <p:sp>
        <p:nvSpPr>
          <p:cNvPr id="3" name="Content Placeholder 2"/>
          <p:cNvSpPr>
            <a:spLocks noGrp="1"/>
          </p:cNvSpPr>
          <p:nvPr>
            <p:ph idx="1"/>
          </p:nvPr>
        </p:nvSpPr>
        <p:spPr/>
        <p:txBody>
          <a:bodyPr/>
          <a:lstStyle/>
          <a:p>
            <a:pPr marL="33337" indent="0">
              <a:buNone/>
            </a:pPr>
            <a:r>
              <a:rPr lang="en-US" sz="1400" b="1" dirty="0">
                <a:solidFill>
                  <a:schemeClr val="tx1"/>
                </a:solidFill>
              </a:rPr>
              <a:t>View Equivalence</a:t>
            </a:r>
            <a:r>
              <a:rPr lang="en-US" sz="1400" dirty="0">
                <a:solidFill>
                  <a:schemeClr val="tx1"/>
                </a:solidFill>
              </a:rPr>
              <a:t>, </a:t>
            </a:r>
            <a:r>
              <a:rPr lang="en-US" sz="1400" b="1" dirty="0">
                <a:solidFill>
                  <a:schemeClr val="tx1"/>
                </a:solidFill>
              </a:rPr>
              <a:t>respective transactions </a:t>
            </a:r>
            <a:r>
              <a:rPr lang="en-US" sz="1400" dirty="0">
                <a:solidFill>
                  <a:schemeClr val="tx1"/>
                </a:solidFill>
              </a:rPr>
              <a:t>in the two schedules </a:t>
            </a:r>
            <a:r>
              <a:rPr lang="en-US" sz="1400" b="1" dirty="0">
                <a:solidFill>
                  <a:schemeClr val="tx1"/>
                </a:solidFill>
              </a:rPr>
              <a:t>read </a:t>
            </a:r>
            <a:r>
              <a:rPr lang="en-US" sz="1400" dirty="0">
                <a:solidFill>
                  <a:schemeClr val="tx1"/>
                </a:solidFill>
              </a:rPr>
              <a:t>and </a:t>
            </a:r>
            <a:r>
              <a:rPr lang="en-US" sz="1400" b="1" dirty="0">
                <a:solidFill>
                  <a:schemeClr val="tx1"/>
                </a:solidFill>
              </a:rPr>
              <a:t>write </a:t>
            </a:r>
            <a:r>
              <a:rPr lang="en-US" sz="1400" dirty="0">
                <a:solidFill>
                  <a:schemeClr val="tx1"/>
                </a:solidFill>
              </a:rPr>
              <a:t>the </a:t>
            </a:r>
            <a:r>
              <a:rPr lang="en-US" sz="1400" b="1" dirty="0">
                <a:solidFill>
                  <a:schemeClr val="tx1"/>
                </a:solidFill>
              </a:rPr>
              <a:t>same data </a:t>
            </a:r>
            <a:r>
              <a:rPr lang="en-US" sz="1400" dirty="0">
                <a:solidFill>
                  <a:schemeClr val="tx1"/>
                </a:solidFill>
              </a:rPr>
              <a:t>values </a:t>
            </a:r>
          </a:p>
          <a:p>
            <a:r>
              <a:rPr lang="en-US" sz="1400" dirty="0" smtClean="0">
                <a:solidFill>
                  <a:schemeClr val="tx1"/>
                </a:solidFill>
              </a:rPr>
              <a:t>Initial Reads: </a:t>
            </a:r>
            <a:r>
              <a:rPr lang="en-US" sz="1400" b="1" dirty="0">
                <a:solidFill>
                  <a:schemeClr val="tx1"/>
                </a:solidFill>
              </a:rPr>
              <a:t>If </a:t>
            </a:r>
            <a:r>
              <a:rPr lang="en-US" sz="1400" dirty="0">
                <a:solidFill>
                  <a:schemeClr val="tx1"/>
                </a:solidFill>
              </a:rPr>
              <a:t>in S1: </a:t>
            </a:r>
            <a:r>
              <a:rPr lang="en-US" sz="1400" dirty="0" err="1">
                <a:solidFill>
                  <a:schemeClr val="tx1"/>
                </a:solidFill>
              </a:rPr>
              <a:t>ri</a:t>
            </a:r>
            <a:r>
              <a:rPr lang="en-US" sz="1400" dirty="0">
                <a:solidFill>
                  <a:schemeClr val="tx1"/>
                </a:solidFill>
              </a:rPr>
              <a:t>(A) </a:t>
            </a:r>
            <a:r>
              <a:rPr lang="en-US" sz="1400" b="1" dirty="0">
                <a:solidFill>
                  <a:schemeClr val="tx1"/>
                </a:solidFill>
              </a:rPr>
              <a:t>reads initial </a:t>
            </a:r>
            <a:r>
              <a:rPr lang="en-US" sz="1400" dirty="0">
                <a:solidFill>
                  <a:schemeClr val="tx1"/>
                </a:solidFill>
              </a:rPr>
              <a:t>DB value, </a:t>
            </a:r>
          </a:p>
          <a:p>
            <a:pPr marL="33337" indent="0">
              <a:buNone/>
            </a:pPr>
            <a:r>
              <a:rPr lang="en-US" sz="1400" b="1" dirty="0">
                <a:solidFill>
                  <a:schemeClr val="tx1"/>
                </a:solidFill>
              </a:rPr>
              <a:t>                        </a:t>
            </a:r>
            <a:r>
              <a:rPr lang="en-US" sz="1400" b="1" dirty="0" smtClean="0">
                <a:solidFill>
                  <a:schemeClr val="tx1"/>
                </a:solidFill>
              </a:rPr>
              <a:t>  then </a:t>
            </a:r>
            <a:r>
              <a:rPr lang="en-US" sz="1400" dirty="0">
                <a:solidFill>
                  <a:schemeClr val="tx1"/>
                </a:solidFill>
              </a:rPr>
              <a:t>in S2: </a:t>
            </a:r>
            <a:r>
              <a:rPr lang="en-US" sz="1400" dirty="0" err="1">
                <a:solidFill>
                  <a:schemeClr val="tx1"/>
                </a:solidFill>
              </a:rPr>
              <a:t>ri</a:t>
            </a:r>
            <a:r>
              <a:rPr lang="en-US" sz="1400" dirty="0">
                <a:solidFill>
                  <a:schemeClr val="tx1"/>
                </a:solidFill>
              </a:rPr>
              <a:t>(A) also reads initial DB value</a:t>
            </a:r>
            <a:endParaRPr lang="en-US" sz="1400" dirty="0" smtClean="0">
              <a:solidFill>
                <a:schemeClr val="tx1"/>
              </a:solidFill>
            </a:endParaRPr>
          </a:p>
          <a:p>
            <a:r>
              <a:rPr lang="en-US" sz="1400" dirty="0" smtClean="0">
                <a:solidFill>
                  <a:srgbClr val="0000FF"/>
                </a:solidFill>
              </a:rPr>
              <a:t>Same </a:t>
            </a:r>
            <a:r>
              <a:rPr lang="en-US" sz="1400" dirty="0">
                <a:solidFill>
                  <a:srgbClr val="0000FF"/>
                </a:solidFill>
              </a:rPr>
              <a:t>WR order: </a:t>
            </a:r>
            <a:r>
              <a:rPr lang="en-US" sz="1400" b="1" dirty="0">
                <a:solidFill>
                  <a:srgbClr val="0000FF"/>
                </a:solidFill>
              </a:rPr>
              <a:t>If </a:t>
            </a:r>
            <a:r>
              <a:rPr lang="en-US" sz="1400" dirty="0">
                <a:solidFill>
                  <a:srgbClr val="0000FF"/>
                </a:solidFill>
              </a:rPr>
              <a:t>in S1: </a:t>
            </a:r>
            <a:r>
              <a:rPr lang="en-US" sz="1400" dirty="0" err="1">
                <a:solidFill>
                  <a:srgbClr val="0000FF"/>
                </a:solidFill>
              </a:rPr>
              <a:t>wj</a:t>
            </a:r>
            <a:r>
              <a:rPr lang="en-US" sz="1400" dirty="0">
                <a:solidFill>
                  <a:srgbClr val="0000FF"/>
                </a:solidFill>
              </a:rPr>
              <a:t>(A) –&gt; </a:t>
            </a:r>
            <a:r>
              <a:rPr lang="en-US" sz="1400" dirty="0" err="1">
                <a:solidFill>
                  <a:srgbClr val="0000FF"/>
                </a:solidFill>
              </a:rPr>
              <a:t>ri</a:t>
            </a:r>
            <a:r>
              <a:rPr lang="en-US" sz="1400" dirty="0">
                <a:solidFill>
                  <a:srgbClr val="0000FF"/>
                </a:solidFill>
              </a:rPr>
              <a:t>(A)</a:t>
            </a:r>
          </a:p>
          <a:p>
            <a:pPr marL="33337" indent="0">
              <a:buNone/>
            </a:pPr>
            <a:r>
              <a:rPr lang="en-US" sz="1400" dirty="0">
                <a:solidFill>
                  <a:srgbClr val="0000FF"/>
                </a:solidFill>
              </a:rPr>
              <a:t>                              </a:t>
            </a:r>
            <a:r>
              <a:rPr lang="en-US" sz="1400" b="1" dirty="0" smtClean="0">
                <a:solidFill>
                  <a:srgbClr val="0000FF"/>
                </a:solidFill>
              </a:rPr>
              <a:t>then </a:t>
            </a:r>
            <a:r>
              <a:rPr lang="en-US" sz="1400" dirty="0">
                <a:solidFill>
                  <a:srgbClr val="0000FF"/>
                </a:solidFill>
              </a:rPr>
              <a:t>in S2: </a:t>
            </a:r>
            <a:r>
              <a:rPr lang="en-US" sz="1400" dirty="0" err="1">
                <a:solidFill>
                  <a:srgbClr val="0000FF"/>
                </a:solidFill>
              </a:rPr>
              <a:t>wj</a:t>
            </a:r>
            <a:r>
              <a:rPr lang="en-US" sz="1400" dirty="0">
                <a:solidFill>
                  <a:srgbClr val="0000FF"/>
                </a:solidFill>
              </a:rPr>
              <a:t>(A)-&gt; </a:t>
            </a:r>
            <a:r>
              <a:rPr lang="en-US" sz="1400" dirty="0" err="1">
                <a:solidFill>
                  <a:srgbClr val="0000FF"/>
                </a:solidFill>
              </a:rPr>
              <a:t>ri</a:t>
            </a:r>
            <a:r>
              <a:rPr lang="en-US" sz="1400" dirty="0">
                <a:solidFill>
                  <a:srgbClr val="0000FF"/>
                </a:solidFill>
              </a:rPr>
              <a:t>(A)</a:t>
            </a:r>
          </a:p>
          <a:p>
            <a:r>
              <a:rPr lang="en-US" sz="1400" dirty="0" smtClean="0">
                <a:solidFill>
                  <a:schemeClr val="tx1"/>
                </a:solidFill>
              </a:rPr>
              <a:t>Final Writes: </a:t>
            </a:r>
            <a:r>
              <a:rPr lang="en-US" sz="1400" b="1" dirty="0">
                <a:solidFill>
                  <a:schemeClr val="tx1"/>
                </a:solidFill>
              </a:rPr>
              <a:t>If</a:t>
            </a:r>
            <a:r>
              <a:rPr lang="en-US" sz="1400" dirty="0">
                <a:solidFill>
                  <a:schemeClr val="tx1"/>
                </a:solidFill>
              </a:rPr>
              <a:t> in S1: </a:t>
            </a:r>
            <a:r>
              <a:rPr lang="en-US" sz="1400" dirty="0" err="1">
                <a:solidFill>
                  <a:schemeClr val="tx1"/>
                </a:solidFill>
              </a:rPr>
              <a:t>wi</a:t>
            </a:r>
            <a:r>
              <a:rPr lang="en-US" sz="1400" dirty="0">
                <a:solidFill>
                  <a:schemeClr val="tx1"/>
                </a:solidFill>
              </a:rPr>
              <a:t>(A) does </a:t>
            </a:r>
            <a:r>
              <a:rPr lang="en-US" sz="1400" b="1" dirty="0">
                <a:solidFill>
                  <a:schemeClr val="tx1"/>
                </a:solidFill>
              </a:rPr>
              <a:t>last write </a:t>
            </a:r>
            <a:r>
              <a:rPr lang="en-US" sz="1400" dirty="0">
                <a:solidFill>
                  <a:schemeClr val="tx1"/>
                </a:solidFill>
              </a:rPr>
              <a:t>on A, </a:t>
            </a:r>
          </a:p>
          <a:p>
            <a:pPr marL="33337" indent="0">
              <a:buNone/>
            </a:pPr>
            <a:r>
              <a:rPr lang="en-US" sz="1400" b="1" dirty="0">
                <a:solidFill>
                  <a:schemeClr val="tx1"/>
                </a:solidFill>
              </a:rPr>
              <a:t>                        then </a:t>
            </a:r>
            <a:r>
              <a:rPr lang="en-US" sz="1400" dirty="0">
                <a:solidFill>
                  <a:schemeClr val="tx1"/>
                </a:solidFill>
              </a:rPr>
              <a:t>in S2: </a:t>
            </a:r>
            <a:r>
              <a:rPr lang="en-US" sz="1400" dirty="0" err="1">
                <a:solidFill>
                  <a:schemeClr val="tx1"/>
                </a:solidFill>
              </a:rPr>
              <a:t>wi</a:t>
            </a:r>
            <a:r>
              <a:rPr lang="en-US" sz="1400" dirty="0">
                <a:solidFill>
                  <a:schemeClr val="tx1"/>
                </a:solidFill>
              </a:rPr>
              <a:t>(A) also does last write on A</a:t>
            </a:r>
          </a:p>
          <a:p>
            <a:endParaRPr lang="en-US" sz="1400" dirty="0"/>
          </a:p>
        </p:txBody>
      </p:sp>
      <p:sp>
        <p:nvSpPr>
          <p:cNvPr id="4" name="Date Placeholder 3"/>
          <p:cNvSpPr>
            <a:spLocks noGrp="1"/>
          </p:cNvSpPr>
          <p:nvPr>
            <p:ph type="dt" sz="half" idx="10"/>
          </p:nvPr>
        </p:nvSpPr>
        <p:spPr/>
        <p:txBody>
          <a:bodyPr/>
          <a:lstStyle/>
          <a:p>
            <a:fld id="{CD224E82-4493-452A-87BC-230BEC3F605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054826975"/>
              </p:ext>
            </p:extLst>
          </p:nvPr>
        </p:nvGraphicFramePr>
        <p:xfrm>
          <a:off x="755576" y="3717032"/>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rgbClr val="0000FF"/>
                          </a:solidFill>
                        </a:rPr>
                        <a:t>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rgbClr val="0000FF"/>
                          </a:solidFill>
                        </a:rPr>
                        <a:t>W(X)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1476948" y="5935864"/>
            <a:ext cx="1305165" cy="307777"/>
          </a:xfrm>
          <a:prstGeom prst="rect">
            <a:avLst/>
          </a:prstGeom>
          <a:noFill/>
        </p:spPr>
        <p:txBody>
          <a:bodyPr wrap="none" rtlCol="0">
            <a:spAutoFit/>
          </a:bodyPr>
          <a:lstStyle/>
          <a:p>
            <a:r>
              <a:rPr lang="en-US" sz="1400" dirty="0" smtClean="0">
                <a:solidFill>
                  <a:srgbClr val="C00000"/>
                </a:solidFill>
              </a:rPr>
              <a:t>Schedule S1</a:t>
            </a:r>
            <a:endParaRPr lang="en-US" sz="1400" dirty="0">
              <a:solidFill>
                <a:srgbClr val="C0000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3257583480"/>
              </p:ext>
            </p:extLst>
          </p:nvPr>
        </p:nvGraphicFramePr>
        <p:xfrm>
          <a:off x="4141244" y="3710824"/>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rgbClr val="0000FF"/>
                          </a:solidFill>
                        </a:rPr>
                        <a:t>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00FF"/>
                          </a:solidFill>
                        </a:rPr>
                        <a:t>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rgbClr val="0000FF"/>
                          </a:solidFill>
                        </a:rPr>
                        <a:t>W(X)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rgbClr val="0000FF"/>
                          </a:solidFill>
                        </a:rPr>
                        <a:t>R(X)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717308" y="5929656"/>
            <a:ext cx="1305165" cy="307777"/>
          </a:xfrm>
          <a:prstGeom prst="rect">
            <a:avLst/>
          </a:prstGeom>
          <a:noFill/>
        </p:spPr>
        <p:txBody>
          <a:bodyPr wrap="none" rtlCol="0">
            <a:spAutoFit/>
          </a:bodyPr>
          <a:lstStyle/>
          <a:p>
            <a:r>
              <a:rPr lang="en-US" sz="1400" dirty="0" smtClean="0">
                <a:solidFill>
                  <a:srgbClr val="C00000"/>
                </a:solidFill>
              </a:rPr>
              <a:t>Schedule S2</a:t>
            </a:r>
            <a:endParaRPr lang="en-US" sz="1400" dirty="0">
              <a:solidFill>
                <a:srgbClr val="C00000"/>
              </a:solidFill>
            </a:endParaRPr>
          </a:p>
        </p:txBody>
      </p:sp>
      <p:sp>
        <p:nvSpPr>
          <p:cNvPr id="9" name="TextBox 8"/>
          <p:cNvSpPr txBox="1"/>
          <p:nvPr/>
        </p:nvSpPr>
        <p:spPr>
          <a:xfrm>
            <a:off x="1164241" y="3378478"/>
            <a:ext cx="4921219" cy="307777"/>
          </a:xfrm>
          <a:prstGeom prst="rect">
            <a:avLst/>
          </a:prstGeom>
          <a:noFill/>
        </p:spPr>
        <p:txBody>
          <a:bodyPr wrap="none" rtlCol="0">
            <a:spAutoFit/>
          </a:bodyPr>
          <a:lstStyle/>
          <a:p>
            <a:r>
              <a:rPr lang="en-US" sz="1400" dirty="0" smtClean="0">
                <a:solidFill>
                  <a:srgbClr val="C00000"/>
                </a:solidFill>
              </a:rPr>
              <a:t>Schedule S2 is view equivalent to serial schedule S1</a:t>
            </a:r>
            <a:endParaRPr lang="en-US" sz="1400" dirty="0">
              <a:solidFill>
                <a:srgbClr val="C00000"/>
              </a:solidFill>
            </a:endParaRPr>
          </a:p>
        </p:txBody>
      </p:sp>
      <p:sp>
        <p:nvSpPr>
          <p:cNvPr id="12" name="TextBox 11"/>
          <p:cNvSpPr txBox="1"/>
          <p:nvPr/>
        </p:nvSpPr>
        <p:spPr>
          <a:xfrm>
            <a:off x="6936946" y="4725144"/>
            <a:ext cx="1651862" cy="738664"/>
          </a:xfrm>
          <a:prstGeom prst="rect">
            <a:avLst/>
          </a:prstGeom>
          <a:noFill/>
        </p:spPr>
        <p:txBody>
          <a:bodyPr wrap="none" rtlCol="0">
            <a:spAutoFit/>
          </a:bodyPr>
          <a:lstStyle/>
          <a:p>
            <a:r>
              <a:rPr lang="en-US" sz="1400" dirty="0" smtClean="0">
                <a:solidFill>
                  <a:srgbClr val="0000FF"/>
                </a:solidFill>
              </a:rPr>
              <a:t>Same Write </a:t>
            </a:r>
          </a:p>
          <a:p>
            <a:r>
              <a:rPr lang="en-US" sz="1400" dirty="0" smtClean="0">
                <a:solidFill>
                  <a:srgbClr val="0000FF"/>
                </a:solidFill>
              </a:rPr>
              <a:t>Reads orders in </a:t>
            </a:r>
          </a:p>
          <a:p>
            <a:r>
              <a:rPr lang="en-US" sz="1400" dirty="0" smtClean="0">
                <a:solidFill>
                  <a:srgbClr val="0000FF"/>
                </a:solidFill>
              </a:rPr>
              <a:t>S1 and S2</a:t>
            </a:r>
            <a:endParaRPr lang="en-US" sz="1400" dirty="0">
              <a:solidFill>
                <a:srgbClr val="0000FF"/>
              </a:solidFill>
            </a:endParaRPr>
          </a:p>
        </p:txBody>
      </p:sp>
    </p:spTree>
    <p:extLst>
      <p:ext uri="{BB962C8B-B14F-4D97-AF65-F5344CB8AC3E}">
        <p14:creationId xmlns="" xmlns:p14="http://schemas.microsoft.com/office/powerpoint/2010/main" val="340924697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Equivalence Schedules</a:t>
            </a:r>
            <a:endParaRPr lang="en-US" dirty="0"/>
          </a:p>
        </p:txBody>
      </p:sp>
      <p:sp>
        <p:nvSpPr>
          <p:cNvPr id="3" name="Content Placeholder 2"/>
          <p:cNvSpPr>
            <a:spLocks noGrp="1"/>
          </p:cNvSpPr>
          <p:nvPr>
            <p:ph idx="1"/>
          </p:nvPr>
        </p:nvSpPr>
        <p:spPr/>
        <p:txBody>
          <a:bodyPr/>
          <a:lstStyle/>
          <a:p>
            <a:pPr marL="33337" indent="0">
              <a:buNone/>
            </a:pPr>
            <a:r>
              <a:rPr lang="en-US" sz="1400" b="1" dirty="0">
                <a:solidFill>
                  <a:schemeClr val="tx1"/>
                </a:solidFill>
              </a:rPr>
              <a:t>View Equivalence</a:t>
            </a:r>
            <a:r>
              <a:rPr lang="en-US" sz="1400" dirty="0">
                <a:solidFill>
                  <a:schemeClr val="tx1"/>
                </a:solidFill>
              </a:rPr>
              <a:t>, </a:t>
            </a:r>
            <a:r>
              <a:rPr lang="en-US" sz="1400" b="1" dirty="0">
                <a:solidFill>
                  <a:schemeClr val="tx1"/>
                </a:solidFill>
              </a:rPr>
              <a:t>respective transactions </a:t>
            </a:r>
            <a:r>
              <a:rPr lang="en-US" sz="1400" dirty="0">
                <a:solidFill>
                  <a:schemeClr val="tx1"/>
                </a:solidFill>
              </a:rPr>
              <a:t>in the two schedules </a:t>
            </a:r>
            <a:r>
              <a:rPr lang="en-US" sz="1400" b="1" dirty="0">
                <a:solidFill>
                  <a:schemeClr val="tx1"/>
                </a:solidFill>
              </a:rPr>
              <a:t>read </a:t>
            </a:r>
            <a:r>
              <a:rPr lang="en-US" sz="1400" dirty="0">
                <a:solidFill>
                  <a:schemeClr val="tx1"/>
                </a:solidFill>
              </a:rPr>
              <a:t>and </a:t>
            </a:r>
            <a:r>
              <a:rPr lang="en-US" sz="1400" b="1" dirty="0">
                <a:solidFill>
                  <a:schemeClr val="tx1"/>
                </a:solidFill>
              </a:rPr>
              <a:t>write </a:t>
            </a:r>
            <a:r>
              <a:rPr lang="en-US" sz="1400" dirty="0">
                <a:solidFill>
                  <a:schemeClr val="tx1"/>
                </a:solidFill>
              </a:rPr>
              <a:t>the </a:t>
            </a:r>
            <a:r>
              <a:rPr lang="en-US" sz="1400" b="1" dirty="0">
                <a:solidFill>
                  <a:schemeClr val="tx1"/>
                </a:solidFill>
              </a:rPr>
              <a:t>same data </a:t>
            </a:r>
            <a:r>
              <a:rPr lang="en-US" sz="1400" dirty="0">
                <a:solidFill>
                  <a:schemeClr val="tx1"/>
                </a:solidFill>
              </a:rPr>
              <a:t>values </a:t>
            </a:r>
          </a:p>
          <a:p>
            <a:r>
              <a:rPr lang="en-US" sz="1400" dirty="0" smtClean="0">
                <a:solidFill>
                  <a:schemeClr val="tx1"/>
                </a:solidFill>
              </a:rPr>
              <a:t>Initial Reads: </a:t>
            </a:r>
            <a:r>
              <a:rPr lang="en-US" sz="1400" b="1" dirty="0">
                <a:solidFill>
                  <a:schemeClr val="tx1"/>
                </a:solidFill>
              </a:rPr>
              <a:t>If </a:t>
            </a:r>
            <a:r>
              <a:rPr lang="en-US" sz="1400" dirty="0">
                <a:solidFill>
                  <a:schemeClr val="tx1"/>
                </a:solidFill>
              </a:rPr>
              <a:t>in S1: </a:t>
            </a:r>
            <a:r>
              <a:rPr lang="en-US" sz="1400" dirty="0" err="1">
                <a:solidFill>
                  <a:schemeClr val="tx1"/>
                </a:solidFill>
              </a:rPr>
              <a:t>ri</a:t>
            </a:r>
            <a:r>
              <a:rPr lang="en-US" sz="1400" dirty="0">
                <a:solidFill>
                  <a:schemeClr val="tx1"/>
                </a:solidFill>
              </a:rPr>
              <a:t>(A) </a:t>
            </a:r>
            <a:r>
              <a:rPr lang="en-US" sz="1400" b="1" dirty="0">
                <a:solidFill>
                  <a:schemeClr val="tx1"/>
                </a:solidFill>
              </a:rPr>
              <a:t>reads initial </a:t>
            </a:r>
            <a:r>
              <a:rPr lang="en-US" sz="1400" dirty="0">
                <a:solidFill>
                  <a:schemeClr val="tx1"/>
                </a:solidFill>
              </a:rPr>
              <a:t>DB value, </a:t>
            </a:r>
          </a:p>
          <a:p>
            <a:pPr marL="33337" indent="0">
              <a:buNone/>
            </a:pPr>
            <a:r>
              <a:rPr lang="en-US" sz="1400" b="1" dirty="0">
                <a:solidFill>
                  <a:schemeClr val="tx1"/>
                </a:solidFill>
              </a:rPr>
              <a:t>                        </a:t>
            </a:r>
            <a:r>
              <a:rPr lang="en-US" sz="1400" b="1" dirty="0" smtClean="0">
                <a:solidFill>
                  <a:schemeClr val="tx1"/>
                </a:solidFill>
              </a:rPr>
              <a:t>  then </a:t>
            </a:r>
            <a:r>
              <a:rPr lang="en-US" sz="1400" dirty="0">
                <a:solidFill>
                  <a:schemeClr val="tx1"/>
                </a:solidFill>
              </a:rPr>
              <a:t>in S2: </a:t>
            </a:r>
            <a:r>
              <a:rPr lang="en-US" sz="1400" dirty="0" err="1">
                <a:solidFill>
                  <a:schemeClr val="tx1"/>
                </a:solidFill>
              </a:rPr>
              <a:t>ri</a:t>
            </a:r>
            <a:r>
              <a:rPr lang="en-US" sz="1400" dirty="0">
                <a:solidFill>
                  <a:schemeClr val="tx1"/>
                </a:solidFill>
              </a:rPr>
              <a:t>(A) also reads initial DB value</a:t>
            </a:r>
            <a:endParaRPr lang="en-US" sz="1400" dirty="0" smtClean="0">
              <a:solidFill>
                <a:schemeClr val="tx1"/>
              </a:solidFill>
            </a:endParaRPr>
          </a:p>
          <a:p>
            <a:r>
              <a:rPr lang="en-US" sz="1400" dirty="0" smtClean="0">
                <a:solidFill>
                  <a:schemeClr val="tx1"/>
                </a:solidFill>
              </a:rPr>
              <a:t>Same </a:t>
            </a:r>
            <a:r>
              <a:rPr lang="en-US" sz="1400" dirty="0">
                <a:solidFill>
                  <a:schemeClr val="tx1"/>
                </a:solidFill>
              </a:rPr>
              <a:t>WR order: </a:t>
            </a:r>
            <a:r>
              <a:rPr lang="en-US" sz="1400" b="1" dirty="0">
                <a:solidFill>
                  <a:schemeClr val="tx1"/>
                </a:solidFill>
              </a:rPr>
              <a:t>If </a:t>
            </a:r>
            <a:r>
              <a:rPr lang="en-US" sz="1400" dirty="0">
                <a:solidFill>
                  <a:schemeClr val="tx1"/>
                </a:solidFill>
              </a:rPr>
              <a:t>in S1: </a:t>
            </a:r>
            <a:r>
              <a:rPr lang="en-US" sz="1400" dirty="0" err="1">
                <a:solidFill>
                  <a:schemeClr val="tx1"/>
                </a:solidFill>
              </a:rPr>
              <a:t>wj</a:t>
            </a:r>
            <a:r>
              <a:rPr lang="en-US" sz="1400" dirty="0">
                <a:solidFill>
                  <a:schemeClr val="tx1"/>
                </a:solidFill>
              </a:rPr>
              <a:t>(A) –&gt; </a:t>
            </a:r>
            <a:r>
              <a:rPr lang="en-US" sz="1400" dirty="0" err="1">
                <a:solidFill>
                  <a:schemeClr val="tx1"/>
                </a:solidFill>
              </a:rPr>
              <a:t>ri</a:t>
            </a:r>
            <a:r>
              <a:rPr lang="en-US" sz="1400" dirty="0">
                <a:solidFill>
                  <a:schemeClr val="tx1"/>
                </a:solidFill>
              </a:rPr>
              <a:t>(A)</a:t>
            </a:r>
          </a:p>
          <a:p>
            <a:pPr marL="33337" indent="0">
              <a:buNone/>
            </a:pPr>
            <a:r>
              <a:rPr lang="en-US" sz="1400" dirty="0">
                <a:solidFill>
                  <a:schemeClr val="tx1"/>
                </a:solidFill>
              </a:rPr>
              <a:t>                              </a:t>
            </a:r>
            <a:r>
              <a:rPr lang="en-US" sz="1400" b="1" dirty="0" smtClean="0">
                <a:solidFill>
                  <a:schemeClr val="tx1"/>
                </a:solidFill>
              </a:rPr>
              <a:t>then </a:t>
            </a:r>
            <a:r>
              <a:rPr lang="en-US" sz="1400" dirty="0">
                <a:solidFill>
                  <a:schemeClr val="tx1"/>
                </a:solidFill>
              </a:rPr>
              <a:t>in S2: </a:t>
            </a:r>
            <a:r>
              <a:rPr lang="en-US" sz="1400" dirty="0" err="1">
                <a:solidFill>
                  <a:schemeClr val="tx1"/>
                </a:solidFill>
              </a:rPr>
              <a:t>wj</a:t>
            </a:r>
            <a:r>
              <a:rPr lang="en-US" sz="1400" dirty="0">
                <a:solidFill>
                  <a:schemeClr val="tx1"/>
                </a:solidFill>
              </a:rPr>
              <a:t>(A)-&gt; </a:t>
            </a:r>
            <a:r>
              <a:rPr lang="en-US" sz="1400" dirty="0" err="1">
                <a:solidFill>
                  <a:schemeClr val="tx1"/>
                </a:solidFill>
              </a:rPr>
              <a:t>ri</a:t>
            </a:r>
            <a:r>
              <a:rPr lang="en-US" sz="1400" dirty="0">
                <a:solidFill>
                  <a:schemeClr val="tx1"/>
                </a:solidFill>
              </a:rPr>
              <a:t>(A)</a:t>
            </a:r>
          </a:p>
          <a:p>
            <a:r>
              <a:rPr lang="en-US" sz="1400" dirty="0" smtClean="0">
                <a:solidFill>
                  <a:srgbClr val="0000FF"/>
                </a:solidFill>
              </a:rPr>
              <a:t>Final Writes: </a:t>
            </a:r>
            <a:r>
              <a:rPr lang="en-US" sz="1400" b="1" dirty="0">
                <a:solidFill>
                  <a:srgbClr val="0000FF"/>
                </a:solidFill>
              </a:rPr>
              <a:t>If</a:t>
            </a:r>
            <a:r>
              <a:rPr lang="en-US" sz="1400" dirty="0">
                <a:solidFill>
                  <a:srgbClr val="0000FF"/>
                </a:solidFill>
              </a:rPr>
              <a:t> in S1: </a:t>
            </a:r>
            <a:r>
              <a:rPr lang="en-US" sz="1400" dirty="0" err="1">
                <a:solidFill>
                  <a:srgbClr val="0000FF"/>
                </a:solidFill>
              </a:rPr>
              <a:t>wi</a:t>
            </a:r>
            <a:r>
              <a:rPr lang="en-US" sz="1400" dirty="0">
                <a:solidFill>
                  <a:srgbClr val="0000FF"/>
                </a:solidFill>
              </a:rPr>
              <a:t>(A) does </a:t>
            </a:r>
            <a:r>
              <a:rPr lang="en-US" sz="1400" b="1" dirty="0">
                <a:solidFill>
                  <a:srgbClr val="0000FF"/>
                </a:solidFill>
              </a:rPr>
              <a:t>last write </a:t>
            </a:r>
            <a:r>
              <a:rPr lang="en-US" sz="1400" dirty="0">
                <a:solidFill>
                  <a:srgbClr val="0000FF"/>
                </a:solidFill>
              </a:rPr>
              <a:t>on A, </a:t>
            </a:r>
          </a:p>
          <a:p>
            <a:pPr marL="33337" indent="0">
              <a:buNone/>
            </a:pPr>
            <a:r>
              <a:rPr lang="en-US" sz="1400" b="1" dirty="0">
                <a:solidFill>
                  <a:srgbClr val="0000FF"/>
                </a:solidFill>
              </a:rPr>
              <a:t>                        then </a:t>
            </a:r>
            <a:r>
              <a:rPr lang="en-US" sz="1400" dirty="0">
                <a:solidFill>
                  <a:srgbClr val="0000FF"/>
                </a:solidFill>
              </a:rPr>
              <a:t>in S2: </a:t>
            </a:r>
            <a:r>
              <a:rPr lang="en-US" sz="1400" dirty="0" err="1">
                <a:solidFill>
                  <a:srgbClr val="0000FF"/>
                </a:solidFill>
              </a:rPr>
              <a:t>wi</a:t>
            </a:r>
            <a:r>
              <a:rPr lang="en-US" sz="1400" dirty="0">
                <a:solidFill>
                  <a:srgbClr val="0000FF"/>
                </a:solidFill>
              </a:rPr>
              <a:t>(A) also does last write on A</a:t>
            </a:r>
          </a:p>
          <a:p>
            <a:endParaRPr lang="en-US" sz="1400" dirty="0"/>
          </a:p>
        </p:txBody>
      </p:sp>
      <p:sp>
        <p:nvSpPr>
          <p:cNvPr id="4" name="Date Placeholder 3"/>
          <p:cNvSpPr>
            <a:spLocks noGrp="1"/>
          </p:cNvSpPr>
          <p:nvPr>
            <p:ph type="dt" sz="half" idx="10"/>
          </p:nvPr>
        </p:nvSpPr>
        <p:spPr/>
        <p:txBody>
          <a:bodyPr/>
          <a:lstStyle/>
          <a:p>
            <a:fld id="{76015EB5-6044-4A55-9B69-14BB6E263B4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40399921"/>
              </p:ext>
            </p:extLst>
          </p:nvPr>
        </p:nvGraphicFramePr>
        <p:xfrm>
          <a:off x="755576" y="3717032"/>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rgbClr val="0000FF"/>
                          </a:solidFill>
                        </a:rPr>
                        <a:t>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rgbClr val="0000FF"/>
                          </a:solidFill>
                        </a:rPr>
                        <a:t>W(X)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1476948" y="5935864"/>
            <a:ext cx="1305165" cy="307777"/>
          </a:xfrm>
          <a:prstGeom prst="rect">
            <a:avLst/>
          </a:prstGeom>
          <a:noFill/>
        </p:spPr>
        <p:txBody>
          <a:bodyPr wrap="none" rtlCol="0">
            <a:spAutoFit/>
          </a:bodyPr>
          <a:lstStyle/>
          <a:p>
            <a:r>
              <a:rPr lang="en-US" sz="1400" dirty="0" smtClean="0">
                <a:solidFill>
                  <a:srgbClr val="C00000"/>
                </a:solidFill>
              </a:rPr>
              <a:t>Schedule S1</a:t>
            </a:r>
            <a:endParaRPr lang="en-US" sz="1400" dirty="0">
              <a:solidFill>
                <a:srgbClr val="C0000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110330535"/>
              </p:ext>
            </p:extLst>
          </p:nvPr>
        </p:nvGraphicFramePr>
        <p:xfrm>
          <a:off x="4141244" y="3710824"/>
          <a:ext cx="2664296" cy="2225040"/>
        </p:xfrm>
        <a:graphic>
          <a:graphicData uri="http://schemas.openxmlformats.org/drawingml/2006/table">
            <a:tbl>
              <a:tblPr firstRow="1" bandRow="1">
                <a:tableStyleId>{5C22544A-7EE6-4342-B048-85BDC9FD1C3A}</a:tableStyleId>
              </a:tblPr>
              <a:tblGrid>
                <a:gridCol w="773505"/>
                <a:gridCol w="945395"/>
                <a:gridCol w="945396"/>
              </a:tblGrid>
              <a:tr h="370840">
                <a:tc>
                  <a:txBody>
                    <a:bodyPr/>
                    <a:lstStyle/>
                    <a:p>
                      <a:pPr algn="ctr"/>
                      <a:r>
                        <a:rPr lang="en-US" b="1" dirty="0" smtClean="0">
                          <a:solidFill>
                            <a:srgbClr val="0000FF"/>
                          </a:solidFill>
                        </a:rPr>
                        <a:t>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W(X)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R(X)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rgbClr val="0000FF"/>
                          </a:solidFill>
                        </a:rPr>
                        <a:t>W(X)</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717308" y="5929656"/>
            <a:ext cx="1305165" cy="307777"/>
          </a:xfrm>
          <a:prstGeom prst="rect">
            <a:avLst/>
          </a:prstGeom>
          <a:noFill/>
        </p:spPr>
        <p:txBody>
          <a:bodyPr wrap="none" rtlCol="0">
            <a:spAutoFit/>
          </a:bodyPr>
          <a:lstStyle/>
          <a:p>
            <a:r>
              <a:rPr lang="en-US" sz="1400" dirty="0" smtClean="0">
                <a:solidFill>
                  <a:srgbClr val="C00000"/>
                </a:solidFill>
              </a:rPr>
              <a:t>Schedule S2</a:t>
            </a:r>
            <a:endParaRPr lang="en-US" sz="1400" dirty="0">
              <a:solidFill>
                <a:srgbClr val="C00000"/>
              </a:solidFill>
            </a:endParaRPr>
          </a:p>
        </p:txBody>
      </p:sp>
      <p:sp>
        <p:nvSpPr>
          <p:cNvPr id="9" name="TextBox 8"/>
          <p:cNvSpPr txBox="1"/>
          <p:nvPr/>
        </p:nvSpPr>
        <p:spPr>
          <a:xfrm>
            <a:off x="1164241" y="3378478"/>
            <a:ext cx="4921219" cy="307777"/>
          </a:xfrm>
          <a:prstGeom prst="rect">
            <a:avLst/>
          </a:prstGeom>
          <a:noFill/>
        </p:spPr>
        <p:txBody>
          <a:bodyPr wrap="none" rtlCol="0">
            <a:spAutoFit/>
          </a:bodyPr>
          <a:lstStyle/>
          <a:p>
            <a:r>
              <a:rPr lang="en-US" sz="1400" dirty="0" smtClean="0">
                <a:solidFill>
                  <a:srgbClr val="C00000"/>
                </a:solidFill>
              </a:rPr>
              <a:t>Schedule S2 is view equivalent to serial schedule S1</a:t>
            </a:r>
            <a:endParaRPr lang="en-US" sz="1400" dirty="0">
              <a:solidFill>
                <a:srgbClr val="C00000"/>
              </a:solidFill>
            </a:endParaRPr>
          </a:p>
        </p:txBody>
      </p:sp>
      <p:sp>
        <p:nvSpPr>
          <p:cNvPr id="12" name="TextBox 11"/>
          <p:cNvSpPr txBox="1"/>
          <p:nvPr/>
        </p:nvSpPr>
        <p:spPr>
          <a:xfrm>
            <a:off x="6917961" y="5197200"/>
            <a:ext cx="1198918" cy="738664"/>
          </a:xfrm>
          <a:prstGeom prst="rect">
            <a:avLst/>
          </a:prstGeom>
          <a:noFill/>
        </p:spPr>
        <p:txBody>
          <a:bodyPr wrap="none" rtlCol="0">
            <a:spAutoFit/>
          </a:bodyPr>
          <a:lstStyle/>
          <a:p>
            <a:r>
              <a:rPr lang="en-US" sz="1400" dirty="0" smtClean="0">
                <a:solidFill>
                  <a:srgbClr val="0000FF"/>
                </a:solidFill>
              </a:rPr>
              <a:t>Same Final</a:t>
            </a:r>
          </a:p>
          <a:p>
            <a:r>
              <a:rPr lang="en-US" sz="1400" dirty="0" smtClean="0">
                <a:solidFill>
                  <a:srgbClr val="0000FF"/>
                </a:solidFill>
              </a:rPr>
              <a:t>Writes  in </a:t>
            </a:r>
          </a:p>
          <a:p>
            <a:r>
              <a:rPr lang="en-US" sz="1400" dirty="0" smtClean="0">
                <a:solidFill>
                  <a:srgbClr val="0000FF"/>
                </a:solidFill>
              </a:rPr>
              <a:t>S1 and S2</a:t>
            </a:r>
            <a:endParaRPr lang="en-US" sz="1400" dirty="0">
              <a:solidFill>
                <a:srgbClr val="0000FF"/>
              </a:solidFill>
            </a:endParaRPr>
          </a:p>
        </p:txBody>
      </p:sp>
    </p:spTree>
    <p:extLst>
      <p:ext uri="{BB962C8B-B14F-4D97-AF65-F5344CB8AC3E}">
        <p14:creationId xmlns="" xmlns:p14="http://schemas.microsoft.com/office/powerpoint/2010/main" val="261435582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Equivalence</a:t>
            </a:r>
            <a:endParaRPr lang="en-US" dirty="0"/>
          </a:p>
        </p:txBody>
      </p:sp>
      <p:sp>
        <p:nvSpPr>
          <p:cNvPr id="3" name="Content Placeholder 2"/>
          <p:cNvSpPr>
            <a:spLocks noGrp="1"/>
          </p:cNvSpPr>
          <p:nvPr>
            <p:ph idx="1"/>
          </p:nvPr>
        </p:nvSpPr>
        <p:spPr/>
        <p:txBody>
          <a:bodyPr/>
          <a:lstStyle/>
          <a:p>
            <a:pPr marL="0" indent="0">
              <a:buNone/>
            </a:pPr>
            <a:r>
              <a:rPr lang="en-US" sz="1800" b="1" dirty="0"/>
              <a:t>View </a:t>
            </a:r>
            <a:r>
              <a:rPr lang="en-US" sz="1800" b="1" dirty="0" err="1"/>
              <a:t>Serializability</a:t>
            </a:r>
            <a:r>
              <a:rPr lang="en-US" sz="1800" b="1" dirty="0"/>
              <a:t> Summary:</a:t>
            </a:r>
            <a:endParaRPr lang="en-US" sz="1800" dirty="0"/>
          </a:p>
          <a:p>
            <a:pPr marL="0" indent="0">
              <a:buNone/>
            </a:pPr>
            <a:r>
              <a:rPr lang="en-US" sz="1800" dirty="0" err="1"/>
              <a:t>i</a:t>
            </a:r>
            <a:r>
              <a:rPr lang="en-US" sz="1800" dirty="0" smtClean="0"/>
              <a:t>. Same </a:t>
            </a:r>
            <a:r>
              <a:rPr lang="en-US" sz="1800" dirty="0"/>
              <a:t>Transaction </a:t>
            </a:r>
            <a:r>
              <a:rPr lang="en-US" sz="1800" b="1" dirty="0"/>
              <a:t>Reads Data First.</a:t>
            </a:r>
            <a:endParaRPr lang="en-US" sz="1800" dirty="0"/>
          </a:p>
          <a:p>
            <a:pPr marL="0" indent="0">
              <a:buNone/>
            </a:pPr>
            <a:r>
              <a:rPr lang="en-US" sz="1800" dirty="0" smtClean="0"/>
              <a:t>ii</a:t>
            </a:r>
            <a:r>
              <a:rPr lang="en-US" sz="1800" dirty="0"/>
              <a:t>. Same </a:t>
            </a:r>
            <a:r>
              <a:rPr lang="en-US" sz="1800" b="1" dirty="0"/>
              <a:t>WR Order </a:t>
            </a:r>
            <a:r>
              <a:rPr lang="en-US" sz="1800" dirty="0"/>
              <a:t>of actions.</a:t>
            </a:r>
          </a:p>
          <a:p>
            <a:pPr marL="0" indent="0">
              <a:buNone/>
            </a:pPr>
            <a:r>
              <a:rPr lang="en-US" sz="1800" dirty="0" smtClean="0"/>
              <a:t>iii. Same </a:t>
            </a:r>
            <a:r>
              <a:rPr lang="en-US" sz="1800" dirty="0"/>
              <a:t>Transaction </a:t>
            </a:r>
            <a:r>
              <a:rPr lang="en-US" sz="1800" b="1" dirty="0"/>
              <a:t>Writes Data Last.</a:t>
            </a:r>
            <a:endParaRPr lang="en-US" sz="1800" dirty="0"/>
          </a:p>
          <a:p>
            <a:pPr marL="0" indent="0">
              <a:buNone/>
            </a:pPr>
            <a:endParaRPr lang="en-US" sz="1800" dirty="0"/>
          </a:p>
        </p:txBody>
      </p:sp>
      <p:sp>
        <p:nvSpPr>
          <p:cNvPr id="4" name="Date Placeholder 3"/>
          <p:cNvSpPr>
            <a:spLocks noGrp="1"/>
          </p:cNvSpPr>
          <p:nvPr>
            <p:ph type="dt" sz="half" idx="10"/>
          </p:nvPr>
        </p:nvSpPr>
        <p:spPr/>
        <p:txBody>
          <a:bodyPr/>
          <a:lstStyle/>
          <a:p>
            <a:fld id="{9143339D-3296-4A75-A9B5-508BDF996FC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137</a:t>
            </a:fld>
            <a:endParaRPr lang="en-US"/>
          </a:p>
        </p:txBody>
      </p:sp>
    </p:spTree>
    <p:extLst>
      <p:ext uri="{BB962C8B-B14F-4D97-AF65-F5344CB8AC3E}">
        <p14:creationId xmlns="" xmlns:p14="http://schemas.microsoft.com/office/powerpoint/2010/main" val="17976203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Summarizing </a:t>
            </a:r>
            <a:r>
              <a:rPr lang="en-US" sz="2800" dirty="0" err="1" smtClean="0"/>
              <a:t>Serializability</a:t>
            </a:r>
            <a:r>
              <a:rPr lang="en-US" sz="2800" dirty="0" smtClean="0"/>
              <a:t> Schedules</a:t>
            </a:r>
            <a:endParaRPr lang="en-US" sz="2800" dirty="0"/>
          </a:p>
        </p:txBody>
      </p:sp>
      <p:sp>
        <p:nvSpPr>
          <p:cNvPr id="3" name="Content Placeholder 2"/>
          <p:cNvSpPr>
            <a:spLocks noGrp="1"/>
          </p:cNvSpPr>
          <p:nvPr>
            <p:ph idx="1"/>
          </p:nvPr>
        </p:nvSpPr>
        <p:spPr/>
        <p:txBody>
          <a:bodyPr/>
          <a:lstStyle/>
          <a:p>
            <a:r>
              <a:rPr lang="en-US" dirty="0" smtClean="0"/>
              <a:t>Venn diagram</a:t>
            </a:r>
            <a:endParaRPr lang="en-US" dirty="0"/>
          </a:p>
        </p:txBody>
      </p:sp>
      <p:sp>
        <p:nvSpPr>
          <p:cNvPr id="4" name="Date Placeholder 3"/>
          <p:cNvSpPr>
            <a:spLocks noGrp="1"/>
          </p:cNvSpPr>
          <p:nvPr>
            <p:ph type="dt" sz="half" idx="10"/>
          </p:nvPr>
        </p:nvSpPr>
        <p:spPr/>
        <p:txBody>
          <a:bodyPr/>
          <a:lstStyle/>
          <a:p>
            <a:fld id="{4C9CF1E3-5FAE-4B15-9597-FED8B571508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138</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1916832"/>
            <a:ext cx="2736304" cy="18755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4788024" y="2640886"/>
            <a:ext cx="4233531" cy="738664"/>
          </a:xfrm>
          <a:prstGeom prst="rect">
            <a:avLst/>
          </a:prstGeom>
          <a:noFill/>
        </p:spPr>
        <p:txBody>
          <a:bodyPr wrap="none" rtlCol="0">
            <a:spAutoFit/>
          </a:bodyPr>
          <a:lstStyle/>
          <a:p>
            <a:r>
              <a:rPr lang="en-US" sz="1400" dirty="0" smtClean="0"/>
              <a:t>Note:</a:t>
            </a:r>
          </a:p>
          <a:p>
            <a:r>
              <a:rPr lang="en-US" sz="1400" dirty="0" smtClean="0"/>
              <a:t>Any Conflict serializable schedules is also </a:t>
            </a:r>
          </a:p>
          <a:p>
            <a:r>
              <a:rPr lang="en-US" sz="1400" dirty="0" smtClean="0"/>
              <a:t>View serializable schedule but not vice-versa</a:t>
            </a:r>
            <a:endParaRPr lang="en-US" sz="1400" dirty="0"/>
          </a:p>
        </p:txBody>
      </p:sp>
      <p:sp>
        <p:nvSpPr>
          <p:cNvPr id="8" name="TextBox 7"/>
          <p:cNvSpPr txBox="1"/>
          <p:nvPr/>
        </p:nvSpPr>
        <p:spPr>
          <a:xfrm>
            <a:off x="827584" y="4725144"/>
            <a:ext cx="7265130" cy="1169551"/>
          </a:xfrm>
          <a:prstGeom prst="rect">
            <a:avLst/>
          </a:prstGeom>
          <a:noFill/>
        </p:spPr>
        <p:txBody>
          <a:bodyPr wrap="none" rtlCol="0">
            <a:spAutoFit/>
          </a:bodyPr>
          <a:lstStyle/>
          <a:p>
            <a:r>
              <a:rPr lang="en-US" sz="1400" dirty="0" smtClean="0"/>
              <a:t>Note:</a:t>
            </a:r>
          </a:p>
          <a:p>
            <a:pPr marL="285750" indent="-285750">
              <a:buFontTx/>
              <a:buChar char="-"/>
            </a:pPr>
            <a:r>
              <a:rPr lang="en-US" sz="1400" dirty="0" smtClean="0"/>
              <a:t>There is an algorithm to test whether a schedule S is view serial schedule. </a:t>
            </a:r>
          </a:p>
          <a:p>
            <a:pPr marL="285750" indent="-285750">
              <a:buFontTx/>
              <a:buChar char="-"/>
            </a:pPr>
            <a:r>
              <a:rPr lang="en-US" sz="1400" dirty="0" smtClean="0"/>
              <a:t>However, the problem of testing view </a:t>
            </a:r>
            <a:r>
              <a:rPr lang="en-US" sz="1400" dirty="0" err="1" smtClean="0"/>
              <a:t>serializability</a:t>
            </a:r>
            <a:r>
              <a:rPr lang="en-US" sz="1400" dirty="0" smtClean="0"/>
              <a:t> has been shown to be </a:t>
            </a:r>
          </a:p>
          <a:p>
            <a:r>
              <a:rPr lang="en-US" sz="1400" dirty="0" smtClean="0"/>
              <a:t>NP-hard, meaning that finding an efficient polynomial time algorithm for </a:t>
            </a:r>
          </a:p>
          <a:p>
            <a:r>
              <a:rPr lang="en-US" sz="1400" dirty="0" smtClean="0"/>
              <a:t>this problem is highly unlikely.</a:t>
            </a:r>
            <a:endParaRPr lang="en-US" sz="1400" dirty="0"/>
          </a:p>
        </p:txBody>
      </p:sp>
    </p:spTree>
    <p:extLst>
      <p:ext uri="{BB962C8B-B14F-4D97-AF65-F5344CB8AC3E}">
        <p14:creationId xmlns="" xmlns:p14="http://schemas.microsoft.com/office/powerpoint/2010/main" val="20506790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Schedules</a:t>
            </a:r>
            <a:endParaRPr lang="en-US" dirty="0"/>
          </a:p>
        </p:txBody>
      </p:sp>
      <p:sp>
        <p:nvSpPr>
          <p:cNvPr id="3" name="Content Placeholder 2"/>
          <p:cNvSpPr>
            <a:spLocks noGrp="1"/>
          </p:cNvSpPr>
          <p:nvPr>
            <p:ph idx="1"/>
          </p:nvPr>
        </p:nvSpPr>
        <p:spPr/>
        <p:txBody>
          <a:bodyPr/>
          <a:lstStyle/>
          <a:p>
            <a:pPr marL="0" indent="0">
              <a:buNone/>
            </a:pPr>
            <a:r>
              <a:rPr lang="en-US" sz="1600" dirty="0" smtClean="0"/>
              <a:t>Characterizing </a:t>
            </a:r>
            <a:r>
              <a:rPr lang="en-US" sz="1600" dirty="0"/>
              <a:t>different schedules based on the following two properties: </a:t>
            </a:r>
            <a:endParaRPr lang="en-US" sz="1600" dirty="0" smtClean="0"/>
          </a:p>
          <a:p>
            <a:pPr marL="0" indent="0">
              <a:buNone/>
            </a:pPr>
            <a:r>
              <a:rPr lang="en-US" sz="1600" b="1" dirty="0" smtClean="0"/>
              <a:t>A</a:t>
            </a:r>
            <a:r>
              <a:rPr lang="en-US" sz="1600" b="1" dirty="0"/>
              <a:t>. Based on </a:t>
            </a:r>
            <a:r>
              <a:rPr lang="en-US" sz="1600" b="1" dirty="0" err="1"/>
              <a:t>Serializability</a:t>
            </a:r>
            <a:r>
              <a:rPr lang="en-US" sz="1600" b="1" dirty="0"/>
              <a:t> </a:t>
            </a:r>
            <a:endParaRPr lang="en-US" sz="1600" b="1" dirty="0" smtClean="0"/>
          </a:p>
          <a:p>
            <a:pPr marL="0" indent="0">
              <a:buNone/>
            </a:pPr>
            <a:r>
              <a:rPr lang="en-US" sz="1600" dirty="0" smtClean="0"/>
              <a:t>-</a:t>
            </a:r>
            <a:r>
              <a:rPr lang="el-GR" sz="1600" dirty="0" smtClean="0"/>
              <a:t> </a:t>
            </a:r>
            <a:r>
              <a:rPr lang="en-US" sz="1600" dirty="0"/>
              <a:t>We shall ignore Commits and Aborts for this </a:t>
            </a:r>
            <a:r>
              <a:rPr lang="en-US" sz="1600" dirty="0" smtClean="0"/>
              <a:t>section</a:t>
            </a:r>
          </a:p>
          <a:p>
            <a:pPr marL="0" indent="0">
              <a:buNone/>
            </a:pPr>
            <a:r>
              <a:rPr lang="en-US" sz="1600" dirty="0" smtClean="0"/>
              <a:t>- Characterize </a:t>
            </a:r>
            <a:r>
              <a:rPr lang="en-US" sz="1600" dirty="0"/>
              <a:t>which </a:t>
            </a:r>
            <a:r>
              <a:rPr lang="en-US" sz="1600" b="1" dirty="0"/>
              <a:t>schedules are correct </a:t>
            </a:r>
            <a:r>
              <a:rPr lang="en-US" sz="1600" dirty="0"/>
              <a:t>when concurrent transactions are executing. </a:t>
            </a:r>
            <a:endParaRPr lang="en-US" sz="1600" dirty="0" smtClean="0"/>
          </a:p>
          <a:p>
            <a:pPr marL="781050" lvl="1" indent="-342900">
              <a:buFont typeface="+mj-lt"/>
              <a:buAutoNum type="arabicPeriod"/>
            </a:pPr>
            <a:r>
              <a:rPr lang="en-US" sz="1400" dirty="0" smtClean="0"/>
              <a:t>Conflict </a:t>
            </a:r>
            <a:r>
              <a:rPr lang="en-US" sz="1400" dirty="0"/>
              <a:t>Serializable Schedule </a:t>
            </a:r>
            <a:endParaRPr lang="en-US" sz="1400" dirty="0" smtClean="0"/>
          </a:p>
          <a:p>
            <a:pPr marL="781050" lvl="1" indent="-342900">
              <a:buFont typeface="+mj-lt"/>
              <a:buAutoNum type="arabicPeriod"/>
            </a:pPr>
            <a:r>
              <a:rPr lang="en-US" sz="1400" dirty="0" smtClean="0"/>
              <a:t>View </a:t>
            </a:r>
            <a:r>
              <a:rPr lang="en-US" sz="1400" dirty="0"/>
              <a:t>Serializable Schedule </a:t>
            </a:r>
            <a:endParaRPr lang="en-US" sz="1400" dirty="0" smtClean="0"/>
          </a:p>
          <a:p>
            <a:pPr marL="0" indent="0">
              <a:buNone/>
            </a:pPr>
            <a:r>
              <a:rPr lang="en-US" sz="1600" b="1" dirty="0" smtClean="0"/>
              <a:t>B</a:t>
            </a:r>
            <a:r>
              <a:rPr lang="en-US" sz="1600" b="1" dirty="0"/>
              <a:t>. Based on Recoverability </a:t>
            </a:r>
            <a:endParaRPr lang="en-US" sz="1600" b="1" dirty="0" smtClean="0"/>
          </a:p>
          <a:p>
            <a:pPr marL="0" indent="0">
              <a:buNone/>
            </a:pPr>
            <a:r>
              <a:rPr lang="en-US" sz="1600" dirty="0" smtClean="0"/>
              <a:t>- Commits </a:t>
            </a:r>
            <a:r>
              <a:rPr lang="en-US" sz="1600" dirty="0"/>
              <a:t>and Aborts become important for this </a:t>
            </a:r>
            <a:r>
              <a:rPr lang="en-US" sz="1600" dirty="0" smtClean="0"/>
              <a:t>section</a:t>
            </a:r>
          </a:p>
          <a:p>
            <a:pPr marL="0" indent="0">
              <a:buNone/>
            </a:pPr>
            <a:r>
              <a:rPr lang="en-US" sz="1600" dirty="0" smtClean="0"/>
              <a:t>- Characterize </a:t>
            </a:r>
            <a:r>
              <a:rPr lang="en-US" sz="1600" dirty="0"/>
              <a:t>which </a:t>
            </a:r>
            <a:r>
              <a:rPr lang="en-US" sz="1600" b="1" dirty="0"/>
              <a:t>schedules can be recovered</a:t>
            </a:r>
            <a:r>
              <a:rPr lang="en-US" sz="1600" dirty="0"/>
              <a:t> and how easily. </a:t>
            </a:r>
            <a:endParaRPr lang="en-US" sz="1600" dirty="0" smtClean="0"/>
          </a:p>
          <a:p>
            <a:pPr marL="781050" lvl="1" indent="-342900">
              <a:buFont typeface="+mj-lt"/>
              <a:buAutoNum type="arabicPeriod"/>
            </a:pPr>
            <a:r>
              <a:rPr lang="en-US" sz="1400" dirty="0" smtClean="0"/>
              <a:t>Recoverable </a:t>
            </a:r>
            <a:r>
              <a:rPr lang="en-US" sz="1400" dirty="0"/>
              <a:t>Schedule </a:t>
            </a:r>
            <a:endParaRPr lang="en-US" sz="1400" dirty="0" smtClean="0"/>
          </a:p>
          <a:p>
            <a:pPr marL="781050" lvl="1" indent="-342900">
              <a:buFont typeface="+mj-lt"/>
              <a:buAutoNum type="arabicPeriod"/>
            </a:pPr>
            <a:r>
              <a:rPr lang="en-US" sz="1400" dirty="0" err="1" smtClean="0"/>
              <a:t>Cascadeless</a:t>
            </a:r>
            <a:r>
              <a:rPr lang="en-US" sz="1400" dirty="0" smtClean="0"/>
              <a:t> </a:t>
            </a:r>
            <a:r>
              <a:rPr lang="en-US" sz="1400" dirty="0"/>
              <a:t>schedule </a:t>
            </a:r>
            <a:endParaRPr lang="en-US" sz="1400" dirty="0" smtClean="0"/>
          </a:p>
          <a:p>
            <a:pPr marL="781050" lvl="1" indent="-342900">
              <a:buFont typeface="+mj-lt"/>
              <a:buAutoNum type="arabicPeriod"/>
            </a:pPr>
            <a:r>
              <a:rPr lang="en-US" sz="1400" dirty="0" smtClean="0"/>
              <a:t>Strict </a:t>
            </a:r>
            <a:r>
              <a:rPr lang="en-US" sz="1400" dirty="0"/>
              <a:t>Schedules</a:t>
            </a:r>
          </a:p>
        </p:txBody>
      </p:sp>
      <p:sp>
        <p:nvSpPr>
          <p:cNvPr id="4" name="Date Placeholder 3"/>
          <p:cNvSpPr>
            <a:spLocks noGrp="1"/>
          </p:cNvSpPr>
          <p:nvPr>
            <p:ph type="dt" sz="half" idx="10"/>
          </p:nvPr>
        </p:nvSpPr>
        <p:spPr/>
        <p:txBody>
          <a:bodyPr/>
          <a:lstStyle/>
          <a:p>
            <a:fld id="{38AC83DA-E588-4ACD-B361-98592C8306C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139</a:t>
            </a:fld>
            <a:endParaRPr lang="en-US"/>
          </a:p>
        </p:txBody>
      </p:sp>
    </p:spTree>
    <p:extLst>
      <p:ext uri="{BB962C8B-B14F-4D97-AF65-F5344CB8AC3E}">
        <p14:creationId xmlns="" xmlns:p14="http://schemas.microsoft.com/office/powerpoint/2010/main" val="322223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Demonstration</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2000" dirty="0" smtClean="0"/>
              <a:t>Placing Transaction in between START TRANSACTION and COMMIT.</a:t>
            </a:r>
          </a:p>
          <a:p>
            <a:pPr>
              <a:lnSpc>
                <a:spcPct val="80000"/>
              </a:lnSpc>
            </a:pPr>
            <a:endParaRPr lang="en-US" altLang="en-US" sz="2000" dirty="0" smtClean="0"/>
          </a:p>
        </p:txBody>
      </p:sp>
      <p:sp>
        <p:nvSpPr>
          <p:cNvPr id="2" name="Date Placeholder 1"/>
          <p:cNvSpPr>
            <a:spLocks noGrp="1"/>
          </p:cNvSpPr>
          <p:nvPr>
            <p:ph type="dt" sz="half" idx="10"/>
          </p:nvPr>
        </p:nvSpPr>
        <p:spPr/>
        <p:txBody>
          <a:bodyPr/>
          <a:lstStyle/>
          <a:p>
            <a:fld id="{9BCEC6A0-7E73-4204-9BB0-C85EFDBE9B0C}"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14</a:t>
            </a:fld>
            <a:endParaRPr lang="en-US"/>
          </a:p>
        </p:txBody>
      </p:sp>
    </p:spTree>
    <p:extLst>
      <p:ext uri="{BB962C8B-B14F-4D97-AF65-F5344CB8AC3E}">
        <p14:creationId xmlns="" xmlns:p14="http://schemas.microsoft.com/office/powerpoint/2010/main" val="1942809347"/>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Characterizing Schedules based on Recoverability </a:t>
            </a:r>
          </a:p>
        </p:txBody>
      </p:sp>
      <p:sp>
        <p:nvSpPr>
          <p:cNvPr id="3" name="Content Placeholder 2"/>
          <p:cNvSpPr>
            <a:spLocks noGrp="1"/>
          </p:cNvSpPr>
          <p:nvPr>
            <p:ph idx="1"/>
          </p:nvPr>
        </p:nvSpPr>
        <p:spPr/>
        <p:txBody>
          <a:bodyPr/>
          <a:lstStyle/>
          <a:p>
            <a:pPr marL="0" indent="0">
              <a:buNone/>
            </a:pPr>
            <a:r>
              <a:rPr lang="en-US" sz="2000" b="1" dirty="0" smtClean="0"/>
              <a:t>Based </a:t>
            </a:r>
            <a:r>
              <a:rPr lang="en-US" sz="2000" b="1" dirty="0"/>
              <a:t>on Recoverability </a:t>
            </a:r>
          </a:p>
          <a:p>
            <a:pPr marL="0" indent="0">
              <a:buNone/>
            </a:pPr>
            <a:r>
              <a:rPr lang="en-US" sz="2000" dirty="0" smtClean="0"/>
              <a:t>Characterize </a:t>
            </a:r>
            <a:r>
              <a:rPr lang="en-US" sz="2000" dirty="0"/>
              <a:t>which </a:t>
            </a:r>
            <a:r>
              <a:rPr lang="en-US" sz="2000" b="1" dirty="0"/>
              <a:t>schedules can be recovered </a:t>
            </a:r>
            <a:r>
              <a:rPr lang="en-US" sz="2000" dirty="0"/>
              <a:t>and how easily. </a:t>
            </a:r>
          </a:p>
          <a:p>
            <a:pPr marL="457200" indent="-457200">
              <a:buFont typeface="+mj-lt"/>
              <a:buAutoNum type="arabicPeriod"/>
            </a:pPr>
            <a:r>
              <a:rPr lang="en-US" sz="2000" dirty="0" smtClean="0"/>
              <a:t>Recoverable Schedule </a:t>
            </a:r>
          </a:p>
          <a:p>
            <a:pPr marL="457200" indent="-457200">
              <a:buFont typeface="+mj-lt"/>
              <a:buAutoNum type="arabicPeriod"/>
            </a:pPr>
            <a:r>
              <a:rPr lang="en-US" sz="2000" dirty="0" err="1" smtClean="0"/>
              <a:t>Cascadeless</a:t>
            </a:r>
            <a:r>
              <a:rPr lang="en-US" sz="2000" dirty="0" smtClean="0"/>
              <a:t> or Avoid Cascading Rollback schedule </a:t>
            </a:r>
            <a:endParaRPr lang="en-US" sz="2000" dirty="0"/>
          </a:p>
          <a:p>
            <a:pPr marL="457200" indent="-457200">
              <a:buFont typeface="+mj-lt"/>
              <a:buAutoNum type="arabicPeriod"/>
            </a:pPr>
            <a:r>
              <a:rPr lang="en-US" sz="2000" dirty="0" smtClean="0"/>
              <a:t>Strict </a:t>
            </a:r>
            <a:r>
              <a:rPr lang="en-US" sz="2000" dirty="0"/>
              <a:t>Schedules</a:t>
            </a:r>
          </a:p>
          <a:p>
            <a:endParaRPr lang="en-US" sz="2000" dirty="0"/>
          </a:p>
        </p:txBody>
      </p:sp>
      <p:sp>
        <p:nvSpPr>
          <p:cNvPr id="4" name="Date Placeholder 3"/>
          <p:cNvSpPr>
            <a:spLocks noGrp="1"/>
          </p:cNvSpPr>
          <p:nvPr>
            <p:ph type="dt" sz="half" idx="10"/>
          </p:nvPr>
        </p:nvSpPr>
        <p:spPr/>
        <p:txBody>
          <a:bodyPr/>
          <a:lstStyle/>
          <a:p>
            <a:fld id="{5B96E1B0-15B0-4306-82D4-921009F5A4F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140</a:t>
            </a:fld>
            <a:endParaRPr lang="en-US"/>
          </a:p>
        </p:txBody>
      </p:sp>
    </p:spTree>
    <p:extLst>
      <p:ext uri="{BB962C8B-B14F-4D97-AF65-F5344CB8AC3E}">
        <p14:creationId xmlns="" xmlns:p14="http://schemas.microsoft.com/office/powerpoint/2010/main" val="1886492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600" dirty="0" smtClean="0"/>
              <a:t>Recoverability is a situation where we can recover database system to a consistent way after failure.</a:t>
            </a:r>
          </a:p>
          <a:p>
            <a:r>
              <a:rPr lang="en-US" sz="1600" dirty="0" smtClean="0"/>
              <a:t>Recoverable schedule: A </a:t>
            </a:r>
            <a:r>
              <a:rPr lang="en-US" sz="1600" b="1" dirty="0" smtClean="0"/>
              <a:t>schedule S </a:t>
            </a:r>
            <a:r>
              <a:rPr lang="en-US" sz="1600" dirty="0"/>
              <a:t>is </a:t>
            </a:r>
            <a:r>
              <a:rPr lang="en-US" sz="1600" b="1" dirty="0" smtClean="0"/>
              <a:t>recoverable </a:t>
            </a:r>
            <a:r>
              <a:rPr lang="en-US" sz="1600" dirty="0" smtClean="0"/>
              <a:t>if </a:t>
            </a:r>
            <a:r>
              <a:rPr lang="en-US" sz="1600" dirty="0"/>
              <a:t>no transaction </a:t>
            </a:r>
            <a:r>
              <a:rPr lang="en-US" sz="1600" b="1" dirty="0" smtClean="0"/>
              <a:t>T </a:t>
            </a:r>
            <a:r>
              <a:rPr lang="en-US" sz="1600" dirty="0" smtClean="0"/>
              <a:t>in </a:t>
            </a:r>
            <a:r>
              <a:rPr lang="en-US" sz="1600" b="1" dirty="0" smtClean="0"/>
              <a:t>S </a:t>
            </a:r>
            <a:r>
              <a:rPr lang="en-US" sz="1600" dirty="0" smtClean="0"/>
              <a:t>commits </a:t>
            </a:r>
            <a:r>
              <a:rPr lang="en-US" sz="1600" dirty="0"/>
              <a:t>until all transactions </a:t>
            </a:r>
            <a:r>
              <a:rPr lang="en-US" sz="1600" b="1" dirty="0"/>
              <a:t>T</a:t>
            </a:r>
            <a:r>
              <a:rPr lang="en-US" sz="1600" b="1" dirty="0" smtClean="0"/>
              <a:t>’</a:t>
            </a:r>
            <a:r>
              <a:rPr lang="en-US" sz="1600" dirty="0" smtClean="0"/>
              <a:t>, that </a:t>
            </a:r>
            <a:r>
              <a:rPr lang="en-US" sz="1600" dirty="0"/>
              <a:t>have written an item that </a:t>
            </a:r>
            <a:r>
              <a:rPr lang="en-US" sz="1600" b="1" dirty="0" smtClean="0"/>
              <a:t>T </a:t>
            </a:r>
            <a:r>
              <a:rPr lang="en-US" sz="1600" dirty="0" smtClean="0"/>
              <a:t>reads, have </a:t>
            </a:r>
            <a:r>
              <a:rPr lang="en-US" sz="1600" dirty="0"/>
              <a:t>committed.</a:t>
            </a:r>
          </a:p>
          <a:p>
            <a:endParaRPr lang="en-US" sz="2000" dirty="0" smtClean="0"/>
          </a:p>
          <a:p>
            <a:endParaRPr lang="en-US" sz="2000" dirty="0"/>
          </a:p>
        </p:txBody>
      </p:sp>
      <p:sp>
        <p:nvSpPr>
          <p:cNvPr id="4" name="Date Placeholder 3"/>
          <p:cNvSpPr>
            <a:spLocks noGrp="1"/>
          </p:cNvSpPr>
          <p:nvPr>
            <p:ph type="dt" sz="half" idx="10"/>
          </p:nvPr>
        </p:nvSpPr>
        <p:spPr/>
        <p:txBody>
          <a:bodyPr/>
          <a:lstStyle/>
          <a:p>
            <a:fld id="{54F1325D-3265-45B0-A528-DA1A55F1D72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141</a:t>
            </a:fld>
            <a:endParaRPr lang="en-US"/>
          </a:p>
        </p:txBody>
      </p:sp>
    </p:spTree>
    <p:extLst>
      <p:ext uri="{BB962C8B-B14F-4D97-AF65-F5344CB8AC3E}">
        <p14:creationId xmlns="" xmlns:p14="http://schemas.microsoft.com/office/powerpoint/2010/main" val="292600560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600" dirty="0" smtClean="0"/>
              <a:t>Recoverability is a situation where we can recover database system to a consistent way after failure.</a:t>
            </a:r>
          </a:p>
          <a:p>
            <a:r>
              <a:rPr lang="en-US" sz="1600" dirty="0" smtClean="0"/>
              <a:t>Recoverable schedule: A </a:t>
            </a:r>
            <a:r>
              <a:rPr lang="en-US" sz="1600" b="1" dirty="0" smtClean="0"/>
              <a:t>schedule S </a:t>
            </a:r>
            <a:r>
              <a:rPr lang="en-US" sz="1600" dirty="0"/>
              <a:t>is </a:t>
            </a:r>
            <a:r>
              <a:rPr lang="en-US" sz="1600" b="1" dirty="0" smtClean="0"/>
              <a:t>recoverable </a:t>
            </a:r>
            <a:r>
              <a:rPr lang="en-US" sz="1600" dirty="0" smtClean="0"/>
              <a:t>if </a:t>
            </a:r>
            <a:r>
              <a:rPr lang="en-US" sz="1600" dirty="0"/>
              <a:t>no transaction </a:t>
            </a:r>
            <a:r>
              <a:rPr lang="en-US" sz="1600" b="1" dirty="0" smtClean="0"/>
              <a:t>T </a:t>
            </a:r>
            <a:r>
              <a:rPr lang="en-US" sz="1600" dirty="0" smtClean="0"/>
              <a:t>in </a:t>
            </a:r>
            <a:r>
              <a:rPr lang="en-US" sz="1600" b="1" dirty="0" smtClean="0"/>
              <a:t>S </a:t>
            </a:r>
            <a:r>
              <a:rPr lang="en-US" sz="1600" dirty="0" smtClean="0"/>
              <a:t>commits </a:t>
            </a:r>
            <a:r>
              <a:rPr lang="en-US" sz="1600" dirty="0"/>
              <a:t>until all transactions </a:t>
            </a:r>
            <a:r>
              <a:rPr lang="en-US" sz="1600" b="1" dirty="0"/>
              <a:t>T</a:t>
            </a:r>
            <a:r>
              <a:rPr lang="en-US" sz="1600" b="1" dirty="0" smtClean="0"/>
              <a:t>’</a:t>
            </a:r>
            <a:r>
              <a:rPr lang="en-US" sz="1600" dirty="0" smtClean="0"/>
              <a:t>, that </a:t>
            </a:r>
            <a:r>
              <a:rPr lang="en-US" sz="1600" dirty="0"/>
              <a:t>have written an item that </a:t>
            </a:r>
            <a:r>
              <a:rPr lang="en-US" sz="1600" b="1" dirty="0" smtClean="0"/>
              <a:t>T </a:t>
            </a:r>
            <a:r>
              <a:rPr lang="en-US" sz="1600" dirty="0" smtClean="0"/>
              <a:t>reads, have </a:t>
            </a:r>
            <a:r>
              <a:rPr lang="en-US" sz="1600" dirty="0"/>
              <a:t>committed.</a:t>
            </a:r>
          </a:p>
          <a:p>
            <a:endParaRPr lang="en-US" sz="2000" dirty="0" smtClean="0"/>
          </a:p>
          <a:p>
            <a:endParaRPr lang="en-US" sz="2000" dirty="0"/>
          </a:p>
        </p:txBody>
      </p:sp>
      <p:sp>
        <p:nvSpPr>
          <p:cNvPr id="4" name="Date Placeholder 3"/>
          <p:cNvSpPr>
            <a:spLocks noGrp="1"/>
          </p:cNvSpPr>
          <p:nvPr>
            <p:ph type="dt" sz="half" idx="10"/>
          </p:nvPr>
        </p:nvSpPr>
        <p:spPr/>
        <p:txBody>
          <a:bodyPr/>
          <a:lstStyle/>
          <a:p>
            <a:fld id="{62A26C31-8595-4B4D-99D6-A841C0EACCE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142</a:t>
            </a:fld>
            <a:endParaRPr lang="en-US"/>
          </a:p>
        </p:txBody>
      </p:sp>
      <p:sp>
        <p:nvSpPr>
          <p:cNvPr id="8" name="TextBox 7"/>
          <p:cNvSpPr txBox="1"/>
          <p:nvPr/>
        </p:nvSpPr>
        <p:spPr>
          <a:xfrm>
            <a:off x="6201142" y="4561964"/>
            <a:ext cx="3025252" cy="523220"/>
          </a:xfrm>
          <a:prstGeom prst="rect">
            <a:avLst/>
          </a:prstGeom>
          <a:noFill/>
          <a:ln w="3175">
            <a:solidFill>
              <a:schemeClr val="tx1"/>
            </a:solidFill>
            <a:prstDash val="dash"/>
          </a:ln>
        </p:spPr>
        <p:txBody>
          <a:bodyPr wrap="none" rtlCol="0">
            <a:spAutoFit/>
          </a:bodyPr>
          <a:lstStyle/>
          <a:p>
            <a:r>
              <a:rPr lang="en-US" sz="1400" dirty="0" smtClean="0"/>
              <a:t>Note: A </a:t>
            </a:r>
            <a:r>
              <a:rPr lang="en-US" sz="1400" dirty="0"/>
              <a:t>committed transaction </a:t>
            </a:r>
            <a:endParaRPr lang="en-US" sz="1400" dirty="0" smtClean="0"/>
          </a:p>
          <a:p>
            <a:r>
              <a:rPr lang="en-US" sz="1400" dirty="0" smtClean="0"/>
              <a:t>should </a:t>
            </a:r>
            <a:r>
              <a:rPr lang="en-US" sz="1400" dirty="0"/>
              <a:t>never be rolled back</a:t>
            </a:r>
          </a:p>
        </p:txBody>
      </p:sp>
      <p:sp>
        <p:nvSpPr>
          <p:cNvPr id="11" name="TextBox 10"/>
          <p:cNvSpPr txBox="1"/>
          <p:nvPr/>
        </p:nvSpPr>
        <p:spPr>
          <a:xfrm>
            <a:off x="3563888" y="2808840"/>
            <a:ext cx="2439450" cy="338554"/>
          </a:xfrm>
          <a:prstGeom prst="rect">
            <a:avLst/>
          </a:prstGeom>
          <a:noFill/>
        </p:spPr>
        <p:txBody>
          <a:bodyPr wrap="none" rtlCol="0">
            <a:spAutoFit/>
          </a:bodyPr>
          <a:lstStyle/>
          <a:p>
            <a:r>
              <a:rPr lang="en-US" sz="1600" dirty="0" smtClean="0">
                <a:solidFill>
                  <a:srgbClr val="C00000"/>
                </a:solidFill>
              </a:rPr>
              <a:t>Recoverable Schedule</a:t>
            </a:r>
            <a:endParaRPr lang="en-US" sz="1600" dirty="0">
              <a:solidFill>
                <a:srgbClr val="C0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4205340694"/>
              </p:ext>
            </p:extLst>
          </p:nvPr>
        </p:nvGraphicFramePr>
        <p:xfrm>
          <a:off x="3635896" y="3117304"/>
          <a:ext cx="2304256" cy="3048000"/>
        </p:xfrm>
        <a:graphic>
          <a:graphicData uri="http://schemas.openxmlformats.org/drawingml/2006/table">
            <a:tbl>
              <a:tblPr firstRow="1" bandRow="1">
                <a:tableStyleId>{5C22544A-7EE6-4342-B048-85BDC9FD1C3A}</a:tableStyleId>
              </a:tblPr>
              <a:tblGrid>
                <a:gridCol w="1080120"/>
                <a:gridCol w="1224136"/>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r>
                        <a:rPr lang="en-US" sz="1600" b="0" dirty="0" smtClean="0">
                          <a:solidFill>
                            <a:schemeClr val="tx1"/>
                          </a:solidFill>
                        </a:rPr>
                        <a:t>X=X+10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X=X-5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4831217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600" dirty="0" smtClean="0"/>
              <a:t>Recoverability is a situation where we can recover database system to a consistent way after failure.</a:t>
            </a:r>
          </a:p>
          <a:p>
            <a:r>
              <a:rPr lang="en-US" sz="1600" dirty="0" smtClean="0"/>
              <a:t>Recoverable schedule: A </a:t>
            </a:r>
            <a:r>
              <a:rPr lang="en-US" sz="1600" b="1" dirty="0" smtClean="0"/>
              <a:t>schedule S </a:t>
            </a:r>
            <a:r>
              <a:rPr lang="en-US" sz="1600" dirty="0"/>
              <a:t>is </a:t>
            </a:r>
            <a:r>
              <a:rPr lang="en-US" sz="1600" b="1" dirty="0" smtClean="0"/>
              <a:t>recoverable </a:t>
            </a:r>
            <a:r>
              <a:rPr lang="en-US" sz="1600" dirty="0" smtClean="0"/>
              <a:t>if </a:t>
            </a:r>
            <a:r>
              <a:rPr lang="en-US" sz="1600" dirty="0"/>
              <a:t>no transaction </a:t>
            </a:r>
            <a:r>
              <a:rPr lang="en-US" sz="1600" b="1" dirty="0" smtClean="0"/>
              <a:t>T </a:t>
            </a:r>
            <a:r>
              <a:rPr lang="en-US" sz="1600" dirty="0" smtClean="0"/>
              <a:t>in </a:t>
            </a:r>
            <a:r>
              <a:rPr lang="en-US" sz="1600" b="1" dirty="0" smtClean="0"/>
              <a:t>S </a:t>
            </a:r>
            <a:r>
              <a:rPr lang="en-US" sz="1600" dirty="0" smtClean="0"/>
              <a:t>commits </a:t>
            </a:r>
            <a:r>
              <a:rPr lang="en-US" sz="1600" dirty="0"/>
              <a:t>until all transactions </a:t>
            </a:r>
            <a:r>
              <a:rPr lang="en-US" sz="1600" b="1" dirty="0"/>
              <a:t>T</a:t>
            </a:r>
            <a:r>
              <a:rPr lang="en-US" sz="1600" b="1" dirty="0" smtClean="0"/>
              <a:t>’</a:t>
            </a:r>
            <a:r>
              <a:rPr lang="en-US" sz="1600" dirty="0" smtClean="0"/>
              <a:t>, that </a:t>
            </a:r>
            <a:r>
              <a:rPr lang="en-US" sz="1600" dirty="0"/>
              <a:t>have written an item that </a:t>
            </a:r>
            <a:r>
              <a:rPr lang="en-US" sz="1600" b="1" dirty="0" smtClean="0"/>
              <a:t>T reads, have </a:t>
            </a:r>
            <a:r>
              <a:rPr lang="en-US" sz="1600" b="1" dirty="0"/>
              <a:t>committed.</a:t>
            </a:r>
            <a:endParaRPr lang="en-US" sz="1600" dirty="0"/>
          </a:p>
          <a:p>
            <a:endParaRPr lang="en-US" sz="2000" dirty="0" smtClean="0"/>
          </a:p>
          <a:p>
            <a:endParaRPr lang="en-US" sz="2000" dirty="0"/>
          </a:p>
        </p:txBody>
      </p:sp>
      <p:sp>
        <p:nvSpPr>
          <p:cNvPr id="4" name="Date Placeholder 3"/>
          <p:cNvSpPr>
            <a:spLocks noGrp="1"/>
          </p:cNvSpPr>
          <p:nvPr>
            <p:ph type="dt" sz="half" idx="10"/>
          </p:nvPr>
        </p:nvSpPr>
        <p:spPr/>
        <p:txBody>
          <a:bodyPr/>
          <a:lstStyle/>
          <a:p>
            <a:fld id="{A9EC42E6-E2F5-4F22-83EB-57EC04C832C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143</a:t>
            </a:fld>
            <a:endParaRPr lang="en-US"/>
          </a:p>
        </p:txBody>
      </p:sp>
      <p:sp>
        <p:nvSpPr>
          <p:cNvPr id="8" name="TextBox 7"/>
          <p:cNvSpPr txBox="1"/>
          <p:nvPr/>
        </p:nvSpPr>
        <p:spPr>
          <a:xfrm>
            <a:off x="6201142" y="4561964"/>
            <a:ext cx="3025252" cy="523220"/>
          </a:xfrm>
          <a:prstGeom prst="rect">
            <a:avLst/>
          </a:prstGeom>
          <a:noFill/>
          <a:ln w="3175">
            <a:solidFill>
              <a:schemeClr val="tx1"/>
            </a:solidFill>
            <a:prstDash val="dash"/>
          </a:ln>
        </p:spPr>
        <p:txBody>
          <a:bodyPr wrap="none" rtlCol="0">
            <a:spAutoFit/>
          </a:bodyPr>
          <a:lstStyle/>
          <a:p>
            <a:r>
              <a:rPr lang="en-US" sz="1400" dirty="0" smtClean="0"/>
              <a:t>Note: A </a:t>
            </a:r>
            <a:r>
              <a:rPr lang="en-US" sz="1400" dirty="0"/>
              <a:t>committed transaction </a:t>
            </a:r>
            <a:endParaRPr lang="en-US" sz="1400" dirty="0" smtClean="0"/>
          </a:p>
          <a:p>
            <a:r>
              <a:rPr lang="en-US" sz="1400" dirty="0" smtClean="0"/>
              <a:t>should </a:t>
            </a:r>
            <a:r>
              <a:rPr lang="en-US" sz="1400" dirty="0"/>
              <a:t>never be rolled back</a:t>
            </a:r>
          </a:p>
        </p:txBody>
      </p:sp>
      <p:sp>
        <p:nvSpPr>
          <p:cNvPr id="9" name="TextBox 8"/>
          <p:cNvSpPr txBox="1"/>
          <p:nvPr/>
        </p:nvSpPr>
        <p:spPr>
          <a:xfrm>
            <a:off x="251520" y="2859362"/>
            <a:ext cx="2941190" cy="338554"/>
          </a:xfrm>
          <a:prstGeom prst="rect">
            <a:avLst/>
          </a:prstGeom>
          <a:noFill/>
        </p:spPr>
        <p:txBody>
          <a:bodyPr wrap="none" rtlCol="0">
            <a:spAutoFit/>
          </a:bodyPr>
          <a:lstStyle/>
          <a:p>
            <a:r>
              <a:rPr lang="en-US" sz="1600" dirty="0" smtClean="0">
                <a:solidFill>
                  <a:srgbClr val="C00000"/>
                </a:solidFill>
              </a:rPr>
              <a:t>Non-Recoverable Schedule</a:t>
            </a:r>
            <a:endParaRPr lang="en-US" sz="1600" dirty="0">
              <a:solidFill>
                <a:srgbClr val="C0000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1912196162"/>
              </p:ext>
            </p:extLst>
          </p:nvPr>
        </p:nvGraphicFramePr>
        <p:xfrm>
          <a:off x="485188" y="3189312"/>
          <a:ext cx="2304256" cy="2682240"/>
        </p:xfrm>
        <a:graphic>
          <a:graphicData uri="http://schemas.openxmlformats.org/drawingml/2006/table">
            <a:tbl>
              <a:tblPr firstRow="1" bandRow="1">
                <a:tableStyleId>{5C22544A-7EE6-4342-B048-85BDC9FD1C3A}</a:tableStyleId>
              </a:tblPr>
              <a:tblGrid>
                <a:gridCol w="1080120"/>
                <a:gridCol w="1224136"/>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r>
                        <a:rPr lang="en-US" sz="1600" b="0" dirty="0" smtClean="0">
                          <a:solidFill>
                            <a:schemeClr val="tx1"/>
                          </a:solidFill>
                        </a:rPr>
                        <a:t>X=X+10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X=X-5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3563888" y="2808840"/>
            <a:ext cx="2439450" cy="338554"/>
          </a:xfrm>
          <a:prstGeom prst="rect">
            <a:avLst/>
          </a:prstGeom>
          <a:noFill/>
        </p:spPr>
        <p:txBody>
          <a:bodyPr wrap="none" rtlCol="0">
            <a:spAutoFit/>
          </a:bodyPr>
          <a:lstStyle/>
          <a:p>
            <a:r>
              <a:rPr lang="en-US" sz="1600" dirty="0" smtClean="0">
                <a:solidFill>
                  <a:srgbClr val="C00000"/>
                </a:solidFill>
              </a:rPr>
              <a:t>Recoverable Schedule</a:t>
            </a:r>
            <a:endParaRPr lang="en-US" sz="1600" dirty="0">
              <a:solidFill>
                <a:srgbClr val="C0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1588413451"/>
              </p:ext>
            </p:extLst>
          </p:nvPr>
        </p:nvGraphicFramePr>
        <p:xfrm>
          <a:off x="3635896" y="3117304"/>
          <a:ext cx="2304256" cy="3048000"/>
        </p:xfrm>
        <a:graphic>
          <a:graphicData uri="http://schemas.openxmlformats.org/drawingml/2006/table">
            <a:tbl>
              <a:tblPr firstRow="1" bandRow="1">
                <a:tableStyleId>{5C22544A-7EE6-4342-B048-85BDC9FD1C3A}</a:tableStyleId>
              </a:tblPr>
              <a:tblGrid>
                <a:gridCol w="1080120"/>
                <a:gridCol w="1224136"/>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r>
                        <a:rPr lang="en-US" sz="1600" b="0" dirty="0" smtClean="0">
                          <a:solidFill>
                            <a:schemeClr val="tx1"/>
                          </a:solidFill>
                        </a:rPr>
                        <a:t>X=X+10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X=X-5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22316079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800" dirty="0" smtClean="0"/>
              <a:t>Recoverability is a situation where we can recover database system to a consistent way after failure.</a:t>
            </a:r>
          </a:p>
          <a:p>
            <a:r>
              <a:rPr lang="en-US" sz="1800" dirty="0" smtClean="0"/>
              <a:t>Recoverable schedule: A </a:t>
            </a:r>
            <a:r>
              <a:rPr lang="en-US" sz="1800" b="1" dirty="0" smtClean="0"/>
              <a:t>schedule S </a:t>
            </a:r>
            <a:r>
              <a:rPr lang="en-US" sz="1800" dirty="0"/>
              <a:t>is </a:t>
            </a:r>
            <a:r>
              <a:rPr lang="en-US" sz="1800" b="1" dirty="0" smtClean="0"/>
              <a:t>recoverable </a:t>
            </a:r>
            <a:r>
              <a:rPr lang="en-US" sz="1800" dirty="0" smtClean="0"/>
              <a:t>if </a:t>
            </a:r>
            <a:r>
              <a:rPr lang="en-US" sz="1800" dirty="0"/>
              <a:t>no transaction </a:t>
            </a:r>
            <a:r>
              <a:rPr lang="en-US" sz="1800" b="1" dirty="0" smtClean="0"/>
              <a:t>T </a:t>
            </a:r>
            <a:r>
              <a:rPr lang="en-US" sz="1800" dirty="0" smtClean="0"/>
              <a:t>in </a:t>
            </a:r>
            <a:r>
              <a:rPr lang="en-US" sz="1800" b="1" dirty="0" smtClean="0"/>
              <a:t>S </a:t>
            </a:r>
            <a:r>
              <a:rPr lang="en-US" sz="1800" dirty="0" smtClean="0"/>
              <a:t>commits </a:t>
            </a:r>
            <a:r>
              <a:rPr lang="en-US" sz="1800" dirty="0"/>
              <a:t>until all transactions </a:t>
            </a:r>
            <a:r>
              <a:rPr lang="en-US" sz="1800" b="1" dirty="0"/>
              <a:t>T</a:t>
            </a:r>
            <a:r>
              <a:rPr lang="en-US" sz="1800" b="1" dirty="0" smtClean="0"/>
              <a:t>’</a:t>
            </a:r>
            <a:r>
              <a:rPr lang="en-US" sz="1800" dirty="0" smtClean="0"/>
              <a:t>, that </a:t>
            </a:r>
            <a:r>
              <a:rPr lang="en-US" sz="1800" dirty="0"/>
              <a:t>have written an item that </a:t>
            </a:r>
            <a:r>
              <a:rPr lang="en-US" sz="1800" b="1" dirty="0" smtClean="0"/>
              <a:t>T </a:t>
            </a:r>
            <a:r>
              <a:rPr lang="en-US" sz="1800" dirty="0" smtClean="0"/>
              <a:t>reads, have </a:t>
            </a:r>
            <a:r>
              <a:rPr lang="en-US" sz="1800" dirty="0"/>
              <a:t>committed.</a:t>
            </a:r>
          </a:p>
          <a:p>
            <a:endParaRPr lang="en-US" sz="2000" dirty="0" smtClean="0"/>
          </a:p>
          <a:p>
            <a:endParaRPr lang="en-US" sz="2000" dirty="0"/>
          </a:p>
        </p:txBody>
      </p:sp>
      <p:sp>
        <p:nvSpPr>
          <p:cNvPr id="4" name="Date Placeholder 3"/>
          <p:cNvSpPr>
            <a:spLocks noGrp="1"/>
          </p:cNvSpPr>
          <p:nvPr>
            <p:ph type="dt" sz="half" idx="10"/>
          </p:nvPr>
        </p:nvSpPr>
        <p:spPr/>
        <p:txBody>
          <a:bodyPr/>
          <a:lstStyle/>
          <a:p>
            <a:fld id="{8FD67859-496E-450A-8CBA-739662354F3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144</a:t>
            </a:fld>
            <a:endParaRPr lang="en-US"/>
          </a:p>
        </p:txBody>
      </p:sp>
      <p:sp>
        <p:nvSpPr>
          <p:cNvPr id="11" name="TextBox 10"/>
          <p:cNvSpPr txBox="1"/>
          <p:nvPr/>
        </p:nvSpPr>
        <p:spPr>
          <a:xfrm>
            <a:off x="755576" y="2874422"/>
            <a:ext cx="6076279" cy="338554"/>
          </a:xfrm>
          <a:prstGeom prst="rect">
            <a:avLst/>
          </a:prstGeom>
          <a:noFill/>
        </p:spPr>
        <p:txBody>
          <a:bodyPr wrap="none" rtlCol="0">
            <a:spAutoFit/>
          </a:bodyPr>
          <a:lstStyle/>
          <a:p>
            <a:r>
              <a:rPr lang="en-US" sz="1600" dirty="0" smtClean="0">
                <a:solidFill>
                  <a:srgbClr val="FF0000"/>
                </a:solidFill>
              </a:rPr>
              <a:t>Question: Following is Recoverable Schedule ? Yes / No</a:t>
            </a:r>
            <a:endParaRPr lang="en-US" sz="16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2182157884"/>
              </p:ext>
            </p:extLst>
          </p:nvPr>
        </p:nvGraphicFramePr>
        <p:xfrm>
          <a:off x="1331640" y="3278088"/>
          <a:ext cx="1944216" cy="2743200"/>
        </p:xfrm>
        <a:graphic>
          <a:graphicData uri="http://schemas.openxmlformats.org/drawingml/2006/table">
            <a:tbl>
              <a:tblPr firstRow="1" bandRow="1">
                <a:tableStyleId>{5C22544A-7EE6-4342-B048-85BDC9FD1C3A}</a:tableStyleId>
              </a:tblPr>
              <a:tblGrid>
                <a:gridCol w="864096"/>
                <a:gridCol w="1080120"/>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r>
                        <a:rPr lang="en-US" sz="1600" b="0" dirty="0" smtClean="0">
                          <a:solidFill>
                            <a:srgbClr val="0000FF"/>
                          </a:solidFill>
                        </a:rPr>
                        <a:t>Abort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1528617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600" dirty="0" smtClean="0"/>
              <a:t>Recoverability is a situation where we can recover database system to a consistent way after failure.</a:t>
            </a:r>
          </a:p>
          <a:p>
            <a:r>
              <a:rPr lang="en-US" sz="1600" dirty="0" smtClean="0"/>
              <a:t>Recoverable schedule: A </a:t>
            </a:r>
            <a:r>
              <a:rPr lang="en-US" sz="1600" b="1" dirty="0" smtClean="0"/>
              <a:t>schedule S </a:t>
            </a:r>
            <a:r>
              <a:rPr lang="en-US" sz="1600" dirty="0"/>
              <a:t>is </a:t>
            </a:r>
            <a:r>
              <a:rPr lang="en-US" sz="1600" b="1" dirty="0" smtClean="0"/>
              <a:t>recoverable </a:t>
            </a:r>
            <a:r>
              <a:rPr lang="en-US" sz="1600" dirty="0" smtClean="0"/>
              <a:t>if </a:t>
            </a:r>
            <a:r>
              <a:rPr lang="en-US" sz="1600" dirty="0"/>
              <a:t>no transaction </a:t>
            </a:r>
            <a:r>
              <a:rPr lang="en-US" sz="1600" b="1" dirty="0" smtClean="0"/>
              <a:t>T </a:t>
            </a:r>
            <a:r>
              <a:rPr lang="en-US" sz="1600" dirty="0" smtClean="0"/>
              <a:t>in </a:t>
            </a:r>
            <a:r>
              <a:rPr lang="en-US" sz="1600" b="1" dirty="0" smtClean="0"/>
              <a:t>S </a:t>
            </a:r>
            <a:r>
              <a:rPr lang="en-US" sz="1600" dirty="0" smtClean="0"/>
              <a:t>commits </a:t>
            </a:r>
            <a:r>
              <a:rPr lang="en-US" sz="1600" dirty="0"/>
              <a:t>until all transactions </a:t>
            </a:r>
            <a:r>
              <a:rPr lang="en-US" sz="1600" b="1" dirty="0"/>
              <a:t>T</a:t>
            </a:r>
            <a:r>
              <a:rPr lang="en-US" sz="1600" b="1" dirty="0" smtClean="0"/>
              <a:t>’</a:t>
            </a:r>
            <a:r>
              <a:rPr lang="en-US" sz="1600" dirty="0" smtClean="0"/>
              <a:t>, that </a:t>
            </a:r>
            <a:r>
              <a:rPr lang="en-US" sz="1600" dirty="0"/>
              <a:t>have written an item that </a:t>
            </a:r>
            <a:r>
              <a:rPr lang="en-US" sz="1600" b="1" dirty="0" smtClean="0"/>
              <a:t>T </a:t>
            </a:r>
            <a:r>
              <a:rPr lang="en-US" sz="1600" dirty="0" smtClean="0"/>
              <a:t>reads, have </a:t>
            </a:r>
            <a:r>
              <a:rPr lang="en-US" sz="1600" dirty="0"/>
              <a:t>committed.</a:t>
            </a:r>
          </a:p>
          <a:p>
            <a:endParaRPr lang="en-US" sz="2000" dirty="0" smtClean="0"/>
          </a:p>
          <a:p>
            <a:endParaRPr lang="en-US" sz="2000" dirty="0"/>
          </a:p>
        </p:txBody>
      </p:sp>
      <p:sp>
        <p:nvSpPr>
          <p:cNvPr id="4" name="Date Placeholder 3"/>
          <p:cNvSpPr>
            <a:spLocks noGrp="1"/>
          </p:cNvSpPr>
          <p:nvPr>
            <p:ph type="dt" sz="half" idx="10"/>
          </p:nvPr>
        </p:nvSpPr>
        <p:spPr/>
        <p:txBody>
          <a:bodyPr/>
          <a:lstStyle/>
          <a:p>
            <a:fld id="{458C1278-42BD-4251-88EE-3FE371DA65C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145</a:t>
            </a:fld>
            <a:endParaRPr lang="en-US"/>
          </a:p>
        </p:txBody>
      </p:sp>
      <p:sp>
        <p:nvSpPr>
          <p:cNvPr id="8" name="TextBox 7"/>
          <p:cNvSpPr txBox="1"/>
          <p:nvPr/>
        </p:nvSpPr>
        <p:spPr>
          <a:xfrm>
            <a:off x="3594558" y="3985319"/>
            <a:ext cx="5504737" cy="954107"/>
          </a:xfrm>
          <a:prstGeom prst="rect">
            <a:avLst/>
          </a:prstGeom>
          <a:noFill/>
          <a:ln w="3175">
            <a:solidFill>
              <a:schemeClr val="tx1"/>
            </a:solidFill>
            <a:prstDash val="dash"/>
          </a:ln>
        </p:spPr>
        <p:txBody>
          <a:bodyPr wrap="square" rtlCol="0">
            <a:spAutoFit/>
          </a:bodyPr>
          <a:lstStyle/>
          <a:p>
            <a:r>
              <a:rPr lang="en-US" sz="1400" dirty="0"/>
              <a:t>Answer: </a:t>
            </a:r>
            <a:r>
              <a:rPr lang="en-US" sz="1400" b="1" dirty="0" smtClean="0"/>
              <a:t>NO</a:t>
            </a:r>
          </a:p>
          <a:p>
            <a:endParaRPr lang="en-US" sz="1400" b="1" dirty="0" smtClean="0"/>
          </a:p>
          <a:p>
            <a:r>
              <a:rPr lang="en-US" sz="1400" b="1" dirty="0" smtClean="0"/>
              <a:t>Why </a:t>
            </a:r>
            <a:r>
              <a:rPr lang="en-US" sz="1400" b="1" dirty="0"/>
              <a:t>NOT recoverable?</a:t>
            </a:r>
            <a:endParaRPr lang="en-US" sz="1400" dirty="0"/>
          </a:p>
          <a:p>
            <a:r>
              <a:rPr lang="en-US" sz="1400" dirty="0"/>
              <a:t>•Because </a:t>
            </a:r>
            <a:r>
              <a:rPr lang="en-US" sz="1400" b="1" dirty="0"/>
              <a:t>T2 </a:t>
            </a:r>
            <a:r>
              <a:rPr lang="en-US" sz="1400" dirty="0"/>
              <a:t>made a </a:t>
            </a:r>
            <a:r>
              <a:rPr lang="en-US" sz="1400" b="1" dirty="0"/>
              <a:t>dirty read </a:t>
            </a:r>
            <a:r>
              <a:rPr lang="en-US" sz="1400" dirty="0"/>
              <a:t>and </a:t>
            </a:r>
            <a:r>
              <a:rPr lang="en-US" sz="1400" dirty="0" smtClean="0"/>
              <a:t>committed </a:t>
            </a:r>
            <a:r>
              <a:rPr lang="en-US" sz="1400" dirty="0"/>
              <a:t>before </a:t>
            </a:r>
            <a:r>
              <a:rPr lang="en-US" sz="1400" b="1" dirty="0"/>
              <a:t>T1 </a:t>
            </a:r>
            <a:endParaRPr lang="en-US" sz="1400" dirty="0"/>
          </a:p>
        </p:txBody>
      </p:sp>
      <p:sp>
        <p:nvSpPr>
          <p:cNvPr id="11" name="TextBox 10"/>
          <p:cNvSpPr txBox="1"/>
          <p:nvPr/>
        </p:nvSpPr>
        <p:spPr>
          <a:xfrm>
            <a:off x="971600" y="2809166"/>
            <a:ext cx="6076279" cy="338554"/>
          </a:xfrm>
          <a:prstGeom prst="rect">
            <a:avLst/>
          </a:prstGeom>
          <a:noFill/>
        </p:spPr>
        <p:txBody>
          <a:bodyPr wrap="none" rtlCol="0">
            <a:spAutoFit/>
          </a:bodyPr>
          <a:lstStyle/>
          <a:p>
            <a:r>
              <a:rPr lang="en-US" sz="1600" dirty="0" smtClean="0">
                <a:solidFill>
                  <a:srgbClr val="FF0000"/>
                </a:solidFill>
              </a:rPr>
              <a:t>Question: Following is Recoverable Schedule ? Yes / No</a:t>
            </a:r>
            <a:endParaRPr lang="en-US" sz="16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2565147775"/>
              </p:ext>
            </p:extLst>
          </p:nvPr>
        </p:nvGraphicFramePr>
        <p:xfrm>
          <a:off x="1331640" y="3278088"/>
          <a:ext cx="1944216" cy="2743200"/>
        </p:xfrm>
        <a:graphic>
          <a:graphicData uri="http://schemas.openxmlformats.org/drawingml/2006/table">
            <a:tbl>
              <a:tblPr firstRow="1" bandRow="1">
                <a:tableStyleId>{5C22544A-7EE6-4342-B048-85BDC9FD1C3A}</a:tableStyleId>
              </a:tblPr>
              <a:tblGrid>
                <a:gridCol w="864096"/>
                <a:gridCol w="1080120"/>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0304">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R(X)</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3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5328">
                <a:tc>
                  <a:txBody>
                    <a:bodyPr/>
                    <a:lstStyle/>
                    <a:p>
                      <a:r>
                        <a:rPr lang="en-US" sz="1600" b="0" dirty="0" smtClean="0">
                          <a:solidFill>
                            <a:srgbClr val="0000FF"/>
                          </a:solidFill>
                        </a:rPr>
                        <a:t>Abort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9" name="Straight Arrow Connector 8"/>
          <p:cNvCxnSpPr/>
          <p:nvPr/>
        </p:nvCxnSpPr>
        <p:spPr bwMode="auto">
          <a:xfrm>
            <a:off x="2051720" y="4149080"/>
            <a:ext cx="288032" cy="21602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 name="TextBox 9"/>
          <p:cNvSpPr txBox="1"/>
          <p:nvPr/>
        </p:nvSpPr>
        <p:spPr>
          <a:xfrm>
            <a:off x="2141058" y="3985319"/>
            <a:ext cx="1134798" cy="307777"/>
          </a:xfrm>
          <a:prstGeom prst="rect">
            <a:avLst/>
          </a:prstGeom>
          <a:noFill/>
        </p:spPr>
        <p:txBody>
          <a:bodyPr wrap="none" rtlCol="0">
            <a:spAutoFit/>
          </a:bodyPr>
          <a:lstStyle/>
          <a:p>
            <a:r>
              <a:rPr lang="en-US" sz="1400" dirty="0" smtClean="0">
                <a:solidFill>
                  <a:srgbClr val="FF0000"/>
                </a:solidFill>
              </a:rPr>
              <a:t>Dirty Read</a:t>
            </a:r>
            <a:endParaRPr lang="en-US" sz="1400" dirty="0">
              <a:solidFill>
                <a:srgbClr val="FF0000"/>
              </a:solidFill>
            </a:endParaRPr>
          </a:p>
        </p:txBody>
      </p:sp>
    </p:spTree>
    <p:extLst>
      <p:ext uri="{BB962C8B-B14F-4D97-AF65-F5344CB8AC3E}">
        <p14:creationId xmlns="" xmlns:p14="http://schemas.microsoft.com/office/powerpoint/2010/main" val="31776261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pPr marL="0" indent="0">
              <a:buNone/>
            </a:pPr>
            <a:r>
              <a:rPr lang="en-US" sz="1600" dirty="0" smtClean="0"/>
              <a:t>Recoverability is a situation where we can recover database system to a consistent way after failure.</a:t>
            </a:r>
          </a:p>
          <a:p>
            <a:r>
              <a:rPr lang="en-US" sz="1600" dirty="0" smtClean="0"/>
              <a:t>Recoverable schedule: A </a:t>
            </a:r>
            <a:r>
              <a:rPr lang="en-US" sz="1600" b="1" dirty="0" smtClean="0"/>
              <a:t>schedule S </a:t>
            </a:r>
            <a:r>
              <a:rPr lang="en-US" sz="1600" dirty="0"/>
              <a:t>is </a:t>
            </a:r>
            <a:r>
              <a:rPr lang="en-US" sz="1600" b="1" dirty="0" smtClean="0"/>
              <a:t>recoverable </a:t>
            </a:r>
            <a:r>
              <a:rPr lang="en-US" sz="1600" dirty="0" smtClean="0"/>
              <a:t>if </a:t>
            </a:r>
            <a:r>
              <a:rPr lang="en-US" sz="1600" dirty="0"/>
              <a:t>no transaction </a:t>
            </a:r>
            <a:r>
              <a:rPr lang="en-US" sz="1600" b="1" dirty="0" smtClean="0"/>
              <a:t>T </a:t>
            </a:r>
            <a:r>
              <a:rPr lang="en-US" sz="1600" dirty="0" smtClean="0"/>
              <a:t>in </a:t>
            </a:r>
            <a:r>
              <a:rPr lang="en-US" sz="1600" b="1" dirty="0" smtClean="0"/>
              <a:t>S </a:t>
            </a:r>
            <a:r>
              <a:rPr lang="en-US" sz="1600" dirty="0" smtClean="0"/>
              <a:t>commits </a:t>
            </a:r>
            <a:r>
              <a:rPr lang="en-US" sz="1600" dirty="0"/>
              <a:t>until all transactions </a:t>
            </a:r>
            <a:r>
              <a:rPr lang="en-US" sz="1600" b="1" dirty="0"/>
              <a:t>T</a:t>
            </a:r>
            <a:r>
              <a:rPr lang="en-US" sz="1600" b="1" dirty="0" smtClean="0"/>
              <a:t>’</a:t>
            </a:r>
            <a:r>
              <a:rPr lang="en-US" sz="1600" dirty="0" smtClean="0"/>
              <a:t>, that </a:t>
            </a:r>
            <a:r>
              <a:rPr lang="en-US" sz="1600" dirty="0"/>
              <a:t>have written an item that </a:t>
            </a:r>
            <a:r>
              <a:rPr lang="en-US" sz="1600" b="1" dirty="0" smtClean="0"/>
              <a:t>T </a:t>
            </a:r>
            <a:r>
              <a:rPr lang="en-US" sz="1600" dirty="0" smtClean="0"/>
              <a:t>reads, have </a:t>
            </a:r>
            <a:r>
              <a:rPr lang="en-US" sz="1600" dirty="0"/>
              <a:t>committed.</a:t>
            </a:r>
          </a:p>
          <a:p>
            <a:endParaRPr lang="en-US" sz="2000" dirty="0" smtClean="0"/>
          </a:p>
          <a:p>
            <a:endParaRPr lang="en-US" sz="2000" dirty="0"/>
          </a:p>
        </p:txBody>
      </p:sp>
      <p:sp>
        <p:nvSpPr>
          <p:cNvPr id="4" name="Date Placeholder 3"/>
          <p:cNvSpPr>
            <a:spLocks noGrp="1"/>
          </p:cNvSpPr>
          <p:nvPr>
            <p:ph type="dt" sz="half" idx="10"/>
          </p:nvPr>
        </p:nvSpPr>
        <p:spPr/>
        <p:txBody>
          <a:bodyPr/>
          <a:lstStyle/>
          <a:p>
            <a:fld id="{C3815F7A-9C78-4698-8B6E-E49CFD82ACA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146</a:t>
            </a:fld>
            <a:endParaRPr lang="en-US"/>
          </a:p>
        </p:txBody>
      </p:sp>
      <p:sp>
        <p:nvSpPr>
          <p:cNvPr id="8" name="TextBox 7"/>
          <p:cNvSpPr txBox="1"/>
          <p:nvPr/>
        </p:nvSpPr>
        <p:spPr>
          <a:xfrm>
            <a:off x="3635896" y="3210942"/>
            <a:ext cx="5617243" cy="2462213"/>
          </a:xfrm>
          <a:prstGeom prst="rect">
            <a:avLst/>
          </a:prstGeom>
          <a:noFill/>
          <a:ln w="3175">
            <a:solidFill>
              <a:schemeClr val="tx1"/>
            </a:solidFill>
            <a:prstDash val="dash"/>
          </a:ln>
        </p:spPr>
        <p:txBody>
          <a:bodyPr wrap="none" rtlCol="0">
            <a:spAutoFit/>
          </a:bodyPr>
          <a:lstStyle/>
          <a:p>
            <a:r>
              <a:rPr lang="en-US" sz="1400" b="1" dirty="0"/>
              <a:t>Answer: </a:t>
            </a:r>
            <a:r>
              <a:rPr lang="en-US" sz="1400" b="1" dirty="0" smtClean="0"/>
              <a:t>NO</a:t>
            </a:r>
          </a:p>
          <a:p>
            <a:endParaRPr lang="en-US" sz="1400" b="1" dirty="0" smtClean="0"/>
          </a:p>
          <a:p>
            <a:r>
              <a:rPr lang="en-US" sz="1400" b="1" dirty="0" smtClean="0"/>
              <a:t>Why it not a recoverable schedule?</a:t>
            </a:r>
            <a:endParaRPr lang="en-US" sz="1400" dirty="0"/>
          </a:p>
          <a:p>
            <a:r>
              <a:rPr lang="en-US" sz="1400" dirty="0"/>
              <a:t>•Because </a:t>
            </a:r>
            <a:r>
              <a:rPr lang="en-US" sz="1400" b="1" dirty="0"/>
              <a:t>T2 </a:t>
            </a:r>
            <a:r>
              <a:rPr lang="en-US" sz="1400" dirty="0"/>
              <a:t>made a </a:t>
            </a:r>
            <a:r>
              <a:rPr lang="en-US" sz="1400" b="1" dirty="0"/>
              <a:t>dirty read </a:t>
            </a:r>
            <a:r>
              <a:rPr lang="en-US" sz="1400" dirty="0"/>
              <a:t>and </a:t>
            </a:r>
            <a:r>
              <a:rPr lang="en-US" sz="1400" dirty="0" smtClean="0"/>
              <a:t> committed </a:t>
            </a:r>
            <a:r>
              <a:rPr lang="en-US" sz="1400" dirty="0"/>
              <a:t>before </a:t>
            </a:r>
            <a:r>
              <a:rPr lang="en-US" sz="1400" b="1" dirty="0"/>
              <a:t>T1 </a:t>
            </a:r>
            <a:endParaRPr lang="en-US" sz="1400" b="1" dirty="0" smtClean="0"/>
          </a:p>
          <a:p>
            <a:endParaRPr lang="en-US" sz="1400" b="1" dirty="0" smtClean="0"/>
          </a:p>
          <a:p>
            <a:r>
              <a:rPr lang="en-US" sz="1400" b="1" dirty="0" smtClean="0"/>
              <a:t>But </a:t>
            </a:r>
            <a:r>
              <a:rPr lang="en-US" sz="1400" b="1" dirty="0"/>
              <a:t>why is the schedule </a:t>
            </a:r>
            <a:r>
              <a:rPr lang="en-US" sz="1400" b="1" dirty="0" err="1"/>
              <a:t>Nonrecoverable</a:t>
            </a:r>
            <a:r>
              <a:rPr lang="en-US" sz="1400" b="1" dirty="0"/>
              <a:t> </a:t>
            </a:r>
            <a:r>
              <a:rPr lang="en-US" sz="1400" b="1" dirty="0" smtClean="0"/>
              <a:t>?</a:t>
            </a:r>
            <a:endParaRPr lang="en-US" sz="1400" dirty="0"/>
          </a:p>
          <a:p>
            <a:r>
              <a:rPr lang="en-US" sz="1400" dirty="0"/>
              <a:t>•Because when the </a:t>
            </a:r>
            <a:r>
              <a:rPr lang="en-US" sz="1400" b="1" dirty="0"/>
              <a:t>recovery manager </a:t>
            </a:r>
            <a:r>
              <a:rPr lang="en-US" sz="1400" dirty="0"/>
              <a:t>rolls </a:t>
            </a:r>
            <a:r>
              <a:rPr lang="en-US" sz="1400" dirty="0" smtClean="0"/>
              <a:t>back</a:t>
            </a:r>
          </a:p>
          <a:p>
            <a:r>
              <a:rPr lang="en-US" sz="1400" dirty="0" smtClean="0"/>
              <a:t>(</a:t>
            </a:r>
            <a:r>
              <a:rPr lang="en-US" sz="1400" dirty="0"/>
              <a:t>step a) </a:t>
            </a:r>
            <a:r>
              <a:rPr lang="en-US" sz="1400" b="1" dirty="0" smtClean="0"/>
              <a:t>T1 </a:t>
            </a:r>
            <a:r>
              <a:rPr lang="en-US" sz="1400" dirty="0" smtClean="0"/>
              <a:t>then </a:t>
            </a:r>
            <a:r>
              <a:rPr lang="en-US" sz="1400" dirty="0"/>
              <a:t>A gets its initial value.</a:t>
            </a:r>
          </a:p>
          <a:p>
            <a:r>
              <a:rPr lang="en-US" sz="1400" dirty="0"/>
              <a:t>•But T2 has already utilized this wrong value </a:t>
            </a:r>
            <a:endParaRPr lang="en-US" sz="1400" dirty="0" smtClean="0"/>
          </a:p>
          <a:p>
            <a:r>
              <a:rPr lang="en-US" sz="1400" dirty="0" smtClean="0"/>
              <a:t>and </a:t>
            </a:r>
            <a:r>
              <a:rPr lang="en-US" sz="1400" dirty="0"/>
              <a:t>committed something to the DB</a:t>
            </a:r>
          </a:p>
          <a:p>
            <a:r>
              <a:rPr lang="en-US" sz="1400" dirty="0"/>
              <a:t>•The DB is consequently in an inconsistent state</a:t>
            </a:r>
            <a:r>
              <a:rPr lang="en-US" sz="1400" dirty="0" smtClean="0"/>
              <a:t>!</a:t>
            </a:r>
            <a:endParaRPr lang="en-US" sz="1400" dirty="0"/>
          </a:p>
        </p:txBody>
      </p:sp>
      <p:sp>
        <p:nvSpPr>
          <p:cNvPr id="11" name="TextBox 10"/>
          <p:cNvSpPr txBox="1"/>
          <p:nvPr/>
        </p:nvSpPr>
        <p:spPr>
          <a:xfrm>
            <a:off x="971600" y="2809166"/>
            <a:ext cx="8097025" cy="338554"/>
          </a:xfrm>
          <a:prstGeom prst="rect">
            <a:avLst/>
          </a:prstGeom>
          <a:noFill/>
        </p:spPr>
        <p:txBody>
          <a:bodyPr wrap="none" rtlCol="0">
            <a:spAutoFit/>
          </a:bodyPr>
          <a:lstStyle/>
          <a:p>
            <a:r>
              <a:rPr lang="en-US" sz="1600" dirty="0" smtClean="0">
                <a:solidFill>
                  <a:srgbClr val="FF0000"/>
                </a:solidFill>
              </a:rPr>
              <a:t>Question: Following is Recoverable Schedule ? Yes / </a:t>
            </a:r>
            <a:r>
              <a:rPr lang="en-US" sz="1600" dirty="0" err="1" smtClean="0">
                <a:solidFill>
                  <a:srgbClr val="FF0000"/>
                </a:solidFill>
              </a:rPr>
              <a:t>NoRecoverable</a:t>
            </a:r>
            <a:r>
              <a:rPr lang="en-US" sz="1600" dirty="0" smtClean="0">
                <a:solidFill>
                  <a:srgbClr val="FF0000"/>
                </a:solidFill>
              </a:rPr>
              <a:t> Schedule</a:t>
            </a:r>
            <a:endParaRPr lang="en-US" sz="16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2242445298"/>
              </p:ext>
            </p:extLst>
          </p:nvPr>
        </p:nvGraphicFramePr>
        <p:xfrm>
          <a:off x="1331640" y="3278088"/>
          <a:ext cx="1944216" cy="2743200"/>
        </p:xfrm>
        <a:graphic>
          <a:graphicData uri="http://schemas.openxmlformats.org/drawingml/2006/table">
            <a:tbl>
              <a:tblPr firstRow="1" bandRow="1">
                <a:tableStyleId>{5C22544A-7EE6-4342-B048-85BDC9FD1C3A}</a:tableStyleId>
              </a:tblPr>
              <a:tblGrid>
                <a:gridCol w="864096"/>
                <a:gridCol w="1080120"/>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0304">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R(X)</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3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smtClean="0">
                          <a:solidFill>
                            <a:schemeClr val="tx1"/>
                          </a:solidFill>
                        </a:rPr>
                        <a:t>W(X)</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5328">
                <a:tc>
                  <a:txBody>
                    <a:bodyPr/>
                    <a:lstStyle/>
                    <a:p>
                      <a:r>
                        <a:rPr lang="en-US" sz="1600" b="0" dirty="0" smtClean="0">
                          <a:solidFill>
                            <a:srgbClr val="0000FF"/>
                          </a:solidFill>
                        </a:rPr>
                        <a:t>Abort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9" name="Straight Arrow Connector 8"/>
          <p:cNvCxnSpPr/>
          <p:nvPr/>
        </p:nvCxnSpPr>
        <p:spPr bwMode="auto">
          <a:xfrm>
            <a:off x="2051720" y="4149080"/>
            <a:ext cx="288032" cy="21602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 name="TextBox 9"/>
          <p:cNvSpPr txBox="1"/>
          <p:nvPr/>
        </p:nvSpPr>
        <p:spPr>
          <a:xfrm>
            <a:off x="2141058" y="3985319"/>
            <a:ext cx="1134798" cy="307777"/>
          </a:xfrm>
          <a:prstGeom prst="rect">
            <a:avLst/>
          </a:prstGeom>
          <a:noFill/>
        </p:spPr>
        <p:txBody>
          <a:bodyPr wrap="none" rtlCol="0">
            <a:spAutoFit/>
          </a:bodyPr>
          <a:lstStyle/>
          <a:p>
            <a:r>
              <a:rPr lang="en-US" sz="1400" dirty="0" smtClean="0">
                <a:solidFill>
                  <a:srgbClr val="FF0000"/>
                </a:solidFill>
              </a:rPr>
              <a:t>Dirty Read</a:t>
            </a:r>
            <a:endParaRPr lang="en-US" sz="1400" dirty="0">
              <a:solidFill>
                <a:srgbClr val="FF0000"/>
              </a:solidFill>
            </a:endParaRPr>
          </a:p>
        </p:txBody>
      </p:sp>
      <p:sp>
        <p:nvSpPr>
          <p:cNvPr id="13" name="Curved Left Arrow 12"/>
          <p:cNvSpPr/>
          <p:nvPr/>
        </p:nvSpPr>
        <p:spPr bwMode="auto">
          <a:xfrm rot="10800000">
            <a:off x="539552" y="3573016"/>
            <a:ext cx="720080" cy="2315582"/>
          </a:xfrm>
          <a:prstGeom prst="curvedLeftArrow">
            <a:avLst>
              <a:gd name="adj1" fmla="val 2212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267151" y="5784210"/>
            <a:ext cx="932115" cy="523220"/>
          </a:xfrm>
          <a:prstGeom prst="rect">
            <a:avLst/>
          </a:prstGeom>
          <a:noFill/>
        </p:spPr>
        <p:txBody>
          <a:bodyPr wrap="none" rtlCol="0">
            <a:spAutoFit/>
          </a:bodyPr>
          <a:lstStyle/>
          <a:p>
            <a:r>
              <a:rPr lang="en-US" sz="1400" dirty="0" smtClean="0"/>
              <a:t>Step a:</a:t>
            </a:r>
          </a:p>
          <a:p>
            <a:r>
              <a:rPr lang="en-US" sz="1400" dirty="0" smtClean="0"/>
              <a:t>Rollback</a:t>
            </a:r>
            <a:endParaRPr lang="en-US" sz="1400" dirty="0"/>
          </a:p>
        </p:txBody>
      </p:sp>
    </p:spTree>
    <p:extLst>
      <p:ext uri="{BB962C8B-B14F-4D97-AF65-F5344CB8AC3E}">
        <p14:creationId xmlns="" xmlns:p14="http://schemas.microsoft.com/office/powerpoint/2010/main" val="63085868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Recoverable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recoverable schedule </a:t>
            </a:r>
            <a:endParaRPr lang="en-US" sz="2000" dirty="0"/>
          </a:p>
        </p:txBody>
      </p:sp>
      <p:sp>
        <p:nvSpPr>
          <p:cNvPr id="4" name="Date Placeholder 3"/>
          <p:cNvSpPr>
            <a:spLocks noGrp="1"/>
          </p:cNvSpPr>
          <p:nvPr>
            <p:ph type="dt" sz="half" idx="10"/>
          </p:nvPr>
        </p:nvSpPr>
        <p:spPr/>
        <p:txBody>
          <a:bodyPr/>
          <a:lstStyle/>
          <a:p>
            <a:fld id="{E95181DF-C860-48B0-B7CC-5DBD7DC6330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147</a:t>
            </a:fld>
            <a:endParaRPr lang="en-US"/>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956566"/>
            <a:ext cx="3981450" cy="438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TextBox 10"/>
          <p:cNvSpPr txBox="1"/>
          <p:nvPr/>
        </p:nvSpPr>
        <p:spPr>
          <a:xfrm>
            <a:off x="395536" y="4498306"/>
            <a:ext cx="8183972" cy="1600438"/>
          </a:xfrm>
          <a:prstGeom prst="rect">
            <a:avLst/>
          </a:prstGeom>
          <a:noFill/>
        </p:spPr>
        <p:txBody>
          <a:bodyPr wrap="none" rtlCol="0">
            <a:spAutoFit/>
          </a:bodyPr>
          <a:lstStyle/>
          <a:p>
            <a:r>
              <a:rPr lang="en-US" sz="1400" b="1" dirty="0"/>
              <a:t>Recoverable schedule</a:t>
            </a:r>
            <a:r>
              <a:rPr lang="en-US" sz="1400" dirty="0"/>
              <a:t>: A schedule is recoverable if the following condition is satisfied:</a:t>
            </a:r>
          </a:p>
          <a:p>
            <a:pPr marL="285750" indent="-285750">
              <a:buFontTx/>
              <a:buChar char="-"/>
            </a:pPr>
            <a:r>
              <a:rPr lang="en-US" sz="1400" dirty="0" err="1" smtClean="0"/>
              <a:t>Tj</a:t>
            </a:r>
            <a:r>
              <a:rPr lang="en-US" sz="1400" dirty="0" smtClean="0"/>
              <a:t> should commit </a:t>
            </a:r>
            <a:r>
              <a:rPr lang="en-US" sz="1400" dirty="0"/>
              <a:t>after </a:t>
            </a:r>
            <a:r>
              <a:rPr lang="en-US" sz="1400" dirty="0" err="1" smtClean="0"/>
              <a:t>Ti</a:t>
            </a:r>
            <a:r>
              <a:rPr lang="en-US" sz="1400" dirty="0" smtClean="0"/>
              <a:t>  </a:t>
            </a:r>
            <a:r>
              <a:rPr lang="en-US" sz="1400" dirty="0"/>
              <a:t>if </a:t>
            </a:r>
            <a:r>
              <a:rPr lang="en-US" sz="1400" dirty="0" err="1"/>
              <a:t>Tj</a:t>
            </a:r>
            <a:r>
              <a:rPr lang="en-US" sz="1400" dirty="0"/>
              <a:t> has read any data item written by </a:t>
            </a:r>
            <a:r>
              <a:rPr lang="en-US" sz="1400" dirty="0" err="1"/>
              <a:t>Ti</a:t>
            </a:r>
            <a:r>
              <a:rPr lang="en-US" sz="1400" dirty="0" smtClean="0"/>
              <a:t>.</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C00000"/>
                </a:solidFill>
              </a:rPr>
              <a:t>Ci</a:t>
            </a:r>
            <a:r>
              <a:rPr lang="en-US" sz="1400" dirty="0" smtClean="0"/>
              <a:t>………..</a:t>
            </a:r>
            <a:r>
              <a:rPr lang="en-US" sz="1400" dirty="0" err="1" smtClean="0">
                <a:solidFill>
                  <a:srgbClr val="0000FF"/>
                </a:solidFill>
              </a:rPr>
              <a:t>Cj</a:t>
            </a:r>
            <a:r>
              <a:rPr lang="en-US" sz="1400" dirty="0" smtClean="0"/>
              <a:t>    -&gt; This schedule is </a:t>
            </a:r>
            <a:r>
              <a:rPr lang="en-US" sz="1400" dirty="0" smtClean="0">
                <a:solidFill>
                  <a:srgbClr val="FF0000"/>
                </a:solidFill>
              </a:rPr>
              <a:t>recoverable</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0000FF"/>
                </a:solidFill>
              </a:rPr>
              <a:t>Cj</a:t>
            </a:r>
            <a:r>
              <a:rPr lang="en-US" sz="1400" dirty="0" smtClean="0"/>
              <a:t>………..</a:t>
            </a:r>
            <a:r>
              <a:rPr lang="en-US" sz="1400" dirty="0" err="1" smtClean="0">
                <a:solidFill>
                  <a:srgbClr val="C00000"/>
                </a:solidFill>
              </a:rPr>
              <a:t>Ci</a:t>
            </a:r>
            <a:r>
              <a:rPr lang="en-US" sz="1400" dirty="0" smtClean="0"/>
              <a:t>    -&gt; </a:t>
            </a:r>
            <a:r>
              <a:rPr lang="en-US" sz="1400" dirty="0"/>
              <a:t>This schedule is </a:t>
            </a:r>
            <a:r>
              <a:rPr lang="en-US" sz="1400" dirty="0" smtClean="0">
                <a:solidFill>
                  <a:srgbClr val="008000"/>
                </a:solidFill>
              </a:rPr>
              <a:t>non-recoverable</a:t>
            </a:r>
            <a:endParaRPr lang="en-US" sz="1400" dirty="0">
              <a:solidFill>
                <a:srgbClr val="008000"/>
              </a:solidFill>
            </a:endParaRPr>
          </a:p>
          <a:p>
            <a:endParaRPr lang="en-US" sz="1400" dirty="0"/>
          </a:p>
          <a:p>
            <a:endParaRPr lang="en-US" sz="1400" dirty="0"/>
          </a:p>
        </p:txBody>
      </p:sp>
    </p:spTree>
    <p:extLst>
      <p:ext uri="{BB962C8B-B14F-4D97-AF65-F5344CB8AC3E}">
        <p14:creationId xmlns="" xmlns:p14="http://schemas.microsoft.com/office/powerpoint/2010/main" val="369227963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Recoverable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recoverable schedule </a:t>
            </a:r>
            <a:endParaRPr lang="en-US" sz="2000" dirty="0"/>
          </a:p>
        </p:txBody>
      </p:sp>
      <p:sp>
        <p:nvSpPr>
          <p:cNvPr id="4" name="Date Placeholder 3"/>
          <p:cNvSpPr>
            <a:spLocks noGrp="1"/>
          </p:cNvSpPr>
          <p:nvPr>
            <p:ph type="dt" sz="half" idx="10"/>
          </p:nvPr>
        </p:nvSpPr>
        <p:spPr/>
        <p:txBody>
          <a:bodyPr/>
          <a:lstStyle/>
          <a:p>
            <a:fld id="{0EBBD3D1-DEE4-475A-8F86-AE42EA460E1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148</a:t>
            </a:fld>
            <a:endParaRPr lang="en-US"/>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956566"/>
            <a:ext cx="3981450" cy="438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TextBox 10"/>
          <p:cNvSpPr txBox="1"/>
          <p:nvPr/>
        </p:nvSpPr>
        <p:spPr>
          <a:xfrm>
            <a:off x="395536" y="4498306"/>
            <a:ext cx="8183972" cy="1600438"/>
          </a:xfrm>
          <a:prstGeom prst="rect">
            <a:avLst/>
          </a:prstGeom>
          <a:noFill/>
        </p:spPr>
        <p:txBody>
          <a:bodyPr wrap="none" rtlCol="0">
            <a:spAutoFit/>
          </a:bodyPr>
          <a:lstStyle/>
          <a:p>
            <a:r>
              <a:rPr lang="en-US" sz="1400" b="1" dirty="0"/>
              <a:t>Recoverable schedule</a:t>
            </a:r>
            <a:r>
              <a:rPr lang="en-US" sz="1400" dirty="0"/>
              <a:t>: A schedule is recoverable if the following condition is satisfied:</a:t>
            </a:r>
          </a:p>
          <a:p>
            <a:pPr marL="285750" indent="-285750">
              <a:buFontTx/>
              <a:buChar char="-"/>
            </a:pPr>
            <a:r>
              <a:rPr lang="en-US" sz="1400" dirty="0" err="1" smtClean="0"/>
              <a:t>Tj</a:t>
            </a:r>
            <a:r>
              <a:rPr lang="en-US" sz="1400" dirty="0" smtClean="0"/>
              <a:t> should commit </a:t>
            </a:r>
            <a:r>
              <a:rPr lang="en-US" sz="1400" dirty="0"/>
              <a:t>after </a:t>
            </a:r>
            <a:r>
              <a:rPr lang="en-US" sz="1400" dirty="0" err="1" smtClean="0"/>
              <a:t>Ti</a:t>
            </a:r>
            <a:r>
              <a:rPr lang="en-US" sz="1400" dirty="0" smtClean="0"/>
              <a:t>  </a:t>
            </a:r>
            <a:r>
              <a:rPr lang="en-US" sz="1400" dirty="0"/>
              <a:t>if </a:t>
            </a:r>
            <a:r>
              <a:rPr lang="en-US" sz="1400" dirty="0" err="1"/>
              <a:t>Tj</a:t>
            </a:r>
            <a:r>
              <a:rPr lang="en-US" sz="1400" dirty="0"/>
              <a:t> has read any data item written by </a:t>
            </a:r>
            <a:r>
              <a:rPr lang="en-US" sz="1400" dirty="0" err="1"/>
              <a:t>Ti</a:t>
            </a:r>
            <a:r>
              <a:rPr lang="en-US" sz="1400" dirty="0" smtClean="0"/>
              <a:t>.</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C00000"/>
                </a:solidFill>
              </a:rPr>
              <a:t>Ci</a:t>
            </a:r>
            <a:r>
              <a:rPr lang="en-US" sz="1400" dirty="0" smtClean="0"/>
              <a:t>………..</a:t>
            </a:r>
            <a:r>
              <a:rPr lang="en-US" sz="1400" dirty="0" err="1" smtClean="0">
                <a:solidFill>
                  <a:srgbClr val="0000FF"/>
                </a:solidFill>
              </a:rPr>
              <a:t>Cj</a:t>
            </a:r>
            <a:r>
              <a:rPr lang="en-US" sz="1400" dirty="0" smtClean="0"/>
              <a:t>    -&gt; This schedule is </a:t>
            </a:r>
            <a:r>
              <a:rPr lang="en-US" sz="1400" dirty="0" smtClean="0">
                <a:solidFill>
                  <a:srgbClr val="FF0000"/>
                </a:solidFill>
              </a:rPr>
              <a:t>recoverable</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0000FF"/>
                </a:solidFill>
              </a:rPr>
              <a:t>Cj</a:t>
            </a:r>
            <a:r>
              <a:rPr lang="en-US" sz="1400" dirty="0" smtClean="0"/>
              <a:t>………..</a:t>
            </a:r>
            <a:r>
              <a:rPr lang="en-US" sz="1400" dirty="0" err="1" smtClean="0">
                <a:solidFill>
                  <a:srgbClr val="C00000"/>
                </a:solidFill>
              </a:rPr>
              <a:t>Ci</a:t>
            </a:r>
            <a:r>
              <a:rPr lang="en-US" sz="1400" dirty="0" smtClean="0"/>
              <a:t>    -&gt; </a:t>
            </a:r>
            <a:r>
              <a:rPr lang="en-US" sz="1400" dirty="0"/>
              <a:t>This schedule is </a:t>
            </a:r>
            <a:r>
              <a:rPr lang="en-US" sz="1400" dirty="0" smtClean="0">
                <a:solidFill>
                  <a:srgbClr val="008000"/>
                </a:solidFill>
              </a:rPr>
              <a:t>non-recoverable</a:t>
            </a:r>
            <a:endParaRPr lang="en-US" sz="1400" dirty="0">
              <a:solidFill>
                <a:srgbClr val="008000"/>
              </a:solidFill>
            </a:endParaRPr>
          </a:p>
          <a:p>
            <a:endParaRPr lang="en-US" sz="1400" dirty="0"/>
          </a:p>
          <a:p>
            <a:endParaRPr lang="en-US" sz="1400" dirty="0"/>
          </a:p>
        </p:txBody>
      </p:sp>
      <p:sp>
        <p:nvSpPr>
          <p:cNvPr id="7" name="TextBox 6"/>
          <p:cNvSpPr txBox="1"/>
          <p:nvPr/>
        </p:nvSpPr>
        <p:spPr>
          <a:xfrm>
            <a:off x="179512" y="2852936"/>
            <a:ext cx="8196859" cy="738664"/>
          </a:xfrm>
          <a:prstGeom prst="rect">
            <a:avLst/>
          </a:prstGeom>
          <a:noFill/>
          <a:ln w="9525">
            <a:solidFill>
              <a:srgbClr val="FF0000"/>
            </a:solidFill>
          </a:ln>
        </p:spPr>
        <p:txBody>
          <a:bodyPr wrap="none" rtlCol="0">
            <a:spAutoFit/>
          </a:bodyPr>
          <a:lstStyle/>
          <a:p>
            <a:r>
              <a:rPr lang="en-US" sz="1400" b="1" dirty="0" smtClean="0"/>
              <a:t>Answer: </a:t>
            </a:r>
            <a:r>
              <a:rPr lang="en-US" sz="1400" dirty="0" smtClean="0"/>
              <a:t>Non-recoverable </a:t>
            </a:r>
          </a:p>
          <a:p>
            <a:r>
              <a:rPr lang="en-US" sz="1400" dirty="0" smtClean="0"/>
              <a:t>Transaction T2 reads the data item R2(y) written by T3 w3(y)</a:t>
            </a:r>
            <a:endParaRPr lang="en-US" sz="1400" dirty="0"/>
          </a:p>
          <a:p>
            <a:r>
              <a:rPr lang="en-US" sz="1400" dirty="0" smtClean="0"/>
              <a:t>Schedule is non-recoverable because transaction T2 commits C2  before T3 commits C3.</a:t>
            </a:r>
            <a:endParaRPr lang="en-US" sz="1400" dirty="0"/>
          </a:p>
        </p:txBody>
      </p:sp>
    </p:spTree>
    <p:extLst>
      <p:ext uri="{BB962C8B-B14F-4D97-AF65-F5344CB8AC3E}">
        <p14:creationId xmlns="" xmlns:p14="http://schemas.microsoft.com/office/powerpoint/2010/main" val="307027596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 </a:t>
            </a:r>
            <a:endParaRPr lang="en-US" dirty="0">
              <a:solidFill>
                <a:srgbClr val="FF0000"/>
              </a:solidFill>
            </a:endParaRPr>
          </a:p>
        </p:txBody>
      </p:sp>
      <p:sp>
        <p:nvSpPr>
          <p:cNvPr id="4" name="Date Placeholder 3"/>
          <p:cNvSpPr>
            <a:spLocks noGrp="1"/>
          </p:cNvSpPr>
          <p:nvPr>
            <p:ph type="dt" sz="half" idx="10"/>
          </p:nvPr>
        </p:nvSpPr>
        <p:spPr/>
        <p:txBody>
          <a:bodyPr/>
          <a:lstStyle/>
          <a:p>
            <a:fld id="{40813198-B7E2-4A38-8A97-52E58B83CB1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149</a:t>
            </a:fld>
            <a:endParaRPr 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1205350"/>
            <a:ext cx="3744416" cy="2151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95536" y="4498306"/>
            <a:ext cx="8183972" cy="1600438"/>
          </a:xfrm>
          <a:prstGeom prst="rect">
            <a:avLst/>
          </a:prstGeom>
          <a:noFill/>
        </p:spPr>
        <p:txBody>
          <a:bodyPr wrap="none" rtlCol="0">
            <a:spAutoFit/>
          </a:bodyPr>
          <a:lstStyle/>
          <a:p>
            <a:r>
              <a:rPr lang="en-US" sz="1400" b="1" dirty="0"/>
              <a:t>Recoverable schedule</a:t>
            </a:r>
            <a:r>
              <a:rPr lang="en-US" sz="1400" dirty="0"/>
              <a:t>: A schedule is recoverable if the following condition is satisfied:</a:t>
            </a:r>
          </a:p>
          <a:p>
            <a:pPr marL="285750" indent="-285750">
              <a:buFontTx/>
              <a:buChar char="-"/>
            </a:pPr>
            <a:r>
              <a:rPr lang="en-US" sz="1400" dirty="0" err="1" smtClean="0"/>
              <a:t>Tj</a:t>
            </a:r>
            <a:r>
              <a:rPr lang="en-US" sz="1400" dirty="0" smtClean="0"/>
              <a:t> should commit </a:t>
            </a:r>
            <a:r>
              <a:rPr lang="en-US" sz="1400" dirty="0"/>
              <a:t>after </a:t>
            </a:r>
            <a:r>
              <a:rPr lang="en-US" sz="1400" dirty="0" err="1" smtClean="0"/>
              <a:t>Ti</a:t>
            </a:r>
            <a:r>
              <a:rPr lang="en-US" sz="1400" dirty="0" smtClean="0"/>
              <a:t>  </a:t>
            </a:r>
            <a:r>
              <a:rPr lang="en-US" sz="1400" dirty="0"/>
              <a:t>if </a:t>
            </a:r>
            <a:r>
              <a:rPr lang="en-US" sz="1400" dirty="0" err="1"/>
              <a:t>Tj</a:t>
            </a:r>
            <a:r>
              <a:rPr lang="en-US" sz="1400" dirty="0"/>
              <a:t> has read any data item written by </a:t>
            </a:r>
            <a:r>
              <a:rPr lang="en-US" sz="1400" dirty="0" err="1"/>
              <a:t>Ti</a:t>
            </a:r>
            <a:r>
              <a:rPr lang="en-US" sz="1400" dirty="0" smtClean="0"/>
              <a:t>.</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C00000"/>
                </a:solidFill>
              </a:rPr>
              <a:t>Ci</a:t>
            </a:r>
            <a:r>
              <a:rPr lang="en-US" sz="1400" dirty="0" smtClean="0"/>
              <a:t>………..</a:t>
            </a:r>
            <a:r>
              <a:rPr lang="en-US" sz="1400" dirty="0" err="1" smtClean="0">
                <a:solidFill>
                  <a:srgbClr val="0000FF"/>
                </a:solidFill>
              </a:rPr>
              <a:t>Cj</a:t>
            </a:r>
            <a:r>
              <a:rPr lang="en-US" sz="1400" dirty="0" smtClean="0"/>
              <a:t>    -&gt; This schedule is </a:t>
            </a:r>
            <a:r>
              <a:rPr lang="en-US" sz="1400" dirty="0" smtClean="0">
                <a:solidFill>
                  <a:srgbClr val="FF0000"/>
                </a:solidFill>
              </a:rPr>
              <a:t>recoverable</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0000FF"/>
                </a:solidFill>
              </a:rPr>
              <a:t>Cj</a:t>
            </a:r>
            <a:r>
              <a:rPr lang="en-US" sz="1400" dirty="0" smtClean="0"/>
              <a:t>………..</a:t>
            </a:r>
            <a:r>
              <a:rPr lang="en-US" sz="1400" dirty="0" err="1" smtClean="0">
                <a:solidFill>
                  <a:srgbClr val="C00000"/>
                </a:solidFill>
              </a:rPr>
              <a:t>Ci</a:t>
            </a:r>
            <a:r>
              <a:rPr lang="en-US" sz="1400" dirty="0" smtClean="0"/>
              <a:t>    -&gt; </a:t>
            </a:r>
            <a:r>
              <a:rPr lang="en-US" sz="1400" dirty="0"/>
              <a:t>This schedule is </a:t>
            </a:r>
            <a:r>
              <a:rPr lang="en-US" sz="1400" dirty="0" smtClean="0">
                <a:solidFill>
                  <a:srgbClr val="008000"/>
                </a:solidFill>
              </a:rPr>
              <a:t>non-recoverable</a:t>
            </a:r>
            <a:endParaRPr lang="en-US" sz="1400" dirty="0">
              <a:solidFill>
                <a:srgbClr val="008000"/>
              </a:solidFill>
            </a:endParaRPr>
          </a:p>
          <a:p>
            <a:endParaRPr lang="en-US" sz="1400" dirty="0"/>
          </a:p>
          <a:p>
            <a:endParaRPr lang="en-US" sz="1400" dirty="0"/>
          </a:p>
        </p:txBody>
      </p:sp>
    </p:spTree>
    <p:extLst>
      <p:ext uri="{BB962C8B-B14F-4D97-AF65-F5344CB8AC3E}">
        <p14:creationId xmlns="" xmlns:p14="http://schemas.microsoft.com/office/powerpoint/2010/main" val="673054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D43CE036-2D0B-420A-BC3C-CEEE4958D50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a:t>
            </a:fld>
            <a:endParaRPr lang="en-US"/>
          </a:p>
        </p:txBody>
      </p:sp>
      <p:sp>
        <p:nvSpPr>
          <p:cNvPr id="7" name="Rectangle 6"/>
          <p:cNvSpPr/>
          <p:nvPr/>
        </p:nvSpPr>
        <p:spPr bwMode="auto">
          <a:xfrm>
            <a:off x="714348" y="1285860"/>
            <a:ext cx="7786742" cy="207170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smtClean="0">
                <a:latin typeface="Verdana" pitchFamily="34" charset="0"/>
              </a:rPr>
              <a:t>DROP TABLE IF EXISTS accounts;</a:t>
            </a:r>
          </a:p>
          <a:p>
            <a:pPr eaLnBrk="0" fontAlgn="base" hangingPunct="0">
              <a:spcBef>
                <a:spcPct val="0"/>
              </a:spcBef>
              <a:spcAft>
                <a:spcPct val="0"/>
              </a:spcAft>
            </a:pPr>
            <a:r>
              <a:rPr lang="en-IN" dirty="0" smtClean="0">
                <a:latin typeface="Verdana" pitchFamily="34" charset="0"/>
              </a:rPr>
              <a:t>CREATE TABLE </a:t>
            </a:r>
            <a:r>
              <a:rPr lang="en-IN" dirty="0" smtClean="0">
                <a:solidFill>
                  <a:srgbClr val="00B050"/>
                </a:solidFill>
                <a:latin typeface="Verdana" pitchFamily="34" charset="0"/>
              </a:rPr>
              <a:t>accounts</a:t>
            </a:r>
            <a:r>
              <a:rPr lang="en-IN" dirty="0" smtClean="0">
                <a:latin typeface="Verdana" pitchFamily="34" charset="0"/>
              </a:rPr>
              <a:t> ( </a:t>
            </a:r>
            <a:r>
              <a:rPr lang="en-IN" dirty="0" err="1" smtClean="0">
                <a:latin typeface="Verdana" pitchFamily="34" charset="0"/>
              </a:rPr>
              <a:t>account_id</a:t>
            </a:r>
            <a:r>
              <a:rPr lang="en-IN" dirty="0" smtClean="0">
                <a:latin typeface="Verdana" pitchFamily="34" charset="0"/>
              </a:rPr>
              <a:t> INT PRIMARY KEY,  owner VARCHAR(30),  balance FLOAT) ;</a:t>
            </a:r>
          </a:p>
          <a:p>
            <a:pPr eaLnBrk="0" fontAlgn="base" hangingPunct="0">
              <a:spcBef>
                <a:spcPct val="0"/>
              </a:spcBef>
              <a:spcAft>
                <a:spcPct val="0"/>
              </a:spcAft>
            </a:pPr>
            <a:r>
              <a:rPr lang="en-IN" dirty="0" smtClean="0">
                <a:latin typeface="Verdana" pitchFamily="34" charset="0"/>
              </a:rPr>
              <a:t>INSERT INTO accounts VALUES (501, '</a:t>
            </a:r>
            <a:r>
              <a:rPr lang="en-IN" dirty="0" smtClean="0">
                <a:solidFill>
                  <a:srgbClr val="0000FF"/>
                </a:solidFill>
                <a:latin typeface="Verdana" pitchFamily="34" charset="0"/>
              </a:rPr>
              <a:t>Ram</a:t>
            </a:r>
            <a:r>
              <a:rPr lang="en-IN" dirty="0" smtClean="0">
                <a:latin typeface="Verdana" pitchFamily="34" charset="0"/>
              </a:rPr>
              <a:t>', 150.0);</a:t>
            </a:r>
          </a:p>
          <a:p>
            <a:pPr eaLnBrk="0" fontAlgn="base" hangingPunct="0">
              <a:spcBef>
                <a:spcPct val="0"/>
              </a:spcBef>
              <a:spcAft>
                <a:spcPct val="0"/>
              </a:spcAft>
            </a:pPr>
            <a:r>
              <a:rPr lang="en-IN" dirty="0" smtClean="0">
                <a:latin typeface="Verdana" pitchFamily="34" charset="0"/>
              </a:rPr>
              <a:t>INSERT INTO accounts VALUES (502, '</a:t>
            </a:r>
            <a:r>
              <a:rPr lang="en-IN" dirty="0" err="1" smtClean="0">
                <a:solidFill>
                  <a:srgbClr val="FF00FF"/>
                </a:solidFill>
                <a:latin typeface="Verdana" pitchFamily="34" charset="0"/>
              </a:rPr>
              <a:t>Shyam</a:t>
            </a:r>
            <a:r>
              <a:rPr lang="en-IN" dirty="0" smtClean="0">
                <a:latin typeface="Verdana" pitchFamily="34" charset="0"/>
              </a:rPr>
              <a:t>', 100.0);</a:t>
            </a:r>
          </a:p>
          <a:p>
            <a:pPr eaLnBrk="0" fontAlgn="base" hangingPunct="0">
              <a:spcBef>
                <a:spcPct val="0"/>
              </a:spcBef>
              <a:spcAft>
                <a:spcPct val="0"/>
              </a:spcAft>
            </a:pPr>
            <a:endParaRPr lang="en-IN" dirty="0" smtClean="0">
              <a:latin typeface="Verdana" pitchFamily="34" charset="0"/>
            </a:endParaRPr>
          </a:p>
          <a:p>
            <a:pPr eaLnBrk="0" fontAlgn="base" hangingPunct="0">
              <a:spcBef>
                <a:spcPct val="0"/>
              </a:spcBef>
              <a:spcAft>
                <a:spcPct val="0"/>
              </a:spcAft>
            </a:pPr>
            <a:r>
              <a:rPr lang="en-IN" dirty="0" smtClean="0">
                <a:latin typeface="Verdana" pitchFamily="34" charset="0"/>
              </a:rPr>
              <a:t>select * from accounts;</a:t>
            </a:r>
            <a:endParaRPr kumimoji="0" lang="en-IN" sz="1800" b="0" i="0" u="none" strike="noStrike" cap="none" normalizeH="0" baseline="0" dirty="0" smtClean="0">
              <a:ln>
                <a:noFill/>
              </a:ln>
              <a:solidFill>
                <a:schemeClr val="tx1"/>
              </a:solidFill>
              <a:effectLst/>
              <a:latin typeface="Verdana" pitchFamily="34" charset="0"/>
            </a:endParaRPr>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00100" y="3714752"/>
            <a:ext cx="2479550" cy="111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to Solve </a:t>
            </a:r>
            <a:endParaRPr lang="en-US" dirty="0">
              <a:solidFill>
                <a:srgbClr val="FF0000"/>
              </a:solidFill>
            </a:endParaRPr>
          </a:p>
        </p:txBody>
      </p:sp>
      <p:sp>
        <p:nvSpPr>
          <p:cNvPr id="4" name="Date Placeholder 3"/>
          <p:cNvSpPr>
            <a:spLocks noGrp="1"/>
          </p:cNvSpPr>
          <p:nvPr>
            <p:ph type="dt" sz="half" idx="10"/>
          </p:nvPr>
        </p:nvSpPr>
        <p:spPr/>
        <p:txBody>
          <a:bodyPr/>
          <a:lstStyle/>
          <a:p>
            <a:fld id="{903CB2E4-6496-4538-B3E5-1EE92A156A8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150</a:t>
            </a:fld>
            <a:endParaRPr 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5536" y="1130959"/>
            <a:ext cx="3744416" cy="2151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483353" y="5826750"/>
            <a:ext cx="2348079" cy="338554"/>
          </a:xfrm>
          <a:prstGeom prst="rect">
            <a:avLst/>
          </a:prstGeom>
          <a:noFill/>
        </p:spPr>
        <p:txBody>
          <a:bodyPr wrap="none" rtlCol="0">
            <a:spAutoFit/>
          </a:bodyPr>
          <a:lstStyle/>
          <a:p>
            <a:r>
              <a:rPr lang="en-US" sz="1600" dirty="0" smtClean="0">
                <a:solidFill>
                  <a:srgbClr val="C00000"/>
                </a:solidFill>
              </a:rPr>
              <a:t>S1 Non-Recoverable </a:t>
            </a:r>
            <a:endParaRPr lang="en-US" sz="1600" dirty="0">
              <a:solidFill>
                <a:srgbClr val="C00000"/>
              </a:solidFill>
            </a:endParaRPr>
          </a:p>
        </p:txBody>
      </p:sp>
      <p:graphicFrame>
        <p:nvGraphicFramePr>
          <p:cNvPr id="11" name="Table 10"/>
          <p:cNvGraphicFramePr>
            <a:graphicFrameLocks noGrp="1"/>
          </p:cNvGraphicFramePr>
          <p:nvPr>
            <p:extLst>
              <p:ext uri="{D42A27DB-BD31-4B8C-83A1-F6EECF244321}">
                <p14:modId xmlns="" xmlns:p14="http://schemas.microsoft.com/office/powerpoint/2010/main" val="1697177329"/>
              </p:ext>
            </p:extLst>
          </p:nvPr>
        </p:nvGraphicFramePr>
        <p:xfrm>
          <a:off x="4641556" y="2685256"/>
          <a:ext cx="1953038" cy="3048000"/>
        </p:xfrm>
        <a:graphic>
          <a:graphicData uri="http://schemas.openxmlformats.org/drawingml/2006/table">
            <a:tbl>
              <a:tblPr firstRow="1" bandRow="1">
                <a:tableStyleId>{5C22544A-7EE6-4342-B048-85BDC9FD1C3A}</a:tableStyleId>
              </a:tblPr>
              <a:tblGrid>
                <a:gridCol w="944926"/>
                <a:gridCol w="1008112"/>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R1(X)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r>
                        <a:rPr lang="en-US" sz="1600" b="0" dirty="0" smtClean="0">
                          <a:solidFill>
                            <a:schemeClr val="tx1"/>
                          </a:solidFill>
                        </a:rPr>
                        <a:t>W1(X)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chemeClr val="tx1"/>
                          </a:solidFill>
                        </a:rPr>
                        <a:t>R1(Y)</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r>
                        <a:rPr lang="en-US" sz="1600" b="0" dirty="0" smtClean="0">
                          <a:solidFill>
                            <a:schemeClr val="tx1"/>
                          </a:solidFill>
                        </a:rPr>
                        <a:t>W1(Y)</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R2(X)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W2(X)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C2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r>
                        <a:rPr lang="en-US" sz="1600" b="0" dirty="0" smtClean="0">
                          <a:solidFill>
                            <a:schemeClr val="tx1"/>
                          </a:solidFill>
                        </a:rPr>
                        <a:t>C1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 xmlns:p14="http://schemas.microsoft.com/office/powerpoint/2010/main" val="3473637715"/>
              </p:ext>
            </p:extLst>
          </p:nvPr>
        </p:nvGraphicFramePr>
        <p:xfrm>
          <a:off x="7011450" y="2649840"/>
          <a:ext cx="1953038" cy="3155424"/>
        </p:xfrm>
        <a:graphic>
          <a:graphicData uri="http://schemas.openxmlformats.org/drawingml/2006/table">
            <a:tbl>
              <a:tblPr firstRow="1" bandRow="1">
                <a:tableStyleId>{5C22544A-7EE6-4342-B048-85BDC9FD1C3A}</a:tableStyleId>
              </a:tblPr>
              <a:tblGrid>
                <a:gridCol w="944926"/>
                <a:gridCol w="1008112"/>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R1(X)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r>
                        <a:rPr lang="en-US" sz="1600" b="0" dirty="0" smtClean="0">
                          <a:solidFill>
                            <a:schemeClr val="tx1"/>
                          </a:solidFill>
                        </a:rPr>
                        <a:t>W1(X)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R2(X)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r>
                        <a:rPr lang="en-US" sz="1600" b="0" dirty="0" smtClean="0">
                          <a:solidFill>
                            <a:schemeClr val="tx1"/>
                          </a:solidFill>
                        </a:rPr>
                        <a:t>R1(Y)</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W2(X)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W1(Y)</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2224">
                <a:tc>
                  <a:txBody>
                    <a:bodyPr/>
                    <a:lstStyle/>
                    <a:p>
                      <a:r>
                        <a:rPr lang="en-US" sz="1600" b="0" dirty="0" smtClean="0">
                          <a:solidFill>
                            <a:schemeClr val="tx1"/>
                          </a:solidFill>
                        </a:rPr>
                        <a:t>C1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C2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TextBox 13"/>
          <p:cNvSpPr txBox="1"/>
          <p:nvPr/>
        </p:nvSpPr>
        <p:spPr>
          <a:xfrm>
            <a:off x="7118149" y="5814403"/>
            <a:ext cx="1846339" cy="338554"/>
          </a:xfrm>
          <a:prstGeom prst="rect">
            <a:avLst/>
          </a:prstGeom>
          <a:noFill/>
        </p:spPr>
        <p:txBody>
          <a:bodyPr wrap="none" rtlCol="0">
            <a:spAutoFit/>
          </a:bodyPr>
          <a:lstStyle/>
          <a:p>
            <a:r>
              <a:rPr lang="en-US" sz="1600" dirty="0" smtClean="0">
                <a:solidFill>
                  <a:srgbClr val="C00000"/>
                </a:solidFill>
              </a:rPr>
              <a:t>S2 Recoverable </a:t>
            </a:r>
            <a:endParaRPr lang="en-US" sz="1600" dirty="0">
              <a:solidFill>
                <a:srgbClr val="C00000"/>
              </a:solidFill>
            </a:endParaRPr>
          </a:p>
        </p:txBody>
      </p:sp>
      <p:sp>
        <p:nvSpPr>
          <p:cNvPr id="7" name="TextBox 6"/>
          <p:cNvSpPr txBox="1"/>
          <p:nvPr/>
        </p:nvSpPr>
        <p:spPr>
          <a:xfrm>
            <a:off x="5364088" y="2339588"/>
            <a:ext cx="489236" cy="369332"/>
          </a:xfrm>
          <a:prstGeom prst="rect">
            <a:avLst/>
          </a:prstGeom>
          <a:noFill/>
        </p:spPr>
        <p:txBody>
          <a:bodyPr wrap="none" rtlCol="0">
            <a:spAutoFit/>
          </a:bodyPr>
          <a:lstStyle/>
          <a:p>
            <a:r>
              <a:rPr lang="en-US" dirty="0">
                <a:solidFill>
                  <a:srgbClr val="0000FF"/>
                </a:solidFill>
              </a:rPr>
              <a:t>S1</a:t>
            </a:r>
          </a:p>
        </p:txBody>
      </p:sp>
      <p:sp>
        <p:nvSpPr>
          <p:cNvPr id="16" name="TextBox 15"/>
          <p:cNvSpPr txBox="1"/>
          <p:nvPr/>
        </p:nvSpPr>
        <p:spPr>
          <a:xfrm>
            <a:off x="7696640" y="2302998"/>
            <a:ext cx="489236" cy="369332"/>
          </a:xfrm>
          <a:prstGeom prst="rect">
            <a:avLst/>
          </a:prstGeom>
          <a:noFill/>
        </p:spPr>
        <p:txBody>
          <a:bodyPr wrap="none" rtlCol="0">
            <a:spAutoFit/>
          </a:bodyPr>
          <a:lstStyle/>
          <a:p>
            <a:r>
              <a:rPr lang="en-US" dirty="0" smtClean="0">
                <a:solidFill>
                  <a:srgbClr val="0000FF"/>
                </a:solidFill>
              </a:rPr>
              <a:t>S2</a:t>
            </a:r>
            <a:endParaRPr lang="en-US" dirty="0">
              <a:solidFill>
                <a:srgbClr val="0000FF"/>
              </a:solidFill>
            </a:endParaRPr>
          </a:p>
        </p:txBody>
      </p:sp>
    </p:spTree>
    <p:extLst>
      <p:ext uri="{BB962C8B-B14F-4D97-AF65-F5344CB8AC3E}">
        <p14:creationId xmlns="" xmlns:p14="http://schemas.microsoft.com/office/powerpoint/2010/main" val="419328291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Recoverable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recoverable schedule </a:t>
            </a:r>
            <a:endParaRPr lang="en-US" sz="2000" dirty="0"/>
          </a:p>
        </p:txBody>
      </p:sp>
      <p:sp>
        <p:nvSpPr>
          <p:cNvPr id="4" name="Date Placeholder 3"/>
          <p:cNvSpPr>
            <a:spLocks noGrp="1"/>
          </p:cNvSpPr>
          <p:nvPr>
            <p:ph type="dt" sz="half" idx="10"/>
          </p:nvPr>
        </p:nvSpPr>
        <p:spPr/>
        <p:txBody>
          <a:bodyPr/>
          <a:lstStyle/>
          <a:p>
            <a:fld id="{742F1E5A-F9D1-4915-99F7-94342BA1441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151</a:t>
            </a:fld>
            <a:endParaRPr lang="en-US"/>
          </a:p>
        </p:txBody>
      </p:sp>
      <p:sp>
        <p:nvSpPr>
          <p:cNvPr id="11" name="TextBox 10"/>
          <p:cNvSpPr txBox="1"/>
          <p:nvPr/>
        </p:nvSpPr>
        <p:spPr>
          <a:xfrm>
            <a:off x="395536" y="4498306"/>
            <a:ext cx="8183972" cy="1600438"/>
          </a:xfrm>
          <a:prstGeom prst="rect">
            <a:avLst/>
          </a:prstGeom>
          <a:noFill/>
        </p:spPr>
        <p:txBody>
          <a:bodyPr wrap="none" rtlCol="0">
            <a:spAutoFit/>
          </a:bodyPr>
          <a:lstStyle/>
          <a:p>
            <a:r>
              <a:rPr lang="en-US" sz="1400" b="1" dirty="0"/>
              <a:t>Recoverable schedule</a:t>
            </a:r>
            <a:r>
              <a:rPr lang="en-US" sz="1400" dirty="0"/>
              <a:t>: A schedule is recoverable if the following condition is satisfied:</a:t>
            </a:r>
          </a:p>
          <a:p>
            <a:pPr marL="285750" indent="-285750">
              <a:buFontTx/>
              <a:buChar char="-"/>
            </a:pPr>
            <a:r>
              <a:rPr lang="en-US" sz="1400" dirty="0" err="1" smtClean="0"/>
              <a:t>Tj</a:t>
            </a:r>
            <a:r>
              <a:rPr lang="en-US" sz="1400" dirty="0" smtClean="0"/>
              <a:t> should commit </a:t>
            </a:r>
            <a:r>
              <a:rPr lang="en-US" sz="1400" dirty="0"/>
              <a:t>after </a:t>
            </a:r>
            <a:r>
              <a:rPr lang="en-US" sz="1400" dirty="0" err="1" smtClean="0"/>
              <a:t>Ti</a:t>
            </a:r>
            <a:r>
              <a:rPr lang="en-US" sz="1400" dirty="0" smtClean="0"/>
              <a:t>  </a:t>
            </a:r>
            <a:r>
              <a:rPr lang="en-US" sz="1400" dirty="0"/>
              <a:t>if </a:t>
            </a:r>
            <a:r>
              <a:rPr lang="en-US" sz="1400" dirty="0" err="1"/>
              <a:t>Tj</a:t>
            </a:r>
            <a:r>
              <a:rPr lang="en-US" sz="1400" dirty="0"/>
              <a:t> has read any data item written by </a:t>
            </a:r>
            <a:r>
              <a:rPr lang="en-US" sz="1400" dirty="0" err="1"/>
              <a:t>Ti</a:t>
            </a:r>
            <a:r>
              <a:rPr lang="en-US" sz="1400" dirty="0" smtClean="0"/>
              <a:t>.</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C00000"/>
                </a:solidFill>
              </a:rPr>
              <a:t>Ci</a:t>
            </a:r>
            <a:r>
              <a:rPr lang="en-US" sz="1400" dirty="0" smtClean="0"/>
              <a:t>………..</a:t>
            </a:r>
            <a:r>
              <a:rPr lang="en-US" sz="1400" dirty="0" err="1" smtClean="0">
                <a:solidFill>
                  <a:srgbClr val="0000FF"/>
                </a:solidFill>
              </a:rPr>
              <a:t>Cj</a:t>
            </a:r>
            <a:r>
              <a:rPr lang="en-US" sz="1400" dirty="0" smtClean="0"/>
              <a:t>    -&gt; This schedule is </a:t>
            </a:r>
            <a:r>
              <a:rPr lang="en-US" sz="1400" dirty="0" smtClean="0">
                <a:solidFill>
                  <a:srgbClr val="FF0000"/>
                </a:solidFill>
              </a:rPr>
              <a:t>recoverable</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0000FF"/>
                </a:solidFill>
              </a:rPr>
              <a:t>Cj</a:t>
            </a:r>
            <a:r>
              <a:rPr lang="en-US" sz="1400" dirty="0" smtClean="0"/>
              <a:t>………..</a:t>
            </a:r>
            <a:r>
              <a:rPr lang="en-US" sz="1400" dirty="0" err="1" smtClean="0">
                <a:solidFill>
                  <a:srgbClr val="C00000"/>
                </a:solidFill>
              </a:rPr>
              <a:t>Ci</a:t>
            </a:r>
            <a:r>
              <a:rPr lang="en-US" sz="1400" dirty="0" smtClean="0"/>
              <a:t>    -&gt; </a:t>
            </a:r>
            <a:r>
              <a:rPr lang="en-US" sz="1400" dirty="0"/>
              <a:t>This schedule is </a:t>
            </a:r>
            <a:r>
              <a:rPr lang="en-US" sz="1400" dirty="0" smtClean="0">
                <a:solidFill>
                  <a:srgbClr val="008000"/>
                </a:solidFill>
              </a:rPr>
              <a:t>non-recoverable</a:t>
            </a:r>
            <a:endParaRPr lang="en-US" sz="1400" dirty="0">
              <a:solidFill>
                <a:srgbClr val="008000"/>
              </a:solidFill>
            </a:endParaRPr>
          </a:p>
          <a:p>
            <a:endParaRPr lang="en-US" sz="1400" dirty="0"/>
          </a:p>
          <a:p>
            <a:endParaRPr lang="en-US" sz="1400"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2060848"/>
            <a:ext cx="6858000" cy="23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953174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Recoverable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recoverable schedule </a:t>
            </a:r>
            <a:endParaRPr lang="en-US" sz="2000" dirty="0"/>
          </a:p>
        </p:txBody>
      </p:sp>
      <p:sp>
        <p:nvSpPr>
          <p:cNvPr id="4" name="Date Placeholder 3"/>
          <p:cNvSpPr>
            <a:spLocks noGrp="1"/>
          </p:cNvSpPr>
          <p:nvPr>
            <p:ph type="dt" sz="half" idx="10"/>
          </p:nvPr>
        </p:nvSpPr>
        <p:spPr/>
        <p:txBody>
          <a:bodyPr/>
          <a:lstStyle/>
          <a:p>
            <a:fld id="{B6F0A793-5A95-4FCE-B311-5D37054855B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152</a:t>
            </a:fld>
            <a:endParaRPr lang="en-US"/>
          </a:p>
        </p:txBody>
      </p:sp>
      <p:sp>
        <p:nvSpPr>
          <p:cNvPr id="11" name="TextBox 10"/>
          <p:cNvSpPr txBox="1"/>
          <p:nvPr/>
        </p:nvSpPr>
        <p:spPr>
          <a:xfrm>
            <a:off x="395536" y="4498306"/>
            <a:ext cx="8183972" cy="1600438"/>
          </a:xfrm>
          <a:prstGeom prst="rect">
            <a:avLst/>
          </a:prstGeom>
          <a:noFill/>
        </p:spPr>
        <p:txBody>
          <a:bodyPr wrap="none" rtlCol="0">
            <a:spAutoFit/>
          </a:bodyPr>
          <a:lstStyle/>
          <a:p>
            <a:r>
              <a:rPr lang="en-US" sz="1400" b="1" dirty="0"/>
              <a:t>Recoverable schedule</a:t>
            </a:r>
            <a:r>
              <a:rPr lang="en-US" sz="1400" dirty="0"/>
              <a:t>: A schedule is recoverable if the following condition is satisfied:</a:t>
            </a:r>
          </a:p>
          <a:p>
            <a:pPr marL="285750" indent="-285750">
              <a:buFontTx/>
              <a:buChar char="-"/>
            </a:pPr>
            <a:r>
              <a:rPr lang="en-US" sz="1400" dirty="0" err="1" smtClean="0"/>
              <a:t>Tj</a:t>
            </a:r>
            <a:r>
              <a:rPr lang="en-US" sz="1400" dirty="0" smtClean="0"/>
              <a:t> should commit </a:t>
            </a:r>
            <a:r>
              <a:rPr lang="en-US" sz="1400" dirty="0"/>
              <a:t>after </a:t>
            </a:r>
            <a:r>
              <a:rPr lang="en-US" sz="1400" dirty="0" err="1" smtClean="0"/>
              <a:t>Ti</a:t>
            </a:r>
            <a:r>
              <a:rPr lang="en-US" sz="1400" dirty="0" smtClean="0"/>
              <a:t>  </a:t>
            </a:r>
            <a:r>
              <a:rPr lang="en-US" sz="1400" dirty="0"/>
              <a:t>if </a:t>
            </a:r>
            <a:r>
              <a:rPr lang="en-US" sz="1400" dirty="0" err="1"/>
              <a:t>Tj</a:t>
            </a:r>
            <a:r>
              <a:rPr lang="en-US" sz="1400" dirty="0"/>
              <a:t> has read any data item written by </a:t>
            </a:r>
            <a:r>
              <a:rPr lang="en-US" sz="1400" dirty="0" err="1"/>
              <a:t>Ti</a:t>
            </a:r>
            <a:r>
              <a:rPr lang="en-US" sz="1400" dirty="0" smtClean="0"/>
              <a:t>.</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C00000"/>
                </a:solidFill>
              </a:rPr>
              <a:t>Ci</a:t>
            </a:r>
            <a:r>
              <a:rPr lang="en-US" sz="1400" dirty="0" smtClean="0"/>
              <a:t>………..</a:t>
            </a:r>
            <a:r>
              <a:rPr lang="en-US" sz="1400" dirty="0" err="1" smtClean="0">
                <a:solidFill>
                  <a:srgbClr val="0000FF"/>
                </a:solidFill>
              </a:rPr>
              <a:t>Cj</a:t>
            </a:r>
            <a:r>
              <a:rPr lang="en-US" sz="1400" dirty="0" smtClean="0"/>
              <a:t>    -&gt; This schedule is </a:t>
            </a:r>
            <a:r>
              <a:rPr lang="en-US" sz="1400" dirty="0" smtClean="0">
                <a:solidFill>
                  <a:srgbClr val="FF0000"/>
                </a:solidFill>
              </a:rPr>
              <a:t>recoverable</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smtClean="0"/>
              <a:t>…………</a:t>
            </a:r>
            <a:r>
              <a:rPr lang="en-US" sz="1400" dirty="0" err="1" smtClean="0">
                <a:solidFill>
                  <a:srgbClr val="0000FF"/>
                </a:solidFill>
              </a:rPr>
              <a:t>Cj</a:t>
            </a:r>
            <a:r>
              <a:rPr lang="en-US" sz="1400" dirty="0" smtClean="0"/>
              <a:t>………..</a:t>
            </a:r>
            <a:r>
              <a:rPr lang="en-US" sz="1400" dirty="0" err="1" smtClean="0">
                <a:solidFill>
                  <a:srgbClr val="C00000"/>
                </a:solidFill>
              </a:rPr>
              <a:t>Ci</a:t>
            </a:r>
            <a:r>
              <a:rPr lang="en-US" sz="1400" dirty="0" smtClean="0"/>
              <a:t>    -&gt; </a:t>
            </a:r>
            <a:r>
              <a:rPr lang="en-US" sz="1400" dirty="0"/>
              <a:t>This schedule is </a:t>
            </a:r>
            <a:r>
              <a:rPr lang="en-US" sz="1400" dirty="0" smtClean="0">
                <a:solidFill>
                  <a:srgbClr val="008000"/>
                </a:solidFill>
              </a:rPr>
              <a:t>non-recoverable</a:t>
            </a:r>
            <a:endParaRPr lang="en-US" sz="1400" dirty="0">
              <a:solidFill>
                <a:srgbClr val="008000"/>
              </a:solidFill>
            </a:endParaRPr>
          </a:p>
          <a:p>
            <a:endParaRPr lang="en-US" sz="1400" dirty="0"/>
          </a:p>
          <a:p>
            <a:endParaRPr lang="en-US" sz="1400" dirty="0"/>
          </a:p>
        </p:txBody>
      </p:sp>
      <p:sp>
        <p:nvSpPr>
          <p:cNvPr id="7" name="TextBox 6"/>
          <p:cNvSpPr txBox="1"/>
          <p:nvPr/>
        </p:nvSpPr>
        <p:spPr>
          <a:xfrm>
            <a:off x="607694" y="2852936"/>
            <a:ext cx="2624758" cy="307777"/>
          </a:xfrm>
          <a:prstGeom prst="rect">
            <a:avLst/>
          </a:prstGeom>
          <a:noFill/>
          <a:ln w="9525">
            <a:solidFill>
              <a:srgbClr val="FF0000"/>
            </a:solidFill>
          </a:ln>
        </p:spPr>
        <p:txBody>
          <a:bodyPr wrap="none" rtlCol="0">
            <a:spAutoFit/>
          </a:bodyPr>
          <a:lstStyle/>
          <a:p>
            <a:r>
              <a:rPr lang="en-US" sz="1400" b="1" dirty="0" smtClean="0"/>
              <a:t>Answer: </a:t>
            </a:r>
            <a:r>
              <a:rPr lang="en-US" sz="1400" dirty="0" smtClean="0"/>
              <a:t>Non-recoverable </a:t>
            </a: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2060848"/>
            <a:ext cx="6858000" cy="23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5788" y="3356992"/>
            <a:ext cx="7972425"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927826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Characterizing Schedules based on Recoverability </a:t>
            </a:r>
          </a:p>
        </p:txBody>
      </p:sp>
      <p:sp>
        <p:nvSpPr>
          <p:cNvPr id="3" name="Content Placeholder 2"/>
          <p:cNvSpPr>
            <a:spLocks noGrp="1"/>
          </p:cNvSpPr>
          <p:nvPr>
            <p:ph idx="1"/>
          </p:nvPr>
        </p:nvSpPr>
        <p:spPr/>
        <p:txBody>
          <a:bodyPr/>
          <a:lstStyle/>
          <a:p>
            <a:pPr marL="0" indent="0">
              <a:buNone/>
            </a:pPr>
            <a:r>
              <a:rPr lang="en-US" sz="2000" b="1" dirty="0" smtClean="0"/>
              <a:t>Based </a:t>
            </a:r>
            <a:r>
              <a:rPr lang="en-US" sz="2000" b="1" dirty="0"/>
              <a:t>on Recoverability </a:t>
            </a:r>
          </a:p>
          <a:p>
            <a:pPr marL="457200" indent="-457200">
              <a:buFont typeface="+mj-lt"/>
              <a:buAutoNum type="arabicPeriod"/>
            </a:pPr>
            <a:r>
              <a:rPr lang="en-US" sz="2000" dirty="0" smtClean="0"/>
              <a:t>Recoverable Schedule </a:t>
            </a:r>
          </a:p>
          <a:p>
            <a:pPr marL="457200" indent="-457200">
              <a:buFont typeface="+mj-lt"/>
              <a:buAutoNum type="arabicPeriod"/>
            </a:pPr>
            <a:r>
              <a:rPr lang="en-US" sz="2000" b="1" dirty="0" err="1" smtClean="0"/>
              <a:t>Cascadeless</a:t>
            </a:r>
            <a:r>
              <a:rPr lang="en-US" sz="2000" b="1" dirty="0" smtClean="0"/>
              <a:t> or Avoid Cascading Rollback schedule </a:t>
            </a:r>
            <a:endParaRPr lang="en-US" sz="2000" b="1" dirty="0"/>
          </a:p>
          <a:p>
            <a:pPr marL="457200" indent="-457200">
              <a:buFont typeface="+mj-lt"/>
              <a:buAutoNum type="arabicPeriod"/>
            </a:pPr>
            <a:r>
              <a:rPr lang="en-US" sz="2000" dirty="0" smtClean="0"/>
              <a:t>Strict </a:t>
            </a:r>
            <a:r>
              <a:rPr lang="en-US" sz="2000" dirty="0"/>
              <a:t>Schedules</a:t>
            </a:r>
          </a:p>
          <a:p>
            <a:endParaRPr lang="en-US" sz="2000" dirty="0"/>
          </a:p>
        </p:txBody>
      </p:sp>
      <p:sp>
        <p:nvSpPr>
          <p:cNvPr id="4" name="Date Placeholder 3"/>
          <p:cNvSpPr>
            <a:spLocks noGrp="1"/>
          </p:cNvSpPr>
          <p:nvPr>
            <p:ph type="dt" sz="half" idx="10"/>
          </p:nvPr>
        </p:nvSpPr>
        <p:spPr/>
        <p:txBody>
          <a:bodyPr/>
          <a:lstStyle/>
          <a:p>
            <a:fld id="{59BCE310-D538-4AEB-9C47-02462105763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153</a:t>
            </a:fld>
            <a:endParaRPr lang="en-US"/>
          </a:p>
        </p:txBody>
      </p:sp>
    </p:spTree>
    <p:extLst>
      <p:ext uri="{BB962C8B-B14F-4D97-AF65-F5344CB8AC3E}">
        <p14:creationId xmlns="" xmlns:p14="http://schemas.microsoft.com/office/powerpoint/2010/main" val="7056058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Cascading Abort</a:t>
            </a:r>
            <a:endParaRPr lang="en-US" sz="2800" dirty="0"/>
          </a:p>
        </p:txBody>
      </p:sp>
      <p:sp>
        <p:nvSpPr>
          <p:cNvPr id="3" name="Content Placeholder 2"/>
          <p:cNvSpPr>
            <a:spLocks noGrp="1"/>
          </p:cNvSpPr>
          <p:nvPr>
            <p:ph idx="1"/>
          </p:nvPr>
        </p:nvSpPr>
        <p:spPr/>
        <p:txBody>
          <a:bodyPr/>
          <a:lstStyle/>
          <a:p>
            <a:pPr marL="0" indent="0">
              <a:buNone/>
            </a:pPr>
            <a:r>
              <a:rPr lang="en-US" sz="2000" b="1" dirty="0" smtClean="0"/>
              <a:t>What is Cascading? </a:t>
            </a:r>
            <a:r>
              <a:rPr lang="en-US" sz="2000" dirty="0" smtClean="0"/>
              <a:t>When effect of one thing is migrated to other and followed by another.</a:t>
            </a:r>
          </a:p>
          <a:p>
            <a:endParaRPr lang="en-US" sz="2000" dirty="0"/>
          </a:p>
        </p:txBody>
      </p:sp>
      <p:sp>
        <p:nvSpPr>
          <p:cNvPr id="4" name="Date Placeholder 3"/>
          <p:cNvSpPr>
            <a:spLocks noGrp="1"/>
          </p:cNvSpPr>
          <p:nvPr>
            <p:ph type="dt" sz="half" idx="10"/>
          </p:nvPr>
        </p:nvSpPr>
        <p:spPr/>
        <p:txBody>
          <a:bodyPr/>
          <a:lstStyle/>
          <a:p>
            <a:fld id="{DBFE6DB9-B3E8-4CF4-9520-FCF6DF46CCB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154</a:t>
            </a:fld>
            <a:endParaRPr lang="en-US"/>
          </a:p>
        </p:txBody>
      </p:sp>
      <p:sp>
        <p:nvSpPr>
          <p:cNvPr id="8" name="TextBox 7"/>
          <p:cNvSpPr txBox="1"/>
          <p:nvPr/>
        </p:nvSpPr>
        <p:spPr>
          <a:xfrm>
            <a:off x="2762995" y="2204864"/>
            <a:ext cx="2151551" cy="584775"/>
          </a:xfrm>
          <a:prstGeom prst="rect">
            <a:avLst/>
          </a:prstGeom>
          <a:noFill/>
        </p:spPr>
        <p:txBody>
          <a:bodyPr wrap="none" rtlCol="0">
            <a:spAutoFit/>
          </a:bodyPr>
          <a:lstStyle/>
          <a:p>
            <a:r>
              <a:rPr lang="en-US" sz="1600" dirty="0" smtClean="0">
                <a:solidFill>
                  <a:srgbClr val="C00000"/>
                </a:solidFill>
              </a:rPr>
              <a:t>Cascading Abort or</a:t>
            </a:r>
          </a:p>
          <a:p>
            <a:r>
              <a:rPr lang="en-US" sz="1600" dirty="0" smtClean="0">
                <a:solidFill>
                  <a:srgbClr val="C00000"/>
                </a:solidFill>
              </a:rPr>
              <a:t>Cascading Rollback</a:t>
            </a:r>
            <a:endParaRPr lang="en-US" sz="1600" dirty="0">
              <a:solidFill>
                <a:srgbClr val="C00000"/>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203705507"/>
              </p:ext>
            </p:extLst>
          </p:nvPr>
        </p:nvGraphicFramePr>
        <p:xfrm>
          <a:off x="2573420" y="2808840"/>
          <a:ext cx="2862675" cy="3352800"/>
        </p:xfrm>
        <a:graphic>
          <a:graphicData uri="http://schemas.openxmlformats.org/drawingml/2006/table">
            <a:tbl>
              <a:tblPr firstRow="1" bandRow="1">
                <a:tableStyleId>{5C22544A-7EE6-4342-B048-85BDC9FD1C3A}</a:tableStyleId>
              </a:tblPr>
              <a:tblGrid>
                <a:gridCol w="1051583"/>
                <a:gridCol w="874989"/>
                <a:gridCol w="936103"/>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21712917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Cascading Abort</a:t>
            </a:r>
            <a:endParaRPr lang="en-US" sz="2800" dirty="0"/>
          </a:p>
        </p:txBody>
      </p:sp>
      <p:sp>
        <p:nvSpPr>
          <p:cNvPr id="3" name="Content Placeholder 2"/>
          <p:cNvSpPr>
            <a:spLocks noGrp="1"/>
          </p:cNvSpPr>
          <p:nvPr>
            <p:ph idx="1"/>
          </p:nvPr>
        </p:nvSpPr>
        <p:spPr/>
        <p:txBody>
          <a:bodyPr/>
          <a:lstStyle/>
          <a:p>
            <a:pPr marL="0" indent="0">
              <a:buNone/>
            </a:pPr>
            <a:r>
              <a:rPr lang="en-US" sz="2000" b="1" dirty="0" smtClean="0"/>
              <a:t>What is Cascading? </a:t>
            </a:r>
            <a:r>
              <a:rPr lang="en-US" sz="2000" dirty="0" smtClean="0"/>
              <a:t>When effect of one thing is migrated to other and followed by another.</a:t>
            </a:r>
          </a:p>
          <a:p>
            <a:endParaRPr lang="en-US" sz="2000" dirty="0"/>
          </a:p>
        </p:txBody>
      </p:sp>
      <p:sp>
        <p:nvSpPr>
          <p:cNvPr id="4" name="Date Placeholder 3"/>
          <p:cNvSpPr>
            <a:spLocks noGrp="1"/>
          </p:cNvSpPr>
          <p:nvPr>
            <p:ph type="dt" sz="half" idx="10"/>
          </p:nvPr>
        </p:nvSpPr>
        <p:spPr/>
        <p:txBody>
          <a:bodyPr/>
          <a:lstStyle/>
          <a:p>
            <a:fld id="{AAE32B41-02EB-46CE-BFFA-69CA672DB88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155</a:t>
            </a:fld>
            <a:endParaRPr lang="en-US"/>
          </a:p>
        </p:txBody>
      </p:sp>
      <p:sp>
        <p:nvSpPr>
          <p:cNvPr id="8" name="TextBox 7"/>
          <p:cNvSpPr txBox="1"/>
          <p:nvPr/>
        </p:nvSpPr>
        <p:spPr>
          <a:xfrm>
            <a:off x="2762995" y="2204864"/>
            <a:ext cx="2151551" cy="584775"/>
          </a:xfrm>
          <a:prstGeom prst="rect">
            <a:avLst/>
          </a:prstGeom>
          <a:noFill/>
        </p:spPr>
        <p:txBody>
          <a:bodyPr wrap="none" rtlCol="0">
            <a:spAutoFit/>
          </a:bodyPr>
          <a:lstStyle/>
          <a:p>
            <a:r>
              <a:rPr lang="en-US" sz="1600" dirty="0" smtClean="0">
                <a:solidFill>
                  <a:srgbClr val="C00000"/>
                </a:solidFill>
              </a:rPr>
              <a:t>Cascading Abort or</a:t>
            </a:r>
          </a:p>
          <a:p>
            <a:r>
              <a:rPr lang="en-US" sz="1600" dirty="0" smtClean="0">
                <a:solidFill>
                  <a:srgbClr val="C00000"/>
                </a:solidFill>
              </a:rPr>
              <a:t>Cascading Rollback</a:t>
            </a:r>
            <a:endParaRPr lang="en-US" sz="1600" dirty="0">
              <a:solidFill>
                <a:srgbClr val="C00000"/>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1494279591"/>
              </p:ext>
            </p:extLst>
          </p:nvPr>
        </p:nvGraphicFramePr>
        <p:xfrm>
          <a:off x="2573420" y="2808840"/>
          <a:ext cx="2862675" cy="3352800"/>
        </p:xfrm>
        <a:graphic>
          <a:graphicData uri="http://schemas.openxmlformats.org/drawingml/2006/table">
            <a:tbl>
              <a:tblPr firstRow="1" bandRow="1">
                <a:tableStyleId>{5C22544A-7EE6-4342-B048-85BDC9FD1C3A}</a:tableStyleId>
              </a:tblPr>
              <a:tblGrid>
                <a:gridCol w="1051583"/>
                <a:gridCol w="874989"/>
                <a:gridCol w="936103"/>
              </a:tblGrid>
              <a:tr h="13904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r>
                        <a:rPr lang="en-US" sz="1600" b="0" dirty="0" smtClean="0">
                          <a:solidFill>
                            <a:srgbClr val="0000FF"/>
                          </a:solidFill>
                        </a:rPr>
                        <a:t>Abort1</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rgbClr val="0000FF"/>
                          </a:solidFill>
                        </a:rPr>
                        <a:t>Abort2</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000FF"/>
                          </a:solidFill>
                        </a:rPr>
                        <a:t>Abort3</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3" name="Straight Arrow Connector 12"/>
          <p:cNvCxnSpPr/>
          <p:nvPr/>
        </p:nvCxnSpPr>
        <p:spPr bwMode="auto">
          <a:xfrm>
            <a:off x="2267744" y="5144129"/>
            <a:ext cx="377684"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4" name="TextBox 13"/>
          <p:cNvSpPr txBox="1"/>
          <p:nvPr/>
        </p:nvSpPr>
        <p:spPr>
          <a:xfrm>
            <a:off x="539552" y="4464694"/>
            <a:ext cx="1859805" cy="1384995"/>
          </a:xfrm>
          <a:prstGeom prst="rect">
            <a:avLst/>
          </a:prstGeom>
          <a:noFill/>
          <a:ln>
            <a:solidFill>
              <a:schemeClr val="tx1"/>
            </a:solidFill>
            <a:prstDash val="dash"/>
          </a:ln>
        </p:spPr>
        <p:txBody>
          <a:bodyPr wrap="none" rtlCol="0">
            <a:spAutoFit/>
          </a:bodyPr>
          <a:lstStyle/>
          <a:p>
            <a:r>
              <a:rPr lang="en-US" sz="1400" dirty="0" smtClean="0"/>
              <a:t>If system fails</a:t>
            </a:r>
          </a:p>
          <a:p>
            <a:r>
              <a:rPr lang="en-US" sz="1400" dirty="0" smtClean="0"/>
              <a:t>here then </a:t>
            </a:r>
          </a:p>
          <a:p>
            <a:r>
              <a:rPr lang="en-US" sz="1400" dirty="0" smtClean="0"/>
              <a:t>Transaction </a:t>
            </a:r>
          </a:p>
          <a:p>
            <a:r>
              <a:rPr lang="en-US" sz="1400" dirty="0" smtClean="0"/>
              <a:t>T1 aborts similarly</a:t>
            </a:r>
          </a:p>
          <a:p>
            <a:r>
              <a:rPr lang="en-US" sz="1400" dirty="0" smtClean="0"/>
              <a:t>T2 aborts and </a:t>
            </a:r>
          </a:p>
          <a:p>
            <a:r>
              <a:rPr lang="en-US" sz="1400" dirty="0" smtClean="0"/>
              <a:t>T3 aborts</a:t>
            </a:r>
            <a:endParaRPr lang="en-US" sz="1400" dirty="0"/>
          </a:p>
        </p:txBody>
      </p:sp>
      <p:sp>
        <p:nvSpPr>
          <p:cNvPr id="7" name="Right Brace 6"/>
          <p:cNvSpPr/>
          <p:nvPr/>
        </p:nvSpPr>
        <p:spPr bwMode="auto">
          <a:xfrm>
            <a:off x="5508104" y="5157191"/>
            <a:ext cx="216024" cy="1008113"/>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5736015" y="5491970"/>
            <a:ext cx="2736304" cy="338554"/>
          </a:xfrm>
          <a:prstGeom prst="rect">
            <a:avLst/>
          </a:prstGeom>
          <a:noFill/>
        </p:spPr>
        <p:txBody>
          <a:bodyPr wrap="square" rtlCol="0">
            <a:spAutoFit/>
          </a:bodyPr>
          <a:lstStyle/>
          <a:p>
            <a:r>
              <a:rPr lang="en-US" sz="1600" dirty="0" smtClean="0"/>
              <a:t>Cascading Rollback</a:t>
            </a:r>
            <a:endParaRPr lang="en-US" sz="1600" dirty="0"/>
          </a:p>
        </p:txBody>
      </p:sp>
    </p:spTree>
    <p:extLst>
      <p:ext uri="{BB962C8B-B14F-4D97-AF65-F5344CB8AC3E}">
        <p14:creationId xmlns="" xmlns:p14="http://schemas.microsoft.com/office/powerpoint/2010/main" val="13345595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Cascadeless</a:t>
            </a:r>
            <a:r>
              <a:rPr lang="en-US" sz="2800" dirty="0" smtClean="0"/>
              <a:t> Schedule</a:t>
            </a:r>
            <a:endParaRPr lang="en-US" sz="2800" dirty="0"/>
          </a:p>
        </p:txBody>
      </p:sp>
      <p:sp>
        <p:nvSpPr>
          <p:cNvPr id="3" name="Content Placeholder 2"/>
          <p:cNvSpPr>
            <a:spLocks noGrp="1"/>
          </p:cNvSpPr>
          <p:nvPr>
            <p:ph idx="1"/>
          </p:nvPr>
        </p:nvSpPr>
        <p:spPr/>
        <p:txBody>
          <a:bodyPr/>
          <a:lstStyle/>
          <a:p>
            <a:pPr marL="0" indent="0">
              <a:buNone/>
            </a:pPr>
            <a:r>
              <a:rPr lang="en-US" sz="1600" dirty="0" err="1" smtClean="0"/>
              <a:t>Cascadeless</a:t>
            </a:r>
            <a:r>
              <a:rPr lang="en-US" sz="1600" dirty="0" smtClean="0"/>
              <a:t> Schedule: Schedule </a:t>
            </a:r>
            <a:r>
              <a:rPr lang="en-US" sz="1600" dirty="0"/>
              <a:t>that Avoids Cascading </a:t>
            </a:r>
            <a:r>
              <a:rPr lang="en-US" sz="1600" dirty="0" smtClean="0"/>
              <a:t>Rollbacks</a:t>
            </a:r>
          </a:p>
          <a:p>
            <a:r>
              <a:rPr lang="en-US" sz="1600" dirty="0" smtClean="0"/>
              <a:t>A schedule is said to be </a:t>
            </a:r>
            <a:r>
              <a:rPr lang="en-US" sz="1600" dirty="0" err="1" smtClean="0"/>
              <a:t>cascadeless</a:t>
            </a:r>
            <a:r>
              <a:rPr lang="en-US" sz="1600" dirty="0" smtClean="0"/>
              <a:t> schedule or avoid cascading rollback, if every transaction in the schedule reads only items that were written by committed transactions</a:t>
            </a:r>
            <a:endParaRPr lang="en-US" sz="1600" dirty="0"/>
          </a:p>
          <a:p>
            <a:endParaRPr lang="en-US" sz="1600" dirty="0"/>
          </a:p>
          <a:p>
            <a:endParaRPr lang="en-US" sz="1600" dirty="0"/>
          </a:p>
        </p:txBody>
      </p:sp>
      <p:sp>
        <p:nvSpPr>
          <p:cNvPr id="4" name="Date Placeholder 3"/>
          <p:cNvSpPr>
            <a:spLocks noGrp="1"/>
          </p:cNvSpPr>
          <p:nvPr>
            <p:ph type="dt" sz="half" idx="10"/>
          </p:nvPr>
        </p:nvSpPr>
        <p:spPr/>
        <p:txBody>
          <a:bodyPr/>
          <a:lstStyle/>
          <a:p>
            <a:fld id="{7C29F17C-5E52-45DC-A011-19178A86B2D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156</a:t>
            </a:fld>
            <a:endParaRPr lang="en-US"/>
          </a:p>
        </p:txBody>
      </p:sp>
      <p:sp>
        <p:nvSpPr>
          <p:cNvPr id="10" name="TextBox 9"/>
          <p:cNvSpPr txBox="1"/>
          <p:nvPr/>
        </p:nvSpPr>
        <p:spPr>
          <a:xfrm>
            <a:off x="3146909" y="2507608"/>
            <a:ext cx="2440092" cy="338554"/>
          </a:xfrm>
          <a:prstGeom prst="rect">
            <a:avLst/>
          </a:prstGeom>
          <a:noFill/>
        </p:spPr>
        <p:txBody>
          <a:bodyPr wrap="none" rtlCol="0">
            <a:spAutoFit/>
          </a:bodyPr>
          <a:lstStyle/>
          <a:p>
            <a:r>
              <a:rPr lang="en-US" sz="1600" dirty="0" err="1" smtClean="0">
                <a:solidFill>
                  <a:srgbClr val="C00000"/>
                </a:solidFill>
              </a:rPr>
              <a:t>Cascadeless</a:t>
            </a:r>
            <a:r>
              <a:rPr lang="en-US" sz="1600" dirty="0" smtClean="0">
                <a:solidFill>
                  <a:srgbClr val="C00000"/>
                </a:solidFill>
              </a:rPr>
              <a:t> Schedule</a:t>
            </a:r>
            <a:endParaRPr lang="en-US" sz="1600" dirty="0">
              <a:solidFill>
                <a:srgbClr val="C0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1640152205"/>
              </p:ext>
            </p:extLst>
          </p:nvPr>
        </p:nvGraphicFramePr>
        <p:xfrm>
          <a:off x="2771800" y="2823552"/>
          <a:ext cx="3096345" cy="3413760"/>
        </p:xfrm>
        <a:graphic>
          <a:graphicData uri="http://schemas.openxmlformats.org/drawingml/2006/table">
            <a:tbl>
              <a:tblPr firstRow="1" bandRow="1">
                <a:tableStyleId>{5C22544A-7EE6-4342-B048-85BDC9FD1C3A}</a:tableStyleId>
              </a:tblPr>
              <a:tblGrid>
                <a:gridCol w="1008111"/>
                <a:gridCol w="1008112"/>
                <a:gridCol w="1080122"/>
              </a:tblGrid>
              <a:tr h="32000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rgbClr val="0000FF"/>
                          </a:solidFill>
                        </a:rPr>
                        <a:t>Commit</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257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000FF"/>
                          </a:solidFill>
                        </a:rPr>
                        <a:t>Commit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28">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000FF"/>
                          </a:solidFill>
                        </a:rPr>
                        <a:t>Commit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179420383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a:t>
            </a:r>
            <a:r>
              <a:rPr lang="en-US" sz="2400" dirty="0" err="1" smtClean="0">
                <a:solidFill>
                  <a:srgbClr val="FF0000"/>
                </a:solidFill>
              </a:rPr>
              <a:t>Cascadeless</a:t>
            </a:r>
            <a:r>
              <a:rPr lang="en-US" sz="2400" dirty="0" smtClean="0">
                <a:solidFill>
                  <a:srgbClr val="FF0000"/>
                </a:solidFill>
              </a:rPr>
              <a: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a:t>
            </a:r>
            <a:r>
              <a:rPr lang="en-US" sz="2000" dirty="0" err="1" smtClean="0"/>
              <a:t>cascadeless</a:t>
            </a:r>
            <a:r>
              <a:rPr lang="en-US" sz="2000" dirty="0" smtClean="0"/>
              <a:t> schedule </a:t>
            </a:r>
            <a:endParaRPr lang="en-US" sz="2000" dirty="0"/>
          </a:p>
        </p:txBody>
      </p:sp>
      <p:sp>
        <p:nvSpPr>
          <p:cNvPr id="4" name="Date Placeholder 3"/>
          <p:cNvSpPr>
            <a:spLocks noGrp="1"/>
          </p:cNvSpPr>
          <p:nvPr>
            <p:ph type="dt" sz="half" idx="10"/>
          </p:nvPr>
        </p:nvSpPr>
        <p:spPr/>
        <p:txBody>
          <a:bodyPr/>
          <a:lstStyle/>
          <a:p>
            <a:fld id="{9942968B-4607-4441-A286-FEA264A5FA7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157</a:t>
            </a:fld>
            <a:endParaRPr lang="en-US"/>
          </a:p>
        </p:txBody>
      </p:sp>
      <p:sp>
        <p:nvSpPr>
          <p:cNvPr id="12" name="TextBox 11"/>
          <p:cNvSpPr txBox="1"/>
          <p:nvPr/>
        </p:nvSpPr>
        <p:spPr>
          <a:xfrm>
            <a:off x="323528" y="3933056"/>
            <a:ext cx="8170827" cy="1815882"/>
          </a:xfrm>
          <a:prstGeom prst="rect">
            <a:avLst/>
          </a:prstGeom>
          <a:noFill/>
        </p:spPr>
        <p:txBody>
          <a:bodyPr wrap="none" rtlCol="0">
            <a:spAutoFit/>
          </a:bodyPr>
          <a:lstStyle/>
          <a:p>
            <a:r>
              <a:rPr lang="en-US" sz="1400" dirty="0" err="1" smtClean="0"/>
              <a:t>Cascadeless</a:t>
            </a:r>
            <a:r>
              <a:rPr lang="en-US" sz="1400" dirty="0"/>
              <a:t>: A schedule is said to be </a:t>
            </a:r>
            <a:r>
              <a:rPr lang="en-US" sz="1400" dirty="0" err="1"/>
              <a:t>cascadeless</a:t>
            </a:r>
            <a:r>
              <a:rPr lang="en-US" sz="1400" dirty="0"/>
              <a:t>, if every transaction in the </a:t>
            </a:r>
            <a:endParaRPr lang="en-US" sz="1400" dirty="0" smtClean="0"/>
          </a:p>
          <a:p>
            <a:r>
              <a:rPr lang="en-US" sz="1400" dirty="0" smtClean="0"/>
              <a:t>schedule</a:t>
            </a:r>
            <a:r>
              <a:rPr lang="en-US" sz="1400" dirty="0"/>
              <a:t> </a:t>
            </a:r>
            <a:r>
              <a:rPr lang="en-US" sz="1400" u="sng" dirty="0"/>
              <a:t>reads</a:t>
            </a:r>
            <a:r>
              <a:rPr lang="en-US" sz="1400" dirty="0"/>
              <a:t> only items that </a:t>
            </a:r>
            <a:r>
              <a:rPr lang="en-US" sz="1400" u="sng" dirty="0"/>
              <a:t>were</a:t>
            </a:r>
            <a:r>
              <a:rPr lang="en-US" sz="1400" dirty="0"/>
              <a:t> written </a:t>
            </a:r>
            <a:r>
              <a:rPr lang="en-US" sz="1400" dirty="0" smtClean="0"/>
              <a:t>by </a:t>
            </a:r>
            <a:r>
              <a:rPr lang="en-US" sz="1400" dirty="0" err="1" smtClean="0"/>
              <a:t>commited</a:t>
            </a:r>
            <a:r>
              <a:rPr lang="en-US" sz="1400" dirty="0"/>
              <a:t> (or aborted) transactions</a:t>
            </a:r>
            <a:r>
              <a:rPr lang="en-US" sz="1400" dirty="0" smtClean="0"/>
              <a:t>.</a:t>
            </a:r>
          </a:p>
          <a:p>
            <a:r>
              <a:rPr lang="en-US" sz="1400" b="1" dirty="0" err="1"/>
              <a:t>Cascadeless</a:t>
            </a:r>
            <a:r>
              <a:rPr lang="en-US" sz="1400" b="1" dirty="0"/>
              <a:t> schedule</a:t>
            </a:r>
            <a:r>
              <a:rPr lang="en-US" sz="1400" dirty="0"/>
              <a:t>: A schedule is </a:t>
            </a:r>
            <a:r>
              <a:rPr lang="en-US" sz="1400" dirty="0" err="1"/>
              <a:t>cascadeless</a:t>
            </a:r>
            <a:r>
              <a:rPr lang="en-US" sz="1400" dirty="0"/>
              <a:t> if the following condition is satisfied:</a:t>
            </a:r>
          </a:p>
          <a:p>
            <a:r>
              <a:rPr lang="en-US" sz="1400" dirty="0" smtClean="0"/>
              <a:t>- </a:t>
            </a:r>
            <a:r>
              <a:rPr lang="en-US" sz="1400" dirty="0" err="1" smtClean="0"/>
              <a:t>Tj</a:t>
            </a:r>
            <a:r>
              <a:rPr lang="en-US" sz="1400" dirty="0" smtClean="0"/>
              <a:t> </a:t>
            </a:r>
            <a:r>
              <a:rPr lang="en-US" sz="1400" dirty="0"/>
              <a:t>reads X only </a:t>
            </a:r>
            <a:r>
              <a:rPr lang="en-US" sz="1400" b="1" i="1" dirty="0"/>
              <a:t>after </a:t>
            </a:r>
            <a:r>
              <a:rPr lang="en-US" sz="1400" dirty="0" err="1"/>
              <a:t>Ti</a:t>
            </a:r>
            <a:r>
              <a:rPr lang="en-US" sz="1400" dirty="0"/>
              <a:t> has written to X and committed </a:t>
            </a:r>
            <a:r>
              <a:rPr lang="en-US" sz="1400" dirty="0" smtClean="0"/>
              <a:t>(</a:t>
            </a:r>
            <a:r>
              <a:rPr lang="en-US" sz="1400" dirty="0"/>
              <a:t>aborted </a:t>
            </a:r>
            <a:r>
              <a:rPr lang="en-US" sz="1400" dirty="0" smtClean="0"/>
              <a:t> or terminated).</a:t>
            </a:r>
          </a:p>
          <a:p>
            <a:endParaRPr lang="en-US" sz="1400" dirty="0"/>
          </a:p>
          <a:p>
            <a:r>
              <a:rPr lang="en-US" sz="1400" dirty="0" smtClean="0"/>
              <a:t>…….</a:t>
            </a:r>
            <a:r>
              <a:rPr lang="en-US" sz="1400" dirty="0" smtClean="0">
                <a:solidFill>
                  <a:srgbClr val="0000FF"/>
                </a:solidFill>
              </a:rPr>
              <a:t>Wi(x</a:t>
            </a:r>
            <a:r>
              <a:rPr lang="en-US" sz="1400" dirty="0">
                <a:solidFill>
                  <a:srgbClr val="0000FF"/>
                </a:solidFill>
              </a:rPr>
              <a:t>)</a:t>
            </a:r>
            <a:r>
              <a:rPr lang="en-US" sz="1400" dirty="0"/>
              <a:t>…………</a:t>
            </a:r>
            <a:r>
              <a:rPr lang="en-US" sz="1400" dirty="0">
                <a:solidFill>
                  <a:srgbClr val="0000FF"/>
                </a:solidFill>
              </a:rPr>
              <a:t>Ci(x</a:t>
            </a:r>
            <a:r>
              <a:rPr lang="en-US" sz="1400" dirty="0" smtClean="0">
                <a:solidFill>
                  <a:srgbClr val="0000FF"/>
                </a:solidFill>
              </a:rPr>
              <a:t>)/Ai(x)</a:t>
            </a:r>
            <a:r>
              <a:rPr lang="en-US" sz="1400" dirty="0" smtClean="0"/>
              <a:t>……….</a:t>
            </a:r>
            <a:r>
              <a:rPr lang="en-US" sz="1400" dirty="0" err="1" smtClean="0">
                <a:solidFill>
                  <a:srgbClr val="C00000"/>
                </a:solidFill>
              </a:rPr>
              <a:t>Rj</a:t>
            </a:r>
            <a:r>
              <a:rPr lang="en-US" sz="1400" dirty="0" smtClean="0">
                <a:solidFill>
                  <a:srgbClr val="C00000"/>
                </a:solidFill>
              </a:rPr>
              <a:t>(x</a:t>
            </a:r>
            <a:r>
              <a:rPr lang="en-US" sz="1400" dirty="0">
                <a:solidFill>
                  <a:srgbClr val="C00000"/>
                </a:solidFill>
              </a:rPr>
              <a:t>)</a:t>
            </a:r>
            <a:r>
              <a:rPr lang="en-US" sz="1400" dirty="0"/>
              <a:t>    -&gt; This schedule is </a:t>
            </a:r>
            <a:r>
              <a:rPr lang="en-US" sz="1400" dirty="0" err="1" smtClean="0">
                <a:solidFill>
                  <a:srgbClr val="FF0000"/>
                </a:solidFill>
              </a:rPr>
              <a:t>Cascadeless</a:t>
            </a:r>
            <a:endParaRPr lang="en-US" sz="1400" dirty="0">
              <a:solidFill>
                <a:srgbClr val="FF0000"/>
              </a:solidFill>
            </a:endParaRPr>
          </a:p>
          <a:p>
            <a:endParaRPr lang="en-US" sz="1400" dirty="0" smtClean="0"/>
          </a:p>
          <a:p>
            <a:endParaRPr lang="en-US" sz="1400"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0063" y="1988840"/>
            <a:ext cx="6360707" cy="360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04804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a:t>
            </a:r>
            <a:r>
              <a:rPr lang="en-US" sz="2400" dirty="0" err="1" smtClean="0">
                <a:solidFill>
                  <a:srgbClr val="FF0000"/>
                </a:solidFill>
              </a:rPr>
              <a:t>Cascadeless</a:t>
            </a:r>
            <a:r>
              <a:rPr lang="en-US" sz="2400" dirty="0" smtClean="0">
                <a:solidFill>
                  <a:srgbClr val="FF0000"/>
                </a:solidFill>
              </a:rPr>
              <a: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a:t>
            </a:r>
            <a:r>
              <a:rPr lang="en-US" sz="2000" dirty="0" err="1" smtClean="0"/>
              <a:t>cascadeless</a:t>
            </a:r>
            <a:r>
              <a:rPr lang="en-US" sz="2000" dirty="0" smtClean="0"/>
              <a:t> schedule </a:t>
            </a:r>
            <a:endParaRPr lang="en-US" sz="2000" dirty="0"/>
          </a:p>
        </p:txBody>
      </p:sp>
      <p:sp>
        <p:nvSpPr>
          <p:cNvPr id="4" name="Date Placeholder 3"/>
          <p:cNvSpPr>
            <a:spLocks noGrp="1"/>
          </p:cNvSpPr>
          <p:nvPr>
            <p:ph type="dt" sz="half" idx="10"/>
          </p:nvPr>
        </p:nvSpPr>
        <p:spPr/>
        <p:txBody>
          <a:bodyPr/>
          <a:lstStyle/>
          <a:p>
            <a:fld id="{95145E4E-FB93-4B89-9895-EBB962C4681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158</a:t>
            </a:fld>
            <a:endParaRPr lang="en-US"/>
          </a:p>
        </p:txBody>
      </p:sp>
      <p:sp>
        <p:nvSpPr>
          <p:cNvPr id="7" name="TextBox 6"/>
          <p:cNvSpPr txBox="1"/>
          <p:nvPr/>
        </p:nvSpPr>
        <p:spPr>
          <a:xfrm>
            <a:off x="1008957" y="2618328"/>
            <a:ext cx="6731395" cy="738664"/>
          </a:xfrm>
          <a:prstGeom prst="rect">
            <a:avLst/>
          </a:prstGeom>
          <a:noFill/>
          <a:ln w="9525">
            <a:solidFill>
              <a:srgbClr val="FF0000"/>
            </a:solidFill>
          </a:ln>
        </p:spPr>
        <p:txBody>
          <a:bodyPr wrap="none" rtlCol="0">
            <a:spAutoFit/>
          </a:bodyPr>
          <a:lstStyle/>
          <a:p>
            <a:r>
              <a:rPr lang="en-US" sz="1400" b="1" dirty="0" smtClean="0"/>
              <a:t>Answer: </a:t>
            </a:r>
            <a:r>
              <a:rPr lang="en-US" sz="1400" dirty="0" smtClean="0"/>
              <a:t>Yes, </a:t>
            </a:r>
            <a:r>
              <a:rPr lang="en-US" sz="1400" dirty="0" err="1" smtClean="0"/>
              <a:t>Cascadeless</a:t>
            </a:r>
            <a:endParaRPr lang="en-US" sz="1400" dirty="0" smtClean="0"/>
          </a:p>
          <a:p>
            <a:r>
              <a:rPr lang="en-US" sz="1400" dirty="0" smtClean="0"/>
              <a:t>T2 reads x after the last transaction that writes x i.e. T1 has committed.</a:t>
            </a:r>
          </a:p>
          <a:p>
            <a:r>
              <a:rPr lang="en-US" sz="1400" dirty="0" smtClean="0"/>
              <a:t>Hence S is </a:t>
            </a:r>
            <a:r>
              <a:rPr lang="en-US" sz="1400" dirty="0" err="1" smtClean="0"/>
              <a:t>Cascadeless</a:t>
            </a:r>
            <a:endParaRPr lang="en-US" sz="1400" dirty="0" smtClean="0"/>
          </a:p>
        </p:txBody>
      </p:sp>
      <p:sp>
        <p:nvSpPr>
          <p:cNvPr id="12" name="TextBox 11"/>
          <p:cNvSpPr txBox="1"/>
          <p:nvPr/>
        </p:nvSpPr>
        <p:spPr>
          <a:xfrm>
            <a:off x="323528" y="3933056"/>
            <a:ext cx="8170827" cy="1815882"/>
          </a:xfrm>
          <a:prstGeom prst="rect">
            <a:avLst/>
          </a:prstGeom>
          <a:noFill/>
        </p:spPr>
        <p:txBody>
          <a:bodyPr wrap="none" rtlCol="0">
            <a:spAutoFit/>
          </a:bodyPr>
          <a:lstStyle/>
          <a:p>
            <a:r>
              <a:rPr lang="en-US" sz="1400" dirty="0" err="1" smtClean="0"/>
              <a:t>Cascadeless</a:t>
            </a:r>
            <a:r>
              <a:rPr lang="en-US" sz="1400" dirty="0"/>
              <a:t>: A schedule is said to be </a:t>
            </a:r>
            <a:r>
              <a:rPr lang="en-US" sz="1400" dirty="0" err="1"/>
              <a:t>cascadeless</a:t>
            </a:r>
            <a:r>
              <a:rPr lang="en-US" sz="1400" dirty="0"/>
              <a:t>, if every transaction in the </a:t>
            </a:r>
            <a:endParaRPr lang="en-US" sz="1400" dirty="0" smtClean="0"/>
          </a:p>
          <a:p>
            <a:r>
              <a:rPr lang="en-US" sz="1400" dirty="0" smtClean="0"/>
              <a:t>schedule</a:t>
            </a:r>
            <a:r>
              <a:rPr lang="en-US" sz="1400" dirty="0"/>
              <a:t> </a:t>
            </a:r>
            <a:r>
              <a:rPr lang="en-US" sz="1400" u="sng" dirty="0"/>
              <a:t>reads</a:t>
            </a:r>
            <a:r>
              <a:rPr lang="en-US" sz="1400" dirty="0"/>
              <a:t> only items that </a:t>
            </a:r>
            <a:r>
              <a:rPr lang="en-US" sz="1400" u="sng" dirty="0"/>
              <a:t>were</a:t>
            </a:r>
            <a:r>
              <a:rPr lang="en-US" sz="1400" dirty="0"/>
              <a:t> written </a:t>
            </a:r>
            <a:r>
              <a:rPr lang="en-US" sz="1400" dirty="0" smtClean="0"/>
              <a:t>by </a:t>
            </a:r>
            <a:r>
              <a:rPr lang="en-US" sz="1400" dirty="0" err="1" smtClean="0"/>
              <a:t>commited</a:t>
            </a:r>
            <a:r>
              <a:rPr lang="en-US" sz="1400" dirty="0"/>
              <a:t> (or aborted) transactions</a:t>
            </a:r>
            <a:r>
              <a:rPr lang="en-US" sz="1400" dirty="0" smtClean="0"/>
              <a:t>.</a:t>
            </a:r>
          </a:p>
          <a:p>
            <a:r>
              <a:rPr lang="en-US" sz="1400" b="1" dirty="0" err="1"/>
              <a:t>Cascadeless</a:t>
            </a:r>
            <a:r>
              <a:rPr lang="en-US" sz="1400" b="1" dirty="0"/>
              <a:t> schedule</a:t>
            </a:r>
            <a:r>
              <a:rPr lang="en-US" sz="1400" dirty="0"/>
              <a:t>: A schedule is </a:t>
            </a:r>
            <a:r>
              <a:rPr lang="en-US" sz="1400" dirty="0" err="1"/>
              <a:t>cascadeless</a:t>
            </a:r>
            <a:r>
              <a:rPr lang="en-US" sz="1400" dirty="0"/>
              <a:t> if the following condition is satisfied:</a:t>
            </a:r>
          </a:p>
          <a:p>
            <a:r>
              <a:rPr lang="en-US" sz="1400" dirty="0" smtClean="0"/>
              <a:t>- </a:t>
            </a:r>
            <a:r>
              <a:rPr lang="en-US" sz="1400" dirty="0" err="1" smtClean="0"/>
              <a:t>Tj</a:t>
            </a:r>
            <a:r>
              <a:rPr lang="en-US" sz="1400" dirty="0" smtClean="0"/>
              <a:t> </a:t>
            </a:r>
            <a:r>
              <a:rPr lang="en-US" sz="1400" dirty="0"/>
              <a:t>reads X only </a:t>
            </a:r>
            <a:r>
              <a:rPr lang="en-US" sz="1400" b="1" i="1" dirty="0"/>
              <a:t>after </a:t>
            </a:r>
            <a:r>
              <a:rPr lang="en-US" sz="1400" dirty="0" err="1"/>
              <a:t>Ti</a:t>
            </a:r>
            <a:r>
              <a:rPr lang="en-US" sz="1400" dirty="0"/>
              <a:t> has written to X and committed </a:t>
            </a:r>
            <a:r>
              <a:rPr lang="en-US" sz="1400" dirty="0" smtClean="0"/>
              <a:t>(</a:t>
            </a:r>
            <a:r>
              <a:rPr lang="en-US" sz="1400" dirty="0"/>
              <a:t>aborted </a:t>
            </a:r>
            <a:r>
              <a:rPr lang="en-US" sz="1400" dirty="0" smtClean="0"/>
              <a:t> or terminated).</a:t>
            </a:r>
          </a:p>
          <a:p>
            <a:endParaRPr lang="en-US" sz="1400" dirty="0"/>
          </a:p>
          <a:p>
            <a:r>
              <a:rPr lang="en-US" sz="1400" dirty="0" smtClean="0"/>
              <a:t>…….</a:t>
            </a:r>
            <a:r>
              <a:rPr lang="en-US" sz="1400" dirty="0" smtClean="0">
                <a:solidFill>
                  <a:srgbClr val="0000FF"/>
                </a:solidFill>
              </a:rPr>
              <a:t>Wi(x</a:t>
            </a:r>
            <a:r>
              <a:rPr lang="en-US" sz="1400" dirty="0">
                <a:solidFill>
                  <a:srgbClr val="0000FF"/>
                </a:solidFill>
              </a:rPr>
              <a:t>)</a:t>
            </a:r>
            <a:r>
              <a:rPr lang="en-US" sz="1400" dirty="0"/>
              <a:t>…………</a:t>
            </a:r>
            <a:r>
              <a:rPr lang="en-US" sz="1400" dirty="0">
                <a:solidFill>
                  <a:srgbClr val="0000FF"/>
                </a:solidFill>
              </a:rPr>
              <a:t>Ci(x</a:t>
            </a:r>
            <a:r>
              <a:rPr lang="en-US" sz="1400" dirty="0" smtClean="0">
                <a:solidFill>
                  <a:srgbClr val="0000FF"/>
                </a:solidFill>
              </a:rPr>
              <a:t>)/Ai(x)</a:t>
            </a:r>
            <a:r>
              <a:rPr lang="en-US" sz="1400" dirty="0" smtClean="0"/>
              <a:t>……….</a:t>
            </a:r>
            <a:r>
              <a:rPr lang="en-US" sz="1400" dirty="0" err="1" smtClean="0">
                <a:solidFill>
                  <a:srgbClr val="C00000"/>
                </a:solidFill>
              </a:rPr>
              <a:t>Rj</a:t>
            </a:r>
            <a:r>
              <a:rPr lang="en-US" sz="1400" dirty="0" smtClean="0">
                <a:solidFill>
                  <a:srgbClr val="C00000"/>
                </a:solidFill>
              </a:rPr>
              <a:t>(x</a:t>
            </a:r>
            <a:r>
              <a:rPr lang="en-US" sz="1400" dirty="0">
                <a:solidFill>
                  <a:srgbClr val="C00000"/>
                </a:solidFill>
              </a:rPr>
              <a:t>)</a:t>
            </a:r>
            <a:r>
              <a:rPr lang="en-US" sz="1400" dirty="0"/>
              <a:t>    -&gt; This schedule is </a:t>
            </a:r>
            <a:r>
              <a:rPr lang="en-US" sz="1400" dirty="0" err="1" smtClean="0">
                <a:solidFill>
                  <a:srgbClr val="FF0000"/>
                </a:solidFill>
              </a:rPr>
              <a:t>Cascadeless</a:t>
            </a:r>
            <a:endParaRPr lang="en-US" sz="1400" dirty="0">
              <a:solidFill>
                <a:srgbClr val="FF0000"/>
              </a:solidFill>
            </a:endParaRPr>
          </a:p>
          <a:p>
            <a:endParaRPr lang="en-US" sz="1400" dirty="0" smtClean="0"/>
          </a:p>
          <a:p>
            <a:endParaRPr lang="en-US" sz="1400"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0063" y="1988840"/>
            <a:ext cx="6360707" cy="360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7060620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Characterizing Schedules based on Recoverability </a:t>
            </a:r>
          </a:p>
        </p:txBody>
      </p:sp>
      <p:sp>
        <p:nvSpPr>
          <p:cNvPr id="3" name="Content Placeholder 2"/>
          <p:cNvSpPr>
            <a:spLocks noGrp="1"/>
          </p:cNvSpPr>
          <p:nvPr>
            <p:ph idx="1"/>
          </p:nvPr>
        </p:nvSpPr>
        <p:spPr/>
        <p:txBody>
          <a:bodyPr/>
          <a:lstStyle/>
          <a:p>
            <a:pPr marL="0" indent="0">
              <a:buNone/>
            </a:pPr>
            <a:r>
              <a:rPr lang="en-US" sz="2000" b="1" dirty="0" smtClean="0"/>
              <a:t>Based </a:t>
            </a:r>
            <a:r>
              <a:rPr lang="en-US" sz="2000" b="1" dirty="0"/>
              <a:t>on Recoverability </a:t>
            </a:r>
          </a:p>
          <a:p>
            <a:pPr marL="457200" indent="-457200">
              <a:buFont typeface="+mj-lt"/>
              <a:buAutoNum type="arabicPeriod"/>
            </a:pPr>
            <a:r>
              <a:rPr lang="en-US" sz="2000" dirty="0" smtClean="0"/>
              <a:t>Recoverable Schedule </a:t>
            </a:r>
          </a:p>
          <a:p>
            <a:pPr marL="457200" indent="-457200">
              <a:buFont typeface="+mj-lt"/>
              <a:buAutoNum type="arabicPeriod"/>
            </a:pPr>
            <a:r>
              <a:rPr lang="en-US" sz="2000" dirty="0" err="1" smtClean="0"/>
              <a:t>Cascadeless</a:t>
            </a:r>
            <a:r>
              <a:rPr lang="en-US" sz="2000" dirty="0" smtClean="0"/>
              <a:t> or Avoid Cascading Rollback schedule </a:t>
            </a:r>
            <a:endParaRPr lang="en-US" sz="2000" dirty="0"/>
          </a:p>
          <a:p>
            <a:pPr marL="457200" indent="-457200">
              <a:buFont typeface="+mj-lt"/>
              <a:buAutoNum type="arabicPeriod"/>
            </a:pPr>
            <a:r>
              <a:rPr lang="en-US" sz="2000" b="1" dirty="0" smtClean="0"/>
              <a:t>Strict </a:t>
            </a:r>
            <a:r>
              <a:rPr lang="en-US" sz="2000" b="1" dirty="0"/>
              <a:t>Schedules</a:t>
            </a:r>
          </a:p>
          <a:p>
            <a:endParaRPr lang="en-US" sz="2000" dirty="0"/>
          </a:p>
        </p:txBody>
      </p:sp>
      <p:sp>
        <p:nvSpPr>
          <p:cNvPr id="4" name="Date Placeholder 3"/>
          <p:cNvSpPr>
            <a:spLocks noGrp="1"/>
          </p:cNvSpPr>
          <p:nvPr>
            <p:ph type="dt" sz="half" idx="10"/>
          </p:nvPr>
        </p:nvSpPr>
        <p:spPr/>
        <p:txBody>
          <a:bodyPr/>
          <a:lstStyle/>
          <a:p>
            <a:fld id="{4E12D72E-1D99-4E3A-B598-D9155A90B3C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159</a:t>
            </a:fld>
            <a:endParaRPr lang="en-US"/>
          </a:p>
        </p:txBody>
      </p:sp>
    </p:spTree>
    <p:extLst>
      <p:ext uri="{BB962C8B-B14F-4D97-AF65-F5344CB8AC3E}">
        <p14:creationId xmlns="" xmlns:p14="http://schemas.microsoft.com/office/powerpoint/2010/main" val="3529961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3C491513-6D98-42AA-B4E2-70380AB0535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6337" y="3488296"/>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62023" y="4488428"/>
            <a:ext cx="938077" cy="369332"/>
          </a:xfrm>
          <a:prstGeom prst="rect">
            <a:avLst/>
          </a:prstGeom>
          <a:noFill/>
        </p:spPr>
        <p:txBody>
          <a:bodyPr wrap="none" rtlCol="0">
            <a:spAutoFit/>
          </a:bodyPr>
          <a:lstStyle/>
          <a:p>
            <a:r>
              <a:rPr lang="en-IN" dirty="0" smtClean="0"/>
              <a:t>User 1</a:t>
            </a:r>
            <a:endParaRPr lang="en-IN" dirty="0"/>
          </a:p>
        </p:txBody>
      </p:sp>
      <p:sp>
        <p:nvSpPr>
          <p:cNvPr id="12" name="Rectangle 11"/>
          <p:cNvSpPr/>
          <p:nvPr/>
        </p:nvSpPr>
        <p:spPr bwMode="auto">
          <a:xfrm>
            <a:off x="1142944" y="3429000"/>
            <a:ext cx="8001056" cy="18573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Name = '</a:t>
            </a:r>
            <a:r>
              <a:rPr lang="en-IN" sz="1600" dirty="0" smtClean="0">
                <a:solidFill>
                  <a:srgbClr val="0000FF"/>
                </a:solidFill>
                <a:latin typeface="Verdana" pitchFamily="34" charset="0"/>
              </a:rPr>
              <a:t>Ram</a:t>
            </a:r>
            <a:r>
              <a:rPr lang="en-IN" sz="1600" dirty="0" smtClean="0">
                <a:latin typeface="Verdana" pitchFamily="34" charset="0"/>
              </a:rPr>
              <a:t>';</a:t>
            </a:r>
          </a:p>
          <a:p>
            <a:pPr eaLnBrk="0" fontAlgn="base" hangingPunct="0">
              <a:spcBef>
                <a:spcPct val="0"/>
              </a:spcBef>
              <a:spcAft>
                <a:spcPct val="0"/>
              </a:spcAft>
            </a:pPr>
            <a:r>
              <a:rPr lang="en-IN" sz="1600" dirty="0" smtClean="0">
                <a:latin typeface="Verdana" pitchFamily="34" charset="0"/>
              </a:rPr>
              <a:t>UPDATE accounts SET balance = balance + 100 WHERE Name = '</a:t>
            </a:r>
            <a:r>
              <a:rPr lang="en-IN" sz="1600" dirty="0" err="1" smtClean="0">
                <a:solidFill>
                  <a:srgbClr val="FF00FF"/>
                </a:solidFill>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dirty="0" smtClean="0">
                <a:solidFill>
                  <a:srgbClr val="FF0000"/>
                </a:solidFill>
                <a:latin typeface="Verdana" pitchFamily="34" charset="0"/>
              </a:rPr>
              <a:t>COMMIT;</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06698" y="2071679"/>
            <a:ext cx="2231874" cy="10001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Flowchart: Magnetic Disk 13"/>
          <p:cNvSpPr/>
          <p:nvPr/>
        </p:nvSpPr>
        <p:spPr bwMode="auto">
          <a:xfrm>
            <a:off x="1357290" y="1285860"/>
            <a:ext cx="2928958" cy="2000264"/>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Schedule </a:t>
            </a:r>
          </a:p>
        </p:txBody>
      </p:sp>
      <p:sp>
        <p:nvSpPr>
          <p:cNvPr id="3" name="Content Placeholder 2"/>
          <p:cNvSpPr>
            <a:spLocks noGrp="1"/>
          </p:cNvSpPr>
          <p:nvPr>
            <p:ph idx="1"/>
          </p:nvPr>
        </p:nvSpPr>
        <p:spPr/>
        <p:txBody>
          <a:bodyPr/>
          <a:lstStyle/>
          <a:p>
            <a:r>
              <a:rPr lang="en-US" sz="1800" dirty="0" smtClean="0"/>
              <a:t>A restrictive type of schedule, called </a:t>
            </a:r>
            <a:r>
              <a:rPr lang="en-US" sz="1800" b="1" dirty="0"/>
              <a:t>strict </a:t>
            </a:r>
            <a:r>
              <a:rPr lang="en-US" sz="1800" b="1" dirty="0" smtClean="0"/>
              <a:t>schedule</a:t>
            </a:r>
            <a:r>
              <a:rPr lang="en-US" sz="1800" dirty="0" smtClean="0"/>
              <a:t>, in which transaction neither read nor write an item X until the last transaction that wrote X has committed (terminated or aborted). </a:t>
            </a:r>
          </a:p>
          <a:p>
            <a:pPr marL="0" indent="0">
              <a:buNone/>
            </a:pPr>
            <a:r>
              <a:rPr lang="en-US" sz="1800" dirty="0" smtClean="0"/>
              <a:t>Formally</a:t>
            </a:r>
            <a:r>
              <a:rPr lang="en-US" sz="1800" dirty="0"/>
              <a:t>, if it satisfies the following conditions:</a:t>
            </a:r>
          </a:p>
          <a:p>
            <a:pPr marL="0" indent="0">
              <a:buNone/>
            </a:pPr>
            <a:r>
              <a:rPr lang="en-US" sz="1800" dirty="0"/>
              <a:t>–</a:t>
            </a:r>
            <a:r>
              <a:rPr lang="en-US" sz="1800" dirty="0" err="1"/>
              <a:t>Tj</a:t>
            </a:r>
            <a:r>
              <a:rPr lang="en-US" sz="1800" dirty="0"/>
              <a:t> </a:t>
            </a:r>
            <a:r>
              <a:rPr lang="en-US" sz="1800" b="1" dirty="0" smtClean="0"/>
              <a:t>reads </a:t>
            </a:r>
            <a:r>
              <a:rPr lang="en-US" sz="1800" dirty="0" smtClean="0"/>
              <a:t>a </a:t>
            </a:r>
            <a:r>
              <a:rPr lang="en-US" sz="1800" dirty="0"/>
              <a:t>data item X </a:t>
            </a:r>
            <a:r>
              <a:rPr lang="en-US" sz="1800" b="1" i="1" dirty="0"/>
              <a:t>after </a:t>
            </a:r>
            <a:r>
              <a:rPr lang="en-US" sz="1800" dirty="0"/>
              <a:t>Ti has written to X and Ti is committed (aborted or </a:t>
            </a:r>
            <a:r>
              <a:rPr lang="en-US" sz="1800" dirty="0" smtClean="0"/>
              <a:t> terminated</a:t>
            </a:r>
            <a:r>
              <a:rPr lang="en-US" sz="1800" dirty="0"/>
              <a:t>)</a:t>
            </a:r>
          </a:p>
          <a:p>
            <a:pPr marL="0" indent="0">
              <a:buNone/>
            </a:pPr>
            <a:r>
              <a:rPr lang="en-US" sz="1800" dirty="0" smtClean="0"/>
              <a:t>–</a:t>
            </a:r>
            <a:r>
              <a:rPr lang="en-US" sz="1800" dirty="0" err="1"/>
              <a:t>Tj</a:t>
            </a:r>
            <a:r>
              <a:rPr lang="en-US" sz="1800" dirty="0"/>
              <a:t> </a:t>
            </a:r>
            <a:r>
              <a:rPr lang="en-US" sz="1800" b="1" dirty="0" smtClean="0"/>
              <a:t>writes </a:t>
            </a:r>
            <a:r>
              <a:rPr lang="en-US" sz="1800" dirty="0" smtClean="0"/>
              <a:t>a </a:t>
            </a:r>
            <a:r>
              <a:rPr lang="en-US" sz="1800" dirty="0"/>
              <a:t>data item X </a:t>
            </a:r>
            <a:r>
              <a:rPr lang="en-US" sz="1800" b="1" i="1" dirty="0"/>
              <a:t>after </a:t>
            </a:r>
            <a:r>
              <a:rPr lang="en-US" sz="1800" dirty="0"/>
              <a:t>Ti has written to X and Ti is committed (aborted or </a:t>
            </a:r>
            <a:r>
              <a:rPr lang="en-US" sz="1800" dirty="0" smtClean="0"/>
              <a:t> terminated</a:t>
            </a:r>
            <a:r>
              <a:rPr lang="en-US" sz="1800" dirty="0"/>
              <a:t>)</a:t>
            </a:r>
          </a:p>
          <a:p>
            <a:pPr marL="0" indent="0">
              <a:buNone/>
            </a:pPr>
            <a:endParaRPr lang="en-US" sz="1800" dirty="0"/>
          </a:p>
          <a:p>
            <a:endParaRPr lang="en-US" sz="1800" dirty="0"/>
          </a:p>
        </p:txBody>
      </p:sp>
      <p:sp>
        <p:nvSpPr>
          <p:cNvPr id="4" name="Date Placeholder 3"/>
          <p:cNvSpPr>
            <a:spLocks noGrp="1"/>
          </p:cNvSpPr>
          <p:nvPr>
            <p:ph type="dt" sz="half" idx="10"/>
          </p:nvPr>
        </p:nvSpPr>
        <p:spPr/>
        <p:txBody>
          <a:bodyPr/>
          <a:lstStyle/>
          <a:p>
            <a:fld id="{A041E23E-675D-4CAD-B1AA-805C365E124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160</a:t>
            </a:fld>
            <a:endParaRPr lang="en-US"/>
          </a:p>
        </p:txBody>
      </p:sp>
      <p:sp>
        <p:nvSpPr>
          <p:cNvPr id="7" name="TextBox 6"/>
          <p:cNvSpPr txBox="1"/>
          <p:nvPr/>
        </p:nvSpPr>
        <p:spPr>
          <a:xfrm>
            <a:off x="2987824" y="3856598"/>
            <a:ext cx="1745991" cy="338554"/>
          </a:xfrm>
          <a:prstGeom prst="rect">
            <a:avLst/>
          </a:prstGeom>
          <a:noFill/>
        </p:spPr>
        <p:txBody>
          <a:bodyPr wrap="none" rtlCol="0">
            <a:spAutoFit/>
          </a:bodyPr>
          <a:lstStyle/>
          <a:p>
            <a:r>
              <a:rPr lang="en-US" sz="1600" dirty="0" smtClean="0">
                <a:solidFill>
                  <a:srgbClr val="C00000"/>
                </a:solidFill>
              </a:rPr>
              <a:t>Strict Schedule</a:t>
            </a:r>
            <a:endParaRPr lang="en-US" sz="1600" dirty="0">
              <a:solidFill>
                <a:srgbClr val="C00000"/>
              </a:solidFill>
            </a:endParaRPr>
          </a:p>
        </p:txBody>
      </p:sp>
      <p:graphicFrame>
        <p:nvGraphicFramePr>
          <p:cNvPr id="8" name="Table 7"/>
          <p:cNvGraphicFramePr>
            <a:graphicFrameLocks noGrp="1"/>
          </p:cNvGraphicFramePr>
          <p:nvPr>
            <p:extLst>
              <p:ext uri="{D42A27DB-BD31-4B8C-83A1-F6EECF244321}">
                <p14:modId xmlns="" xmlns:p14="http://schemas.microsoft.com/office/powerpoint/2010/main" val="3855085201"/>
              </p:ext>
            </p:extLst>
          </p:nvPr>
        </p:nvGraphicFramePr>
        <p:xfrm>
          <a:off x="2555777" y="4195152"/>
          <a:ext cx="2313154" cy="2042160"/>
        </p:xfrm>
        <a:graphic>
          <a:graphicData uri="http://schemas.openxmlformats.org/drawingml/2006/table">
            <a:tbl>
              <a:tblPr firstRow="1" bandRow="1">
                <a:tableStyleId>{5C22544A-7EE6-4342-B048-85BDC9FD1C3A}</a:tableStyleId>
              </a:tblPr>
              <a:tblGrid>
                <a:gridCol w="1156576"/>
                <a:gridCol w="1156578"/>
              </a:tblGrid>
              <a:tr h="320000">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792">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1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304">
                <a:tc>
                  <a:txBody>
                    <a:bodyPr/>
                    <a:lstStyle/>
                    <a:p>
                      <a:r>
                        <a:rPr lang="en-US" sz="1600" b="0" dirty="0" smtClean="0">
                          <a:solidFill>
                            <a:srgbClr val="0000FF"/>
                          </a:solidFill>
                        </a:rPr>
                        <a:t>Commit1</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05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R(X)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7816">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W(X)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1775389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380CB795-F2EB-43AB-AEC8-D0323092104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161</a:t>
            </a:fld>
            <a:endParaRPr lang="en-US"/>
          </a:p>
        </p:txBody>
      </p:sp>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772816"/>
            <a:ext cx="6858000" cy="5846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3978543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026A544C-901C-4A34-9831-0FD09D3DFB8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162</a:t>
            </a:fld>
            <a:endParaRPr lang="en-US"/>
          </a:p>
        </p:txBody>
      </p:sp>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sp>
        <p:nvSpPr>
          <p:cNvPr id="7" name="TextBox 6"/>
          <p:cNvSpPr txBox="1"/>
          <p:nvPr/>
        </p:nvSpPr>
        <p:spPr>
          <a:xfrm>
            <a:off x="914602" y="2420888"/>
            <a:ext cx="2001213" cy="307777"/>
          </a:xfrm>
          <a:prstGeom prst="rect">
            <a:avLst/>
          </a:prstGeom>
          <a:noFill/>
          <a:ln w="9525">
            <a:solidFill>
              <a:srgbClr val="FF0000"/>
            </a:solidFill>
          </a:ln>
        </p:spPr>
        <p:txBody>
          <a:bodyPr wrap="square" rtlCol="0">
            <a:spAutoFit/>
          </a:bodyPr>
          <a:lstStyle/>
          <a:p>
            <a:r>
              <a:rPr lang="en-US" sz="1400" b="1" dirty="0" smtClean="0"/>
              <a:t>Answer: </a:t>
            </a:r>
            <a:r>
              <a:rPr lang="en-US" sz="1400" dirty="0" smtClean="0"/>
              <a:t>Strict</a:t>
            </a: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772816"/>
            <a:ext cx="6858000"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560" y="2780928"/>
            <a:ext cx="7943850" cy="542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35220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7D91C96D-3730-4A42-8DD7-9F5A1FD2819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163</a:t>
            </a:fld>
            <a:endParaRPr lang="en-US"/>
          </a:p>
        </p:txBody>
      </p:sp>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714488"/>
            <a:ext cx="7315746" cy="51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0441674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B41BF03A-A069-4690-9BC3-42379325CCF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164</a:t>
            </a:fld>
            <a:endParaRPr lang="en-US"/>
          </a:p>
        </p:txBody>
      </p:sp>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916832"/>
            <a:ext cx="684847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899593" y="2762344"/>
            <a:ext cx="5184576" cy="738664"/>
            <a:chOff x="899593" y="2852936"/>
            <a:chExt cx="5184576" cy="738664"/>
          </a:xfrm>
        </p:grpSpPr>
        <p:sp>
          <p:nvSpPr>
            <p:cNvPr id="7" name="TextBox 6"/>
            <p:cNvSpPr txBox="1"/>
            <p:nvPr/>
          </p:nvSpPr>
          <p:spPr>
            <a:xfrm>
              <a:off x="899593" y="2852936"/>
              <a:ext cx="5184576" cy="738664"/>
            </a:xfrm>
            <a:prstGeom prst="rect">
              <a:avLst/>
            </a:prstGeom>
            <a:noFill/>
            <a:ln w="9525">
              <a:solidFill>
                <a:srgbClr val="FF0000"/>
              </a:solidFill>
            </a:ln>
          </p:spPr>
          <p:txBody>
            <a:bodyPr wrap="square" rtlCol="0">
              <a:spAutoFit/>
            </a:bodyPr>
            <a:lstStyle/>
            <a:p>
              <a:r>
                <a:rPr lang="en-US" sz="1400" b="1" dirty="0" smtClean="0"/>
                <a:t>Answer: </a:t>
              </a:r>
              <a:r>
                <a:rPr lang="en-US" sz="1400" dirty="0" smtClean="0"/>
                <a:t>Not, Strict</a:t>
              </a:r>
            </a:p>
            <a:p>
              <a:endParaRPr lang="en-US" sz="1400" dirty="0"/>
            </a:p>
            <a:p>
              <a:endParaRPr lang="en-US" sz="1400" dirty="0" smtClean="0"/>
            </a:p>
          </p:txBody>
        </p:sp>
        <p:pic>
          <p:nvPicPr>
            <p:cNvPr id="307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3608" y="3160764"/>
              <a:ext cx="4591050" cy="340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3515008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163E77C1-7C96-4888-8EE2-B1D2E0600E7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165</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2028850"/>
            <a:ext cx="3876675" cy="400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spTree>
    <p:extLst>
      <p:ext uri="{BB962C8B-B14F-4D97-AF65-F5344CB8AC3E}">
        <p14:creationId xmlns="" xmlns:p14="http://schemas.microsoft.com/office/powerpoint/2010/main" val="39348513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Problem to Solve on Strict Schedules</a:t>
            </a:r>
            <a:endParaRPr lang="en-US" sz="2400" dirty="0">
              <a:solidFill>
                <a:srgbClr val="FF0000"/>
              </a:solidFill>
            </a:endParaRPr>
          </a:p>
        </p:txBody>
      </p:sp>
      <p:sp>
        <p:nvSpPr>
          <p:cNvPr id="3" name="Content Placeholder 2"/>
          <p:cNvSpPr>
            <a:spLocks noGrp="1"/>
          </p:cNvSpPr>
          <p:nvPr>
            <p:ph idx="1"/>
          </p:nvPr>
        </p:nvSpPr>
        <p:spPr/>
        <p:txBody>
          <a:bodyPr/>
          <a:lstStyle/>
          <a:p>
            <a:r>
              <a:rPr lang="en-US" sz="2000" dirty="0" smtClean="0"/>
              <a:t>Check whether the following schedule is strict schedule </a:t>
            </a:r>
            <a:endParaRPr lang="en-US" sz="2000" dirty="0"/>
          </a:p>
        </p:txBody>
      </p:sp>
      <p:sp>
        <p:nvSpPr>
          <p:cNvPr id="4" name="Date Placeholder 3"/>
          <p:cNvSpPr>
            <a:spLocks noGrp="1"/>
          </p:cNvSpPr>
          <p:nvPr>
            <p:ph type="dt" sz="half" idx="10"/>
          </p:nvPr>
        </p:nvSpPr>
        <p:spPr/>
        <p:txBody>
          <a:bodyPr/>
          <a:lstStyle/>
          <a:p>
            <a:fld id="{597077D7-FA34-4F8E-B28D-5F9C12C8D96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166</a:t>
            </a:fld>
            <a:endParaRPr lang="en-US"/>
          </a:p>
        </p:txBody>
      </p:sp>
      <p:sp>
        <p:nvSpPr>
          <p:cNvPr id="7" name="TextBox 6"/>
          <p:cNvSpPr txBox="1"/>
          <p:nvPr/>
        </p:nvSpPr>
        <p:spPr>
          <a:xfrm>
            <a:off x="899592" y="2852936"/>
            <a:ext cx="1987852" cy="307777"/>
          </a:xfrm>
          <a:prstGeom prst="rect">
            <a:avLst/>
          </a:prstGeom>
          <a:noFill/>
          <a:ln w="9525">
            <a:solidFill>
              <a:srgbClr val="FF0000"/>
            </a:solidFill>
          </a:ln>
        </p:spPr>
        <p:txBody>
          <a:bodyPr wrap="none" rtlCol="0">
            <a:spAutoFit/>
          </a:bodyPr>
          <a:lstStyle/>
          <a:p>
            <a:r>
              <a:rPr lang="en-US" sz="1400" b="1" dirty="0" smtClean="0"/>
              <a:t>Answer: </a:t>
            </a:r>
            <a:r>
              <a:rPr lang="en-US" sz="1400" dirty="0" smtClean="0"/>
              <a:t>Yes, Strict</a:t>
            </a:r>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2028850"/>
            <a:ext cx="3876675" cy="400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3" name="TextBox 12"/>
          <p:cNvSpPr txBox="1"/>
          <p:nvPr/>
        </p:nvSpPr>
        <p:spPr>
          <a:xfrm>
            <a:off x="611560" y="3645024"/>
            <a:ext cx="8106706" cy="2246769"/>
          </a:xfrm>
          <a:prstGeom prst="rect">
            <a:avLst/>
          </a:prstGeom>
          <a:noFill/>
        </p:spPr>
        <p:txBody>
          <a:bodyPr wrap="none" rtlCol="0">
            <a:spAutoFit/>
          </a:bodyPr>
          <a:lstStyle/>
          <a:p>
            <a:r>
              <a:rPr lang="en-US" sz="1400" b="1" dirty="0"/>
              <a:t>Strict schedule</a:t>
            </a:r>
            <a:r>
              <a:rPr lang="en-US" sz="1400" dirty="0"/>
              <a:t>: A schedule is strict if it satisfies the following conditions:</a:t>
            </a:r>
          </a:p>
          <a:p>
            <a:pPr marL="342900" indent="-342900">
              <a:buAutoNum type="arabicPeriod"/>
            </a:pPr>
            <a:r>
              <a:rPr lang="en-US" sz="1400" dirty="0" err="1" smtClean="0"/>
              <a:t>Tj</a:t>
            </a:r>
            <a:r>
              <a:rPr lang="en-US" sz="1400" dirty="0" smtClean="0"/>
              <a:t> </a:t>
            </a:r>
            <a:r>
              <a:rPr lang="en-US" sz="1400" dirty="0"/>
              <a:t>reads a data item X </a:t>
            </a:r>
            <a:r>
              <a:rPr lang="en-US" sz="1400" b="1" i="1" dirty="0"/>
              <a:t>after </a:t>
            </a:r>
            <a:r>
              <a:rPr lang="en-US" sz="1400" dirty="0" err="1"/>
              <a:t>Ti</a:t>
            </a:r>
            <a:r>
              <a:rPr lang="en-US" sz="1400" dirty="0"/>
              <a:t> has written to X and </a:t>
            </a:r>
            <a:r>
              <a:rPr lang="en-US" sz="1400" dirty="0" err="1"/>
              <a:t>Ti</a:t>
            </a:r>
            <a:r>
              <a:rPr lang="en-US" sz="1400" dirty="0"/>
              <a:t> is </a:t>
            </a:r>
            <a:r>
              <a:rPr lang="en-US" sz="1400" dirty="0" smtClean="0"/>
              <a:t>committed </a:t>
            </a:r>
            <a:r>
              <a:rPr lang="en-US" sz="1400" dirty="0"/>
              <a:t>(aborted </a:t>
            </a:r>
            <a:r>
              <a:rPr lang="en-US" sz="1400" dirty="0" smtClean="0"/>
              <a:t>or </a:t>
            </a:r>
          </a:p>
          <a:p>
            <a:r>
              <a:rPr lang="en-US" sz="1400" dirty="0" smtClean="0"/>
              <a:t>terminated)</a:t>
            </a:r>
            <a:endParaRPr lang="en-US" sz="1400" dirty="0"/>
          </a:p>
          <a:p>
            <a:r>
              <a:rPr lang="en-US" sz="1400" dirty="0"/>
              <a:t>2. </a:t>
            </a:r>
            <a:r>
              <a:rPr lang="en-US" sz="1400" dirty="0" err="1"/>
              <a:t>Tj</a:t>
            </a:r>
            <a:r>
              <a:rPr lang="en-US" sz="1400" dirty="0"/>
              <a:t> writes a data item X </a:t>
            </a:r>
            <a:r>
              <a:rPr lang="en-US" sz="1400" b="1" i="1" dirty="0"/>
              <a:t>after </a:t>
            </a:r>
            <a:r>
              <a:rPr lang="en-US" sz="1400" dirty="0" err="1"/>
              <a:t>Ti</a:t>
            </a:r>
            <a:r>
              <a:rPr lang="en-US" sz="1400" dirty="0"/>
              <a:t> has written to X and </a:t>
            </a:r>
            <a:r>
              <a:rPr lang="en-US" sz="1400" dirty="0" err="1"/>
              <a:t>Ti</a:t>
            </a:r>
            <a:r>
              <a:rPr lang="en-US" sz="1400" dirty="0"/>
              <a:t> is committed (aborted or </a:t>
            </a:r>
          </a:p>
          <a:p>
            <a:r>
              <a:rPr lang="en-US" sz="1400" dirty="0"/>
              <a:t>terminated)</a:t>
            </a:r>
          </a:p>
          <a:p>
            <a:endParaRPr lang="en-US" sz="1400" dirty="0"/>
          </a:p>
          <a:p>
            <a:r>
              <a:rPr lang="en-US" sz="1400" dirty="0" smtClean="0"/>
              <a:t>……..</a:t>
            </a:r>
            <a:r>
              <a:rPr lang="en-US" sz="1400" dirty="0" smtClean="0">
                <a:solidFill>
                  <a:srgbClr val="C00000"/>
                </a:solidFill>
              </a:rPr>
              <a:t>Wi(x)</a:t>
            </a:r>
            <a:r>
              <a:rPr lang="en-US" sz="1400" dirty="0" smtClean="0"/>
              <a:t>…………</a:t>
            </a:r>
            <a:r>
              <a:rPr lang="en-US" sz="1400" dirty="0" smtClean="0">
                <a:solidFill>
                  <a:srgbClr val="C00000"/>
                </a:solidFill>
              </a:rPr>
              <a:t>Ci(x)</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err="1" smtClean="0">
                <a:solidFill>
                  <a:srgbClr val="0000FF"/>
                </a:solidFill>
              </a:rPr>
              <a:t>Wj</a:t>
            </a:r>
            <a:r>
              <a:rPr lang="en-US" sz="1400" dirty="0" smtClean="0">
                <a:solidFill>
                  <a:srgbClr val="0000FF"/>
                </a:solidFill>
              </a:rPr>
              <a:t>(x)</a:t>
            </a:r>
            <a:r>
              <a:rPr lang="en-US" sz="1400" dirty="0" smtClean="0"/>
              <a:t>   -&gt; This schedule is </a:t>
            </a:r>
            <a:r>
              <a:rPr lang="en-US" sz="1400" dirty="0" smtClean="0">
                <a:solidFill>
                  <a:srgbClr val="FF0000"/>
                </a:solidFill>
              </a:rPr>
              <a:t>Strict</a:t>
            </a:r>
          </a:p>
          <a:p>
            <a:r>
              <a:rPr lang="en-US" sz="1400" dirty="0"/>
              <a:t>……..</a:t>
            </a:r>
            <a:r>
              <a:rPr lang="en-US" sz="1400" dirty="0">
                <a:solidFill>
                  <a:srgbClr val="C00000"/>
                </a:solidFill>
              </a:rPr>
              <a:t>Wi(x</a:t>
            </a:r>
            <a:r>
              <a:rPr lang="en-US" sz="1400" dirty="0" smtClean="0">
                <a:solidFill>
                  <a:srgbClr val="C00000"/>
                </a:solidFill>
              </a:rPr>
              <a:t>)</a:t>
            </a:r>
            <a:r>
              <a:rPr lang="en-US" sz="1400" dirty="0" smtClean="0"/>
              <a:t>…………</a:t>
            </a:r>
            <a:r>
              <a:rPr lang="en-US" sz="1400" dirty="0" err="1" smtClean="0">
                <a:solidFill>
                  <a:srgbClr val="0000FF"/>
                </a:solidFill>
              </a:rPr>
              <a:t>Rj</a:t>
            </a:r>
            <a:r>
              <a:rPr lang="en-US" sz="1400" dirty="0" smtClean="0">
                <a:solidFill>
                  <a:srgbClr val="0000FF"/>
                </a:solidFill>
              </a:rPr>
              <a:t>(x</a:t>
            </a:r>
            <a:r>
              <a:rPr lang="en-US" sz="1400" dirty="0">
                <a:solidFill>
                  <a:srgbClr val="0000FF"/>
                </a:solidFill>
              </a:rPr>
              <a:t>)/</a:t>
            </a:r>
            <a:r>
              <a:rPr lang="en-US" sz="1400" dirty="0" err="1">
                <a:solidFill>
                  <a:srgbClr val="0000FF"/>
                </a:solidFill>
              </a:rPr>
              <a:t>Wj</a:t>
            </a:r>
            <a:r>
              <a:rPr lang="en-US" sz="1400" dirty="0">
                <a:solidFill>
                  <a:srgbClr val="0000FF"/>
                </a:solidFill>
              </a:rPr>
              <a:t>(x </a:t>
            </a:r>
            <a:r>
              <a:rPr lang="en-US" sz="1400" dirty="0" smtClean="0">
                <a:solidFill>
                  <a:srgbClr val="0000FF"/>
                </a:solidFill>
              </a:rPr>
              <a:t>)</a:t>
            </a:r>
            <a:r>
              <a:rPr lang="en-US" sz="1400" dirty="0" smtClean="0"/>
              <a:t>…..</a:t>
            </a:r>
            <a:r>
              <a:rPr lang="en-US" sz="1400" dirty="0" smtClean="0">
                <a:solidFill>
                  <a:srgbClr val="C00000"/>
                </a:solidFill>
              </a:rPr>
              <a:t>Ci(x)</a:t>
            </a:r>
            <a:r>
              <a:rPr lang="en-US" sz="1400" dirty="0" smtClean="0"/>
              <a:t>           -&gt; </a:t>
            </a:r>
            <a:r>
              <a:rPr lang="en-US" sz="1400" dirty="0"/>
              <a:t>This schedule is </a:t>
            </a:r>
            <a:r>
              <a:rPr lang="en-US" sz="1400" dirty="0" smtClean="0">
                <a:solidFill>
                  <a:srgbClr val="008000"/>
                </a:solidFill>
              </a:rPr>
              <a:t>not strict</a:t>
            </a:r>
            <a:endParaRPr lang="en-US" sz="1400" dirty="0">
              <a:solidFill>
                <a:srgbClr val="008000"/>
              </a:solidFill>
            </a:endParaRPr>
          </a:p>
          <a:p>
            <a:endParaRPr lang="en-US" sz="1400" dirty="0"/>
          </a:p>
          <a:p>
            <a:endParaRPr lang="en-US" sz="1400" dirty="0"/>
          </a:p>
        </p:txBody>
      </p:sp>
    </p:spTree>
    <p:extLst>
      <p:ext uri="{BB962C8B-B14F-4D97-AF65-F5344CB8AC3E}">
        <p14:creationId xmlns="" xmlns:p14="http://schemas.microsoft.com/office/powerpoint/2010/main" val="252179809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Summary of Schedules based on Recoverability</a:t>
            </a:r>
            <a:endParaRPr lang="en-US" sz="2400" dirty="0"/>
          </a:p>
        </p:txBody>
      </p:sp>
      <p:sp>
        <p:nvSpPr>
          <p:cNvPr id="4" name="Date Placeholder 3"/>
          <p:cNvSpPr>
            <a:spLocks noGrp="1"/>
          </p:cNvSpPr>
          <p:nvPr>
            <p:ph type="dt" sz="half" idx="10"/>
          </p:nvPr>
        </p:nvSpPr>
        <p:spPr/>
        <p:txBody>
          <a:bodyPr/>
          <a:lstStyle/>
          <a:p>
            <a:fld id="{C3F8BAFD-9DEC-47AF-86C2-F627B3F8851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167</a:t>
            </a:fld>
            <a:endParaRPr lang="en-US"/>
          </a:p>
        </p:txBody>
      </p:sp>
      <p:grpSp>
        <p:nvGrpSpPr>
          <p:cNvPr id="18" name="Group 17"/>
          <p:cNvGrpSpPr/>
          <p:nvPr/>
        </p:nvGrpSpPr>
        <p:grpSpPr>
          <a:xfrm>
            <a:off x="755576" y="1268760"/>
            <a:ext cx="7272807" cy="3960440"/>
            <a:chOff x="827584" y="1772816"/>
            <a:chExt cx="7272807" cy="3960440"/>
          </a:xfrm>
        </p:grpSpPr>
        <p:sp>
          <p:nvSpPr>
            <p:cNvPr id="16" name="Rectangle 3"/>
            <p:cNvSpPr>
              <a:spLocks noChangeArrowheads="1"/>
            </p:cNvSpPr>
            <p:nvPr/>
          </p:nvSpPr>
          <p:spPr bwMode="auto">
            <a:xfrm>
              <a:off x="827584" y="1772816"/>
              <a:ext cx="7272807" cy="396044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3"/>
            <p:cNvSpPr>
              <a:spLocks noChangeArrowheads="1"/>
            </p:cNvSpPr>
            <p:nvPr/>
          </p:nvSpPr>
          <p:spPr bwMode="auto">
            <a:xfrm>
              <a:off x="1193800" y="2348880"/>
              <a:ext cx="6604000" cy="316292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4"/>
            <p:cNvSpPr>
              <a:spLocks noChangeArrowheads="1"/>
            </p:cNvSpPr>
            <p:nvPr/>
          </p:nvSpPr>
          <p:spPr bwMode="auto">
            <a:xfrm>
              <a:off x="1841500" y="3048000"/>
              <a:ext cx="5295900" cy="21812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Avoids cascading rollback</a:t>
              </a:r>
            </a:p>
          </p:txBody>
        </p:sp>
        <p:sp>
          <p:nvSpPr>
            <p:cNvPr id="9" name="Rectangle 5"/>
            <p:cNvSpPr>
              <a:spLocks noChangeArrowheads="1"/>
            </p:cNvSpPr>
            <p:nvPr/>
          </p:nvSpPr>
          <p:spPr bwMode="auto">
            <a:xfrm>
              <a:off x="2349500" y="3683868"/>
              <a:ext cx="4330700" cy="12573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1270000" y="2768600"/>
              <a:ext cx="2146300"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2" name="Text Box 8"/>
            <p:cNvSpPr txBox="1">
              <a:spLocks noChangeArrowheads="1"/>
            </p:cNvSpPr>
            <p:nvPr/>
          </p:nvSpPr>
          <p:spPr bwMode="auto">
            <a:xfrm>
              <a:off x="1377858" y="2533922"/>
              <a:ext cx="382914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smtClean="0"/>
                <a:t>Recoverable Schedule</a:t>
              </a:r>
              <a:endParaRPr lang="en-US" altLang="en-US" sz="2000" dirty="0"/>
            </a:p>
          </p:txBody>
        </p:sp>
        <p:sp>
          <p:nvSpPr>
            <p:cNvPr id="13" name="Text Box 9"/>
            <p:cNvSpPr txBox="1">
              <a:spLocks noChangeArrowheads="1"/>
            </p:cNvSpPr>
            <p:nvPr/>
          </p:nvSpPr>
          <p:spPr bwMode="auto">
            <a:xfrm>
              <a:off x="2028524" y="3048000"/>
              <a:ext cx="2975523"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err="1" smtClean="0"/>
                <a:t>Cascadeless</a:t>
              </a:r>
              <a:r>
                <a:rPr lang="en-US" altLang="en-US" sz="2000" dirty="0" smtClean="0"/>
                <a:t> schedule </a:t>
              </a:r>
              <a:endParaRPr lang="en-US" altLang="en-US" sz="2000" dirty="0"/>
            </a:p>
          </p:txBody>
        </p:sp>
        <p:sp>
          <p:nvSpPr>
            <p:cNvPr id="14" name="Text Box 10"/>
            <p:cNvSpPr txBox="1">
              <a:spLocks noChangeArrowheads="1"/>
            </p:cNvSpPr>
            <p:nvPr/>
          </p:nvSpPr>
          <p:spPr bwMode="auto">
            <a:xfrm>
              <a:off x="2476499" y="3861048"/>
              <a:ext cx="2527547"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t>Strict Schedule</a:t>
              </a:r>
              <a:endParaRPr lang="en-US" altLang="en-US" sz="2000" dirty="0"/>
            </a:p>
          </p:txBody>
        </p:sp>
        <p:sp>
          <p:nvSpPr>
            <p:cNvPr id="17" name="Text Box 8"/>
            <p:cNvSpPr txBox="1">
              <a:spLocks noChangeArrowheads="1"/>
            </p:cNvSpPr>
            <p:nvPr/>
          </p:nvSpPr>
          <p:spPr bwMode="auto">
            <a:xfrm>
              <a:off x="971600" y="1794315"/>
              <a:ext cx="382914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smtClean="0"/>
                <a:t>All Schedules</a:t>
              </a:r>
              <a:endParaRPr lang="en-US" altLang="en-US" sz="2000" dirty="0"/>
            </a:p>
          </p:txBody>
        </p:sp>
      </p:grpSp>
      <p:sp>
        <p:nvSpPr>
          <p:cNvPr id="19" name="TextBox 18"/>
          <p:cNvSpPr txBox="1"/>
          <p:nvPr/>
        </p:nvSpPr>
        <p:spPr>
          <a:xfrm>
            <a:off x="683568" y="5570656"/>
            <a:ext cx="6624736" cy="738664"/>
          </a:xfrm>
          <a:prstGeom prst="rect">
            <a:avLst/>
          </a:prstGeom>
          <a:noFill/>
        </p:spPr>
        <p:txBody>
          <a:bodyPr wrap="square" rtlCol="0">
            <a:spAutoFit/>
          </a:bodyPr>
          <a:lstStyle/>
          <a:p>
            <a:r>
              <a:rPr lang="en-US" sz="1400" dirty="0" smtClean="0"/>
              <a:t>Note:</a:t>
            </a:r>
          </a:p>
          <a:p>
            <a:r>
              <a:rPr lang="en-US" sz="1400" dirty="0" smtClean="0"/>
              <a:t>- Strict schedules are </a:t>
            </a:r>
            <a:r>
              <a:rPr lang="en-US" sz="1400" dirty="0" err="1" smtClean="0"/>
              <a:t>Cascadeless</a:t>
            </a:r>
            <a:r>
              <a:rPr lang="en-US" sz="1400" dirty="0" smtClean="0"/>
              <a:t> and Recoverable schedule</a:t>
            </a:r>
          </a:p>
          <a:p>
            <a:r>
              <a:rPr lang="en-US" sz="1400" dirty="0" smtClean="0"/>
              <a:t>- </a:t>
            </a:r>
            <a:r>
              <a:rPr lang="en-US" sz="1400" dirty="0" err="1" smtClean="0"/>
              <a:t>Cascadeless</a:t>
            </a:r>
            <a:r>
              <a:rPr lang="en-US" sz="1400" dirty="0" smtClean="0"/>
              <a:t> schedules are Recoverable schedule</a:t>
            </a:r>
            <a:endParaRPr lang="en-US" sz="1400" dirty="0"/>
          </a:p>
        </p:txBody>
      </p:sp>
    </p:spTree>
    <p:extLst>
      <p:ext uri="{BB962C8B-B14F-4D97-AF65-F5344CB8AC3E}">
        <p14:creationId xmlns="" xmlns:p14="http://schemas.microsoft.com/office/powerpoint/2010/main" val="31342576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and Schedule</a:t>
            </a:r>
            <a:endParaRPr lang="en-US" dirty="0"/>
          </a:p>
        </p:txBody>
      </p:sp>
      <p:sp>
        <p:nvSpPr>
          <p:cNvPr id="3" name="Content Placeholder 2"/>
          <p:cNvSpPr>
            <a:spLocks noGrp="1"/>
          </p:cNvSpPr>
          <p:nvPr>
            <p:ph idx="1"/>
          </p:nvPr>
        </p:nvSpPr>
        <p:spPr/>
        <p:txBody>
          <a:bodyPr/>
          <a:lstStyle/>
          <a:p>
            <a:r>
              <a:rPr lang="en-US" sz="1600" dirty="0"/>
              <a:t>Transactions and Schedules </a:t>
            </a:r>
            <a:endParaRPr lang="en-US" sz="1600" dirty="0" smtClean="0"/>
          </a:p>
          <a:p>
            <a:pPr marL="0" indent="0">
              <a:buNone/>
            </a:pPr>
            <a:r>
              <a:rPr lang="en-US" sz="1600" dirty="0" smtClean="0"/>
              <a:t>– </a:t>
            </a:r>
            <a:r>
              <a:rPr lang="en-US" sz="1600" dirty="0"/>
              <a:t>Serial Schedule </a:t>
            </a:r>
            <a:r>
              <a:rPr lang="en-US" sz="1600" dirty="0" smtClean="0"/>
              <a:t> </a:t>
            </a:r>
            <a:r>
              <a:rPr lang="en-US" sz="1600" dirty="0"/>
              <a:t>… one after the other… </a:t>
            </a:r>
            <a:endParaRPr lang="en-US" sz="1600" dirty="0" smtClean="0"/>
          </a:p>
          <a:p>
            <a:pPr marL="0" indent="0">
              <a:buNone/>
            </a:pPr>
            <a:r>
              <a:rPr lang="en-US" sz="1600" dirty="0" smtClean="0"/>
              <a:t>– </a:t>
            </a:r>
            <a:r>
              <a:rPr lang="en-US" sz="1600" dirty="0"/>
              <a:t>Complete Schedule </a:t>
            </a:r>
            <a:r>
              <a:rPr lang="en-US" sz="1600" dirty="0" smtClean="0"/>
              <a:t>… </a:t>
            </a:r>
            <a:r>
              <a:rPr lang="en-US" sz="1600" dirty="0"/>
              <a:t>with Commit, Abort </a:t>
            </a:r>
            <a:endParaRPr lang="en-US" sz="1600" dirty="0" smtClean="0"/>
          </a:p>
          <a:p>
            <a:pPr marL="0" indent="0">
              <a:buNone/>
            </a:pPr>
            <a:r>
              <a:rPr lang="en-US" sz="1600" b="1" dirty="0" err="1" smtClean="0">
                <a:solidFill>
                  <a:srgbClr val="C00000"/>
                </a:solidFill>
              </a:rPr>
              <a:t>Serializability</a:t>
            </a:r>
            <a:r>
              <a:rPr lang="en-US" sz="1600" b="1" dirty="0" smtClean="0">
                <a:solidFill>
                  <a:srgbClr val="C00000"/>
                </a:solidFill>
              </a:rPr>
              <a:t> </a:t>
            </a:r>
          </a:p>
          <a:p>
            <a:pPr marL="0" indent="0">
              <a:buNone/>
            </a:pPr>
            <a:r>
              <a:rPr lang="en-US" sz="1600" dirty="0" smtClean="0"/>
              <a:t>– </a:t>
            </a:r>
            <a:r>
              <a:rPr lang="en-US" sz="1600" dirty="0"/>
              <a:t>“</a:t>
            </a:r>
            <a:r>
              <a:rPr lang="en-US" sz="1600" dirty="0">
                <a:solidFill>
                  <a:srgbClr val="008000"/>
                </a:solidFill>
              </a:rPr>
              <a:t>Correctness Measure</a:t>
            </a:r>
            <a:r>
              <a:rPr lang="en-US" sz="1600" dirty="0"/>
              <a:t>” of some Schedule </a:t>
            </a:r>
            <a:endParaRPr lang="en-US" sz="1600" dirty="0" smtClean="0"/>
          </a:p>
          <a:p>
            <a:pPr marL="0" indent="0">
              <a:buNone/>
            </a:pPr>
            <a:r>
              <a:rPr lang="en-US" sz="1600" dirty="0" smtClean="0"/>
              <a:t>– </a:t>
            </a:r>
            <a:r>
              <a:rPr lang="en-US" sz="1600" dirty="0">
                <a:solidFill>
                  <a:srgbClr val="C00000"/>
                </a:solidFill>
              </a:rPr>
              <a:t>Why is it useful? </a:t>
            </a:r>
            <a:r>
              <a:rPr lang="en-US" sz="1600" dirty="0" smtClean="0"/>
              <a:t>It </a:t>
            </a:r>
            <a:r>
              <a:rPr lang="en-US" sz="1600" dirty="0"/>
              <a:t>answers the question: “Will an interleaved schedule execute correctly </a:t>
            </a:r>
            <a:endParaRPr lang="en-US" sz="1600" dirty="0" smtClean="0"/>
          </a:p>
          <a:p>
            <a:pPr marL="0" indent="0">
              <a:buNone/>
            </a:pPr>
            <a:r>
              <a:rPr lang="en-US" sz="1600" dirty="0" smtClean="0"/>
              <a:t>– </a:t>
            </a:r>
            <a:r>
              <a:rPr lang="en-US" sz="1600" dirty="0"/>
              <a:t>i.e., a Serializable schedule will execute as correctly as serial schedule … but in an interleaved manner! </a:t>
            </a:r>
            <a:endParaRPr lang="en-US" sz="1600" dirty="0" smtClean="0"/>
          </a:p>
          <a:p>
            <a:pPr marL="0" indent="0">
              <a:buNone/>
            </a:pPr>
            <a:r>
              <a:rPr lang="en-US" sz="1600" b="1" dirty="0" smtClean="0">
                <a:solidFill>
                  <a:srgbClr val="0000FF"/>
                </a:solidFill>
              </a:rPr>
              <a:t>Recoverability</a:t>
            </a:r>
            <a:r>
              <a:rPr lang="en-US" sz="1600" dirty="0" smtClean="0">
                <a:solidFill>
                  <a:srgbClr val="0000FF"/>
                </a:solidFill>
              </a:rPr>
              <a:t> </a:t>
            </a:r>
          </a:p>
          <a:p>
            <a:pPr marL="0" indent="0">
              <a:buNone/>
            </a:pPr>
            <a:r>
              <a:rPr lang="en-US" sz="1600" dirty="0" smtClean="0"/>
              <a:t>– </a:t>
            </a:r>
            <a:r>
              <a:rPr lang="en-US" sz="1600" dirty="0"/>
              <a:t>“</a:t>
            </a:r>
            <a:r>
              <a:rPr lang="en-US" sz="1600" dirty="0">
                <a:solidFill>
                  <a:srgbClr val="FF00FF"/>
                </a:solidFill>
              </a:rPr>
              <a:t>Recoverability Measure</a:t>
            </a:r>
            <a:r>
              <a:rPr lang="en-US" sz="1600" dirty="0"/>
              <a:t>” of some Schedule. </a:t>
            </a:r>
            <a:endParaRPr lang="en-US" sz="1600" dirty="0" smtClean="0"/>
          </a:p>
          <a:p>
            <a:pPr marL="0" indent="0">
              <a:buNone/>
            </a:pPr>
            <a:r>
              <a:rPr lang="en-US" sz="1600" dirty="0" smtClean="0"/>
              <a:t>– </a:t>
            </a:r>
            <a:r>
              <a:rPr lang="en-US" sz="1600" dirty="0">
                <a:solidFill>
                  <a:srgbClr val="0000FF"/>
                </a:solidFill>
              </a:rPr>
              <a:t>Why is it useful? </a:t>
            </a:r>
            <a:r>
              <a:rPr lang="en-US" sz="1600" dirty="0"/>
              <a:t>It answers the question: “Do we need to rollback a some (or all) transactions in an interleaved schedule after some Failure (e.g., ABORT)” </a:t>
            </a:r>
            <a:endParaRPr lang="en-US" sz="1600" dirty="0" smtClean="0"/>
          </a:p>
          <a:p>
            <a:pPr marL="0" indent="0">
              <a:buNone/>
            </a:pPr>
            <a:r>
              <a:rPr lang="en-US" sz="1600" dirty="0" smtClean="0"/>
              <a:t>– </a:t>
            </a:r>
            <a:r>
              <a:rPr lang="en-US" sz="1600" dirty="0"/>
              <a:t>i.e., in a Recoverable schedule no transaction needs to be rolled back </a:t>
            </a:r>
            <a:r>
              <a:rPr lang="en-US" sz="1600" dirty="0" smtClean="0"/>
              <a:t>once </a:t>
            </a:r>
            <a:r>
              <a:rPr lang="en-US" sz="1600" dirty="0"/>
              <a:t>committed!</a:t>
            </a:r>
          </a:p>
        </p:txBody>
      </p:sp>
      <p:sp>
        <p:nvSpPr>
          <p:cNvPr id="4" name="Date Placeholder 3"/>
          <p:cNvSpPr>
            <a:spLocks noGrp="1"/>
          </p:cNvSpPr>
          <p:nvPr>
            <p:ph type="dt" sz="half" idx="10"/>
          </p:nvPr>
        </p:nvSpPr>
        <p:spPr/>
        <p:txBody>
          <a:bodyPr/>
          <a:lstStyle/>
          <a:p>
            <a:fld id="{8EDD5714-D41B-4FB7-B0BB-A2C9644757B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168</a:t>
            </a:fld>
            <a:endParaRPr lang="en-US"/>
          </a:p>
        </p:txBody>
      </p:sp>
    </p:spTree>
    <p:extLst>
      <p:ext uri="{BB962C8B-B14F-4D97-AF65-F5344CB8AC3E}">
        <p14:creationId xmlns="" xmlns:p14="http://schemas.microsoft.com/office/powerpoint/2010/main" val="28301241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a:t>
            </a:r>
            <a:r>
              <a:rPr lang="en-IN" smtClean="0"/>
              <a:t>of Transactions</a:t>
            </a:r>
            <a:endParaRPr lang="en-IN"/>
          </a:p>
        </p:txBody>
      </p:sp>
      <p:sp>
        <p:nvSpPr>
          <p:cNvPr id="3" name="Content Placeholder 2"/>
          <p:cNvSpPr>
            <a:spLocks noGrp="1"/>
          </p:cNvSpPr>
          <p:nvPr>
            <p:ph idx="1"/>
          </p:nvPr>
        </p:nvSpPr>
        <p:spPr/>
        <p:txBody>
          <a:bodyPr/>
          <a:lstStyle/>
          <a:p>
            <a:pPr marL="0" indent="0">
              <a:buNone/>
            </a:pPr>
            <a:r>
              <a:rPr lang="en-US" sz="2800" dirty="0" smtClean="0"/>
              <a:t>ACID Properties</a:t>
            </a:r>
          </a:p>
          <a:p>
            <a:pPr marL="0" indent="0">
              <a:buNone/>
            </a:pPr>
            <a:r>
              <a:rPr lang="en-US" sz="2800" dirty="0" smtClean="0"/>
              <a:t>1. </a:t>
            </a:r>
            <a:r>
              <a:rPr lang="en-US" sz="2800" b="1" dirty="0" smtClean="0"/>
              <a:t>A</a:t>
            </a:r>
            <a:r>
              <a:rPr lang="en-US" sz="2800" dirty="0" smtClean="0"/>
              <a:t>tomicity</a:t>
            </a:r>
          </a:p>
          <a:p>
            <a:pPr marL="0" indent="0">
              <a:buNone/>
            </a:pPr>
            <a:r>
              <a:rPr lang="en-US" sz="2800" dirty="0" smtClean="0"/>
              <a:t>2. </a:t>
            </a:r>
            <a:r>
              <a:rPr lang="en-US" sz="2800" b="1" dirty="0" smtClean="0"/>
              <a:t>C</a:t>
            </a:r>
            <a:r>
              <a:rPr lang="en-US" sz="2800" dirty="0" smtClean="0"/>
              <a:t>onsistency preservation</a:t>
            </a:r>
          </a:p>
          <a:p>
            <a:pPr marL="0" indent="0">
              <a:buNone/>
            </a:pPr>
            <a:r>
              <a:rPr lang="en-US" sz="2800" dirty="0" smtClean="0"/>
              <a:t>3. </a:t>
            </a:r>
            <a:r>
              <a:rPr lang="en-US" sz="2800" b="1" dirty="0" smtClean="0"/>
              <a:t>I</a:t>
            </a:r>
            <a:r>
              <a:rPr lang="en-US" sz="2800" dirty="0" smtClean="0"/>
              <a:t>solation</a:t>
            </a:r>
            <a:endParaRPr lang="en-US" sz="2800" dirty="0"/>
          </a:p>
          <a:p>
            <a:pPr marL="0" indent="0">
              <a:buNone/>
            </a:pPr>
            <a:r>
              <a:rPr lang="en-US" sz="2800" dirty="0" smtClean="0"/>
              <a:t>4. </a:t>
            </a:r>
            <a:r>
              <a:rPr lang="en-US" sz="2800" b="1" dirty="0" smtClean="0"/>
              <a:t>D</a:t>
            </a:r>
            <a:r>
              <a:rPr lang="en-US" sz="2800" dirty="0" smtClean="0"/>
              <a:t>urability </a:t>
            </a:r>
            <a:r>
              <a:rPr lang="en-US" sz="2800" dirty="0"/>
              <a:t>or permanency</a:t>
            </a:r>
            <a:endParaRPr lang="en-IN" sz="2800" dirty="0"/>
          </a:p>
        </p:txBody>
      </p:sp>
      <p:sp>
        <p:nvSpPr>
          <p:cNvPr id="4" name="Date Placeholder 3"/>
          <p:cNvSpPr>
            <a:spLocks noGrp="1"/>
          </p:cNvSpPr>
          <p:nvPr>
            <p:ph type="dt" sz="half" idx="10"/>
          </p:nvPr>
        </p:nvSpPr>
        <p:spPr/>
        <p:txBody>
          <a:bodyPr/>
          <a:lstStyle/>
          <a:p>
            <a:fld id="{70EED281-4729-4099-AEEF-7D802595495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169</a:t>
            </a:fld>
            <a:endParaRPr lang="en-US"/>
          </a:p>
        </p:txBody>
      </p:sp>
    </p:spTree>
    <p:extLst>
      <p:ext uri="{BB962C8B-B14F-4D97-AF65-F5344CB8AC3E}">
        <p14:creationId xmlns="" xmlns:p14="http://schemas.microsoft.com/office/powerpoint/2010/main" val="3606197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B29BD37D-CF50-43C2-A0F6-E25D70F7634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6337" y="1488032"/>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62023" y="2488164"/>
            <a:ext cx="938077" cy="369332"/>
          </a:xfrm>
          <a:prstGeom prst="rect">
            <a:avLst/>
          </a:prstGeom>
          <a:noFill/>
        </p:spPr>
        <p:txBody>
          <a:bodyPr wrap="none" rtlCol="0">
            <a:spAutoFit/>
          </a:bodyPr>
          <a:lstStyle/>
          <a:p>
            <a:r>
              <a:rPr lang="en-IN" dirty="0" smtClean="0"/>
              <a:t>User 1</a:t>
            </a:r>
            <a:endParaRPr lang="en-IN" dirty="0"/>
          </a:p>
        </p:txBody>
      </p:sp>
      <p:sp>
        <p:nvSpPr>
          <p:cNvPr id="12" name="Rectangle 11"/>
          <p:cNvSpPr/>
          <p:nvPr/>
        </p:nvSpPr>
        <p:spPr bwMode="auto">
          <a:xfrm>
            <a:off x="1142944" y="1428736"/>
            <a:ext cx="7858212" cy="18573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Name = 'Ram';</a:t>
            </a:r>
          </a:p>
          <a:p>
            <a:pPr eaLnBrk="0" fontAlgn="base" hangingPunct="0">
              <a:spcBef>
                <a:spcPct val="0"/>
              </a:spcBef>
              <a:spcAft>
                <a:spcPct val="0"/>
              </a:spcAft>
            </a:pPr>
            <a:r>
              <a:rPr lang="en-IN" sz="1600" dirty="0" smtClean="0">
                <a:latin typeface="Verdana" pitchFamily="34" charset="0"/>
              </a:rPr>
              <a:t>UPDATE accounts SET balance = balance + 100 WHERE Name = '</a:t>
            </a:r>
            <a:r>
              <a:rPr lang="en-IN" sz="1600" dirty="0" err="1" smtClean="0">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dirty="0" smtClean="0">
                <a:solidFill>
                  <a:srgbClr val="FF0000"/>
                </a:solidFill>
                <a:latin typeface="Verdana" pitchFamily="34" charset="0"/>
              </a:rPr>
              <a:t>COMMIT;</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pic>
        <p:nvPicPr>
          <p:cNvPr id="1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72132" y="4357694"/>
            <a:ext cx="2286016" cy="10243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9" name="Flowchart: Magnetic Disk 18"/>
          <p:cNvSpPr/>
          <p:nvPr/>
        </p:nvSpPr>
        <p:spPr bwMode="auto">
          <a:xfrm>
            <a:off x="5286380" y="3643314"/>
            <a:ext cx="2928958" cy="2000264"/>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Transactions</a:t>
            </a:r>
            <a:endParaRPr lang="en-IN" dirty="0"/>
          </a:p>
        </p:txBody>
      </p:sp>
      <p:sp>
        <p:nvSpPr>
          <p:cNvPr id="3" name="Content Placeholder 2"/>
          <p:cNvSpPr>
            <a:spLocks noGrp="1"/>
          </p:cNvSpPr>
          <p:nvPr>
            <p:ph idx="1"/>
          </p:nvPr>
        </p:nvSpPr>
        <p:spPr/>
        <p:txBody>
          <a:bodyPr/>
          <a:lstStyle/>
          <a:p>
            <a:pPr marL="0" indent="0">
              <a:buNone/>
            </a:pPr>
            <a:r>
              <a:rPr lang="en-US" sz="1800" dirty="0" smtClean="0"/>
              <a:t>1.Atomicity</a:t>
            </a:r>
            <a:endParaRPr lang="en-US" sz="1800" dirty="0"/>
          </a:p>
          <a:p>
            <a:r>
              <a:rPr lang="en-US" sz="1800" dirty="0" smtClean="0"/>
              <a:t>Either </a:t>
            </a:r>
            <a:r>
              <a:rPr lang="en-US" sz="1800" dirty="0"/>
              <a:t>all operations of a transaction occurs or none</a:t>
            </a:r>
          </a:p>
          <a:p>
            <a:r>
              <a:rPr lang="en-US" sz="1800" dirty="0" smtClean="0"/>
              <a:t>Their </a:t>
            </a:r>
            <a:r>
              <a:rPr lang="en-US" sz="1800" dirty="0"/>
              <a:t>should not be the case where half of the operations</a:t>
            </a:r>
          </a:p>
          <a:p>
            <a:pPr marL="0" indent="0">
              <a:buNone/>
            </a:pPr>
            <a:r>
              <a:rPr lang="en-US" sz="1800" dirty="0"/>
              <a:t>of transaction has been executed and other </a:t>
            </a:r>
            <a:r>
              <a:rPr lang="en-US" sz="1800" dirty="0" smtClean="0"/>
              <a:t>remaining half </a:t>
            </a:r>
            <a:r>
              <a:rPr lang="en-US" sz="1800" dirty="0"/>
              <a:t>of the </a:t>
            </a:r>
            <a:r>
              <a:rPr lang="en-US" sz="1800" dirty="0" smtClean="0"/>
              <a:t>operations has </a:t>
            </a:r>
            <a:r>
              <a:rPr lang="en-US" sz="1800" dirty="0"/>
              <a:t>not been </a:t>
            </a:r>
            <a:r>
              <a:rPr lang="en-US" sz="1800" dirty="0" smtClean="0"/>
              <a:t>executed.</a:t>
            </a:r>
            <a:endParaRPr lang="en-US" sz="1800" dirty="0"/>
          </a:p>
          <a:p>
            <a:pPr marL="0" indent="0">
              <a:buNone/>
            </a:pPr>
            <a:r>
              <a:rPr lang="en-US" sz="1800" dirty="0"/>
              <a:t>Example of Transaction: </a:t>
            </a:r>
            <a:endParaRPr lang="en-US" sz="1800" dirty="0" smtClean="0"/>
          </a:p>
          <a:p>
            <a:pPr marL="0" indent="0">
              <a:buNone/>
            </a:pPr>
            <a:r>
              <a:rPr lang="en-US" sz="1800" dirty="0" smtClean="0"/>
              <a:t>Increasing </a:t>
            </a:r>
            <a:r>
              <a:rPr lang="en-US" sz="1800" dirty="0"/>
              <a:t>salary of an employee by 10%.</a:t>
            </a:r>
          </a:p>
          <a:p>
            <a:pPr marL="0" indent="0">
              <a:buNone/>
            </a:pPr>
            <a:endParaRPr lang="en-US" sz="1800" dirty="0" smtClean="0"/>
          </a:p>
          <a:p>
            <a:pPr marL="0" indent="0">
              <a:buNone/>
            </a:pPr>
            <a:r>
              <a:rPr lang="en-US" sz="1800" dirty="0" smtClean="0"/>
              <a:t>The </a:t>
            </a:r>
            <a:r>
              <a:rPr lang="en-US" sz="1800" dirty="0"/>
              <a:t>three operations of this transactions are: </a:t>
            </a:r>
          </a:p>
          <a:p>
            <a:pPr marL="0" indent="0">
              <a:buNone/>
            </a:pPr>
            <a:r>
              <a:rPr lang="en-US" sz="1800" dirty="0"/>
              <a:t>read(salary</a:t>
            </a:r>
            <a:r>
              <a:rPr lang="en-US" sz="1800" dirty="0" smtClean="0"/>
              <a:t>),salary=</a:t>
            </a:r>
            <a:r>
              <a:rPr lang="en-US" sz="1800" dirty="0" err="1" smtClean="0"/>
              <a:t>salary+salary</a:t>
            </a:r>
            <a:r>
              <a:rPr lang="en-US" sz="1800" dirty="0" smtClean="0"/>
              <a:t>*0.10,write(salary</a:t>
            </a:r>
            <a:r>
              <a:rPr lang="en-US" sz="1800" dirty="0"/>
              <a:t>)</a:t>
            </a:r>
          </a:p>
          <a:p>
            <a:pPr marL="0" indent="0">
              <a:buNone/>
            </a:pPr>
            <a:endParaRPr lang="en-US" sz="1800" dirty="0" smtClean="0"/>
          </a:p>
          <a:p>
            <a:pPr marL="0" indent="0">
              <a:buNone/>
            </a:pPr>
            <a:r>
              <a:rPr lang="en-US" sz="1800" dirty="0" smtClean="0"/>
              <a:t>All this three </a:t>
            </a:r>
            <a:r>
              <a:rPr lang="en-US" sz="1800" dirty="0"/>
              <a:t>operations should be executed for </a:t>
            </a:r>
            <a:r>
              <a:rPr lang="en-US" sz="1800" dirty="0" smtClean="0"/>
              <a:t>the transaction </a:t>
            </a:r>
            <a:r>
              <a:rPr lang="en-US" sz="1800" dirty="0"/>
              <a:t>to be </a:t>
            </a:r>
            <a:r>
              <a:rPr lang="en-US" sz="1800" dirty="0" smtClean="0"/>
              <a:t>successful</a:t>
            </a:r>
            <a:endParaRPr lang="en-US" sz="1800" dirty="0"/>
          </a:p>
          <a:p>
            <a:endParaRPr lang="en-IN" sz="1800" dirty="0"/>
          </a:p>
        </p:txBody>
      </p:sp>
      <p:sp>
        <p:nvSpPr>
          <p:cNvPr id="4" name="Date Placeholder 3"/>
          <p:cNvSpPr>
            <a:spLocks noGrp="1"/>
          </p:cNvSpPr>
          <p:nvPr>
            <p:ph type="dt" sz="half" idx="10"/>
          </p:nvPr>
        </p:nvSpPr>
        <p:spPr/>
        <p:txBody>
          <a:bodyPr/>
          <a:lstStyle/>
          <a:p>
            <a:fld id="{0E8DBE1D-37C8-4837-BEBE-FC8DB4BD8F2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170</a:t>
            </a:fld>
            <a:endParaRPr lang="en-US"/>
          </a:p>
        </p:txBody>
      </p:sp>
    </p:spTree>
    <p:extLst>
      <p:ext uri="{BB962C8B-B14F-4D97-AF65-F5344CB8AC3E}">
        <p14:creationId xmlns="" xmlns:p14="http://schemas.microsoft.com/office/powerpoint/2010/main" val="208322207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Transactions</a:t>
            </a:r>
            <a:endParaRPr lang="en-US" dirty="0"/>
          </a:p>
        </p:txBody>
      </p:sp>
      <p:sp>
        <p:nvSpPr>
          <p:cNvPr id="3" name="Content Placeholder 2"/>
          <p:cNvSpPr>
            <a:spLocks noGrp="1"/>
          </p:cNvSpPr>
          <p:nvPr>
            <p:ph idx="1"/>
          </p:nvPr>
        </p:nvSpPr>
        <p:spPr/>
        <p:txBody>
          <a:bodyPr/>
          <a:lstStyle/>
          <a:p>
            <a:pPr marL="0" indent="0" algn="just">
              <a:buNone/>
            </a:pPr>
            <a:r>
              <a:rPr lang="en-US" sz="2000" dirty="0"/>
              <a:t>2. </a:t>
            </a:r>
            <a:r>
              <a:rPr lang="en-US" sz="2000" b="1" dirty="0"/>
              <a:t>C</a:t>
            </a:r>
            <a:r>
              <a:rPr lang="en-US" sz="2000" dirty="0"/>
              <a:t>onsistency </a:t>
            </a:r>
            <a:r>
              <a:rPr lang="en-US" sz="2000" dirty="0" smtClean="0"/>
              <a:t>preservation (or Correctness)</a:t>
            </a:r>
            <a:endParaRPr lang="en-US" sz="2800" dirty="0" smtClean="0"/>
          </a:p>
          <a:p>
            <a:pPr marL="0" indent="0" algn="just">
              <a:buNone/>
            </a:pPr>
            <a:r>
              <a:rPr lang="en-US" sz="2000" dirty="0" smtClean="0"/>
              <a:t>A transaction should lead database from one consistent state to another consistent state.</a:t>
            </a:r>
          </a:p>
          <a:p>
            <a:pPr marL="0" indent="0" algn="just">
              <a:buNone/>
            </a:pPr>
            <a:endParaRPr lang="en-US" sz="2000" dirty="0" smtClean="0"/>
          </a:p>
          <a:p>
            <a:pPr marL="0" indent="0" algn="just">
              <a:buNone/>
            </a:pPr>
            <a:r>
              <a:rPr lang="en-US" sz="2000" dirty="0" smtClean="0"/>
              <a:t>Example: Say in a database table if both Date of Birth (</a:t>
            </a:r>
            <a:r>
              <a:rPr lang="en-US" sz="2000" b="1" dirty="0" smtClean="0"/>
              <a:t>DOB</a:t>
            </a:r>
            <a:r>
              <a:rPr lang="en-US" sz="2000" dirty="0" smtClean="0"/>
              <a:t>) and </a:t>
            </a:r>
            <a:r>
              <a:rPr lang="en-US" sz="2000" b="1" dirty="0" smtClean="0"/>
              <a:t>Age</a:t>
            </a:r>
            <a:r>
              <a:rPr lang="en-US" sz="2000" dirty="0" smtClean="0"/>
              <a:t>  values are stored. </a:t>
            </a:r>
          </a:p>
          <a:p>
            <a:pPr marL="0" indent="0" algn="just">
              <a:buNone/>
            </a:pPr>
            <a:endParaRPr lang="en-US" sz="2000" dirty="0"/>
          </a:p>
          <a:p>
            <a:pPr marL="0" indent="0" algn="just">
              <a:buNone/>
            </a:pPr>
            <a:r>
              <a:rPr lang="en-US" sz="2000" dirty="0" smtClean="0"/>
              <a:t>If any transaction changes DOB then appropriately the change in age value should reflected in database table. When DOB is changed but Age value has not been changed then table data will not be in consistent state.</a:t>
            </a:r>
            <a:endParaRPr lang="en-US" sz="2000" dirty="0"/>
          </a:p>
          <a:p>
            <a:pPr marL="0" indent="0" algn="just">
              <a:buNone/>
            </a:pPr>
            <a:endParaRPr lang="en-US" sz="2800" dirty="0"/>
          </a:p>
        </p:txBody>
      </p:sp>
      <p:sp>
        <p:nvSpPr>
          <p:cNvPr id="4" name="Date Placeholder 3"/>
          <p:cNvSpPr>
            <a:spLocks noGrp="1"/>
          </p:cNvSpPr>
          <p:nvPr>
            <p:ph type="dt" sz="half" idx="10"/>
          </p:nvPr>
        </p:nvSpPr>
        <p:spPr/>
        <p:txBody>
          <a:bodyPr/>
          <a:lstStyle/>
          <a:p>
            <a:fld id="{57D0C40F-B885-42DF-BE2C-DDBF466F24F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171</a:t>
            </a:fld>
            <a:endParaRPr lang="en-US"/>
          </a:p>
        </p:txBody>
      </p:sp>
    </p:spTree>
    <p:extLst>
      <p:ext uri="{BB962C8B-B14F-4D97-AF65-F5344CB8AC3E}">
        <p14:creationId xmlns="" xmlns:p14="http://schemas.microsoft.com/office/powerpoint/2010/main" val="35140479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Transactions</a:t>
            </a:r>
            <a:endParaRPr lang="en-US" dirty="0"/>
          </a:p>
        </p:txBody>
      </p:sp>
      <p:sp>
        <p:nvSpPr>
          <p:cNvPr id="3" name="Content Placeholder 2"/>
          <p:cNvSpPr>
            <a:spLocks noGrp="1"/>
          </p:cNvSpPr>
          <p:nvPr>
            <p:ph idx="1"/>
          </p:nvPr>
        </p:nvSpPr>
        <p:spPr/>
        <p:txBody>
          <a:bodyPr/>
          <a:lstStyle/>
          <a:p>
            <a:pPr marL="0" indent="0" algn="just">
              <a:buNone/>
            </a:pPr>
            <a:r>
              <a:rPr lang="en-US" sz="2000" dirty="0"/>
              <a:t>3. </a:t>
            </a:r>
            <a:r>
              <a:rPr lang="en-US" sz="2000" b="1" dirty="0"/>
              <a:t>I</a:t>
            </a:r>
            <a:r>
              <a:rPr lang="en-US" sz="2000" dirty="0"/>
              <a:t>solation</a:t>
            </a:r>
          </a:p>
          <a:p>
            <a:pPr marL="0" indent="0" algn="just">
              <a:buNone/>
            </a:pPr>
            <a:r>
              <a:rPr lang="en-US" sz="2000" dirty="0"/>
              <a:t>Ensures that concurrent execution results in a </a:t>
            </a:r>
            <a:r>
              <a:rPr lang="en-US" sz="2000" dirty="0" smtClean="0"/>
              <a:t>system state </a:t>
            </a:r>
            <a:r>
              <a:rPr lang="en-US" sz="2000" dirty="0"/>
              <a:t>that would be obtained if transaction would </a:t>
            </a:r>
            <a:r>
              <a:rPr lang="en-US" sz="2000" dirty="0" smtClean="0"/>
              <a:t>be executed </a:t>
            </a:r>
            <a:r>
              <a:rPr lang="en-US" sz="2000" dirty="0"/>
              <a:t>serially</a:t>
            </a:r>
            <a:r>
              <a:rPr lang="en-US" sz="2000" dirty="0" smtClean="0"/>
              <a:t>.</a:t>
            </a:r>
          </a:p>
          <a:p>
            <a:pPr marL="0" indent="0" algn="just">
              <a:buNone/>
            </a:pPr>
            <a:endParaRPr lang="en-US" sz="2000" dirty="0"/>
          </a:p>
        </p:txBody>
      </p:sp>
      <p:sp>
        <p:nvSpPr>
          <p:cNvPr id="4" name="Date Placeholder 3"/>
          <p:cNvSpPr>
            <a:spLocks noGrp="1"/>
          </p:cNvSpPr>
          <p:nvPr>
            <p:ph type="dt" sz="half" idx="10"/>
          </p:nvPr>
        </p:nvSpPr>
        <p:spPr/>
        <p:txBody>
          <a:bodyPr/>
          <a:lstStyle/>
          <a:p>
            <a:fld id="{776FC2A0-777B-4554-9894-6BD6E0409C2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172</a:t>
            </a:fld>
            <a:endParaRPr lang="en-US"/>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2564904"/>
            <a:ext cx="6912768" cy="3717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329588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Transactions</a:t>
            </a:r>
            <a:endParaRPr lang="en-US" dirty="0"/>
          </a:p>
        </p:txBody>
      </p:sp>
      <p:sp>
        <p:nvSpPr>
          <p:cNvPr id="3" name="Content Placeholder 2"/>
          <p:cNvSpPr>
            <a:spLocks noGrp="1"/>
          </p:cNvSpPr>
          <p:nvPr>
            <p:ph idx="1"/>
          </p:nvPr>
        </p:nvSpPr>
        <p:spPr/>
        <p:txBody>
          <a:bodyPr/>
          <a:lstStyle/>
          <a:p>
            <a:pPr marL="0" indent="0" algn="just">
              <a:buNone/>
            </a:pPr>
            <a:r>
              <a:rPr lang="en-US" sz="2800" dirty="0"/>
              <a:t>4. </a:t>
            </a:r>
            <a:r>
              <a:rPr lang="en-US" sz="2800" b="1" dirty="0"/>
              <a:t>D</a:t>
            </a:r>
            <a:r>
              <a:rPr lang="en-US" sz="2800" dirty="0"/>
              <a:t>urability or permanency</a:t>
            </a:r>
            <a:endParaRPr lang="en-IN" sz="2800" dirty="0"/>
          </a:p>
          <a:p>
            <a:pPr marL="0" indent="0" algn="just">
              <a:buNone/>
            </a:pPr>
            <a:r>
              <a:rPr lang="en-US" sz="2800" dirty="0"/>
              <a:t>Changes should be permanent. The </a:t>
            </a:r>
            <a:r>
              <a:rPr lang="en-US" sz="2800" dirty="0" smtClean="0"/>
              <a:t>changes must </a:t>
            </a:r>
            <a:r>
              <a:rPr lang="en-US" sz="2800" dirty="0"/>
              <a:t>NOT be lost </a:t>
            </a:r>
            <a:r>
              <a:rPr lang="en-US" sz="2800" dirty="0" smtClean="0"/>
              <a:t>due </a:t>
            </a:r>
            <a:r>
              <a:rPr lang="en-US" sz="2800" dirty="0"/>
              <a:t>to some </a:t>
            </a:r>
            <a:r>
              <a:rPr lang="en-US" sz="2800" dirty="0" smtClean="0"/>
              <a:t>database failure</a:t>
            </a:r>
            <a:r>
              <a:rPr lang="en-US" sz="2800" dirty="0"/>
              <a:t>.</a:t>
            </a:r>
          </a:p>
        </p:txBody>
      </p:sp>
      <p:sp>
        <p:nvSpPr>
          <p:cNvPr id="4" name="Date Placeholder 3"/>
          <p:cNvSpPr>
            <a:spLocks noGrp="1"/>
          </p:cNvSpPr>
          <p:nvPr>
            <p:ph type="dt" sz="half" idx="10"/>
          </p:nvPr>
        </p:nvSpPr>
        <p:spPr/>
        <p:txBody>
          <a:bodyPr/>
          <a:lstStyle/>
          <a:p>
            <a:fld id="{7AB78AC2-F820-4163-98C7-28106587614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173</a:t>
            </a:fld>
            <a:endParaRPr lang="en-US"/>
          </a:p>
        </p:txBody>
      </p:sp>
    </p:spTree>
    <p:extLst>
      <p:ext uri="{BB962C8B-B14F-4D97-AF65-F5344CB8AC3E}">
        <p14:creationId xmlns="" xmlns:p14="http://schemas.microsoft.com/office/powerpoint/2010/main" val="19602189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Summarizing Properties of Transactions</a:t>
            </a:r>
            <a:endParaRPr lang="en-IN" sz="2800" dirty="0"/>
          </a:p>
        </p:txBody>
      </p:sp>
      <p:sp>
        <p:nvSpPr>
          <p:cNvPr id="3" name="Content Placeholder 2"/>
          <p:cNvSpPr>
            <a:spLocks noGrp="1"/>
          </p:cNvSpPr>
          <p:nvPr>
            <p:ph idx="1"/>
          </p:nvPr>
        </p:nvSpPr>
        <p:spPr/>
        <p:txBody>
          <a:bodyPr/>
          <a:lstStyle/>
          <a:p>
            <a:pPr marL="0" indent="0">
              <a:buNone/>
            </a:pPr>
            <a:r>
              <a:rPr lang="en-US" sz="2800" dirty="0" smtClean="0"/>
              <a:t>ACID Properties</a:t>
            </a:r>
          </a:p>
          <a:p>
            <a:pPr marL="0" indent="0">
              <a:buNone/>
            </a:pPr>
            <a:r>
              <a:rPr lang="en-US" sz="2800" dirty="0" smtClean="0"/>
              <a:t>1. </a:t>
            </a:r>
            <a:r>
              <a:rPr lang="en-US" sz="2800" b="1" dirty="0" smtClean="0"/>
              <a:t>A</a:t>
            </a:r>
            <a:r>
              <a:rPr lang="en-US" sz="2800" dirty="0" smtClean="0"/>
              <a:t>tomicity</a:t>
            </a:r>
          </a:p>
          <a:p>
            <a:pPr marL="0" indent="0">
              <a:buNone/>
            </a:pPr>
            <a:r>
              <a:rPr lang="en-US" sz="2800" dirty="0" smtClean="0"/>
              <a:t>2. </a:t>
            </a:r>
            <a:r>
              <a:rPr lang="en-US" sz="2800" b="1" dirty="0" smtClean="0"/>
              <a:t>C</a:t>
            </a:r>
            <a:r>
              <a:rPr lang="en-US" sz="2800" dirty="0" smtClean="0"/>
              <a:t>onsistency preservation</a:t>
            </a:r>
          </a:p>
          <a:p>
            <a:pPr marL="0" indent="0">
              <a:buNone/>
            </a:pPr>
            <a:r>
              <a:rPr lang="en-US" sz="2800" dirty="0" smtClean="0"/>
              <a:t>3. </a:t>
            </a:r>
            <a:r>
              <a:rPr lang="en-US" sz="2800" b="1" dirty="0" smtClean="0"/>
              <a:t>I</a:t>
            </a:r>
            <a:r>
              <a:rPr lang="en-US" sz="2800" dirty="0" smtClean="0"/>
              <a:t>solation</a:t>
            </a:r>
            <a:endParaRPr lang="en-US" sz="2800" dirty="0"/>
          </a:p>
          <a:p>
            <a:pPr marL="0" indent="0">
              <a:buNone/>
            </a:pPr>
            <a:r>
              <a:rPr lang="en-US" sz="2800" dirty="0" smtClean="0"/>
              <a:t>4. </a:t>
            </a:r>
            <a:r>
              <a:rPr lang="en-US" sz="2800" b="1" dirty="0" smtClean="0"/>
              <a:t>D</a:t>
            </a:r>
            <a:r>
              <a:rPr lang="en-US" sz="2800" dirty="0" smtClean="0"/>
              <a:t>urability </a:t>
            </a:r>
            <a:r>
              <a:rPr lang="en-US" sz="2800" dirty="0"/>
              <a:t>or permanency</a:t>
            </a:r>
            <a:endParaRPr lang="en-IN" sz="2800" dirty="0"/>
          </a:p>
        </p:txBody>
      </p:sp>
      <p:sp>
        <p:nvSpPr>
          <p:cNvPr id="4" name="Date Placeholder 3"/>
          <p:cNvSpPr>
            <a:spLocks noGrp="1"/>
          </p:cNvSpPr>
          <p:nvPr>
            <p:ph type="dt" sz="half" idx="10"/>
          </p:nvPr>
        </p:nvSpPr>
        <p:spPr/>
        <p:txBody>
          <a:bodyPr/>
          <a:lstStyle/>
          <a:p>
            <a:fld id="{B9EB0C5A-05FA-4F0C-B3CF-EDF3DF2F00B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174</a:t>
            </a:fld>
            <a:endParaRPr lang="en-US"/>
          </a:p>
        </p:txBody>
      </p:sp>
    </p:spTree>
    <p:extLst>
      <p:ext uri="{BB962C8B-B14F-4D97-AF65-F5344CB8AC3E}">
        <p14:creationId xmlns="" xmlns:p14="http://schemas.microsoft.com/office/powerpoint/2010/main" val="7703198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a:t>
            </a:r>
            <a:endParaRPr lang="en-IN" dirty="0"/>
          </a:p>
        </p:txBody>
      </p:sp>
      <p:sp>
        <p:nvSpPr>
          <p:cNvPr id="3" name="Content Placeholder 2"/>
          <p:cNvSpPr>
            <a:spLocks noGrp="1"/>
          </p:cNvSpPr>
          <p:nvPr>
            <p:ph idx="1"/>
          </p:nvPr>
        </p:nvSpPr>
        <p:spPr/>
        <p:txBody>
          <a:bodyPr/>
          <a:lstStyle/>
          <a:p>
            <a:pPr algn="just">
              <a:lnSpc>
                <a:spcPct val="80000"/>
              </a:lnSpc>
            </a:pPr>
            <a:r>
              <a:rPr lang="en-US" sz="2400" dirty="0" smtClean="0"/>
              <a:t>A transaction is an atomic unit of work that is either completed in its entirety or not done at all. </a:t>
            </a:r>
          </a:p>
          <a:p>
            <a:pPr lvl="1" algn="just">
              <a:lnSpc>
                <a:spcPct val="80000"/>
              </a:lnSpc>
            </a:pPr>
            <a:r>
              <a:rPr lang="en-US" sz="2000" dirty="0" smtClean="0"/>
              <a:t>For </a:t>
            </a:r>
            <a:r>
              <a:rPr lang="en-US" sz="2000" b="1" dirty="0" smtClean="0"/>
              <a:t>recovery purposes</a:t>
            </a:r>
            <a:r>
              <a:rPr lang="en-US" sz="2000" dirty="0" smtClean="0"/>
              <a:t>, the system needs to keep track of when the transaction starts, terminates, and commits or aborts.</a:t>
            </a:r>
          </a:p>
          <a:p>
            <a:pPr algn="just">
              <a:lnSpc>
                <a:spcPct val="80000"/>
              </a:lnSpc>
            </a:pPr>
            <a:r>
              <a:rPr lang="en-US" sz="2400" b="1" dirty="0" smtClean="0"/>
              <a:t>Transaction</a:t>
            </a:r>
            <a:r>
              <a:rPr lang="en-US" sz="2400" dirty="0" smtClean="0"/>
              <a:t> </a:t>
            </a:r>
            <a:r>
              <a:rPr lang="en-US" sz="2400" b="1" dirty="0" smtClean="0"/>
              <a:t>states</a:t>
            </a:r>
            <a:r>
              <a:rPr lang="en-US" sz="2400" dirty="0" smtClean="0"/>
              <a:t>:</a:t>
            </a:r>
          </a:p>
          <a:p>
            <a:pPr lvl="1" algn="just">
              <a:lnSpc>
                <a:spcPct val="80000"/>
              </a:lnSpc>
            </a:pPr>
            <a:r>
              <a:rPr lang="en-US" sz="2000" dirty="0" smtClean="0"/>
              <a:t>Active state</a:t>
            </a:r>
          </a:p>
          <a:p>
            <a:pPr lvl="1" algn="just">
              <a:lnSpc>
                <a:spcPct val="80000"/>
              </a:lnSpc>
            </a:pPr>
            <a:r>
              <a:rPr lang="en-US" sz="2000" dirty="0" smtClean="0"/>
              <a:t>Partially committed state</a:t>
            </a:r>
          </a:p>
          <a:p>
            <a:pPr lvl="1" algn="just">
              <a:lnSpc>
                <a:spcPct val="80000"/>
              </a:lnSpc>
            </a:pPr>
            <a:r>
              <a:rPr lang="en-US" sz="2000" dirty="0" smtClean="0"/>
              <a:t>Committed state</a:t>
            </a:r>
          </a:p>
          <a:p>
            <a:pPr lvl="1" algn="just">
              <a:lnSpc>
                <a:spcPct val="80000"/>
              </a:lnSpc>
            </a:pPr>
            <a:r>
              <a:rPr lang="en-US" sz="2000" dirty="0" smtClean="0"/>
              <a:t>Failed state</a:t>
            </a:r>
          </a:p>
          <a:p>
            <a:pPr lvl="1" algn="just">
              <a:lnSpc>
                <a:spcPct val="80000"/>
              </a:lnSpc>
            </a:pPr>
            <a:r>
              <a:rPr lang="en-US" sz="2000" dirty="0" smtClean="0"/>
              <a:t>Terminated State</a:t>
            </a:r>
            <a:endParaRPr lang="en-IN" sz="2000" dirty="0"/>
          </a:p>
        </p:txBody>
      </p:sp>
      <p:sp>
        <p:nvSpPr>
          <p:cNvPr id="4" name="Date Placeholder 3"/>
          <p:cNvSpPr>
            <a:spLocks noGrp="1"/>
          </p:cNvSpPr>
          <p:nvPr>
            <p:ph type="dt" sz="half" idx="10"/>
          </p:nvPr>
        </p:nvSpPr>
        <p:spPr/>
        <p:txBody>
          <a:bodyPr/>
          <a:lstStyle/>
          <a:p>
            <a:fld id="{72D3A99F-2BA5-4969-9595-ABD56F224D7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175</a:t>
            </a:fld>
            <a:endParaRPr lang="en-US"/>
          </a:p>
        </p:txBody>
      </p:sp>
    </p:spTree>
    <p:extLst>
      <p:ext uri="{BB962C8B-B14F-4D97-AF65-F5344CB8AC3E}">
        <p14:creationId xmlns="" xmlns:p14="http://schemas.microsoft.com/office/powerpoint/2010/main" val="324959562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State transition diagram illustrating the states for transaction execution</a:t>
            </a:r>
            <a:endParaRPr lang="en-IN" sz="2000" dirty="0"/>
          </a:p>
        </p:txBody>
      </p:sp>
      <p:sp>
        <p:nvSpPr>
          <p:cNvPr id="4" name="Date Placeholder 3"/>
          <p:cNvSpPr>
            <a:spLocks noGrp="1"/>
          </p:cNvSpPr>
          <p:nvPr>
            <p:ph type="dt" sz="half" idx="10"/>
          </p:nvPr>
        </p:nvSpPr>
        <p:spPr/>
        <p:txBody>
          <a:bodyPr/>
          <a:lstStyle/>
          <a:p>
            <a:fld id="{F58ECDF7-4A41-4862-8766-339B9EE9B78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400710" y="1196752"/>
            <a:ext cx="8324850" cy="2257425"/>
          </a:xfrm>
          <a:prstGeom prst="rect">
            <a:avLst/>
          </a:prstGeom>
          <a:noFill/>
          <a:ln w="9525">
            <a:noFill/>
            <a:miter lim="800000"/>
            <a:headEnd/>
            <a:tailEnd/>
          </a:ln>
          <a:effectLst/>
        </p:spPr>
      </p:pic>
      <p:sp>
        <p:nvSpPr>
          <p:cNvPr id="3" name="TextBox 2"/>
          <p:cNvSpPr txBox="1"/>
          <p:nvPr/>
        </p:nvSpPr>
        <p:spPr>
          <a:xfrm>
            <a:off x="1043608" y="3508553"/>
            <a:ext cx="7465928" cy="2800767"/>
          </a:xfrm>
          <a:prstGeom prst="rect">
            <a:avLst/>
          </a:prstGeom>
          <a:noFill/>
        </p:spPr>
        <p:txBody>
          <a:bodyPr wrap="square" rtlCol="0">
            <a:spAutoFit/>
          </a:bodyPr>
          <a:lstStyle/>
          <a:p>
            <a:r>
              <a:rPr lang="en-US" sz="1600" b="1" dirty="0"/>
              <a:t>Active</a:t>
            </a:r>
            <a:r>
              <a:rPr lang="en-US" sz="1600" dirty="0"/>
              <a:t>, the initial state; the transaction stays in this </a:t>
            </a:r>
            <a:r>
              <a:rPr lang="en-US" sz="1600" dirty="0" smtClean="0"/>
              <a:t>state while </a:t>
            </a:r>
            <a:r>
              <a:rPr lang="en-US" sz="1600" dirty="0"/>
              <a:t>it is executing</a:t>
            </a:r>
          </a:p>
          <a:p>
            <a:r>
              <a:rPr lang="en-US" sz="1600" b="1" dirty="0" smtClean="0"/>
              <a:t>Partially </a:t>
            </a:r>
            <a:r>
              <a:rPr lang="en-US" sz="1600" b="1" dirty="0"/>
              <a:t>committed</a:t>
            </a:r>
            <a:r>
              <a:rPr lang="en-US" sz="1600" dirty="0"/>
              <a:t>, after the final statement has </a:t>
            </a:r>
            <a:r>
              <a:rPr lang="en-US" sz="1600" dirty="0" smtClean="0"/>
              <a:t>been executed</a:t>
            </a:r>
            <a:r>
              <a:rPr lang="en-US" sz="1600" dirty="0"/>
              <a:t>.</a:t>
            </a:r>
          </a:p>
          <a:p>
            <a:r>
              <a:rPr lang="en-US" sz="1600" b="1" dirty="0" smtClean="0"/>
              <a:t>Failed</a:t>
            </a:r>
            <a:r>
              <a:rPr lang="en-US" sz="1600" dirty="0"/>
              <a:t>, after the discovery that normal execution can </a:t>
            </a:r>
            <a:r>
              <a:rPr lang="en-US" sz="1600" dirty="0" smtClean="0"/>
              <a:t>no longer </a:t>
            </a:r>
            <a:r>
              <a:rPr lang="en-US" sz="1600" dirty="0"/>
              <a:t>proceed.</a:t>
            </a:r>
          </a:p>
          <a:p>
            <a:r>
              <a:rPr lang="en-US" sz="1600" b="1" dirty="0" smtClean="0"/>
              <a:t>Aborted</a:t>
            </a:r>
            <a:r>
              <a:rPr lang="en-US" sz="1600" dirty="0"/>
              <a:t>, after the transaction has been rolled back and </a:t>
            </a:r>
            <a:r>
              <a:rPr lang="en-US" sz="1600" dirty="0" smtClean="0"/>
              <a:t>the database </a:t>
            </a:r>
            <a:r>
              <a:rPr lang="en-US" sz="1600" dirty="0"/>
              <a:t>restored to its state prior to the start of </a:t>
            </a:r>
            <a:r>
              <a:rPr lang="en-US" sz="1600" dirty="0" smtClean="0"/>
              <a:t>the transaction</a:t>
            </a:r>
            <a:r>
              <a:rPr lang="en-US" sz="1600" dirty="0"/>
              <a:t>. Two options after it has been aborted:</a:t>
            </a:r>
          </a:p>
          <a:p>
            <a:r>
              <a:rPr lang="en-US" sz="1600" dirty="0"/>
              <a:t> </a:t>
            </a:r>
            <a:r>
              <a:rPr lang="en-US" sz="1600" dirty="0" smtClean="0"/>
              <a:t>             restart </a:t>
            </a:r>
            <a:r>
              <a:rPr lang="en-US" sz="1600" dirty="0"/>
              <a:t>the transaction – only if no internal logical error</a:t>
            </a:r>
          </a:p>
          <a:p>
            <a:r>
              <a:rPr lang="en-US" sz="1600" dirty="0" smtClean="0"/>
              <a:t>              </a:t>
            </a:r>
            <a:r>
              <a:rPr lang="en-US" sz="1600" dirty="0"/>
              <a:t>kill the transaction</a:t>
            </a:r>
          </a:p>
          <a:p>
            <a:r>
              <a:rPr lang="en-US" sz="1600" b="1" dirty="0" smtClean="0"/>
              <a:t>Committed</a:t>
            </a:r>
            <a:r>
              <a:rPr lang="en-US" sz="1600" dirty="0"/>
              <a:t>, after successful completion</a:t>
            </a:r>
          </a:p>
        </p:txBody>
      </p:sp>
    </p:spTree>
    <p:extLst>
      <p:ext uri="{BB962C8B-B14F-4D97-AF65-F5344CB8AC3E}">
        <p14:creationId xmlns="" xmlns:p14="http://schemas.microsoft.com/office/powerpoint/2010/main" val="27103097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Next what you are going learn is………</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2000" b="1" dirty="0" smtClean="0"/>
              <a:t>Concurrency Control Protocols</a:t>
            </a:r>
          </a:p>
          <a:p>
            <a:pPr>
              <a:lnSpc>
                <a:spcPct val="80000"/>
              </a:lnSpc>
            </a:pPr>
            <a:r>
              <a:rPr lang="en-US" altLang="en-US" sz="2000" dirty="0"/>
              <a:t> </a:t>
            </a:r>
            <a:r>
              <a:rPr lang="en-US" altLang="en-US" sz="2000" dirty="0" smtClean="0"/>
              <a:t>- To ensure when to give access to data item when transactions are getting executed concurrently or in interleaved way</a:t>
            </a:r>
          </a:p>
        </p:txBody>
      </p:sp>
      <p:sp>
        <p:nvSpPr>
          <p:cNvPr id="2" name="Date Placeholder 1"/>
          <p:cNvSpPr>
            <a:spLocks noGrp="1"/>
          </p:cNvSpPr>
          <p:nvPr>
            <p:ph type="dt" sz="half" idx="10"/>
          </p:nvPr>
        </p:nvSpPr>
        <p:spPr/>
        <p:txBody>
          <a:bodyPr/>
          <a:lstStyle/>
          <a:p>
            <a:fld id="{DEDF8DC2-2E57-400B-BBB9-698C08276D1C}"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177</a:t>
            </a:fld>
            <a:endParaRPr lang="en-US"/>
          </a:p>
        </p:txBody>
      </p:sp>
    </p:spTree>
    <p:extLst>
      <p:ext uri="{BB962C8B-B14F-4D97-AF65-F5344CB8AC3E}">
        <p14:creationId xmlns="" xmlns:p14="http://schemas.microsoft.com/office/powerpoint/2010/main" val="2269180351"/>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we need Concurrency Control Protocols ?</a:t>
            </a:r>
          </a:p>
        </p:txBody>
      </p:sp>
      <p:sp>
        <p:nvSpPr>
          <p:cNvPr id="4" name="Date Placeholder 3"/>
          <p:cNvSpPr>
            <a:spLocks noGrp="1"/>
          </p:cNvSpPr>
          <p:nvPr>
            <p:ph type="dt" sz="half" idx="10"/>
          </p:nvPr>
        </p:nvSpPr>
        <p:spPr/>
        <p:txBody>
          <a:bodyPr/>
          <a:lstStyle/>
          <a:p>
            <a:fld id="{DACD00D3-30C6-4AB9-809A-2BF9B1D25C2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178</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0132" y="327887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64838" y="3317803"/>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34868" y="3429000"/>
            <a:ext cx="2668137" cy="525130"/>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Software </a:t>
            </a:r>
          </a:p>
        </p:txBody>
      </p:sp>
      <p:cxnSp>
        <p:nvCxnSpPr>
          <p:cNvPr id="10" name="Straight Arrow Connector 9"/>
          <p:cNvCxnSpPr/>
          <p:nvPr/>
        </p:nvCxnSpPr>
        <p:spPr bwMode="auto">
          <a:xfrm>
            <a:off x="2562091" y="3687231"/>
            <a:ext cx="634006" cy="4442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5903006" y="3687231"/>
            <a:ext cx="561832"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395536" y="1043444"/>
            <a:ext cx="5320239" cy="338554"/>
          </a:xfrm>
          <a:prstGeom prst="rect">
            <a:avLst/>
          </a:prstGeom>
          <a:noFill/>
        </p:spPr>
        <p:txBody>
          <a:bodyPr wrap="none" rtlCol="0">
            <a:spAutoFit/>
          </a:bodyPr>
          <a:lstStyle/>
          <a:p>
            <a:r>
              <a:rPr lang="en-US" sz="1600" dirty="0" smtClean="0"/>
              <a:t>Consider an example of Train Reservation System</a:t>
            </a:r>
            <a:endParaRPr lang="en-US" sz="1600" dirty="0"/>
          </a:p>
        </p:txBody>
      </p:sp>
      <p:sp>
        <p:nvSpPr>
          <p:cNvPr id="13" name="TextBox 12"/>
          <p:cNvSpPr txBox="1"/>
          <p:nvPr/>
        </p:nvSpPr>
        <p:spPr>
          <a:xfrm>
            <a:off x="1195395" y="3558522"/>
            <a:ext cx="856325" cy="369332"/>
          </a:xfrm>
          <a:prstGeom prst="rect">
            <a:avLst/>
          </a:prstGeom>
          <a:noFill/>
        </p:spPr>
        <p:txBody>
          <a:bodyPr wrap="none" rtlCol="0">
            <a:spAutoFit/>
          </a:bodyPr>
          <a:lstStyle/>
          <a:p>
            <a:r>
              <a:rPr lang="en-US" dirty="0" smtClean="0"/>
              <a:t>User1</a:t>
            </a:r>
            <a:endParaRPr lang="en-US" dirty="0"/>
          </a:p>
        </p:txBody>
      </p:sp>
      <p:sp>
        <p:nvSpPr>
          <p:cNvPr id="14" name="TextBox 13"/>
          <p:cNvSpPr txBox="1"/>
          <p:nvPr/>
        </p:nvSpPr>
        <p:spPr>
          <a:xfrm>
            <a:off x="6922038" y="3544617"/>
            <a:ext cx="856325" cy="369332"/>
          </a:xfrm>
          <a:prstGeom prst="rect">
            <a:avLst/>
          </a:prstGeom>
          <a:noFill/>
        </p:spPr>
        <p:txBody>
          <a:bodyPr wrap="none" rtlCol="0">
            <a:spAutoFit/>
          </a:bodyPr>
          <a:lstStyle/>
          <a:p>
            <a:r>
              <a:rPr lang="en-US" dirty="0" smtClean="0"/>
              <a:t>User2</a:t>
            </a:r>
            <a:endParaRPr lang="en-US" dirty="0"/>
          </a:p>
        </p:txBody>
      </p:sp>
      <p:sp>
        <p:nvSpPr>
          <p:cNvPr id="15" name="Down Arrow 14"/>
          <p:cNvSpPr/>
          <p:nvPr/>
        </p:nvSpPr>
        <p:spPr bwMode="auto">
          <a:xfrm rot="10598870">
            <a:off x="4377613" y="3078687"/>
            <a:ext cx="322248" cy="360042"/>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210163" y="4221088"/>
            <a:ext cx="3587072" cy="523220"/>
          </a:xfrm>
          <a:prstGeom prst="rect">
            <a:avLst/>
          </a:prstGeom>
          <a:noFill/>
          <a:ln>
            <a:solidFill>
              <a:srgbClr val="0000FF"/>
            </a:solidFill>
          </a:ln>
        </p:spPr>
        <p:txBody>
          <a:bodyPr wrap="none" rtlCol="0">
            <a:spAutoFit/>
          </a:bodyPr>
          <a:lstStyle/>
          <a:p>
            <a:r>
              <a:rPr lang="en-US" sz="1400" dirty="0" smtClean="0"/>
              <a:t>User1: Wants to </a:t>
            </a:r>
            <a:r>
              <a:rPr lang="en-US" sz="1400" b="1" dirty="0" smtClean="0"/>
              <a:t>reserve </a:t>
            </a:r>
            <a:r>
              <a:rPr lang="en-US" sz="1400" dirty="0" smtClean="0"/>
              <a:t> 5 seats on </a:t>
            </a:r>
          </a:p>
          <a:p>
            <a:r>
              <a:rPr lang="en-US" sz="1400" b="1" dirty="0" err="1" smtClean="0"/>
              <a:t>Tippu</a:t>
            </a:r>
            <a:r>
              <a:rPr lang="en-US" sz="1400" dirty="0" smtClean="0"/>
              <a:t> express</a:t>
            </a:r>
          </a:p>
        </p:txBody>
      </p:sp>
      <p:sp>
        <p:nvSpPr>
          <p:cNvPr id="17" name="TextBox 16"/>
          <p:cNvSpPr txBox="1"/>
          <p:nvPr/>
        </p:nvSpPr>
        <p:spPr>
          <a:xfrm>
            <a:off x="5076056" y="4292516"/>
            <a:ext cx="3526158" cy="523220"/>
          </a:xfrm>
          <a:prstGeom prst="rect">
            <a:avLst/>
          </a:prstGeom>
          <a:noFill/>
          <a:ln>
            <a:solidFill>
              <a:srgbClr val="CC00CC"/>
            </a:solidFill>
          </a:ln>
        </p:spPr>
        <p:txBody>
          <a:bodyPr wrap="none" rtlCol="0">
            <a:spAutoFit/>
          </a:bodyPr>
          <a:lstStyle/>
          <a:p>
            <a:r>
              <a:rPr lang="en-US" sz="1400" dirty="0" smtClean="0"/>
              <a:t>User2: Wants to </a:t>
            </a:r>
            <a:r>
              <a:rPr lang="en-US" sz="1400" b="1" dirty="0" smtClean="0"/>
              <a:t>reserve</a:t>
            </a:r>
            <a:r>
              <a:rPr lang="en-US" sz="1400" dirty="0" smtClean="0"/>
              <a:t> 4 seats on </a:t>
            </a:r>
          </a:p>
          <a:p>
            <a:r>
              <a:rPr lang="en-US" sz="1400" b="1" dirty="0" err="1" smtClean="0"/>
              <a:t>Tippu</a:t>
            </a:r>
            <a:r>
              <a:rPr lang="en-US" sz="1400" dirty="0" smtClean="0"/>
              <a:t> express</a:t>
            </a:r>
          </a:p>
        </p:txBody>
      </p:sp>
      <p:sp>
        <p:nvSpPr>
          <p:cNvPr id="19" name="TextBox 18"/>
          <p:cNvSpPr txBox="1"/>
          <p:nvPr/>
        </p:nvSpPr>
        <p:spPr>
          <a:xfrm>
            <a:off x="539552" y="5138909"/>
            <a:ext cx="2861681" cy="861774"/>
          </a:xfrm>
          <a:prstGeom prst="rect">
            <a:avLst/>
          </a:prstGeom>
          <a:noFill/>
          <a:ln>
            <a:solidFill>
              <a:schemeClr val="tx1"/>
            </a:solidFill>
          </a:ln>
        </p:spPr>
        <p:txBody>
          <a:bodyPr wrap="none" rtlCol="0">
            <a:spAutoFit/>
          </a:bodyPr>
          <a:lstStyle/>
          <a:p>
            <a:r>
              <a:rPr lang="en-US" sz="1600" dirty="0" smtClean="0"/>
              <a:t>Read(</a:t>
            </a:r>
            <a:r>
              <a:rPr lang="en-US" sz="1600" dirty="0" err="1" smtClean="0"/>
              <a:t>TippuSeats</a:t>
            </a:r>
            <a:r>
              <a:rPr lang="en-US" sz="1600" dirty="0" smtClean="0"/>
              <a:t>)</a:t>
            </a:r>
          </a:p>
          <a:p>
            <a:r>
              <a:rPr lang="en-US" sz="1600" dirty="0" err="1" smtClean="0"/>
              <a:t>TippuSeats</a:t>
            </a:r>
            <a:r>
              <a:rPr lang="en-US" sz="1600" dirty="0" smtClean="0"/>
              <a:t>=TippuSeats-5</a:t>
            </a:r>
          </a:p>
          <a:p>
            <a:r>
              <a:rPr lang="en-US" sz="1600" dirty="0" smtClean="0"/>
              <a:t>Write(</a:t>
            </a:r>
            <a:r>
              <a:rPr lang="en-US" sz="1600" dirty="0" err="1" smtClean="0"/>
              <a:t>TippuSeats</a:t>
            </a:r>
            <a:r>
              <a:rPr lang="en-US" sz="1600" dirty="0" smtClean="0"/>
              <a:t>)</a:t>
            </a:r>
            <a:endParaRPr lang="en-US" sz="1600" dirty="0"/>
          </a:p>
        </p:txBody>
      </p:sp>
      <p:sp>
        <p:nvSpPr>
          <p:cNvPr id="20" name="TextBox 19"/>
          <p:cNvSpPr txBox="1"/>
          <p:nvPr/>
        </p:nvSpPr>
        <p:spPr>
          <a:xfrm>
            <a:off x="971600" y="4784089"/>
            <a:ext cx="1715919" cy="338554"/>
          </a:xfrm>
          <a:prstGeom prst="rect">
            <a:avLst/>
          </a:prstGeom>
          <a:noFill/>
        </p:spPr>
        <p:txBody>
          <a:bodyPr wrap="none" rtlCol="0">
            <a:spAutoFit/>
          </a:bodyPr>
          <a:lstStyle/>
          <a:p>
            <a:r>
              <a:rPr lang="en-US" sz="1600" dirty="0" smtClean="0">
                <a:solidFill>
                  <a:srgbClr val="CC3300"/>
                </a:solidFill>
              </a:rPr>
              <a:t>Transaction </a:t>
            </a:r>
            <a:r>
              <a:rPr lang="en-US" sz="1600" b="1" dirty="0" smtClean="0">
                <a:solidFill>
                  <a:srgbClr val="CC3300"/>
                </a:solidFill>
              </a:rPr>
              <a:t>T1</a:t>
            </a:r>
            <a:endParaRPr lang="en-US" sz="1600" b="1" dirty="0">
              <a:solidFill>
                <a:srgbClr val="CC3300"/>
              </a:solidFill>
            </a:endParaRPr>
          </a:p>
        </p:txBody>
      </p:sp>
      <p:sp>
        <p:nvSpPr>
          <p:cNvPr id="21" name="TextBox 20"/>
          <p:cNvSpPr txBox="1"/>
          <p:nvPr/>
        </p:nvSpPr>
        <p:spPr>
          <a:xfrm>
            <a:off x="5238711" y="5198476"/>
            <a:ext cx="2861681" cy="830997"/>
          </a:xfrm>
          <a:prstGeom prst="rect">
            <a:avLst/>
          </a:prstGeom>
          <a:noFill/>
          <a:ln>
            <a:solidFill>
              <a:schemeClr val="tx1"/>
            </a:solidFill>
          </a:ln>
        </p:spPr>
        <p:txBody>
          <a:bodyPr wrap="none" rtlCol="0">
            <a:spAutoFit/>
          </a:bodyPr>
          <a:lstStyle/>
          <a:p>
            <a:r>
              <a:rPr lang="en-US" sz="1600" dirty="0" smtClean="0"/>
              <a:t>Read(</a:t>
            </a:r>
            <a:r>
              <a:rPr lang="en-US" sz="1600" dirty="0" err="1" smtClean="0"/>
              <a:t>TippuSeats</a:t>
            </a:r>
            <a:r>
              <a:rPr lang="en-US" sz="1600" dirty="0" smtClean="0"/>
              <a:t>)</a:t>
            </a:r>
          </a:p>
          <a:p>
            <a:r>
              <a:rPr lang="en-US" sz="1600" dirty="0" err="1" smtClean="0"/>
              <a:t>TippuSeats</a:t>
            </a:r>
            <a:r>
              <a:rPr lang="en-US" sz="1600" dirty="0" smtClean="0"/>
              <a:t>=TippuSeats-4</a:t>
            </a:r>
          </a:p>
          <a:p>
            <a:r>
              <a:rPr lang="en-US" sz="1600" dirty="0" smtClean="0"/>
              <a:t>Write(</a:t>
            </a:r>
            <a:r>
              <a:rPr lang="en-US" sz="1600" dirty="0" err="1" smtClean="0"/>
              <a:t>TippuSeats</a:t>
            </a:r>
            <a:r>
              <a:rPr lang="en-US" sz="1600" dirty="0" smtClean="0"/>
              <a:t>)</a:t>
            </a:r>
            <a:endParaRPr lang="en-US" sz="1600" dirty="0"/>
          </a:p>
        </p:txBody>
      </p:sp>
      <p:sp>
        <p:nvSpPr>
          <p:cNvPr id="22" name="TextBox 21"/>
          <p:cNvSpPr txBox="1"/>
          <p:nvPr/>
        </p:nvSpPr>
        <p:spPr>
          <a:xfrm>
            <a:off x="5763337" y="4842807"/>
            <a:ext cx="1715919" cy="338554"/>
          </a:xfrm>
          <a:prstGeom prst="rect">
            <a:avLst/>
          </a:prstGeom>
          <a:noFill/>
        </p:spPr>
        <p:txBody>
          <a:bodyPr wrap="none" rtlCol="0">
            <a:spAutoFit/>
          </a:bodyPr>
          <a:lstStyle/>
          <a:p>
            <a:r>
              <a:rPr lang="en-US" sz="1600" dirty="0" smtClean="0">
                <a:solidFill>
                  <a:srgbClr val="CC3300"/>
                </a:solidFill>
              </a:rPr>
              <a:t>Transaction </a:t>
            </a:r>
            <a:r>
              <a:rPr lang="en-US" sz="1600" b="1" dirty="0" smtClean="0">
                <a:solidFill>
                  <a:srgbClr val="CC3300"/>
                </a:solidFill>
              </a:rPr>
              <a:t>T2</a:t>
            </a:r>
            <a:endParaRPr lang="en-US" sz="1600" b="1" dirty="0">
              <a:solidFill>
                <a:srgbClr val="CC3300"/>
              </a:solidFill>
            </a:endParaRPr>
          </a:p>
        </p:txBody>
      </p:sp>
      <p:pic>
        <p:nvPicPr>
          <p:cNvPr id="25601" name="Picture 1"/>
          <p:cNvPicPr>
            <a:picLocks noChangeAspect="1" noChangeArrowheads="1"/>
          </p:cNvPicPr>
          <p:nvPr/>
        </p:nvPicPr>
        <p:blipFill>
          <a:blip r:embed="rId4" cstate="print"/>
          <a:srcRect/>
          <a:stretch>
            <a:fillRect/>
          </a:stretch>
        </p:blipFill>
        <p:spPr bwMode="auto">
          <a:xfrm>
            <a:off x="857224" y="1353451"/>
            <a:ext cx="7410478" cy="1685794"/>
          </a:xfrm>
          <a:prstGeom prst="rect">
            <a:avLst/>
          </a:prstGeom>
          <a:noFill/>
          <a:ln w="9525">
            <a:noFill/>
            <a:miter lim="800000"/>
            <a:headEnd/>
            <a:tailEnd/>
          </a:ln>
          <a:effectLst/>
        </p:spPr>
      </p:pic>
    </p:spTree>
    <p:extLst>
      <p:ext uri="{BB962C8B-B14F-4D97-AF65-F5344CB8AC3E}">
        <p14:creationId xmlns="" xmlns:p14="http://schemas.microsoft.com/office/powerpoint/2010/main" val="307205757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we need Concurrency Control Protocols ?</a:t>
            </a:r>
          </a:p>
        </p:txBody>
      </p:sp>
      <p:sp>
        <p:nvSpPr>
          <p:cNvPr id="4" name="Date Placeholder 3"/>
          <p:cNvSpPr>
            <a:spLocks noGrp="1"/>
          </p:cNvSpPr>
          <p:nvPr>
            <p:ph type="dt" sz="half" idx="10"/>
          </p:nvPr>
        </p:nvSpPr>
        <p:spPr/>
        <p:txBody>
          <a:bodyPr/>
          <a:lstStyle/>
          <a:p>
            <a:fld id="{2CC418C6-94A1-4742-B65E-A700F201D6A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179</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239653350"/>
              </p:ext>
            </p:extLst>
          </p:nvPr>
        </p:nvGraphicFramePr>
        <p:xfrm>
          <a:off x="929965" y="1916832"/>
          <a:ext cx="6954403" cy="2595880"/>
        </p:xfrm>
        <a:graphic>
          <a:graphicData uri="http://schemas.openxmlformats.org/drawingml/2006/table">
            <a:tbl>
              <a:tblPr firstRow="1" bandRow="1">
                <a:tableStyleId>{5C22544A-7EE6-4342-B048-85BDC9FD1C3A}</a:tableStyleId>
              </a:tblPr>
              <a:tblGrid>
                <a:gridCol w="1043161"/>
                <a:gridCol w="2851305"/>
                <a:gridCol w="3059937"/>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=TippuSeats-4</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a:off x="467544" y="1268760"/>
            <a:ext cx="7242688" cy="584775"/>
          </a:xfrm>
          <a:prstGeom prst="rect">
            <a:avLst/>
          </a:prstGeom>
          <a:noFill/>
        </p:spPr>
        <p:txBody>
          <a:bodyPr wrap="none" rtlCol="0">
            <a:spAutoFit/>
          </a:bodyPr>
          <a:lstStyle/>
          <a:p>
            <a:r>
              <a:rPr lang="en-US" sz="1600" dirty="0" smtClean="0"/>
              <a:t>Case 1: When the </a:t>
            </a:r>
            <a:r>
              <a:rPr lang="en-US" sz="1600" b="1" dirty="0" smtClean="0"/>
              <a:t>User1 </a:t>
            </a:r>
            <a:r>
              <a:rPr lang="en-US" sz="1600" dirty="0" smtClean="0"/>
              <a:t>Logins at </a:t>
            </a:r>
            <a:r>
              <a:rPr lang="en-US" sz="1600" b="1" dirty="0" smtClean="0"/>
              <a:t>4:00pm</a:t>
            </a:r>
            <a:r>
              <a:rPr lang="en-US" sz="1600" dirty="0" smtClean="0"/>
              <a:t> to booking system and </a:t>
            </a:r>
          </a:p>
          <a:p>
            <a:r>
              <a:rPr lang="en-US" sz="1600" b="1" dirty="0" smtClean="0"/>
              <a:t>User 2</a:t>
            </a:r>
            <a:r>
              <a:rPr lang="en-US" sz="1600" dirty="0" smtClean="0"/>
              <a:t> </a:t>
            </a:r>
            <a:r>
              <a:rPr lang="en-US" sz="1600" dirty="0"/>
              <a:t>Logins at </a:t>
            </a:r>
            <a:r>
              <a:rPr lang="en-US" sz="1600" b="1" dirty="0" smtClean="0"/>
              <a:t>4:03pm</a:t>
            </a:r>
            <a:r>
              <a:rPr lang="en-US" sz="1600" dirty="0" smtClean="0"/>
              <a:t> </a:t>
            </a:r>
            <a:r>
              <a:rPr lang="en-US" sz="1600" dirty="0"/>
              <a:t>to booking system</a:t>
            </a:r>
          </a:p>
        </p:txBody>
      </p:sp>
      <p:sp>
        <p:nvSpPr>
          <p:cNvPr id="25" name="Flowchart: Magnetic Disk 24"/>
          <p:cNvSpPr/>
          <p:nvPr/>
        </p:nvSpPr>
        <p:spPr bwMode="auto">
          <a:xfrm>
            <a:off x="1403648" y="4725144"/>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795836" y="5229200"/>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80</a:t>
            </a:r>
            <a:endParaRPr lang="en-US" dirty="0">
              <a:solidFill>
                <a:srgbClr val="0000FF"/>
              </a:solidFill>
            </a:endParaRPr>
          </a:p>
        </p:txBody>
      </p:sp>
      <p:sp>
        <p:nvSpPr>
          <p:cNvPr id="27" name="TextBox 26"/>
          <p:cNvSpPr txBox="1"/>
          <p:nvPr/>
        </p:nvSpPr>
        <p:spPr>
          <a:xfrm>
            <a:off x="1738179" y="6021288"/>
            <a:ext cx="1563185" cy="369332"/>
          </a:xfrm>
          <a:prstGeom prst="rect">
            <a:avLst/>
          </a:prstGeom>
          <a:noFill/>
        </p:spPr>
        <p:txBody>
          <a:bodyPr wrap="none" rtlCol="0">
            <a:spAutoFit/>
          </a:bodyPr>
          <a:lstStyle/>
          <a:p>
            <a:r>
              <a:rPr lang="en-US" dirty="0" smtClean="0"/>
              <a:t>Initial Value</a:t>
            </a:r>
            <a:endParaRPr lang="en-US" dirty="0"/>
          </a:p>
        </p:txBody>
      </p:sp>
      <p:sp>
        <p:nvSpPr>
          <p:cNvPr id="28" name="Flowchart: Magnetic Disk 27"/>
          <p:cNvSpPr/>
          <p:nvPr/>
        </p:nvSpPr>
        <p:spPr bwMode="auto">
          <a:xfrm>
            <a:off x="5436096" y="4715852"/>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9" name="TextBox 28"/>
          <p:cNvSpPr txBox="1"/>
          <p:nvPr/>
        </p:nvSpPr>
        <p:spPr>
          <a:xfrm>
            <a:off x="5828284" y="5219908"/>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a:t>
            </a:r>
            <a:r>
              <a:rPr lang="en-US" strike="sngStrike" dirty="0" smtClean="0">
                <a:solidFill>
                  <a:srgbClr val="0000FF"/>
                </a:solidFill>
              </a:rPr>
              <a:t>80</a:t>
            </a:r>
            <a:r>
              <a:rPr lang="en-US" dirty="0" smtClean="0">
                <a:solidFill>
                  <a:srgbClr val="0000FF"/>
                </a:solidFill>
              </a:rPr>
              <a:t> 71</a:t>
            </a:r>
            <a:endParaRPr lang="en-US" dirty="0">
              <a:solidFill>
                <a:srgbClr val="0000FF"/>
              </a:solidFill>
            </a:endParaRPr>
          </a:p>
        </p:txBody>
      </p:sp>
      <p:sp>
        <p:nvSpPr>
          <p:cNvPr id="30" name="TextBox 29"/>
          <p:cNvSpPr txBox="1"/>
          <p:nvPr/>
        </p:nvSpPr>
        <p:spPr>
          <a:xfrm>
            <a:off x="5865345" y="6011996"/>
            <a:ext cx="1442959" cy="369332"/>
          </a:xfrm>
          <a:prstGeom prst="rect">
            <a:avLst/>
          </a:prstGeom>
          <a:noFill/>
        </p:spPr>
        <p:txBody>
          <a:bodyPr wrap="none" rtlCol="0">
            <a:spAutoFit/>
          </a:bodyPr>
          <a:lstStyle/>
          <a:p>
            <a:r>
              <a:rPr lang="en-US" dirty="0" smtClean="0"/>
              <a:t>Final Value</a:t>
            </a:r>
            <a:endParaRPr lang="en-US" dirty="0"/>
          </a:p>
        </p:txBody>
      </p:sp>
      <p:sp>
        <p:nvSpPr>
          <p:cNvPr id="31" name="TextBox 30"/>
          <p:cNvSpPr txBox="1"/>
          <p:nvPr/>
        </p:nvSpPr>
        <p:spPr>
          <a:xfrm>
            <a:off x="133749" y="5219908"/>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1061387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146906C2-7C9C-4086-BD94-07FBF351B0F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899" y="3202544"/>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9415" y="4202676"/>
            <a:ext cx="938077" cy="369332"/>
          </a:xfrm>
          <a:prstGeom prst="rect">
            <a:avLst/>
          </a:prstGeom>
          <a:noFill/>
        </p:spPr>
        <p:txBody>
          <a:bodyPr wrap="none" rtlCol="0">
            <a:spAutoFit/>
          </a:bodyPr>
          <a:lstStyle/>
          <a:p>
            <a:r>
              <a:rPr lang="en-IN" dirty="0" smtClean="0"/>
              <a:t>User 1</a:t>
            </a:r>
            <a:endParaRPr lang="en-IN" dirty="0"/>
          </a:p>
        </p:txBody>
      </p:sp>
      <p:sp>
        <p:nvSpPr>
          <p:cNvPr id="12" name="Rectangle 11"/>
          <p:cNvSpPr/>
          <p:nvPr/>
        </p:nvSpPr>
        <p:spPr bwMode="auto">
          <a:xfrm>
            <a:off x="928662" y="3143248"/>
            <a:ext cx="7501022" cy="157163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owner = 'Ram';</a:t>
            </a:r>
          </a:p>
          <a:p>
            <a:pPr eaLnBrk="0" fontAlgn="base" hangingPunct="0">
              <a:spcBef>
                <a:spcPct val="0"/>
              </a:spcBef>
              <a:spcAft>
                <a:spcPct val="0"/>
              </a:spcAft>
            </a:pPr>
            <a:r>
              <a:rPr lang="en-IN" sz="1600" dirty="0" smtClean="0">
                <a:latin typeface="Verdana" pitchFamily="34" charset="0"/>
              </a:rPr>
              <a:t>UPDATE accounts SET balance = balance + 100 WHERE owner = '</a:t>
            </a:r>
            <a:r>
              <a:rPr lang="en-IN" sz="1600" dirty="0" err="1" smtClean="0">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dirty="0" smtClean="0">
                <a:solidFill>
                  <a:srgbClr val="FF0000"/>
                </a:solidFill>
                <a:latin typeface="Verdana" pitchFamily="34" charset="0"/>
              </a:rPr>
              <a:t>COMMIT;</a:t>
            </a: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0166" y="1785926"/>
            <a:ext cx="2000264" cy="896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Flowchart: Magnetic Disk 13"/>
          <p:cNvSpPr/>
          <p:nvPr/>
        </p:nvSpPr>
        <p:spPr bwMode="auto">
          <a:xfrm>
            <a:off x="1285852" y="1142984"/>
            <a:ext cx="2357454" cy="1785950"/>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pic>
        <p:nvPicPr>
          <p:cNvPr id="1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4282" y="5000636"/>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142844" y="5786454"/>
            <a:ext cx="938077" cy="369332"/>
          </a:xfrm>
          <a:prstGeom prst="rect">
            <a:avLst/>
          </a:prstGeom>
          <a:noFill/>
        </p:spPr>
        <p:txBody>
          <a:bodyPr wrap="none" rtlCol="0">
            <a:spAutoFit/>
          </a:bodyPr>
          <a:lstStyle/>
          <a:p>
            <a:r>
              <a:rPr lang="en-IN" dirty="0" smtClean="0"/>
              <a:t>User 2</a:t>
            </a:r>
            <a:endParaRPr lang="en-IN" dirty="0"/>
          </a:p>
        </p:txBody>
      </p:sp>
      <p:sp>
        <p:nvSpPr>
          <p:cNvPr id="16" name="Rectangle 15"/>
          <p:cNvSpPr/>
          <p:nvPr/>
        </p:nvSpPr>
        <p:spPr bwMode="auto">
          <a:xfrm>
            <a:off x="1214414" y="5214950"/>
            <a:ext cx="2643206" cy="6429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3786182" y="1500174"/>
            <a:ext cx="1896673" cy="369332"/>
          </a:xfrm>
          <a:prstGeom prst="rect">
            <a:avLst/>
          </a:prstGeom>
          <a:noFill/>
        </p:spPr>
        <p:txBody>
          <a:bodyPr wrap="none" rtlCol="0">
            <a:spAutoFit/>
          </a:bodyPr>
          <a:lstStyle/>
          <a:p>
            <a:r>
              <a:rPr lang="en-IN" dirty="0" smtClean="0"/>
              <a:t>Bank database</a:t>
            </a:r>
            <a:endParaRPr lang="en-IN" dirty="0"/>
          </a:p>
        </p:txBody>
      </p:sp>
      <p:sp>
        <p:nvSpPr>
          <p:cNvPr id="20" name="TextBox 19"/>
          <p:cNvSpPr txBox="1"/>
          <p:nvPr/>
        </p:nvSpPr>
        <p:spPr>
          <a:xfrm>
            <a:off x="4357686" y="5072074"/>
            <a:ext cx="4280339" cy="1200329"/>
          </a:xfrm>
          <a:prstGeom prst="rect">
            <a:avLst/>
          </a:prstGeom>
          <a:noFill/>
        </p:spPr>
        <p:txBody>
          <a:bodyPr wrap="none" rtlCol="0">
            <a:spAutoFit/>
          </a:bodyPr>
          <a:lstStyle/>
          <a:p>
            <a:r>
              <a:rPr lang="en-IN" b="1" dirty="0" smtClean="0">
                <a:solidFill>
                  <a:srgbClr val="C00000"/>
                </a:solidFill>
              </a:rPr>
              <a:t>Question:</a:t>
            </a:r>
          </a:p>
          <a:p>
            <a:r>
              <a:rPr lang="en-IN" dirty="0" smtClean="0"/>
              <a:t>What will be the balance of Ram </a:t>
            </a:r>
          </a:p>
          <a:p>
            <a:r>
              <a:rPr lang="en-IN" dirty="0" smtClean="0"/>
              <a:t>and </a:t>
            </a:r>
            <a:r>
              <a:rPr lang="en-IN" dirty="0" err="1" smtClean="0"/>
              <a:t>Shyam</a:t>
            </a:r>
            <a:r>
              <a:rPr lang="en-IN" dirty="0" smtClean="0"/>
              <a:t> when User 2 executes</a:t>
            </a:r>
          </a:p>
          <a:p>
            <a:r>
              <a:rPr lang="en-IN" dirty="0" smtClean="0"/>
              <a:t>Select statement on accounts table</a:t>
            </a:r>
            <a:endParaRPr lang="en-I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we need Concurrency Control Protocols ?</a:t>
            </a:r>
          </a:p>
        </p:txBody>
      </p:sp>
      <p:sp>
        <p:nvSpPr>
          <p:cNvPr id="4" name="Date Placeholder 3"/>
          <p:cNvSpPr>
            <a:spLocks noGrp="1"/>
          </p:cNvSpPr>
          <p:nvPr>
            <p:ph type="dt" sz="half" idx="10"/>
          </p:nvPr>
        </p:nvSpPr>
        <p:spPr/>
        <p:txBody>
          <a:bodyPr/>
          <a:lstStyle/>
          <a:p>
            <a:fld id="{12D4AEEF-4131-49CD-B1FB-82675193DDD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180</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2913940837"/>
              </p:ext>
            </p:extLst>
          </p:nvPr>
        </p:nvGraphicFramePr>
        <p:xfrm>
          <a:off x="929965" y="1916832"/>
          <a:ext cx="6954403" cy="2595880"/>
        </p:xfrm>
        <a:graphic>
          <a:graphicData uri="http://schemas.openxmlformats.org/drawingml/2006/table">
            <a:tbl>
              <a:tblPr firstRow="1" bandRow="1">
                <a:tableStyleId>{5C22544A-7EE6-4342-B048-85BDC9FD1C3A}</a:tableStyleId>
              </a:tblPr>
              <a:tblGrid>
                <a:gridCol w="1043161"/>
                <a:gridCol w="2851305"/>
                <a:gridCol w="3059937"/>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=TippuSeats-4</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a:off x="467544" y="1268760"/>
            <a:ext cx="7244291" cy="584775"/>
          </a:xfrm>
          <a:prstGeom prst="rect">
            <a:avLst/>
          </a:prstGeom>
          <a:noFill/>
        </p:spPr>
        <p:txBody>
          <a:bodyPr wrap="none" rtlCol="0">
            <a:spAutoFit/>
          </a:bodyPr>
          <a:lstStyle/>
          <a:p>
            <a:r>
              <a:rPr lang="en-US" sz="1600" dirty="0" smtClean="0"/>
              <a:t>Case 2: When the </a:t>
            </a:r>
            <a:r>
              <a:rPr lang="en-US" sz="1600" b="1" dirty="0" smtClean="0"/>
              <a:t>User1</a:t>
            </a:r>
            <a:r>
              <a:rPr lang="en-US" sz="1600" dirty="0" smtClean="0"/>
              <a:t> Logins at </a:t>
            </a:r>
            <a:r>
              <a:rPr lang="en-US" sz="1600" b="1" dirty="0" smtClean="0"/>
              <a:t>4:03pm</a:t>
            </a:r>
            <a:r>
              <a:rPr lang="en-US" sz="1600" dirty="0" smtClean="0"/>
              <a:t> to booking system and </a:t>
            </a:r>
          </a:p>
          <a:p>
            <a:r>
              <a:rPr lang="en-US" sz="1600" b="1" dirty="0" smtClean="0"/>
              <a:t>User 2</a:t>
            </a:r>
            <a:r>
              <a:rPr lang="en-US" sz="1600" dirty="0" smtClean="0"/>
              <a:t> </a:t>
            </a:r>
            <a:r>
              <a:rPr lang="en-US" sz="1600" dirty="0"/>
              <a:t>Logins at </a:t>
            </a:r>
            <a:r>
              <a:rPr lang="en-US" sz="1600" b="1" dirty="0" smtClean="0"/>
              <a:t>4:00pm</a:t>
            </a:r>
            <a:r>
              <a:rPr lang="en-US" sz="1600" dirty="0" smtClean="0"/>
              <a:t> </a:t>
            </a:r>
            <a:r>
              <a:rPr lang="en-US" sz="1600" dirty="0"/>
              <a:t>to booking system</a:t>
            </a:r>
          </a:p>
        </p:txBody>
      </p:sp>
      <p:sp>
        <p:nvSpPr>
          <p:cNvPr id="25" name="Flowchart: Magnetic Disk 24"/>
          <p:cNvSpPr/>
          <p:nvPr/>
        </p:nvSpPr>
        <p:spPr bwMode="auto">
          <a:xfrm>
            <a:off x="1403648" y="4725144"/>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795836" y="5229200"/>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80</a:t>
            </a:r>
            <a:endParaRPr lang="en-US" dirty="0">
              <a:solidFill>
                <a:srgbClr val="0000FF"/>
              </a:solidFill>
            </a:endParaRPr>
          </a:p>
        </p:txBody>
      </p:sp>
      <p:sp>
        <p:nvSpPr>
          <p:cNvPr id="27" name="TextBox 26"/>
          <p:cNvSpPr txBox="1"/>
          <p:nvPr/>
        </p:nvSpPr>
        <p:spPr>
          <a:xfrm>
            <a:off x="1738179" y="6021288"/>
            <a:ext cx="1563185" cy="369332"/>
          </a:xfrm>
          <a:prstGeom prst="rect">
            <a:avLst/>
          </a:prstGeom>
          <a:noFill/>
        </p:spPr>
        <p:txBody>
          <a:bodyPr wrap="none" rtlCol="0">
            <a:spAutoFit/>
          </a:bodyPr>
          <a:lstStyle/>
          <a:p>
            <a:r>
              <a:rPr lang="en-US" dirty="0" smtClean="0"/>
              <a:t>Initial Value</a:t>
            </a:r>
            <a:endParaRPr lang="en-US" dirty="0"/>
          </a:p>
        </p:txBody>
      </p:sp>
      <p:sp>
        <p:nvSpPr>
          <p:cNvPr id="28" name="Flowchart: Magnetic Disk 27"/>
          <p:cNvSpPr/>
          <p:nvPr/>
        </p:nvSpPr>
        <p:spPr bwMode="auto">
          <a:xfrm>
            <a:off x="5436096" y="4715852"/>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9" name="TextBox 28"/>
          <p:cNvSpPr txBox="1"/>
          <p:nvPr/>
        </p:nvSpPr>
        <p:spPr>
          <a:xfrm>
            <a:off x="5828284" y="5219908"/>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a:t>
            </a:r>
            <a:r>
              <a:rPr lang="en-US" strike="sngStrike" dirty="0" smtClean="0">
                <a:solidFill>
                  <a:srgbClr val="0000FF"/>
                </a:solidFill>
              </a:rPr>
              <a:t>80</a:t>
            </a:r>
            <a:r>
              <a:rPr lang="en-US" dirty="0" smtClean="0">
                <a:solidFill>
                  <a:srgbClr val="0000FF"/>
                </a:solidFill>
              </a:rPr>
              <a:t> 71</a:t>
            </a:r>
            <a:endParaRPr lang="en-US" dirty="0">
              <a:solidFill>
                <a:srgbClr val="0000FF"/>
              </a:solidFill>
            </a:endParaRPr>
          </a:p>
        </p:txBody>
      </p:sp>
      <p:sp>
        <p:nvSpPr>
          <p:cNvPr id="30" name="TextBox 29"/>
          <p:cNvSpPr txBox="1"/>
          <p:nvPr/>
        </p:nvSpPr>
        <p:spPr>
          <a:xfrm>
            <a:off x="5865345" y="6011996"/>
            <a:ext cx="1442959" cy="369332"/>
          </a:xfrm>
          <a:prstGeom prst="rect">
            <a:avLst/>
          </a:prstGeom>
          <a:noFill/>
        </p:spPr>
        <p:txBody>
          <a:bodyPr wrap="none" rtlCol="0">
            <a:spAutoFit/>
          </a:bodyPr>
          <a:lstStyle/>
          <a:p>
            <a:r>
              <a:rPr lang="en-US" dirty="0" smtClean="0"/>
              <a:t>Final Value</a:t>
            </a:r>
            <a:endParaRPr lang="en-US" dirty="0"/>
          </a:p>
        </p:txBody>
      </p:sp>
      <p:sp>
        <p:nvSpPr>
          <p:cNvPr id="7" name="TextBox 6"/>
          <p:cNvSpPr txBox="1"/>
          <p:nvPr/>
        </p:nvSpPr>
        <p:spPr>
          <a:xfrm>
            <a:off x="133749" y="5219908"/>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369386123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we need Concurrency Control Protocols ?</a:t>
            </a:r>
            <a:endParaRPr lang="en-US" sz="2400" dirty="0"/>
          </a:p>
        </p:txBody>
      </p:sp>
      <p:sp>
        <p:nvSpPr>
          <p:cNvPr id="4" name="Date Placeholder 3"/>
          <p:cNvSpPr>
            <a:spLocks noGrp="1"/>
          </p:cNvSpPr>
          <p:nvPr>
            <p:ph type="dt" sz="half" idx="10"/>
          </p:nvPr>
        </p:nvSpPr>
        <p:spPr/>
        <p:txBody>
          <a:bodyPr/>
          <a:lstStyle/>
          <a:p>
            <a:fld id="{8173A5C6-DD82-4691-ADDE-F05A899CF0B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181</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2683128797"/>
              </p:ext>
            </p:extLst>
          </p:nvPr>
        </p:nvGraphicFramePr>
        <p:xfrm>
          <a:off x="929965" y="1916832"/>
          <a:ext cx="6954403" cy="2595880"/>
        </p:xfrm>
        <a:graphic>
          <a:graphicData uri="http://schemas.openxmlformats.org/drawingml/2006/table">
            <a:tbl>
              <a:tblPr firstRow="1" bandRow="1">
                <a:tableStyleId>{5C22544A-7EE6-4342-B048-85BDC9FD1C3A}</a:tableStyleId>
              </a:tblPr>
              <a:tblGrid>
                <a:gridCol w="1043161"/>
                <a:gridCol w="2851305"/>
                <a:gridCol w="3059937"/>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=TippuSeats-4</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a:off x="467544" y="1268760"/>
            <a:ext cx="7212231" cy="584775"/>
          </a:xfrm>
          <a:prstGeom prst="rect">
            <a:avLst/>
          </a:prstGeom>
          <a:noFill/>
        </p:spPr>
        <p:txBody>
          <a:bodyPr wrap="none" rtlCol="0">
            <a:spAutoFit/>
          </a:bodyPr>
          <a:lstStyle/>
          <a:p>
            <a:r>
              <a:rPr lang="en-US" sz="1600" dirty="0" smtClean="0"/>
              <a:t>Case 3: When the </a:t>
            </a:r>
            <a:r>
              <a:rPr lang="en-US" sz="1600" b="1" dirty="0" smtClean="0"/>
              <a:t>User1</a:t>
            </a:r>
            <a:r>
              <a:rPr lang="en-US" sz="1600" dirty="0" smtClean="0"/>
              <a:t> Logins at </a:t>
            </a:r>
            <a:r>
              <a:rPr lang="en-US" sz="1600" b="1" dirty="0" smtClean="0"/>
              <a:t>4:00</a:t>
            </a:r>
            <a:r>
              <a:rPr lang="en-US" sz="1600" dirty="0" smtClean="0"/>
              <a:t>pm to booking system and </a:t>
            </a:r>
          </a:p>
          <a:p>
            <a:r>
              <a:rPr lang="en-US" sz="1600" b="1" dirty="0" smtClean="0"/>
              <a:t>User 2</a:t>
            </a:r>
            <a:r>
              <a:rPr lang="en-US" sz="1600" dirty="0" smtClean="0"/>
              <a:t> </a:t>
            </a:r>
            <a:r>
              <a:rPr lang="en-US" sz="1600" dirty="0"/>
              <a:t>Logins at </a:t>
            </a:r>
            <a:r>
              <a:rPr lang="en-US" sz="1600" b="1" dirty="0" smtClean="0"/>
              <a:t>4:01</a:t>
            </a:r>
            <a:r>
              <a:rPr lang="en-US" sz="1600" dirty="0" smtClean="0"/>
              <a:t>pm </a:t>
            </a:r>
            <a:r>
              <a:rPr lang="en-US" sz="1600" dirty="0"/>
              <a:t>to booking system</a:t>
            </a:r>
          </a:p>
        </p:txBody>
      </p:sp>
      <p:sp>
        <p:nvSpPr>
          <p:cNvPr id="25" name="Flowchart: Magnetic Disk 24"/>
          <p:cNvSpPr/>
          <p:nvPr/>
        </p:nvSpPr>
        <p:spPr bwMode="auto">
          <a:xfrm>
            <a:off x="1403648" y="4725144"/>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795836" y="5229200"/>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80</a:t>
            </a:r>
            <a:endParaRPr lang="en-US" dirty="0">
              <a:solidFill>
                <a:srgbClr val="0000FF"/>
              </a:solidFill>
            </a:endParaRPr>
          </a:p>
        </p:txBody>
      </p:sp>
      <p:sp>
        <p:nvSpPr>
          <p:cNvPr id="27" name="TextBox 26"/>
          <p:cNvSpPr txBox="1"/>
          <p:nvPr/>
        </p:nvSpPr>
        <p:spPr>
          <a:xfrm>
            <a:off x="1738179" y="6021288"/>
            <a:ext cx="1563185" cy="369332"/>
          </a:xfrm>
          <a:prstGeom prst="rect">
            <a:avLst/>
          </a:prstGeom>
          <a:noFill/>
        </p:spPr>
        <p:txBody>
          <a:bodyPr wrap="none" rtlCol="0">
            <a:spAutoFit/>
          </a:bodyPr>
          <a:lstStyle/>
          <a:p>
            <a:r>
              <a:rPr lang="en-US" dirty="0" smtClean="0"/>
              <a:t>Initial Value</a:t>
            </a:r>
            <a:endParaRPr lang="en-US" dirty="0"/>
          </a:p>
        </p:txBody>
      </p:sp>
      <p:sp>
        <p:nvSpPr>
          <p:cNvPr id="7" name="TextBox 6"/>
          <p:cNvSpPr txBox="1"/>
          <p:nvPr/>
        </p:nvSpPr>
        <p:spPr>
          <a:xfrm>
            <a:off x="133749" y="5219908"/>
            <a:ext cx="1269899" cy="369332"/>
          </a:xfrm>
          <a:prstGeom prst="rect">
            <a:avLst/>
          </a:prstGeom>
          <a:noFill/>
        </p:spPr>
        <p:txBody>
          <a:bodyPr wrap="none" rtlCol="0">
            <a:spAutoFit/>
          </a:bodyPr>
          <a:lstStyle/>
          <a:p>
            <a:r>
              <a:rPr lang="en-US" dirty="0" smtClean="0"/>
              <a:t>Database</a:t>
            </a:r>
            <a:endParaRPr lang="en-US" dirty="0"/>
          </a:p>
        </p:txBody>
      </p:sp>
      <p:sp>
        <p:nvSpPr>
          <p:cNvPr id="9" name="TextBox 8"/>
          <p:cNvSpPr txBox="1"/>
          <p:nvPr/>
        </p:nvSpPr>
        <p:spPr>
          <a:xfrm>
            <a:off x="4499992" y="4869160"/>
            <a:ext cx="4248472" cy="1200329"/>
          </a:xfrm>
          <a:prstGeom prst="rect">
            <a:avLst/>
          </a:prstGeom>
          <a:noFill/>
        </p:spPr>
        <p:txBody>
          <a:bodyPr wrap="square" rtlCol="0">
            <a:spAutoFit/>
          </a:bodyPr>
          <a:lstStyle/>
          <a:p>
            <a:r>
              <a:rPr lang="en-US" dirty="0" smtClean="0">
                <a:solidFill>
                  <a:srgbClr val="FF0000"/>
                </a:solidFill>
              </a:rPr>
              <a:t>Question:</a:t>
            </a:r>
          </a:p>
          <a:p>
            <a:r>
              <a:rPr lang="en-US" dirty="0" smtClean="0">
                <a:solidFill>
                  <a:srgbClr val="FF0000"/>
                </a:solidFill>
              </a:rPr>
              <a:t>What will be the final value Of </a:t>
            </a:r>
            <a:r>
              <a:rPr lang="en-US" dirty="0" err="1" smtClean="0">
                <a:solidFill>
                  <a:srgbClr val="FF0000"/>
                </a:solidFill>
              </a:rPr>
              <a:t>TippuSeats</a:t>
            </a:r>
            <a:r>
              <a:rPr lang="en-US" dirty="0" smtClean="0">
                <a:solidFill>
                  <a:srgbClr val="FF0000"/>
                </a:solidFill>
              </a:rPr>
              <a:t> when above  Transactions are executed ?</a:t>
            </a:r>
            <a:endParaRPr lang="en-US" dirty="0">
              <a:solidFill>
                <a:srgbClr val="FF0000"/>
              </a:solidFill>
            </a:endParaRPr>
          </a:p>
        </p:txBody>
      </p:sp>
    </p:spTree>
    <p:extLst>
      <p:ext uri="{BB962C8B-B14F-4D97-AF65-F5344CB8AC3E}">
        <p14:creationId xmlns="" xmlns:p14="http://schemas.microsoft.com/office/powerpoint/2010/main" val="287248528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we need Concurrency Control Protocols ?</a:t>
            </a:r>
            <a:endParaRPr lang="en-US" sz="2400" dirty="0"/>
          </a:p>
        </p:txBody>
      </p:sp>
      <p:sp>
        <p:nvSpPr>
          <p:cNvPr id="4" name="Date Placeholder 3"/>
          <p:cNvSpPr>
            <a:spLocks noGrp="1"/>
          </p:cNvSpPr>
          <p:nvPr>
            <p:ph type="dt" sz="half" idx="10"/>
          </p:nvPr>
        </p:nvSpPr>
        <p:spPr/>
        <p:txBody>
          <a:bodyPr/>
          <a:lstStyle/>
          <a:p>
            <a:fld id="{8A2886A9-4354-49A3-A043-7745BD9A267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182</a:t>
            </a:fld>
            <a:endParaRPr lang="en-US"/>
          </a:p>
        </p:txBody>
      </p:sp>
      <p:sp>
        <p:nvSpPr>
          <p:cNvPr id="23" name="TextBox 22"/>
          <p:cNvSpPr txBox="1"/>
          <p:nvPr/>
        </p:nvSpPr>
        <p:spPr>
          <a:xfrm>
            <a:off x="467544" y="1142984"/>
            <a:ext cx="7098418" cy="584775"/>
          </a:xfrm>
          <a:prstGeom prst="rect">
            <a:avLst/>
          </a:prstGeom>
          <a:noFill/>
        </p:spPr>
        <p:txBody>
          <a:bodyPr wrap="none" rtlCol="0">
            <a:spAutoFit/>
          </a:bodyPr>
          <a:lstStyle/>
          <a:p>
            <a:r>
              <a:rPr lang="en-US" sz="1600" dirty="0" smtClean="0"/>
              <a:t>Case 3: When the User1 Logins at 4:00pm to booking system and </a:t>
            </a:r>
          </a:p>
          <a:p>
            <a:r>
              <a:rPr lang="en-US" sz="1600" dirty="0" smtClean="0"/>
              <a:t>User 2 </a:t>
            </a:r>
            <a:r>
              <a:rPr lang="en-US" sz="1600" dirty="0"/>
              <a:t>Logins at </a:t>
            </a:r>
            <a:r>
              <a:rPr lang="en-US" sz="1600" dirty="0" smtClean="0"/>
              <a:t>4:01pm </a:t>
            </a:r>
            <a:r>
              <a:rPr lang="en-US" sz="1600" dirty="0"/>
              <a:t>to booking system</a:t>
            </a:r>
          </a:p>
        </p:txBody>
      </p:sp>
      <p:sp>
        <p:nvSpPr>
          <p:cNvPr id="25" name="Flowchart: Magnetic Disk 24"/>
          <p:cNvSpPr/>
          <p:nvPr/>
        </p:nvSpPr>
        <p:spPr bwMode="auto">
          <a:xfrm>
            <a:off x="1233387" y="4014356"/>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25575" y="4518412"/>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80</a:t>
            </a:r>
            <a:endParaRPr lang="en-US" dirty="0">
              <a:solidFill>
                <a:srgbClr val="0000FF"/>
              </a:solidFill>
            </a:endParaRPr>
          </a:p>
        </p:txBody>
      </p:sp>
      <p:sp>
        <p:nvSpPr>
          <p:cNvPr id="27" name="TextBox 26"/>
          <p:cNvSpPr txBox="1"/>
          <p:nvPr/>
        </p:nvSpPr>
        <p:spPr>
          <a:xfrm>
            <a:off x="1567918" y="5310500"/>
            <a:ext cx="1563185" cy="369332"/>
          </a:xfrm>
          <a:prstGeom prst="rect">
            <a:avLst/>
          </a:prstGeom>
          <a:noFill/>
        </p:spPr>
        <p:txBody>
          <a:bodyPr wrap="none" rtlCol="0">
            <a:spAutoFit/>
          </a:bodyPr>
          <a:lstStyle/>
          <a:p>
            <a:r>
              <a:rPr lang="en-US" dirty="0" smtClean="0"/>
              <a:t>Initial Value</a:t>
            </a:r>
            <a:endParaRPr lang="en-US" dirty="0"/>
          </a:p>
        </p:txBody>
      </p:sp>
      <p:sp>
        <p:nvSpPr>
          <p:cNvPr id="28" name="Flowchart: Magnetic Disk 27"/>
          <p:cNvSpPr/>
          <p:nvPr/>
        </p:nvSpPr>
        <p:spPr bwMode="auto">
          <a:xfrm>
            <a:off x="4041699" y="4005064"/>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9" name="TextBox 28"/>
          <p:cNvSpPr txBox="1"/>
          <p:nvPr/>
        </p:nvSpPr>
        <p:spPr>
          <a:xfrm>
            <a:off x="4433887" y="4509120"/>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a:t>
            </a:r>
            <a:r>
              <a:rPr lang="en-US" strike="sngStrike" dirty="0" smtClean="0">
                <a:solidFill>
                  <a:srgbClr val="0000FF"/>
                </a:solidFill>
              </a:rPr>
              <a:t>80</a:t>
            </a:r>
            <a:r>
              <a:rPr lang="en-US" dirty="0" smtClean="0">
                <a:solidFill>
                  <a:srgbClr val="0000FF"/>
                </a:solidFill>
              </a:rPr>
              <a:t> </a:t>
            </a:r>
            <a:r>
              <a:rPr lang="en-US" dirty="0" smtClean="0">
                <a:solidFill>
                  <a:srgbClr val="FF0000"/>
                </a:solidFill>
              </a:rPr>
              <a:t>76</a:t>
            </a:r>
            <a:endParaRPr lang="en-US" dirty="0">
              <a:solidFill>
                <a:srgbClr val="FF0000"/>
              </a:solidFill>
            </a:endParaRPr>
          </a:p>
        </p:txBody>
      </p:sp>
      <p:sp>
        <p:nvSpPr>
          <p:cNvPr id="30" name="TextBox 29"/>
          <p:cNvSpPr txBox="1"/>
          <p:nvPr/>
        </p:nvSpPr>
        <p:spPr>
          <a:xfrm>
            <a:off x="4470948" y="5301208"/>
            <a:ext cx="1442959" cy="369332"/>
          </a:xfrm>
          <a:prstGeom prst="rect">
            <a:avLst/>
          </a:prstGeom>
          <a:noFill/>
        </p:spPr>
        <p:txBody>
          <a:bodyPr wrap="none" rtlCol="0">
            <a:spAutoFit/>
          </a:bodyPr>
          <a:lstStyle/>
          <a:p>
            <a:r>
              <a:rPr lang="en-US" dirty="0" smtClean="0"/>
              <a:t>Final Value</a:t>
            </a:r>
            <a:endParaRPr lang="en-US" dirty="0"/>
          </a:p>
        </p:txBody>
      </p:sp>
      <p:sp>
        <p:nvSpPr>
          <p:cNvPr id="7" name="TextBox 6"/>
          <p:cNvSpPr txBox="1"/>
          <p:nvPr/>
        </p:nvSpPr>
        <p:spPr>
          <a:xfrm>
            <a:off x="-36512" y="4509120"/>
            <a:ext cx="1269899" cy="369332"/>
          </a:xfrm>
          <a:prstGeom prst="rect">
            <a:avLst/>
          </a:prstGeom>
          <a:noFill/>
        </p:spPr>
        <p:txBody>
          <a:bodyPr wrap="none" rtlCol="0">
            <a:spAutoFit/>
          </a:bodyPr>
          <a:lstStyle/>
          <a:p>
            <a:r>
              <a:rPr lang="en-US" dirty="0" smtClean="0"/>
              <a:t>Database</a:t>
            </a:r>
            <a:endParaRPr lang="en-US" dirty="0"/>
          </a:p>
        </p:txBody>
      </p:sp>
      <p:sp>
        <p:nvSpPr>
          <p:cNvPr id="8" name="TextBox 7"/>
          <p:cNvSpPr txBox="1"/>
          <p:nvPr/>
        </p:nvSpPr>
        <p:spPr>
          <a:xfrm>
            <a:off x="6391146" y="4155177"/>
            <a:ext cx="2610010" cy="1077218"/>
          </a:xfrm>
          <a:prstGeom prst="rect">
            <a:avLst/>
          </a:prstGeom>
          <a:noFill/>
        </p:spPr>
        <p:txBody>
          <a:bodyPr wrap="none" rtlCol="0">
            <a:spAutoFit/>
          </a:bodyPr>
          <a:lstStyle/>
          <a:p>
            <a:r>
              <a:rPr lang="en-US" sz="1600" dirty="0" smtClean="0">
                <a:solidFill>
                  <a:srgbClr val="FF0000"/>
                </a:solidFill>
              </a:rPr>
              <a:t>Database is in</a:t>
            </a:r>
          </a:p>
          <a:p>
            <a:r>
              <a:rPr lang="en-US" sz="1600" dirty="0" smtClean="0">
                <a:solidFill>
                  <a:srgbClr val="FF0000"/>
                </a:solidFill>
              </a:rPr>
              <a:t>Inconsistent state</a:t>
            </a:r>
          </a:p>
          <a:p>
            <a:r>
              <a:rPr lang="en-US" sz="1600" dirty="0" smtClean="0">
                <a:solidFill>
                  <a:srgbClr val="FF0000"/>
                </a:solidFill>
              </a:rPr>
              <a:t>WRONG value </a:t>
            </a:r>
            <a:r>
              <a:rPr lang="en-US" sz="1600" b="1" dirty="0" smtClean="0">
                <a:solidFill>
                  <a:srgbClr val="FF0000"/>
                </a:solidFill>
              </a:rPr>
              <a:t>76</a:t>
            </a:r>
          </a:p>
          <a:p>
            <a:r>
              <a:rPr lang="en-US" sz="1600" dirty="0" err="1" smtClean="0">
                <a:solidFill>
                  <a:srgbClr val="FF0000"/>
                </a:solidFill>
              </a:rPr>
              <a:t>Updaed</a:t>
            </a:r>
            <a:r>
              <a:rPr lang="en-US" sz="1600" dirty="0" smtClean="0">
                <a:solidFill>
                  <a:srgbClr val="FF0000"/>
                </a:solidFill>
              </a:rPr>
              <a:t> for </a:t>
            </a:r>
            <a:r>
              <a:rPr lang="en-US" sz="1600" dirty="0" err="1" smtClean="0">
                <a:solidFill>
                  <a:srgbClr val="FF0000"/>
                </a:solidFill>
              </a:rPr>
              <a:t>Tippu</a:t>
            </a:r>
            <a:r>
              <a:rPr lang="en-US" sz="1600" dirty="0" smtClean="0">
                <a:solidFill>
                  <a:srgbClr val="FF0000"/>
                </a:solidFill>
              </a:rPr>
              <a:t> Seats</a:t>
            </a:r>
            <a:endParaRPr lang="en-US" sz="1600" dirty="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0613" y="1822544"/>
            <a:ext cx="5569619" cy="2110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8840354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we need Concurrency Control Protocols ?</a:t>
            </a:r>
            <a:endParaRPr lang="en-US" sz="2400" dirty="0"/>
          </a:p>
        </p:txBody>
      </p:sp>
      <p:sp>
        <p:nvSpPr>
          <p:cNvPr id="4" name="Date Placeholder 3"/>
          <p:cNvSpPr>
            <a:spLocks noGrp="1"/>
          </p:cNvSpPr>
          <p:nvPr>
            <p:ph type="dt" sz="half" idx="10"/>
          </p:nvPr>
        </p:nvSpPr>
        <p:spPr/>
        <p:txBody>
          <a:bodyPr/>
          <a:lstStyle/>
          <a:p>
            <a:fld id="{5A8526C0-95A5-49F8-B193-CB2E9CCCEB6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183</a:t>
            </a:fld>
            <a:endParaRPr lang="en-US"/>
          </a:p>
        </p:txBody>
      </p:sp>
      <p:sp>
        <p:nvSpPr>
          <p:cNvPr id="23" name="TextBox 22"/>
          <p:cNvSpPr txBox="1"/>
          <p:nvPr/>
        </p:nvSpPr>
        <p:spPr>
          <a:xfrm>
            <a:off x="467544" y="1142984"/>
            <a:ext cx="7098418" cy="584775"/>
          </a:xfrm>
          <a:prstGeom prst="rect">
            <a:avLst/>
          </a:prstGeom>
          <a:noFill/>
        </p:spPr>
        <p:txBody>
          <a:bodyPr wrap="none" rtlCol="0">
            <a:spAutoFit/>
          </a:bodyPr>
          <a:lstStyle/>
          <a:p>
            <a:r>
              <a:rPr lang="en-US" sz="1600" dirty="0" smtClean="0"/>
              <a:t>Case 3: When the User1 Logins at 4:00pm to booking system and </a:t>
            </a:r>
          </a:p>
          <a:p>
            <a:r>
              <a:rPr lang="en-US" sz="1600" dirty="0" smtClean="0"/>
              <a:t>User 2 </a:t>
            </a:r>
            <a:r>
              <a:rPr lang="en-US" sz="1600" dirty="0"/>
              <a:t>Logins at </a:t>
            </a:r>
            <a:r>
              <a:rPr lang="en-US" sz="1600" dirty="0" smtClean="0"/>
              <a:t>4:01pm </a:t>
            </a:r>
            <a:r>
              <a:rPr lang="en-US" sz="1600" dirty="0"/>
              <a:t>to booking system</a:t>
            </a:r>
          </a:p>
        </p:txBody>
      </p:sp>
      <p:sp>
        <p:nvSpPr>
          <p:cNvPr id="25" name="Flowchart: Magnetic Disk 24"/>
          <p:cNvSpPr/>
          <p:nvPr/>
        </p:nvSpPr>
        <p:spPr bwMode="auto">
          <a:xfrm>
            <a:off x="1233387" y="4014356"/>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25575" y="4518412"/>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80</a:t>
            </a:r>
            <a:endParaRPr lang="en-US" dirty="0">
              <a:solidFill>
                <a:srgbClr val="0000FF"/>
              </a:solidFill>
            </a:endParaRPr>
          </a:p>
        </p:txBody>
      </p:sp>
      <p:sp>
        <p:nvSpPr>
          <p:cNvPr id="27" name="TextBox 26"/>
          <p:cNvSpPr txBox="1"/>
          <p:nvPr/>
        </p:nvSpPr>
        <p:spPr>
          <a:xfrm>
            <a:off x="1567918" y="5310500"/>
            <a:ext cx="1563185" cy="369332"/>
          </a:xfrm>
          <a:prstGeom prst="rect">
            <a:avLst/>
          </a:prstGeom>
          <a:noFill/>
        </p:spPr>
        <p:txBody>
          <a:bodyPr wrap="none" rtlCol="0">
            <a:spAutoFit/>
          </a:bodyPr>
          <a:lstStyle/>
          <a:p>
            <a:r>
              <a:rPr lang="en-US" dirty="0" smtClean="0"/>
              <a:t>Initial Value</a:t>
            </a:r>
            <a:endParaRPr lang="en-US" dirty="0"/>
          </a:p>
        </p:txBody>
      </p:sp>
      <p:sp>
        <p:nvSpPr>
          <p:cNvPr id="28" name="Flowchart: Magnetic Disk 27"/>
          <p:cNvSpPr/>
          <p:nvPr/>
        </p:nvSpPr>
        <p:spPr bwMode="auto">
          <a:xfrm>
            <a:off x="4041699" y="4005064"/>
            <a:ext cx="223224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9" name="TextBox 28"/>
          <p:cNvSpPr txBox="1"/>
          <p:nvPr/>
        </p:nvSpPr>
        <p:spPr>
          <a:xfrm>
            <a:off x="4433887" y="4509120"/>
            <a:ext cx="1552028" cy="646331"/>
          </a:xfrm>
          <a:prstGeom prst="rect">
            <a:avLst/>
          </a:prstGeom>
          <a:noFill/>
        </p:spPr>
        <p:txBody>
          <a:bodyPr wrap="none" rtlCol="0">
            <a:spAutoFit/>
          </a:bodyPr>
          <a:lstStyle/>
          <a:p>
            <a:r>
              <a:rPr lang="en-US" dirty="0" err="1" smtClean="0">
                <a:solidFill>
                  <a:srgbClr val="0000FF"/>
                </a:solidFill>
              </a:rPr>
              <a:t>Tippu</a:t>
            </a:r>
            <a:r>
              <a:rPr lang="en-US" dirty="0" smtClean="0">
                <a:solidFill>
                  <a:srgbClr val="0000FF"/>
                </a:solidFill>
              </a:rPr>
              <a:t> Seats</a:t>
            </a:r>
          </a:p>
          <a:p>
            <a:r>
              <a:rPr lang="en-US" dirty="0">
                <a:solidFill>
                  <a:srgbClr val="0000FF"/>
                </a:solidFill>
              </a:rPr>
              <a:t> </a:t>
            </a:r>
            <a:r>
              <a:rPr lang="en-US" dirty="0" smtClean="0">
                <a:solidFill>
                  <a:srgbClr val="0000FF"/>
                </a:solidFill>
              </a:rPr>
              <a:t>    </a:t>
            </a:r>
            <a:r>
              <a:rPr lang="en-US" strike="sngStrike" dirty="0" smtClean="0">
                <a:solidFill>
                  <a:srgbClr val="0000FF"/>
                </a:solidFill>
              </a:rPr>
              <a:t>80</a:t>
            </a:r>
            <a:r>
              <a:rPr lang="en-US" dirty="0" smtClean="0">
                <a:solidFill>
                  <a:srgbClr val="0000FF"/>
                </a:solidFill>
              </a:rPr>
              <a:t> </a:t>
            </a:r>
            <a:r>
              <a:rPr lang="en-US" dirty="0" smtClean="0">
                <a:solidFill>
                  <a:srgbClr val="FF0000"/>
                </a:solidFill>
              </a:rPr>
              <a:t>76</a:t>
            </a:r>
            <a:endParaRPr lang="en-US" dirty="0">
              <a:solidFill>
                <a:srgbClr val="FF0000"/>
              </a:solidFill>
            </a:endParaRPr>
          </a:p>
        </p:txBody>
      </p:sp>
      <p:sp>
        <p:nvSpPr>
          <p:cNvPr id="30" name="TextBox 29"/>
          <p:cNvSpPr txBox="1"/>
          <p:nvPr/>
        </p:nvSpPr>
        <p:spPr>
          <a:xfrm>
            <a:off x="4470948" y="5301208"/>
            <a:ext cx="1442959" cy="369332"/>
          </a:xfrm>
          <a:prstGeom prst="rect">
            <a:avLst/>
          </a:prstGeom>
          <a:noFill/>
        </p:spPr>
        <p:txBody>
          <a:bodyPr wrap="none" rtlCol="0">
            <a:spAutoFit/>
          </a:bodyPr>
          <a:lstStyle/>
          <a:p>
            <a:r>
              <a:rPr lang="en-US" dirty="0" smtClean="0"/>
              <a:t>Final Value</a:t>
            </a:r>
            <a:endParaRPr lang="en-US" dirty="0"/>
          </a:p>
        </p:txBody>
      </p:sp>
      <p:sp>
        <p:nvSpPr>
          <p:cNvPr id="7" name="TextBox 6"/>
          <p:cNvSpPr txBox="1"/>
          <p:nvPr/>
        </p:nvSpPr>
        <p:spPr>
          <a:xfrm>
            <a:off x="-36512" y="4509120"/>
            <a:ext cx="1269899" cy="369332"/>
          </a:xfrm>
          <a:prstGeom prst="rect">
            <a:avLst/>
          </a:prstGeom>
          <a:noFill/>
        </p:spPr>
        <p:txBody>
          <a:bodyPr wrap="none" rtlCol="0">
            <a:spAutoFit/>
          </a:bodyPr>
          <a:lstStyle/>
          <a:p>
            <a:r>
              <a:rPr lang="en-US" dirty="0" smtClean="0"/>
              <a:t>Database</a:t>
            </a:r>
            <a:endParaRPr lang="en-US" dirty="0"/>
          </a:p>
        </p:txBody>
      </p:sp>
      <p:sp>
        <p:nvSpPr>
          <p:cNvPr id="8" name="TextBox 7"/>
          <p:cNvSpPr txBox="1"/>
          <p:nvPr/>
        </p:nvSpPr>
        <p:spPr>
          <a:xfrm>
            <a:off x="6273947" y="4155177"/>
            <a:ext cx="2610010" cy="1077218"/>
          </a:xfrm>
          <a:prstGeom prst="rect">
            <a:avLst/>
          </a:prstGeom>
          <a:noFill/>
        </p:spPr>
        <p:txBody>
          <a:bodyPr wrap="none" rtlCol="0">
            <a:spAutoFit/>
          </a:bodyPr>
          <a:lstStyle/>
          <a:p>
            <a:r>
              <a:rPr lang="en-US" sz="1600" dirty="0" smtClean="0">
                <a:solidFill>
                  <a:srgbClr val="FF0000"/>
                </a:solidFill>
              </a:rPr>
              <a:t>Database is in</a:t>
            </a:r>
          </a:p>
          <a:p>
            <a:r>
              <a:rPr lang="en-US" sz="1600" dirty="0" smtClean="0">
                <a:solidFill>
                  <a:srgbClr val="FF0000"/>
                </a:solidFill>
              </a:rPr>
              <a:t>Inconsistent state</a:t>
            </a:r>
          </a:p>
          <a:p>
            <a:r>
              <a:rPr lang="en-US" sz="1600" dirty="0" smtClean="0">
                <a:solidFill>
                  <a:srgbClr val="FF0000"/>
                </a:solidFill>
              </a:rPr>
              <a:t>WRONG value </a:t>
            </a:r>
            <a:r>
              <a:rPr lang="en-US" sz="1600" b="1" dirty="0" smtClean="0">
                <a:solidFill>
                  <a:srgbClr val="FF0000"/>
                </a:solidFill>
              </a:rPr>
              <a:t>76</a:t>
            </a:r>
          </a:p>
          <a:p>
            <a:r>
              <a:rPr lang="en-US" sz="1600" dirty="0" err="1" smtClean="0">
                <a:solidFill>
                  <a:srgbClr val="FF0000"/>
                </a:solidFill>
              </a:rPr>
              <a:t>Updaed</a:t>
            </a:r>
            <a:r>
              <a:rPr lang="en-US" sz="1600" dirty="0" smtClean="0">
                <a:solidFill>
                  <a:srgbClr val="FF0000"/>
                </a:solidFill>
              </a:rPr>
              <a:t> for </a:t>
            </a:r>
            <a:r>
              <a:rPr lang="en-US" sz="1600" dirty="0" err="1" smtClean="0">
                <a:solidFill>
                  <a:srgbClr val="FF0000"/>
                </a:solidFill>
              </a:rPr>
              <a:t>Tippu</a:t>
            </a:r>
            <a:r>
              <a:rPr lang="en-US" sz="1600" dirty="0" smtClean="0">
                <a:solidFill>
                  <a:srgbClr val="FF0000"/>
                </a:solidFill>
              </a:rPr>
              <a:t> Seats</a:t>
            </a:r>
            <a:endParaRPr lang="en-US" sz="1600" dirty="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0613" y="1822544"/>
            <a:ext cx="5569619" cy="2110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263603" y="5285634"/>
            <a:ext cx="2781531" cy="1077218"/>
          </a:xfrm>
          <a:prstGeom prst="rect">
            <a:avLst/>
          </a:prstGeom>
          <a:noFill/>
        </p:spPr>
        <p:txBody>
          <a:bodyPr wrap="none" rtlCol="0">
            <a:spAutoFit/>
          </a:bodyPr>
          <a:lstStyle/>
          <a:p>
            <a:r>
              <a:rPr lang="en-US" sz="1600" b="1" dirty="0" smtClean="0">
                <a:solidFill>
                  <a:srgbClr val="006600"/>
                </a:solidFill>
              </a:rPr>
              <a:t>To avoid this type of</a:t>
            </a:r>
          </a:p>
          <a:p>
            <a:r>
              <a:rPr lang="en-US" sz="1600" b="1" dirty="0" smtClean="0">
                <a:solidFill>
                  <a:srgbClr val="006600"/>
                </a:solidFill>
              </a:rPr>
              <a:t>Problems Concurrency</a:t>
            </a:r>
          </a:p>
          <a:p>
            <a:r>
              <a:rPr lang="en-US" sz="1600" b="1" dirty="0" smtClean="0">
                <a:solidFill>
                  <a:srgbClr val="006600"/>
                </a:solidFill>
              </a:rPr>
              <a:t>Control Protocols</a:t>
            </a:r>
          </a:p>
          <a:p>
            <a:r>
              <a:rPr lang="en-US" sz="1600" b="1" dirty="0">
                <a:solidFill>
                  <a:srgbClr val="006600"/>
                </a:solidFill>
              </a:rPr>
              <a:t>w</a:t>
            </a:r>
            <a:r>
              <a:rPr lang="en-US" sz="1600" b="1" dirty="0" smtClean="0">
                <a:solidFill>
                  <a:srgbClr val="006600"/>
                </a:solidFill>
              </a:rPr>
              <a:t>ill be used</a:t>
            </a:r>
            <a:endParaRPr lang="en-US" sz="1600" b="1" dirty="0">
              <a:solidFill>
                <a:srgbClr val="006600"/>
              </a:solidFill>
            </a:endParaRPr>
          </a:p>
        </p:txBody>
      </p:sp>
    </p:spTree>
    <p:extLst>
      <p:ext uri="{BB962C8B-B14F-4D97-AF65-F5344CB8AC3E}">
        <p14:creationId xmlns="" xmlns:p14="http://schemas.microsoft.com/office/powerpoint/2010/main" val="309066791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we need Concurrency Control Protocols ?</a:t>
            </a:r>
          </a:p>
        </p:txBody>
      </p:sp>
      <p:sp>
        <p:nvSpPr>
          <p:cNvPr id="3" name="Content Placeholder 2"/>
          <p:cNvSpPr>
            <a:spLocks noGrp="1"/>
          </p:cNvSpPr>
          <p:nvPr>
            <p:ph idx="1"/>
          </p:nvPr>
        </p:nvSpPr>
        <p:spPr/>
        <p:txBody>
          <a:bodyPr/>
          <a:lstStyle/>
          <a:p>
            <a:pPr algn="just"/>
            <a:r>
              <a:rPr lang="en-US" sz="2000" dirty="0" smtClean="0"/>
              <a:t>When two or more users or transactions wants to access the </a:t>
            </a:r>
            <a:r>
              <a:rPr lang="en-US" sz="2000" b="1" dirty="0" smtClean="0"/>
              <a:t>same data item </a:t>
            </a:r>
            <a:r>
              <a:rPr lang="en-US" sz="2000" dirty="0" smtClean="0"/>
              <a:t>then concurrency control protocols should be followed to leave database to a consistent state after completion of executing transactions.</a:t>
            </a:r>
          </a:p>
          <a:p>
            <a:pPr algn="just"/>
            <a:r>
              <a:rPr lang="en-US" sz="2000" dirty="0" smtClean="0"/>
              <a:t> One type Concurrency protocols are </a:t>
            </a:r>
            <a:r>
              <a:rPr lang="en-US" sz="2000" b="1" dirty="0" smtClean="0"/>
              <a:t>LOCK based protocols</a:t>
            </a:r>
          </a:p>
          <a:p>
            <a:pPr algn="just"/>
            <a:r>
              <a:rPr lang="en-US" sz="2000" dirty="0" smtClean="0"/>
              <a:t>Under LOCK based protocol any transaction that needs to access the data item should first obtain the LOCK on the data item</a:t>
            </a:r>
            <a:endParaRPr lang="en-US" sz="2000" dirty="0"/>
          </a:p>
        </p:txBody>
      </p:sp>
      <p:sp>
        <p:nvSpPr>
          <p:cNvPr id="4" name="Date Placeholder 3"/>
          <p:cNvSpPr>
            <a:spLocks noGrp="1"/>
          </p:cNvSpPr>
          <p:nvPr>
            <p:ph type="dt" sz="half" idx="10"/>
          </p:nvPr>
        </p:nvSpPr>
        <p:spPr/>
        <p:txBody>
          <a:bodyPr/>
          <a:lstStyle/>
          <a:p>
            <a:fld id="{4116A425-3181-4F17-9E9E-2809DB01490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184</a:t>
            </a:fld>
            <a:endParaRPr lang="en-US"/>
          </a:p>
        </p:txBody>
      </p:sp>
    </p:spTree>
    <p:extLst>
      <p:ext uri="{BB962C8B-B14F-4D97-AF65-F5344CB8AC3E}">
        <p14:creationId xmlns="" xmlns:p14="http://schemas.microsoft.com/office/powerpoint/2010/main" val="350644762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FF148D48-055E-4BAC-8D1B-2C68E62D2C3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185</a:t>
            </a:fld>
            <a:endParaRPr lang="en-US"/>
          </a:p>
        </p:txBody>
      </p:sp>
      <p:sp>
        <p:nvSpPr>
          <p:cNvPr id="25" name="Flowchart: Magnetic Disk 24"/>
          <p:cNvSpPr/>
          <p:nvPr/>
        </p:nvSpPr>
        <p:spPr bwMode="auto">
          <a:xfrm>
            <a:off x="1403648" y="4818638"/>
            <a:ext cx="259228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19672" y="5322694"/>
            <a:ext cx="139974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80</a:t>
            </a:r>
            <a:endParaRPr lang="en-US" sz="1600" dirty="0">
              <a:solidFill>
                <a:srgbClr val="0000FF"/>
              </a:solidFill>
            </a:endParaRPr>
          </a:p>
        </p:txBody>
      </p:sp>
      <p:sp>
        <p:nvSpPr>
          <p:cNvPr id="27" name="TextBox 26"/>
          <p:cNvSpPr txBox="1"/>
          <p:nvPr/>
        </p:nvSpPr>
        <p:spPr>
          <a:xfrm>
            <a:off x="1986376" y="6088656"/>
            <a:ext cx="1407373" cy="338554"/>
          </a:xfrm>
          <a:prstGeom prst="rect">
            <a:avLst/>
          </a:prstGeom>
          <a:noFill/>
        </p:spPr>
        <p:txBody>
          <a:bodyPr wrap="none" rtlCol="0">
            <a:spAutoFit/>
          </a:bodyPr>
          <a:lstStyle/>
          <a:p>
            <a:r>
              <a:rPr lang="en-US" sz="1600" dirty="0" smtClean="0"/>
              <a:t>Initial Value</a:t>
            </a:r>
            <a:endParaRPr lang="en-US" sz="1600" dirty="0"/>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3028242" y="5313402"/>
            <a:ext cx="798617" cy="584775"/>
          </a:xfrm>
          <a:prstGeom prst="rect">
            <a:avLst/>
          </a:prstGeom>
          <a:noFill/>
          <a:ln>
            <a:solidFill>
              <a:schemeClr val="tx1"/>
            </a:solidFill>
          </a:ln>
        </p:spPr>
        <p:txBody>
          <a:bodyPr wrap="none" rtlCol="0">
            <a:spAutoFit/>
          </a:bodyPr>
          <a:lstStyle/>
          <a:p>
            <a:r>
              <a:rPr lang="en-US" sz="1600" b="1" dirty="0" smtClean="0">
                <a:solidFill>
                  <a:srgbClr val="006600"/>
                </a:solidFill>
              </a:rPr>
              <a:t>LOCK</a:t>
            </a:r>
          </a:p>
          <a:p>
            <a:r>
              <a:rPr lang="en-US" sz="1600" dirty="0">
                <a:solidFill>
                  <a:srgbClr val="0000FF"/>
                </a:solidFill>
              </a:rPr>
              <a:t> </a:t>
            </a:r>
            <a:r>
              <a:rPr lang="en-US" sz="1600" dirty="0" smtClean="0">
                <a:solidFill>
                  <a:srgbClr val="0000FF"/>
                </a:solidFill>
              </a:rPr>
              <a:t>   0</a:t>
            </a:r>
            <a:endParaRPr lang="en-US" sz="1600" dirty="0">
              <a:solidFill>
                <a:srgbClr val="0000FF"/>
              </a:solidFill>
            </a:endParaRPr>
          </a:p>
        </p:txBody>
      </p:sp>
      <p:pic>
        <p:nvPicPr>
          <p:cNvPr id="1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8662" y="2390058"/>
            <a:ext cx="5569619" cy="2110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00034" y="1142984"/>
            <a:ext cx="8231421" cy="923330"/>
          </a:xfrm>
          <a:prstGeom prst="rect">
            <a:avLst/>
          </a:prstGeom>
          <a:noFill/>
        </p:spPr>
        <p:txBody>
          <a:bodyPr wrap="none" rtlCol="0">
            <a:spAutoFit/>
          </a:bodyPr>
          <a:lstStyle/>
          <a:p>
            <a:r>
              <a:rPr lang="en-IN" dirty="0" smtClean="0"/>
              <a:t>For the following transactions schedule we will see by using </a:t>
            </a:r>
          </a:p>
          <a:p>
            <a:r>
              <a:rPr lang="en-IN" dirty="0" smtClean="0"/>
              <a:t>LOCK based protocol, how to obtain correct value i.e., leaving the</a:t>
            </a:r>
          </a:p>
          <a:p>
            <a:r>
              <a:rPr lang="en-IN" dirty="0" smtClean="0"/>
              <a:t>Database system in a consistent state after execution of transactions</a:t>
            </a:r>
            <a:endParaRPr lang="en-IN" dirty="0"/>
          </a:p>
        </p:txBody>
      </p:sp>
    </p:spTree>
    <p:extLst>
      <p:ext uri="{BB962C8B-B14F-4D97-AF65-F5344CB8AC3E}">
        <p14:creationId xmlns="" xmlns:p14="http://schemas.microsoft.com/office/powerpoint/2010/main" val="2580981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C4A4A999-1FFB-4B90-B7D1-D391A4B56DE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186</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698001364"/>
              </p:ext>
            </p:extLst>
          </p:nvPr>
        </p:nvGraphicFramePr>
        <p:xfrm>
          <a:off x="277646" y="1085555"/>
          <a:ext cx="8424936" cy="2804160"/>
        </p:xfrm>
        <a:graphic>
          <a:graphicData uri="http://schemas.openxmlformats.org/drawingml/2006/table">
            <a:tbl>
              <a:tblPr firstRow="1" bandRow="1">
                <a:tableStyleId>{5C22544A-7EE6-4342-B048-85BDC9FD1C3A}</a:tableStyleId>
              </a:tblPr>
              <a:tblGrid>
                <a:gridCol w="1008112"/>
                <a:gridCol w="3240360"/>
                <a:gridCol w="4176464"/>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Flowchart: Magnetic Disk 24"/>
          <p:cNvSpPr/>
          <p:nvPr/>
        </p:nvSpPr>
        <p:spPr bwMode="auto">
          <a:xfrm>
            <a:off x="1403648" y="4818638"/>
            <a:ext cx="259228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19672" y="5322694"/>
            <a:ext cx="139974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80</a:t>
            </a:r>
            <a:endParaRPr lang="en-US" sz="1600" dirty="0">
              <a:solidFill>
                <a:srgbClr val="0000FF"/>
              </a:solidFill>
            </a:endParaRPr>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3028242" y="5313402"/>
            <a:ext cx="798617" cy="584775"/>
          </a:xfrm>
          <a:prstGeom prst="rect">
            <a:avLst/>
          </a:prstGeom>
          <a:noFill/>
          <a:ln>
            <a:solidFill>
              <a:schemeClr val="tx1"/>
            </a:solidFill>
          </a:ln>
        </p:spPr>
        <p:txBody>
          <a:bodyPr wrap="none" rtlCol="0">
            <a:spAutoFit/>
          </a:bodyPr>
          <a:lstStyle/>
          <a:p>
            <a:r>
              <a:rPr lang="en-US" sz="1600" b="1" dirty="0" smtClean="0">
                <a:solidFill>
                  <a:srgbClr val="006600"/>
                </a:solidFill>
              </a:rPr>
              <a:t>LOCK</a:t>
            </a:r>
          </a:p>
          <a:p>
            <a:r>
              <a:rPr lang="en-US" sz="1600" dirty="0">
                <a:solidFill>
                  <a:srgbClr val="0000FF"/>
                </a:solidFill>
              </a:rPr>
              <a:t> </a:t>
            </a:r>
            <a:r>
              <a:rPr lang="en-US" sz="1600" dirty="0" smtClean="0">
                <a:solidFill>
                  <a:srgbClr val="0000FF"/>
                </a:solidFill>
              </a:rPr>
              <a:t> </a:t>
            </a:r>
            <a:r>
              <a:rPr lang="en-US" sz="1600" strike="sngStrike" dirty="0" smtClean="0">
                <a:solidFill>
                  <a:srgbClr val="0000FF"/>
                </a:solidFill>
              </a:rPr>
              <a:t>0</a:t>
            </a:r>
            <a:r>
              <a:rPr lang="en-US" sz="1600" b="1" dirty="0" smtClean="0">
                <a:solidFill>
                  <a:srgbClr val="0000FF"/>
                </a:solidFill>
              </a:rPr>
              <a:t>1</a:t>
            </a:r>
            <a:endParaRPr lang="en-US" sz="1600" b="1" dirty="0">
              <a:solidFill>
                <a:srgbClr val="0000FF"/>
              </a:solidFill>
            </a:endParaRPr>
          </a:p>
        </p:txBody>
      </p:sp>
      <p:sp>
        <p:nvSpPr>
          <p:cNvPr id="8" name="TextBox 7"/>
          <p:cNvSpPr txBox="1"/>
          <p:nvPr/>
        </p:nvSpPr>
        <p:spPr>
          <a:xfrm>
            <a:off x="4239605" y="5229480"/>
            <a:ext cx="4796891" cy="830997"/>
          </a:xfrm>
          <a:prstGeom prst="rect">
            <a:avLst/>
          </a:prstGeom>
          <a:noFill/>
        </p:spPr>
        <p:txBody>
          <a:bodyPr wrap="none" rtlCol="0">
            <a:spAutoFit/>
          </a:bodyPr>
          <a:lstStyle/>
          <a:p>
            <a:r>
              <a:rPr lang="en-US" sz="1600" dirty="0" smtClean="0"/>
              <a:t>When Transaction T1 executes, </a:t>
            </a:r>
          </a:p>
          <a:p>
            <a:r>
              <a:rPr lang="en-US" sz="1600" dirty="0" smtClean="0"/>
              <a:t>LOCK(</a:t>
            </a:r>
            <a:r>
              <a:rPr lang="en-US" sz="1600" dirty="0" err="1" smtClean="0"/>
              <a:t>TippuSeats</a:t>
            </a:r>
            <a:r>
              <a:rPr lang="en-US" sz="1600" dirty="0" smtClean="0"/>
              <a:t>), LOCK variable value of </a:t>
            </a:r>
          </a:p>
          <a:p>
            <a:r>
              <a:rPr lang="en-US" sz="1600" dirty="0" err="1" smtClean="0"/>
              <a:t>TippuSeats</a:t>
            </a:r>
            <a:r>
              <a:rPr lang="en-US" sz="1600" dirty="0" smtClean="0"/>
              <a:t> will be changed from zero to one</a:t>
            </a:r>
            <a:endParaRPr lang="en-US" sz="1600" dirty="0"/>
          </a:p>
        </p:txBody>
      </p:sp>
    </p:spTree>
    <p:extLst>
      <p:ext uri="{BB962C8B-B14F-4D97-AF65-F5344CB8AC3E}">
        <p14:creationId xmlns="" xmlns:p14="http://schemas.microsoft.com/office/powerpoint/2010/main" val="320977392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B3CBDBF6-9A70-4FE3-8F78-10ACB8B2464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187</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1393872071"/>
              </p:ext>
            </p:extLst>
          </p:nvPr>
        </p:nvGraphicFramePr>
        <p:xfrm>
          <a:off x="277646" y="1085555"/>
          <a:ext cx="8424936" cy="3012440"/>
        </p:xfrm>
        <a:graphic>
          <a:graphicData uri="http://schemas.openxmlformats.org/drawingml/2006/table">
            <a:tbl>
              <a:tblPr firstRow="1" bandRow="1">
                <a:tableStyleId>{5C22544A-7EE6-4342-B048-85BDC9FD1C3A}</a:tableStyleId>
              </a:tblPr>
              <a:tblGrid>
                <a:gridCol w="1008112"/>
                <a:gridCol w="3240360"/>
                <a:gridCol w="4176464"/>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T2 will</a:t>
                      </a:r>
                      <a:r>
                        <a:rPr lang="en-US" sz="1600" b="1" dirty="0" smtClean="0"/>
                        <a:t> WAIT </a:t>
                      </a:r>
                      <a:r>
                        <a:rPr lang="en-US" sz="1600" dirty="0" smtClean="0"/>
                        <a:t>because it cannot obtain LOCK on data item </a:t>
                      </a:r>
                      <a:r>
                        <a:rPr lang="en-US" sz="1600" dirty="0" err="1" smtClean="0"/>
                        <a:t>TippuSeats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Flowchart: Magnetic Disk 24"/>
          <p:cNvSpPr/>
          <p:nvPr/>
        </p:nvSpPr>
        <p:spPr bwMode="auto">
          <a:xfrm>
            <a:off x="1403648" y="4818638"/>
            <a:ext cx="259228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19672" y="5322694"/>
            <a:ext cx="139974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80</a:t>
            </a:r>
            <a:endParaRPr lang="en-US" sz="1600" dirty="0">
              <a:solidFill>
                <a:srgbClr val="0000FF"/>
              </a:solidFill>
            </a:endParaRPr>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3028242" y="5313402"/>
            <a:ext cx="819455" cy="584775"/>
          </a:xfrm>
          <a:prstGeom prst="rect">
            <a:avLst/>
          </a:prstGeom>
          <a:noFill/>
          <a:ln>
            <a:solidFill>
              <a:schemeClr val="tx1"/>
            </a:solidFill>
          </a:ln>
        </p:spPr>
        <p:txBody>
          <a:bodyPr wrap="none" rtlCol="0">
            <a:spAutoFit/>
          </a:bodyPr>
          <a:lstStyle/>
          <a:p>
            <a:r>
              <a:rPr lang="en-US" sz="1600" b="1" dirty="0" smtClean="0">
                <a:solidFill>
                  <a:srgbClr val="006600"/>
                </a:solidFill>
              </a:rPr>
              <a:t>LOCK</a:t>
            </a:r>
          </a:p>
          <a:p>
            <a:r>
              <a:rPr lang="en-US" sz="1600" dirty="0">
                <a:solidFill>
                  <a:srgbClr val="0000FF"/>
                </a:solidFill>
              </a:rPr>
              <a:t> </a:t>
            </a:r>
            <a:r>
              <a:rPr lang="en-US" sz="1600" dirty="0" smtClean="0">
                <a:solidFill>
                  <a:srgbClr val="0000FF"/>
                </a:solidFill>
              </a:rPr>
              <a:t>   </a:t>
            </a:r>
            <a:r>
              <a:rPr lang="en-US" sz="1600" strike="sngStrike" dirty="0" smtClean="0">
                <a:solidFill>
                  <a:srgbClr val="0000FF"/>
                </a:solidFill>
              </a:rPr>
              <a:t>0</a:t>
            </a:r>
            <a:r>
              <a:rPr lang="en-US" sz="1600" b="1" dirty="0" smtClean="0">
                <a:solidFill>
                  <a:srgbClr val="0000FF"/>
                </a:solidFill>
              </a:rPr>
              <a:t> 1</a:t>
            </a:r>
            <a:endParaRPr lang="en-US" sz="1600" b="1" dirty="0">
              <a:solidFill>
                <a:srgbClr val="0000FF"/>
              </a:solidFill>
            </a:endParaRPr>
          </a:p>
        </p:txBody>
      </p:sp>
      <p:sp>
        <p:nvSpPr>
          <p:cNvPr id="8" name="TextBox 7"/>
          <p:cNvSpPr txBox="1"/>
          <p:nvPr/>
        </p:nvSpPr>
        <p:spPr>
          <a:xfrm>
            <a:off x="4283968" y="5190290"/>
            <a:ext cx="4587666" cy="830997"/>
          </a:xfrm>
          <a:prstGeom prst="rect">
            <a:avLst/>
          </a:prstGeom>
          <a:noFill/>
        </p:spPr>
        <p:txBody>
          <a:bodyPr wrap="none" rtlCol="0">
            <a:spAutoFit/>
          </a:bodyPr>
          <a:lstStyle/>
          <a:p>
            <a:r>
              <a:rPr lang="en-US" sz="1600" dirty="0" smtClean="0"/>
              <a:t>When transaction T2 comes at 4:01pm,</a:t>
            </a:r>
          </a:p>
          <a:p>
            <a:r>
              <a:rPr lang="en-US" sz="1600" dirty="0" smtClean="0"/>
              <a:t>Then T2 will check for LOCK variable value</a:t>
            </a:r>
          </a:p>
          <a:p>
            <a:r>
              <a:rPr lang="en-US" sz="1600" dirty="0" smtClean="0"/>
              <a:t>Of </a:t>
            </a:r>
            <a:r>
              <a:rPr lang="en-US" sz="1600" dirty="0" err="1" smtClean="0"/>
              <a:t>TippuSeats</a:t>
            </a:r>
            <a:r>
              <a:rPr lang="en-US" sz="1600" dirty="0" smtClean="0"/>
              <a:t> it is </a:t>
            </a:r>
            <a:r>
              <a:rPr lang="en-US" sz="1600" b="1" dirty="0" smtClean="0"/>
              <a:t>ONE</a:t>
            </a:r>
            <a:r>
              <a:rPr lang="en-US" sz="1600" dirty="0" smtClean="0"/>
              <a:t> so T2 </a:t>
            </a:r>
            <a:r>
              <a:rPr lang="en-US" sz="1600" b="1" dirty="0" smtClean="0"/>
              <a:t>WAITS</a:t>
            </a:r>
            <a:endParaRPr lang="en-US" sz="1600" b="1" dirty="0"/>
          </a:p>
        </p:txBody>
      </p:sp>
    </p:spTree>
    <p:extLst>
      <p:ext uri="{BB962C8B-B14F-4D97-AF65-F5344CB8AC3E}">
        <p14:creationId xmlns="" xmlns:p14="http://schemas.microsoft.com/office/powerpoint/2010/main" val="154447414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E7499A1B-70E8-4253-8577-6D0D250593B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188</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443191065"/>
              </p:ext>
            </p:extLst>
          </p:nvPr>
        </p:nvGraphicFramePr>
        <p:xfrm>
          <a:off x="277646" y="1085555"/>
          <a:ext cx="8424936" cy="3220720"/>
        </p:xfrm>
        <a:graphic>
          <a:graphicData uri="http://schemas.openxmlformats.org/drawingml/2006/table">
            <a:tbl>
              <a:tblPr firstRow="1" bandRow="1">
                <a:tableStyleId>{5C22544A-7EE6-4342-B048-85BDC9FD1C3A}</a:tableStyleId>
              </a:tblPr>
              <a:tblGrid>
                <a:gridCol w="1008112"/>
                <a:gridCol w="3240360"/>
                <a:gridCol w="4176464"/>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T2 will</a:t>
                      </a:r>
                      <a:r>
                        <a:rPr lang="en-US" sz="1600" b="1" dirty="0" smtClean="0"/>
                        <a:t> WAIT </a:t>
                      </a:r>
                      <a:r>
                        <a:rPr lang="en-US" sz="1600" dirty="0" smtClean="0"/>
                        <a:t>because it cannot obtain LOCK on data item </a:t>
                      </a:r>
                      <a:r>
                        <a:rPr lang="en-US" sz="1600" dirty="0" err="1" smtClean="0"/>
                        <a:t>TippuSeats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UNLOCK</a:t>
                      </a:r>
                      <a:r>
                        <a:rPr lang="en-US" sz="1600" dirty="0" smtClean="0"/>
                        <a:t>(</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smtClean="0"/>
                        <a:t>WAIT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Flowchart: Magnetic Disk 24"/>
          <p:cNvSpPr/>
          <p:nvPr/>
        </p:nvSpPr>
        <p:spPr bwMode="auto">
          <a:xfrm>
            <a:off x="1403648" y="4818638"/>
            <a:ext cx="259228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619672" y="5322694"/>
            <a:ext cx="139974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a:t>
            </a:r>
            <a:r>
              <a:rPr lang="en-US" sz="1600" strike="sngStrike" dirty="0" smtClean="0">
                <a:solidFill>
                  <a:srgbClr val="0000FF"/>
                </a:solidFill>
              </a:rPr>
              <a:t>80</a:t>
            </a:r>
            <a:r>
              <a:rPr lang="en-US" sz="1600" dirty="0" smtClean="0">
                <a:solidFill>
                  <a:srgbClr val="0000FF"/>
                </a:solidFill>
              </a:rPr>
              <a:t> 75</a:t>
            </a:r>
            <a:endParaRPr lang="en-US" sz="1600" dirty="0">
              <a:solidFill>
                <a:srgbClr val="0000FF"/>
              </a:solidFill>
            </a:endParaRPr>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3028242" y="5313402"/>
            <a:ext cx="819455" cy="584775"/>
          </a:xfrm>
          <a:prstGeom prst="rect">
            <a:avLst/>
          </a:prstGeom>
          <a:noFill/>
          <a:ln>
            <a:solidFill>
              <a:schemeClr val="tx1"/>
            </a:solidFill>
          </a:ln>
        </p:spPr>
        <p:txBody>
          <a:bodyPr wrap="none" rtlCol="0">
            <a:spAutoFit/>
          </a:bodyPr>
          <a:lstStyle/>
          <a:p>
            <a:r>
              <a:rPr lang="en-US" sz="1600" b="1" dirty="0" smtClean="0">
                <a:solidFill>
                  <a:srgbClr val="006600"/>
                </a:solidFill>
              </a:rPr>
              <a:t>LOCK</a:t>
            </a:r>
          </a:p>
          <a:p>
            <a:r>
              <a:rPr lang="en-US" sz="1600" dirty="0">
                <a:solidFill>
                  <a:srgbClr val="0000FF"/>
                </a:solidFill>
              </a:rPr>
              <a:t> </a:t>
            </a:r>
            <a:r>
              <a:rPr lang="en-US" sz="1600" strike="sngStrike" dirty="0" smtClean="0">
                <a:solidFill>
                  <a:srgbClr val="0000FF"/>
                </a:solidFill>
              </a:rPr>
              <a:t>0</a:t>
            </a:r>
            <a:r>
              <a:rPr lang="en-US" sz="1600" b="1" dirty="0" smtClean="0">
                <a:solidFill>
                  <a:srgbClr val="0000FF"/>
                </a:solidFill>
              </a:rPr>
              <a:t> </a:t>
            </a:r>
            <a:r>
              <a:rPr lang="en-US" sz="1600" b="1" strike="sngStrike" dirty="0" smtClean="0">
                <a:solidFill>
                  <a:srgbClr val="0000FF"/>
                </a:solidFill>
              </a:rPr>
              <a:t>1</a:t>
            </a:r>
            <a:r>
              <a:rPr lang="en-US" sz="1600" b="1" dirty="0" smtClean="0">
                <a:solidFill>
                  <a:srgbClr val="0000FF"/>
                </a:solidFill>
              </a:rPr>
              <a:t> 0</a:t>
            </a:r>
            <a:endParaRPr lang="en-US" sz="1600" b="1" dirty="0">
              <a:solidFill>
                <a:srgbClr val="0000FF"/>
              </a:solidFill>
            </a:endParaRPr>
          </a:p>
        </p:txBody>
      </p:sp>
      <p:sp>
        <p:nvSpPr>
          <p:cNvPr id="8" name="TextBox 7"/>
          <p:cNvSpPr txBox="1"/>
          <p:nvPr/>
        </p:nvSpPr>
        <p:spPr>
          <a:xfrm>
            <a:off x="4283968" y="5085184"/>
            <a:ext cx="4147289" cy="1077218"/>
          </a:xfrm>
          <a:prstGeom prst="rect">
            <a:avLst/>
          </a:prstGeom>
          <a:noFill/>
        </p:spPr>
        <p:txBody>
          <a:bodyPr wrap="none" rtlCol="0">
            <a:spAutoFit/>
          </a:bodyPr>
          <a:lstStyle/>
          <a:p>
            <a:r>
              <a:rPr lang="en-US" sz="1600" dirty="0" smtClean="0"/>
              <a:t>When transaction T1 executes </a:t>
            </a:r>
          </a:p>
          <a:p>
            <a:r>
              <a:rPr lang="en-US" sz="1600" dirty="0" smtClean="0"/>
              <a:t>UNLOCK(</a:t>
            </a:r>
            <a:r>
              <a:rPr lang="en-US" sz="1600" dirty="0" err="1" smtClean="0"/>
              <a:t>TippuSeats</a:t>
            </a:r>
            <a:r>
              <a:rPr lang="en-US" sz="1600" dirty="0" smtClean="0"/>
              <a:t>), LOCK value of </a:t>
            </a:r>
          </a:p>
          <a:p>
            <a:r>
              <a:rPr lang="en-US" sz="1600" dirty="0" err="1" smtClean="0"/>
              <a:t>TippuSeats</a:t>
            </a:r>
            <a:r>
              <a:rPr lang="en-US" sz="1600" dirty="0" smtClean="0"/>
              <a:t> will be changed from ONE </a:t>
            </a:r>
          </a:p>
          <a:p>
            <a:r>
              <a:rPr lang="en-US" sz="1600" dirty="0" smtClean="0"/>
              <a:t>to ZERO</a:t>
            </a:r>
            <a:endParaRPr lang="en-US" sz="1600" b="1" dirty="0"/>
          </a:p>
        </p:txBody>
      </p:sp>
    </p:spTree>
    <p:extLst>
      <p:ext uri="{BB962C8B-B14F-4D97-AF65-F5344CB8AC3E}">
        <p14:creationId xmlns="" xmlns:p14="http://schemas.microsoft.com/office/powerpoint/2010/main" val="77997894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5A549439-353A-4247-8511-6A252E7B7B1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189</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609982361"/>
              </p:ext>
            </p:extLst>
          </p:nvPr>
        </p:nvGraphicFramePr>
        <p:xfrm>
          <a:off x="277646" y="1085555"/>
          <a:ext cx="8424936" cy="3429000"/>
        </p:xfrm>
        <a:graphic>
          <a:graphicData uri="http://schemas.openxmlformats.org/drawingml/2006/table">
            <a:tbl>
              <a:tblPr firstRow="1" bandRow="1">
                <a:tableStyleId>{5C22544A-7EE6-4342-B048-85BDC9FD1C3A}</a:tableStyleId>
              </a:tblPr>
              <a:tblGrid>
                <a:gridCol w="1008112"/>
                <a:gridCol w="3240360"/>
                <a:gridCol w="4176464"/>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T2 will</a:t>
                      </a:r>
                      <a:r>
                        <a:rPr lang="en-US" sz="1600" b="1" dirty="0" smtClean="0"/>
                        <a:t> WAIT </a:t>
                      </a:r>
                      <a:r>
                        <a:rPr lang="en-US" sz="1600" dirty="0" smtClean="0"/>
                        <a:t>because it cannot obtain LOCK on data item </a:t>
                      </a:r>
                      <a:r>
                        <a:rPr lang="en-US" sz="1600" dirty="0" err="1" smtClean="0"/>
                        <a:t>TippuSeats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UNLOCK</a:t>
                      </a:r>
                      <a:r>
                        <a:rPr lang="en-US" sz="1600" dirty="0" smtClean="0"/>
                        <a:t>(</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smtClean="0"/>
                        <a:t>WAIT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Flowchart: Magnetic Disk 24"/>
          <p:cNvSpPr/>
          <p:nvPr/>
        </p:nvSpPr>
        <p:spPr bwMode="auto">
          <a:xfrm>
            <a:off x="1403648" y="4818638"/>
            <a:ext cx="259228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442837" y="5322694"/>
            <a:ext cx="139974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a:t>
            </a:r>
            <a:r>
              <a:rPr lang="en-US" sz="1600" strike="sngStrike" dirty="0" smtClean="0">
                <a:solidFill>
                  <a:srgbClr val="0000FF"/>
                </a:solidFill>
              </a:rPr>
              <a:t>80</a:t>
            </a:r>
            <a:r>
              <a:rPr lang="en-US" sz="1600" dirty="0" smtClean="0">
                <a:solidFill>
                  <a:srgbClr val="0000FF"/>
                </a:solidFill>
              </a:rPr>
              <a:t> 75</a:t>
            </a:r>
            <a:endParaRPr lang="en-US" sz="1600" dirty="0">
              <a:solidFill>
                <a:srgbClr val="0000FF"/>
              </a:solidFill>
            </a:endParaRPr>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2851407" y="5313402"/>
            <a:ext cx="1144529" cy="584775"/>
          </a:xfrm>
          <a:prstGeom prst="rect">
            <a:avLst/>
          </a:prstGeom>
          <a:noFill/>
          <a:ln>
            <a:solidFill>
              <a:schemeClr val="tx1"/>
            </a:solidFill>
          </a:ln>
        </p:spPr>
        <p:txBody>
          <a:bodyPr wrap="square" rtlCol="0">
            <a:spAutoFit/>
          </a:bodyPr>
          <a:lstStyle/>
          <a:p>
            <a:r>
              <a:rPr lang="en-US" sz="1600" b="1" dirty="0" smtClean="0">
                <a:solidFill>
                  <a:srgbClr val="006600"/>
                </a:solidFill>
              </a:rPr>
              <a:t>LOCK</a:t>
            </a:r>
          </a:p>
          <a:p>
            <a:r>
              <a:rPr lang="en-US" sz="1600" dirty="0">
                <a:solidFill>
                  <a:srgbClr val="0000FF"/>
                </a:solidFill>
              </a:rPr>
              <a:t> </a:t>
            </a:r>
            <a:r>
              <a:rPr lang="en-US" sz="1600" strike="sngStrike" dirty="0" smtClean="0">
                <a:solidFill>
                  <a:srgbClr val="0000FF"/>
                </a:solidFill>
              </a:rPr>
              <a:t>0</a:t>
            </a:r>
            <a:r>
              <a:rPr lang="en-US" sz="1600" b="1" dirty="0" smtClean="0">
                <a:solidFill>
                  <a:srgbClr val="0000FF"/>
                </a:solidFill>
              </a:rPr>
              <a:t> </a:t>
            </a:r>
            <a:r>
              <a:rPr lang="en-US" sz="1600" b="1" strike="sngStrike" dirty="0" smtClean="0">
                <a:solidFill>
                  <a:srgbClr val="0000FF"/>
                </a:solidFill>
              </a:rPr>
              <a:t>1</a:t>
            </a:r>
            <a:r>
              <a:rPr lang="en-US" sz="1600" b="1" dirty="0" smtClean="0">
                <a:solidFill>
                  <a:srgbClr val="0000FF"/>
                </a:solidFill>
              </a:rPr>
              <a:t> </a:t>
            </a:r>
            <a:r>
              <a:rPr lang="en-US" sz="1600" b="1" strike="sngStrike" dirty="0" smtClean="0">
                <a:solidFill>
                  <a:srgbClr val="0000FF"/>
                </a:solidFill>
              </a:rPr>
              <a:t>0</a:t>
            </a:r>
            <a:r>
              <a:rPr lang="en-US" sz="1600" b="1" dirty="0" smtClean="0">
                <a:solidFill>
                  <a:srgbClr val="0000FF"/>
                </a:solidFill>
              </a:rPr>
              <a:t> 1</a:t>
            </a:r>
            <a:endParaRPr lang="en-US" sz="1600" b="1" dirty="0">
              <a:solidFill>
                <a:srgbClr val="0000FF"/>
              </a:solidFill>
            </a:endParaRPr>
          </a:p>
        </p:txBody>
      </p:sp>
      <p:sp>
        <p:nvSpPr>
          <p:cNvPr id="8" name="TextBox 7"/>
          <p:cNvSpPr txBox="1"/>
          <p:nvPr/>
        </p:nvSpPr>
        <p:spPr>
          <a:xfrm>
            <a:off x="4283968" y="5190290"/>
            <a:ext cx="4204997" cy="1077218"/>
          </a:xfrm>
          <a:prstGeom prst="rect">
            <a:avLst/>
          </a:prstGeom>
          <a:noFill/>
        </p:spPr>
        <p:txBody>
          <a:bodyPr wrap="none" rtlCol="0">
            <a:spAutoFit/>
          </a:bodyPr>
          <a:lstStyle/>
          <a:p>
            <a:r>
              <a:rPr lang="en-US" sz="1600" dirty="0" smtClean="0"/>
              <a:t>When transaction T2 executes </a:t>
            </a:r>
          </a:p>
          <a:p>
            <a:r>
              <a:rPr lang="en-US" sz="1600" dirty="0" smtClean="0"/>
              <a:t>LOCK(</a:t>
            </a:r>
            <a:r>
              <a:rPr lang="en-US" sz="1600" dirty="0" err="1" smtClean="0"/>
              <a:t>TippuSeats</a:t>
            </a:r>
            <a:r>
              <a:rPr lang="en-US" sz="1600" dirty="0" smtClean="0"/>
              <a:t>), LOCK value of </a:t>
            </a:r>
          </a:p>
          <a:p>
            <a:r>
              <a:rPr lang="en-US" sz="1600" dirty="0" err="1" smtClean="0"/>
              <a:t>TippuSeats</a:t>
            </a:r>
            <a:r>
              <a:rPr lang="en-US" sz="1600" dirty="0" smtClean="0"/>
              <a:t> will be changed from ZERO</a:t>
            </a:r>
          </a:p>
          <a:p>
            <a:r>
              <a:rPr lang="en-US" sz="1600" dirty="0" smtClean="0"/>
              <a:t>to ONE</a:t>
            </a:r>
            <a:endParaRPr lang="en-US" sz="1600" b="1" dirty="0"/>
          </a:p>
        </p:txBody>
      </p:sp>
    </p:spTree>
    <p:extLst>
      <p:ext uri="{BB962C8B-B14F-4D97-AF65-F5344CB8AC3E}">
        <p14:creationId xmlns="" xmlns:p14="http://schemas.microsoft.com/office/powerpoint/2010/main" val="4111876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B89A3EC1-59FE-4F0C-A16D-B4AA88DEDF9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899" y="3202544"/>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9415" y="4202676"/>
            <a:ext cx="938077" cy="369332"/>
          </a:xfrm>
          <a:prstGeom prst="rect">
            <a:avLst/>
          </a:prstGeom>
          <a:noFill/>
        </p:spPr>
        <p:txBody>
          <a:bodyPr wrap="none" rtlCol="0">
            <a:spAutoFit/>
          </a:bodyPr>
          <a:lstStyle/>
          <a:p>
            <a:r>
              <a:rPr lang="en-IN" dirty="0" smtClean="0"/>
              <a:t>User 1</a:t>
            </a:r>
            <a:endParaRPr lang="en-IN" dirty="0"/>
          </a:p>
        </p:txBody>
      </p:sp>
      <p:sp>
        <p:nvSpPr>
          <p:cNvPr id="12" name="Rectangle 11"/>
          <p:cNvSpPr/>
          <p:nvPr/>
        </p:nvSpPr>
        <p:spPr bwMode="auto">
          <a:xfrm>
            <a:off x="928662" y="3143248"/>
            <a:ext cx="7858180" cy="157163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owner = 'Ram';</a:t>
            </a:r>
          </a:p>
          <a:p>
            <a:pPr eaLnBrk="0" fontAlgn="base" hangingPunct="0">
              <a:spcBef>
                <a:spcPct val="0"/>
              </a:spcBef>
              <a:spcAft>
                <a:spcPct val="0"/>
              </a:spcAft>
            </a:pPr>
            <a:r>
              <a:rPr lang="en-IN" sz="1600" dirty="0" smtClean="0">
                <a:latin typeface="Verdana" pitchFamily="34" charset="0"/>
              </a:rPr>
              <a:t>UPDATE accounts SET balance = balance + 100 WHERE owner = '</a:t>
            </a:r>
            <a:r>
              <a:rPr lang="en-IN" sz="1600" dirty="0" err="1" smtClean="0">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dirty="0" smtClean="0">
                <a:solidFill>
                  <a:srgbClr val="FF0000"/>
                </a:solidFill>
                <a:latin typeface="Verdana" pitchFamily="34" charset="0"/>
              </a:rPr>
              <a:t>COMMIT;</a:t>
            </a: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0166" y="1785926"/>
            <a:ext cx="2000264" cy="896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Flowchart: Magnetic Disk 13"/>
          <p:cNvSpPr/>
          <p:nvPr/>
        </p:nvSpPr>
        <p:spPr bwMode="auto">
          <a:xfrm>
            <a:off x="1285852" y="1142984"/>
            <a:ext cx="2357454" cy="1785950"/>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pic>
        <p:nvPicPr>
          <p:cNvPr id="1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4282" y="5000636"/>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142844" y="5786454"/>
            <a:ext cx="938077" cy="369332"/>
          </a:xfrm>
          <a:prstGeom prst="rect">
            <a:avLst/>
          </a:prstGeom>
          <a:noFill/>
        </p:spPr>
        <p:txBody>
          <a:bodyPr wrap="none" rtlCol="0">
            <a:spAutoFit/>
          </a:bodyPr>
          <a:lstStyle/>
          <a:p>
            <a:r>
              <a:rPr lang="en-IN" dirty="0" smtClean="0"/>
              <a:t>User 2</a:t>
            </a:r>
            <a:endParaRPr lang="en-IN" dirty="0"/>
          </a:p>
        </p:txBody>
      </p:sp>
      <p:sp>
        <p:nvSpPr>
          <p:cNvPr id="16" name="Rectangle 15"/>
          <p:cNvSpPr/>
          <p:nvPr/>
        </p:nvSpPr>
        <p:spPr bwMode="auto">
          <a:xfrm>
            <a:off x="1214414" y="5214950"/>
            <a:ext cx="2643206" cy="6429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3786182" y="1500174"/>
            <a:ext cx="1896673" cy="369332"/>
          </a:xfrm>
          <a:prstGeom prst="rect">
            <a:avLst/>
          </a:prstGeom>
          <a:noFill/>
        </p:spPr>
        <p:txBody>
          <a:bodyPr wrap="none" rtlCol="0">
            <a:spAutoFit/>
          </a:bodyPr>
          <a:lstStyle/>
          <a:p>
            <a:r>
              <a:rPr lang="en-IN" dirty="0" smtClean="0"/>
              <a:t>Bank database</a:t>
            </a:r>
            <a:endParaRPr lang="en-IN" dirty="0"/>
          </a:p>
        </p:txBody>
      </p:sp>
      <p:pic>
        <p:nvPicPr>
          <p:cNvPr id="17"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00562" y="5072074"/>
            <a:ext cx="2286016" cy="10243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Concurrency Control Protocol: LOCK based</a:t>
            </a:r>
            <a:endParaRPr lang="en-US" sz="2400" dirty="0"/>
          </a:p>
        </p:txBody>
      </p:sp>
      <p:sp>
        <p:nvSpPr>
          <p:cNvPr id="4" name="Date Placeholder 3"/>
          <p:cNvSpPr>
            <a:spLocks noGrp="1"/>
          </p:cNvSpPr>
          <p:nvPr>
            <p:ph type="dt" sz="half" idx="10"/>
          </p:nvPr>
        </p:nvSpPr>
        <p:spPr/>
        <p:txBody>
          <a:bodyPr/>
          <a:lstStyle/>
          <a:p>
            <a:fld id="{BC1EAB72-01C7-490F-99A5-2687541683D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190</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584935132"/>
              </p:ext>
            </p:extLst>
          </p:nvPr>
        </p:nvGraphicFramePr>
        <p:xfrm>
          <a:off x="277646" y="1085555"/>
          <a:ext cx="8424936" cy="3637280"/>
        </p:xfrm>
        <a:graphic>
          <a:graphicData uri="http://schemas.openxmlformats.org/drawingml/2006/table">
            <a:tbl>
              <a:tblPr firstRow="1" bandRow="1">
                <a:tableStyleId>{5C22544A-7EE6-4342-B048-85BDC9FD1C3A}</a:tableStyleId>
              </a:tblPr>
              <a:tblGrid>
                <a:gridCol w="1008112"/>
                <a:gridCol w="3240360"/>
                <a:gridCol w="4176464"/>
              </a:tblGrid>
              <a:tr h="370840">
                <a:tc>
                  <a:txBody>
                    <a:bodyPr/>
                    <a:lstStyle/>
                    <a:p>
                      <a:pPr algn="ctr"/>
                      <a:r>
                        <a:rPr lang="en-US" sz="1600" b="1" dirty="0" smtClean="0">
                          <a:solidFill>
                            <a:schemeClr val="tx1"/>
                          </a:solidFill>
                        </a:rPr>
                        <a:t>Time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T2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4:00pm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dirty="0" smtClean="0">
                          <a:solidFill>
                            <a:schemeClr val="tx1"/>
                          </a:solidFill>
                        </a:rPr>
                        <a:t>4:01pm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=TippuSeats-5</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T2 will</a:t>
                      </a:r>
                      <a:r>
                        <a:rPr lang="en-US" sz="1600" b="1" dirty="0" smtClean="0"/>
                        <a:t> WAIT </a:t>
                      </a:r>
                      <a:r>
                        <a:rPr lang="en-US" sz="1600" dirty="0" smtClean="0"/>
                        <a:t>because it cannot obtain LOCK on data item </a:t>
                      </a:r>
                      <a:r>
                        <a:rPr lang="en-US" sz="1600" dirty="0" err="1" smtClean="0"/>
                        <a:t>TippuSeats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4:02pm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UNLOCK</a:t>
                      </a:r>
                      <a:r>
                        <a:rPr lang="en-US" sz="1600" dirty="0" smtClean="0"/>
                        <a:t>(</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smtClean="0"/>
                        <a:t>WAIT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4:03pm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LOCK</a:t>
                      </a:r>
                      <a:r>
                        <a:rPr lang="en-US" sz="1600" dirty="0" smtClean="0"/>
                        <a:t>(</a:t>
                      </a:r>
                      <a:r>
                        <a:rPr lang="en-US" sz="1600" dirty="0" err="1" smtClean="0"/>
                        <a:t>TippuSeats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Read(</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4:04pm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TippuSeats</a:t>
                      </a:r>
                      <a:r>
                        <a:rPr lang="en-US" sz="1600" dirty="0" smtClean="0"/>
                        <a:t>=TippuSeats-4</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4:05pm</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a:t>
                      </a:r>
                      <a:r>
                        <a:rPr lang="en-US" sz="1600" dirty="0" err="1" smtClean="0"/>
                        <a:t>TippuSeats</a:t>
                      </a: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6600"/>
                          </a:solidFill>
                        </a:rPr>
                        <a:t>UNLOCK</a:t>
                      </a:r>
                      <a:r>
                        <a:rPr lang="en-US" sz="1600" dirty="0" smtClean="0"/>
                        <a:t>(</a:t>
                      </a:r>
                      <a:r>
                        <a:rPr lang="en-US" sz="1600" dirty="0" err="1" smtClean="0"/>
                        <a:t>TippuSeats</a:t>
                      </a:r>
                      <a:r>
                        <a:rPr lang="en-US"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Flowchart: Magnetic Disk 24"/>
          <p:cNvSpPr/>
          <p:nvPr/>
        </p:nvSpPr>
        <p:spPr bwMode="auto">
          <a:xfrm>
            <a:off x="1403648" y="4818638"/>
            <a:ext cx="2952328" cy="12961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6" name="TextBox 25"/>
          <p:cNvSpPr txBox="1"/>
          <p:nvPr/>
        </p:nvSpPr>
        <p:spPr>
          <a:xfrm>
            <a:off x="1442837" y="5322694"/>
            <a:ext cx="1500732" cy="584775"/>
          </a:xfrm>
          <a:prstGeom prst="rect">
            <a:avLst/>
          </a:prstGeom>
          <a:noFill/>
          <a:ln>
            <a:solidFill>
              <a:schemeClr val="tx1"/>
            </a:solidFill>
          </a:ln>
        </p:spPr>
        <p:txBody>
          <a:bodyPr wrap="none" rtlCol="0">
            <a:spAutoFit/>
          </a:bodyPr>
          <a:lstStyle/>
          <a:p>
            <a:r>
              <a:rPr lang="en-US" sz="1600" dirty="0" err="1" smtClean="0">
                <a:solidFill>
                  <a:srgbClr val="0000FF"/>
                </a:solidFill>
              </a:rPr>
              <a:t>Tippu</a:t>
            </a:r>
            <a:r>
              <a:rPr lang="en-US" sz="1600" dirty="0" smtClean="0">
                <a:solidFill>
                  <a:srgbClr val="0000FF"/>
                </a:solidFill>
              </a:rPr>
              <a:t> Seats</a:t>
            </a:r>
          </a:p>
          <a:p>
            <a:r>
              <a:rPr lang="en-US" sz="1600" dirty="0">
                <a:solidFill>
                  <a:srgbClr val="0000FF"/>
                </a:solidFill>
              </a:rPr>
              <a:t> </a:t>
            </a:r>
            <a:r>
              <a:rPr lang="en-US" sz="1600" dirty="0" smtClean="0">
                <a:solidFill>
                  <a:srgbClr val="0000FF"/>
                </a:solidFill>
              </a:rPr>
              <a:t>    </a:t>
            </a:r>
            <a:r>
              <a:rPr lang="en-US" sz="1600" strike="sngStrike" dirty="0" smtClean="0">
                <a:solidFill>
                  <a:srgbClr val="0000FF"/>
                </a:solidFill>
              </a:rPr>
              <a:t>80</a:t>
            </a:r>
            <a:r>
              <a:rPr lang="en-US" sz="1600" dirty="0" smtClean="0">
                <a:solidFill>
                  <a:srgbClr val="0000FF"/>
                </a:solidFill>
              </a:rPr>
              <a:t> </a:t>
            </a:r>
            <a:r>
              <a:rPr lang="en-US" sz="1600" strike="sngStrike" dirty="0" smtClean="0">
                <a:solidFill>
                  <a:srgbClr val="0000FF"/>
                </a:solidFill>
              </a:rPr>
              <a:t>75</a:t>
            </a:r>
            <a:r>
              <a:rPr lang="en-US" sz="1600" dirty="0" smtClean="0">
                <a:solidFill>
                  <a:srgbClr val="0000FF"/>
                </a:solidFill>
              </a:rPr>
              <a:t> </a:t>
            </a:r>
            <a:r>
              <a:rPr lang="en-US" sz="1600" b="1" dirty="0" smtClean="0">
                <a:solidFill>
                  <a:srgbClr val="0000FF"/>
                </a:solidFill>
              </a:rPr>
              <a:t>71</a:t>
            </a:r>
            <a:endParaRPr lang="en-US" sz="1600" b="1" dirty="0">
              <a:solidFill>
                <a:srgbClr val="0000FF"/>
              </a:solidFill>
            </a:endParaRPr>
          </a:p>
        </p:txBody>
      </p:sp>
      <p:sp>
        <p:nvSpPr>
          <p:cNvPr id="7" name="TextBox 6"/>
          <p:cNvSpPr txBox="1"/>
          <p:nvPr/>
        </p:nvSpPr>
        <p:spPr>
          <a:xfrm>
            <a:off x="133749" y="5313402"/>
            <a:ext cx="1151277" cy="338554"/>
          </a:xfrm>
          <a:prstGeom prst="rect">
            <a:avLst/>
          </a:prstGeom>
          <a:noFill/>
        </p:spPr>
        <p:txBody>
          <a:bodyPr wrap="none" rtlCol="0">
            <a:spAutoFit/>
          </a:bodyPr>
          <a:lstStyle/>
          <a:p>
            <a:r>
              <a:rPr lang="en-US" sz="1600" dirty="0" smtClean="0"/>
              <a:t>Database</a:t>
            </a:r>
            <a:endParaRPr lang="en-US" sz="1600" dirty="0"/>
          </a:p>
        </p:txBody>
      </p:sp>
      <p:sp>
        <p:nvSpPr>
          <p:cNvPr id="14" name="TextBox 13"/>
          <p:cNvSpPr txBox="1"/>
          <p:nvPr/>
        </p:nvSpPr>
        <p:spPr>
          <a:xfrm>
            <a:off x="2923415" y="5313402"/>
            <a:ext cx="1288545" cy="584775"/>
          </a:xfrm>
          <a:prstGeom prst="rect">
            <a:avLst/>
          </a:prstGeom>
          <a:noFill/>
          <a:ln>
            <a:solidFill>
              <a:schemeClr val="tx1"/>
            </a:solidFill>
          </a:ln>
        </p:spPr>
        <p:txBody>
          <a:bodyPr wrap="square" rtlCol="0">
            <a:spAutoFit/>
          </a:bodyPr>
          <a:lstStyle/>
          <a:p>
            <a:r>
              <a:rPr lang="en-US" sz="1600" b="1" dirty="0" smtClean="0">
                <a:solidFill>
                  <a:srgbClr val="006600"/>
                </a:solidFill>
              </a:rPr>
              <a:t>LOCK</a:t>
            </a:r>
          </a:p>
          <a:p>
            <a:r>
              <a:rPr lang="en-US" sz="1600" dirty="0">
                <a:solidFill>
                  <a:srgbClr val="0000FF"/>
                </a:solidFill>
              </a:rPr>
              <a:t> </a:t>
            </a:r>
            <a:r>
              <a:rPr lang="en-US" sz="1600" strike="sngStrike" dirty="0" smtClean="0">
                <a:solidFill>
                  <a:srgbClr val="0000FF"/>
                </a:solidFill>
              </a:rPr>
              <a:t>0</a:t>
            </a:r>
            <a:r>
              <a:rPr lang="en-US" sz="1600" b="1" dirty="0" smtClean="0">
                <a:solidFill>
                  <a:srgbClr val="0000FF"/>
                </a:solidFill>
              </a:rPr>
              <a:t> </a:t>
            </a:r>
            <a:r>
              <a:rPr lang="en-US" sz="1600" strike="sngStrike" dirty="0" smtClean="0">
                <a:solidFill>
                  <a:srgbClr val="0000FF"/>
                </a:solidFill>
              </a:rPr>
              <a:t>1</a:t>
            </a:r>
            <a:r>
              <a:rPr lang="en-US" sz="1600" dirty="0" smtClean="0">
                <a:solidFill>
                  <a:srgbClr val="0000FF"/>
                </a:solidFill>
              </a:rPr>
              <a:t> </a:t>
            </a:r>
            <a:r>
              <a:rPr lang="en-US" sz="1600" strike="sngStrike" dirty="0" smtClean="0">
                <a:solidFill>
                  <a:srgbClr val="0000FF"/>
                </a:solidFill>
              </a:rPr>
              <a:t>0</a:t>
            </a:r>
            <a:r>
              <a:rPr lang="en-US" sz="1600" b="1" dirty="0" smtClean="0">
                <a:solidFill>
                  <a:srgbClr val="0000FF"/>
                </a:solidFill>
              </a:rPr>
              <a:t> </a:t>
            </a:r>
            <a:r>
              <a:rPr lang="en-US" sz="1600" strike="sngStrike" dirty="0" smtClean="0">
                <a:solidFill>
                  <a:srgbClr val="0000FF"/>
                </a:solidFill>
              </a:rPr>
              <a:t>1</a:t>
            </a:r>
            <a:r>
              <a:rPr lang="en-US" sz="1600" b="1" dirty="0" smtClean="0">
                <a:solidFill>
                  <a:srgbClr val="0000FF"/>
                </a:solidFill>
              </a:rPr>
              <a:t> 0</a:t>
            </a:r>
            <a:endParaRPr lang="en-US" sz="1600" b="1" dirty="0">
              <a:solidFill>
                <a:srgbClr val="0000FF"/>
              </a:solidFill>
            </a:endParaRPr>
          </a:p>
        </p:txBody>
      </p:sp>
      <p:sp>
        <p:nvSpPr>
          <p:cNvPr id="9" name="TextBox 8"/>
          <p:cNvSpPr txBox="1"/>
          <p:nvPr/>
        </p:nvSpPr>
        <p:spPr>
          <a:xfrm>
            <a:off x="4716016" y="5291915"/>
            <a:ext cx="3247171" cy="584775"/>
          </a:xfrm>
          <a:prstGeom prst="rect">
            <a:avLst/>
          </a:prstGeom>
          <a:noFill/>
        </p:spPr>
        <p:txBody>
          <a:bodyPr wrap="none" rtlCol="0">
            <a:spAutoFit/>
          </a:bodyPr>
          <a:lstStyle/>
          <a:p>
            <a:r>
              <a:rPr lang="en-US" sz="1600" dirty="0" smtClean="0"/>
              <a:t>Now final value of </a:t>
            </a:r>
            <a:r>
              <a:rPr lang="en-US" sz="1600" dirty="0" err="1" smtClean="0"/>
              <a:t>TippuSeats</a:t>
            </a:r>
            <a:endParaRPr lang="en-US" sz="1600" dirty="0" smtClean="0"/>
          </a:p>
          <a:p>
            <a:r>
              <a:rPr lang="en-US" sz="1600" dirty="0"/>
              <a:t>i</a:t>
            </a:r>
            <a:r>
              <a:rPr lang="en-US" sz="1600" dirty="0" smtClean="0"/>
              <a:t>s </a:t>
            </a:r>
            <a:r>
              <a:rPr lang="en-US" sz="1600" dirty="0" smtClean="0">
                <a:solidFill>
                  <a:srgbClr val="0000FF"/>
                </a:solidFill>
              </a:rPr>
              <a:t>71, </a:t>
            </a:r>
            <a:r>
              <a:rPr lang="en-US" sz="1600" dirty="0" smtClean="0"/>
              <a:t>which is CORRECT</a:t>
            </a:r>
            <a:endParaRPr lang="en-US" sz="1600" dirty="0">
              <a:solidFill>
                <a:srgbClr val="0000FF"/>
              </a:solidFill>
            </a:endParaRPr>
          </a:p>
        </p:txBody>
      </p:sp>
    </p:spTree>
    <p:extLst>
      <p:ext uri="{BB962C8B-B14F-4D97-AF65-F5344CB8AC3E}">
        <p14:creationId xmlns="" xmlns:p14="http://schemas.microsoft.com/office/powerpoint/2010/main" val="213918343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a:t>
            </a:r>
            <a:r>
              <a:rPr lang="en-US" altLang="en-US" sz="2000" dirty="0" smtClean="0"/>
              <a:t>data. </a:t>
            </a:r>
            <a:r>
              <a:rPr lang="en-US" sz="2000" dirty="0" smtClean="0"/>
              <a:t>LOCKS are used to ensure concurrency.</a:t>
            </a:r>
          </a:p>
          <a:p>
            <a:pPr>
              <a:lnSpc>
                <a:spcPct val="130000"/>
              </a:lnSpc>
            </a:pPr>
            <a:r>
              <a:rPr lang="en-US" altLang="en-US" sz="2000" dirty="0" smtClean="0"/>
              <a:t>Two </a:t>
            </a:r>
            <a:r>
              <a:rPr lang="en-US" altLang="en-US" sz="2000" dirty="0"/>
              <a:t>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a:t>
            </a:r>
            <a:r>
              <a:rPr lang="en-US" altLang="en-US" sz="1600" dirty="0" smtClean="0"/>
              <a:t>transactions want </a:t>
            </a:r>
            <a:r>
              <a:rPr lang="en-US" altLang="en-US" sz="1600" dirty="0"/>
              <a:t>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9C3EE8AB-08F6-4BC6-9B5C-3C7805800DC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191</a:t>
            </a:fld>
            <a:endParaRPr lang="en-US"/>
          </a:p>
        </p:txBody>
      </p:sp>
    </p:spTree>
    <p:extLst>
      <p:ext uri="{BB962C8B-B14F-4D97-AF65-F5344CB8AC3E}">
        <p14:creationId xmlns="" xmlns:p14="http://schemas.microsoft.com/office/powerpoint/2010/main" val="177359123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a:t>
            </a:r>
            <a:r>
              <a:rPr lang="en-US" altLang="en-US" sz="2000" dirty="0" smtClean="0"/>
              <a:t>data. </a:t>
            </a:r>
            <a:r>
              <a:rPr lang="en-US" sz="2000" dirty="0" smtClean="0"/>
              <a:t>LOCKS are used to ensure concurrency.</a:t>
            </a:r>
          </a:p>
          <a:p>
            <a:pPr>
              <a:lnSpc>
                <a:spcPct val="130000"/>
              </a:lnSpc>
            </a:pPr>
            <a:r>
              <a:rPr lang="en-US" altLang="en-US" sz="2000" dirty="0" smtClean="0"/>
              <a:t>Two </a:t>
            </a:r>
            <a:r>
              <a:rPr lang="en-US" altLang="en-US" sz="2000" dirty="0"/>
              <a:t>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a:t>
            </a:r>
            <a:r>
              <a:rPr lang="en-US" altLang="en-US" sz="1600" dirty="0" smtClean="0"/>
              <a:t>transactions </a:t>
            </a:r>
            <a:r>
              <a:rPr lang="en-US" altLang="en-US" sz="1600" dirty="0"/>
              <a:t>want 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C571C9AD-A75B-485E-870A-264580ED806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192</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931757475"/>
              </p:ext>
            </p:extLst>
          </p:nvPr>
        </p:nvGraphicFramePr>
        <p:xfrm>
          <a:off x="323528" y="3671150"/>
          <a:ext cx="8424935" cy="2352040"/>
        </p:xfrm>
        <a:graphic>
          <a:graphicData uri="http://schemas.openxmlformats.org/drawingml/2006/table">
            <a:tbl>
              <a:tblPr firstRow="1" bandRow="1">
                <a:tableStyleId>{5C22544A-7EE6-4342-B048-85BDC9FD1C3A}</a:tableStyleId>
              </a:tblPr>
              <a:tblGrid>
                <a:gridCol w="1805343"/>
                <a:gridCol w="1795057"/>
                <a:gridCol w="2808312"/>
                <a:gridCol w="2016223"/>
              </a:tblGrid>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0" dirty="0" smtClean="0">
                          <a:solidFill>
                            <a:schemeClr val="tx1"/>
                          </a:solidFill>
                        </a:rPr>
                        <a:t>User 1, HOLDER of the LOCK on data item 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en-US" sz="1600" dirty="0" smtClean="0"/>
                        <a:t>User2,</a:t>
                      </a:r>
                    </a:p>
                    <a:p>
                      <a:r>
                        <a:rPr lang="en-US" sz="1600" dirty="0" smtClean="0"/>
                        <a:t>REQUESTOR of LOCK for data item 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77359123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data</a:t>
            </a:r>
          </a:p>
          <a:p>
            <a:pPr>
              <a:lnSpc>
                <a:spcPct val="130000"/>
              </a:lnSpc>
            </a:pPr>
            <a:r>
              <a:rPr lang="en-US" altLang="en-US" sz="2000" dirty="0"/>
              <a:t>Two 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we want 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B623D7FB-1D8A-480A-ADBF-83E2DF1D4D6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193</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78957314"/>
              </p:ext>
            </p:extLst>
          </p:nvPr>
        </p:nvGraphicFramePr>
        <p:xfrm>
          <a:off x="323528" y="3671150"/>
          <a:ext cx="8424935" cy="2352040"/>
        </p:xfrm>
        <a:graphic>
          <a:graphicData uri="http://schemas.openxmlformats.org/drawingml/2006/table">
            <a:tbl>
              <a:tblPr firstRow="1" bandRow="1">
                <a:tableStyleId>{5C22544A-7EE6-4342-B048-85BDC9FD1C3A}</a:tableStyleId>
              </a:tblPr>
              <a:tblGrid>
                <a:gridCol w="1805343"/>
                <a:gridCol w="1795057"/>
                <a:gridCol w="2808312"/>
                <a:gridCol w="2016223"/>
              </a:tblGrid>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0" dirty="0" smtClean="0">
                          <a:solidFill>
                            <a:schemeClr val="tx1"/>
                          </a:solidFill>
                        </a:rPr>
                        <a:t>User 1, HOLDER of the LOCK on data item 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en-US" sz="1600" dirty="0" smtClean="0"/>
                        <a:t>User2,</a:t>
                      </a:r>
                    </a:p>
                    <a:p>
                      <a:r>
                        <a:rPr lang="en-US" sz="1600" dirty="0" smtClean="0"/>
                        <a:t>REQUESTOR of LOCK for data item 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smtClean="0"/>
                        <a:t>YES</a:t>
                      </a:r>
                      <a:r>
                        <a:rPr lang="en-US" sz="1600" baseline="0" dirty="0" smtClean="0"/>
                        <a:t>: </a:t>
                      </a:r>
                      <a:r>
                        <a:rPr lang="en-US" sz="1600" dirty="0" smtClean="0"/>
                        <a:t>USER 2 will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99231380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data</a:t>
            </a:r>
          </a:p>
          <a:p>
            <a:pPr>
              <a:lnSpc>
                <a:spcPct val="130000"/>
              </a:lnSpc>
            </a:pPr>
            <a:r>
              <a:rPr lang="en-US" altLang="en-US" sz="2000" dirty="0"/>
              <a:t>Two 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a:t>
            </a:r>
            <a:r>
              <a:rPr lang="en-US" altLang="en-US" sz="1600" dirty="0" smtClean="0"/>
              <a:t>transactions </a:t>
            </a:r>
            <a:r>
              <a:rPr lang="en-US" altLang="en-US" sz="1600" dirty="0"/>
              <a:t>want 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01B6CA7C-51E2-4C4D-ACD8-28B29B48412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194</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953305850"/>
              </p:ext>
            </p:extLst>
          </p:nvPr>
        </p:nvGraphicFramePr>
        <p:xfrm>
          <a:off x="323528" y="3671150"/>
          <a:ext cx="8424935" cy="2595880"/>
        </p:xfrm>
        <a:graphic>
          <a:graphicData uri="http://schemas.openxmlformats.org/drawingml/2006/table">
            <a:tbl>
              <a:tblPr firstRow="1" bandRow="1">
                <a:tableStyleId>{5C22544A-7EE6-4342-B048-85BDC9FD1C3A}</a:tableStyleId>
              </a:tblPr>
              <a:tblGrid>
                <a:gridCol w="1805343"/>
                <a:gridCol w="1795057"/>
                <a:gridCol w="2808312"/>
                <a:gridCol w="2016223"/>
              </a:tblGrid>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0" dirty="0" smtClean="0">
                          <a:solidFill>
                            <a:schemeClr val="tx1"/>
                          </a:solidFill>
                        </a:rPr>
                        <a:t>User 1, HOLDER of the LOCK on data item 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en-US" sz="1600" dirty="0" smtClean="0"/>
                        <a:t>User2,</a:t>
                      </a:r>
                    </a:p>
                    <a:p>
                      <a:r>
                        <a:rPr lang="en-US" sz="1600" dirty="0" smtClean="0"/>
                        <a:t>REQUESTOR of LOCK for data item 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smtClean="0"/>
                        <a:t>YES</a:t>
                      </a:r>
                      <a:r>
                        <a:rPr lang="en-US" sz="1600" baseline="0" dirty="0" smtClean="0"/>
                        <a:t>: </a:t>
                      </a:r>
                      <a:r>
                        <a:rPr lang="en-US" sz="1600" dirty="0" smtClean="0"/>
                        <a:t>USER 2 will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NO</a:t>
                      </a:r>
                      <a:r>
                        <a:rPr lang="en-US" sz="1600" baseline="0" dirty="0" smtClean="0"/>
                        <a:t>: </a:t>
                      </a:r>
                      <a:r>
                        <a:rPr lang="en-US" sz="1600" dirty="0" smtClean="0"/>
                        <a:t>USER 2 will not be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3943269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data</a:t>
            </a:r>
          </a:p>
          <a:p>
            <a:pPr>
              <a:lnSpc>
                <a:spcPct val="130000"/>
              </a:lnSpc>
            </a:pPr>
            <a:r>
              <a:rPr lang="en-US" altLang="en-US" sz="2000" dirty="0"/>
              <a:t>Two 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a:t>
            </a:r>
            <a:r>
              <a:rPr lang="en-US" altLang="en-US" sz="1600" dirty="0" smtClean="0"/>
              <a:t>transactions </a:t>
            </a:r>
            <a:r>
              <a:rPr lang="en-US" altLang="en-US" sz="1600" dirty="0"/>
              <a:t>want 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9DD71376-D290-4EF9-B621-8805047F053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625002918"/>
              </p:ext>
            </p:extLst>
          </p:nvPr>
        </p:nvGraphicFramePr>
        <p:xfrm>
          <a:off x="323528" y="3671150"/>
          <a:ext cx="8424935" cy="2595880"/>
        </p:xfrm>
        <a:graphic>
          <a:graphicData uri="http://schemas.openxmlformats.org/drawingml/2006/table">
            <a:tbl>
              <a:tblPr firstRow="1" bandRow="1">
                <a:tableStyleId>{5C22544A-7EE6-4342-B048-85BDC9FD1C3A}</a:tableStyleId>
              </a:tblPr>
              <a:tblGrid>
                <a:gridCol w="1805343"/>
                <a:gridCol w="1795057"/>
                <a:gridCol w="2808312"/>
                <a:gridCol w="2016223"/>
              </a:tblGrid>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0" dirty="0" smtClean="0">
                          <a:solidFill>
                            <a:schemeClr val="tx1"/>
                          </a:solidFill>
                        </a:rPr>
                        <a:t>User 1, HOLDER of the LOCK on data item 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en-US" sz="1600" dirty="0" smtClean="0"/>
                        <a:t>User2,</a:t>
                      </a:r>
                    </a:p>
                    <a:p>
                      <a:r>
                        <a:rPr lang="en-US" sz="1600" dirty="0" smtClean="0"/>
                        <a:t>REQUESTOR of LOCK for data item 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smtClean="0"/>
                        <a:t>YES</a:t>
                      </a:r>
                      <a:r>
                        <a:rPr lang="en-US" sz="1600" baseline="0" dirty="0" smtClean="0"/>
                        <a:t>: </a:t>
                      </a:r>
                      <a:r>
                        <a:rPr lang="en-US" sz="1600" dirty="0" smtClean="0"/>
                        <a:t>USER 2 will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NO</a:t>
                      </a:r>
                      <a:r>
                        <a:rPr lang="en-US" sz="1600" baseline="0" dirty="0" smtClean="0"/>
                        <a:t>: </a:t>
                      </a:r>
                      <a:r>
                        <a:rPr lang="en-US" sz="1600" dirty="0" smtClean="0"/>
                        <a:t>USER 2 will not be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a:t>
                      </a:r>
                      <a:endParaRPr 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a:t>
                      </a:r>
                      <a:endParaRPr 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586716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2000" dirty="0"/>
              <a:t>A transaction </a:t>
            </a:r>
            <a:r>
              <a:rPr lang="en-US" altLang="en-US" sz="2000" i="1" dirty="0"/>
              <a:t>must</a:t>
            </a:r>
            <a:r>
              <a:rPr lang="en-US" altLang="en-US" sz="2000" dirty="0"/>
              <a:t> get a </a:t>
            </a:r>
            <a:r>
              <a:rPr lang="en-US" altLang="en-US" sz="2000" i="1" dirty="0"/>
              <a:t>lock </a:t>
            </a:r>
            <a:r>
              <a:rPr lang="en-US" altLang="en-US" sz="2000" dirty="0"/>
              <a:t>before operating on the data</a:t>
            </a:r>
          </a:p>
          <a:p>
            <a:pPr>
              <a:lnSpc>
                <a:spcPct val="130000"/>
              </a:lnSpc>
            </a:pPr>
            <a:r>
              <a:rPr lang="en-US" altLang="en-US" sz="2000" dirty="0"/>
              <a:t>Two types of locks:</a:t>
            </a:r>
          </a:p>
          <a:p>
            <a:pPr lvl="1"/>
            <a:r>
              <a:rPr lang="en-US" altLang="en-US" sz="1800" b="1" i="1" dirty="0"/>
              <a:t>Shared</a:t>
            </a:r>
            <a:r>
              <a:rPr lang="en-US" altLang="en-US" sz="1800" b="1" dirty="0"/>
              <a:t> </a:t>
            </a:r>
            <a:r>
              <a:rPr lang="en-US" altLang="en-US" sz="1800" dirty="0"/>
              <a:t>(S) locks (also called </a:t>
            </a:r>
            <a:r>
              <a:rPr lang="en-US" altLang="en-US" sz="1800" b="1" i="1" dirty="0"/>
              <a:t>read</a:t>
            </a:r>
            <a:r>
              <a:rPr lang="en-US" altLang="en-US" sz="1800" i="1" dirty="0"/>
              <a:t> locks)</a:t>
            </a:r>
          </a:p>
          <a:p>
            <a:pPr lvl="2"/>
            <a:r>
              <a:rPr lang="en-US" altLang="en-US" sz="1600" dirty="0"/>
              <a:t>Obtained if </a:t>
            </a:r>
            <a:r>
              <a:rPr lang="en-US" altLang="en-US" sz="1600" dirty="0" smtClean="0"/>
              <a:t>transactions </a:t>
            </a:r>
            <a:r>
              <a:rPr lang="en-US" altLang="en-US" sz="1600" dirty="0"/>
              <a:t>want to only read an item</a:t>
            </a:r>
          </a:p>
          <a:p>
            <a:pPr lvl="1"/>
            <a:r>
              <a:rPr lang="en-US" altLang="en-US" sz="1800" b="1" i="1" dirty="0"/>
              <a:t>Exclusive</a:t>
            </a:r>
            <a:r>
              <a:rPr lang="en-US" altLang="en-US" sz="1800" dirty="0"/>
              <a:t> (X) locks (also called </a:t>
            </a:r>
            <a:r>
              <a:rPr lang="en-US" altLang="en-US" sz="1800" b="1" i="1" dirty="0"/>
              <a:t>write</a:t>
            </a:r>
            <a:r>
              <a:rPr lang="en-US" altLang="en-US" sz="1800" i="1" dirty="0"/>
              <a:t> locks)</a:t>
            </a:r>
          </a:p>
          <a:p>
            <a:pPr lvl="2"/>
            <a:r>
              <a:rPr lang="en-US" altLang="en-US" sz="1600" dirty="0"/>
              <a:t>Obtained for updating a data item</a:t>
            </a:r>
          </a:p>
          <a:p>
            <a:endParaRPr lang="en-US" sz="2000" dirty="0"/>
          </a:p>
        </p:txBody>
      </p:sp>
      <p:sp>
        <p:nvSpPr>
          <p:cNvPr id="4" name="Date Placeholder 3"/>
          <p:cNvSpPr>
            <a:spLocks noGrp="1"/>
          </p:cNvSpPr>
          <p:nvPr>
            <p:ph type="dt" sz="half" idx="10"/>
          </p:nvPr>
        </p:nvSpPr>
        <p:spPr/>
        <p:txBody>
          <a:bodyPr/>
          <a:lstStyle/>
          <a:p>
            <a:fld id="{0C650B96-A734-4412-AAEB-3F0037EE315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006757082"/>
              </p:ext>
            </p:extLst>
          </p:nvPr>
        </p:nvGraphicFramePr>
        <p:xfrm>
          <a:off x="323528" y="3671150"/>
          <a:ext cx="8424935" cy="2595880"/>
        </p:xfrm>
        <a:graphic>
          <a:graphicData uri="http://schemas.openxmlformats.org/drawingml/2006/table">
            <a:tbl>
              <a:tblPr firstRow="1" bandRow="1">
                <a:tableStyleId>{5C22544A-7EE6-4342-B048-85BDC9FD1C3A}</a:tableStyleId>
              </a:tblPr>
              <a:tblGrid>
                <a:gridCol w="1805343"/>
                <a:gridCol w="1795057"/>
                <a:gridCol w="2808312"/>
                <a:gridCol w="2016223"/>
              </a:tblGrid>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0" dirty="0" smtClean="0">
                          <a:solidFill>
                            <a:schemeClr val="tx1"/>
                          </a:solidFill>
                        </a:rPr>
                        <a:t>User 1, HOLDER of the LOCK on data item X</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en-US" sz="1600" dirty="0" smtClean="0"/>
                        <a:t>User2,</a:t>
                      </a:r>
                    </a:p>
                    <a:p>
                      <a:r>
                        <a:rPr lang="en-US" sz="1600" dirty="0" smtClean="0"/>
                        <a:t>REQUESTOR of LOCK for data item 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Shared or Read</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smtClean="0"/>
                        <a:t>YES</a:t>
                      </a:r>
                      <a:r>
                        <a:rPr lang="en-US" sz="1600" baseline="0" dirty="0" smtClean="0"/>
                        <a:t>: </a:t>
                      </a:r>
                      <a:r>
                        <a:rPr lang="en-US" sz="1600" dirty="0" smtClean="0"/>
                        <a:t>USER 2 will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NO</a:t>
                      </a:r>
                      <a:r>
                        <a:rPr lang="en-US" sz="1600" baseline="0" dirty="0" smtClean="0"/>
                        <a:t>: </a:t>
                      </a:r>
                      <a:r>
                        <a:rPr lang="en-US" sz="1600" dirty="0" smtClean="0"/>
                        <a:t>USER 2 will not be granted</a:t>
                      </a:r>
                      <a:r>
                        <a:rPr lang="en-US" sz="1600" baseline="0" dirty="0" smtClean="0"/>
                        <a:t> with Read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Write or Exclusive</a:t>
                      </a:r>
                    </a:p>
                    <a:p>
                      <a:pPr algn="ctr"/>
                      <a:r>
                        <a:rPr lang="en-US" sz="1600" dirty="0" smtClean="0"/>
                        <a:t>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NO</a:t>
                      </a:r>
                      <a:r>
                        <a:rPr lang="en-US" sz="1600" baseline="0" dirty="0" smtClean="0"/>
                        <a:t>: </a:t>
                      </a:r>
                      <a:r>
                        <a:rPr lang="en-US" sz="1600" dirty="0" smtClean="0"/>
                        <a:t>USER 2 will not be granted</a:t>
                      </a:r>
                      <a:r>
                        <a:rPr lang="en-US" sz="1600" baseline="0" dirty="0" smtClean="0"/>
                        <a:t> with Write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NO</a:t>
                      </a:r>
                      <a:r>
                        <a:rPr lang="en-US" sz="1600" baseline="0" dirty="0" smtClean="0"/>
                        <a:t>: </a:t>
                      </a:r>
                      <a:r>
                        <a:rPr lang="en-US" sz="1600" dirty="0" smtClean="0"/>
                        <a:t>USER 2 will not be granted</a:t>
                      </a:r>
                      <a:r>
                        <a:rPr lang="en-US" sz="1600" baseline="0" dirty="0" smtClean="0"/>
                        <a:t> with Write 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82219778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 instructions</a:t>
            </a:r>
            <a:endParaRPr lang="en-US" dirty="0"/>
          </a:p>
        </p:txBody>
      </p:sp>
      <p:sp>
        <p:nvSpPr>
          <p:cNvPr id="3" name="Content Placeholder 2"/>
          <p:cNvSpPr>
            <a:spLocks noGrp="1"/>
          </p:cNvSpPr>
          <p:nvPr>
            <p:ph idx="1"/>
          </p:nvPr>
        </p:nvSpPr>
        <p:spPr/>
        <p:txBody>
          <a:bodyPr/>
          <a:lstStyle/>
          <a:p>
            <a:r>
              <a:rPr lang="en-US" altLang="en-US" dirty="0"/>
              <a:t>New </a:t>
            </a:r>
            <a:r>
              <a:rPr lang="en-US" altLang="en-US" dirty="0" smtClean="0"/>
              <a:t>LOCK instructions</a:t>
            </a:r>
            <a:endParaRPr lang="en-US" altLang="en-US" dirty="0"/>
          </a:p>
          <a:p>
            <a:pPr lvl="1">
              <a:buFont typeface="Wingdings 2" pitchFamily="18" charset="2"/>
              <a:buNone/>
            </a:pPr>
            <a:r>
              <a:rPr lang="en-US" altLang="en-US" dirty="0"/>
              <a:t>-</a:t>
            </a:r>
            <a:r>
              <a:rPr lang="en-US" altLang="en-US" dirty="0">
                <a:solidFill>
                  <a:srgbClr val="FF0000"/>
                </a:solidFill>
              </a:rPr>
              <a:t> </a:t>
            </a:r>
            <a:r>
              <a:rPr lang="en-US" altLang="en-US" dirty="0" smtClean="0">
                <a:solidFill>
                  <a:srgbClr val="FF0000"/>
                </a:solidFill>
              </a:rPr>
              <a:t>Lock-S</a:t>
            </a:r>
            <a:r>
              <a:rPr lang="en-US" altLang="en-US" dirty="0"/>
              <a:t>: shared </a:t>
            </a:r>
            <a:r>
              <a:rPr lang="en-US" altLang="en-US" dirty="0" smtClean="0"/>
              <a:t>(or read) lock </a:t>
            </a:r>
            <a:r>
              <a:rPr lang="en-US" altLang="en-US" dirty="0"/>
              <a:t>request</a:t>
            </a:r>
          </a:p>
          <a:p>
            <a:pPr lvl="1">
              <a:buFont typeface="Wingdings 2" pitchFamily="18" charset="2"/>
              <a:buNone/>
            </a:pPr>
            <a:r>
              <a:rPr lang="en-US" altLang="en-US" dirty="0"/>
              <a:t>- </a:t>
            </a:r>
            <a:r>
              <a:rPr lang="en-US" altLang="en-US" dirty="0" smtClean="0">
                <a:solidFill>
                  <a:srgbClr val="006600"/>
                </a:solidFill>
              </a:rPr>
              <a:t>Lock-X</a:t>
            </a:r>
            <a:r>
              <a:rPr lang="en-US" altLang="en-US" dirty="0"/>
              <a:t>: exclusive </a:t>
            </a:r>
            <a:r>
              <a:rPr lang="en-US" altLang="en-US" dirty="0" smtClean="0"/>
              <a:t>(or write) lock </a:t>
            </a:r>
            <a:r>
              <a:rPr lang="en-US" altLang="en-US" dirty="0"/>
              <a:t>request</a:t>
            </a:r>
          </a:p>
          <a:p>
            <a:pPr lvl="1">
              <a:buFont typeface="Wingdings 2" pitchFamily="18" charset="2"/>
              <a:buNone/>
            </a:pPr>
            <a:r>
              <a:rPr lang="en-US" altLang="en-US" dirty="0"/>
              <a:t>- </a:t>
            </a:r>
            <a:r>
              <a:rPr lang="en-US" altLang="en-US" dirty="0" smtClean="0">
                <a:solidFill>
                  <a:srgbClr val="0000FF"/>
                </a:solidFill>
              </a:rPr>
              <a:t>Unlock</a:t>
            </a:r>
            <a:r>
              <a:rPr lang="en-US" altLang="en-US" dirty="0"/>
              <a:t>: release previously held lock</a:t>
            </a:r>
          </a:p>
          <a:p>
            <a:r>
              <a:rPr lang="en-US" altLang="en-US" dirty="0"/>
              <a:t>Example schedule:</a:t>
            </a:r>
          </a:p>
          <a:p>
            <a:endParaRPr lang="en-US" dirty="0"/>
          </a:p>
        </p:txBody>
      </p:sp>
      <p:sp>
        <p:nvSpPr>
          <p:cNvPr id="4" name="Date Placeholder 3"/>
          <p:cNvSpPr>
            <a:spLocks noGrp="1"/>
          </p:cNvSpPr>
          <p:nvPr>
            <p:ph type="dt" sz="half" idx="10"/>
          </p:nvPr>
        </p:nvSpPr>
        <p:spPr/>
        <p:txBody>
          <a:bodyPr/>
          <a:lstStyle/>
          <a:p>
            <a:fld id="{0294F79C-1B05-4CC9-A2E5-4670EDB730C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197</a:t>
            </a:fld>
            <a:endParaRPr lang="en-US"/>
          </a:p>
        </p:txBody>
      </p:sp>
      <p:grpSp>
        <p:nvGrpSpPr>
          <p:cNvPr id="7" name="Group 9"/>
          <p:cNvGrpSpPr>
            <a:grpSpLocks/>
          </p:cNvGrpSpPr>
          <p:nvPr/>
        </p:nvGrpSpPr>
        <p:grpSpPr bwMode="auto">
          <a:xfrm>
            <a:off x="3871913" y="3914680"/>
            <a:ext cx="4131189" cy="2305053"/>
            <a:chOff x="1662" y="1720"/>
            <a:chExt cx="2223" cy="1452"/>
          </a:xfrm>
        </p:grpSpPr>
        <p:sp>
          <p:nvSpPr>
            <p:cNvPr id="8" name="Text Box 10"/>
            <p:cNvSpPr txBox="1">
              <a:spLocks noChangeArrowheads="1"/>
            </p:cNvSpPr>
            <p:nvPr/>
          </p:nvSpPr>
          <p:spPr bwMode="auto">
            <a:xfrm>
              <a:off x="1662" y="1951"/>
              <a:ext cx="834" cy="1221"/>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read(B)</a:t>
              </a:r>
            </a:p>
            <a:p>
              <a:r>
                <a:rPr lang="en-US" altLang="en-US" sz="2000" dirty="0"/>
                <a:t>B </a:t>
              </a:r>
              <a:r>
                <a:rPr lang="en-US" altLang="en-US" sz="2000" dirty="0">
                  <a:sym typeface="Wingdings" pitchFamily="2" charset="2"/>
                </a:rPr>
                <a:t>=</a:t>
              </a:r>
              <a:r>
                <a:rPr lang="en-US" altLang="en-US" sz="2000" dirty="0" smtClean="0">
                  <a:sym typeface="Wingdings" pitchFamily="2" charset="2"/>
                </a:rPr>
                <a:t>B-50</a:t>
              </a:r>
              <a:endParaRPr lang="en-US" altLang="en-US" sz="2000" dirty="0">
                <a:sym typeface="Wingdings" pitchFamily="2" charset="2"/>
              </a:endParaRPr>
            </a:p>
            <a:p>
              <a:r>
                <a:rPr lang="en-US" altLang="en-US" sz="2000" dirty="0">
                  <a:solidFill>
                    <a:srgbClr val="006600"/>
                  </a:solidFill>
                  <a:sym typeface="Wingdings" pitchFamily="2" charset="2"/>
                </a:rPr>
                <a:t>write</a:t>
              </a:r>
              <a:r>
                <a:rPr lang="en-US" altLang="en-US" sz="2000" dirty="0">
                  <a:sym typeface="Wingdings" pitchFamily="2" charset="2"/>
                </a:rPr>
                <a:t>(B)</a:t>
              </a:r>
            </a:p>
            <a:p>
              <a:r>
                <a:rPr lang="en-US" altLang="en-US" sz="2000" dirty="0"/>
                <a:t>read(A)</a:t>
              </a:r>
            </a:p>
            <a:p>
              <a:r>
                <a:rPr lang="en-US" altLang="en-US" sz="2000" dirty="0"/>
                <a:t>A </a:t>
              </a:r>
              <a:r>
                <a:rPr lang="en-US" altLang="en-US" sz="2000" dirty="0">
                  <a:sym typeface="Wingdings" pitchFamily="2" charset="2"/>
                </a:rPr>
                <a:t>=</a:t>
              </a:r>
              <a:r>
                <a:rPr lang="en-US" altLang="en-US" sz="2000" dirty="0" smtClean="0">
                  <a:sym typeface="Wingdings" pitchFamily="2" charset="2"/>
                </a:rPr>
                <a:t>A </a:t>
              </a:r>
              <a:r>
                <a:rPr lang="en-US" altLang="en-US" sz="2000" dirty="0">
                  <a:sym typeface="Wingdings" pitchFamily="2" charset="2"/>
                </a:rPr>
                <a:t>+ 50</a:t>
              </a:r>
            </a:p>
            <a:p>
              <a:r>
                <a:rPr lang="en-US" altLang="en-US" sz="2000" dirty="0">
                  <a:solidFill>
                    <a:srgbClr val="006600"/>
                  </a:solidFill>
                  <a:sym typeface="Wingdings" pitchFamily="2" charset="2"/>
                </a:rPr>
                <a:t>write</a:t>
              </a:r>
              <a:r>
                <a:rPr lang="en-US" altLang="en-US" sz="2000" dirty="0">
                  <a:sym typeface="Wingdings" pitchFamily="2" charset="2"/>
                </a:rPr>
                <a:t>(A)</a:t>
              </a:r>
            </a:p>
          </p:txBody>
        </p:sp>
        <p:sp>
          <p:nvSpPr>
            <p:cNvPr id="9" name="Text Box 11"/>
            <p:cNvSpPr txBox="1">
              <a:spLocks noChangeArrowheads="1"/>
            </p:cNvSpPr>
            <p:nvPr/>
          </p:nvSpPr>
          <p:spPr bwMode="auto">
            <a:xfrm>
              <a:off x="2874" y="1972"/>
              <a:ext cx="1011" cy="6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read</a:t>
              </a:r>
              <a:r>
                <a:rPr lang="en-US" altLang="en-US" sz="2000" dirty="0"/>
                <a:t>(A)</a:t>
              </a:r>
            </a:p>
            <a:p>
              <a:r>
                <a:rPr lang="en-US" altLang="en-US" sz="2000" dirty="0">
                  <a:solidFill>
                    <a:srgbClr val="FF0000"/>
                  </a:solidFill>
                </a:rPr>
                <a:t>read</a:t>
              </a:r>
              <a:r>
                <a:rPr lang="en-US" altLang="en-US" sz="2000" dirty="0"/>
                <a:t>(B)</a:t>
              </a:r>
            </a:p>
            <a:p>
              <a:r>
                <a:rPr lang="en-US" altLang="en-US" sz="2000" dirty="0">
                  <a:sym typeface="Wingdings" pitchFamily="2" charset="2"/>
                </a:rPr>
                <a:t>display(A+B)</a:t>
              </a:r>
              <a:endParaRPr lang="en-US" altLang="en-US" sz="2000" dirty="0"/>
            </a:p>
          </p:txBody>
        </p:sp>
        <p:sp>
          <p:nvSpPr>
            <p:cNvPr id="10" name="Text Box 12"/>
            <p:cNvSpPr txBox="1">
              <a:spLocks noChangeArrowheads="1"/>
            </p:cNvSpPr>
            <p:nvPr/>
          </p:nvSpPr>
          <p:spPr bwMode="auto">
            <a:xfrm>
              <a:off x="1845" y="1720"/>
              <a:ext cx="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T1</a:t>
              </a:r>
            </a:p>
          </p:txBody>
        </p:sp>
        <p:sp>
          <p:nvSpPr>
            <p:cNvPr id="11" name="Text Box 13"/>
            <p:cNvSpPr txBox="1">
              <a:spLocks noChangeArrowheads="1"/>
            </p:cNvSpPr>
            <p:nvPr/>
          </p:nvSpPr>
          <p:spPr bwMode="auto">
            <a:xfrm>
              <a:off x="3099" y="1741"/>
              <a:ext cx="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T2</a:t>
              </a:r>
            </a:p>
          </p:txBody>
        </p:sp>
      </p:grpSp>
    </p:spTree>
    <p:extLst>
      <p:ext uri="{BB962C8B-B14F-4D97-AF65-F5344CB8AC3E}">
        <p14:creationId xmlns="" xmlns:p14="http://schemas.microsoft.com/office/powerpoint/2010/main" val="249536021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 instructions</a:t>
            </a:r>
            <a:endParaRPr lang="en-US" dirty="0"/>
          </a:p>
        </p:txBody>
      </p:sp>
      <p:sp>
        <p:nvSpPr>
          <p:cNvPr id="3" name="Content Placeholder 2"/>
          <p:cNvSpPr>
            <a:spLocks noGrp="1"/>
          </p:cNvSpPr>
          <p:nvPr>
            <p:ph idx="1"/>
          </p:nvPr>
        </p:nvSpPr>
        <p:spPr/>
        <p:txBody>
          <a:bodyPr/>
          <a:lstStyle/>
          <a:p>
            <a:r>
              <a:rPr lang="en-US" altLang="en-US" sz="2400" dirty="0" smtClean="0"/>
              <a:t>New LOCK instructions</a:t>
            </a:r>
          </a:p>
          <a:p>
            <a:pPr lvl="1">
              <a:buFont typeface="Wingdings 2" pitchFamily="18" charset="2"/>
              <a:buNone/>
            </a:pPr>
            <a:r>
              <a:rPr lang="en-US" altLang="en-US" sz="2000" dirty="0" smtClean="0"/>
              <a:t>-</a:t>
            </a:r>
            <a:r>
              <a:rPr lang="en-US" altLang="en-US" sz="2000" dirty="0" smtClean="0">
                <a:solidFill>
                  <a:srgbClr val="006600"/>
                </a:solidFill>
              </a:rPr>
              <a:t> </a:t>
            </a:r>
            <a:r>
              <a:rPr lang="en-US" altLang="en-US" sz="2000" dirty="0" smtClean="0">
                <a:solidFill>
                  <a:srgbClr val="FF0000"/>
                </a:solidFill>
              </a:rPr>
              <a:t>Lock-S</a:t>
            </a:r>
            <a:r>
              <a:rPr lang="en-US" altLang="en-US" sz="2000" dirty="0" smtClean="0"/>
              <a:t>: shared (or read) lock request</a:t>
            </a:r>
          </a:p>
          <a:p>
            <a:pPr lvl="1">
              <a:buFont typeface="Wingdings 2" pitchFamily="18" charset="2"/>
              <a:buNone/>
            </a:pPr>
            <a:r>
              <a:rPr lang="en-US" altLang="en-US" sz="2000" dirty="0" smtClean="0"/>
              <a:t>- </a:t>
            </a:r>
            <a:r>
              <a:rPr lang="en-US" altLang="en-US" sz="2000" dirty="0" smtClean="0">
                <a:solidFill>
                  <a:srgbClr val="006600"/>
                </a:solidFill>
              </a:rPr>
              <a:t>Lock-X</a:t>
            </a:r>
            <a:r>
              <a:rPr lang="en-US" altLang="en-US" sz="2000" dirty="0" smtClean="0"/>
              <a:t>: exclusive (or write) lock request</a:t>
            </a:r>
          </a:p>
          <a:p>
            <a:pPr lvl="1">
              <a:buFont typeface="Wingdings 2" pitchFamily="18" charset="2"/>
              <a:buNone/>
            </a:pPr>
            <a:r>
              <a:rPr lang="en-US" altLang="en-US" sz="2000" dirty="0" smtClean="0"/>
              <a:t>- </a:t>
            </a:r>
            <a:r>
              <a:rPr lang="en-US" altLang="en-US" sz="2000" dirty="0" smtClean="0">
                <a:solidFill>
                  <a:srgbClr val="0000FF"/>
                </a:solidFill>
              </a:rPr>
              <a:t>Unlock</a:t>
            </a:r>
            <a:r>
              <a:rPr lang="en-US" altLang="en-US" sz="2000" dirty="0" smtClean="0"/>
              <a:t>: release previously held lock</a:t>
            </a:r>
          </a:p>
          <a:p>
            <a:r>
              <a:rPr lang="en-US" altLang="en-US" sz="2400" dirty="0" smtClean="0"/>
              <a:t>Example </a:t>
            </a:r>
            <a:r>
              <a:rPr lang="en-US" altLang="en-US" sz="2400" dirty="0"/>
              <a:t>schedule:</a:t>
            </a:r>
          </a:p>
          <a:p>
            <a:endParaRPr lang="en-US" sz="2400" dirty="0"/>
          </a:p>
        </p:txBody>
      </p:sp>
      <p:sp>
        <p:nvSpPr>
          <p:cNvPr id="4" name="Date Placeholder 3"/>
          <p:cNvSpPr>
            <a:spLocks noGrp="1"/>
          </p:cNvSpPr>
          <p:nvPr>
            <p:ph type="dt" sz="half" idx="10"/>
          </p:nvPr>
        </p:nvSpPr>
        <p:spPr/>
        <p:txBody>
          <a:bodyPr/>
          <a:lstStyle/>
          <a:p>
            <a:fld id="{E638ACC3-68F8-4CBA-90F8-FA3256BB748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198</a:t>
            </a:fld>
            <a:endParaRPr lang="en-US"/>
          </a:p>
        </p:txBody>
      </p:sp>
      <p:grpSp>
        <p:nvGrpSpPr>
          <p:cNvPr id="12" name="Group 4"/>
          <p:cNvGrpSpPr>
            <a:grpSpLocks/>
          </p:cNvGrpSpPr>
          <p:nvPr/>
        </p:nvGrpSpPr>
        <p:grpSpPr bwMode="auto">
          <a:xfrm>
            <a:off x="3871913" y="3062288"/>
            <a:ext cx="3771899" cy="3159126"/>
            <a:chOff x="1662" y="1847"/>
            <a:chExt cx="2376" cy="1990"/>
          </a:xfrm>
        </p:grpSpPr>
        <p:sp>
          <p:nvSpPr>
            <p:cNvPr id="13" name="Text Box 5"/>
            <p:cNvSpPr txBox="1">
              <a:spLocks noChangeArrowheads="1"/>
            </p:cNvSpPr>
            <p:nvPr/>
          </p:nvSpPr>
          <p:spPr bwMode="auto">
            <a:xfrm>
              <a:off x="1662" y="2034"/>
              <a:ext cx="893" cy="180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solidFill>
                    <a:srgbClr val="006600"/>
                  </a:solidFill>
                </a:rPr>
                <a:t>Lock-X</a:t>
              </a:r>
              <a:r>
                <a:rPr lang="en-US" altLang="en-US" dirty="0" smtClean="0"/>
                <a:t>(B</a:t>
              </a:r>
              <a:r>
                <a:rPr lang="en-US" altLang="en-US" dirty="0"/>
                <a:t>)</a:t>
              </a:r>
            </a:p>
            <a:p>
              <a:r>
                <a:rPr lang="en-US" altLang="en-US" dirty="0"/>
                <a:t>read(B)</a:t>
              </a:r>
            </a:p>
            <a:p>
              <a:r>
                <a:rPr lang="en-US" altLang="en-US" dirty="0"/>
                <a:t>B </a:t>
              </a:r>
              <a:r>
                <a:rPr lang="en-US" altLang="en-US" dirty="0" smtClean="0"/>
                <a:t>= </a:t>
              </a:r>
              <a:r>
                <a:rPr lang="en-US" altLang="en-US" dirty="0" smtClean="0">
                  <a:sym typeface="Wingdings" pitchFamily="2" charset="2"/>
                </a:rPr>
                <a:t>B-50</a:t>
              </a:r>
              <a:endParaRPr lang="en-US" altLang="en-US" dirty="0">
                <a:sym typeface="Wingdings" pitchFamily="2" charset="2"/>
              </a:endParaRPr>
            </a:p>
            <a:p>
              <a:r>
                <a:rPr lang="en-US" altLang="en-US" dirty="0">
                  <a:solidFill>
                    <a:srgbClr val="006600"/>
                  </a:solidFill>
                  <a:sym typeface="Wingdings" pitchFamily="2" charset="2"/>
                </a:rPr>
                <a:t>write(</a:t>
              </a:r>
              <a:r>
                <a:rPr lang="en-US" altLang="en-US" dirty="0">
                  <a:sym typeface="Wingdings" pitchFamily="2" charset="2"/>
                </a:rPr>
                <a:t>B)</a:t>
              </a:r>
            </a:p>
            <a:p>
              <a:r>
                <a:rPr lang="en-US" altLang="en-US" dirty="0">
                  <a:solidFill>
                    <a:srgbClr val="0000FF"/>
                  </a:solidFill>
                </a:rPr>
                <a:t>U</a:t>
              </a:r>
              <a:r>
                <a:rPr lang="en-US" altLang="en-US" dirty="0" smtClean="0">
                  <a:solidFill>
                    <a:srgbClr val="0000FF"/>
                  </a:solidFill>
                </a:rPr>
                <a:t>nlock</a:t>
              </a:r>
              <a:r>
                <a:rPr lang="en-US" altLang="en-US" dirty="0" smtClean="0"/>
                <a:t>(B</a:t>
              </a:r>
              <a:r>
                <a:rPr lang="en-US" altLang="en-US" dirty="0"/>
                <a:t>)</a:t>
              </a:r>
            </a:p>
            <a:p>
              <a:r>
                <a:rPr lang="en-US" altLang="en-US" dirty="0">
                  <a:solidFill>
                    <a:srgbClr val="006600"/>
                  </a:solidFill>
                </a:rPr>
                <a:t>L</a:t>
              </a:r>
              <a:r>
                <a:rPr lang="en-US" altLang="en-US" dirty="0" smtClean="0">
                  <a:solidFill>
                    <a:srgbClr val="006600"/>
                  </a:solidFill>
                </a:rPr>
                <a:t>ock-X</a:t>
              </a:r>
              <a:r>
                <a:rPr lang="en-US" altLang="en-US" dirty="0" smtClean="0"/>
                <a:t>(A</a:t>
              </a:r>
              <a:r>
                <a:rPr lang="en-US" altLang="en-US" dirty="0"/>
                <a:t>)</a:t>
              </a:r>
            </a:p>
            <a:p>
              <a:r>
                <a:rPr lang="en-US" altLang="en-US" dirty="0"/>
                <a:t>read(A)</a:t>
              </a:r>
            </a:p>
            <a:p>
              <a:r>
                <a:rPr lang="en-US" altLang="en-US" dirty="0"/>
                <a:t>A </a:t>
              </a:r>
              <a:r>
                <a:rPr lang="en-US" altLang="en-US" dirty="0" smtClean="0"/>
                <a:t>=</a:t>
              </a:r>
              <a:r>
                <a:rPr lang="en-US" altLang="en-US" dirty="0" smtClean="0">
                  <a:sym typeface="Wingdings" pitchFamily="2" charset="2"/>
                </a:rPr>
                <a:t>A </a:t>
              </a:r>
              <a:r>
                <a:rPr lang="en-US" altLang="en-US" dirty="0">
                  <a:sym typeface="Wingdings" pitchFamily="2" charset="2"/>
                </a:rPr>
                <a:t>+ 50</a:t>
              </a:r>
            </a:p>
            <a:p>
              <a:r>
                <a:rPr lang="en-US" altLang="en-US" dirty="0">
                  <a:solidFill>
                    <a:srgbClr val="006600"/>
                  </a:solidFill>
                  <a:sym typeface="Wingdings" pitchFamily="2" charset="2"/>
                </a:rPr>
                <a:t>write</a:t>
              </a:r>
              <a:r>
                <a:rPr lang="en-US" altLang="en-US" dirty="0">
                  <a:sym typeface="Wingdings" pitchFamily="2" charset="2"/>
                </a:rPr>
                <a:t>(A)</a:t>
              </a:r>
            </a:p>
            <a:p>
              <a:r>
                <a:rPr lang="en-US" altLang="en-US" dirty="0">
                  <a:solidFill>
                    <a:srgbClr val="0000FF"/>
                  </a:solidFill>
                  <a:sym typeface="Wingdings" pitchFamily="2" charset="2"/>
                </a:rPr>
                <a:t>U</a:t>
              </a:r>
              <a:r>
                <a:rPr lang="en-US" altLang="en-US" dirty="0" smtClean="0">
                  <a:solidFill>
                    <a:srgbClr val="0000FF"/>
                  </a:solidFill>
                  <a:sym typeface="Wingdings" pitchFamily="2" charset="2"/>
                </a:rPr>
                <a:t>nlock</a:t>
              </a:r>
              <a:r>
                <a:rPr lang="en-US" altLang="en-US" dirty="0" smtClean="0">
                  <a:sym typeface="Wingdings" pitchFamily="2" charset="2"/>
                </a:rPr>
                <a:t>(A</a:t>
              </a:r>
              <a:r>
                <a:rPr lang="en-US" altLang="en-US" dirty="0">
                  <a:sym typeface="Wingdings" pitchFamily="2" charset="2"/>
                </a:rPr>
                <a:t>)</a:t>
              </a:r>
              <a:endParaRPr lang="en-US" altLang="en-US" dirty="0"/>
            </a:p>
          </p:txBody>
        </p:sp>
        <p:sp>
          <p:nvSpPr>
            <p:cNvPr id="14" name="Text Box 6"/>
            <p:cNvSpPr txBox="1">
              <a:spLocks noChangeArrowheads="1"/>
            </p:cNvSpPr>
            <p:nvPr/>
          </p:nvSpPr>
          <p:spPr bwMode="auto">
            <a:xfrm>
              <a:off x="2874" y="2049"/>
              <a:ext cx="1164" cy="1269"/>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FF0000"/>
                  </a:solidFill>
                </a:rPr>
                <a:t>L</a:t>
              </a:r>
              <a:r>
                <a:rPr lang="en-US" altLang="en-US" dirty="0" smtClean="0">
                  <a:solidFill>
                    <a:srgbClr val="FF0000"/>
                  </a:solidFill>
                </a:rPr>
                <a:t>ock-S</a:t>
              </a:r>
              <a:r>
                <a:rPr lang="en-US" altLang="en-US" dirty="0" smtClean="0"/>
                <a:t>(A</a:t>
              </a:r>
              <a:r>
                <a:rPr lang="en-US" altLang="en-US" dirty="0"/>
                <a:t>)</a:t>
              </a:r>
            </a:p>
            <a:p>
              <a:r>
                <a:rPr lang="en-US" altLang="en-US" dirty="0">
                  <a:solidFill>
                    <a:srgbClr val="FF0000"/>
                  </a:solidFill>
                </a:rPr>
                <a:t>read</a:t>
              </a:r>
              <a:r>
                <a:rPr lang="en-US" altLang="en-US" dirty="0"/>
                <a:t>(A)</a:t>
              </a:r>
            </a:p>
            <a:p>
              <a:r>
                <a:rPr lang="en-US" altLang="en-US" dirty="0"/>
                <a:t>U</a:t>
              </a:r>
              <a:r>
                <a:rPr lang="en-US" altLang="en-US" dirty="0" smtClean="0"/>
                <a:t>nlock(A</a:t>
              </a:r>
              <a:r>
                <a:rPr lang="en-US" altLang="en-US" dirty="0"/>
                <a:t>)</a:t>
              </a:r>
            </a:p>
            <a:p>
              <a:r>
                <a:rPr lang="en-US" altLang="en-US" dirty="0">
                  <a:solidFill>
                    <a:srgbClr val="FF0000"/>
                  </a:solidFill>
                </a:rPr>
                <a:t>L</a:t>
              </a:r>
              <a:r>
                <a:rPr lang="en-US" altLang="en-US" dirty="0" smtClean="0">
                  <a:solidFill>
                    <a:srgbClr val="FF0000"/>
                  </a:solidFill>
                </a:rPr>
                <a:t>ock-S</a:t>
              </a:r>
              <a:r>
                <a:rPr lang="en-US" altLang="en-US" dirty="0" smtClean="0"/>
                <a:t>(B</a:t>
              </a:r>
              <a:r>
                <a:rPr lang="en-US" altLang="en-US" dirty="0"/>
                <a:t>)</a:t>
              </a:r>
            </a:p>
            <a:p>
              <a:r>
                <a:rPr lang="en-US" altLang="en-US" dirty="0">
                  <a:solidFill>
                    <a:srgbClr val="FF0000"/>
                  </a:solidFill>
                </a:rPr>
                <a:t>read</a:t>
              </a:r>
              <a:r>
                <a:rPr lang="en-US" altLang="en-US" dirty="0"/>
                <a:t>(B)</a:t>
              </a:r>
            </a:p>
            <a:p>
              <a:r>
                <a:rPr lang="en-US" altLang="en-US" dirty="0">
                  <a:solidFill>
                    <a:srgbClr val="0000FF"/>
                  </a:solidFill>
                  <a:sym typeface="Wingdings" pitchFamily="2" charset="2"/>
                </a:rPr>
                <a:t>U</a:t>
              </a:r>
              <a:r>
                <a:rPr lang="en-US" altLang="en-US" dirty="0" smtClean="0">
                  <a:solidFill>
                    <a:srgbClr val="0000FF"/>
                  </a:solidFill>
                  <a:sym typeface="Wingdings" pitchFamily="2" charset="2"/>
                </a:rPr>
                <a:t>nlock</a:t>
              </a:r>
              <a:r>
                <a:rPr lang="en-US" altLang="en-US" dirty="0" smtClean="0">
                  <a:sym typeface="Wingdings" pitchFamily="2" charset="2"/>
                </a:rPr>
                <a:t>(B</a:t>
              </a:r>
              <a:r>
                <a:rPr lang="en-US" altLang="en-US" dirty="0">
                  <a:sym typeface="Wingdings" pitchFamily="2" charset="2"/>
                </a:rPr>
                <a:t>)</a:t>
              </a:r>
            </a:p>
            <a:p>
              <a:r>
                <a:rPr lang="en-US" altLang="en-US" dirty="0">
                  <a:sym typeface="Wingdings" pitchFamily="2" charset="2"/>
                </a:rPr>
                <a:t>display(A+B)</a:t>
              </a:r>
              <a:endParaRPr lang="en-US" altLang="en-US" dirty="0"/>
            </a:p>
          </p:txBody>
        </p:sp>
        <p:sp>
          <p:nvSpPr>
            <p:cNvPr id="15" name="Text Box 7"/>
            <p:cNvSpPr txBox="1">
              <a:spLocks noChangeArrowheads="1"/>
            </p:cNvSpPr>
            <p:nvPr/>
          </p:nvSpPr>
          <p:spPr bwMode="auto">
            <a:xfrm>
              <a:off x="1845" y="1847"/>
              <a:ext cx="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T1</a:t>
              </a:r>
            </a:p>
          </p:txBody>
        </p:sp>
        <p:sp>
          <p:nvSpPr>
            <p:cNvPr id="16" name="Text Box 8"/>
            <p:cNvSpPr txBox="1">
              <a:spLocks noChangeArrowheads="1"/>
            </p:cNvSpPr>
            <p:nvPr/>
          </p:nvSpPr>
          <p:spPr bwMode="auto">
            <a:xfrm>
              <a:off x="3099" y="1847"/>
              <a:ext cx="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T2</a:t>
              </a:r>
            </a:p>
          </p:txBody>
        </p:sp>
      </p:grpSp>
    </p:spTree>
    <p:extLst>
      <p:ext uri="{BB962C8B-B14F-4D97-AF65-F5344CB8AC3E}">
        <p14:creationId xmlns="" xmlns:p14="http://schemas.microsoft.com/office/powerpoint/2010/main" val="111932112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pPr>
              <a:lnSpc>
                <a:spcPct val="140000"/>
              </a:lnSpc>
            </a:pPr>
            <a:r>
              <a:rPr lang="en-US" altLang="en-US" sz="1600" dirty="0" smtClean="0"/>
              <a:t>Lock requests are made to the </a:t>
            </a:r>
            <a:r>
              <a:rPr lang="en-US" altLang="en-US" sz="1600" i="1" dirty="0" smtClean="0"/>
              <a:t>concurrency control manager</a:t>
            </a:r>
          </a:p>
          <a:p>
            <a:pPr lvl="1">
              <a:lnSpc>
                <a:spcPct val="140000"/>
              </a:lnSpc>
            </a:pPr>
            <a:r>
              <a:rPr lang="en-US" altLang="en-US" sz="1400" dirty="0" smtClean="0"/>
              <a:t>It decides whether to </a:t>
            </a:r>
            <a:r>
              <a:rPr lang="en-US" altLang="en-US" sz="1400" i="1" dirty="0" smtClean="0"/>
              <a:t>grant </a:t>
            </a:r>
            <a:r>
              <a:rPr lang="en-US" altLang="en-US" sz="1400" dirty="0" smtClean="0"/>
              <a:t>a lock request</a:t>
            </a:r>
          </a:p>
          <a:p>
            <a:pPr>
              <a:lnSpc>
                <a:spcPct val="140000"/>
              </a:lnSpc>
            </a:pPr>
            <a:r>
              <a:rPr lang="en-US" altLang="en-US" sz="1600" dirty="0" smtClean="0"/>
              <a:t>T1 asks for a lock on data item A, and T2 currently has a lock on it ?</a:t>
            </a:r>
          </a:p>
          <a:p>
            <a:pPr lvl="1"/>
            <a:r>
              <a:rPr lang="en-US" altLang="en-US" sz="1400" dirty="0" smtClean="0"/>
              <a:t>Depends </a:t>
            </a:r>
          </a:p>
          <a:p>
            <a:pPr lvl="1"/>
            <a:endParaRPr lang="en-US" altLang="en-US" sz="1400" dirty="0"/>
          </a:p>
          <a:p>
            <a:pPr lvl="1"/>
            <a:endParaRPr lang="en-US" altLang="en-US" sz="1400" dirty="0" smtClean="0"/>
          </a:p>
          <a:p>
            <a:pPr lvl="1"/>
            <a:endParaRPr lang="en-US" altLang="en-US" sz="1400" dirty="0"/>
          </a:p>
          <a:p>
            <a:pPr lvl="1"/>
            <a:endParaRPr lang="en-US" altLang="en-US" sz="1400" dirty="0" smtClean="0"/>
          </a:p>
          <a:p>
            <a:pPr lvl="1"/>
            <a:endParaRPr lang="en-US" altLang="en-US" sz="1400" dirty="0"/>
          </a:p>
          <a:p>
            <a:pPr lvl="1"/>
            <a:endParaRPr lang="en-US" altLang="en-US" sz="1400" dirty="0" smtClean="0"/>
          </a:p>
          <a:p>
            <a:pPr lvl="1"/>
            <a:endParaRPr lang="en-US" altLang="en-US" sz="1400" dirty="0"/>
          </a:p>
          <a:p>
            <a:pPr lvl="1"/>
            <a:endParaRPr lang="en-US" altLang="en-US" sz="1400" dirty="0" smtClean="0"/>
          </a:p>
          <a:p>
            <a:pPr lvl="1"/>
            <a:endParaRPr lang="en-US" altLang="en-US" sz="1400" dirty="0"/>
          </a:p>
          <a:p>
            <a:pPr lvl="1"/>
            <a:r>
              <a:rPr lang="en-US" altLang="en-US" sz="1400" dirty="0"/>
              <a:t>If </a:t>
            </a:r>
            <a:r>
              <a:rPr lang="en-US" altLang="en-US" sz="1400" i="1" dirty="0"/>
              <a:t>compatible, </a:t>
            </a:r>
            <a:r>
              <a:rPr lang="en-US" altLang="en-US" sz="1400" dirty="0"/>
              <a:t>grant the lock, otherwise T1 waits in a </a:t>
            </a:r>
            <a:r>
              <a:rPr lang="en-US" altLang="en-US" sz="1400" i="1" dirty="0"/>
              <a:t>queue.</a:t>
            </a:r>
            <a:endParaRPr lang="en-US" altLang="en-US" sz="1400" dirty="0"/>
          </a:p>
          <a:p>
            <a:pPr lvl="1"/>
            <a:endParaRPr lang="en-US" altLang="en-US" sz="1400" dirty="0" smtClean="0"/>
          </a:p>
          <a:p>
            <a:endParaRPr lang="en-US" sz="1600" dirty="0"/>
          </a:p>
        </p:txBody>
      </p:sp>
      <p:sp>
        <p:nvSpPr>
          <p:cNvPr id="4" name="Date Placeholder 3"/>
          <p:cNvSpPr>
            <a:spLocks noGrp="1"/>
          </p:cNvSpPr>
          <p:nvPr>
            <p:ph type="dt" sz="half" idx="10"/>
          </p:nvPr>
        </p:nvSpPr>
        <p:spPr/>
        <p:txBody>
          <a:bodyPr/>
          <a:lstStyle/>
          <a:p>
            <a:fld id="{2B1528EF-ED48-414D-B5E2-A3B7F2140E6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199</a:t>
            </a:fld>
            <a:endParaRPr lang="en-US"/>
          </a:p>
        </p:txBody>
      </p:sp>
      <p:graphicFrame>
        <p:nvGraphicFramePr>
          <p:cNvPr id="7" name="Group 4"/>
          <p:cNvGraphicFramePr>
            <a:graphicFrameLocks noGrp="1"/>
          </p:cNvGraphicFramePr>
          <p:nvPr>
            <p:extLst>
              <p:ext uri="{D42A27DB-BD31-4B8C-83A1-F6EECF244321}">
                <p14:modId xmlns="" xmlns:p14="http://schemas.microsoft.com/office/powerpoint/2010/main" val="2948399814"/>
              </p:ext>
            </p:extLst>
          </p:nvPr>
        </p:nvGraphicFramePr>
        <p:xfrm>
          <a:off x="1619672" y="2852936"/>
          <a:ext cx="6342063" cy="1684339"/>
        </p:xfrm>
        <a:graphic>
          <a:graphicData uri="http://schemas.openxmlformats.org/drawingml/2006/table">
            <a:tbl>
              <a:tblPr/>
              <a:tblGrid>
                <a:gridCol w="2114550"/>
                <a:gridCol w="2112963"/>
                <a:gridCol w="2114550"/>
              </a:tblGrid>
              <a:tr h="420688">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1" i="0" u="sng" strike="noStrike" cap="none" normalizeH="0" baseline="0" dirty="0" smtClean="0">
                          <a:ln>
                            <a:noFill/>
                          </a:ln>
                          <a:solidFill>
                            <a:schemeClr val="tx1"/>
                          </a:solidFill>
                          <a:effectLst/>
                          <a:latin typeface="Helvetica" pitchFamily="34" charset="0"/>
                        </a:rPr>
                        <a:t>T2 lock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1" i="0" u="sng" strike="noStrike" cap="none" normalizeH="0" baseline="0" smtClean="0">
                          <a:ln>
                            <a:noFill/>
                          </a:ln>
                          <a:solidFill>
                            <a:schemeClr val="tx1"/>
                          </a:solidFill>
                          <a:effectLst/>
                          <a:latin typeface="Helvetica" pitchFamily="34" charset="0"/>
                        </a:rPr>
                        <a:t>T1 lock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1" i="0" u="sng" strike="noStrike" cap="none" normalizeH="0" baseline="0" smtClean="0">
                          <a:ln>
                            <a:noFill/>
                          </a:ln>
                          <a:solidFill>
                            <a:schemeClr val="tx1"/>
                          </a:solidFill>
                          <a:effectLst/>
                          <a:latin typeface="Helvetica" pitchFamily="34" charset="0"/>
                        </a:rPr>
                        <a:t>Should allow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FF0000"/>
                          </a:solidFill>
                          <a:effectLst/>
                          <a:latin typeface="Helvetica" pitchFamily="34" charset="0"/>
                        </a:rPr>
                        <a:t>Shared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FF0000"/>
                          </a:solidFill>
                          <a:effectLst/>
                          <a:latin typeface="Helvetica" pitchFamily="34" charset="0"/>
                        </a:rPr>
                        <a:t>Shared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FF0000"/>
                          </a:solidFill>
                          <a:effectLst/>
                          <a:latin typeface="Helvetica" pitchFamily="34" charset="0"/>
                        </a:rPr>
                        <a:t> 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FF0000"/>
                          </a:solidFill>
                          <a:effectLst/>
                          <a:latin typeface="Helvetica" pitchFamily="34" charset="0"/>
                        </a:rPr>
                        <a:t>Shared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006600"/>
                          </a:solidFill>
                          <a:effectLst/>
                          <a:latin typeface="Helvetica" pitchFamily="34" charset="0"/>
                        </a:rPr>
                        <a:t>Exclusive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006600"/>
                          </a:solidFill>
                          <a:effectLst/>
                          <a:latin typeface="Helvetic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006600"/>
                          </a:solidFill>
                          <a:effectLst/>
                          <a:latin typeface="Helvetica" pitchFamily="34" charset="0"/>
                        </a:rPr>
                        <a:t>Exclusive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smtClean="0">
                          <a:ln>
                            <a:noFill/>
                          </a:ln>
                          <a:solidFill>
                            <a:schemeClr val="tx1"/>
                          </a:solidFill>
                          <a:effectLst/>
                          <a:latin typeface="Helvetic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en-US" sz="1800" b="0" i="0" u="none" strike="noStrike" cap="none" normalizeH="0" baseline="0" dirty="0" smtClean="0">
                          <a:ln>
                            <a:noFill/>
                          </a:ln>
                          <a:solidFill>
                            <a:srgbClr val="006600"/>
                          </a:solidFill>
                          <a:effectLst/>
                          <a:latin typeface="Helvetic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4871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Instruction to Students</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2000" dirty="0" smtClean="0"/>
              <a:t>Apart from the contents presented in the slides students should read through </a:t>
            </a:r>
            <a:r>
              <a:rPr lang="en-US" altLang="en-US" sz="2000" smtClean="0"/>
              <a:t>the text book also.</a:t>
            </a:r>
            <a:endParaRPr lang="en-US" altLang="en-US" sz="2000" dirty="0" smtClean="0"/>
          </a:p>
        </p:txBody>
      </p:sp>
      <p:sp>
        <p:nvSpPr>
          <p:cNvPr id="2" name="Date Placeholder 1"/>
          <p:cNvSpPr>
            <a:spLocks noGrp="1"/>
          </p:cNvSpPr>
          <p:nvPr>
            <p:ph type="dt" sz="half" idx="10"/>
          </p:nvPr>
        </p:nvSpPr>
        <p:spPr/>
        <p:txBody>
          <a:bodyPr/>
          <a:lstStyle/>
          <a:p>
            <a:fld id="{B5D1D97A-72BA-4B79-9605-666607441D36}"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a:t>
            </a:fld>
            <a:endParaRPr lang="en-US"/>
          </a:p>
        </p:txBody>
      </p:sp>
    </p:spTree>
    <p:extLst>
      <p:ext uri="{BB962C8B-B14F-4D97-AF65-F5344CB8AC3E}">
        <p14:creationId xmlns="" xmlns:p14="http://schemas.microsoft.com/office/powerpoint/2010/main" val="26921488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E2CA9CE5-D3A1-4BD9-B831-9FA56EC5BCA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899" y="3202544"/>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9415" y="4143380"/>
            <a:ext cx="938077" cy="369332"/>
          </a:xfrm>
          <a:prstGeom prst="rect">
            <a:avLst/>
          </a:prstGeom>
          <a:noFill/>
        </p:spPr>
        <p:txBody>
          <a:bodyPr wrap="none" rtlCol="0">
            <a:spAutoFit/>
          </a:bodyPr>
          <a:lstStyle/>
          <a:p>
            <a:r>
              <a:rPr lang="en-IN" dirty="0" smtClean="0"/>
              <a:t>User 1</a:t>
            </a:r>
            <a:endParaRPr lang="en-IN" dirty="0"/>
          </a:p>
        </p:txBody>
      </p:sp>
      <p:sp>
        <p:nvSpPr>
          <p:cNvPr id="12" name="Rectangle 11"/>
          <p:cNvSpPr/>
          <p:nvPr/>
        </p:nvSpPr>
        <p:spPr bwMode="auto">
          <a:xfrm>
            <a:off x="928662" y="3009492"/>
            <a:ext cx="7858180" cy="131855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owner = 'Ram';</a:t>
            </a:r>
          </a:p>
          <a:p>
            <a:pPr eaLnBrk="0" fontAlgn="base" hangingPunct="0">
              <a:spcBef>
                <a:spcPct val="0"/>
              </a:spcBef>
              <a:spcAft>
                <a:spcPct val="0"/>
              </a:spcAft>
            </a:pPr>
            <a:r>
              <a:rPr lang="en-IN" sz="1600" dirty="0" smtClean="0">
                <a:latin typeface="Verdana" pitchFamily="34" charset="0"/>
              </a:rPr>
              <a:t>UPDATE accounts SET balance = balance + 100 WHERE owner = '</a:t>
            </a:r>
            <a:r>
              <a:rPr lang="en-IN" sz="1600" dirty="0" err="1" smtClean="0">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strike="sngStrike" dirty="0" smtClean="0">
                <a:solidFill>
                  <a:srgbClr val="FF0000"/>
                </a:solidFill>
                <a:latin typeface="Verdana" pitchFamily="34" charset="0"/>
              </a:rPr>
              <a:t>COMMIT;</a:t>
            </a: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0166" y="1785926"/>
            <a:ext cx="2000264" cy="896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Flowchart: Magnetic Disk 13"/>
          <p:cNvSpPr/>
          <p:nvPr/>
        </p:nvSpPr>
        <p:spPr bwMode="auto">
          <a:xfrm>
            <a:off x="1285852" y="1142984"/>
            <a:ext cx="2357454" cy="1785950"/>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pic>
        <p:nvPicPr>
          <p:cNvPr id="1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7148" y="5000636"/>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142844" y="5786454"/>
            <a:ext cx="938077" cy="369332"/>
          </a:xfrm>
          <a:prstGeom prst="rect">
            <a:avLst/>
          </a:prstGeom>
          <a:noFill/>
        </p:spPr>
        <p:txBody>
          <a:bodyPr wrap="none" rtlCol="0">
            <a:spAutoFit/>
          </a:bodyPr>
          <a:lstStyle/>
          <a:p>
            <a:r>
              <a:rPr lang="en-IN" dirty="0" smtClean="0"/>
              <a:t>User 2</a:t>
            </a:r>
            <a:endParaRPr lang="en-IN" dirty="0"/>
          </a:p>
        </p:txBody>
      </p:sp>
      <p:sp>
        <p:nvSpPr>
          <p:cNvPr id="16" name="Rectangle 15"/>
          <p:cNvSpPr/>
          <p:nvPr/>
        </p:nvSpPr>
        <p:spPr bwMode="auto">
          <a:xfrm>
            <a:off x="1133862" y="5143512"/>
            <a:ext cx="2643206" cy="6429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3786182" y="1500174"/>
            <a:ext cx="1896673" cy="369332"/>
          </a:xfrm>
          <a:prstGeom prst="rect">
            <a:avLst/>
          </a:prstGeom>
          <a:noFill/>
        </p:spPr>
        <p:txBody>
          <a:bodyPr wrap="none" rtlCol="0">
            <a:spAutoFit/>
          </a:bodyPr>
          <a:lstStyle/>
          <a:p>
            <a:r>
              <a:rPr lang="en-IN" dirty="0" smtClean="0"/>
              <a:t>Bank database</a:t>
            </a:r>
            <a:endParaRPr lang="en-IN" dirty="0"/>
          </a:p>
        </p:txBody>
      </p:sp>
      <p:sp>
        <p:nvSpPr>
          <p:cNvPr id="20" name="TextBox 19"/>
          <p:cNvSpPr txBox="1"/>
          <p:nvPr/>
        </p:nvSpPr>
        <p:spPr>
          <a:xfrm>
            <a:off x="4047284" y="4500379"/>
            <a:ext cx="5096716" cy="1754326"/>
          </a:xfrm>
          <a:prstGeom prst="rect">
            <a:avLst/>
          </a:prstGeom>
          <a:noFill/>
        </p:spPr>
        <p:txBody>
          <a:bodyPr wrap="none" rtlCol="0">
            <a:spAutoFit/>
          </a:bodyPr>
          <a:lstStyle/>
          <a:p>
            <a:r>
              <a:rPr lang="en-IN" b="1" dirty="0" smtClean="0">
                <a:solidFill>
                  <a:srgbClr val="C00000"/>
                </a:solidFill>
              </a:rPr>
              <a:t>Question:</a:t>
            </a:r>
          </a:p>
          <a:p>
            <a:r>
              <a:rPr lang="en-IN" dirty="0" smtClean="0"/>
              <a:t>What will be the balance of Ram </a:t>
            </a:r>
          </a:p>
          <a:p>
            <a:r>
              <a:rPr lang="en-IN" dirty="0" smtClean="0"/>
              <a:t>and </a:t>
            </a:r>
            <a:r>
              <a:rPr lang="en-IN" dirty="0" err="1" smtClean="0"/>
              <a:t>Shyam</a:t>
            </a:r>
            <a:r>
              <a:rPr lang="en-IN" dirty="0" smtClean="0"/>
              <a:t> when User2 executes</a:t>
            </a:r>
          </a:p>
          <a:p>
            <a:r>
              <a:rPr lang="en-IN" dirty="0" smtClean="0"/>
              <a:t>Select statement on accounts table after</a:t>
            </a:r>
          </a:p>
          <a:p>
            <a:r>
              <a:rPr lang="en-IN" dirty="0" smtClean="0"/>
              <a:t>User1 has executed the set statements </a:t>
            </a:r>
          </a:p>
          <a:p>
            <a:r>
              <a:rPr lang="en-IN" dirty="0"/>
              <a:t>m</a:t>
            </a:r>
            <a:r>
              <a:rPr lang="en-IN" dirty="0" smtClean="0"/>
              <a:t>entioned above for him</a:t>
            </a:r>
            <a:endParaRPr lang="en-IN"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Lock-based Protocols</a:t>
            </a:r>
            <a:endParaRPr lang="en-US" dirty="0"/>
          </a:p>
        </p:txBody>
      </p:sp>
      <p:sp>
        <p:nvSpPr>
          <p:cNvPr id="3" name="Content Placeholder 2"/>
          <p:cNvSpPr>
            <a:spLocks noGrp="1"/>
          </p:cNvSpPr>
          <p:nvPr>
            <p:ph idx="1"/>
          </p:nvPr>
        </p:nvSpPr>
        <p:spPr/>
        <p:txBody>
          <a:bodyPr/>
          <a:lstStyle/>
          <a:p>
            <a:r>
              <a:rPr lang="en-US" altLang="en-US" sz="1600" dirty="0"/>
              <a:t>How do we actually use this to guarantee </a:t>
            </a:r>
            <a:r>
              <a:rPr lang="en-US" altLang="en-US" sz="1600" dirty="0" err="1"/>
              <a:t>serializability</a:t>
            </a:r>
            <a:r>
              <a:rPr lang="en-US" altLang="en-US" sz="1600" dirty="0"/>
              <a:t>/recoverability ?</a:t>
            </a:r>
          </a:p>
          <a:p>
            <a:pPr lvl="1"/>
            <a:r>
              <a:rPr lang="en-US" altLang="en-US" sz="1400" dirty="0"/>
              <a:t>Not enough just to take locks when you need to read/write something</a:t>
            </a:r>
            <a:endParaRPr lang="en-US" sz="1400" dirty="0"/>
          </a:p>
        </p:txBody>
      </p:sp>
      <p:sp>
        <p:nvSpPr>
          <p:cNvPr id="4" name="Date Placeholder 3"/>
          <p:cNvSpPr>
            <a:spLocks noGrp="1"/>
          </p:cNvSpPr>
          <p:nvPr>
            <p:ph type="dt" sz="half" idx="10"/>
          </p:nvPr>
        </p:nvSpPr>
        <p:spPr/>
        <p:txBody>
          <a:bodyPr/>
          <a:lstStyle/>
          <a:p>
            <a:fld id="{32DFFA84-A8F3-4FDC-A94F-9E5E26F9DC0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200</a:t>
            </a:fld>
            <a:endParaRPr lang="en-US"/>
          </a:p>
        </p:txBody>
      </p:sp>
      <p:grpSp>
        <p:nvGrpSpPr>
          <p:cNvPr id="7" name="Group 35"/>
          <p:cNvGrpSpPr>
            <a:grpSpLocks/>
          </p:cNvGrpSpPr>
          <p:nvPr/>
        </p:nvGrpSpPr>
        <p:grpSpPr bwMode="auto">
          <a:xfrm>
            <a:off x="1390650" y="1772816"/>
            <a:ext cx="1876426" cy="4652963"/>
            <a:chOff x="876" y="1227"/>
            <a:chExt cx="1182" cy="2931"/>
          </a:xfrm>
        </p:grpSpPr>
        <p:sp>
          <p:nvSpPr>
            <p:cNvPr id="8" name="Text Box 27"/>
            <p:cNvSpPr txBox="1">
              <a:spLocks noChangeArrowheads="1"/>
            </p:cNvSpPr>
            <p:nvPr/>
          </p:nvSpPr>
          <p:spPr bwMode="auto">
            <a:xfrm>
              <a:off x="876" y="1541"/>
              <a:ext cx="1182" cy="2617"/>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L</a:t>
              </a:r>
              <a:r>
                <a:rPr lang="en-US" altLang="en-US" sz="2400" dirty="0" smtClean="0"/>
                <a:t>ock-X(B</a:t>
              </a:r>
              <a:r>
                <a:rPr lang="en-US" altLang="en-US" sz="2400" dirty="0"/>
                <a:t>)</a:t>
              </a:r>
            </a:p>
            <a:p>
              <a:r>
                <a:rPr lang="en-US" altLang="en-US" sz="2400" dirty="0"/>
                <a:t>read(B)</a:t>
              </a:r>
            </a:p>
            <a:p>
              <a:r>
                <a:rPr lang="en-US" altLang="en-US" sz="2400" dirty="0"/>
                <a:t>B </a:t>
              </a:r>
              <a:r>
                <a:rPr lang="en-US" altLang="en-US" sz="2400" dirty="0">
                  <a:sym typeface="Wingdings" pitchFamily="2" charset="2"/>
                </a:rPr>
                <a:t>B-50</a:t>
              </a:r>
            </a:p>
            <a:p>
              <a:r>
                <a:rPr lang="en-US" altLang="en-US" sz="2400" dirty="0">
                  <a:sym typeface="Wingdings" pitchFamily="2" charset="2"/>
                </a:rPr>
                <a:t>write(B)</a:t>
              </a:r>
            </a:p>
            <a:p>
              <a:r>
                <a:rPr lang="en-US" altLang="en-US" sz="2400" dirty="0"/>
                <a:t>U</a:t>
              </a:r>
              <a:r>
                <a:rPr lang="en-US" altLang="en-US" sz="2400" dirty="0" smtClean="0"/>
                <a:t>nlock(B</a:t>
              </a:r>
              <a:r>
                <a:rPr lang="en-US" altLang="en-US" sz="2400" dirty="0"/>
                <a:t>)</a:t>
              </a:r>
            </a:p>
            <a:p>
              <a:endParaRPr lang="en-US" altLang="en-US" sz="2400" dirty="0"/>
            </a:p>
            <a:p>
              <a:r>
                <a:rPr lang="en-US" altLang="en-US" sz="2400" dirty="0"/>
                <a:t>L</a:t>
              </a:r>
              <a:r>
                <a:rPr lang="en-US" altLang="en-US" sz="2400" dirty="0" smtClean="0"/>
                <a:t>ock-X(A</a:t>
              </a:r>
              <a:r>
                <a:rPr lang="en-US" altLang="en-US" sz="2400" dirty="0"/>
                <a:t>)</a:t>
              </a:r>
            </a:p>
            <a:p>
              <a:r>
                <a:rPr lang="en-US" altLang="en-US" sz="2400" dirty="0"/>
                <a:t>read(A)</a:t>
              </a:r>
            </a:p>
            <a:p>
              <a:r>
                <a:rPr lang="en-US" altLang="en-US" sz="2400" dirty="0"/>
                <a:t>A </a:t>
              </a:r>
              <a:r>
                <a:rPr lang="en-US" altLang="en-US" sz="2400" dirty="0">
                  <a:sym typeface="Wingdings" pitchFamily="2" charset="2"/>
                </a:rPr>
                <a:t>A + 50</a:t>
              </a:r>
            </a:p>
            <a:p>
              <a:r>
                <a:rPr lang="en-US" altLang="en-US" sz="2400" dirty="0">
                  <a:sym typeface="Wingdings" pitchFamily="2" charset="2"/>
                </a:rPr>
                <a:t>write(A)</a:t>
              </a:r>
            </a:p>
            <a:p>
              <a:r>
                <a:rPr lang="en-US" altLang="en-US" sz="2400" dirty="0" smtClean="0">
                  <a:sym typeface="Wingdings" pitchFamily="2" charset="2"/>
                </a:rPr>
                <a:t>Unlock(A</a:t>
              </a:r>
              <a:r>
                <a:rPr lang="en-US" altLang="en-US" sz="2400" dirty="0">
                  <a:sym typeface="Wingdings" pitchFamily="2" charset="2"/>
                </a:rPr>
                <a:t>)</a:t>
              </a:r>
              <a:endParaRPr lang="en-US" altLang="en-US" sz="2400" dirty="0"/>
            </a:p>
          </p:txBody>
        </p:sp>
        <p:sp>
          <p:nvSpPr>
            <p:cNvPr id="9" name="Text Box 29"/>
            <p:cNvSpPr txBox="1">
              <a:spLocks noChangeArrowheads="1"/>
            </p:cNvSpPr>
            <p:nvPr/>
          </p:nvSpPr>
          <p:spPr bwMode="auto">
            <a:xfrm>
              <a:off x="1059" y="1227"/>
              <a:ext cx="3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T1</a:t>
              </a:r>
            </a:p>
          </p:txBody>
        </p:sp>
      </p:grpSp>
      <p:grpSp>
        <p:nvGrpSpPr>
          <p:cNvPr id="10" name="Group 34"/>
          <p:cNvGrpSpPr>
            <a:grpSpLocks/>
          </p:cNvGrpSpPr>
          <p:nvPr/>
        </p:nvGrpSpPr>
        <p:grpSpPr bwMode="auto">
          <a:xfrm>
            <a:off x="2511425" y="3346028"/>
            <a:ext cx="4775201" cy="1190625"/>
            <a:chOff x="1582" y="2218"/>
            <a:chExt cx="3008" cy="750"/>
          </a:xfrm>
        </p:grpSpPr>
        <p:sp>
          <p:nvSpPr>
            <p:cNvPr id="11" name="Line 32"/>
            <p:cNvSpPr>
              <a:spLocks noChangeShapeType="1"/>
            </p:cNvSpPr>
            <p:nvPr/>
          </p:nvSpPr>
          <p:spPr bwMode="auto">
            <a:xfrm flipH="1">
              <a:off x="1582" y="2579"/>
              <a:ext cx="1289" cy="274"/>
            </a:xfrm>
            <a:prstGeom prst="line">
              <a:avLst/>
            </a:prstGeom>
            <a:noFill/>
            <a:ln w="762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Text Box 33"/>
            <p:cNvSpPr txBox="1">
              <a:spLocks noChangeArrowheads="1"/>
            </p:cNvSpPr>
            <p:nvPr/>
          </p:nvSpPr>
          <p:spPr bwMode="auto">
            <a:xfrm>
              <a:off x="2941" y="2218"/>
              <a:ext cx="1649" cy="75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L</a:t>
              </a:r>
              <a:r>
                <a:rPr lang="en-US" altLang="en-US" dirty="0" smtClean="0"/>
                <a:t>ock-X(A</a:t>
              </a:r>
              <a:r>
                <a:rPr lang="en-US" altLang="en-US" dirty="0"/>
                <a:t>), </a:t>
              </a:r>
              <a:r>
                <a:rPr lang="en-US" altLang="en-US" dirty="0" smtClean="0"/>
                <a:t>Lock-X(B</a:t>
              </a:r>
              <a:r>
                <a:rPr lang="en-US" altLang="en-US" dirty="0"/>
                <a:t>)</a:t>
              </a:r>
            </a:p>
            <a:p>
              <a:r>
                <a:rPr lang="en-US" altLang="en-US" dirty="0"/>
                <a:t>A = A-50</a:t>
              </a:r>
            </a:p>
            <a:p>
              <a:r>
                <a:rPr lang="en-US" altLang="en-US" dirty="0"/>
                <a:t>B = B+50</a:t>
              </a:r>
            </a:p>
            <a:p>
              <a:r>
                <a:rPr lang="en-US" altLang="en-US" dirty="0"/>
                <a:t>U</a:t>
              </a:r>
              <a:r>
                <a:rPr lang="en-US" altLang="en-US" dirty="0" smtClean="0"/>
                <a:t>nlock(A</a:t>
              </a:r>
              <a:r>
                <a:rPr lang="en-US" altLang="en-US" dirty="0"/>
                <a:t>), </a:t>
              </a:r>
              <a:r>
                <a:rPr lang="en-US" altLang="en-US" dirty="0" smtClean="0"/>
                <a:t>Unlock(B</a:t>
              </a:r>
              <a:r>
                <a:rPr lang="en-US" altLang="en-US" dirty="0"/>
                <a:t>)</a:t>
              </a:r>
            </a:p>
          </p:txBody>
        </p:sp>
      </p:grpSp>
      <p:sp>
        <p:nvSpPr>
          <p:cNvPr id="13" name="Text Box 29"/>
          <p:cNvSpPr txBox="1">
            <a:spLocks noChangeArrowheads="1"/>
          </p:cNvSpPr>
          <p:nvPr/>
        </p:nvSpPr>
        <p:spPr bwMode="auto">
          <a:xfrm>
            <a:off x="5429256" y="2857496"/>
            <a:ext cx="56938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t>T2</a:t>
            </a:r>
            <a:endParaRPr lang="en-US" altLang="en-US" sz="2400" dirty="0"/>
          </a:p>
        </p:txBody>
      </p:sp>
    </p:spTree>
    <p:extLst>
      <p:ext uri="{BB962C8B-B14F-4D97-AF65-F5344CB8AC3E}">
        <p14:creationId xmlns="" xmlns:p14="http://schemas.microsoft.com/office/powerpoint/2010/main" val="304250097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Two-Phase </a:t>
            </a:r>
            <a:r>
              <a:rPr lang="en-US" altLang="en-US" dirty="0"/>
              <a:t>Locking Protocol (2PL)</a:t>
            </a:r>
            <a:endParaRPr lang="en-US" dirty="0"/>
          </a:p>
        </p:txBody>
      </p:sp>
      <p:sp>
        <p:nvSpPr>
          <p:cNvPr id="4" name="Date Placeholder 3"/>
          <p:cNvSpPr>
            <a:spLocks noGrp="1"/>
          </p:cNvSpPr>
          <p:nvPr>
            <p:ph type="dt" sz="half" idx="10"/>
          </p:nvPr>
        </p:nvSpPr>
        <p:spPr/>
        <p:txBody>
          <a:bodyPr/>
          <a:lstStyle/>
          <a:p>
            <a:fld id="{6F1EEF98-024C-4250-A9BC-F686FAE511E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201</a:t>
            </a:fld>
            <a:endParaRPr lang="en-US"/>
          </a:p>
        </p:txBody>
      </p:sp>
      <p:sp>
        <p:nvSpPr>
          <p:cNvPr id="7" name="Rectangle 3"/>
          <p:cNvSpPr txBox="1">
            <a:spLocks noChangeArrowheads="1"/>
          </p:cNvSpPr>
          <p:nvPr/>
        </p:nvSpPr>
        <p:spPr bwMode="auto">
          <a:xfrm>
            <a:off x="571500" y="1114425"/>
            <a:ext cx="8072466"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a:lstStyle>
          <a:p>
            <a:pPr algn="just">
              <a:buNone/>
            </a:pPr>
            <a:r>
              <a:rPr lang="en-US" altLang="en-US" sz="1800" kern="0" dirty="0" smtClean="0"/>
              <a:t>A transaction is said to follow two phase locking protocol if all </a:t>
            </a:r>
          </a:p>
          <a:p>
            <a:pPr algn="just">
              <a:buNone/>
            </a:pPr>
            <a:r>
              <a:rPr lang="en-US" altLang="en-US" sz="1800" kern="0" dirty="0" smtClean="0"/>
              <a:t>locking operations (read-lock or shared lock, write-lock or </a:t>
            </a:r>
          </a:p>
          <a:p>
            <a:pPr algn="just">
              <a:buNone/>
            </a:pPr>
            <a:r>
              <a:rPr lang="en-US" altLang="en-US" sz="1800" kern="0" dirty="0" smtClean="0"/>
              <a:t>Exclusive- lock) precede the first Unlock operation in the </a:t>
            </a:r>
          </a:p>
          <a:p>
            <a:pPr algn="just">
              <a:buNone/>
            </a:pPr>
            <a:r>
              <a:rPr lang="en-US" altLang="en-US" sz="1800" kern="0" dirty="0" smtClean="0"/>
              <a:t>transaction. Such  transaction can be divided into two phases</a:t>
            </a:r>
          </a:p>
          <a:p>
            <a:pPr algn="just"/>
            <a:r>
              <a:rPr lang="en-US" altLang="en-US" sz="1800" kern="0" dirty="0" smtClean="0"/>
              <a:t>Phase 1: Growing (or Lock Acquiring) phase </a:t>
            </a:r>
          </a:p>
          <a:p>
            <a:pPr lvl="1" algn="just"/>
            <a:r>
              <a:rPr lang="en-US" altLang="en-US" sz="1600" kern="0" dirty="0" smtClean="0"/>
              <a:t>Transaction may obtain locks</a:t>
            </a:r>
          </a:p>
          <a:p>
            <a:pPr lvl="1" algn="just"/>
            <a:r>
              <a:rPr lang="en-US" altLang="en-US" sz="1600" kern="0" dirty="0" smtClean="0"/>
              <a:t>But may not release them</a:t>
            </a:r>
          </a:p>
          <a:p>
            <a:pPr algn="just"/>
            <a:r>
              <a:rPr lang="en-US" altLang="en-US" sz="1800" kern="0" dirty="0" smtClean="0"/>
              <a:t>Phase 2: Shrinking (or Lock Releasing) phase</a:t>
            </a:r>
          </a:p>
          <a:p>
            <a:pPr lvl="1" algn="just"/>
            <a:r>
              <a:rPr lang="en-US" altLang="en-US" sz="1600" kern="0" dirty="0" smtClean="0"/>
              <a:t>Transaction may only release locks</a:t>
            </a:r>
          </a:p>
          <a:p>
            <a:pPr lvl="1" algn="just"/>
            <a:endParaRPr lang="en-US" altLang="en-US" sz="1600" kern="0" dirty="0" smtClean="0"/>
          </a:p>
        </p:txBody>
      </p:sp>
    </p:spTree>
    <p:extLst>
      <p:ext uri="{BB962C8B-B14F-4D97-AF65-F5344CB8AC3E}">
        <p14:creationId xmlns="" xmlns:p14="http://schemas.microsoft.com/office/powerpoint/2010/main" val="19355842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Two-Phase </a:t>
            </a:r>
            <a:r>
              <a:rPr lang="en-US" altLang="en-US" dirty="0"/>
              <a:t>Locking Protocol (2PL)</a:t>
            </a:r>
            <a:endParaRPr lang="en-US" dirty="0"/>
          </a:p>
        </p:txBody>
      </p:sp>
      <p:sp>
        <p:nvSpPr>
          <p:cNvPr id="4" name="Date Placeholder 3"/>
          <p:cNvSpPr>
            <a:spLocks noGrp="1"/>
          </p:cNvSpPr>
          <p:nvPr>
            <p:ph type="dt" sz="half" idx="10"/>
          </p:nvPr>
        </p:nvSpPr>
        <p:spPr/>
        <p:txBody>
          <a:bodyPr/>
          <a:lstStyle/>
          <a:p>
            <a:fld id="{40BE3366-A559-4DB8-A402-4DE11138398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202</a:t>
            </a:fld>
            <a:endParaRPr lang="en-US"/>
          </a:p>
        </p:txBody>
      </p:sp>
      <p:sp>
        <p:nvSpPr>
          <p:cNvPr id="7" name="Rectangle 3"/>
          <p:cNvSpPr txBox="1">
            <a:spLocks noChangeArrowheads="1"/>
          </p:cNvSpPr>
          <p:nvPr/>
        </p:nvSpPr>
        <p:spPr bwMode="auto">
          <a:xfrm>
            <a:off x="571500" y="1114425"/>
            <a:ext cx="8072466"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a:lstStyle>
          <a:p>
            <a:pPr algn="just"/>
            <a:r>
              <a:rPr lang="en-US" altLang="en-US" sz="1600" kern="0" dirty="0" smtClean="0"/>
              <a:t>Phase 1: Growing (or Lock Acquiring) phase </a:t>
            </a:r>
          </a:p>
          <a:p>
            <a:pPr lvl="1" algn="just"/>
            <a:r>
              <a:rPr lang="en-US" altLang="en-US" sz="1400" kern="0" dirty="0" smtClean="0"/>
              <a:t>Transaction may obtain locks</a:t>
            </a:r>
          </a:p>
          <a:p>
            <a:pPr lvl="1" algn="just"/>
            <a:r>
              <a:rPr lang="en-US" altLang="en-US" sz="1400" kern="0" dirty="0" smtClean="0"/>
              <a:t>But may not release them</a:t>
            </a:r>
          </a:p>
          <a:p>
            <a:pPr algn="just"/>
            <a:r>
              <a:rPr lang="en-US" altLang="en-US" sz="1600" kern="0" dirty="0" smtClean="0"/>
              <a:t>Phase 2: Shrinking (or Lock Releasing) phase</a:t>
            </a:r>
          </a:p>
          <a:p>
            <a:pPr lvl="1" algn="just"/>
            <a:r>
              <a:rPr lang="en-US" altLang="en-US" sz="1400" kern="0" dirty="0" smtClean="0"/>
              <a:t>Transaction may only release locks</a:t>
            </a:r>
          </a:p>
          <a:p>
            <a:pPr lvl="1" algn="just"/>
            <a:endParaRPr lang="en-US" altLang="en-US" sz="1400" kern="0" dirty="0" smtClean="0"/>
          </a:p>
        </p:txBody>
      </p:sp>
      <p:grpSp>
        <p:nvGrpSpPr>
          <p:cNvPr id="3" name="Group 10"/>
          <p:cNvGrpSpPr>
            <a:grpSpLocks/>
          </p:cNvGrpSpPr>
          <p:nvPr/>
        </p:nvGrpSpPr>
        <p:grpSpPr bwMode="auto">
          <a:xfrm>
            <a:off x="500036" y="2643181"/>
            <a:ext cx="2946402" cy="3567113"/>
            <a:chOff x="696" y="1272"/>
            <a:chExt cx="1856" cy="2247"/>
          </a:xfrm>
        </p:grpSpPr>
        <p:sp>
          <p:nvSpPr>
            <p:cNvPr id="9" name="Text Box 11"/>
            <p:cNvSpPr txBox="1">
              <a:spLocks noChangeArrowheads="1"/>
            </p:cNvSpPr>
            <p:nvPr/>
          </p:nvSpPr>
          <p:spPr bwMode="auto">
            <a:xfrm>
              <a:off x="876" y="1541"/>
              <a:ext cx="916" cy="197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6600"/>
                  </a:solidFill>
                </a:rPr>
                <a:t>L</a:t>
              </a:r>
              <a:r>
                <a:rPr lang="en-US" altLang="en-US" dirty="0" smtClean="0">
                  <a:solidFill>
                    <a:srgbClr val="006600"/>
                  </a:solidFill>
                </a:rPr>
                <a:t>ock-X</a:t>
              </a:r>
              <a:r>
                <a:rPr lang="en-US" altLang="en-US" dirty="0" smtClean="0"/>
                <a:t>(B</a:t>
              </a:r>
              <a:r>
                <a:rPr lang="en-US" altLang="en-US" dirty="0"/>
                <a:t>)</a:t>
              </a:r>
            </a:p>
            <a:p>
              <a:r>
                <a:rPr lang="en-US" altLang="en-US" dirty="0"/>
                <a:t>read(B)</a:t>
              </a:r>
            </a:p>
            <a:p>
              <a:r>
                <a:rPr lang="en-US" altLang="en-US" dirty="0"/>
                <a:t>B </a:t>
              </a:r>
              <a:r>
                <a:rPr lang="en-US" altLang="en-US" dirty="0">
                  <a:sym typeface="Wingdings" pitchFamily="2" charset="2"/>
                </a:rPr>
                <a:t>B-50</a:t>
              </a:r>
            </a:p>
            <a:p>
              <a:r>
                <a:rPr lang="en-US" altLang="en-US" dirty="0">
                  <a:sym typeface="Wingdings" pitchFamily="2" charset="2"/>
                </a:rPr>
                <a:t>write(B)</a:t>
              </a:r>
            </a:p>
            <a:p>
              <a:r>
                <a:rPr lang="en-US" altLang="en-US" dirty="0">
                  <a:solidFill>
                    <a:srgbClr val="0000FF"/>
                  </a:solidFill>
                </a:rPr>
                <a:t>U</a:t>
              </a:r>
              <a:r>
                <a:rPr lang="en-US" altLang="en-US" dirty="0" smtClean="0">
                  <a:solidFill>
                    <a:srgbClr val="0000FF"/>
                  </a:solidFill>
                </a:rPr>
                <a:t>nlock</a:t>
              </a:r>
              <a:r>
                <a:rPr lang="en-US" altLang="en-US" dirty="0" smtClean="0"/>
                <a:t>(B</a:t>
              </a:r>
              <a:r>
                <a:rPr lang="en-US" altLang="en-US" dirty="0"/>
                <a:t>)</a:t>
              </a:r>
            </a:p>
            <a:p>
              <a:endParaRPr lang="en-US" altLang="en-US" dirty="0"/>
            </a:p>
            <a:p>
              <a:r>
                <a:rPr lang="en-US" altLang="en-US" dirty="0">
                  <a:solidFill>
                    <a:srgbClr val="006600"/>
                  </a:solidFill>
                </a:rPr>
                <a:t>L</a:t>
              </a:r>
              <a:r>
                <a:rPr lang="en-US" altLang="en-US" dirty="0" smtClean="0">
                  <a:solidFill>
                    <a:srgbClr val="006600"/>
                  </a:solidFill>
                </a:rPr>
                <a:t>ock-X</a:t>
              </a:r>
              <a:r>
                <a:rPr lang="en-US" altLang="en-US" dirty="0" smtClean="0"/>
                <a:t>(A</a:t>
              </a:r>
              <a:r>
                <a:rPr lang="en-US" altLang="en-US" dirty="0"/>
                <a:t>)</a:t>
              </a:r>
            </a:p>
            <a:p>
              <a:r>
                <a:rPr lang="en-US" altLang="en-US" dirty="0"/>
                <a:t>read(A)</a:t>
              </a:r>
            </a:p>
            <a:p>
              <a:r>
                <a:rPr lang="en-US" altLang="en-US" dirty="0"/>
                <a:t>A </a:t>
              </a:r>
              <a:r>
                <a:rPr lang="en-US" altLang="en-US" dirty="0">
                  <a:sym typeface="Wingdings" pitchFamily="2" charset="2"/>
                </a:rPr>
                <a:t>A + 50</a:t>
              </a:r>
            </a:p>
            <a:p>
              <a:r>
                <a:rPr lang="en-US" altLang="en-US" dirty="0">
                  <a:sym typeface="Wingdings" pitchFamily="2" charset="2"/>
                </a:rPr>
                <a:t>write(A)</a:t>
              </a:r>
            </a:p>
            <a:p>
              <a:r>
                <a:rPr lang="en-US" altLang="en-US" dirty="0">
                  <a:solidFill>
                    <a:srgbClr val="0000FF"/>
                  </a:solidFill>
                  <a:sym typeface="Wingdings" pitchFamily="2" charset="2"/>
                </a:rPr>
                <a:t>U</a:t>
              </a:r>
              <a:r>
                <a:rPr lang="en-US" altLang="en-US" dirty="0" smtClean="0">
                  <a:solidFill>
                    <a:srgbClr val="0000FF"/>
                  </a:solidFill>
                  <a:sym typeface="Wingdings" pitchFamily="2" charset="2"/>
                </a:rPr>
                <a:t>nlock</a:t>
              </a:r>
              <a:r>
                <a:rPr lang="en-US" altLang="en-US" dirty="0" smtClean="0">
                  <a:sym typeface="Wingdings" pitchFamily="2" charset="2"/>
                </a:rPr>
                <a:t>(A</a:t>
              </a:r>
              <a:r>
                <a:rPr lang="en-US" altLang="en-US" dirty="0">
                  <a:sym typeface="Wingdings" pitchFamily="2" charset="2"/>
                </a:rPr>
                <a:t>)</a:t>
              </a:r>
              <a:endParaRPr lang="en-US" altLang="en-US" dirty="0"/>
            </a:p>
          </p:txBody>
        </p:sp>
        <p:sp>
          <p:nvSpPr>
            <p:cNvPr id="10" name="Text Box 12"/>
            <p:cNvSpPr txBox="1">
              <a:spLocks noChangeArrowheads="1"/>
            </p:cNvSpPr>
            <p:nvPr/>
          </p:nvSpPr>
          <p:spPr bwMode="auto">
            <a:xfrm>
              <a:off x="696" y="1272"/>
              <a:ext cx="185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t>T1: Not following 2PL</a:t>
              </a:r>
              <a:endParaRPr lang="en-US" altLang="en-US" sz="2000" dirty="0"/>
            </a:p>
          </p:txBody>
        </p:sp>
      </p:grpSp>
    </p:spTree>
    <p:extLst>
      <p:ext uri="{BB962C8B-B14F-4D97-AF65-F5344CB8AC3E}">
        <p14:creationId xmlns="" xmlns:p14="http://schemas.microsoft.com/office/powerpoint/2010/main" val="193558429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Two-Phase </a:t>
            </a:r>
            <a:r>
              <a:rPr lang="en-US" altLang="en-US" dirty="0"/>
              <a:t>Locking Protocol (2PL)</a:t>
            </a:r>
            <a:endParaRPr lang="en-US" dirty="0"/>
          </a:p>
        </p:txBody>
      </p:sp>
      <p:sp>
        <p:nvSpPr>
          <p:cNvPr id="4" name="Date Placeholder 3"/>
          <p:cNvSpPr>
            <a:spLocks noGrp="1"/>
          </p:cNvSpPr>
          <p:nvPr>
            <p:ph type="dt" sz="half" idx="10"/>
          </p:nvPr>
        </p:nvSpPr>
        <p:spPr/>
        <p:txBody>
          <a:bodyPr/>
          <a:lstStyle/>
          <a:p>
            <a:fld id="{91C256AD-FD37-4A0D-B899-BCCA08629F9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203</a:t>
            </a:fld>
            <a:endParaRPr lang="en-US"/>
          </a:p>
        </p:txBody>
      </p:sp>
      <p:sp>
        <p:nvSpPr>
          <p:cNvPr id="7" name="Rectangle 3"/>
          <p:cNvSpPr txBox="1">
            <a:spLocks noChangeArrowheads="1"/>
          </p:cNvSpPr>
          <p:nvPr/>
        </p:nvSpPr>
        <p:spPr bwMode="auto">
          <a:xfrm>
            <a:off x="571500" y="1114425"/>
            <a:ext cx="8072466"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a:lstStyle>
          <a:p>
            <a:pPr algn="just"/>
            <a:r>
              <a:rPr lang="en-US" altLang="en-US" sz="1600" kern="0" dirty="0" smtClean="0"/>
              <a:t>Phase 1: Growing (or Lock Acquiring) phase </a:t>
            </a:r>
          </a:p>
          <a:p>
            <a:pPr lvl="1" algn="just"/>
            <a:r>
              <a:rPr lang="en-US" altLang="en-US" sz="1400" kern="0" dirty="0" smtClean="0"/>
              <a:t>Transaction may obtain locks</a:t>
            </a:r>
          </a:p>
          <a:p>
            <a:pPr lvl="1" algn="just"/>
            <a:r>
              <a:rPr lang="en-US" altLang="en-US" sz="1400" kern="0" dirty="0" smtClean="0"/>
              <a:t>But may not release them</a:t>
            </a:r>
          </a:p>
          <a:p>
            <a:pPr algn="just"/>
            <a:r>
              <a:rPr lang="en-US" altLang="en-US" sz="1600" kern="0" dirty="0" smtClean="0"/>
              <a:t>Phase 2: Shrinking (or Lock Releasing) phase</a:t>
            </a:r>
          </a:p>
          <a:p>
            <a:pPr lvl="1" algn="just"/>
            <a:r>
              <a:rPr lang="en-US" altLang="en-US" sz="1400" kern="0" dirty="0" smtClean="0"/>
              <a:t>Transaction may only release locks</a:t>
            </a:r>
          </a:p>
          <a:p>
            <a:pPr lvl="1" algn="just"/>
            <a:endParaRPr lang="en-US" altLang="en-US" sz="1400" kern="0" dirty="0" smtClean="0"/>
          </a:p>
        </p:txBody>
      </p:sp>
      <p:grpSp>
        <p:nvGrpSpPr>
          <p:cNvPr id="3" name="Group 10"/>
          <p:cNvGrpSpPr>
            <a:grpSpLocks/>
          </p:cNvGrpSpPr>
          <p:nvPr/>
        </p:nvGrpSpPr>
        <p:grpSpPr bwMode="auto">
          <a:xfrm>
            <a:off x="500036" y="2643181"/>
            <a:ext cx="2946402" cy="3567113"/>
            <a:chOff x="696" y="1272"/>
            <a:chExt cx="1856" cy="2247"/>
          </a:xfrm>
        </p:grpSpPr>
        <p:sp>
          <p:nvSpPr>
            <p:cNvPr id="9" name="Text Box 11"/>
            <p:cNvSpPr txBox="1">
              <a:spLocks noChangeArrowheads="1"/>
            </p:cNvSpPr>
            <p:nvPr/>
          </p:nvSpPr>
          <p:spPr bwMode="auto">
            <a:xfrm>
              <a:off x="876" y="1541"/>
              <a:ext cx="916" cy="197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6600"/>
                  </a:solidFill>
                </a:rPr>
                <a:t>L</a:t>
              </a:r>
              <a:r>
                <a:rPr lang="en-US" altLang="en-US" dirty="0" smtClean="0">
                  <a:solidFill>
                    <a:srgbClr val="006600"/>
                  </a:solidFill>
                </a:rPr>
                <a:t>ock-X</a:t>
              </a:r>
              <a:r>
                <a:rPr lang="en-US" altLang="en-US" dirty="0" smtClean="0"/>
                <a:t>(B</a:t>
              </a:r>
              <a:r>
                <a:rPr lang="en-US" altLang="en-US" dirty="0"/>
                <a:t>)</a:t>
              </a:r>
            </a:p>
            <a:p>
              <a:r>
                <a:rPr lang="en-US" altLang="en-US" dirty="0"/>
                <a:t>read(B)</a:t>
              </a:r>
            </a:p>
            <a:p>
              <a:r>
                <a:rPr lang="en-US" altLang="en-US" dirty="0"/>
                <a:t>B </a:t>
              </a:r>
              <a:r>
                <a:rPr lang="en-US" altLang="en-US" dirty="0">
                  <a:sym typeface="Wingdings" pitchFamily="2" charset="2"/>
                </a:rPr>
                <a:t>B-50</a:t>
              </a:r>
            </a:p>
            <a:p>
              <a:r>
                <a:rPr lang="en-US" altLang="en-US" dirty="0">
                  <a:sym typeface="Wingdings" pitchFamily="2" charset="2"/>
                </a:rPr>
                <a:t>write(B)</a:t>
              </a:r>
            </a:p>
            <a:p>
              <a:r>
                <a:rPr lang="en-US" altLang="en-US" dirty="0">
                  <a:solidFill>
                    <a:srgbClr val="0000FF"/>
                  </a:solidFill>
                </a:rPr>
                <a:t>U</a:t>
              </a:r>
              <a:r>
                <a:rPr lang="en-US" altLang="en-US" dirty="0" smtClean="0">
                  <a:solidFill>
                    <a:srgbClr val="0000FF"/>
                  </a:solidFill>
                </a:rPr>
                <a:t>nlock</a:t>
              </a:r>
              <a:r>
                <a:rPr lang="en-US" altLang="en-US" dirty="0" smtClean="0"/>
                <a:t>(B</a:t>
              </a:r>
              <a:r>
                <a:rPr lang="en-US" altLang="en-US" dirty="0"/>
                <a:t>)</a:t>
              </a:r>
            </a:p>
            <a:p>
              <a:endParaRPr lang="en-US" altLang="en-US" dirty="0"/>
            </a:p>
            <a:p>
              <a:r>
                <a:rPr lang="en-US" altLang="en-US" dirty="0">
                  <a:solidFill>
                    <a:srgbClr val="006600"/>
                  </a:solidFill>
                </a:rPr>
                <a:t>L</a:t>
              </a:r>
              <a:r>
                <a:rPr lang="en-US" altLang="en-US" dirty="0" smtClean="0">
                  <a:solidFill>
                    <a:srgbClr val="006600"/>
                  </a:solidFill>
                </a:rPr>
                <a:t>ock-X</a:t>
              </a:r>
              <a:r>
                <a:rPr lang="en-US" altLang="en-US" dirty="0" smtClean="0"/>
                <a:t>(A</a:t>
              </a:r>
              <a:r>
                <a:rPr lang="en-US" altLang="en-US" dirty="0"/>
                <a:t>)</a:t>
              </a:r>
            </a:p>
            <a:p>
              <a:r>
                <a:rPr lang="en-US" altLang="en-US" dirty="0"/>
                <a:t>read(A)</a:t>
              </a:r>
            </a:p>
            <a:p>
              <a:r>
                <a:rPr lang="en-US" altLang="en-US" dirty="0"/>
                <a:t>A </a:t>
              </a:r>
              <a:r>
                <a:rPr lang="en-US" altLang="en-US" dirty="0">
                  <a:sym typeface="Wingdings" pitchFamily="2" charset="2"/>
                </a:rPr>
                <a:t>A + 50</a:t>
              </a:r>
            </a:p>
            <a:p>
              <a:r>
                <a:rPr lang="en-US" altLang="en-US" dirty="0">
                  <a:sym typeface="Wingdings" pitchFamily="2" charset="2"/>
                </a:rPr>
                <a:t>write(A)</a:t>
              </a:r>
            </a:p>
            <a:p>
              <a:r>
                <a:rPr lang="en-US" altLang="en-US" dirty="0">
                  <a:solidFill>
                    <a:srgbClr val="0000FF"/>
                  </a:solidFill>
                  <a:sym typeface="Wingdings" pitchFamily="2" charset="2"/>
                </a:rPr>
                <a:t>U</a:t>
              </a:r>
              <a:r>
                <a:rPr lang="en-US" altLang="en-US" dirty="0" smtClean="0">
                  <a:solidFill>
                    <a:srgbClr val="0000FF"/>
                  </a:solidFill>
                  <a:sym typeface="Wingdings" pitchFamily="2" charset="2"/>
                </a:rPr>
                <a:t>nlock</a:t>
              </a:r>
              <a:r>
                <a:rPr lang="en-US" altLang="en-US" dirty="0" smtClean="0">
                  <a:sym typeface="Wingdings" pitchFamily="2" charset="2"/>
                </a:rPr>
                <a:t>(A</a:t>
              </a:r>
              <a:r>
                <a:rPr lang="en-US" altLang="en-US" dirty="0">
                  <a:sym typeface="Wingdings" pitchFamily="2" charset="2"/>
                </a:rPr>
                <a:t>)</a:t>
              </a:r>
              <a:endParaRPr lang="en-US" altLang="en-US" dirty="0"/>
            </a:p>
          </p:txBody>
        </p:sp>
        <p:sp>
          <p:nvSpPr>
            <p:cNvPr id="10" name="Text Box 12"/>
            <p:cNvSpPr txBox="1">
              <a:spLocks noChangeArrowheads="1"/>
            </p:cNvSpPr>
            <p:nvPr/>
          </p:nvSpPr>
          <p:spPr bwMode="auto">
            <a:xfrm>
              <a:off x="696" y="1272"/>
              <a:ext cx="185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t>T1: Not following 2PL</a:t>
              </a:r>
              <a:endParaRPr lang="en-US" altLang="en-US" sz="2000" dirty="0"/>
            </a:p>
          </p:txBody>
        </p:sp>
      </p:grpSp>
      <p:sp>
        <p:nvSpPr>
          <p:cNvPr id="11" name="Rectangle 10"/>
          <p:cNvSpPr/>
          <p:nvPr/>
        </p:nvSpPr>
        <p:spPr bwMode="auto">
          <a:xfrm>
            <a:off x="538406" y="4188691"/>
            <a:ext cx="1785950" cy="870319"/>
          </a:xfrm>
          <a:prstGeom prst="rect">
            <a:avLst/>
          </a:prstGeom>
          <a:noFill/>
          <a:ln w="381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19355842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Two-Phase </a:t>
            </a:r>
            <a:r>
              <a:rPr lang="en-US" altLang="en-US" dirty="0"/>
              <a:t>Locking Protocol (2PL)</a:t>
            </a:r>
            <a:endParaRPr lang="en-US" dirty="0"/>
          </a:p>
        </p:txBody>
      </p:sp>
      <p:sp>
        <p:nvSpPr>
          <p:cNvPr id="4" name="Date Placeholder 3"/>
          <p:cNvSpPr>
            <a:spLocks noGrp="1"/>
          </p:cNvSpPr>
          <p:nvPr>
            <p:ph type="dt" sz="half" idx="10"/>
          </p:nvPr>
        </p:nvSpPr>
        <p:spPr/>
        <p:txBody>
          <a:bodyPr/>
          <a:lstStyle/>
          <a:p>
            <a:fld id="{7AD64063-67F4-4106-8AAF-32D0F45D315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204</a:t>
            </a:fld>
            <a:endParaRPr lang="en-US"/>
          </a:p>
        </p:txBody>
      </p:sp>
      <p:sp>
        <p:nvSpPr>
          <p:cNvPr id="7" name="Rectangle 3"/>
          <p:cNvSpPr txBox="1">
            <a:spLocks noChangeArrowheads="1"/>
          </p:cNvSpPr>
          <p:nvPr/>
        </p:nvSpPr>
        <p:spPr bwMode="auto">
          <a:xfrm>
            <a:off x="571500" y="1114425"/>
            <a:ext cx="8072466"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a:lstStyle>
          <a:p>
            <a:pPr algn="just"/>
            <a:r>
              <a:rPr lang="en-US" altLang="en-US" sz="1600" kern="0" dirty="0" smtClean="0"/>
              <a:t>Phase 1: </a:t>
            </a:r>
            <a:r>
              <a:rPr lang="en-US" altLang="en-US" sz="1600" kern="0" dirty="0" smtClean="0">
                <a:solidFill>
                  <a:srgbClr val="C00000"/>
                </a:solidFill>
              </a:rPr>
              <a:t>Growing (or Lock Acquiring) phase </a:t>
            </a:r>
          </a:p>
          <a:p>
            <a:pPr lvl="1" algn="just"/>
            <a:r>
              <a:rPr lang="en-US" altLang="en-US" sz="1400" kern="0" dirty="0" smtClean="0"/>
              <a:t>Transaction may obtain locks</a:t>
            </a:r>
          </a:p>
          <a:p>
            <a:pPr lvl="1" algn="just"/>
            <a:r>
              <a:rPr lang="en-US" altLang="en-US" sz="1400" kern="0" dirty="0" smtClean="0"/>
              <a:t>But may not release them</a:t>
            </a:r>
          </a:p>
          <a:p>
            <a:pPr algn="just"/>
            <a:r>
              <a:rPr lang="en-US" altLang="en-US" sz="1600" kern="0" dirty="0" smtClean="0"/>
              <a:t>Phase 2: </a:t>
            </a:r>
            <a:r>
              <a:rPr lang="en-US" altLang="en-US" sz="1600" kern="0" dirty="0" smtClean="0">
                <a:solidFill>
                  <a:srgbClr val="CC00CC"/>
                </a:solidFill>
              </a:rPr>
              <a:t>Shrinking (or Lock Releasing) phase</a:t>
            </a:r>
          </a:p>
          <a:p>
            <a:pPr lvl="1" algn="just"/>
            <a:r>
              <a:rPr lang="en-US" altLang="en-US" sz="1400" kern="0" dirty="0" smtClean="0"/>
              <a:t>Transaction may only release locks</a:t>
            </a:r>
          </a:p>
          <a:p>
            <a:pPr lvl="1" algn="just"/>
            <a:endParaRPr lang="en-US" altLang="en-US" sz="1400" kern="0" dirty="0" smtClean="0"/>
          </a:p>
        </p:txBody>
      </p:sp>
      <p:grpSp>
        <p:nvGrpSpPr>
          <p:cNvPr id="3" name="Group 10"/>
          <p:cNvGrpSpPr>
            <a:grpSpLocks/>
          </p:cNvGrpSpPr>
          <p:nvPr/>
        </p:nvGrpSpPr>
        <p:grpSpPr bwMode="auto">
          <a:xfrm>
            <a:off x="500036" y="2643181"/>
            <a:ext cx="2946402" cy="3567113"/>
            <a:chOff x="696" y="1272"/>
            <a:chExt cx="1856" cy="2247"/>
          </a:xfrm>
        </p:grpSpPr>
        <p:sp>
          <p:nvSpPr>
            <p:cNvPr id="9" name="Text Box 11"/>
            <p:cNvSpPr txBox="1">
              <a:spLocks noChangeArrowheads="1"/>
            </p:cNvSpPr>
            <p:nvPr/>
          </p:nvSpPr>
          <p:spPr bwMode="auto">
            <a:xfrm>
              <a:off x="876" y="1541"/>
              <a:ext cx="893" cy="197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6600"/>
                  </a:solidFill>
                </a:rPr>
                <a:t>L</a:t>
              </a:r>
              <a:r>
                <a:rPr lang="en-US" altLang="en-US" dirty="0" smtClean="0">
                  <a:solidFill>
                    <a:srgbClr val="006600"/>
                  </a:solidFill>
                </a:rPr>
                <a:t>ock-X</a:t>
              </a:r>
              <a:r>
                <a:rPr lang="en-US" altLang="en-US" dirty="0" smtClean="0"/>
                <a:t>(B</a:t>
              </a:r>
              <a:r>
                <a:rPr lang="en-US" altLang="en-US" dirty="0"/>
                <a:t>)</a:t>
              </a:r>
            </a:p>
            <a:p>
              <a:r>
                <a:rPr lang="en-US" altLang="en-US" dirty="0"/>
                <a:t>read(B)</a:t>
              </a:r>
            </a:p>
            <a:p>
              <a:r>
                <a:rPr lang="en-US" altLang="en-US" dirty="0"/>
                <a:t>B </a:t>
              </a:r>
              <a:r>
                <a:rPr lang="en-US" altLang="en-US" dirty="0" smtClean="0">
                  <a:sym typeface="Wingdings" pitchFamily="2" charset="2"/>
                </a:rPr>
                <a:t>= B-50</a:t>
              </a:r>
              <a:endParaRPr lang="en-US" altLang="en-US" dirty="0">
                <a:sym typeface="Wingdings" pitchFamily="2" charset="2"/>
              </a:endParaRPr>
            </a:p>
            <a:p>
              <a:r>
                <a:rPr lang="en-US" altLang="en-US" dirty="0">
                  <a:sym typeface="Wingdings" pitchFamily="2" charset="2"/>
                </a:rPr>
                <a:t>write(B)</a:t>
              </a:r>
            </a:p>
            <a:p>
              <a:r>
                <a:rPr lang="en-US" altLang="en-US" dirty="0">
                  <a:solidFill>
                    <a:srgbClr val="0000FF"/>
                  </a:solidFill>
                </a:rPr>
                <a:t>U</a:t>
              </a:r>
              <a:r>
                <a:rPr lang="en-US" altLang="en-US" dirty="0" smtClean="0">
                  <a:solidFill>
                    <a:srgbClr val="0000FF"/>
                  </a:solidFill>
                </a:rPr>
                <a:t>nlock</a:t>
              </a:r>
              <a:r>
                <a:rPr lang="en-US" altLang="en-US" dirty="0" smtClean="0"/>
                <a:t>(B</a:t>
              </a:r>
              <a:r>
                <a:rPr lang="en-US" altLang="en-US" dirty="0"/>
                <a:t>)</a:t>
              </a:r>
            </a:p>
            <a:p>
              <a:endParaRPr lang="en-US" altLang="en-US" dirty="0"/>
            </a:p>
            <a:p>
              <a:r>
                <a:rPr lang="en-US" altLang="en-US" dirty="0">
                  <a:solidFill>
                    <a:srgbClr val="006600"/>
                  </a:solidFill>
                </a:rPr>
                <a:t>L</a:t>
              </a:r>
              <a:r>
                <a:rPr lang="en-US" altLang="en-US" dirty="0" smtClean="0">
                  <a:solidFill>
                    <a:srgbClr val="006600"/>
                  </a:solidFill>
                </a:rPr>
                <a:t>ock-X</a:t>
              </a:r>
              <a:r>
                <a:rPr lang="en-US" altLang="en-US" dirty="0" smtClean="0"/>
                <a:t>(A</a:t>
              </a:r>
              <a:r>
                <a:rPr lang="en-US" altLang="en-US" dirty="0"/>
                <a:t>)</a:t>
              </a:r>
            </a:p>
            <a:p>
              <a:r>
                <a:rPr lang="en-US" altLang="en-US" dirty="0"/>
                <a:t>read(A)</a:t>
              </a:r>
            </a:p>
            <a:p>
              <a:r>
                <a:rPr lang="en-US" altLang="en-US" dirty="0"/>
                <a:t>A </a:t>
              </a:r>
              <a:r>
                <a:rPr lang="en-US" altLang="en-US" dirty="0">
                  <a:sym typeface="Wingdings" pitchFamily="2" charset="2"/>
                </a:rPr>
                <a:t>=</a:t>
              </a:r>
              <a:r>
                <a:rPr lang="en-US" altLang="en-US" dirty="0" smtClean="0">
                  <a:sym typeface="Wingdings" pitchFamily="2" charset="2"/>
                </a:rPr>
                <a:t>A </a:t>
              </a:r>
              <a:r>
                <a:rPr lang="en-US" altLang="en-US" dirty="0">
                  <a:sym typeface="Wingdings" pitchFamily="2" charset="2"/>
                </a:rPr>
                <a:t>+ 50</a:t>
              </a:r>
            </a:p>
            <a:p>
              <a:r>
                <a:rPr lang="en-US" altLang="en-US" dirty="0">
                  <a:sym typeface="Wingdings" pitchFamily="2" charset="2"/>
                </a:rPr>
                <a:t>write(A)</a:t>
              </a:r>
            </a:p>
            <a:p>
              <a:r>
                <a:rPr lang="en-US" altLang="en-US" dirty="0">
                  <a:solidFill>
                    <a:srgbClr val="0000FF"/>
                  </a:solidFill>
                  <a:sym typeface="Wingdings" pitchFamily="2" charset="2"/>
                </a:rPr>
                <a:t>U</a:t>
              </a:r>
              <a:r>
                <a:rPr lang="en-US" altLang="en-US" dirty="0" smtClean="0">
                  <a:solidFill>
                    <a:srgbClr val="0000FF"/>
                  </a:solidFill>
                  <a:sym typeface="Wingdings" pitchFamily="2" charset="2"/>
                </a:rPr>
                <a:t>nlock</a:t>
              </a:r>
              <a:r>
                <a:rPr lang="en-US" altLang="en-US" dirty="0" smtClean="0">
                  <a:sym typeface="Wingdings" pitchFamily="2" charset="2"/>
                </a:rPr>
                <a:t>(A</a:t>
              </a:r>
              <a:r>
                <a:rPr lang="en-US" altLang="en-US" dirty="0">
                  <a:sym typeface="Wingdings" pitchFamily="2" charset="2"/>
                </a:rPr>
                <a:t>)</a:t>
              </a:r>
              <a:endParaRPr lang="en-US" altLang="en-US" dirty="0"/>
            </a:p>
          </p:txBody>
        </p:sp>
        <p:sp>
          <p:nvSpPr>
            <p:cNvPr id="10" name="Text Box 12"/>
            <p:cNvSpPr txBox="1">
              <a:spLocks noChangeArrowheads="1"/>
            </p:cNvSpPr>
            <p:nvPr/>
          </p:nvSpPr>
          <p:spPr bwMode="auto">
            <a:xfrm>
              <a:off x="696" y="1272"/>
              <a:ext cx="185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t>T1: Not following 2PL</a:t>
              </a:r>
              <a:endParaRPr lang="en-US" altLang="en-US" sz="2000" dirty="0"/>
            </a:p>
          </p:txBody>
        </p:sp>
      </p:grpSp>
      <p:grpSp>
        <p:nvGrpSpPr>
          <p:cNvPr id="13" name="Group 10"/>
          <p:cNvGrpSpPr>
            <a:grpSpLocks/>
          </p:cNvGrpSpPr>
          <p:nvPr/>
        </p:nvGrpSpPr>
        <p:grpSpPr bwMode="auto">
          <a:xfrm>
            <a:off x="6157939" y="2195533"/>
            <a:ext cx="2200275" cy="4162425"/>
            <a:chOff x="696" y="1272"/>
            <a:chExt cx="1386" cy="2622"/>
          </a:xfrm>
        </p:grpSpPr>
        <p:sp>
          <p:nvSpPr>
            <p:cNvPr id="14" name="Text Box 11"/>
            <p:cNvSpPr txBox="1">
              <a:spLocks noChangeArrowheads="1"/>
            </p:cNvSpPr>
            <p:nvPr/>
          </p:nvSpPr>
          <p:spPr bwMode="auto">
            <a:xfrm>
              <a:off x="876" y="1541"/>
              <a:ext cx="768" cy="235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35000"/>
                </a:spcBef>
                <a:spcAft>
                  <a:spcPct val="0"/>
                </a:spcAft>
                <a:buClr>
                  <a:schemeClr val="tx2"/>
                </a:buClr>
                <a:buSzPct val="90000"/>
              </a:pPr>
              <a:r>
                <a:rPr kumimoji="1" lang="en-US" altLang="en-US" dirty="0" smtClean="0">
                  <a:solidFill>
                    <a:srgbClr val="006600"/>
                  </a:solidFill>
                  <a:latin typeface="Helvetica" pitchFamily="34" charset="0"/>
                </a:rPr>
                <a:t>Lock-X</a:t>
              </a:r>
              <a:r>
                <a:rPr kumimoji="1" lang="en-US" altLang="en-US" dirty="0" smtClean="0">
                  <a:latin typeface="Helvetica" pitchFamily="34" charset="0"/>
                </a:rPr>
                <a:t>(B)</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rPr>
                <a:t>read(B)</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rPr>
                <a:t>B </a:t>
              </a:r>
              <a:r>
                <a:rPr kumimoji="1" lang="en-US" altLang="en-US" dirty="0" smtClean="0">
                  <a:latin typeface="Helvetica" pitchFamily="34" charset="0"/>
                  <a:sym typeface="Wingdings" pitchFamily="2" charset="2"/>
                </a:rPr>
                <a:t>= B - 50</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sym typeface="Wingdings" pitchFamily="2" charset="2"/>
                </a:rPr>
                <a:t>write(B)</a:t>
              </a:r>
            </a:p>
            <a:p>
              <a:pPr lvl="0" eaLnBrk="0" fontAlgn="base" hangingPunct="0">
                <a:spcBef>
                  <a:spcPct val="35000"/>
                </a:spcBef>
                <a:spcAft>
                  <a:spcPct val="0"/>
                </a:spcAft>
                <a:buClr>
                  <a:schemeClr val="tx2"/>
                </a:buClr>
                <a:buSzPct val="90000"/>
              </a:pPr>
              <a:r>
                <a:rPr kumimoji="1" lang="en-US" altLang="en-US" dirty="0" smtClean="0">
                  <a:solidFill>
                    <a:srgbClr val="006600"/>
                  </a:solidFill>
                  <a:latin typeface="Helvetica" pitchFamily="34" charset="0"/>
                  <a:sym typeface="Wingdings" pitchFamily="2" charset="2"/>
                </a:rPr>
                <a:t>Lock-X</a:t>
              </a:r>
              <a:r>
                <a:rPr kumimoji="1" lang="en-US" altLang="en-US" dirty="0" smtClean="0">
                  <a:latin typeface="Helvetica" pitchFamily="34" charset="0"/>
                  <a:sym typeface="Wingdings" pitchFamily="2" charset="2"/>
                </a:rPr>
                <a:t>(A)</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sym typeface="Wingdings" pitchFamily="2" charset="2"/>
                </a:rPr>
                <a:t>read(A)</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sym typeface="Wingdings" pitchFamily="2" charset="2"/>
                </a:rPr>
                <a:t>A = A - 50</a:t>
              </a:r>
            </a:p>
            <a:p>
              <a:pPr lvl="0" eaLnBrk="0" fontAlgn="base" hangingPunct="0">
                <a:spcBef>
                  <a:spcPct val="35000"/>
                </a:spcBef>
                <a:spcAft>
                  <a:spcPct val="0"/>
                </a:spcAft>
                <a:buClr>
                  <a:schemeClr val="tx2"/>
                </a:buClr>
                <a:buSzPct val="90000"/>
              </a:pPr>
              <a:r>
                <a:rPr kumimoji="1" lang="en-US" altLang="en-US" dirty="0" smtClean="0">
                  <a:latin typeface="Helvetica" pitchFamily="34" charset="0"/>
                  <a:sym typeface="Wingdings" pitchFamily="2" charset="2"/>
                </a:rPr>
                <a:t>write(A)</a:t>
              </a:r>
            </a:p>
            <a:p>
              <a:pPr lvl="0" eaLnBrk="0" fontAlgn="base" hangingPunct="0">
                <a:spcBef>
                  <a:spcPct val="35000"/>
                </a:spcBef>
                <a:spcAft>
                  <a:spcPct val="0"/>
                </a:spcAft>
                <a:buClr>
                  <a:schemeClr val="tx2"/>
                </a:buClr>
                <a:buSzPct val="90000"/>
              </a:pPr>
              <a:r>
                <a:rPr kumimoji="1" lang="en-US" altLang="en-US" dirty="0" smtClean="0">
                  <a:solidFill>
                    <a:srgbClr val="0000FF"/>
                  </a:solidFill>
                  <a:latin typeface="Helvetica" pitchFamily="34" charset="0"/>
                  <a:sym typeface="Wingdings" pitchFamily="2" charset="2"/>
                </a:rPr>
                <a:t>unlock(B)</a:t>
              </a:r>
            </a:p>
            <a:p>
              <a:pPr lvl="0" eaLnBrk="0" fontAlgn="base" hangingPunct="0">
                <a:spcBef>
                  <a:spcPct val="35000"/>
                </a:spcBef>
                <a:spcAft>
                  <a:spcPct val="0"/>
                </a:spcAft>
                <a:buClr>
                  <a:schemeClr val="tx2"/>
                </a:buClr>
                <a:buSzPct val="90000"/>
              </a:pPr>
              <a:r>
                <a:rPr kumimoji="1" lang="en-US" altLang="en-US" dirty="0" smtClean="0">
                  <a:solidFill>
                    <a:srgbClr val="0000FF"/>
                  </a:solidFill>
                  <a:latin typeface="Helvetica" pitchFamily="34" charset="0"/>
                  <a:sym typeface="Wingdings" pitchFamily="2" charset="2"/>
                </a:rPr>
                <a:t>unlock(A)</a:t>
              </a:r>
              <a:endParaRPr kumimoji="1" lang="en-US" altLang="en-US" dirty="0" smtClean="0">
                <a:solidFill>
                  <a:srgbClr val="0000FF"/>
                </a:solidFill>
                <a:latin typeface="Helvetica" pitchFamily="34" charset="0"/>
              </a:endParaRPr>
            </a:p>
          </p:txBody>
        </p:sp>
        <p:sp>
          <p:nvSpPr>
            <p:cNvPr id="15" name="Text Box 12"/>
            <p:cNvSpPr txBox="1">
              <a:spLocks noChangeArrowheads="1"/>
            </p:cNvSpPr>
            <p:nvPr/>
          </p:nvSpPr>
          <p:spPr bwMode="auto">
            <a:xfrm>
              <a:off x="696" y="1272"/>
              <a:ext cx="138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t>T1: Follows 2PL</a:t>
              </a:r>
              <a:endParaRPr lang="en-US" altLang="en-US" sz="2000" dirty="0"/>
            </a:p>
          </p:txBody>
        </p:sp>
      </p:grpSp>
      <p:sp>
        <p:nvSpPr>
          <p:cNvPr id="16" name="Text Box 23"/>
          <p:cNvSpPr txBox="1">
            <a:spLocks noChangeArrowheads="1"/>
          </p:cNvSpPr>
          <p:nvPr/>
        </p:nvSpPr>
        <p:spPr bwMode="auto">
          <a:xfrm>
            <a:off x="4000496" y="3845486"/>
            <a:ext cx="19127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C00000"/>
                </a:solidFill>
              </a:rPr>
              <a:t>Growing phase</a:t>
            </a:r>
          </a:p>
        </p:txBody>
      </p:sp>
      <p:sp>
        <p:nvSpPr>
          <p:cNvPr id="17" name="Left Brace 16"/>
          <p:cNvSpPr/>
          <p:nvPr/>
        </p:nvSpPr>
        <p:spPr bwMode="auto">
          <a:xfrm>
            <a:off x="5857884" y="2714620"/>
            <a:ext cx="500066" cy="2714644"/>
          </a:xfrm>
          <a:prstGeom prst="leftBrace">
            <a:avLst/>
          </a:prstGeom>
          <a:noFill/>
          <a:ln w="2857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6600"/>
              </a:solidFill>
              <a:effectLst/>
              <a:latin typeface="Verdana" pitchFamily="34" charset="0"/>
            </a:endParaRPr>
          </a:p>
        </p:txBody>
      </p:sp>
      <p:sp>
        <p:nvSpPr>
          <p:cNvPr id="18" name="Text Box 23"/>
          <p:cNvSpPr txBox="1">
            <a:spLocks noChangeArrowheads="1"/>
          </p:cNvSpPr>
          <p:nvPr/>
        </p:nvSpPr>
        <p:spPr bwMode="auto">
          <a:xfrm>
            <a:off x="3942121" y="5774312"/>
            <a:ext cx="205376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solidFill>
                  <a:srgbClr val="CC00CC"/>
                </a:solidFill>
              </a:rPr>
              <a:t>Shrinking </a:t>
            </a:r>
            <a:r>
              <a:rPr lang="en-US" altLang="en-US" dirty="0">
                <a:solidFill>
                  <a:srgbClr val="CC00CC"/>
                </a:solidFill>
              </a:rPr>
              <a:t>phase</a:t>
            </a:r>
          </a:p>
        </p:txBody>
      </p:sp>
      <p:sp>
        <p:nvSpPr>
          <p:cNvPr id="19" name="Left Brace 18"/>
          <p:cNvSpPr/>
          <p:nvPr/>
        </p:nvSpPr>
        <p:spPr bwMode="auto">
          <a:xfrm>
            <a:off x="5943202" y="5643577"/>
            <a:ext cx="480063" cy="629879"/>
          </a:xfrm>
          <a:prstGeom prst="leftBrace">
            <a:avLst>
              <a:gd name="adj1" fmla="val 8333"/>
              <a:gd name="adj2" fmla="val 51662"/>
            </a:avLst>
          </a:prstGeom>
          <a:noFill/>
          <a:ln w="2857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6600"/>
              </a:solidFill>
              <a:effectLst/>
              <a:latin typeface="Verdana" pitchFamily="34" charset="0"/>
            </a:endParaRPr>
          </a:p>
        </p:txBody>
      </p:sp>
      <p:sp>
        <p:nvSpPr>
          <p:cNvPr id="20" name="Rectangle 19"/>
          <p:cNvSpPr/>
          <p:nvPr/>
        </p:nvSpPr>
        <p:spPr bwMode="auto">
          <a:xfrm>
            <a:off x="538406" y="4188691"/>
            <a:ext cx="1785950" cy="870319"/>
          </a:xfrm>
          <a:prstGeom prst="rect">
            <a:avLst/>
          </a:prstGeom>
          <a:noFill/>
          <a:ln w="381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193558429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Variations of 2PL</a:t>
            </a:r>
            <a:endParaRPr lang="en-IN" dirty="0"/>
          </a:p>
        </p:txBody>
      </p:sp>
      <p:sp>
        <p:nvSpPr>
          <p:cNvPr id="3" name="Content Placeholder 2"/>
          <p:cNvSpPr>
            <a:spLocks noGrp="1"/>
          </p:cNvSpPr>
          <p:nvPr>
            <p:ph idx="1"/>
          </p:nvPr>
        </p:nvSpPr>
        <p:spPr/>
        <p:txBody>
          <a:bodyPr/>
          <a:lstStyle/>
          <a:p>
            <a:pPr>
              <a:lnSpc>
                <a:spcPct val="80000"/>
              </a:lnSpc>
              <a:buNone/>
            </a:pPr>
            <a:r>
              <a:rPr lang="en-US" sz="1800" b="1" dirty="0" smtClean="0"/>
              <a:t>1. Basic 2PL </a:t>
            </a:r>
          </a:p>
          <a:p>
            <a:pPr>
              <a:lnSpc>
                <a:spcPct val="80000"/>
              </a:lnSpc>
              <a:buFont typeface="Wingdings" pitchFamily="2" charset="2"/>
              <a:buChar char="q"/>
            </a:pPr>
            <a:r>
              <a:rPr lang="en-US" sz="1800" b="1" dirty="0" smtClean="0"/>
              <a:t>	</a:t>
            </a:r>
            <a:r>
              <a:rPr lang="en-US" sz="1800" dirty="0" smtClean="0"/>
              <a:t>Two Phase: Growing and Shrinking Phase</a:t>
            </a:r>
          </a:p>
          <a:p>
            <a:pPr>
              <a:lnSpc>
                <a:spcPct val="80000"/>
              </a:lnSpc>
              <a:buNone/>
            </a:pPr>
            <a:r>
              <a:rPr lang="en-US" sz="1800" b="1" dirty="0" smtClean="0"/>
              <a:t>2. Conservative (or static) 2PL</a:t>
            </a:r>
          </a:p>
          <a:p>
            <a:pPr>
              <a:lnSpc>
                <a:spcPct val="80000"/>
              </a:lnSpc>
              <a:buFont typeface="Wingdings" pitchFamily="2" charset="2"/>
              <a:buChar char="q"/>
            </a:pPr>
            <a:r>
              <a:rPr lang="en-IN" sz="1800" dirty="0" smtClean="0"/>
              <a:t>Conservative 2PL requires a transaction to lock all the items  it accesses before the transaction begins execution by pre declaring its write set and read set.</a:t>
            </a:r>
          </a:p>
          <a:p>
            <a:pPr>
              <a:lnSpc>
                <a:spcPct val="80000"/>
              </a:lnSpc>
              <a:buFont typeface="Wingdings" pitchFamily="2" charset="2"/>
              <a:buChar char="q"/>
            </a:pPr>
            <a:r>
              <a:rPr lang="en-IN" sz="1800" dirty="0" smtClean="0"/>
              <a:t>If any of the pre declared items needed cannot be locked, the transaction does not lock any item; instead it </a:t>
            </a:r>
            <a:r>
              <a:rPr lang="en-IN" sz="1800" b="1" dirty="0" smtClean="0"/>
              <a:t>waits </a:t>
            </a:r>
            <a:r>
              <a:rPr lang="en-IN" sz="1800" dirty="0" smtClean="0"/>
              <a:t>until all the items are available for locking</a:t>
            </a:r>
            <a:endParaRPr lang="en-US" sz="1800" dirty="0" smtClean="0"/>
          </a:p>
          <a:p>
            <a:pPr>
              <a:lnSpc>
                <a:spcPct val="80000"/>
              </a:lnSpc>
              <a:buNone/>
            </a:pPr>
            <a:r>
              <a:rPr lang="en-US" sz="1800" b="1" dirty="0" smtClean="0"/>
              <a:t>3. Strict 2PL</a:t>
            </a:r>
          </a:p>
          <a:p>
            <a:r>
              <a:rPr lang="en-US" sz="1800" dirty="0" smtClean="0"/>
              <a:t>A transaction T </a:t>
            </a:r>
            <a:r>
              <a:rPr lang="en-US" sz="1800" b="1" dirty="0" smtClean="0"/>
              <a:t>does not release any of its exclusive (write) </a:t>
            </a:r>
            <a:r>
              <a:rPr lang="en-US" sz="1800" dirty="0" smtClean="0"/>
              <a:t>locks until after it </a:t>
            </a:r>
            <a:r>
              <a:rPr lang="en-US" sz="1800" b="1" dirty="0" smtClean="0"/>
              <a:t>commits </a:t>
            </a:r>
            <a:r>
              <a:rPr lang="en-US" sz="1800" dirty="0" smtClean="0"/>
              <a:t>or aborts.</a:t>
            </a:r>
          </a:p>
          <a:p>
            <a:r>
              <a:rPr lang="en-US" sz="1800" dirty="0" smtClean="0"/>
              <a:t>Hence no other transaction can read or write an item that is written by T unless T has committed.</a:t>
            </a:r>
          </a:p>
          <a:p>
            <a:pPr>
              <a:lnSpc>
                <a:spcPct val="80000"/>
              </a:lnSpc>
              <a:buNone/>
            </a:pPr>
            <a:r>
              <a:rPr lang="en-US" sz="1800" b="1" dirty="0" smtClean="0"/>
              <a:t>4. Rigorous 2PL</a:t>
            </a:r>
          </a:p>
          <a:p>
            <a:r>
              <a:rPr lang="en-US" sz="1800" dirty="0" smtClean="0"/>
              <a:t>A transaction T </a:t>
            </a:r>
            <a:r>
              <a:rPr lang="en-US" sz="1800" b="1" dirty="0" smtClean="0"/>
              <a:t>does not release any of its locks (exclusive or shared) </a:t>
            </a:r>
            <a:r>
              <a:rPr lang="en-US" sz="1800" dirty="0" smtClean="0"/>
              <a:t>until after it </a:t>
            </a:r>
            <a:r>
              <a:rPr lang="en-US" sz="1800" b="1" dirty="0" smtClean="0"/>
              <a:t>commits</a:t>
            </a:r>
            <a:r>
              <a:rPr lang="en-US" sz="1800" dirty="0" smtClean="0"/>
              <a:t> or aborts and so it is easier to implement than strict 2PL.</a:t>
            </a:r>
          </a:p>
          <a:p>
            <a:endParaRPr lang="en-IN" sz="2400" dirty="0"/>
          </a:p>
        </p:txBody>
      </p:sp>
      <p:sp>
        <p:nvSpPr>
          <p:cNvPr id="4" name="Date Placeholder 3"/>
          <p:cNvSpPr>
            <a:spLocks noGrp="1"/>
          </p:cNvSpPr>
          <p:nvPr>
            <p:ph type="dt" sz="half" idx="10"/>
          </p:nvPr>
        </p:nvSpPr>
        <p:spPr/>
        <p:txBody>
          <a:bodyPr/>
          <a:lstStyle/>
          <a:p>
            <a:fld id="{0E99F0AB-BF85-4047-83A2-011C2CE0B16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205</a:t>
            </a:fld>
            <a:endParaRPr lang="en-US"/>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Database Recovery Systems</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2000" dirty="0" smtClean="0"/>
              <a:t>Database Recovery Systems looks to achieve</a:t>
            </a:r>
          </a:p>
          <a:p>
            <a:pPr marL="342900" indent="-342900">
              <a:lnSpc>
                <a:spcPct val="80000"/>
              </a:lnSpc>
              <a:buFontTx/>
              <a:buChar char="-"/>
            </a:pPr>
            <a:r>
              <a:rPr lang="en-US" altLang="en-US" sz="2000" dirty="0" smtClean="0"/>
              <a:t>Transaction Atomicity</a:t>
            </a:r>
          </a:p>
          <a:p>
            <a:pPr marL="342900" indent="-342900">
              <a:lnSpc>
                <a:spcPct val="80000"/>
              </a:lnSpc>
              <a:buFontTx/>
              <a:buChar char="-"/>
            </a:pPr>
            <a:r>
              <a:rPr lang="en-US" altLang="en-US" sz="2000" dirty="0" smtClean="0"/>
              <a:t>Transaction Durability</a:t>
            </a:r>
          </a:p>
        </p:txBody>
      </p:sp>
      <p:sp>
        <p:nvSpPr>
          <p:cNvPr id="2" name="Date Placeholder 1"/>
          <p:cNvSpPr>
            <a:spLocks noGrp="1"/>
          </p:cNvSpPr>
          <p:nvPr>
            <p:ph type="dt" sz="half" idx="10"/>
          </p:nvPr>
        </p:nvSpPr>
        <p:spPr/>
        <p:txBody>
          <a:bodyPr/>
          <a:lstStyle/>
          <a:p>
            <a:fld id="{BE9E5C9E-D019-475A-9B11-B36FCF0C573E}"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206</a:t>
            </a:fld>
            <a:endParaRPr lang="en-US"/>
          </a:p>
        </p:txBody>
      </p:sp>
    </p:spTree>
    <p:extLst>
      <p:ext uri="{BB962C8B-B14F-4D97-AF65-F5344CB8AC3E}">
        <p14:creationId xmlns="" xmlns:p14="http://schemas.microsoft.com/office/powerpoint/2010/main" val="1521768965"/>
      </p:ext>
    </p:extLst>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recovery is Needed ?</a:t>
            </a:r>
            <a:endParaRPr lang="en-IN" dirty="0"/>
          </a:p>
        </p:txBody>
      </p:sp>
      <p:sp>
        <p:nvSpPr>
          <p:cNvPr id="3" name="Content Placeholder 2"/>
          <p:cNvSpPr>
            <a:spLocks noGrp="1"/>
          </p:cNvSpPr>
          <p:nvPr>
            <p:ph idx="1"/>
          </p:nvPr>
        </p:nvSpPr>
        <p:spPr/>
        <p:txBody>
          <a:bodyPr/>
          <a:lstStyle/>
          <a:p>
            <a:pPr algn="just">
              <a:buNone/>
            </a:pPr>
            <a:r>
              <a:rPr lang="en-IN" sz="1400" dirty="0" smtClean="0"/>
              <a:t>To avoid following failures (or </a:t>
            </a:r>
            <a:r>
              <a:rPr lang="en-US" sz="1400" dirty="0" smtClean="0"/>
              <a:t>What causes a Transaction to fail)</a:t>
            </a:r>
          </a:p>
          <a:p>
            <a:pPr marL="514350" indent="-495300" algn="just">
              <a:lnSpc>
                <a:spcPct val="80000"/>
              </a:lnSpc>
              <a:buNone/>
            </a:pPr>
            <a:r>
              <a:rPr lang="en-US" sz="1400" dirty="0" smtClean="0"/>
              <a:t>1. </a:t>
            </a:r>
            <a:r>
              <a:rPr lang="en-US" sz="1600" b="1" dirty="0" smtClean="0"/>
              <a:t>A computer failure (system crash):</a:t>
            </a:r>
            <a:r>
              <a:rPr lang="en-US" sz="1400" dirty="0" smtClean="0"/>
              <a:t>A </a:t>
            </a:r>
            <a:r>
              <a:rPr lang="en-US" sz="1600" b="1" dirty="0" smtClean="0"/>
              <a:t>hardware or software error </a:t>
            </a:r>
            <a:r>
              <a:rPr lang="en-US" sz="1400" dirty="0" smtClean="0"/>
              <a:t>occurs in the computer system during transaction execution. If the hardware crashes, the contents of the computer’s internal memory may be lost.</a:t>
            </a:r>
          </a:p>
          <a:p>
            <a:pPr marL="514350" indent="-495300" algn="just">
              <a:lnSpc>
                <a:spcPct val="80000"/>
              </a:lnSpc>
              <a:buNone/>
            </a:pPr>
            <a:r>
              <a:rPr lang="en-US" sz="1400" dirty="0" smtClean="0"/>
              <a:t>2. </a:t>
            </a:r>
            <a:r>
              <a:rPr lang="en-US" sz="1600" b="1" dirty="0" smtClean="0"/>
              <a:t>A transaction or system error:</a:t>
            </a:r>
            <a:r>
              <a:rPr lang="en-US" sz="1400" dirty="0" smtClean="0"/>
              <a:t> Some operation in the transaction may cause it to fail, such as </a:t>
            </a:r>
            <a:r>
              <a:rPr lang="en-US" sz="1600" b="1" dirty="0" smtClean="0"/>
              <a:t>integer overflow or division by zero</a:t>
            </a:r>
            <a:r>
              <a:rPr lang="en-US" sz="1400" dirty="0" smtClean="0"/>
              <a:t>. Transaction failure may also occur because of erroneous parameter values or because of a logical programming error. In addition, the user may interrupt the transaction during its execution.</a:t>
            </a:r>
          </a:p>
          <a:p>
            <a:pPr marL="514350" indent="-495300" algn="just">
              <a:lnSpc>
                <a:spcPct val="80000"/>
              </a:lnSpc>
              <a:buNone/>
            </a:pPr>
            <a:r>
              <a:rPr lang="en-US" sz="1400" dirty="0" smtClean="0"/>
              <a:t>3. Local errors or </a:t>
            </a:r>
            <a:r>
              <a:rPr lang="en-US" sz="1600" b="1" dirty="0" smtClean="0"/>
              <a:t>exception conditions detected by the transaction</a:t>
            </a:r>
            <a:r>
              <a:rPr lang="en-US" sz="1400" dirty="0" smtClean="0"/>
              <a:t>: Certain conditions necessitate cancellation of the transaction. For example, data for the transaction may not be found. A condition, such as </a:t>
            </a:r>
            <a:r>
              <a:rPr lang="en-US" sz="1400" b="1" dirty="0" smtClean="0"/>
              <a:t>insufficient account balance in a banking database</a:t>
            </a:r>
            <a:r>
              <a:rPr lang="en-US" sz="1400" dirty="0" smtClean="0"/>
              <a:t>, may cause a transaction, such as a fund withdrawal from that account, to be canceled. A programmed abort in the transaction causes it to fail.</a:t>
            </a:r>
          </a:p>
          <a:p>
            <a:pPr marL="514350" indent="-495300" algn="just">
              <a:lnSpc>
                <a:spcPct val="80000"/>
              </a:lnSpc>
              <a:buNone/>
            </a:pPr>
            <a:r>
              <a:rPr lang="en-US" sz="1400" dirty="0" smtClean="0"/>
              <a:t>4. </a:t>
            </a:r>
            <a:r>
              <a:rPr lang="en-US" sz="1600" b="1" dirty="0" smtClean="0"/>
              <a:t>Concurrency control enforcement</a:t>
            </a:r>
            <a:r>
              <a:rPr lang="en-US" sz="1400" dirty="0" smtClean="0"/>
              <a:t>: The concurrency control method may decide to abort the transaction, to be restarted later, because it </a:t>
            </a:r>
            <a:r>
              <a:rPr lang="en-US" sz="1600" b="1" dirty="0" smtClean="0"/>
              <a:t>violates </a:t>
            </a:r>
            <a:r>
              <a:rPr lang="en-US" sz="1600" b="1" dirty="0" err="1" smtClean="0"/>
              <a:t>serializability</a:t>
            </a:r>
            <a:r>
              <a:rPr lang="en-US" sz="1400" dirty="0" smtClean="0"/>
              <a:t> or because several transactions are in a </a:t>
            </a:r>
            <a:r>
              <a:rPr lang="en-US" sz="1600" b="1" dirty="0" smtClean="0"/>
              <a:t>state of deadlock</a:t>
            </a:r>
            <a:r>
              <a:rPr lang="en-US" sz="1400" dirty="0" smtClean="0"/>
              <a:t>.</a:t>
            </a:r>
          </a:p>
          <a:p>
            <a:pPr marL="514350" indent="-495300" algn="just">
              <a:lnSpc>
                <a:spcPct val="80000"/>
              </a:lnSpc>
              <a:buNone/>
            </a:pPr>
            <a:r>
              <a:rPr lang="en-US" sz="1400" dirty="0" smtClean="0"/>
              <a:t>5. </a:t>
            </a:r>
            <a:r>
              <a:rPr lang="en-US" sz="1600" b="1" dirty="0" smtClean="0"/>
              <a:t>Disk failure</a:t>
            </a:r>
            <a:r>
              <a:rPr lang="en-US" sz="1400" dirty="0" smtClean="0"/>
              <a:t>: Some disk blocks may lose their data because of a read or write malfunction or because of a disk read/write head crash. This may happen during a read or a write operation of the transaction.</a:t>
            </a:r>
          </a:p>
          <a:p>
            <a:pPr marL="514350" indent="-495300" algn="just">
              <a:lnSpc>
                <a:spcPct val="80000"/>
              </a:lnSpc>
              <a:buNone/>
            </a:pPr>
            <a:r>
              <a:rPr lang="en-US" sz="1400" dirty="0" smtClean="0"/>
              <a:t>6. </a:t>
            </a:r>
            <a:r>
              <a:rPr lang="en-US" sz="1400" b="1" dirty="0" smtClean="0"/>
              <a:t>Physical problems and catastrophes</a:t>
            </a:r>
            <a:r>
              <a:rPr lang="en-US" sz="1400" dirty="0" smtClean="0"/>
              <a:t>: This refers to an endless list of problems that includes power or air-conditioning failure, fire, theft, sabotage, overwriting disks by mistake. </a:t>
            </a:r>
          </a:p>
          <a:p>
            <a:pPr marL="514350" indent="-495300" algn="just">
              <a:lnSpc>
                <a:spcPct val="80000"/>
              </a:lnSpc>
              <a:buNone/>
            </a:pPr>
            <a:endParaRPr lang="en-IN" sz="1400" dirty="0"/>
          </a:p>
        </p:txBody>
      </p:sp>
      <p:sp>
        <p:nvSpPr>
          <p:cNvPr id="4" name="Date Placeholder 3"/>
          <p:cNvSpPr>
            <a:spLocks noGrp="1"/>
          </p:cNvSpPr>
          <p:nvPr>
            <p:ph type="dt" sz="half" idx="10"/>
          </p:nvPr>
        </p:nvSpPr>
        <p:spPr/>
        <p:txBody>
          <a:bodyPr/>
          <a:lstStyle/>
          <a:p>
            <a:fld id="{0A029451-7DFA-42A5-A631-C7342E719BF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207</a:t>
            </a:fld>
            <a:endParaRPr lang="en-US"/>
          </a:p>
        </p:txBody>
      </p:sp>
    </p:spTree>
    <p:extLst>
      <p:ext uri="{BB962C8B-B14F-4D97-AF65-F5344CB8AC3E}">
        <p14:creationId xmlns="" xmlns:p14="http://schemas.microsoft.com/office/powerpoint/2010/main" val="28602964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Failure </a:t>
            </a:r>
            <a:r>
              <a:rPr lang="en-US" sz="2800" dirty="0" smtClean="0"/>
              <a:t>Classification</a:t>
            </a:r>
            <a:endParaRPr lang="en-US" sz="2800" dirty="0"/>
          </a:p>
        </p:txBody>
      </p:sp>
      <p:sp>
        <p:nvSpPr>
          <p:cNvPr id="3" name="Content Placeholder 2"/>
          <p:cNvSpPr>
            <a:spLocks noGrp="1"/>
          </p:cNvSpPr>
          <p:nvPr>
            <p:ph idx="1"/>
          </p:nvPr>
        </p:nvSpPr>
        <p:spPr/>
        <p:txBody>
          <a:bodyPr/>
          <a:lstStyle/>
          <a:p>
            <a:pPr marL="0" indent="0">
              <a:buNone/>
            </a:pPr>
            <a:r>
              <a:rPr lang="en-US" sz="2000" dirty="0"/>
              <a:t>Transaction failure : </a:t>
            </a:r>
            <a:endParaRPr lang="en-US" sz="2000" dirty="0" smtClean="0"/>
          </a:p>
          <a:p>
            <a:pPr lvl="1"/>
            <a:r>
              <a:rPr lang="en-US" sz="1600" dirty="0" smtClean="0"/>
              <a:t>Logical </a:t>
            </a:r>
            <a:r>
              <a:rPr lang="en-US" sz="1600" dirty="0"/>
              <a:t>errors: transaction cannot complete due to some internal error condition </a:t>
            </a:r>
            <a:endParaRPr lang="en-US" sz="1600" dirty="0" smtClean="0"/>
          </a:p>
          <a:p>
            <a:pPr lvl="1"/>
            <a:r>
              <a:rPr lang="en-US" sz="1600" dirty="0" smtClean="0"/>
              <a:t>System </a:t>
            </a:r>
            <a:r>
              <a:rPr lang="en-US" sz="1600" dirty="0"/>
              <a:t>errors: the database system must terminate an active transaction due to an error condition (e.g., deadlock) </a:t>
            </a:r>
            <a:endParaRPr lang="en-US" sz="1600" dirty="0" smtClean="0"/>
          </a:p>
          <a:p>
            <a:pPr marL="0" indent="0">
              <a:buNone/>
            </a:pPr>
            <a:r>
              <a:rPr lang="en-US" sz="2000" dirty="0" smtClean="0"/>
              <a:t>System </a:t>
            </a:r>
            <a:r>
              <a:rPr lang="en-US" sz="2000" dirty="0"/>
              <a:t>crash: a power failure or other hardware or software failure causes the system to crash. </a:t>
            </a:r>
            <a:endParaRPr lang="en-US" sz="2000" dirty="0" smtClean="0"/>
          </a:p>
          <a:p>
            <a:pPr lvl="1"/>
            <a:r>
              <a:rPr lang="en-US" sz="1600" dirty="0" smtClean="0"/>
              <a:t>Fail-stop </a:t>
            </a:r>
            <a:r>
              <a:rPr lang="en-US" sz="1600" dirty="0"/>
              <a:t>assumption: non-volatile storage contents are assumed to not be corrupted by system </a:t>
            </a:r>
            <a:r>
              <a:rPr lang="en-US" sz="1600" dirty="0" smtClean="0"/>
              <a:t>crash</a:t>
            </a:r>
          </a:p>
          <a:p>
            <a:pPr lvl="2"/>
            <a:r>
              <a:rPr lang="en-US" sz="1300" dirty="0" smtClean="0"/>
              <a:t>Database </a:t>
            </a:r>
            <a:r>
              <a:rPr lang="en-US" sz="1300" dirty="0"/>
              <a:t>systems have numerous integrity checks to prevent corruption of disk </a:t>
            </a:r>
            <a:r>
              <a:rPr lang="en-US" sz="1300" dirty="0" smtClean="0"/>
              <a:t>data</a:t>
            </a:r>
          </a:p>
          <a:p>
            <a:pPr marL="0" indent="0">
              <a:buNone/>
            </a:pPr>
            <a:r>
              <a:rPr lang="en-US" sz="2000" dirty="0" smtClean="0"/>
              <a:t>Disk </a:t>
            </a:r>
            <a:r>
              <a:rPr lang="en-US" sz="2000" dirty="0"/>
              <a:t>failure: a head crash or similar disk failure destroys all or part of disk storage </a:t>
            </a:r>
            <a:endParaRPr lang="en-US" sz="2000" dirty="0" smtClean="0"/>
          </a:p>
          <a:p>
            <a:pPr lvl="1"/>
            <a:r>
              <a:rPr lang="en-US" sz="1600" dirty="0" smtClean="0"/>
              <a:t>Destruction </a:t>
            </a:r>
            <a:r>
              <a:rPr lang="en-US" sz="1600" dirty="0"/>
              <a:t>is assumed to be detectable: disk drives use checksums to detect failures</a:t>
            </a:r>
          </a:p>
        </p:txBody>
      </p:sp>
      <p:sp>
        <p:nvSpPr>
          <p:cNvPr id="4" name="Date Placeholder 3"/>
          <p:cNvSpPr>
            <a:spLocks noGrp="1"/>
          </p:cNvSpPr>
          <p:nvPr>
            <p:ph type="dt" sz="half" idx="10"/>
          </p:nvPr>
        </p:nvSpPr>
        <p:spPr/>
        <p:txBody>
          <a:bodyPr/>
          <a:lstStyle/>
          <a:p>
            <a:fld id="{48F42BE5-7379-4376-AE2E-512130AC2D7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208</a:t>
            </a:fld>
            <a:endParaRPr lang="en-US"/>
          </a:p>
        </p:txBody>
      </p:sp>
    </p:spTree>
    <p:extLst>
      <p:ext uri="{BB962C8B-B14F-4D97-AF65-F5344CB8AC3E}">
        <p14:creationId xmlns="" xmlns:p14="http://schemas.microsoft.com/office/powerpoint/2010/main" val="121498688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a:t>
            </a:r>
            <a:r>
              <a:rPr lang="en-US" dirty="0" smtClean="0"/>
              <a:t>Algorithms</a:t>
            </a:r>
            <a:endParaRPr lang="en-US" dirty="0"/>
          </a:p>
        </p:txBody>
      </p:sp>
      <p:sp>
        <p:nvSpPr>
          <p:cNvPr id="3" name="Content Placeholder 2"/>
          <p:cNvSpPr>
            <a:spLocks noGrp="1"/>
          </p:cNvSpPr>
          <p:nvPr>
            <p:ph idx="1"/>
          </p:nvPr>
        </p:nvSpPr>
        <p:spPr/>
        <p:txBody>
          <a:bodyPr/>
          <a:lstStyle/>
          <a:p>
            <a:r>
              <a:rPr lang="en-US" sz="2000" dirty="0"/>
              <a:t>Recovery algorithms are techniques to ensure database consistency and transaction atomicity and durability despite </a:t>
            </a:r>
            <a:r>
              <a:rPr lang="en-US" sz="2000" dirty="0" smtClean="0"/>
              <a:t>failures</a:t>
            </a:r>
          </a:p>
          <a:p>
            <a:r>
              <a:rPr lang="en-US" sz="2000" dirty="0"/>
              <a:t>Recovery algorithms have two parts </a:t>
            </a:r>
            <a:endParaRPr lang="en-US" sz="2000" dirty="0" smtClean="0"/>
          </a:p>
          <a:p>
            <a:pPr marL="438150" lvl="1" indent="0">
              <a:buNone/>
            </a:pPr>
            <a:r>
              <a:rPr lang="en-US" sz="1600" dirty="0" smtClean="0"/>
              <a:t>1</a:t>
            </a:r>
            <a:r>
              <a:rPr lang="en-US" sz="1600" dirty="0"/>
              <a:t>. Actions taken during normal transaction processing to ensure enough information exists to recover from failures </a:t>
            </a:r>
            <a:endParaRPr lang="en-US" sz="1600" dirty="0" smtClean="0"/>
          </a:p>
          <a:p>
            <a:pPr marL="438150" lvl="1" indent="0">
              <a:buNone/>
            </a:pPr>
            <a:r>
              <a:rPr lang="en-US" sz="1600" dirty="0" smtClean="0"/>
              <a:t>2</a:t>
            </a:r>
            <a:r>
              <a:rPr lang="en-US" sz="1600" dirty="0"/>
              <a:t>. Actions taken after a failure to recover the database contents to a state that ensures atomicity, consistency and durability</a:t>
            </a:r>
          </a:p>
        </p:txBody>
      </p:sp>
      <p:sp>
        <p:nvSpPr>
          <p:cNvPr id="4" name="Date Placeholder 3"/>
          <p:cNvSpPr>
            <a:spLocks noGrp="1"/>
          </p:cNvSpPr>
          <p:nvPr>
            <p:ph type="dt" sz="half" idx="10"/>
          </p:nvPr>
        </p:nvSpPr>
        <p:spPr/>
        <p:txBody>
          <a:bodyPr/>
          <a:lstStyle/>
          <a:p>
            <a:fld id="{24E5BC65-129F-4942-9DE9-8FD2E3F5373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209</a:t>
            </a:fld>
            <a:endParaRPr lang="en-US"/>
          </a:p>
        </p:txBody>
      </p:sp>
    </p:spTree>
    <p:extLst>
      <p:ext uri="{BB962C8B-B14F-4D97-AF65-F5344CB8AC3E}">
        <p14:creationId xmlns="" xmlns:p14="http://schemas.microsoft.com/office/powerpoint/2010/main" val="185119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Demonstration</a:t>
            </a:r>
            <a:endParaRPr lang="en-IN" dirty="0"/>
          </a:p>
        </p:txBody>
      </p:sp>
      <p:sp>
        <p:nvSpPr>
          <p:cNvPr id="4" name="Date Placeholder 3"/>
          <p:cNvSpPr>
            <a:spLocks noGrp="1"/>
          </p:cNvSpPr>
          <p:nvPr>
            <p:ph type="dt" sz="half" idx="10"/>
          </p:nvPr>
        </p:nvSpPr>
        <p:spPr/>
        <p:txBody>
          <a:bodyPr/>
          <a:lstStyle/>
          <a:p>
            <a:fld id="{3D00C3AB-6CAA-491C-B507-2C7203F8299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a:t>
            </a:fld>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899" y="3202544"/>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9415" y="4202676"/>
            <a:ext cx="856325" cy="369332"/>
          </a:xfrm>
          <a:prstGeom prst="rect">
            <a:avLst/>
          </a:prstGeom>
          <a:noFill/>
        </p:spPr>
        <p:txBody>
          <a:bodyPr wrap="none" rtlCol="0">
            <a:spAutoFit/>
          </a:bodyPr>
          <a:lstStyle/>
          <a:p>
            <a:r>
              <a:rPr lang="en-IN" dirty="0" smtClean="0"/>
              <a:t>User1</a:t>
            </a:r>
            <a:endParaRPr lang="en-IN" dirty="0"/>
          </a:p>
        </p:txBody>
      </p:sp>
      <p:sp>
        <p:nvSpPr>
          <p:cNvPr id="12" name="Rectangle 11"/>
          <p:cNvSpPr/>
          <p:nvPr/>
        </p:nvSpPr>
        <p:spPr bwMode="auto">
          <a:xfrm>
            <a:off x="928662" y="3143248"/>
            <a:ext cx="7929618" cy="135732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solidFill>
                  <a:srgbClr val="FF0000"/>
                </a:solidFill>
                <a:latin typeface="Verdana" pitchFamily="34" charset="0"/>
              </a:rPr>
              <a:t>START TRANSACTION;</a:t>
            </a:r>
          </a:p>
          <a:p>
            <a:pPr eaLnBrk="0" fontAlgn="base" hangingPunct="0">
              <a:spcBef>
                <a:spcPct val="0"/>
              </a:spcBef>
              <a:spcAft>
                <a:spcPct val="0"/>
              </a:spcAft>
            </a:pPr>
            <a:r>
              <a:rPr lang="en-IN" sz="1600" dirty="0" smtClean="0">
                <a:latin typeface="Verdana" pitchFamily="34" charset="0"/>
              </a:rPr>
              <a:t>UPDATE accounts SET balance = balance - 100 WHERE owner = 'Ram';</a:t>
            </a:r>
          </a:p>
          <a:p>
            <a:pPr eaLnBrk="0" fontAlgn="base" hangingPunct="0">
              <a:spcBef>
                <a:spcPct val="0"/>
              </a:spcBef>
              <a:spcAft>
                <a:spcPct val="0"/>
              </a:spcAft>
            </a:pPr>
            <a:r>
              <a:rPr lang="en-IN" sz="1600" dirty="0" smtClean="0">
                <a:latin typeface="Verdana" pitchFamily="34" charset="0"/>
              </a:rPr>
              <a:t>UPDATE accounts SET balance = balance + 100 WHERE owner = '</a:t>
            </a:r>
            <a:r>
              <a:rPr lang="en-IN" sz="1600" dirty="0" err="1" smtClean="0">
                <a:latin typeface="Verdana" pitchFamily="34" charset="0"/>
              </a:rPr>
              <a:t>Shyam</a:t>
            </a:r>
            <a:r>
              <a:rPr lang="en-IN" sz="1600" dirty="0" smtClean="0">
                <a:latin typeface="Verdana" pitchFamily="34" charset="0"/>
              </a:rPr>
              <a:t>';</a:t>
            </a:r>
          </a:p>
          <a:p>
            <a:pPr eaLnBrk="0" fontAlgn="base" hangingPunct="0">
              <a:spcBef>
                <a:spcPct val="0"/>
              </a:spcBef>
              <a:spcAft>
                <a:spcPct val="0"/>
              </a:spcAft>
            </a:pPr>
            <a:r>
              <a:rPr lang="en-IN" sz="1600" strike="sngStrike" dirty="0" smtClean="0">
                <a:solidFill>
                  <a:srgbClr val="FF0000"/>
                </a:solidFill>
                <a:latin typeface="Verdana" pitchFamily="34" charset="0"/>
              </a:rPr>
              <a:t>COMMIT;</a:t>
            </a: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0166" y="1785926"/>
            <a:ext cx="2000264" cy="896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Flowchart: Magnetic Disk 13"/>
          <p:cNvSpPr/>
          <p:nvPr/>
        </p:nvSpPr>
        <p:spPr bwMode="auto">
          <a:xfrm>
            <a:off x="1285852" y="1142984"/>
            <a:ext cx="2357454" cy="1785950"/>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pic>
        <p:nvPicPr>
          <p:cNvPr id="1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4282" y="5000636"/>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TextBox 14"/>
          <p:cNvSpPr txBox="1"/>
          <p:nvPr/>
        </p:nvSpPr>
        <p:spPr>
          <a:xfrm>
            <a:off x="142844" y="5786454"/>
            <a:ext cx="856325" cy="369332"/>
          </a:xfrm>
          <a:prstGeom prst="rect">
            <a:avLst/>
          </a:prstGeom>
          <a:noFill/>
        </p:spPr>
        <p:txBody>
          <a:bodyPr wrap="none" rtlCol="0">
            <a:spAutoFit/>
          </a:bodyPr>
          <a:lstStyle/>
          <a:p>
            <a:r>
              <a:rPr lang="en-IN" dirty="0" smtClean="0"/>
              <a:t>User2</a:t>
            </a:r>
            <a:endParaRPr lang="en-IN" dirty="0"/>
          </a:p>
        </p:txBody>
      </p:sp>
      <p:sp>
        <p:nvSpPr>
          <p:cNvPr id="16" name="Rectangle 15"/>
          <p:cNvSpPr/>
          <p:nvPr/>
        </p:nvSpPr>
        <p:spPr bwMode="auto">
          <a:xfrm>
            <a:off x="928662" y="5214950"/>
            <a:ext cx="2643206" cy="6429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600" dirty="0" smtClean="0">
                <a:latin typeface="Verdana" pitchFamily="34" charset="0"/>
              </a:rPr>
              <a:t>Use bank;</a:t>
            </a:r>
          </a:p>
          <a:p>
            <a:pPr eaLnBrk="0" fontAlgn="base" hangingPunct="0">
              <a:spcBef>
                <a:spcPct val="0"/>
              </a:spcBef>
              <a:spcAft>
                <a:spcPct val="0"/>
              </a:spcAft>
            </a:pPr>
            <a:r>
              <a:rPr lang="en-IN" sz="1600" dirty="0" smtClean="0">
                <a:latin typeface="Verdana" pitchFamily="34" charset="0"/>
              </a:rPr>
              <a:t>select * from accounts;</a:t>
            </a:r>
            <a:endParaRPr kumimoji="0" lang="en-IN"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3786182" y="1500174"/>
            <a:ext cx="1896673" cy="369332"/>
          </a:xfrm>
          <a:prstGeom prst="rect">
            <a:avLst/>
          </a:prstGeom>
          <a:noFill/>
        </p:spPr>
        <p:txBody>
          <a:bodyPr wrap="none" rtlCol="0">
            <a:spAutoFit/>
          </a:bodyPr>
          <a:lstStyle/>
          <a:p>
            <a:r>
              <a:rPr lang="en-IN" dirty="0" smtClean="0"/>
              <a:t>Bank database</a:t>
            </a:r>
            <a:endParaRPr lang="en-IN" dirty="0"/>
          </a:p>
        </p:txBody>
      </p:sp>
      <p:pic>
        <p:nvPicPr>
          <p:cNvPr id="1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57620" y="5214950"/>
            <a:ext cx="2000264" cy="896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8" name="TextBox 17"/>
          <p:cNvSpPr txBox="1"/>
          <p:nvPr/>
        </p:nvSpPr>
        <p:spPr>
          <a:xfrm>
            <a:off x="5857884" y="4857760"/>
            <a:ext cx="3308919" cy="1384995"/>
          </a:xfrm>
          <a:prstGeom prst="rect">
            <a:avLst/>
          </a:prstGeom>
          <a:noFill/>
        </p:spPr>
        <p:txBody>
          <a:bodyPr wrap="none" rtlCol="0">
            <a:spAutoFit/>
          </a:bodyPr>
          <a:lstStyle/>
          <a:p>
            <a:r>
              <a:rPr lang="en-IN" sz="1400" dirty="0" smtClean="0"/>
              <a:t>Changes done by User1</a:t>
            </a:r>
          </a:p>
          <a:p>
            <a:r>
              <a:rPr lang="en-IN" sz="1400" dirty="0" smtClean="0"/>
              <a:t>Will not be seen by User2</a:t>
            </a:r>
          </a:p>
          <a:p>
            <a:r>
              <a:rPr lang="en-IN" sz="1400" dirty="0" smtClean="0"/>
              <a:t>because User1 has not completed </a:t>
            </a:r>
          </a:p>
          <a:p>
            <a:r>
              <a:rPr lang="en-IN" sz="1400" dirty="0" smtClean="0"/>
              <a:t>the transaction </a:t>
            </a:r>
            <a:r>
              <a:rPr lang="en-IN" sz="1400" dirty="0" err="1" smtClean="0"/>
              <a:t>i.e</a:t>
            </a:r>
            <a:endParaRPr lang="en-IN" sz="1400" dirty="0" smtClean="0"/>
          </a:p>
          <a:p>
            <a:r>
              <a:rPr lang="en-IN" sz="1400" dirty="0" smtClean="0"/>
              <a:t>COMMIT statement</a:t>
            </a:r>
          </a:p>
          <a:p>
            <a:r>
              <a:rPr lang="en-IN" sz="1400" dirty="0" smtClean="0"/>
              <a:t>has not been executed by User1</a:t>
            </a:r>
            <a:endParaRPr lang="en-IN" sz="1400"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Database Transaction</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7ACB1678-5E44-4D78-B5A3-174DA6EF5B6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210</a:t>
            </a:fld>
            <a:endParaRPr lang="en-US"/>
          </a:p>
        </p:txBody>
      </p:sp>
      <p:sp>
        <p:nvSpPr>
          <p:cNvPr id="7" name="Flowchart: Magnetic Disk 6"/>
          <p:cNvSpPr/>
          <p:nvPr/>
        </p:nvSpPr>
        <p:spPr bwMode="auto">
          <a:xfrm>
            <a:off x="5220072" y="1772816"/>
            <a:ext cx="2928958" cy="244827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2488096668"/>
              </p:ext>
            </p:extLst>
          </p:nvPr>
        </p:nvGraphicFramePr>
        <p:xfrm>
          <a:off x="5554499" y="2924944"/>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508104" y="2543418"/>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spTree>
    <p:extLst>
      <p:ext uri="{BB962C8B-B14F-4D97-AF65-F5344CB8AC3E}">
        <p14:creationId xmlns="" xmlns:p14="http://schemas.microsoft.com/office/powerpoint/2010/main" val="22168778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Database Transaction</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7D2B679D-0AEF-45FB-A505-8A1A94F3A1E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211</a:t>
            </a:fld>
            <a:endParaRPr lang="en-US"/>
          </a:p>
        </p:txBody>
      </p:sp>
      <p:sp>
        <p:nvSpPr>
          <p:cNvPr id="7" name="Flowchart: Magnetic Disk 6"/>
          <p:cNvSpPr/>
          <p:nvPr/>
        </p:nvSpPr>
        <p:spPr bwMode="auto">
          <a:xfrm>
            <a:off x="5220072" y="1772816"/>
            <a:ext cx="2928958" cy="244827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2068075496"/>
              </p:ext>
            </p:extLst>
          </p:nvPr>
        </p:nvGraphicFramePr>
        <p:xfrm>
          <a:off x="5554499" y="2924944"/>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508104" y="2543418"/>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2319086168"/>
              </p:ext>
            </p:extLst>
          </p:nvPr>
        </p:nvGraphicFramePr>
        <p:xfrm>
          <a:off x="1187624" y="216943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043608" y="1772816"/>
            <a:ext cx="1687065" cy="338554"/>
          </a:xfrm>
          <a:prstGeom prst="rect">
            <a:avLst/>
          </a:prstGeom>
          <a:noFill/>
        </p:spPr>
        <p:txBody>
          <a:bodyPr wrap="none" rtlCol="0">
            <a:spAutoFit/>
          </a:bodyPr>
          <a:lstStyle/>
          <a:p>
            <a:r>
              <a:rPr lang="en-US" sz="1600" dirty="0" smtClean="0"/>
              <a:t>Transaction T1</a:t>
            </a:r>
            <a:endParaRPr lang="en-US" sz="1600" dirty="0"/>
          </a:p>
        </p:txBody>
      </p:sp>
    </p:spTree>
    <p:extLst>
      <p:ext uri="{BB962C8B-B14F-4D97-AF65-F5344CB8AC3E}">
        <p14:creationId xmlns="" xmlns:p14="http://schemas.microsoft.com/office/powerpoint/2010/main" val="353553872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Database Transaction</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847A8356-B6D3-44A7-A928-C46A3732874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212</a:t>
            </a:fld>
            <a:endParaRPr lang="en-US"/>
          </a:p>
        </p:txBody>
      </p:sp>
      <p:sp>
        <p:nvSpPr>
          <p:cNvPr id="7" name="Flowchart: Magnetic Disk 6"/>
          <p:cNvSpPr/>
          <p:nvPr/>
        </p:nvSpPr>
        <p:spPr bwMode="auto">
          <a:xfrm>
            <a:off x="5220072" y="1772816"/>
            <a:ext cx="2928958" cy="244827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4133993390"/>
              </p:ext>
            </p:extLst>
          </p:nvPr>
        </p:nvGraphicFramePr>
        <p:xfrm>
          <a:off x="5554499" y="2924944"/>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100</a:t>
                      </a:r>
                      <a:r>
                        <a:rPr lang="en-US" sz="1600" b="0" dirty="0" smtClean="0">
                          <a:solidFill>
                            <a:schemeClr val="tx1"/>
                          </a:solidFill>
                        </a:rPr>
                        <a:t> 200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508104" y="2543418"/>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2271637964"/>
              </p:ext>
            </p:extLst>
          </p:nvPr>
        </p:nvGraphicFramePr>
        <p:xfrm>
          <a:off x="1187624" y="216943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043608" y="177281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TextBox 11"/>
          <p:cNvSpPr txBox="1"/>
          <p:nvPr/>
        </p:nvSpPr>
        <p:spPr>
          <a:xfrm>
            <a:off x="5608451" y="4221088"/>
            <a:ext cx="2682145" cy="1077218"/>
          </a:xfrm>
          <a:prstGeom prst="rect">
            <a:avLst/>
          </a:prstGeom>
          <a:noFill/>
        </p:spPr>
        <p:txBody>
          <a:bodyPr wrap="none" rtlCol="0">
            <a:spAutoFit/>
          </a:bodyPr>
          <a:lstStyle/>
          <a:p>
            <a:r>
              <a:rPr lang="en-US" sz="1600" dirty="0" smtClean="0"/>
              <a:t>Sate of Database, After </a:t>
            </a:r>
          </a:p>
          <a:p>
            <a:r>
              <a:rPr lang="en-US" sz="1600" dirty="0" smtClean="0"/>
              <a:t>completely executing </a:t>
            </a:r>
          </a:p>
          <a:p>
            <a:r>
              <a:rPr lang="en-US" sz="1600" dirty="0" smtClean="0"/>
              <a:t>all operations of</a:t>
            </a:r>
          </a:p>
          <a:p>
            <a:r>
              <a:rPr lang="en-US" sz="1600" dirty="0" smtClean="0"/>
              <a:t>Transaction T1</a:t>
            </a:r>
            <a:endParaRPr lang="en-US" sz="1600" dirty="0"/>
          </a:p>
        </p:txBody>
      </p:sp>
    </p:spTree>
    <p:extLst>
      <p:ext uri="{BB962C8B-B14F-4D97-AF65-F5344CB8AC3E}">
        <p14:creationId xmlns="" xmlns:p14="http://schemas.microsoft.com/office/powerpoint/2010/main" val="13848597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Database Transaction</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6F106600-2508-4497-B577-1A39D4C6FC8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213</a:t>
            </a:fld>
            <a:endParaRPr lang="en-US"/>
          </a:p>
        </p:txBody>
      </p:sp>
      <p:sp>
        <p:nvSpPr>
          <p:cNvPr id="7" name="Flowchart: Magnetic Disk 6"/>
          <p:cNvSpPr/>
          <p:nvPr/>
        </p:nvSpPr>
        <p:spPr bwMode="auto">
          <a:xfrm>
            <a:off x="5220072" y="1772816"/>
            <a:ext cx="2928958" cy="244827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2174693155"/>
              </p:ext>
            </p:extLst>
          </p:nvPr>
        </p:nvGraphicFramePr>
        <p:xfrm>
          <a:off x="5554499" y="2924944"/>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508104" y="2543418"/>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1100114386"/>
              </p:ext>
            </p:extLst>
          </p:nvPr>
        </p:nvGraphicFramePr>
        <p:xfrm>
          <a:off x="1763688" y="221207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TextBox 11"/>
          <p:cNvSpPr txBox="1"/>
          <p:nvPr/>
        </p:nvSpPr>
        <p:spPr>
          <a:xfrm>
            <a:off x="5065205" y="4221088"/>
            <a:ext cx="3554178" cy="1354217"/>
          </a:xfrm>
          <a:prstGeom prst="rect">
            <a:avLst/>
          </a:prstGeom>
          <a:noFill/>
        </p:spPr>
        <p:txBody>
          <a:bodyPr wrap="none" rtlCol="0">
            <a:spAutoFit/>
          </a:bodyPr>
          <a:lstStyle/>
          <a:p>
            <a:r>
              <a:rPr lang="en-US" sz="1600" dirty="0" smtClean="0"/>
              <a:t>Sate of Database, until</a:t>
            </a:r>
          </a:p>
          <a:p>
            <a:r>
              <a:rPr lang="en-US" sz="1600" dirty="0" smtClean="0"/>
              <a:t>The system crash.</a:t>
            </a:r>
          </a:p>
          <a:p>
            <a:endParaRPr lang="en-US" sz="1600" dirty="0"/>
          </a:p>
          <a:p>
            <a:r>
              <a:rPr lang="en-US" dirty="0" smtClean="0">
                <a:solidFill>
                  <a:srgbClr val="FF0000"/>
                </a:solidFill>
              </a:rPr>
              <a:t>Now database is inconsistent</a:t>
            </a:r>
          </a:p>
          <a:p>
            <a:endParaRPr lang="en-US" sz="1600" dirty="0"/>
          </a:p>
        </p:txBody>
      </p:sp>
      <p:cxnSp>
        <p:nvCxnSpPr>
          <p:cNvPr id="14" name="Straight Arrow Connector 13"/>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spTree>
    <p:extLst>
      <p:ext uri="{BB962C8B-B14F-4D97-AF65-F5344CB8AC3E}">
        <p14:creationId xmlns="" xmlns:p14="http://schemas.microsoft.com/office/powerpoint/2010/main" val="169338440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Recovery Mechanisms</a:t>
            </a:r>
            <a:endParaRPr lang="en-US" dirty="0"/>
          </a:p>
        </p:txBody>
      </p:sp>
      <p:sp>
        <p:nvSpPr>
          <p:cNvPr id="4" name="Date Placeholder 3"/>
          <p:cNvSpPr>
            <a:spLocks noGrp="1"/>
          </p:cNvSpPr>
          <p:nvPr>
            <p:ph type="dt" sz="half" idx="10"/>
          </p:nvPr>
        </p:nvSpPr>
        <p:spPr/>
        <p:txBody>
          <a:bodyPr/>
          <a:lstStyle/>
          <a:p>
            <a:fld id="{8D159302-CCA2-4D51-9629-7684970078A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214</a:t>
            </a:fld>
            <a:endParaRPr lang="en-US"/>
          </a:p>
        </p:txBody>
      </p:sp>
      <p:sp>
        <p:nvSpPr>
          <p:cNvPr id="7" name="TextBox 6"/>
          <p:cNvSpPr txBox="1"/>
          <p:nvPr/>
        </p:nvSpPr>
        <p:spPr>
          <a:xfrm>
            <a:off x="3131840" y="1588149"/>
            <a:ext cx="3349378" cy="461665"/>
          </a:xfrm>
          <a:prstGeom prst="rect">
            <a:avLst/>
          </a:prstGeom>
          <a:noFill/>
          <a:ln>
            <a:solidFill>
              <a:schemeClr val="tx1"/>
            </a:solidFill>
          </a:ln>
        </p:spPr>
        <p:txBody>
          <a:bodyPr wrap="none" rtlCol="0">
            <a:spAutoFit/>
          </a:bodyPr>
          <a:lstStyle/>
          <a:p>
            <a:r>
              <a:rPr lang="en-US" sz="2400" dirty="0" smtClean="0"/>
              <a:t>Recovery Categories</a:t>
            </a:r>
            <a:endParaRPr lang="en-US" sz="2400" dirty="0"/>
          </a:p>
        </p:txBody>
      </p:sp>
      <p:cxnSp>
        <p:nvCxnSpPr>
          <p:cNvPr id="9" name="Straight Arrow Connector 8"/>
          <p:cNvCxnSpPr/>
          <p:nvPr/>
        </p:nvCxnSpPr>
        <p:spPr bwMode="auto">
          <a:xfrm flipH="1">
            <a:off x="2915816" y="2049814"/>
            <a:ext cx="1728192" cy="7311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4806529" y="2049814"/>
            <a:ext cx="1277639" cy="6591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1417136" y="2852936"/>
            <a:ext cx="2997359" cy="646331"/>
          </a:xfrm>
          <a:prstGeom prst="rect">
            <a:avLst/>
          </a:prstGeom>
          <a:noFill/>
        </p:spPr>
        <p:txBody>
          <a:bodyPr wrap="none" rtlCol="0">
            <a:spAutoFit/>
          </a:bodyPr>
          <a:lstStyle/>
          <a:p>
            <a:r>
              <a:rPr lang="en-US" dirty="0" smtClean="0"/>
              <a:t>Shadowing (or Copying)</a:t>
            </a:r>
          </a:p>
          <a:p>
            <a:r>
              <a:rPr lang="en-US" dirty="0" smtClean="0"/>
              <a:t>Database</a:t>
            </a:r>
            <a:endParaRPr lang="en-US" dirty="0"/>
          </a:p>
        </p:txBody>
      </p:sp>
      <p:sp>
        <p:nvSpPr>
          <p:cNvPr id="13" name="TextBox 12"/>
          <p:cNvSpPr txBox="1"/>
          <p:nvPr/>
        </p:nvSpPr>
        <p:spPr>
          <a:xfrm>
            <a:off x="5652120" y="2884294"/>
            <a:ext cx="2280753" cy="369332"/>
          </a:xfrm>
          <a:prstGeom prst="rect">
            <a:avLst/>
          </a:prstGeom>
          <a:noFill/>
          <a:ln>
            <a:solidFill>
              <a:schemeClr val="tx1"/>
            </a:solidFill>
          </a:ln>
        </p:spPr>
        <p:txBody>
          <a:bodyPr wrap="none" rtlCol="0">
            <a:spAutoFit/>
          </a:bodyPr>
          <a:lstStyle/>
          <a:p>
            <a:r>
              <a:rPr lang="en-US" dirty="0" smtClean="0"/>
              <a:t>Using LOG Entries</a:t>
            </a:r>
            <a:endParaRPr lang="en-US" dirty="0"/>
          </a:p>
        </p:txBody>
      </p:sp>
      <p:cxnSp>
        <p:nvCxnSpPr>
          <p:cNvPr id="15" name="Straight Arrow Connector 14"/>
          <p:cNvCxnSpPr>
            <a:stCxn id="13" idx="2"/>
          </p:cNvCxnSpPr>
          <p:nvPr/>
        </p:nvCxnSpPr>
        <p:spPr bwMode="auto">
          <a:xfrm flipH="1">
            <a:off x="5796136" y="3253626"/>
            <a:ext cx="996361" cy="6074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13" idx="2"/>
          </p:cNvCxnSpPr>
          <p:nvPr/>
        </p:nvCxnSpPr>
        <p:spPr bwMode="auto">
          <a:xfrm>
            <a:off x="6792497" y="3253626"/>
            <a:ext cx="947855" cy="6074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4438871" y="3841608"/>
            <a:ext cx="2103461" cy="646331"/>
          </a:xfrm>
          <a:prstGeom prst="rect">
            <a:avLst/>
          </a:prstGeom>
          <a:noFill/>
        </p:spPr>
        <p:txBody>
          <a:bodyPr wrap="none" rtlCol="0">
            <a:spAutoFit/>
          </a:bodyPr>
          <a:lstStyle/>
          <a:p>
            <a:pPr algn="ctr"/>
            <a:r>
              <a:rPr lang="en-US" dirty="0" smtClean="0"/>
              <a:t>Based on</a:t>
            </a:r>
          </a:p>
          <a:p>
            <a:pPr algn="ctr"/>
            <a:r>
              <a:rPr lang="en-US" dirty="0" smtClean="0"/>
              <a:t>Deferred Update</a:t>
            </a:r>
            <a:endParaRPr lang="en-US" dirty="0"/>
          </a:p>
        </p:txBody>
      </p:sp>
      <p:sp>
        <p:nvSpPr>
          <p:cNvPr id="19" name="TextBox 18"/>
          <p:cNvSpPr txBox="1"/>
          <p:nvPr/>
        </p:nvSpPr>
        <p:spPr>
          <a:xfrm>
            <a:off x="6695092" y="3789040"/>
            <a:ext cx="2350323" cy="646331"/>
          </a:xfrm>
          <a:prstGeom prst="rect">
            <a:avLst/>
          </a:prstGeom>
          <a:noFill/>
        </p:spPr>
        <p:txBody>
          <a:bodyPr wrap="none" rtlCol="0">
            <a:spAutoFit/>
          </a:bodyPr>
          <a:lstStyle/>
          <a:p>
            <a:pPr algn="ctr"/>
            <a:r>
              <a:rPr lang="en-US" dirty="0" smtClean="0"/>
              <a:t>Based on</a:t>
            </a:r>
          </a:p>
          <a:p>
            <a:pPr algn="ctr"/>
            <a:r>
              <a:rPr lang="en-US" dirty="0" smtClean="0"/>
              <a:t>Immediate Update</a:t>
            </a:r>
            <a:endParaRPr lang="en-US" dirty="0"/>
          </a:p>
        </p:txBody>
      </p:sp>
    </p:spTree>
    <p:extLst>
      <p:ext uri="{BB962C8B-B14F-4D97-AF65-F5344CB8AC3E}">
        <p14:creationId xmlns="" xmlns:p14="http://schemas.microsoft.com/office/powerpoint/2010/main" val="106336643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Shadowing</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C381CC81-295C-4222-AD24-D1696672057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215</a:t>
            </a:fld>
            <a:endParaRPr lang="en-US"/>
          </a:p>
        </p:txBody>
      </p:sp>
      <p:sp>
        <p:nvSpPr>
          <p:cNvPr id="7" name="Flowchart: Magnetic Disk 6"/>
          <p:cNvSpPr/>
          <p:nvPr/>
        </p:nvSpPr>
        <p:spPr bwMode="auto">
          <a:xfrm>
            <a:off x="5220072" y="1772816"/>
            <a:ext cx="2928958" cy="460851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719231391"/>
              </p:ext>
            </p:extLst>
          </p:nvPr>
        </p:nvGraphicFramePr>
        <p:xfrm>
          <a:off x="5447228" y="3573016"/>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436096" y="3195221"/>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2275306978"/>
              </p:ext>
            </p:extLst>
          </p:nvPr>
        </p:nvGraphicFramePr>
        <p:xfrm>
          <a:off x="1763688" y="221207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cxnSp>
        <p:nvCxnSpPr>
          <p:cNvPr id="15" name="Straight Arrow Connector 14"/>
          <p:cNvCxnSpPr/>
          <p:nvPr/>
        </p:nvCxnSpPr>
        <p:spPr bwMode="auto">
          <a:xfrm>
            <a:off x="1292352" y="2229547"/>
            <a:ext cx="504056" cy="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17" name="TextBox 16"/>
          <p:cNvSpPr txBox="1"/>
          <p:nvPr/>
        </p:nvSpPr>
        <p:spPr>
          <a:xfrm>
            <a:off x="496155" y="1809989"/>
            <a:ext cx="835485" cy="646331"/>
          </a:xfrm>
          <a:prstGeom prst="rect">
            <a:avLst/>
          </a:prstGeom>
          <a:noFill/>
        </p:spPr>
        <p:txBody>
          <a:bodyPr wrap="none" rtlCol="0">
            <a:spAutoFit/>
          </a:bodyPr>
          <a:lstStyle/>
          <a:p>
            <a:r>
              <a:rPr lang="en-US" dirty="0" smtClean="0">
                <a:solidFill>
                  <a:srgbClr val="0000FF"/>
                </a:solidFill>
              </a:rPr>
              <a:t>T1 </a:t>
            </a:r>
          </a:p>
          <a:p>
            <a:r>
              <a:rPr lang="en-US" dirty="0" smtClean="0">
                <a:solidFill>
                  <a:srgbClr val="0000FF"/>
                </a:solidFill>
              </a:rPr>
              <a:t>Begin</a:t>
            </a:r>
            <a:endParaRPr lang="en-US" dirty="0">
              <a:solidFill>
                <a:srgbClr val="0000FF"/>
              </a:solidFill>
            </a:endParaRPr>
          </a:p>
        </p:txBody>
      </p:sp>
      <p:graphicFrame>
        <p:nvGraphicFramePr>
          <p:cNvPr id="18" name="Table 17"/>
          <p:cNvGraphicFramePr>
            <a:graphicFrameLocks noGrp="1"/>
          </p:cNvGraphicFramePr>
          <p:nvPr>
            <p:extLst>
              <p:ext uri="{D42A27DB-BD31-4B8C-83A1-F6EECF244321}">
                <p14:modId xmlns="" xmlns:p14="http://schemas.microsoft.com/office/powerpoint/2010/main" val="3107760805"/>
              </p:ext>
            </p:extLst>
          </p:nvPr>
        </p:nvGraphicFramePr>
        <p:xfrm>
          <a:off x="5599628" y="5051768"/>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TextBox 18"/>
          <p:cNvSpPr txBox="1"/>
          <p:nvPr/>
        </p:nvSpPr>
        <p:spPr>
          <a:xfrm>
            <a:off x="5588496" y="4710549"/>
            <a:ext cx="2377574" cy="338554"/>
          </a:xfrm>
          <a:prstGeom prst="rect">
            <a:avLst/>
          </a:prstGeom>
          <a:noFill/>
        </p:spPr>
        <p:txBody>
          <a:bodyPr wrap="none" rtlCol="0">
            <a:spAutoFit/>
          </a:bodyPr>
          <a:lstStyle/>
          <a:p>
            <a:r>
              <a:rPr lang="en-US" sz="1600" b="1" dirty="0" smtClean="0">
                <a:solidFill>
                  <a:srgbClr val="0000FF"/>
                </a:solidFill>
              </a:rPr>
              <a:t>Copy of ACCOUNTS</a:t>
            </a:r>
            <a:endParaRPr lang="en-US" sz="1600" b="1" dirty="0">
              <a:solidFill>
                <a:srgbClr val="0000FF"/>
              </a:solidFill>
            </a:endParaRPr>
          </a:p>
        </p:txBody>
      </p:sp>
      <p:cxnSp>
        <p:nvCxnSpPr>
          <p:cNvPr id="21" name="Straight Arrow Connector 20"/>
          <p:cNvCxnSpPr/>
          <p:nvPr/>
        </p:nvCxnSpPr>
        <p:spPr bwMode="auto">
          <a:xfrm>
            <a:off x="4662288" y="5357568"/>
            <a:ext cx="8724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TextBox 22"/>
          <p:cNvSpPr txBox="1"/>
          <p:nvPr/>
        </p:nvSpPr>
        <p:spPr>
          <a:xfrm>
            <a:off x="3661693" y="5188291"/>
            <a:ext cx="1000595" cy="338554"/>
          </a:xfrm>
          <a:prstGeom prst="rect">
            <a:avLst/>
          </a:prstGeom>
          <a:noFill/>
        </p:spPr>
        <p:txBody>
          <a:bodyPr wrap="none" rtlCol="0">
            <a:spAutoFit/>
          </a:bodyPr>
          <a:lstStyle/>
          <a:p>
            <a:r>
              <a:rPr lang="en-US" sz="1600" dirty="0" smtClean="0"/>
              <a:t>Shadow</a:t>
            </a:r>
            <a:endParaRPr lang="en-US" sz="1600" dirty="0"/>
          </a:p>
        </p:txBody>
      </p:sp>
    </p:spTree>
    <p:extLst>
      <p:ext uri="{BB962C8B-B14F-4D97-AF65-F5344CB8AC3E}">
        <p14:creationId xmlns="" xmlns:p14="http://schemas.microsoft.com/office/powerpoint/2010/main" val="210671832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Shadowing</a:t>
            </a:r>
            <a:endParaRPr lang="en-US" dirty="0"/>
          </a:p>
        </p:txBody>
      </p:sp>
      <p:sp>
        <p:nvSpPr>
          <p:cNvPr id="3" name="Content Placeholder 2"/>
          <p:cNvSpPr>
            <a:spLocks noGrp="1"/>
          </p:cNvSpPr>
          <p:nvPr>
            <p:ph idx="1"/>
          </p:nvPr>
        </p:nvSpPr>
        <p:spPr>
          <a:ln>
            <a:noFill/>
          </a:ln>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4D3D5D47-96F6-47C0-AD7F-63AB3A01573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216</a:t>
            </a:fld>
            <a:endParaRPr lang="en-US"/>
          </a:p>
        </p:txBody>
      </p:sp>
      <p:sp>
        <p:nvSpPr>
          <p:cNvPr id="7" name="Flowchart: Magnetic Disk 6"/>
          <p:cNvSpPr/>
          <p:nvPr/>
        </p:nvSpPr>
        <p:spPr bwMode="auto">
          <a:xfrm>
            <a:off x="5144153" y="1700808"/>
            <a:ext cx="2928958" cy="460851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349454224"/>
              </p:ext>
            </p:extLst>
          </p:nvPr>
        </p:nvGraphicFramePr>
        <p:xfrm>
          <a:off x="5264799" y="3501008"/>
          <a:ext cx="2592288" cy="1076960"/>
        </p:xfrm>
        <a:graphic>
          <a:graphicData uri="http://schemas.openxmlformats.org/drawingml/2006/table">
            <a:tbl>
              <a:tblPr firstRow="1" bandRow="1">
                <a:tableStyleId>{5C22544A-7EE6-4342-B048-85BDC9FD1C3A}</a:tableStyleId>
              </a:tblPr>
              <a:tblGrid>
                <a:gridCol w="1136153"/>
                <a:gridCol w="1456135"/>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5410299" y="3123213"/>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3052052709"/>
              </p:ext>
            </p:extLst>
          </p:nvPr>
        </p:nvGraphicFramePr>
        <p:xfrm>
          <a:off x="1763688" y="221207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cxnSp>
        <p:nvCxnSpPr>
          <p:cNvPr id="14" name="Straight Arrow Connector 13"/>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cxnSp>
        <p:nvCxnSpPr>
          <p:cNvPr id="15" name="Straight Arrow Connector 14"/>
          <p:cNvCxnSpPr/>
          <p:nvPr/>
        </p:nvCxnSpPr>
        <p:spPr bwMode="auto">
          <a:xfrm>
            <a:off x="1292352" y="2229547"/>
            <a:ext cx="504056" cy="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17" name="TextBox 16"/>
          <p:cNvSpPr txBox="1"/>
          <p:nvPr/>
        </p:nvSpPr>
        <p:spPr>
          <a:xfrm>
            <a:off x="496155" y="1809989"/>
            <a:ext cx="835485" cy="646331"/>
          </a:xfrm>
          <a:prstGeom prst="rect">
            <a:avLst/>
          </a:prstGeom>
          <a:noFill/>
        </p:spPr>
        <p:txBody>
          <a:bodyPr wrap="none" rtlCol="0">
            <a:spAutoFit/>
          </a:bodyPr>
          <a:lstStyle/>
          <a:p>
            <a:r>
              <a:rPr lang="en-US" dirty="0" smtClean="0">
                <a:solidFill>
                  <a:srgbClr val="0000FF"/>
                </a:solidFill>
              </a:rPr>
              <a:t>T1 </a:t>
            </a:r>
          </a:p>
          <a:p>
            <a:r>
              <a:rPr lang="en-US" dirty="0" smtClean="0">
                <a:solidFill>
                  <a:srgbClr val="0000FF"/>
                </a:solidFill>
              </a:rPr>
              <a:t>Begin</a:t>
            </a:r>
            <a:endParaRPr lang="en-US" dirty="0">
              <a:solidFill>
                <a:srgbClr val="0000FF"/>
              </a:solidFill>
            </a:endParaRPr>
          </a:p>
        </p:txBody>
      </p:sp>
      <p:graphicFrame>
        <p:nvGraphicFramePr>
          <p:cNvPr id="18" name="Table 17"/>
          <p:cNvGraphicFramePr>
            <a:graphicFrameLocks noGrp="1"/>
          </p:cNvGraphicFramePr>
          <p:nvPr>
            <p:extLst>
              <p:ext uri="{D42A27DB-BD31-4B8C-83A1-F6EECF244321}">
                <p14:modId xmlns="" xmlns:p14="http://schemas.microsoft.com/office/powerpoint/2010/main" val="809407516"/>
              </p:ext>
            </p:extLst>
          </p:nvPr>
        </p:nvGraphicFramePr>
        <p:xfrm>
          <a:off x="5573831" y="497976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TextBox 18"/>
          <p:cNvSpPr txBox="1"/>
          <p:nvPr/>
        </p:nvSpPr>
        <p:spPr>
          <a:xfrm>
            <a:off x="5562699" y="4638541"/>
            <a:ext cx="2377574" cy="338554"/>
          </a:xfrm>
          <a:prstGeom prst="rect">
            <a:avLst/>
          </a:prstGeom>
          <a:noFill/>
        </p:spPr>
        <p:txBody>
          <a:bodyPr wrap="none" rtlCol="0">
            <a:spAutoFit/>
          </a:bodyPr>
          <a:lstStyle/>
          <a:p>
            <a:r>
              <a:rPr lang="en-US" sz="1600" b="1" dirty="0" smtClean="0">
                <a:solidFill>
                  <a:srgbClr val="0000FF"/>
                </a:solidFill>
              </a:rPr>
              <a:t>Copy of ACCOUNTS</a:t>
            </a:r>
            <a:endParaRPr lang="en-US" sz="1600" b="1" dirty="0">
              <a:solidFill>
                <a:srgbClr val="0000FF"/>
              </a:solidFill>
            </a:endParaRPr>
          </a:p>
        </p:txBody>
      </p:sp>
      <p:sp>
        <p:nvSpPr>
          <p:cNvPr id="40" name="TextBox 39"/>
          <p:cNvSpPr txBox="1"/>
          <p:nvPr/>
        </p:nvSpPr>
        <p:spPr>
          <a:xfrm>
            <a:off x="381512" y="4634184"/>
            <a:ext cx="3501280" cy="1323439"/>
          </a:xfrm>
          <a:prstGeom prst="rect">
            <a:avLst/>
          </a:prstGeom>
          <a:noFill/>
          <a:ln>
            <a:solidFill>
              <a:schemeClr val="tx1"/>
            </a:solidFill>
          </a:ln>
        </p:spPr>
        <p:txBody>
          <a:bodyPr wrap="none" rtlCol="0">
            <a:spAutoFit/>
          </a:bodyPr>
          <a:lstStyle/>
          <a:p>
            <a:r>
              <a:rPr lang="en-US" sz="1600" b="1" dirty="0" smtClean="0"/>
              <a:t>Question:</a:t>
            </a:r>
          </a:p>
          <a:p>
            <a:r>
              <a:rPr lang="en-US" sz="1600" dirty="0" smtClean="0"/>
              <a:t>Now, when system crash</a:t>
            </a:r>
          </a:p>
          <a:p>
            <a:r>
              <a:rPr lang="en-US" sz="1600" dirty="0" smtClean="0"/>
              <a:t>Occurs how the database</a:t>
            </a:r>
          </a:p>
          <a:p>
            <a:r>
              <a:rPr lang="en-US" sz="1600" dirty="0" smtClean="0"/>
              <a:t>Can be restored back to original</a:t>
            </a:r>
          </a:p>
          <a:p>
            <a:r>
              <a:rPr lang="en-US" sz="1600" dirty="0" smtClean="0"/>
              <a:t>Data values</a:t>
            </a:r>
          </a:p>
        </p:txBody>
      </p:sp>
    </p:spTree>
    <p:extLst>
      <p:ext uri="{BB962C8B-B14F-4D97-AF65-F5344CB8AC3E}">
        <p14:creationId xmlns="" xmlns:p14="http://schemas.microsoft.com/office/powerpoint/2010/main" val="6785312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Shadowing</a:t>
            </a:r>
            <a:endParaRPr lang="en-US" dirty="0"/>
          </a:p>
        </p:txBody>
      </p:sp>
      <p:sp>
        <p:nvSpPr>
          <p:cNvPr id="3" name="Content Placeholder 2"/>
          <p:cNvSpPr>
            <a:spLocks noGrp="1"/>
          </p:cNvSpPr>
          <p:nvPr>
            <p:ph idx="1"/>
          </p:nvPr>
        </p:nvSpPr>
        <p:spPr>
          <a:ln>
            <a:noFill/>
          </a:ln>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B6860306-1A6F-4010-857B-F88ECD49838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217</a:t>
            </a:fld>
            <a:endParaRPr lang="en-US"/>
          </a:p>
        </p:txBody>
      </p:sp>
      <p:sp>
        <p:nvSpPr>
          <p:cNvPr id="7" name="Flowchart: Magnetic Disk 6"/>
          <p:cNvSpPr/>
          <p:nvPr/>
        </p:nvSpPr>
        <p:spPr bwMode="auto">
          <a:xfrm>
            <a:off x="3963634" y="1700808"/>
            <a:ext cx="2928958" cy="4608512"/>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684037310"/>
              </p:ext>
            </p:extLst>
          </p:nvPr>
        </p:nvGraphicFramePr>
        <p:xfrm>
          <a:off x="4084280" y="3501008"/>
          <a:ext cx="2592288" cy="1076960"/>
        </p:xfrm>
        <a:graphic>
          <a:graphicData uri="http://schemas.openxmlformats.org/drawingml/2006/table">
            <a:tbl>
              <a:tblPr firstRow="1" bandRow="1">
                <a:tableStyleId>{5C22544A-7EE6-4342-B048-85BDC9FD1C3A}</a:tableStyleId>
              </a:tblPr>
              <a:tblGrid>
                <a:gridCol w="1136153"/>
                <a:gridCol w="1456135"/>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a:t>
                      </a:r>
                      <a:r>
                        <a:rPr lang="en-US" sz="1600" b="0" strike="sngStrike" dirty="0" smtClean="0">
                          <a:solidFill>
                            <a:schemeClr val="tx1"/>
                          </a:solidFill>
                        </a:rPr>
                        <a:t>50</a:t>
                      </a:r>
                      <a:r>
                        <a:rPr lang="en-US" sz="1600" b="0" dirty="0" smtClean="0">
                          <a:solidFill>
                            <a:schemeClr val="tx1"/>
                          </a:solidFill>
                        </a:rPr>
                        <a:t> 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229780" y="3123213"/>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graphicFrame>
        <p:nvGraphicFramePr>
          <p:cNvPr id="10" name="Table 9"/>
          <p:cNvGraphicFramePr>
            <a:graphicFrameLocks noGrp="1"/>
          </p:cNvGraphicFramePr>
          <p:nvPr>
            <p:extLst>
              <p:ext uri="{D42A27DB-BD31-4B8C-83A1-F6EECF244321}">
                <p14:modId xmlns="" xmlns:p14="http://schemas.microsoft.com/office/powerpoint/2010/main" val="1017236116"/>
              </p:ext>
            </p:extLst>
          </p:nvPr>
        </p:nvGraphicFramePr>
        <p:xfrm>
          <a:off x="1763688" y="2212072"/>
          <a:ext cx="1440160" cy="2225040"/>
        </p:xfrm>
        <a:graphic>
          <a:graphicData uri="http://schemas.openxmlformats.org/drawingml/2006/table">
            <a:tbl>
              <a:tblPr firstRow="1" bandRow="1">
                <a:tableStyleId>{5C22544A-7EE6-4342-B048-85BDC9FD1C3A}</a:tableStyleId>
              </a:tblPr>
              <a:tblGrid>
                <a:gridCol w="1440160"/>
              </a:tblGrid>
              <a:tr h="370840">
                <a:tc>
                  <a:txBody>
                    <a:bodyPr/>
                    <a:lstStyle/>
                    <a:p>
                      <a:r>
                        <a:rPr lang="en-US" sz="1800" b="0" dirty="0" smtClean="0">
                          <a:solidFill>
                            <a:srgbClr val="000000"/>
                          </a:solidFill>
                        </a:rPr>
                        <a:t>Read(A)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Write(A)</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cxnSp>
        <p:nvCxnSpPr>
          <p:cNvPr id="14" name="Straight Arrow Connector 13"/>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cxnSp>
        <p:nvCxnSpPr>
          <p:cNvPr id="15" name="Straight Arrow Connector 14"/>
          <p:cNvCxnSpPr/>
          <p:nvPr/>
        </p:nvCxnSpPr>
        <p:spPr bwMode="auto">
          <a:xfrm>
            <a:off x="1292352" y="2229547"/>
            <a:ext cx="504056" cy="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17" name="TextBox 16"/>
          <p:cNvSpPr txBox="1"/>
          <p:nvPr/>
        </p:nvSpPr>
        <p:spPr>
          <a:xfrm>
            <a:off x="496155" y="1809989"/>
            <a:ext cx="835485" cy="646331"/>
          </a:xfrm>
          <a:prstGeom prst="rect">
            <a:avLst/>
          </a:prstGeom>
          <a:noFill/>
        </p:spPr>
        <p:txBody>
          <a:bodyPr wrap="none" rtlCol="0">
            <a:spAutoFit/>
          </a:bodyPr>
          <a:lstStyle/>
          <a:p>
            <a:r>
              <a:rPr lang="en-US" dirty="0" smtClean="0">
                <a:solidFill>
                  <a:srgbClr val="0000FF"/>
                </a:solidFill>
              </a:rPr>
              <a:t>T1 </a:t>
            </a:r>
          </a:p>
          <a:p>
            <a:r>
              <a:rPr lang="en-US" dirty="0" smtClean="0">
                <a:solidFill>
                  <a:srgbClr val="0000FF"/>
                </a:solidFill>
              </a:rPr>
              <a:t>Begin</a:t>
            </a:r>
            <a:endParaRPr lang="en-US" dirty="0">
              <a:solidFill>
                <a:srgbClr val="0000FF"/>
              </a:solidFill>
            </a:endParaRPr>
          </a:p>
        </p:txBody>
      </p:sp>
      <p:graphicFrame>
        <p:nvGraphicFramePr>
          <p:cNvPr id="18" name="Table 17"/>
          <p:cNvGraphicFramePr>
            <a:graphicFrameLocks noGrp="1"/>
          </p:cNvGraphicFramePr>
          <p:nvPr>
            <p:extLst>
              <p:ext uri="{D42A27DB-BD31-4B8C-83A1-F6EECF244321}">
                <p14:modId xmlns="" xmlns:p14="http://schemas.microsoft.com/office/powerpoint/2010/main" val="4260882430"/>
              </p:ext>
            </p:extLst>
          </p:nvPr>
        </p:nvGraphicFramePr>
        <p:xfrm>
          <a:off x="4393312" y="497976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TextBox 18"/>
          <p:cNvSpPr txBox="1"/>
          <p:nvPr/>
        </p:nvSpPr>
        <p:spPr>
          <a:xfrm>
            <a:off x="4382180" y="4638541"/>
            <a:ext cx="2377574" cy="338554"/>
          </a:xfrm>
          <a:prstGeom prst="rect">
            <a:avLst/>
          </a:prstGeom>
          <a:noFill/>
        </p:spPr>
        <p:txBody>
          <a:bodyPr wrap="none" rtlCol="0">
            <a:spAutoFit/>
          </a:bodyPr>
          <a:lstStyle/>
          <a:p>
            <a:r>
              <a:rPr lang="en-US" sz="1600" b="1" dirty="0" smtClean="0">
                <a:solidFill>
                  <a:srgbClr val="0000FF"/>
                </a:solidFill>
              </a:rPr>
              <a:t>Copy of ACCOUNTS</a:t>
            </a:r>
            <a:endParaRPr lang="en-US" sz="1600" b="1" dirty="0">
              <a:solidFill>
                <a:srgbClr val="0000FF"/>
              </a:solidFill>
            </a:endParaRPr>
          </a:p>
        </p:txBody>
      </p:sp>
      <p:cxnSp>
        <p:nvCxnSpPr>
          <p:cNvPr id="21" name="Straight Arrow Connector 20"/>
          <p:cNvCxnSpPr/>
          <p:nvPr/>
        </p:nvCxnSpPr>
        <p:spPr bwMode="auto">
          <a:xfrm>
            <a:off x="3455972" y="5285560"/>
            <a:ext cx="8724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7124952" y="4992313"/>
            <a:ext cx="1611531" cy="1077218"/>
          </a:xfrm>
          <a:prstGeom prst="rect">
            <a:avLst/>
          </a:prstGeom>
          <a:noFill/>
        </p:spPr>
        <p:txBody>
          <a:bodyPr wrap="none" rtlCol="0">
            <a:spAutoFit/>
          </a:bodyPr>
          <a:lstStyle/>
          <a:p>
            <a:r>
              <a:rPr lang="en-US" sz="1600" dirty="0" smtClean="0"/>
              <a:t>When System</a:t>
            </a:r>
          </a:p>
          <a:p>
            <a:r>
              <a:rPr lang="en-US" sz="1600" dirty="0" smtClean="0"/>
              <a:t>crash Occurs </a:t>
            </a:r>
          </a:p>
          <a:p>
            <a:r>
              <a:rPr lang="en-US" sz="1600" dirty="0" smtClean="0"/>
              <a:t>copy from </a:t>
            </a:r>
          </a:p>
          <a:p>
            <a:r>
              <a:rPr lang="en-US" sz="1600" dirty="0" smtClean="0"/>
              <a:t>Shadow </a:t>
            </a:r>
            <a:endParaRPr lang="en-US" sz="1600" dirty="0"/>
          </a:p>
        </p:txBody>
      </p:sp>
      <p:cxnSp>
        <p:nvCxnSpPr>
          <p:cNvPr id="30" name="Straight Connector 29"/>
          <p:cNvCxnSpPr/>
          <p:nvPr/>
        </p:nvCxnSpPr>
        <p:spPr bwMode="auto">
          <a:xfrm flipV="1">
            <a:off x="6532552" y="5432196"/>
            <a:ext cx="568016" cy="22642"/>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2" name="Straight Connector 31"/>
          <p:cNvCxnSpPr/>
          <p:nvPr/>
        </p:nvCxnSpPr>
        <p:spPr bwMode="auto">
          <a:xfrm flipV="1">
            <a:off x="7088376" y="4029448"/>
            <a:ext cx="0" cy="140274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7" name="Straight Arrow Connector 36"/>
          <p:cNvCxnSpPr/>
          <p:nvPr/>
        </p:nvCxnSpPr>
        <p:spPr bwMode="auto">
          <a:xfrm flipH="1">
            <a:off x="6652184" y="4017256"/>
            <a:ext cx="448384" cy="3442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4" name="TextBox 23"/>
          <p:cNvSpPr txBox="1"/>
          <p:nvPr/>
        </p:nvSpPr>
        <p:spPr>
          <a:xfrm>
            <a:off x="2483768" y="4772683"/>
            <a:ext cx="1112805" cy="1077218"/>
          </a:xfrm>
          <a:prstGeom prst="rect">
            <a:avLst/>
          </a:prstGeom>
          <a:noFill/>
        </p:spPr>
        <p:txBody>
          <a:bodyPr wrap="none" rtlCol="0">
            <a:spAutoFit/>
          </a:bodyPr>
          <a:lstStyle/>
          <a:p>
            <a:r>
              <a:rPr lang="en-US" sz="1600" dirty="0" smtClean="0"/>
              <a:t>Shadow </a:t>
            </a:r>
          </a:p>
          <a:p>
            <a:r>
              <a:rPr lang="en-US" sz="1600" dirty="0" smtClean="0"/>
              <a:t>Of</a:t>
            </a:r>
          </a:p>
          <a:p>
            <a:r>
              <a:rPr lang="en-US" sz="1600" dirty="0" smtClean="0"/>
              <a:t>Accounts</a:t>
            </a:r>
          </a:p>
          <a:p>
            <a:r>
              <a:rPr lang="en-US" sz="1600" dirty="0" smtClean="0"/>
              <a:t>Table</a:t>
            </a:r>
            <a:endParaRPr lang="en-US" sz="1600" dirty="0"/>
          </a:p>
        </p:txBody>
      </p:sp>
    </p:spTree>
    <p:extLst>
      <p:ext uri="{BB962C8B-B14F-4D97-AF65-F5344CB8AC3E}">
        <p14:creationId xmlns="" xmlns:p14="http://schemas.microsoft.com/office/powerpoint/2010/main" val="26373888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258FE043-3D93-4B18-BF83-980D02A3C8B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218</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495821741"/>
              </p:ext>
            </p:extLst>
          </p:nvPr>
        </p:nvGraphicFramePr>
        <p:xfrm>
          <a:off x="4821282" y="235293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1270944548"/>
              </p:ext>
            </p:extLst>
          </p:nvPr>
        </p:nvGraphicFramePr>
        <p:xfrm>
          <a:off x="1763688" y="2025416"/>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628800"/>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23" name="TextBox 22"/>
          <p:cNvSpPr txBox="1"/>
          <p:nvPr/>
        </p:nvSpPr>
        <p:spPr>
          <a:xfrm>
            <a:off x="3241949" y="4769873"/>
            <a:ext cx="898003" cy="830997"/>
          </a:xfrm>
          <a:prstGeom prst="rect">
            <a:avLst/>
          </a:prstGeom>
          <a:noFill/>
        </p:spPr>
        <p:txBody>
          <a:bodyPr wrap="none" rtlCol="0">
            <a:spAutoFit/>
          </a:bodyPr>
          <a:lstStyle/>
          <a:p>
            <a:r>
              <a:rPr lang="en-US" sz="1600" dirty="0" smtClean="0"/>
              <a:t>Log </a:t>
            </a:r>
          </a:p>
          <a:p>
            <a:r>
              <a:rPr lang="en-US" sz="1600" dirty="0" smtClean="0"/>
              <a:t>Entries</a:t>
            </a:r>
          </a:p>
          <a:p>
            <a:r>
              <a:rPr lang="en-US" sz="1600" dirty="0" smtClean="0"/>
              <a:t>Of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3007715060"/>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Right Arrow 12"/>
          <p:cNvSpPr/>
          <p:nvPr/>
        </p:nvSpPr>
        <p:spPr bwMode="auto">
          <a:xfrm>
            <a:off x="4139952" y="5013176"/>
            <a:ext cx="864096" cy="3443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29634396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0E30D1C4-59DD-4342-8523-B35A84B8AD9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219</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2633415596"/>
              </p:ext>
            </p:extLst>
          </p:nvPr>
        </p:nvGraphicFramePr>
        <p:xfrm>
          <a:off x="4821282" y="235293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359188273"/>
              </p:ext>
            </p:extLst>
          </p:nvPr>
        </p:nvGraphicFramePr>
        <p:xfrm>
          <a:off x="1763688" y="2025416"/>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628800"/>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23" name="TextBox 22"/>
          <p:cNvSpPr txBox="1"/>
          <p:nvPr/>
        </p:nvSpPr>
        <p:spPr>
          <a:xfrm>
            <a:off x="3241949" y="4769873"/>
            <a:ext cx="898003" cy="830997"/>
          </a:xfrm>
          <a:prstGeom prst="rect">
            <a:avLst/>
          </a:prstGeom>
          <a:noFill/>
        </p:spPr>
        <p:txBody>
          <a:bodyPr wrap="none" rtlCol="0">
            <a:spAutoFit/>
          </a:bodyPr>
          <a:lstStyle/>
          <a:p>
            <a:r>
              <a:rPr lang="en-US" sz="1600" dirty="0" smtClean="0"/>
              <a:t>Log </a:t>
            </a:r>
          </a:p>
          <a:p>
            <a:r>
              <a:rPr lang="en-US" sz="1600" dirty="0" smtClean="0"/>
              <a:t>Entries</a:t>
            </a:r>
          </a:p>
          <a:p>
            <a:r>
              <a:rPr lang="en-US" sz="1600" dirty="0" smtClean="0"/>
              <a:t>Of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2954830920"/>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150,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Right Arrow 12"/>
          <p:cNvSpPr/>
          <p:nvPr/>
        </p:nvSpPr>
        <p:spPr bwMode="auto">
          <a:xfrm>
            <a:off x="4139952" y="5013176"/>
            <a:ext cx="864096" cy="3443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3243218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Transactions</a:t>
            </a:r>
            <a:endParaRPr lang="en-IN" dirty="0"/>
          </a:p>
        </p:txBody>
      </p:sp>
      <p:sp>
        <p:nvSpPr>
          <p:cNvPr id="3" name="Content Placeholder 2"/>
          <p:cNvSpPr>
            <a:spLocks noGrp="1"/>
          </p:cNvSpPr>
          <p:nvPr>
            <p:ph idx="1"/>
          </p:nvPr>
        </p:nvSpPr>
        <p:spPr/>
        <p:txBody>
          <a:bodyPr/>
          <a:lstStyle/>
          <a:p>
            <a:pPr eaLnBrk="0" hangingPunct="0">
              <a:spcBef>
                <a:spcPct val="0"/>
              </a:spcBef>
              <a:buNone/>
            </a:pPr>
            <a:r>
              <a:rPr lang="en-IN" sz="1600" dirty="0" smtClean="0">
                <a:latin typeface="Verdana" pitchFamily="34" charset="0"/>
              </a:rPr>
              <a:t>Example:</a:t>
            </a:r>
          </a:p>
          <a:p>
            <a:r>
              <a:rPr lang="en-US" sz="1600" dirty="0">
                <a:solidFill>
                  <a:srgbClr val="C00000"/>
                </a:solidFill>
              </a:rPr>
              <a:t>Transaction</a:t>
            </a:r>
            <a:r>
              <a:rPr lang="en-US" sz="1600" dirty="0" smtClean="0">
                <a:solidFill>
                  <a:srgbClr val="C00000"/>
                </a:solidFill>
              </a:rPr>
              <a:t>: </a:t>
            </a:r>
            <a:r>
              <a:rPr lang="en-US" sz="1600" dirty="0" smtClean="0"/>
              <a:t>Transfer </a:t>
            </a:r>
            <a:r>
              <a:rPr lang="en-US" sz="1600" dirty="0" err="1"/>
              <a:t>Rs</a:t>
            </a:r>
            <a:r>
              <a:rPr lang="en-US" sz="1600" dirty="0"/>
              <a:t>. 100 from Ram account to </a:t>
            </a:r>
            <a:r>
              <a:rPr lang="en-US" sz="1600" dirty="0" err="1"/>
              <a:t>Shyam</a:t>
            </a:r>
            <a:r>
              <a:rPr lang="en-US" sz="1600" dirty="0"/>
              <a:t> account.</a:t>
            </a:r>
          </a:p>
          <a:p>
            <a:pPr eaLnBrk="0" hangingPunct="0">
              <a:spcBef>
                <a:spcPct val="0"/>
              </a:spcBef>
              <a:buNone/>
            </a:pPr>
            <a:endParaRPr lang="en-IN" sz="1600" dirty="0" smtClean="0">
              <a:latin typeface="Verdana" pitchFamily="34" charset="0"/>
            </a:endParaRPr>
          </a:p>
          <a:p>
            <a:pPr eaLnBrk="0" hangingPunct="0">
              <a:spcBef>
                <a:spcPct val="0"/>
              </a:spcBef>
              <a:buNone/>
            </a:pPr>
            <a:r>
              <a:rPr lang="en-IN" sz="1600" dirty="0" smtClean="0">
                <a:latin typeface="Verdana" pitchFamily="34" charset="0"/>
              </a:rPr>
              <a:t>UPDATE accounts SET balance = balance - 100 WHERE owner = '</a:t>
            </a:r>
            <a:r>
              <a:rPr lang="en-IN" sz="1600" dirty="0" smtClean="0">
                <a:solidFill>
                  <a:srgbClr val="0000FF"/>
                </a:solidFill>
                <a:latin typeface="Verdana" pitchFamily="34" charset="0"/>
              </a:rPr>
              <a:t>Ram</a:t>
            </a:r>
            <a:r>
              <a:rPr lang="en-IN" sz="1600" dirty="0" smtClean="0">
                <a:latin typeface="Verdana" pitchFamily="34" charset="0"/>
              </a:rPr>
              <a:t>';</a:t>
            </a:r>
          </a:p>
          <a:p>
            <a:pPr eaLnBrk="0" hangingPunct="0">
              <a:spcBef>
                <a:spcPct val="0"/>
              </a:spcBef>
              <a:buNone/>
            </a:pPr>
            <a:r>
              <a:rPr lang="en-IN" sz="1600" dirty="0" smtClean="0">
                <a:latin typeface="Verdana" pitchFamily="34" charset="0"/>
              </a:rPr>
              <a:t>UPDATE accounts SET balance = balance + 100 WHERE owner = '</a:t>
            </a:r>
            <a:r>
              <a:rPr lang="en-IN" sz="1600" dirty="0" err="1" smtClean="0">
                <a:solidFill>
                  <a:srgbClr val="FF00FF"/>
                </a:solidFill>
                <a:latin typeface="Verdana" pitchFamily="34" charset="0"/>
              </a:rPr>
              <a:t>Shyam</a:t>
            </a:r>
            <a:r>
              <a:rPr lang="en-IN" sz="1600" dirty="0" smtClean="0">
                <a:latin typeface="Verdana" pitchFamily="34" charset="0"/>
              </a:rPr>
              <a:t>';</a:t>
            </a:r>
          </a:p>
          <a:p>
            <a:endParaRPr lang="en-IN" sz="1600" dirty="0" smtClean="0"/>
          </a:p>
          <a:p>
            <a:pPr>
              <a:buNone/>
            </a:pPr>
            <a:r>
              <a:rPr lang="en-IN" sz="1600" dirty="0" smtClean="0"/>
              <a:t>Above two Update statements  must run, or neither must run. You cannot </a:t>
            </a:r>
          </a:p>
          <a:p>
            <a:pPr>
              <a:buNone/>
            </a:pPr>
            <a:r>
              <a:rPr lang="en-IN" sz="1600" dirty="0" smtClean="0"/>
              <a:t>have the money being transferred out of one person's account, and then </a:t>
            </a:r>
          </a:p>
          <a:p>
            <a:pPr>
              <a:buNone/>
            </a:pPr>
            <a:r>
              <a:rPr lang="en-IN" sz="1600" dirty="0" smtClean="0"/>
              <a:t>'disappearing' if for some reason the second query fails. Both these queries </a:t>
            </a:r>
          </a:p>
          <a:p>
            <a:pPr>
              <a:buNone/>
            </a:pPr>
            <a:r>
              <a:rPr lang="en-IN" sz="1600" dirty="0" smtClean="0"/>
              <a:t>form one </a:t>
            </a:r>
            <a:r>
              <a:rPr lang="en-IN" sz="1600" i="1" dirty="0" smtClean="0"/>
              <a:t>transaction</a:t>
            </a:r>
            <a:r>
              <a:rPr lang="en-IN" sz="1600" dirty="0" smtClean="0"/>
              <a:t>. </a:t>
            </a:r>
          </a:p>
          <a:p>
            <a:pPr>
              <a:buNone/>
            </a:pPr>
            <a:endParaRPr lang="en-IN" sz="1600" dirty="0" smtClean="0"/>
          </a:p>
          <a:p>
            <a:pPr>
              <a:buNone/>
            </a:pPr>
            <a:r>
              <a:rPr lang="en-IN" sz="1600" dirty="0" smtClean="0"/>
              <a:t>A transaction is simply a number of individual queries that are </a:t>
            </a:r>
          </a:p>
          <a:p>
            <a:pPr>
              <a:buNone/>
            </a:pPr>
            <a:r>
              <a:rPr lang="en-IN" sz="1600" dirty="0" smtClean="0"/>
              <a:t>grouped together in between </a:t>
            </a:r>
            <a:r>
              <a:rPr lang="en-IN" sz="1600" b="1" dirty="0" smtClean="0"/>
              <a:t>START TRANSACTION</a:t>
            </a:r>
            <a:r>
              <a:rPr lang="en-IN" sz="1600" dirty="0" smtClean="0"/>
              <a:t> and </a:t>
            </a:r>
            <a:r>
              <a:rPr lang="en-IN" sz="1600" b="1" dirty="0" smtClean="0"/>
              <a:t>COMMIT </a:t>
            </a:r>
          </a:p>
          <a:p>
            <a:pPr>
              <a:buNone/>
            </a:pPr>
            <a:r>
              <a:rPr lang="en-IN" sz="1600" dirty="0" smtClean="0"/>
              <a:t>statement.</a:t>
            </a:r>
          </a:p>
          <a:p>
            <a:pPr>
              <a:buNone/>
            </a:pPr>
            <a:r>
              <a:rPr lang="en-IN" sz="1600" b="1" dirty="0"/>
              <a:t>START </a:t>
            </a:r>
            <a:r>
              <a:rPr lang="en-IN" sz="1600" b="1" dirty="0" smtClean="0"/>
              <a:t>TRANSACTION</a:t>
            </a:r>
          </a:p>
          <a:p>
            <a:pPr eaLnBrk="0" hangingPunct="0">
              <a:spcBef>
                <a:spcPct val="0"/>
              </a:spcBef>
              <a:buNone/>
            </a:pPr>
            <a:r>
              <a:rPr lang="en-IN" sz="1600" dirty="0">
                <a:latin typeface="Verdana" pitchFamily="34" charset="0"/>
              </a:rPr>
              <a:t>UPDATE accounts SET balance = balance - 100 WHERE owner = '</a:t>
            </a:r>
            <a:r>
              <a:rPr lang="en-IN" sz="1600" dirty="0">
                <a:solidFill>
                  <a:srgbClr val="0000FF"/>
                </a:solidFill>
                <a:latin typeface="Verdana" pitchFamily="34" charset="0"/>
              </a:rPr>
              <a:t>Ram</a:t>
            </a:r>
            <a:r>
              <a:rPr lang="en-IN" sz="1600" dirty="0">
                <a:latin typeface="Verdana" pitchFamily="34" charset="0"/>
              </a:rPr>
              <a:t>';</a:t>
            </a:r>
          </a:p>
          <a:p>
            <a:pPr eaLnBrk="0" hangingPunct="0">
              <a:spcBef>
                <a:spcPct val="0"/>
              </a:spcBef>
              <a:buNone/>
            </a:pPr>
            <a:r>
              <a:rPr lang="en-IN" sz="1600" dirty="0">
                <a:latin typeface="Verdana" pitchFamily="34" charset="0"/>
              </a:rPr>
              <a:t>UPDATE accounts SET balance = balance + 100 WHERE owner = '</a:t>
            </a:r>
            <a:r>
              <a:rPr lang="en-IN" sz="1600" dirty="0" err="1">
                <a:solidFill>
                  <a:srgbClr val="FF00FF"/>
                </a:solidFill>
                <a:latin typeface="Verdana" pitchFamily="34" charset="0"/>
              </a:rPr>
              <a:t>Shyam</a:t>
            </a:r>
            <a:r>
              <a:rPr lang="en-IN" sz="1600" dirty="0">
                <a:latin typeface="Verdana" pitchFamily="34" charset="0"/>
              </a:rPr>
              <a:t>';</a:t>
            </a:r>
          </a:p>
          <a:p>
            <a:pPr>
              <a:buNone/>
            </a:pPr>
            <a:r>
              <a:rPr lang="en-IN" sz="1600" b="1" dirty="0" smtClean="0"/>
              <a:t>COMMIT</a:t>
            </a:r>
          </a:p>
          <a:p>
            <a:pPr>
              <a:buNone/>
            </a:pPr>
            <a:endParaRPr lang="en-IN" sz="1600" dirty="0" smtClean="0"/>
          </a:p>
          <a:p>
            <a:pPr>
              <a:buNone/>
            </a:pPr>
            <a:endParaRPr lang="en-IN" sz="1600" dirty="0"/>
          </a:p>
        </p:txBody>
      </p:sp>
      <p:sp>
        <p:nvSpPr>
          <p:cNvPr id="4" name="Date Placeholder 3"/>
          <p:cNvSpPr>
            <a:spLocks noGrp="1"/>
          </p:cNvSpPr>
          <p:nvPr>
            <p:ph type="dt" sz="half" idx="10"/>
          </p:nvPr>
        </p:nvSpPr>
        <p:spPr/>
        <p:txBody>
          <a:bodyPr/>
          <a:lstStyle/>
          <a:p>
            <a:fld id="{917351E4-B661-4CA7-A459-E36AAB78F5E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B8590B78-3952-4765-BAD3-66FAF372F0E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220</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949277103"/>
              </p:ext>
            </p:extLst>
          </p:nvPr>
        </p:nvGraphicFramePr>
        <p:xfrm>
          <a:off x="4821282" y="235293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652381011"/>
              </p:ext>
            </p:extLst>
          </p:nvPr>
        </p:nvGraphicFramePr>
        <p:xfrm>
          <a:off x="1763688" y="2212072"/>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23" name="TextBox 22"/>
          <p:cNvSpPr txBox="1"/>
          <p:nvPr/>
        </p:nvSpPr>
        <p:spPr>
          <a:xfrm>
            <a:off x="3241949" y="4769873"/>
            <a:ext cx="898003" cy="830997"/>
          </a:xfrm>
          <a:prstGeom prst="rect">
            <a:avLst/>
          </a:prstGeom>
          <a:noFill/>
        </p:spPr>
        <p:txBody>
          <a:bodyPr wrap="none" rtlCol="0">
            <a:spAutoFit/>
          </a:bodyPr>
          <a:lstStyle/>
          <a:p>
            <a:r>
              <a:rPr lang="en-US" sz="1600" dirty="0" smtClean="0"/>
              <a:t>Log </a:t>
            </a:r>
          </a:p>
          <a:p>
            <a:r>
              <a:rPr lang="en-US" sz="1600" dirty="0" smtClean="0"/>
              <a:t>Entries</a:t>
            </a:r>
          </a:p>
          <a:p>
            <a:r>
              <a:rPr lang="en-US" sz="1600" dirty="0" smtClean="0"/>
              <a:t>Of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4224618911"/>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150,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chemeClr val="tx1"/>
                          </a:solidFill>
                        </a:rPr>
                        <a:t>[Read, T1, 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chemeClr val="tx1"/>
                          </a:solidFill>
                        </a:rPr>
                        <a:t>[Write, T2, B, 100,200]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1" dirty="0" smtClean="0">
                          <a:solidFill>
                            <a:srgbClr val="FF9900"/>
                          </a:solidFill>
                        </a:rPr>
                        <a:t>[Commit,</a:t>
                      </a:r>
                      <a:r>
                        <a:rPr lang="en-US" sz="1600" b="1" baseline="0" dirty="0" smtClean="0">
                          <a:solidFill>
                            <a:srgbClr val="FF9900"/>
                          </a:solidFill>
                        </a:rPr>
                        <a:t> T1]</a:t>
                      </a:r>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Right Arrow 12"/>
          <p:cNvSpPr/>
          <p:nvPr/>
        </p:nvSpPr>
        <p:spPr bwMode="auto">
          <a:xfrm>
            <a:off x="4139952" y="5013176"/>
            <a:ext cx="864096" cy="3443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8681320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F851C195-350F-4C8E-8AB7-B162C1ECA9E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221</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536678453"/>
              </p:ext>
            </p:extLst>
          </p:nvPr>
        </p:nvGraphicFramePr>
        <p:xfrm>
          <a:off x="4821282" y="235293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372046181"/>
              </p:ext>
            </p:extLst>
          </p:nvPr>
        </p:nvGraphicFramePr>
        <p:xfrm>
          <a:off x="1763688" y="2212072"/>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2702068465"/>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150,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chemeClr val="tx1"/>
                          </a:solidFill>
                        </a:rPr>
                        <a:t>[Read, T1, 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5" name="Straight Arrow Connector 14"/>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sp>
        <p:nvSpPr>
          <p:cNvPr id="17" name="TextBox 16"/>
          <p:cNvSpPr txBox="1"/>
          <p:nvPr/>
        </p:nvSpPr>
        <p:spPr>
          <a:xfrm>
            <a:off x="483945" y="4913873"/>
            <a:ext cx="3501280" cy="1323439"/>
          </a:xfrm>
          <a:prstGeom prst="rect">
            <a:avLst/>
          </a:prstGeom>
          <a:noFill/>
          <a:ln>
            <a:solidFill>
              <a:schemeClr val="tx1"/>
            </a:solidFill>
          </a:ln>
        </p:spPr>
        <p:txBody>
          <a:bodyPr wrap="none" rtlCol="0">
            <a:spAutoFit/>
          </a:bodyPr>
          <a:lstStyle/>
          <a:p>
            <a:r>
              <a:rPr lang="en-US" sz="1600" b="1" dirty="0" smtClean="0"/>
              <a:t>Question:</a:t>
            </a:r>
          </a:p>
          <a:p>
            <a:r>
              <a:rPr lang="en-US" sz="1600" dirty="0" smtClean="0"/>
              <a:t>Now, when system crash</a:t>
            </a:r>
          </a:p>
          <a:p>
            <a:r>
              <a:rPr lang="en-US" sz="1600" dirty="0" smtClean="0"/>
              <a:t>Occurs how the database</a:t>
            </a:r>
          </a:p>
          <a:p>
            <a:r>
              <a:rPr lang="en-US" sz="1600" dirty="0" smtClean="0"/>
              <a:t>Can be restored back to original</a:t>
            </a:r>
          </a:p>
          <a:p>
            <a:r>
              <a:rPr lang="en-US" sz="1600" dirty="0" smtClean="0"/>
              <a:t>Data values</a:t>
            </a:r>
          </a:p>
        </p:txBody>
      </p:sp>
    </p:spTree>
    <p:extLst>
      <p:ext uri="{BB962C8B-B14F-4D97-AF65-F5344CB8AC3E}">
        <p14:creationId xmlns="" xmlns:p14="http://schemas.microsoft.com/office/powerpoint/2010/main" val="164888457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44AF4501-3E58-4C6D-B0B6-0A0F9FACF50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222</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4041714323"/>
              </p:ext>
            </p:extLst>
          </p:nvPr>
        </p:nvGraphicFramePr>
        <p:xfrm>
          <a:off x="4711056" y="2352930"/>
          <a:ext cx="2574008" cy="1076960"/>
        </p:xfrm>
        <a:graphic>
          <a:graphicData uri="http://schemas.openxmlformats.org/drawingml/2006/table">
            <a:tbl>
              <a:tblPr firstRow="1" bandRow="1">
                <a:tableStyleId>{5C22544A-7EE6-4342-B048-85BDC9FD1C3A}</a:tableStyleId>
              </a:tblPr>
              <a:tblGrid>
                <a:gridCol w="1115783"/>
                <a:gridCol w="1458225"/>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a:t>
                      </a:r>
                      <a:r>
                        <a:rPr lang="en-US" sz="1600" b="0" strike="sngStrike" dirty="0" smtClean="0">
                          <a:solidFill>
                            <a:schemeClr val="tx1"/>
                          </a:solidFill>
                        </a:rPr>
                        <a:t>50</a:t>
                      </a:r>
                      <a:r>
                        <a:rPr lang="en-US" sz="1600" b="0" dirty="0" smtClean="0">
                          <a:solidFill>
                            <a:schemeClr val="tx1"/>
                          </a:solidFill>
                        </a:rPr>
                        <a:t> 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193428746"/>
              </p:ext>
            </p:extLst>
          </p:nvPr>
        </p:nvGraphicFramePr>
        <p:xfrm>
          <a:off x="1763688" y="2212072"/>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1252714858"/>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150,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chemeClr val="tx1"/>
                          </a:solidFill>
                        </a:rPr>
                        <a:t>[Read, T1, 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5" name="Straight Arrow Connector 14"/>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cxnSp>
        <p:nvCxnSpPr>
          <p:cNvPr id="13" name="Straight Connector 12"/>
          <p:cNvCxnSpPr/>
          <p:nvPr/>
        </p:nvCxnSpPr>
        <p:spPr bwMode="auto">
          <a:xfrm>
            <a:off x="7547568" y="4869160"/>
            <a:ext cx="50405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8051624" y="2852936"/>
            <a:ext cx="0" cy="2016224"/>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1" name="Straight Arrow Connector 20"/>
          <p:cNvCxnSpPr/>
          <p:nvPr/>
        </p:nvCxnSpPr>
        <p:spPr bwMode="auto">
          <a:xfrm flipH="1">
            <a:off x="7236296" y="2852936"/>
            <a:ext cx="815328"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3" name="TextBox 22"/>
          <p:cNvSpPr txBox="1"/>
          <p:nvPr/>
        </p:nvSpPr>
        <p:spPr>
          <a:xfrm>
            <a:off x="8049664" y="3330970"/>
            <a:ext cx="1063881" cy="923330"/>
          </a:xfrm>
          <a:prstGeom prst="rect">
            <a:avLst/>
          </a:prstGeom>
          <a:noFill/>
        </p:spPr>
        <p:txBody>
          <a:bodyPr wrap="none" rtlCol="0">
            <a:spAutoFit/>
          </a:bodyPr>
          <a:lstStyle/>
          <a:p>
            <a:r>
              <a:rPr lang="en-US" dirty="0" smtClean="0"/>
              <a:t>Restore</a:t>
            </a:r>
          </a:p>
          <a:p>
            <a:r>
              <a:rPr lang="en-US" dirty="0" smtClean="0"/>
              <a:t>Old</a:t>
            </a:r>
          </a:p>
          <a:p>
            <a:r>
              <a:rPr lang="en-US" dirty="0" smtClean="0"/>
              <a:t>value</a:t>
            </a:r>
            <a:endParaRPr lang="en-US" dirty="0"/>
          </a:p>
        </p:txBody>
      </p:sp>
    </p:spTree>
    <p:extLst>
      <p:ext uri="{BB962C8B-B14F-4D97-AF65-F5344CB8AC3E}">
        <p14:creationId xmlns="" xmlns:p14="http://schemas.microsoft.com/office/powerpoint/2010/main" val="272740877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33540ABB-27AF-4452-BD7D-290BFA73F0C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223</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998393926"/>
              </p:ext>
            </p:extLst>
          </p:nvPr>
        </p:nvGraphicFramePr>
        <p:xfrm>
          <a:off x="4821282" y="2352930"/>
          <a:ext cx="2260104" cy="1076960"/>
        </p:xfrm>
        <a:graphic>
          <a:graphicData uri="http://schemas.openxmlformats.org/drawingml/2006/table">
            <a:tbl>
              <a:tblPr firstRow="1" bandRow="1">
                <a:tableStyleId>{5C22544A-7EE6-4342-B048-85BDC9FD1C3A}</a:tableStyleId>
              </a:tblPr>
              <a:tblGrid>
                <a:gridCol w="1107976"/>
                <a:gridCol w="1152128"/>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150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2130121860"/>
              </p:ext>
            </p:extLst>
          </p:nvPr>
        </p:nvGraphicFramePr>
        <p:xfrm>
          <a:off x="1763688" y="2212072"/>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1799084507"/>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150,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67544" y="4941167"/>
            <a:ext cx="4164602" cy="923330"/>
          </a:xfrm>
          <a:prstGeom prst="rect">
            <a:avLst/>
          </a:prstGeom>
          <a:noFill/>
        </p:spPr>
        <p:txBody>
          <a:bodyPr wrap="none" rtlCol="0">
            <a:spAutoFit/>
          </a:bodyPr>
          <a:lstStyle/>
          <a:p>
            <a:r>
              <a:rPr lang="en-US" b="1" dirty="0" smtClean="0"/>
              <a:t>Question:</a:t>
            </a:r>
          </a:p>
          <a:p>
            <a:r>
              <a:rPr lang="en-US" dirty="0" smtClean="0"/>
              <a:t>Why should we maintain old value</a:t>
            </a:r>
          </a:p>
          <a:p>
            <a:r>
              <a:rPr lang="en-US" dirty="0" smtClean="0"/>
              <a:t>in LOG for write operation</a:t>
            </a:r>
            <a:endParaRPr lang="en-US" dirty="0"/>
          </a:p>
        </p:txBody>
      </p:sp>
    </p:spTree>
    <p:extLst>
      <p:ext uri="{BB962C8B-B14F-4D97-AF65-F5344CB8AC3E}">
        <p14:creationId xmlns="" xmlns:p14="http://schemas.microsoft.com/office/powerpoint/2010/main" val="422134564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r>
              <a:rPr lang="en-US" sz="2000" dirty="0" smtClean="0"/>
              <a:t>Transferring Rs.100/- from account A to account B</a:t>
            </a:r>
            <a:endParaRPr lang="en-US" sz="2000" dirty="0"/>
          </a:p>
        </p:txBody>
      </p:sp>
      <p:sp>
        <p:nvSpPr>
          <p:cNvPr id="4" name="Date Placeholder 3"/>
          <p:cNvSpPr>
            <a:spLocks noGrp="1"/>
          </p:cNvSpPr>
          <p:nvPr>
            <p:ph type="dt" sz="half" idx="10"/>
          </p:nvPr>
        </p:nvSpPr>
        <p:spPr/>
        <p:txBody>
          <a:bodyPr/>
          <a:lstStyle/>
          <a:p>
            <a:fld id="{B4DC609D-D845-4179-8E7D-57B6F34ECE0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224</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2403251173"/>
              </p:ext>
            </p:extLst>
          </p:nvPr>
        </p:nvGraphicFramePr>
        <p:xfrm>
          <a:off x="4711056" y="2352930"/>
          <a:ext cx="2574008" cy="1076960"/>
        </p:xfrm>
        <a:graphic>
          <a:graphicData uri="http://schemas.openxmlformats.org/drawingml/2006/table">
            <a:tbl>
              <a:tblPr firstRow="1" bandRow="1">
                <a:tableStyleId>{5C22544A-7EE6-4342-B048-85BDC9FD1C3A}</a:tableStyleId>
              </a:tblPr>
              <a:tblGrid>
                <a:gridCol w="1115783"/>
                <a:gridCol w="1458225"/>
              </a:tblGrid>
              <a:tr h="370840">
                <a:tc>
                  <a:txBody>
                    <a:bodyPr/>
                    <a:lstStyle/>
                    <a:p>
                      <a:r>
                        <a:rPr lang="en-US" sz="1600" b="1" dirty="0" smtClean="0">
                          <a:solidFill>
                            <a:schemeClr val="tx1"/>
                          </a:solidFill>
                        </a:rPr>
                        <a:t>Account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Balance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ctr"/>
                      <a:r>
                        <a:rPr lang="en-US" sz="1600" b="0" dirty="0" smtClean="0">
                          <a:solidFill>
                            <a:schemeClr val="tx1"/>
                          </a:solidFill>
                        </a:rPr>
                        <a:t>A</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strike="sngStrike" dirty="0" smtClean="0">
                          <a:solidFill>
                            <a:schemeClr val="tx1"/>
                          </a:solidFill>
                        </a:rPr>
                        <a:t>150</a:t>
                      </a:r>
                      <a:r>
                        <a:rPr lang="en-US" sz="1600" b="0" dirty="0" smtClean="0">
                          <a:solidFill>
                            <a:schemeClr val="tx1"/>
                          </a:solidFill>
                        </a:rPr>
                        <a:t> </a:t>
                      </a:r>
                      <a:r>
                        <a:rPr lang="en-US" sz="1600" b="0" strike="sngStrike" dirty="0" smtClean="0">
                          <a:solidFill>
                            <a:schemeClr val="tx1"/>
                          </a:solidFill>
                        </a:rPr>
                        <a:t>50</a:t>
                      </a:r>
                      <a:r>
                        <a:rPr lang="en-US" sz="1600" b="0" dirty="0" smtClean="0">
                          <a:solidFill>
                            <a:schemeClr val="tx1"/>
                          </a:solidFill>
                        </a:rPr>
                        <a:t> </a:t>
                      </a:r>
                      <a:r>
                        <a:rPr lang="en-US" sz="1600" b="1" dirty="0" smtClean="0">
                          <a:solidFill>
                            <a:schemeClr val="tx1"/>
                          </a:solidFill>
                        </a:rPr>
                        <a:t>150</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rPr>
                        <a:t>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 100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4814058" y="1988840"/>
            <a:ext cx="1344022" cy="338554"/>
          </a:xfrm>
          <a:prstGeom prst="rect">
            <a:avLst/>
          </a:prstGeom>
          <a:noFill/>
        </p:spPr>
        <p:txBody>
          <a:bodyPr wrap="none" rtlCol="0">
            <a:spAutoFit/>
          </a:bodyPr>
          <a:lstStyle/>
          <a:p>
            <a:r>
              <a:rPr lang="en-US" sz="1600" dirty="0" smtClean="0"/>
              <a:t>ACCOUNTS</a:t>
            </a:r>
            <a:endParaRPr lang="en-US" sz="1600" dirty="0"/>
          </a:p>
        </p:txBody>
      </p:sp>
      <p:graphicFrame>
        <p:nvGraphicFramePr>
          <p:cNvPr id="10" name="Table 9"/>
          <p:cNvGraphicFramePr>
            <a:graphicFrameLocks noGrp="1"/>
          </p:cNvGraphicFramePr>
          <p:nvPr>
            <p:extLst>
              <p:ext uri="{D42A27DB-BD31-4B8C-83A1-F6EECF244321}">
                <p14:modId xmlns="" xmlns:p14="http://schemas.microsoft.com/office/powerpoint/2010/main" val="3149144837"/>
              </p:ext>
            </p:extLst>
          </p:nvPr>
        </p:nvGraphicFramePr>
        <p:xfrm>
          <a:off x="1763688" y="2212072"/>
          <a:ext cx="1728192" cy="2595880"/>
        </p:xfrm>
        <a:graphic>
          <a:graphicData uri="http://schemas.openxmlformats.org/drawingml/2006/table">
            <a:tbl>
              <a:tblPr firstRow="1" bandRow="1">
                <a:tableStyleId>{5C22544A-7EE6-4342-B048-85BDC9FD1C3A}</a:tableStyleId>
              </a:tblPr>
              <a:tblGrid>
                <a:gridCol w="1728192"/>
              </a:tblGrid>
              <a:tr h="370840">
                <a:tc>
                  <a:txBody>
                    <a:bodyPr/>
                    <a:lstStyle/>
                    <a:p>
                      <a:r>
                        <a:rPr lang="en-US" sz="1800" b="0" dirty="0" smtClean="0">
                          <a:solidFill>
                            <a:srgbClr val="0000FF"/>
                          </a:solidFill>
                        </a:rPr>
                        <a:t>Read(A)</a:t>
                      </a:r>
                      <a:endParaRPr lang="en-US" sz="18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A=A-100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CC3300"/>
                          </a:solidFill>
                        </a:rPr>
                        <a:t>Write(A)</a:t>
                      </a:r>
                      <a:endParaRPr lang="en-US" sz="18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Read(B)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B=B+100</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000000"/>
                          </a:solidFill>
                        </a:rPr>
                        <a:t>Write(B)</a:t>
                      </a:r>
                      <a:endParaRPr lang="en-US" sz="18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dirty="0" smtClean="0">
                          <a:solidFill>
                            <a:srgbClr val="FF9900"/>
                          </a:solidFill>
                        </a:rPr>
                        <a:t>Commit</a:t>
                      </a:r>
                      <a:endParaRPr lang="en-US" sz="1800" b="0"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19672" y="1815456"/>
            <a:ext cx="1687065" cy="338554"/>
          </a:xfrm>
          <a:prstGeom prst="rect">
            <a:avLst/>
          </a:prstGeom>
          <a:noFill/>
        </p:spPr>
        <p:txBody>
          <a:bodyPr wrap="none" rtlCol="0">
            <a:spAutoFit/>
          </a:bodyPr>
          <a:lstStyle/>
          <a:p>
            <a:r>
              <a:rPr lang="en-US" sz="1600" dirty="0" smtClean="0"/>
              <a:t>Transaction T1</a:t>
            </a:r>
            <a:endParaRPr lang="en-US" sz="1600" dirty="0"/>
          </a:p>
        </p:txBody>
      </p:sp>
      <p:sp>
        <p:nvSpPr>
          <p:cNvPr id="12" name="Rectangle 11"/>
          <p:cNvSpPr/>
          <p:nvPr/>
        </p:nvSpPr>
        <p:spPr bwMode="auto">
          <a:xfrm>
            <a:off x="4662288" y="1984734"/>
            <a:ext cx="3654128" cy="4324586"/>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aphicFrame>
        <p:nvGraphicFramePr>
          <p:cNvPr id="20" name="Table 19"/>
          <p:cNvGraphicFramePr>
            <a:graphicFrameLocks noGrp="1"/>
          </p:cNvGraphicFramePr>
          <p:nvPr>
            <p:extLst>
              <p:ext uri="{D42A27DB-BD31-4B8C-83A1-F6EECF244321}">
                <p14:modId xmlns="" xmlns:p14="http://schemas.microsoft.com/office/powerpoint/2010/main" val="2948113302"/>
              </p:ext>
            </p:extLst>
          </p:nvPr>
        </p:nvGraphicFramePr>
        <p:xfrm>
          <a:off x="5004048" y="3645024"/>
          <a:ext cx="2664296" cy="2524760"/>
        </p:xfrm>
        <a:graphic>
          <a:graphicData uri="http://schemas.openxmlformats.org/drawingml/2006/table">
            <a:tbl>
              <a:tblPr firstRow="1" bandRow="1">
                <a:tableStyleId>{5C22544A-7EE6-4342-B048-85BDC9FD1C3A}</a:tableStyleId>
              </a:tblPr>
              <a:tblGrid>
                <a:gridCol w="2664296"/>
              </a:tblGrid>
              <a:tr h="370840">
                <a:tc>
                  <a:txBody>
                    <a:bodyPr/>
                    <a:lstStyle/>
                    <a:p>
                      <a:pPr algn="ctr"/>
                      <a:r>
                        <a:rPr lang="en-US" sz="1600" b="1" dirty="0" smtClean="0">
                          <a:solidFill>
                            <a:schemeClr val="tx1"/>
                          </a:solidFill>
                        </a:rPr>
                        <a:t>LOG of T1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1" dirty="0" smtClean="0">
                          <a:solidFill>
                            <a:srgbClr val="006600"/>
                          </a:solidFill>
                        </a:rPr>
                        <a:t>[Start, T1]</a:t>
                      </a:r>
                      <a:endParaRPr lang="en-US" sz="1600"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7080">
                <a:tc>
                  <a:txBody>
                    <a:bodyPr/>
                    <a:lstStyle/>
                    <a:p>
                      <a:pPr algn="l"/>
                      <a:r>
                        <a:rPr lang="en-US" sz="1600" b="0" dirty="0" smtClean="0">
                          <a:solidFill>
                            <a:srgbClr val="0000FF"/>
                          </a:solidFill>
                        </a:rPr>
                        <a:t>[Read,</a:t>
                      </a:r>
                      <a:r>
                        <a:rPr lang="en-US" sz="1600" b="0" baseline="0" dirty="0" smtClean="0">
                          <a:solidFill>
                            <a:srgbClr val="0000FF"/>
                          </a:solidFill>
                        </a:rPr>
                        <a:t> T1, A]</a:t>
                      </a:r>
                      <a:endParaRPr lang="en-US" sz="1600"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rgbClr val="CC3300"/>
                          </a:solidFill>
                        </a:rPr>
                        <a:t>[Write,T1, A, </a:t>
                      </a:r>
                      <a:r>
                        <a:rPr lang="en-US" sz="1600" b="1" dirty="0" smtClean="0">
                          <a:solidFill>
                            <a:schemeClr val="tx1"/>
                          </a:solidFill>
                        </a:rPr>
                        <a:t>150</a:t>
                      </a:r>
                      <a:r>
                        <a:rPr lang="en-US" sz="1600" b="0" dirty="0" smtClean="0">
                          <a:solidFill>
                            <a:srgbClr val="CC3300"/>
                          </a:solidFill>
                        </a:rPr>
                        <a:t>, 50]</a:t>
                      </a:r>
                      <a:endParaRPr lang="en-US" sz="1600" b="0"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en-US" sz="1600" b="0" dirty="0" smtClean="0">
                          <a:solidFill>
                            <a:schemeClr val="tx1"/>
                          </a:solidFill>
                        </a:rPr>
                        <a:t>[Read, T1, B]</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endParaRPr lang="en-US" sz="1600" b="1" dirty="0">
                        <a:solidFill>
                          <a:srgbClr val="FF99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5" name="Straight Arrow Connector 14"/>
          <p:cNvCxnSpPr/>
          <p:nvPr/>
        </p:nvCxnSpPr>
        <p:spPr bwMode="auto">
          <a:xfrm>
            <a:off x="1259632" y="3687664"/>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350624" y="3364498"/>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cxnSp>
        <p:nvCxnSpPr>
          <p:cNvPr id="13" name="Straight Connector 12"/>
          <p:cNvCxnSpPr/>
          <p:nvPr/>
        </p:nvCxnSpPr>
        <p:spPr bwMode="auto">
          <a:xfrm>
            <a:off x="7547568" y="4869160"/>
            <a:ext cx="50405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8051624" y="2852936"/>
            <a:ext cx="0" cy="2016224"/>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1" name="Straight Arrow Connector 20"/>
          <p:cNvCxnSpPr/>
          <p:nvPr/>
        </p:nvCxnSpPr>
        <p:spPr bwMode="auto">
          <a:xfrm flipH="1">
            <a:off x="7236296" y="2852936"/>
            <a:ext cx="815328"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7" name="TextBox 6"/>
          <p:cNvSpPr txBox="1"/>
          <p:nvPr/>
        </p:nvSpPr>
        <p:spPr>
          <a:xfrm>
            <a:off x="569288" y="4985881"/>
            <a:ext cx="3932487" cy="830997"/>
          </a:xfrm>
          <a:prstGeom prst="rect">
            <a:avLst/>
          </a:prstGeom>
          <a:noFill/>
        </p:spPr>
        <p:txBody>
          <a:bodyPr wrap="none" rtlCol="0">
            <a:spAutoFit/>
          </a:bodyPr>
          <a:lstStyle/>
          <a:p>
            <a:r>
              <a:rPr lang="en-US" sz="1600" b="1" dirty="0" smtClean="0"/>
              <a:t>Old</a:t>
            </a:r>
            <a:r>
              <a:rPr lang="en-US" sz="1600" dirty="0" smtClean="0"/>
              <a:t> value is required for </a:t>
            </a:r>
            <a:r>
              <a:rPr lang="en-US" sz="1600" b="1" dirty="0" smtClean="0"/>
              <a:t>UNDO,</a:t>
            </a:r>
          </a:p>
          <a:p>
            <a:r>
              <a:rPr lang="en-US" sz="1600" dirty="0" smtClean="0"/>
              <a:t>If changes where made to database</a:t>
            </a:r>
          </a:p>
          <a:p>
            <a:r>
              <a:rPr lang="en-US" sz="1600" dirty="0" smtClean="0"/>
              <a:t>Before transaction reaches commit</a:t>
            </a:r>
            <a:endParaRPr lang="en-US" sz="1600" dirty="0"/>
          </a:p>
        </p:txBody>
      </p:sp>
      <p:sp>
        <p:nvSpPr>
          <p:cNvPr id="14" name="TextBox 13"/>
          <p:cNvSpPr txBox="1"/>
          <p:nvPr/>
        </p:nvSpPr>
        <p:spPr>
          <a:xfrm>
            <a:off x="8051624" y="3515104"/>
            <a:ext cx="955711" cy="369332"/>
          </a:xfrm>
          <a:prstGeom prst="rect">
            <a:avLst/>
          </a:prstGeom>
          <a:noFill/>
        </p:spPr>
        <p:txBody>
          <a:bodyPr wrap="none" rtlCol="0">
            <a:spAutoFit/>
          </a:bodyPr>
          <a:lstStyle/>
          <a:p>
            <a:r>
              <a:rPr lang="en-US" b="1" dirty="0" smtClean="0"/>
              <a:t>UNDO</a:t>
            </a:r>
            <a:endParaRPr lang="en-US" dirty="0"/>
          </a:p>
        </p:txBody>
      </p:sp>
    </p:spTree>
    <p:extLst>
      <p:ext uri="{BB962C8B-B14F-4D97-AF65-F5344CB8AC3E}">
        <p14:creationId xmlns="" xmlns:p14="http://schemas.microsoft.com/office/powerpoint/2010/main" val="39379505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pPr marL="0" indent="0">
              <a:buNone/>
            </a:pPr>
            <a:r>
              <a:rPr lang="en-US" sz="1600" dirty="0" smtClean="0"/>
              <a:t>Consider two transactions, Transferring Rs.100/- from account A to account B and </a:t>
            </a:r>
            <a:r>
              <a:rPr lang="en-US" sz="1600" dirty="0" err="1" smtClean="0"/>
              <a:t>Rs</a:t>
            </a:r>
            <a:r>
              <a:rPr lang="en-US" sz="1600" dirty="0" smtClean="0"/>
              <a:t>. 200/- from account C to D</a:t>
            </a:r>
            <a:endParaRPr lang="en-US" sz="1600" dirty="0"/>
          </a:p>
        </p:txBody>
      </p:sp>
      <p:sp>
        <p:nvSpPr>
          <p:cNvPr id="4" name="Date Placeholder 3"/>
          <p:cNvSpPr>
            <a:spLocks noGrp="1"/>
          </p:cNvSpPr>
          <p:nvPr>
            <p:ph type="dt" sz="half" idx="10"/>
          </p:nvPr>
        </p:nvSpPr>
        <p:spPr/>
        <p:txBody>
          <a:bodyPr/>
          <a:lstStyle/>
          <a:p>
            <a:fld id="{10326590-4599-4B2E-B5E6-7018B8D5A67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225</a:t>
            </a:fld>
            <a:endParaRPr lang="en-US"/>
          </a:p>
        </p:txBody>
      </p:sp>
      <p:sp>
        <p:nvSpPr>
          <p:cNvPr id="12" name="Rectangle 11"/>
          <p:cNvSpPr/>
          <p:nvPr/>
        </p:nvSpPr>
        <p:spPr bwMode="auto">
          <a:xfrm>
            <a:off x="4662288" y="1628800"/>
            <a:ext cx="2646016" cy="4680520"/>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60032" y="1700808"/>
            <a:ext cx="1426269" cy="11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47664" y="1832198"/>
            <a:ext cx="1728191" cy="44904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2865441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pPr marL="0" indent="0">
              <a:buNone/>
            </a:pPr>
            <a:r>
              <a:rPr lang="en-US" sz="1600" dirty="0" smtClean="0"/>
              <a:t>Consider two transactions, Transferring Rs.100/- from account A to account B and </a:t>
            </a:r>
            <a:r>
              <a:rPr lang="en-US" sz="1600" dirty="0" err="1" smtClean="0"/>
              <a:t>Rs</a:t>
            </a:r>
            <a:r>
              <a:rPr lang="en-US" sz="1600" dirty="0" smtClean="0"/>
              <a:t>. 200/- from account C to D</a:t>
            </a:r>
            <a:endParaRPr lang="en-US" sz="1600" dirty="0"/>
          </a:p>
        </p:txBody>
      </p:sp>
      <p:sp>
        <p:nvSpPr>
          <p:cNvPr id="4" name="Date Placeholder 3"/>
          <p:cNvSpPr>
            <a:spLocks noGrp="1"/>
          </p:cNvSpPr>
          <p:nvPr>
            <p:ph type="dt" sz="half" idx="10"/>
          </p:nvPr>
        </p:nvSpPr>
        <p:spPr/>
        <p:txBody>
          <a:bodyPr/>
          <a:lstStyle/>
          <a:p>
            <a:fld id="{F851CDEC-7B70-4A8E-8C26-86DFAAD18E4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226</a:t>
            </a:fld>
            <a:endParaRPr lang="en-US"/>
          </a:p>
        </p:txBody>
      </p:sp>
      <p:sp>
        <p:nvSpPr>
          <p:cNvPr id="12" name="Rectangle 11"/>
          <p:cNvSpPr/>
          <p:nvPr/>
        </p:nvSpPr>
        <p:spPr bwMode="auto">
          <a:xfrm>
            <a:off x="4662288" y="1556792"/>
            <a:ext cx="2646016" cy="4752528"/>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029"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62320" y="2996952"/>
            <a:ext cx="1779883" cy="3192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87848" y="1628800"/>
            <a:ext cx="1628367" cy="1210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47664" y="1832198"/>
            <a:ext cx="1728191" cy="44904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4667926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pPr marL="0" indent="0">
              <a:buNone/>
            </a:pPr>
            <a:r>
              <a:rPr lang="en-US" sz="1600" dirty="0" smtClean="0"/>
              <a:t>Consider two transactions, Transferring Rs.100/- from account A to account B and </a:t>
            </a:r>
            <a:r>
              <a:rPr lang="en-US" sz="1600" dirty="0" err="1" smtClean="0"/>
              <a:t>Rs</a:t>
            </a:r>
            <a:r>
              <a:rPr lang="en-US" sz="1600" dirty="0" smtClean="0"/>
              <a:t>. 200/- from account C to D</a:t>
            </a:r>
            <a:endParaRPr lang="en-US" sz="1600" dirty="0"/>
          </a:p>
        </p:txBody>
      </p:sp>
      <p:sp>
        <p:nvSpPr>
          <p:cNvPr id="4" name="Date Placeholder 3"/>
          <p:cNvSpPr>
            <a:spLocks noGrp="1"/>
          </p:cNvSpPr>
          <p:nvPr>
            <p:ph type="dt" sz="half" idx="10"/>
          </p:nvPr>
        </p:nvSpPr>
        <p:spPr/>
        <p:txBody>
          <a:bodyPr/>
          <a:lstStyle/>
          <a:p>
            <a:fld id="{74DD365A-701E-44F3-9F28-5E3C0887B7C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227</a:t>
            </a:fld>
            <a:endParaRPr lang="en-US"/>
          </a:p>
        </p:txBody>
      </p:sp>
      <p:sp>
        <p:nvSpPr>
          <p:cNvPr id="12" name="Rectangle 11"/>
          <p:cNvSpPr/>
          <p:nvPr/>
        </p:nvSpPr>
        <p:spPr bwMode="auto">
          <a:xfrm>
            <a:off x="6174456" y="1556792"/>
            <a:ext cx="2285976" cy="4752528"/>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3347864" y="3471391"/>
            <a:ext cx="2865721" cy="1077218"/>
          </a:xfrm>
          <a:prstGeom prst="rect">
            <a:avLst/>
          </a:prstGeom>
          <a:noFill/>
        </p:spPr>
        <p:txBody>
          <a:bodyPr wrap="none" rtlCol="0">
            <a:spAutoFit/>
          </a:bodyPr>
          <a:lstStyle/>
          <a:p>
            <a:r>
              <a:rPr lang="en-US" sz="1600" b="1" dirty="0" smtClean="0"/>
              <a:t>Question:</a:t>
            </a:r>
          </a:p>
          <a:p>
            <a:r>
              <a:rPr lang="en-US" sz="1600" dirty="0" smtClean="0"/>
              <a:t>Why we should maintain </a:t>
            </a:r>
          </a:p>
          <a:p>
            <a:r>
              <a:rPr lang="en-US" sz="1600" b="1" dirty="0" smtClean="0"/>
              <a:t>New</a:t>
            </a:r>
            <a:r>
              <a:rPr lang="en-US" sz="1600" dirty="0" smtClean="0"/>
              <a:t> value</a:t>
            </a:r>
          </a:p>
          <a:p>
            <a:r>
              <a:rPr lang="en-US" sz="1600" dirty="0" smtClean="0"/>
              <a:t>in LOG for write operation</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43129" y="3044331"/>
            <a:ext cx="1742139" cy="3106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43129" y="1700808"/>
            <a:ext cx="1426269" cy="11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bwMode="auto">
          <a:xfrm>
            <a:off x="1088520" y="5369748"/>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6" name="TextBox 15"/>
          <p:cNvSpPr txBox="1"/>
          <p:nvPr/>
        </p:nvSpPr>
        <p:spPr>
          <a:xfrm>
            <a:off x="179512" y="5046582"/>
            <a:ext cx="1130246" cy="646331"/>
          </a:xfrm>
          <a:prstGeom prst="rect">
            <a:avLst/>
          </a:prstGeom>
          <a:noFill/>
        </p:spPr>
        <p:txBody>
          <a:bodyPr wrap="none" rtlCol="0">
            <a:spAutoFit/>
          </a:bodyPr>
          <a:lstStyle/>
          <a:p>
            <a:r>
              <a:rPr lang="en-US" dirty="0" smtClean="0">
                <a:solidFill>
                  <a:srgbClr val="FF0000"/>
                </a:solidFill>
              </a:rPr>
              <a:t>System </a:t>
            </a:r>
          </a:p>
          <a:p>
            <a:r>
              <a:rPr lang="en-US" dirty="0" smtClean="0">
                <a:solidFill>
                  <a:srgbClr val="FF0000"/>
                </a:solidFill>
              </a:rPr>
              <a:t>Crash</a:t>
            </a:r>
            <a:endParaRPr lang="en-US" dirty="0">
              <a:solidFill>
                <a:srgbClr val="FF0000"/>
              </a:solidFill>
            </a:endParaRPr>
          </a:p>
        </p:txBody>
      </p:sp>
      <p:pic>
        <p:nvPicPr>
          <p:cNvPr id="17"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47664" y="1844816"/>
            <a:ext cx="1728191" cy="4392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8513959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pPr marL="0" indent="0">
              <a:buNone/>
            </a:pPr>
            <a:r>
              <a:rPr lang="en-US" sz="1600" dirty="0" smtClean="0"/>
              <a:t>Consider two transactions, Transferring Rs.100/- from account A to account B and </a:t>
            </a:r>
            <a:r>
              <a:rPr lang="en-US" sz="1600" dirty="0" err="1" smtClean="0"/>
              <a:t>Rs</a:t>
            </a:r>
            <a:r>
              <a:rPr lang="en-US" sz="1600" dirty="0" smtClean="0"/>
              <a:t>. 200/- from account C to D</a:t>
            </a:r>
            <a:endParaRPr lang="en-US" sz="1600" dirty="0"/>
          </a:p>
        </p:txBody>
      </p:sp>
      <p:sp>
        <p:nvSpPr>
          <p:cNvPr id="4" name="Date Placeholder 3"/>
          <p:cNvSpPr>
            <a:spLocks noGrp="1"/>
          </p:cNvSpPr>
          <p:nvPr>
            <p:ph type="dt" sz="half" idx="10"/>
          </p:nvPr>
        </p:nvSpPr>
        <p:spPr/>
        <p:txBody>
          <a:bodyPr/>
          <a:lstStyle/>
          <a:p>
            <a:fld id="{CCC0BA81-67BF-4136-9162-1D2EEE4FFAE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228</a:t>
            </a:fld>
            <a:endParaRPr lang="en-US"/>
          </a:p>
        </p:txBody>
      </p:sp>
      <p:sp>
        <p:nvSpPr>
          <p:cNvPr id="12" name="Rectangle 11"/>
          <p:cNvSpPr/>
          <p:nvPr/>
        </p:nvSpPr>
        <p:spPr bwMode="auto">
          <a:xfrm>
            <a:off x="5742408" y="1556792"/>
            <a:ext cx="2285976" cy="4752528"/>
          </a:xfrm>
          <a:prstGeom prst="rect">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2915816" y="3471391"/>
            <a:ext cx="2914580" cy="2062103"/>
          </a:xfrm>
          <a:prstGeom prst="rect">
            <a:avLst/>
          </a:prstGeom>
          <a:noFill/>
        </p:spPr>
        <p:txBody>
          <a:bodyPr wrap="none" rtlCol="0">
            <a:spAutoFit/>
          </a:bodyPr>
          <a:lstStyle/>
          <a:p>
            <a:r>
              <a:rPr lang="en-US" sz="1600" b="1" dirty="0" smtClean="0"/>
              <a:t>New value </a:t>
            </a:r>
            <a:r>
              <a:rPr lang="en-US" sz="1600" dirty="0" smtClean="0"/>
              <a:t>is required for</a:t>
            </a:r>
          </a:p>
          <a:p>
            <a:r>
              <a:rPr lang="en-US" sz="1600" b="1" dirty="0" smtClean="0"/>
              <a:t>REDO</a:t>
            </a:r>
            <a:r>
              <a:rPr lang="en-US" sz="1600" dirty="0" smtClean="0"/>
              <a:t> operation in</a:t>
            </a:r>
          </a:p>
          <a:p>
            <a:r>
              <a:rPr lang="en-US" sz="1600" dirty="0" smtClean="0"/>
              <a:t>Case where you have </a:t>
            </a:r>
          </a:p>
          <a:p>
            <a:r>
              <a:rPr lang="en-US" sz="1600" dirty="0" smtClean="0"/>
              <a:t>Reached commit point of</a:t>
            </a:r>
          </a:p>
          <a:p>
            <a:r>
              <a:rPr lang="en-US" sz="1600" dirty="0" smtClean="0"/>
              <a:t>Transaction but</a:t>
            </a:r>
          </a:p>
          <a:p>
            <a:r>
              <a:rPr lang="en-US" sz="1600" dirty="0" smtClean="0"/>
              <a:t>Changes where not </a:t>
            </a:r>
          </a:p>
          <a:p>
            <a:r>
              <a:rPr lang="en-US" sz="1600" dirty="0" smtClean="0"/>
              <a:t>Updated </a:t>
            </a:r>
          </a:p>
          <a:p>
            <a:r>
              <a:rPr lang="en-US" sz="1600" dirty="0" smtClean="0"/>
              <a:t>To database table</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11081" y="3203228"/>
            <a:ext cx="1742139" cy="3106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11081" y="1611288"/>
            <a:ext cx="1664392" cy="1364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bwMode="auto">
          <a:xfrm>
            <a:off x="7653220" y="4002608"/>
            <a:ext cx="2311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7884368" y="1988840"/>
            <a:ext cx="0" cy="201376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flipH="1">
            <a:off x="7575473" y="1988840"/>
            <a:ext cx="308895"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Connector 21"/>
          <p:cNvCxnSpPr/>
          <p:nvPr/>
        </p:nvCxnSpPr>
        <p:spPr bwMode="auto">
          <a:xfrm>
            <a:off x="7575473" y="4502442"/>
            <a:ext cx="596927"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24" name="Straight Connector 23"/>
          <p:cNvCxnSpPr/>
          <p:nvPr/>
        </p:nvCxnSpPr>
        <p:spPr bwMode="auto">
          <a:xfrm flipV="1">
            <a:off x="8172400" y="2293758"/>
            <a:ext cx="0" cy="2208684"/>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26" name="Straight Arrow Connector 25"/>
          <p:cNvCxnSpPr>
            <a:endCxn id="4098" idx="3"/>
          </p:cNvCxnSpPr>
          <p:nvPr/>
        </p:nvCxnSpPr>
        <p:spPr bwMode="auto">
          <a:xfrm flipH="1">
            <a:off x="7575473" y="2293758"/>
            <a:ext cx="596927" cy="1"/>
          </a:xfrm>
          <a:prstGeom prst="straightConnector1">
            <a:avLst/>
          </a:prstGeom>
          <a:solidFill>
            <a:schemeClr val="accent1"/>
          </a:solidFill>
          <a:ln w="28575" cap="flat" cmpd="sng" algn="ctr">
            <a:solidFill>
              <a:schemeClr val="tx1"/>
            </a:solidFill>
            <a:prstDash val="dash"/>
            <a:round/>
            <a:headEnd type="none" w="med" len="med"/>
            <a:tailEnd type="arrow"/>
          </a:ln>
          <a:effectLst/>
        </p:spPr>
      </p:cxnSp>
      <p:sp>
        <p:nvSpPr>
          <p:cNvPr id="27" name="TextBox 26"/>
          <p:cNvSpPr txBox="1"/>
          <p:nvPr/>
        </p:nvSpPr>
        <p:spPr>
          <a:xfrm>
            <a:off x="8316416" y="2780928"/>
            <a:ext cx="777777" cy="338554"/>
          </a:xfrm>
          <a:prstGeom prst="rect">
            <a:avLst/>
          </a:prstGeom>
          <a:noFill/>
        </p:spPr>
        <p:txBody>
          <a:bodyPr wrap="none" rtlCol="0">
            <a:spAutoFit/>
          </a:bodyPr>
          <a:lstStyle/>
          <a:p>
            <a:r>
              <a:rPr lang="en-US" sz="1600" dirty="0" smtClean="0"/>
              <a:t>REDO</a:t>
            </a:r>
            <a:endParaRPr lang="en-US" sz="1600" dirty="0"/>
          </a:p>
        </p:txBody>
      </p:sp>
      <p:cxnSp>
        <p:nvCxnSpPr>
          <p:cNvPr id="33" name="Straight Arrow Connector 32"/>
          <p:cNvCxnSpPr/>
          <p:nvPr/>
        </p:nvCxnSpPr>
        <p:spPr bwMode="auto">
          <a:xfrm>
            <a:off x="728480" y="5441756"/>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34" name="TextBox 33"/>
          <p:cNvSpPr txBox="1"/>
          <p:nvPr/>
        </p:nvSpPr>
        <p:spPr>
          <a:xfrm>
            <a:off x="53749" y="5130782"/>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pic>
        <p:nvPicPr>
          <p:cNvPr id="35"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87624" y="1916824"/>
            <a:ext cx="1728191" cy="4392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487780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a:t>
            </a:r>
            <a:r>
              <a:rPr lang="en-US" dirty="0" smtClean="0"/>
              <a:t>Entries</a:t>
            </a:r>
            <a:endParaRPr lang="en-US" dirty="0"/>
          </a:p>
        </p:txBody>
      </p:sp>
      <p:sp>
        <p:nvSpPr>
          <p:cNvPr id="3" name="Content Placeholder 2"/>
          <p:cNvSpPr>
            <a:spLocks noGrp="1"/>
          </p:cNvSpPr>
          <p:nvPr>
            <p:ph idx="1"/>
          </p:nvPr>
        </p:nvSpPr>
        <p:spPr/>
        <p:txBody>
          <a:bodyPr/>
          <a:lstStyle/>
          <a:p>
            <a:pPr marL="0" indent="0">
              <a:buNone/>
            </a:pPr>
            <a:r>
              <a:rPr lang="en-US" sz="1600" dirty="0" smtClean="0"/>
              <a:t>1. Old </a:t>
            </a:r>
            <a:r>
              <a:rPr lang="en-US" sz="1600" dirty="0"/>
              <a:t>value in </a:t>
            </a:r>
            <a:r>
              <a:rPr lang="en-US" sz="1600" dirty="0" smtClean="0"/>
              <a:t>LOG is required  For </a:t>
            </a:r>
            <a:r>
              <a:rPr lang="en-US" sz="1600" dirty="0"/>
              <a:t>UNDO </a:t>
            </a:r>
            <a:r>
              <a:rPr lang="en-US" sz="1600" dirty="0" smtClean="0"/>
              <a:t>operation</a:t>
            </a:r>
            <a:endParaRPr lang="en-US" sz="1600" dirty="0"/>
          </a:p>
          <a:p>
            <a:pPr marL="0" indent="0">
              <a:buNone/>
            </a:pPr>
            <a:r>
              <a:rPr lang="en-US" sz="1600" dirty="0"/>
              <a:t>Old value is required for </a:t>
            </a:r>
            <a:r>
              <a:rPr lang="en-US" sz="1600" dirty="0" smtClean="0"/>
              <a:t>UNDO, If </a:t>
            </a:r>
            <a:r>
              <a:rPr lang="en-US" sz="1600" dirty="0"/>
              <a:t>changes where made to database</a:t>
            </a:r>
          </a:p>
          <a:p>
            <a:pPr marL="0" indent="0">
              <a:buNone/>
            </a:pPr>
            <a:r>
              <a:rPr lang="en-US" sz="1600" dirty="0"/>
              <a:t>Before transaction reaches commit</a:t>
            </a:r>
          </a:p>
          <a:p>
            <a:endParaRPr lang="en-US" sz="1600" dirty="0" smtClean="0"/>
          </a:p>
          <a:p>
            <a:pPr marL="0" indent="0">
              <a:buNone/>
            </a:pPr>
            <a:r>
              <a:rPr lang="en-US" sz="1600" dirty="0" smtClean="0"/>
              <a:t>2</a:t>
            </a:r>
            <a:r>
              <a:rPr lang="en-US" sz="1600" dirty="0"/>
              <a:t>. New value in </a:t>
            </a:r>
            <a:r>
              <a:rPr lang="en-US" sz="1600" dirty="0" smtClean="0"/>
              <a:t>LOG</a:t>
            </a:r>
            <a:r>
              <a:rPr lang="en-US" sz="1600" dirty="0"/>
              <a:t> </a:t>
            </a:r>
            <a:r>
              <a:rPr lang="en-US" sz="1600" dirty="0" smtClean="0"/>
              <a:t>is required For </a:t>
            </a:r>
            <a:r>
              <a:rPr lang="en-US" sz="1600" dirty="0"/>
              <a:t>REDO </a:t>
            </a:r>
            <a:r>
              <a:rPr lang="en-US" sz="1600" dirty="0" smtClean="0"/>
              <a:t>operation</a:t>
            </a:r>
          </a:p>
          <a:p>
            <a:pPr marL="0" indent="0">
              <a:buNone/>
            </a:pPr>
            <a:r>
              <a:rPr lang="en-US" sz="1600" dirty="0"/>
              <a:t>New value is required </a:t>
            </a:r>
            <a:r>
              <a:rPr lang="en-US" sz="1600" dirty="0" smtClean="0"/>
              <a:t>for REDO </a:t>
            </a:r>
            <a:r>
              <a:rPr lang="en-US" sz="1600" dirty="0"/>
              <a:t>operation </a:t>
            </a:r>
            <a:r>
              <a:rPr lang="en-US" sz="1600" dirty="0" smtClean="0"/>
              <a:t>in Case </a:t>
            </a:r>
            <a:r>
              <a:rPr lang="en-US" sz="1600" dirty="0"/>
              <a:t>where </a:t>
            </a:r>
            <a:r>
              <a:rPr lang="en-US" sz="1600" dirty="0" smtClean="0"/>
              <a:t>we </a:t>
            </a:r>
            <a:r>
              <a:rPr lang="en-US" sz="1600" dirty="0"/>
              <a:t>have </a:t>
            </a:r>
            <a:r>
              <a:rPr lang="en-US" sz="1600" dirty="0" smtClean="0"/>
              <a:t>Reached commit point of Transaction but Changes </a:t>
            </a:r>
            <a:r>
              <a:rPr lang="en-US" sz="1600" dirty="0"/>
              <a:t>where not </a:t>
            </a:r>
            <a:r>
              <a:rPr lang="en-US" sz="1600" dirty="0" smtClean="0"/>
              <a:t> Updated  To </a:t>
            </a:r>
            <a:r>
              <a:rPr lang="en-US" sz="1600" dirty="0"/>
              <a:t>database </a:t>
            </a:r>
            <a:r>
              <a:rPr lang="en-US" sz="1600" dirty="0" smtClean="0"/>
              <a:t>table.</a:t>
            </a: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BB8E2358-8D66-403B-9F5E-D06F91615DA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229</a:t>
            </a:fld>
            <a:endParaRPr lang="en-US"/>
          </a:p>
        </p:txBody>
      </p:sp>
    </p:spTree>
    <p:extLst>
      <p:ext uri="{BB962C8B-B14F-4D97-AF65-F5344CB8AC3E}">
        <p14:creationId xmlns="" xmlns:p14="http://schemas.microsoft.com/office/powerpoint/2010/main" val="3623009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Basic Definition</a:t>
            </a:r>
            <a:endParaRPr lang="en-US" dirty="0"/>
          </a:p>
        </p:txBody>
      </p:sp>
      <p:sp>
        <p:nvSpPr>
          <p:cNvPr id="3" name="Content Placeholder 2"/>
          <p:cNvSpPr>
            <a:spLocks noGrp="1"/>
          </p:cNvSpPr>
          <p:nvPr>
            <p:ph idx="1"/>
          </p:nvPr>
        </p:nvSpPr>
        <p:spPr/>
        <p:txBody>
          <a:bodyPr/>
          <a:lstStyle/>
          <a:p>
            <a:r>
              <a:rPr lang="en-US" sz="2000" dirty="0"/>
              <a:t>A </a:t>
            </a:r>
            <a:r>
              <a:rPr lang="en-US" sz="2000" b="1" u="sng" dirty="0"/>
              <a:t>transaction (“TXN”) </a:t>
            </a:r>
            <a:r>
              <a:rPr lang="en-US" sz="2000" dirty="0"/>
              <a:t>is a sequence of one or more </a:t>
            </a:r>
            <a:r>
              <a:rPr lang="en-US" sz="2000" b="1" i="1" dirty="0"/>
              <a:t>operations</a:t>
            </a:r>
            <a:r>
              <a:rPr lang="en-US" sz="2000" dirty="0"/>
              <a:t> (reads or writes) which reflects </a:t>
            </a:r>
            <a:r>
              <a:rPr lang="en-US" sz="2000" b="1" i="1" dirty="0"/>
              <a:t>a single real-world transition</a:t>
            </a:r>
            <a:r>
              <a:rPr lang="en-US" sz="2000" dirty="0" smtClean="0"/>
              <a:t>.</a:t>
            </a:r>
          </a:p>
          <a:p>
            <a:r>
              <a:rPr lang="en-US" sz="2000" dirty="0"/>
              <a:t>In the real world, a TXN either happened completely or not at </a:t>
            </a:r>
            <a:r>
              <a:rPr lang="en-US" sz="2000" dirty="0" smtClean="0"/>
              <a:t>all</a:t>
            </a:r>
          </a:p>
          <a:p>
            <a:pPr>
              <a:lnSpc>
                <a:spcPct val="80000"/>
              </a:lnSpc>
            </a:pPr>
            <a:r>
              <a:rPr lang="en-US" sz="2000" u="sng" dirty="0"/>
              <a:t>Examples:</a:t>
            </a:r>
          </a:p>
          <a:p>
            <a:pPr marL="285750" indent="-285750">
              <a:lnSpc>
                <a:spcPct val="80000"/>
              </a:lnSpc>
              <a:buFont typeface="Arial" charset="0"/>
              <a:buChar char="•"/>
            </a:pPr>
            <a:r>
              <a:rPr lang="en-US" sz="2000" dirty="0" smtClean="0"/>
              <a:t>Transfer </a:t>
            </a:r>
            <a:r>
              <a:rPr lang="en-US" sz="2000" dirty="0"/>
              <a:t>money between accounts</a:t>
            </a:r>
          </a:p>
          <a:p>
            <a:pPr marL="285750" indent="-285750">
              <a:lnSpc>
                <a:spcPct val="80000"/>
              </a:lnSpc>
              <a:buFont typeface="Arial" charset="0"/>
              <a:buChar char="•"/>
            </a:pPr>
            <a:r>
              <a:rPr lang="en-US" sz="2000" dirty="0" smtClean="0"/>
              <a:t>Purchase </a:t>
            </a:r>
            <a:r>
              <a:rPr lang="en-US" sz="2000" dirty="0"/>
              <a:t>a group of products</a:t>
            </a:r>
          </a:p>
          <a:p>
            <a:pPr marL="285750" indent="-285750">
              <a:lnSpc>
                <a:spcPct val="80000"/>
              </a:lnSpc>
              <a:buFont typeface="Arial" charset="0"/>
              <a:buChar char="•"/>
            </a:pPr>
            <a:r>
              <a:rPr lang="en-US" sz="2000" dirty="0" smtClean="0"/>
              <a:t>Register </a:t>
            </a:r>
            <a:r>
              <a:rPr lang="en-US" sz="2000" dirty="0"/>
              <a:t>for a class (either waitlist or allocated)</a:t>
            </a:r>
          </a:p>
          <a:p>
            <a:endParaRPr lang="en-US" sz="2000" dirty="0"/>
          </a:p>
          <a:p>
            <a:endParaRPr lang="en-US"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25B4EFD7-F245-49A5-B554-576B8D334B0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a:t>
            </a:fld>
            <a:endParaRPr lang="en-US"/>
          </a:p>
        </p:txBody>
      </p:sp>
      <p:sp>
        <p:nvSpPr>
          <p:cNvPr id="7" name="Rectangle 3"/>
          <p:cNvSpPr>
            <a:spLocks noChangeArrowheads="1"/>
          </p:cNvSpPr>
          <p:nvPr/>
        </p:nvSpPr>
        <p:spPr bwMode="auto">
          <a:xfrm>
            <a:off x="571472" y="4572008"/>
            <a:ext cx="8072462"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prstTxWarp prst="textNoShape">
              <a:avLst/>
            </a:prstTxWarp>
            <a:spAutoFit/>
          </a:bodyPr>
          <a:lstStyle/>
          <a:p>
            <a:pPr eaLnBrk="0" hangingPunct="0"/>
            <a:r>
              <a:rPr lang="en-US" sz="1600" dirty="0">
                <a:solidFill>
                  <a:schemeClr val="accent2"/>
                </a:solidFill>
                <a:latin typeface="Menlo" charset="0"/>
                <a:ea typeface="Menlo" charset="0"/>
                <a:cs typeface="Menlo" charset="0"/>
              </a:rPr>
              <a:t>START TRANSACTION</a:t>
            </a:r>
            <a:endParaRPr lang="en-US" sz="1600" dirty="0">
              <a:latin typeface="Menlo" charset="0"/>
              <a:ea typeface="Menlo" charset="0"/>
              <a:cs typeface="Menlo" charset="0"/>
            </a:endParaRPr>
          </a:p>
          <a:p>
            <a:pPr eaLnBrk="0" hangingPunct="0"/>
            <a:r>
              <a:rPr lang="en-US" sz="1600" dirty="0">
                <a:latin typeface="Menlo" charset="0"/>
                <a:ea typeface="Menlo" charset="0"/>
                <a:cs typeface="Menlo" charset="0"/>
              </a:rPr>
              <a:t>	</a:t>
            </a:r>
            <a:r>
              <a:rPr lang="en-US" sz="1600" dirty="0">
                <a:solidFill>
                  <a:schemeClr val="accent2"/>
                </a:solidFill>
                <a:latin typeface="Menlo" charset="0"/>
                <a:ea typeface="Menlo" charset="0"/>
                <a:cs typeface="Menlo" charset="0"/>
              </a:rPr>
              <a:t>UPDATE</a:t>
            </a:r>
            <a:r>
              <a:rPr lang="en-US" sz="1600" dirty="0">
                <a:latin typeface="Menlo" charset="0"/>
                <a:ea typeface="Menlo" charset="0"/>
                <a:cs typeface="Menlo" charset="0"/>
              </a:rPr>
              <a:t> </a:t>
            </a:r>
            <a:r>
              <a:rPr lang="en-US" sz="1600" dirty="0" smtClean="0">
                <a:latin typeface="Menlo" charset="0"/>
                <a:ea typeface="Menlo" charset="0"/>
                <a:cs typeface="Menlo" charset="0"/>
              </a:rPr>
              <a:t>Product </a:t>
            </a:r>
            <a:r>
              <a:rPr lang="en-US" sz="1600" dirty="0" smtClean="0">
                <a:solidFill>
                  <a:schemeClr val="accent2"/>
                </a:solidFill>
                <a:latin typeface="Menlo" charset="0"/>
                <a:ea typeface="Menlo" charset="0"/>
                <a:cs typeface="Menlo" charset="0"/>
              </a:rPr>
              <a:t>SET</a:t>
            </a:r>
            <a:r>
              <a:rPr lang="en-US" sz="1600" dirty="0" smtClean="0">
                <a:latin typeface="Menlo" charset="0"/>
                <a:ea typeface="Menlo" charset="0"/>
                <a:cs typeface="Menlo" charset="0"/>
              </a:rPr>
              <a:t> </a:t>
            </a:r>
            <a:r>
              <a:rPr lang="en-US" sz="1600" dirty="0">
                <a:latin typeface="Menlo" charset="0"/>
                <a:ea typeface="Menlo" charset="0"/>
                <a:cs typeface="Menlo" charset="0"/>
              </a:rPr>
              <a:t>Price = Price – </a:t>
            </a:r>
            <a:r>
              <a:rPr lang="en-US" sz="1600" dirty="0" smtClean="0">
                <a:latin typeface="Menlo" charset="0"/>
                <a:ea typeface="Menlo" charset="0"/>
                <a:cs typeface="Menlo" charset="0"/>
              </a:rPr>
              <a:t>1.99 </a:t>
            </a:r>
            <a:r>
              <a:rPr lang="en-US" sz="1600" dirty="0" smtClean="0">
                <a:solidFill>
                  <a:schemeClr val="accent2"/>
                </a:solidFill>
                <a:latin typeface="Menlo" charset="0"/>
                <a:ea typeface="Menlo" charset="0"/>
                <a:cs typeface="Menlo" charset="0"/>
              </a:rPr>
              <a:t>WHERE</a:t>
            </a:r>
            <a:r>
              <a:rPr lang="en-US" sz="1600" dirty="0" smtClean="0">
                <a:latin typeface="Menlo" charset="0"/>
                <a:ea typeface="Menlo" charset="0"/>
                <a:cs typeface="Menlo" charset="0"/>
              </a:rPr>
              <a:t> </a:t>
            </a:r>
            <a:r>
              <a:rPr lang="en-US" sz="1600" dirty="0" err="1">
                <a:latin typeface="Menlo" charset="0"/>
                <a:ea typeface="Menlo" charset="0"/>
                <a:cs typeface="Menlo" charset="0"/>
              </a:rPr>
              <a:t>pname</a:t>
            </a:r>
            <a:r>
              <a:rPr lang="en-US" sz="1600" dirty="0">
                <a:latin typeface="Menlo" charset="0"/>
                <a:ea typeface="Menlo" charset="0"/>
                <a:cs typeface="Menlo" charset="0"/>
              </a:rPr>
              <a:t> = ‘Gizmo’</a:t>
            </a:r>
          </a:p>
          <a:p>
            <a:pPr eaLnBrk="0" hangingPunct="0"/>
            <a:r>
              <a:rPr lang="en-US" sz="1600" dirty="0">
                <a:solidFill>
                  <a:schemeClr val="accent2"/>
                </a:solidFill>
                <a:latin typeface="Menlo" charset="0"/>
                <a:ea typeface="Menlo" charset="0"/>
                <a:cs typeface="Menlo" charset="0"/>
              </a:rPr>
              <a:t>COMMIT</a:t>
            </a:r>
            <a:endParaRPr lang="en-US" sz="1600" dirty="0">
              <a:latin typeface="Menlo" charset="0"/>
              <a:ea typeface="Menlo" charset="0"/>
              <a:cs typeface="Menlo" charset="0"/>
            </a:endParaRPr>
          </a:p>
        </p:txBody>
      </p:sp>
    </p:spTree>
    <p:extLst>
      <p:ext uri="{BB962C8B-B14F-4D97-AF65-F5344CB8AC3E}">
        <p14:creationId xmlns="" xmlns:p14="http://schemas.microsoft.com/office/powerpoint/2010/main" val="2938349222"/>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C3059D5B-19B1-4A18-AD62-A07E9123AF3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230</a:t>
            </a:fld>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2031896"/>
            <a:ext cx="4905375" cy="1352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2496858155"/>
              </p:ext>
            </p:extLst>
          </p:nvPr>
        </p:nvGraphicFramePr>
        <p:xfrm>
          <a:off x="827584" y="4060593"/>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noStrike" dirty="0" smtClean="0">
                          <a:solidFill>
                            <a:schemeClr val="tx1"/>
                          </a:solidFill>
                        </a:rPr>
                        <a:t>15</a:t>
                      </a:r>
                      <a:endParaRPr lang="en-US" b="0" strike="no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noStrike" dirty="0" smtClean="0">
                          <a:solidFill>
                            <a:schemeClr val="tx1"/>
                          </a:solidFill>
                        </a:rPr>
                        <a:t>20</a:t>
                      </a:r>
                      <a:endParaRPr lang="en-US" b="0" strike="no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827584" y="3684758"/>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258144016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E598CB8D-95B5-4D80-AAFB-577E3C68914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231</a:t>
            </a:fld>
            <a:endParaRPr lang="en-US"/>
          </a:p>
        </p:txBody>
      </p:sp>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1394716985"/>
              </p:ext>
            </p:extLst>
          </p:nvPr>
        </p:nvGraphicFramePr>
        <p:xfrm>
          <a:off x="827584" y="4060593"/>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noStrike" dirty="0" smtClean="0">
                          <a:solidFill>
                            <a:schemeClr val="tx1"/>
                          </a:solidFill>
                        </a:rPr>
                        <a:t>15</a:t>
                      </a:r>
                      <a:endParaRPr lang="en-US" b="0" strike="no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noStrike" dirty="0" smtClean="0">
                          <a:solidFill>
                            <a:schemeClr val="tx1"/>
                          </a:solidFill>
                        </a:rPr>
                        <a:t>20</a:t>
                      </a:r>
                      <a:endParaRPr lang="en-US" b="0" strike="no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827584" y="3684758"/>
            <a:ext cx="1269899" cy="369332"/>
          </a:xfrm>
          <a:prstGeom prst="rect">
            <a:avLst/>
          </a:prstGeom>
          <a:noFill/>
        </p:spPr>
        <p:txBody>
          <a:bodyPr wrap="none" rtlCol="0">
            <a:spAutoFit/>
          </a:bodyPr>
          <a:lstStyle/>
          <a:p>
            <a:r>
              <a:rPr lang="en-US" dirty="0" smtClean="0"/>
              <a:t>Database</a:t>
            </a:r>
            <a:endParaRPr lang="en-US" dirty="0"/>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32686" y="2058951"/>
            <a:ext cx="2655738" cy="41783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5536" y="2058951"/>
            <a:ext cx="4905375" cy="1352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8836116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005DD276-41D7-4C26-A1F4-3EA674AD99C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232</a:t>
            </a:fld>
            <a:endParaRPr lang="en-US"/>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36096" y="2060848"/>
            <a:ext cx="3724275" cy="3895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cxnSp>
        <p:nvCxnSpPr>
          <p:cNvPr id="11" name="Straight Arrow Connector 10"/>
          <p:cNvCxnSpPr/>
          <p:nvPr/>
        </p:nvCxnSpPr>
        <p:spPr bwMode="auto">
          <a:xfrm>
            <a:off x="5093544" y="5915887"/>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TextBox 11"/>
          <p:cNvSpPr txBox="1"/>
          <p:nvPr/>
        </p:nvSpPr>
        <p:spPr>
          <a:xfrm>
            <a:off x="4259584" y="5543953"/>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graphicFrame>
        <p:nvGraphicFramePr>
          <p:cNvPr id="3" name="Table 2"/>
          <p:cNvGraphicFramePr>
            <a:graphicFrameLocks noGrp="1"/>
          </p:cNvGraphicFramePr>
          <p:nvPr>
            <p:extLst>
              <p:ext uri="{D42A27DB-BD31-4B8C-83A1-F6EECF244321}">
                <p14:modId xmlns="" xmlns:p14="http://schemas.microsoft.com/office/powerpoint/2010/main" val="507284537"/>
              </p:ext>
            </p:extLst>
          </p:nvPr>
        </p:nvGraphicFramePr>
        <p:xfrm>
          <a:off x="827584" y="2953752"/>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15</a:t>
                      </a:r>
                      <a:r>
                        <a:rPr lang="en-US" b="0" dirty="0" smtClean="0">
                          <a:solidFill>
                            <a:schemeClr val="tx1"/>
                          </a:solidFill>
                        </a:rPr>
                        <a:t> </a:t>
                      </a:r>
                      <a:r>
                        <a:rPr lang="en-US" b="0" strike="sngStrike" dirty="0" smtClean="0">
                          <a:solidFill>
                            <a:schemeClr val="tx1"/>
                          </a:solidFill>
                        </a:rPr>
                        <a:t>12</a:t>
                      </a:r>
                      <a:r>
                        <a:rPr lang="en-US" b="0" dirty="0" smtClean="0">
                          <a:solidFill>
                            <a:schemeClr val="tx1"/>
                          </a:solidFill>
                        </a:rPr>
                        <a:t> 18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20</a:t>
                      </a:r>
                      <a:r>
                        <a:rPr lang="en-US" b="0" dirty="0" smtClean="0">
                          <a:solidFill>
                            <a:schemeClr val="tx1"/>
                          </a:solidFill>
                        </a:rPr>
                        <a:t> </a:t>
                      </a:r>
                      <a:r>
                        <a:rPr lang="en-US" b="0" strike="sngStrike" dirty="0" smtClean="0">
                          <a:solidFill>
                            <a:schemeClr val="tx1"/>
                          </a:solidFill>
                        </a:rPr>
                        <a:t>25</a:t>
                      </a:r>
                      <a:r>
                        <a:rPr lang="en-US" b="0" dirty="0" smtClean="0">
                          <a:solidFill>
                            <a:schemeClr val="tx1"/>
                          </a:solidFill>
                        </a:rPr>
                        <a:t> 26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827584" y="2577917"/>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91948853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CD176B4F-3130-41E1-AC3E-9B6E804C600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233</a:t>
            </a:fld>
            <a:endParaRPr lang="en-US"/>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36096" y="2060848"/>
            <a:ext cx="3724275" cy="3895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cxnSp>
        <p:nvCxnSpPr>
          <p:cNvPr id="11" name="Straight Arrow Connector 10"/>
          <p:cNvCxnSpPr/>
          <p:nvPr/>
        </p:nvCxnSpPr>
        <p:spPr bwMode="auto">
          <a:xfrm>
            <a:off x="5093544" y="5915887"/>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TextBox 11"/>
          <p:cNvSpPr txBox="1"/>
          <p:nvPr/>
        </p:nvSpPr>
        <p:spPr>
          <a:xfrm>
            <a:off x="4259584" y="5543953"/>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graphicFrame>
        <p:nvGraphicFramePr>
          <p:cNvPr id="3" name="Table 2"/>
          <p:cNvGraphicFramePr>
            <a:graphicFrameLocks noGrp="1"/>
          </p:cNvGraphicFramePr>
          <p:nvPr>
            <p:extLst>
              <p:ext uri="{D42A27DB-BD31-4B8C-83A1-F6EECF244321}">
                <p14:modId xmlns="" xmlns:p14="http://schemas.microsoft.com/office/powerpoint/2010/main" val="3642042029"/>
              </p:ext>
            </p:extLst>
          </p:nvPr>
        </p:nvGraphicFramePr>
        <p:xfrm>
          <a:off x="827584" y="2953752"/>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15</a:t>
                      </a:r>
                      <a:r>
                        <a:rPr lang="en-US" b="0" dirty="0" smtClean="0">
                          <a:solidFill>
                            <a:schemeClr val="tx1"/>
                          </a:solidFill>
                        </a:rPr>
                        <a:t> </a:t>
                      </a:r>
                      <a:r>
                        <a:rPr lang="en-US" b="0" strike="sngStrike" dirty="0" smtClean="0">
                          <a:solidFill>
                            <a:schemeClr val="tx1"/>
                          </a:solidFill>
                        </a:rPr>
                        <a:t>12</a:t>
                      </a:r>
                      <a:r>
                        <a:rPr lang="en-US" b="0" dirty="0" smtClean="0">
                          <a:solidFill>
                            <a:schemeClr val="tx1"/>
                          </a:solidFill>
                        </a:rPr>
                        <a:t> 18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20</a:t>
                      </a:r>
                      <a:r>
                        <a:rPr lang="en-US" b="0" dirty="0" smtClean="0">
                          <a:solidFill>
                            <a:schemeClr val="tx1"/>
                          </a:solidFill>
                        </a:rPr>
                        <a:t> </a:t>
                      </a:r>
                      <a:r>
                        <a:rPr lang="en-US" b="0" strike="sngStrike" dirty="0" smtClean="0">
                          <a:solidFill>
                            <a:schemeClr val="tx1"/>
                          </a:solidFill>
                        </a:rPr>
                        <a:t>25</a:t>
                      </a:r>
                      <a:r>
                        <a:rPr lang="en-US" b="0" dirty="0" smtClean="0">
                          <a:solidFill>
                            <a:schemeClr val="tx1"/>
                          </a:solidFill>
                        </a:rPr>
                        <a:t> 26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827584" y="2577917"/>
            <a:ext cx="1269899" cy="369332"/>
          </a:xfrm>
          <a:prstGeom prst="rect">
            <a:avLst/>
          </a:prstGeom>
          <a:noFill/>
        </p:spPr>
        <p:txBody>
          <a:bodyPr wrap="none" rtlCol="0">
            <a:spAutoFit/>
          </a:bodyPr>
          <a:lstStyle/>
          <a:p>
            <a:r>
              <a:rPr lang="en-US" dirty="0" smtClean="0"/>
              <a:t>Database</a:t>
            </a:r>
            <a:endParaRPr lang="en-US" dirty="0"/>
          </a:p>
        </p:txBody>
      </p:sp>
      <p:sp>
        <p:nvSpPr>
          <p:cNvPr id="8" name="TextBox 7"/>
          <p:cNvSpPr txBox="1"/>
          <p:nvPr/>
        </p:nvSpPr>
        <p:spPr>
          <a:xfrm>
            <a:off x="323528" y="4725144"/>
            <a:ext cx="4311693" cy="1477328"/>
          </a:xfrm>
          <a:prstGeom prst="rect">
            <a:avLst/>
          </a:prstGeom>
          <a:noFill/>
        </p:spPr>
        <p:txBody>
          <a:bodyPr wrap="none" rtlCol="0">
            <a:spAutoFit/>
          </a:bodyPr>
          <a:lstStyle/>
          <a:p>
            <a:r>
              <a:rPr lang="en-US" b="1" dirty="0" smtClean="0"/>
              <a:t>Question:</a:t>
            </a:r>
          </a:p>
          <a:p>
            <a:r>
              <a:rPr lang="en-US" dirty="0" smtClean="0"/>
              <a:t>After System, how can we recovery</a:t>
            </a:r>
          </a:p>
          <a:p>
            <a:r>
              <a:rPr lang="en-US" dirty="0" smtClean="0"/>
              <a:t>Database </a:t>
            </a:r>
            <a:r>
              <a:rPr lang="en-US" dirty="0" err="1" smtClean="0"/>
              <a:t>i.e</a:t>
            </a:r>
            <a:endParaRPr lang="en-US" dirty="0" smtClean="0"/>
          </a:p>
          <a:p>
            <a:r>
              <a:rPr lang="en-US" dirty="0" smtClean="0"/>
              <a:t>B value to 15,</a:t>
            </a:r>
          </a:p>
          <a:p>
            <a:r>
              <a:rPr lang="en-US" dirty="0" smtClean="0"/>
              <a:t>D value to 20</a:t>
            </a:r>
            <a:endParaRPr lang="en-US" dirty="0"/>
          </a:p>
        </p:txBody>
      </p:sp>
    </p:spTree>
    <p:extLst>
      <p:ext uri="{BB962C8B-B14F-4D97-AF65-F5344CB8AC3E}">
        <p14:creationId xmlns="" xmlns:p14="http://schemas.microsoft.com/office/powerpoint/2010/main" val="70781366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5E115DC2-7BB9-4BA2-8926-F68F6C074AC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234</a:t>
            </a:fld>
            <a:endParaRPr lang="en-US"/>
          </a:p>
        </p:txBody>
      </p:sp>
      <p:sp>
        <p:nvSpPr>
          <p:cNvPr id="8" name="TextBox 7"/>
          <p:cNvSpPr txBox="1"/>
          <p:nvPr/>
        </p:nvSpPr>
        <p:spPr>
          <a:xfrm>
            <a:off x="107504" y="2365812"/>
            <a:ext cx="5055856" cy="1477328"/>
          </a:xfrm>
          <a:prstGeom prst="rect">
            <a:avLst/>
          </a:prstGeom>
          <a:noFill/>
        </p:spPr>
        <p:txBody>
          <a:bodyPr wrap="square" rtlCol="0">
            <a:spAutoFit/>
          </a:bodyPr>
          <a:lstStyle/>
          <a:p>
            <a:r>
              <a:rPr lang="en-US" dirty="0"/>
              <a:t>*</a:t>
            </a:r>
            <a:r>
              <a:rPr lang="en-US" dirty="0" smtClean="0"/>
              <a:t> T3 transaction is rolled back because</a:t>
            </a:r>
          </a:p>
          <a:p>
            <a:r>
              <a:rPr lang="en-US" dirty="0"/>
              <a:t>i</a:t>
            </a:r>
            <a:r>
              <a:rPr lang="en-US" dirty="0" smtClean="0"/>
              <a:t>t did not reached its commit point</a:t>
            </a:r>
          </a:p>
          <a:p>
            <a:r>
              <a:rPr lang="en-US" dirty="0" smtClean="0"/>
              <a:t>** T2 is rolled back because it reads the value of item  B written by T3</a:t>
            </a:r>
          </a:p>
          <a:p>
            <a:endParaRPr lang="en-US" dirty="0"/>
          </a:p>
        </p:txBody>
      </p:sp>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cxnSp>
        <p:nvCxnSpPr>
          <p:cNvPr id="11" name="Straight Arrow Connector 10"/>
          <p:cNvCxnSpPr/>
          <p:nvPr/>
        </p:nvCxnSpPr>
        <p:spPr bwMode="auto">
          <a:xfrm>
            <a:off x="4572000" y="5915887"/>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TextBox 11"/>
          <p:cNvSpPr txBox="1"/>
          <p:nvPr/>
        </p:nvSpPr>
        <p:spPr>
          <a:xfrm>
            <a:off x="3779912" y="5604913"/>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pic>
        <p:nvPicPr>
          <p:cNvPr id="717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21138" y="1700808"/>
            <a:ext cx="3943350" cy="42734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extLst>
              <p:ext uri="{D42A27DB-BD31-4B8C-83A1-F6EECF244321}">
                <p14:modId xmlns="" xmlns:p14="http://schemas.microsoft.com/office/powerpoint/2010/main" val="1540643970"/>
              </p:ext>
            </p:extLst>
          </p:nvPr>
        </p:nvGraphicFramePr>
        <p:xfrm>
          <a:off x="827584" y="4249896"/>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15</a:t>
                      </a:r>
                      <a:r>
                        <a:rPr lang="en-US" b="0" dirty="0" smtClean="0">
                          <a:solidFill>
                            <a:schemeClr val="tx1"/>
                          </a:solidFill>
                        </a:rPr>
                        <a:t> </a:t>
                      </a:r>
                      <a:r>
                        <a:rPr lang="en-US" b="0" strike="sngStrike" dirty="0" smtClean="0">
                          <a:solidFill>
                            <a:schemeClr val="tx1"/>
                          </a:solidFill>
                        </a:rPr>
                        <a:t>12</a:t>
                      </a:r>
                      <a:r>
                        <a:rPr lang="en-US" b="0" dirty="0" smtClean="0">
                          <a:solidFill>
                            <a:schemeClr val="tx1"/>
                          </a:solidFill>
                        </a:rPr>
                        <a:t> </a:t>
                      </a:r>
                      <a:r>
                        <a:rPr lang="en-US" b="0" strike="sngStrike" dirty="0" smtClean="0">
                          <a:solidFill>
                            <a:schemeClr val="tx1"/>
                          </a:solidFill>
                        </a:rPr>
                        <a:t>18</a:t>
                      </a:r>
                      <a:r>
                        <a:rPr lang="en-US" b="0" dirty="0" smtClean="0">
                          <a:solidFill>
                            <a:schemeClr val="tx1"/>
                          </a:solidFill>
                        </a:rPr>
                        <a:t> 15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20</a:t>
                      </a:r>
                      <a:r>
                        <a:rPr lang="en-US" b="0" dirty="0" smtClean="0">
                          <a:solidFill>
                            <a:schemeClr val="tx1"/>
                          </a:solidFill>
                        </a:rPr>
                        <a:t> </a:t>
                      </a:r>
                      <a:r>
                        <a:rPr lang="en-US" b="0" strike="sngStrike" dirty="0" smtClean="0">
                          <a:solidFill>
                            <a:schemeClr val="tx1"/>
                          </a:solidFill>
                        </a:rPr>
                        <a:t>25</a:t>
                      </a:r>
                      <a:r>
                        <a:rPr lang="en-US" b="0" dirty="0" smtClean="0">
                          <a:solidFill>
                            <a:schemeClr val="tx1"/>
                          </a:solidFill>
                        </a:rPr>
                        <a:t> 26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827584" y="3874061"/>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111737857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15C1BC97-CCD3-4A84-801B-78B978EAA00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235</a:t>
            </a:fld>
            <a:endParaRPr lang="en-US"/>
          </a:p>
        </p:txBody>
      </p:sp>
      <p:sp>
        <p:nvSpPr>
          <p:cNvPr id="8" name="TextBox 7"/>
          <p:cNvSpPr txBox="1"/>
          <p:nvPr/>
        </p:nvSpPr>
        <p:spPr>
          <a:xfrm>
            <a:off x="107504" y="2365812"/>
            <a:ext cx="5055856" cy="1477328"/>
          </a:xfrm>
          <a:prstGeom prst="rect">
            <a:avLst/>
          </a:prstGeom>
          <a:noFill/>
        </p:spPr>
        <p:txBody>
          <a:bodyPr wrap="square" rtlCol="0">
            <a:spAutoFit/>
          </a:bodyPr>
          <a:lstStyle/>
          <a:p>
            <a:r>
              <a:rPr lang="en-US" dirty="0" smtClean="0"/>
              <a:t>Question:</a:t>
            </a:r>
          </a:p>
          <a:p>
            <a:r>
              <a:rPr lang="en-US" dirty="0" smtClean="0"/>
              <a:t>Can you answer now, why we maintain</a:t>
            </a:r>
          </a:p>
          <a:p>
            <a:r>
              <a:rPr lang="en-US" dirty="0" smtClean="0"/>
              <a:t>Data item name and transaction number</a:t>
            </a:r>
          </a:p>
          <a:p>
            <a:r>
              <a:rPr lang="en-US" dirty="0" smtClean="0"/>
              <a:t>For read operation in LOG ?</a:t>
            </a:r>
          </a:p>
          <a:p>
            <a:endParaRPr lang="en-US" dirty="0"/>
          </a:p>
        </p:txBody>
      </p:sp>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cxnSp>
        <p:nvCxnSpPr>
          <p:cNvPr id="11" name="Straight Arrow Connector 10"/>
          <p:cNvCxnSpPr/>
          <p:nvPr/>
        </p:nvCxnSpPr>
        <p:spPr bwMode="auto">
          <a:xfrm>
            <a:off x="4454643" y="5915887"/>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TextBox 11"/>
          <p:cNvSpPr txBox="1"/>
          <p:nvPr/>
        </p:nvSpPr>
        <p:spPr>
          <a:xfrm>
            <a:off x="3779912" y="5604913"/>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pic>
        <p:nvPicPr>
          <p:cNvPr id="1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32040" y="1675819"/>
            <a:ext cx="3943350" cy="42734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extLst>
              <p:ext uri="{D42A27DB-BD31-4B8C-83A1-F6EECF244321}">
                <p14:modId xmlns="" xmlns:p14="http://schemas.microsoft.com/office/powerpoint/2010/main" val="3238708381"/>
              </p:ext>
            </p:extLst>
          </p:nvPr>
        </p:nvGraphicFramePr>
        <p:xfrm>
          <a:off x="827584" y="4609936"/>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15</a:t>
                      </a:r>
                      <a:r>
                        <a:rPr lang="en-US" b="0" dirty="0" smtClean="0">
                          <a:solidFill>
                            <a:schemeClr val="tx1"/>
                          </a:solidFill>
                        </a:rPr>
                        <a:t> </a:t>
                      </a:r>
                      <a:r>
                        <a:rPr lang="en-US" b="0" strike="sngStrike" dirty="0" smtClean="0">
                          <a:solidFill>
                            <a:schemeClr val="tx1"/>
                          </a:solidFill>
                        </a:rPr>
                        <a:t>12</a:t>
                      </a:r>
                      <a:r>
                        <a:rPr lang="en-US" b="0" dirty="0" smtClean="0">
                          <a:solidFill>
                            <a:schemeClr val="tx1"/>
                          </a:solidFill>
                        </a:rPr>
                        <a:t> 18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20</a:t>
                      </a:r>
                      <a:r>
                        <a:rPr lang="en-US" b="0" dirty="0" smtClean="0">
                          <a:solidFill>
                            <a:schemeClr val="tx1"/>
                          </a:solidFill>
                        </a:rPr>
                        <a:t> </a:t>
                      </a:r>
                      <a:r>
                        <a:rPr lang="en-US" b="0" strike="sngStrike" dirty="0" smtClean="0">
                          <a:solidFill>
                            <a:schemeClr val="tx1"/>
                          </a:solidFill>
                        </a:rPr>
                        <a:t>25</a:t>
                      </a:r>
                      <a:r>
                        <a:rPr lang="en-US" b="0" dirty="0" smtClean="0">
                          <a:solidFill>
                            <a:schemeClr val="tx1"/>
                          </a:solidFill>
                        </a:rPr>
                        <a:t> 26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827584" y="4234101"/>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217784178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using LOG </a:t>
            </a:r>
            <a:r>
              <a:rPr lang="en-US" dirty="0" err="1" smtClean="0"/>
              <a:t>enteries</a:t>
            </a:r>
            <a:endParaRPr lang="en-US" dirty="0"/>
          </a:p>
        </p:txBody>
      </p:sp>
      <p:sp>
        <p:nvSpPr>
          <p:cNvPr id="4" name="Date Placeholder 3"/>
          <p:cNvSpPr>
            <a:spLocks noGrp="1"/>
          </p:cNvSpPr>
          <p:nvPr>
            <p:ph type="dt" sz="half" idx="10"/>
          </p:nvPr>
        </p:nvSpPr>
        <p:spPr/>
        <p:txBody>
          <a:bodyPr/>
          <a:lstStyle/>
          <a:p>
            <a:fld id="{25B6D8EB-53CC-4598-9027-5C33D3BCBFD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236</a:t>
            </a:fld>
            <a:endParaRPr lang="en-US"/>
          </a:p>
        </p:txBody>
      </p:sp>
      <p:sp>
        <p:nvSpPr>
          <p:cNvPr id="8" name="TextBox 7"/>
          <p:cNvSpPr txBox="1"/>
          <p:nvPr/>
        </p:nvSpPr>
        <p:spPr>
          <a:xfrm>
            <a:off x="179512" y="1988840"/>
            <a:ext cx="5055856" cy="2308324"/>
          </a:xfrm>
          <a:prstGeom prst="rect">
            <a:avLst/>
          </a:prstGeom>
          <a:noFill/>
        </p:spPr>
        <p:txBody>
          <a:bodyPr wrap="square" rtlCol="0">
            <a:spAutoFit/>
          </a:bodyPr>
          <a:lstStyle/>
          <a:p>
            <a:r>
              <a:rPr lang="en-US" dirty="0" smtClean="0"/>
              <a:t>T3 and T1 transaction is rolled back because it did not reached its commit point</a:t>
            </a:r>
          </a:p>
          <a:p>
            <a:r>
              <a:rPr lang="en-US" dirty="0" smtClean="0"/>
              <a:t>T2 is rolled back because it reads the value of item  </a:t>
            </a:r>
          </a:p>
          <a:p>
            <a:r>
              <a:rPr lang="en-US" dirty="0" smtClean="0"/>
              <a:t>- B written by T3</a:t>
            </a:r>
          </a:p>
          <a:p>
            <a:r>
              <a:rPr lang="en-US" dirty="0" smtClean="0"/>
              <a:t>- D written by T1</a:t>
            </a:r>
          </a:p>
          <a:p>
            <a:endParaRPr lang="en-US" dirty="0"/>
          </a:p>
        </p:txBody>
      </p:sp>
      <p:sp>
        <p:nvSpPr>
          <p:cNvPr id="7" name="TextBox 6"/>
          <p:cNvSpPr txBox="1"/>
          <p:nvPr/>
        </p:nvSpPr>
        <p:spPr>
          <a:xfrm>
            <a:off x="611560" y="1273094"/>
            <a:ext cx="5829609" cy="369332"/>
          </a:xfrm>
          <a:prstGeom prst="rect">
            <a:avLst/>
          </a:prstGeom>
          <a:noFill/>
        </p:spPr>
        <p:txBody>
          <a:bodyPr wrap="none" rtlCol="0">
            <a:spAutoFit/>
          </a:bodyPr>
          <a:lstStyle/>
          <a:p>
            <a:r>
              <a:rPr lang="en-US" dirty="0" smtClean="0"/>
              <a:t>Consider three transactions T1, T2, T3 as follows</a:t>
            </a:r>
            <a:endParaRPr lang="en-US" dirty="0"/>
          </a:p>
        </p:txBody>
      </p:sp>
      <p:cxnSp>
        <p:nvCxnSpPr>
          <p:cNvPr id="11" name="Straight Arrow Connector 10"/>
          <p:cNvCxnSpPr/>
          <p:nvPr/>
        </p:nvCxnSpPr>
        <p:spPr bwMode="auto">
          <a:xfrm>
            <a:off x="4454643" y="5915887"/>
            <a:ext cx="504056"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TextBox 11"/>
          <p:cNvSpPr txBox="1"/>
          <p:nvPr/>
        </p:nvSpPr>
        <p:spPr>
          <a:xfrm>
            <a:off x="3779912" y="5604913"/>
            <a:ext cx="1026435" cy="584775"/>
          </a:xfrm>
          <a:prstGeom prst="rect">
            <a:avLst/>
          </a:prstGeom>
          <a:noFill/>
        </p:spPr>
        <p:txBody>
          <a:bodyPr wrap="none" rtlCol="0">
            <a:spAutoFit/>
          </a:bodyPr>
          <a:lstStyle/>
          <a:p>
            <a:r>
              <a:rPr lang="en-US" sz="1600" dirty="0" smtClean="0">
                <a:solidFill>
                  <a:srgbClr val="FF0000"/>
                </a:solidFill>
              </a:rPr>
              <a:t>System </a:t>
            </a:r>
          </a:p>
          <a:p>
            <a:r>
              <a:rPr lang="en-US" sz="1600" dirty="0" smtClean="0">
                <a:solidFill>
                  <a:srgbClr val="FF0000"/>
                </a:solidFill>
              </a:rPr>
              <a:t>Crash</a:t>
            </a:r>
            <a:endParaRPr lang="en-US" sz="1600" dirty="0">
              <a:solidFill>
                <a:srgbClr val="FF0000"/>
              </a:solidFill>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2088" y="1642426"/>
            <a:ext cx="3962400" cy="42855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3" name="Table 12"/>
          <p:cNvGraphicFramePr>
            <a:graphicFrameLocks noGrp="1"/>
          </p:cNvGraphicFramePr>
          <p:nvPr>
            <p:extLst>
              <p:ext uri="{D42A27DB-BD31-4B8C-83A1-F6EECF244321}">
                <p14:modId xmlns="" xmlns:p14="http://schemas.microsoft.com/office/powerpoint/2010/main" val="2133392892"/>
              </p:ext>
            </p:extLst>
          </p:nvPr>
        </p:nvGraphicFramePr>
        <p:xfrm>
          <a:off x="827584" y="4753952"/>
          <a:ext cx="2304256" cy="1483360"/>
        </p:xfrm>
        <a:graphic>
          <a:graphicData uri="http://schemas.openxmlformats.org/drawingml/2006/table">
            <a:tbl>
              <a:tblPr firstRow="1" bandRow="1">
                <a:tableStyleId>{5C22544A-7EE6-4342-B048-85BDC9FD1C3A}</a:tableStyleId>
              </a:tblPr>
              <a:tblGrid>
                <a:gridCol w="648072"/>
                <a:gridCol w="1656184"/>
              </a:tblGrid>
              <a:tr h="370840">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30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B</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15</a:t>
                      </a:r>
                      <a:r>
                        <a:rPr lang="en-US" b="0" dirty="0" smtClean="0">
                          <a:solidFill>
                            <a:schemeClr val="tx1"/>
                          </a:solidFill>
                        </a:rPr>
                        <a:t> </a:t>
                      </a:r>
                      <a:r>
                        <a:rPr lang="en-US" b="0" strike="sngStrike" dirty="0" smtClean="0">
                          <a:solidFill>
                            <a:schemeClr val="tx1"/>
                          </a:solidFill>
                        </a:rPr>
                        <a:t>12</a:t>
                      </a:r>
                      <a:r>
                        <a:rPr lang="en-US" b="0" dirty="0" smtClean="0">
                          <a:solidFill>
                            <a:schemeClr val="tx1"/>
                          </a:solidFill>
                        </a:rPr>
                        <a:t> </a:t>
                      </a:r>
                      <a:r>
                        <a:rPr lang="en-US" b="0" strike="sngStrike" dirty="0" smtClean="0">
                          <a:solidFill>
                            <a:schemeClr val="tx1"/>
                          </a:solidFill>
                        </a:rPr>
                        <a:t>18</a:t>
                      </a:r>
                      <a:r>
                        <a:rPr lang="en-US" b="0" dirty="0" smtClean="0">
                          <a:solidFill>
                            <a:schemeClr val="tx1"/>
                          </a:solidFill>
                        </a:rPr>
                        <a:t> 15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C</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40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t>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strike="sngStrike" dirty="0" smtClean="0">
                          <a:solidFill>
                            <a:schemeClr val="tx1"/>
                          </a:solidFill>
                        </a:rPr>
                        <a:t>20</a:t>
                      </a:r>
                      <a:r>
                        <a:rPr lang="en-US" b="0" dirty="0" smtClean="0">
                          <a:solidFill>
                            <a:schemeClr val="tx1"/>
                          </a:solidFill>
                        </a:rPr>
                        <a:t> </a:t>
                      </a:r>
                      <a:r>
                        <a:rPr lang="en-US" b="0" strike="sngStrike" dirty="0" smtClean="0">
                          <a:solidFill>
                            <a:schemeClr val="tx1"/>
                          </a:solidFill>
                        </a:rPr>
                        <a:t>25</a:t>
                      </a:r>
                      <a:r>
                        <a:rPr lang="en-US" b="0" dirty="0" smtClean="0">
                          <a:solidFill>
                            <a:schemeClr val="tx1"/>
                          </a:solidFill>
                        </a:rPr>
                        <a:t> </a:t>
                      </a:r>
                      <a:r>
                        <a:rPr lang="en-US" b="0" strike="sngStrike" dirty="0" smtClean="0">
                          <a:solidFill>
                            <a:schemeClr val="tx1"/>
                          </a:solidFill>
                        </a:rPr>
                        <a:t>26</a:t>
                      </a:r>
                      <a:r>
                        <a:rPr lang="en-US" b="0" dirty="0" smtClean="0">
                          <a:solidFill>
                            <a:schemeClr val="tx1"/>
                          </a:solidFill>
                        </a:rPr>
                        <a:t> 20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TextBox 13"/>
          <p:cNvSpPr txBox="1"/>
          <p:nvPr/>
        </p:nvSpPr>
        <p:spPr>
          <a:xfrm>
            <a:off x="827584" y="4378117"/>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351380610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Consider </a:t>
            </a:r>
            <a:r>
              <a:rPr lang="en-US" sz="1600" dirty="0"/>
              <a:t>the following example of </a:t>
            </a:r>
            <a:r>
              <a:rPr lang="en-US" sz="1600" dirty="0" smtClean="0"/>
              <a:t>log </a:t>
            </a:r>
            <a:r>
              <a:rPr lang="en-US" sz="1600" dirty="0"/>
              <a:t>for two </a:t>
            </a:r>
            <a:r>
              <a:rPr lang="en-US" sz="1600" dirty="0" smtClean="0"/>
              <a:t> transactions</a:t>
            </a:r>
            <a:r>
              <a:rPr lang="en-US" sz="1600" dirty="0"/>
              <a:t>.</a:t>
            </a:r>
          </a:p>
          <a:p>
            <a:pPr marL="0" indent="0">
              <a:buNone/>
            </a:pPr>
            <a:r>
              <a:rPr lang="en-US" sz="1600" dirty="0"/>
              <a:t>1. (Start, T1);</a:t>
            </a:r>
          </a:p>
          <a:p>
            <a:pPr marL="0" indent="0">
              <a:buNone/>
            </a:pPr>
            <a:r>
              <a:rPr lang="fr-FR" sz="1600" dirty="0"/>
              <a:t>2. (</a:t>
            </a:r>
            <a:r>
              <a:rPr lang="fr-FR" sz="1600" dirty="0" err="1"/>
              <a:t>Write</a:t>
            </a:r>
            <a:r>
              <a:rPr lang="fr-FR" sz="1600" dirty="0"/>
              <a:t>, T1, Q, </a:t>
            </a:r>
            <a:r>
              <a:rPr lang="fr-FR" sz="1600" dirty="0" smtClean="0"/>
              <a:t>100,50);</a:t>
            </a:r>
            <a:endParaRPr lang="fr-FR" sz="1600" dirty="0"/>
          </a:p>
          <a:p>
            <a:pPr marL="0" indent="0">
              <a:buNone/>
            </a:pPr>
            <a:r>
              <a:rPr lang="en-US" sz="1600" dirty="0"/>
              <a:t>3. (Commit, T1);</a:t>
            </a:r>
          </a:p>
          <a:p>
            <a:pPr marL="0" indent="0">
              <a:buNone/>
            </a:pPr>
            <a:r>
              <a:rPr lang="en-US" sz="1600" dirty="0"/>
              <a:t>4. (Start, T2);</a:t>
            </a:r>
          </a:p>
          <a:p>
            <a:pPr marL="0" indent="0">
              <a:buNone/>
            </a:pPr>
            <a:r>
              <a:rPr lang="fr-FR" sz="1600" dirty="0"/>
              <a:t>5. (</a:t>
            </a:r>
            <a:r>
              <a:rPr lang="fr-FR" sz="1600" dirty="0" err="1"/>
              <a:t>Write</a:t>
            </a:r>
            <a:r>
              <a:rPr lang="fr-FR" sz="1600" dirty="0"/>
              <a:t>, T2, P, </a:t>
            </a:r>
            <a:r>
              <a:rPr lang="fr-FR" sz="1600" dirty="0" smtClean="0"/>
              <a:t>55, 10);</a:t>
            </a:r>
            <a:endParaRPr lang="fr-FR" sz="1600" dirty="0"/>
          </a:p>
          <a:p>
            <a:pPr marL="0" indent="0">
              <a:buNone/>
            </a:pPr>
            <a:r>
              <a:rPr lang="en-US" sz="1600" dirty="0"/>
              <a:t>6. (Commit, T2);</a:t>
            </a:r>
          </a:p>
          <a:p>
            <a:pPr marL="0" indent="0">
              <a:buNone/>
            </a:pPr>
            <a:r>
              <a:rPr lang="en-US" sz="1600" dirty="0"/>
              <a:t>Consider the </a:t>
            </a:r>
            <a:r>
              <a:rPr lang="en-US" sz="1600" dirty="0" smtClean="0"/>
              <a:t>case where the </a:t>
            </a:r>
            <a:r>
              <a:rPr lang="en-US" sz="1600" dirty="0"/>
              <a:t>schedule crashes after Step </a:t>
            </a:r>
            <a:r>
              <a:rPr lang="en-US" sz="1600" dirty="0" smtClean="0"/>
              <a:t>4 </a:t>
            </a:r>
            <a:r>
              <a:rPr lang="en-US" sz="1600" dirty="0"/>
              <a:t>and before Step </a:t>
            </a:r>
            <a:r>
              <a:rPr lang="en-US" sz="1600" dirty="0" smtClean="0"/>
              <a:t>5, then the question  is which operation should we REDO if following is the scenario of database just before crash.</a:t>
            </a:r>
            <a:endParaRPr lang="en-US" sz="1600" dirty="0"/>
          </a:p>
        </p:txBody>
      </p:sp>
      <p:sp>
        <p:nvSpPr>
          <p:cNvPr id="4" name="Date Placeholder 3"/>
          <p:cNvSpPr>
            <a:spLocks noGrp="1"/>
          </p:cNvSpPr>
          <p:nvPr>
            <p:ph type="dt" sz="half" idx="10"/>
          </p:nvPr>
        </p:nvSpPr>
        <p:spPr/>
        <p:txBody>
          <a:bodyPr/>
          <a:lstStyle/>
          <a:p>
            <a:fld id="{7A1C5AA8-1017-40AC-A255-EDF5664F5DE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237</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2423483411"/>
              </p:ext>
            </p:extLst>
          </p:nvPr>
        </p:nvGraphicFramePr>
        <p:xfrm>
          <a:off x="4716016" y="4941168"/>
          <a:ext cx="2232248" cy="741680"/>
        </p:xfrm>
        <a:graphic>
          <a:graphicData uri="http://schemas.openxmlformats.org/drawingml/2006/table">
            <a:tbl>
              <a:tblPr firstRow="1" bandRow="1">
                <a:tableStyleId>{5C22544A-7EE6-4342-B048-85BDC9FD1C3A}</a:tableStyleId>
              </a:tblPr>
              <a:tblGrid>
                <a:gridCol w="720080"/>
                <a:gridCol w="1512168"/>
              </a:tblGrid>
              <a:tr h="370840">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Flowchart: Magnetic Disk 8"/>
          <p:cNvSpPr/>
          <p:nvPr/>
        </p:nvSpPr>
        <p:spPr bwMode="auto">
          <a:xfrm>
            <a:off x="4067944" y="4149080"/>
            <a:ext cx="3168352" cy="1872208"/>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5017170" y="6052646"/>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404140186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sz="1400" dirty="0" smtClean="0"/>
              <a:t>Consider </a:t>
            </a:r>
            <a:r>
              <a:rPr lang="en-US" sz="1400" dirty="0"/>
              <a:t>the following example of </a:t>
            </a:r>
            <a:r>
              <a:rPr lang="en-US" sz="1400" dirty="0" smtClean="0"/>
              <a:t>log </a:t>
            </a:r>
            <a:r>
              <a:rPr lang="en-US" sz="1400" dirty="0"/>
              <a:t>for two </a:t>
            </a:r>
            <a:r>
              <a:rPr lang="en-US" sz="1400" dirty="0" smtClean="0"/>
              <a:t> transactions</a:t>
            </a:r>
            <a:r>
              <a:rPr lang="en-US" sz="1400" dirty="0"/>
              <a:t>.</a:t>
            </a:r>
          </a:p>
          <a:p>
            <a:pPr marL="0" indent="0">
              <a:buNone/>
            </a:pPr>
            <a:r>
              <a:rPr lang="en-US" sz="1400" dirty="0"/>
              <a:t>1. (Start, T1);</a:t>
            </a:r>
          </a:p>
          <a:p>
            <a:pPr marL="0" indent="0">
              <a:buNone/>
            </a:pPr>
            <a:r>
              <a:rPr lang="fr-FR" sz="1400" dirty="0"/>
              <a:t>2. (</a:t>
            </a:r>
            <a:r>
              <a:rPr lang="fr-FR" sz="1400" dirty="0" err="1"/>
              <a:t>Write</a:t>
            </a:r>
            <a:r>
              <a:rPr lang="fr-FR" sz="1400" dirty="0"/>
              <a:t>, T1, Q, </a:t>
            </a:r>
            <a:r>
              <a:rPr lang="fr-FR" sz="1400" dirty="0" smtClean="0"/>
              <a:t>100,50);</a:t>
            </a:r>
            <a:endParaRPr lang="fr-FR" sz="1400" dirty="0"/>
          </a:p>
          <a:p>
            <a:pPr marL="0" indent="0">
              <a:buNone/>
            </a:pPr>
            <a:r>
              <a:rPr lang="en-US" sz="1400" dirty="0"/>
              <a:t>3. (Commit, T1);</a:t>
            </a:r>
          </a:p>
          <a:p>
            <a:pPr marL="0" indent="0">
              <a:buNone/>
            </a:pPr>
            <a:r>
              <a:rPr lang="en-US" sz="1400" dirty="0"/>
              <a:t>4. (Start, T2);</a:t>
            </a:r>
          </a:p>
          <a:p>
            <a:pPr marL="0" indent="0">
              <a:buNone/>
            </a:pPr>
            <a:r>
              <a:rPr lang="fr-FR" sz="1400" dirty="0"/>
              <a:t>5. (</a:t>
            </a:r>
            <a:r>
              <a:rPr lang="fr-FR" sz="1400" dirty="0" err="1"/>
              <a:t>Write</a:t>
            </a:r>
            <a:r>
              <a:rPr lang="fr-FR" sz="1400" dirty="0"/>
              <a:t>, T2, P, </a:t>
            </a:r>
            <a:r>
              <a:rPr lang="fr-FR" sz="1400" dirty="0" smtClean="0"/>
              <a:t>55, 10);</a:t>
            </a:r>
            <a:endParaRPr lang="fr-FR" sz="1400" dirty="0"/>
          </a:p>
          <a:p>
            <a:pPr marL="0" indent="0">
              <a:buNone/>
            </a:pPr>
            <a:r>
              <a:rPr lang="en-US" sz="1400" dirty="0"/>
              <a:t>6. (Commit, T2);</a:t>
            </a:r>
          </a:p>
          <a:p>
            <a:pPr marL="0" indent="0">
              <a:buNone/>
            </a:pPr>
            <a:r>
              <a:rPr lang="en-US" sz="1400" dirty="0"/>
              <a:t>Consider the </a:t>
            </a:r>
            <a:r>
              <a:rPr lang="en-US" sz="1400" dirty="0" smtClean="0"/>
              <a:t>case where the </a:t>
            </a:r>
            <a:r>
              <a:rPr lang="en-US" sz="1400" dirty="0"/>
              <a:t>schedule crashes after Step </a:t>
            </a:r>
            <a:r>
              <a:rPr lang="en-US" sz="1400" dirty="0" smtClean="0"/>
              <a:t>4 </a:t>
            </a:r>
            <a:r>
              <a:rPr lang="en-US" sz="1400" dirty="0"/>
              <a:t>and before Step </a:t>
            </a:r>
            <a:r>
              <a:rPr lang="en-US" sz="1400" dirty="0" smtClean="0"/>
              <a:t>5, then the question  is which operation should we REDO if following is the scenario of database just before crash.</a:t>
            </a:r>
            <a:endParaRPr lang="en-US" sz="1400" dirty="0"/>
          </a:p>
        </p:txBody>
      </p:sp>
      <p:sp>
        <p:nvSpPr>
          <p:cNvPr id="4" name="Date Placeholder 3"/>
          <p:cNvSpPr>
            <a:spLocks noGrp="1"/>
          </p:cNvSpPr>
          <p:nvPr>
            <p:ph type="dt" sz="half" idx="10"/>
          </p:nvPr>
        </p:nvSpPr>
        <p:spPr/>
        <p:txBody>
          <a:bodyPr/>
          <a:lstStyle/>
          <a:p>
            <a:fld id="{EDD8F976-412D-42EF-AF65-45C8BB01813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238</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29208832"/>
              </p:ext>
            </p:extLst>
          </p:nvPr>
        </p:nvGraphicFramePr>
        <p:xfrm>
          <a:off x="4488520" y="4557222"/>
          <a:ext cx="2232248" cy="741680"/>
        </p:xfrm>
        <a:graphic>
          <a:graphicData uri="http://schemas.openxmlformats.org/drawingml/2006/table">
            <a:tbl>
              <a:tblPr firstRow="1" bandRow="1">
                <a:tableStyleId>{5C22544A-7EE6-4342-B048-85BDC9FD1C3A}</a:tableStyleId>
              </a:tblPr>
              <a:tblGrid>
                <a:gridCol w="720080"/>
                <a:gridCol w="1512168"/>
              </a:tblGrid>
              <a:tr h="370840">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Flowchart: Magnetic Disk 8"/>
          <p:cNvSpPr/>
          <p:nvPr/>
        </p:nvSpPr>
        <p:spPr bwMode="auto">
          <a:xfrm>
            <a:off x="3840448" y="3765134"/>
            <a:ext cx="3168352" cy="1872208"/>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4789674" y="5668700"/>
            <a:ext cx="1269899" cy="369332"/>
          </a:xfrm>
          <a:prstGeom prst="rect">
            <a:avLst/>
          </a:prstGeom>
          <a:noFill/>
        </p:spPr>
        <p:txBody>
          <a:bodyPr wrap="none" rtlCol="0">
            <a:spAutoFit/>
          </a:bodyPr>
          <a:lstStyle/>
          <a:p>
            <a:r>
              <a:rPr lang="en-US" dirty="0" smtClean="0"/>
              <a:t>Database</a:t>
            </a:r>
            <a:endParaRPr lang="en-US" dirty="0"/>
          </a:p>
        </p:txBody>
      </p:sp>
      <p:sp>
        <p:nvSpPr>
          <p:cNvPr id="11" name="TextBox 10"/>
          <p:cNvSpPr txBox="1"/>
          <p:nvPr/>
        </p:nvSpPr>
        <p:spPr>
          <a:xfrm>
            <a:off x="7136768" y="4571836"/>
            <a:ext cx="2043508" cy="1200329"/>
          </a:xfrm>
          <a:prstGeom prst="rect">
            <a:avLst/>
          </a:prstGeom>
          <a:noFill/>
        </p:spPr>
        <p:txBody>
          <a:bodyPr wrap="none" rtlCol="0">
            <a:spAutoFit/>
          </a:bodyPr>
          <a:lstStyle/>
          <a:p>
            <a:r>
              <a:rPr lang="en-US" dirty="0" smtClean="0"/>
              <a:t>REDO from LOG</a:t>
            </a:r>
          </a:p>
          <a:p>
            <a:r>
              <a:rPr lang="en-US" dirty="0" smtClean="0"/>
              <a:t>Replacing old</a:t>
            </a:r>
          </a:p>
          <a:p>
            <a:r>
              <a:rPr lang="en-US" dirty="0" smtClean="0"/>
              <a:t>Value with</a:t>
            </a:r>
          </a:p>
          <a:p>
            <a:r>
              <a:rPr lang="en-US" dirty="0" smtClean="0"/>
              <a:t>New value</a:t>
            </a:r>
            <a:endParaRPr lang="en-US" dirty="0"/>
          </a:p>
        </p:txBody>
      </p:sp>
      <p:cxnSp>
        <p:nvCxnSpPr>
          <p:cNvPr id="17" name="Straight Arrow Connector 16"/>
          <p:cNvCxnSpPr/>
          <p:nvPr/>
        </p:nvCxnSpPr>
        <p:spPr bwMode="auto">
          <a:xfrm flipH="1">
            <a:off x="6660232" y="4797152"/>
            <a:ext cx="5760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306721796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Solve</a:t>
            </a:r>
            <a:endParaRPr lang="en-US" dirty="0"/>
          </a:p>
        </p:txBody>
      </p:sp>
      <p:sp>
        <p:nvSpPr>
          <p:cNvPr id="3" name="Content Placeholder 2"/>
          <p:cNvSpPr>
            <a:spLocks noGrp="1"/>
          </p:cNvSpPr>
          <p:nvPr>
            <p:ph idx="1"/>
          </p:nvPr>
        </p:nvSpPr>
        <p:spPr/>
        <p:txBody>
          <a:bodyPr/>
          <a:lstStyle/>
          <a:p>
            <a:r>
              <a:rPr lang="en-US" sz="1600" dirty="0" smtClean="0"/>
              <a:t>Consider </a:t>
            </a:r>
            <a:r>
              <a:rPr lang="en-US" sz="1600" dirty="0"/>
              <a:t>the following example of </a:t>
            </a:r>
            <a:r>
              <a:rPr lang="en-US" sz="1600" dirty="0" smtClean="0"/>
              <a:t>log </a:t>
            </a:r>
            <a:r>
              <a:rPr lang="en-US" sz="1600" dirty="0"/>
              <a:t>for two </a:t>
            </a:r>
            <a:r>
              <a:rPr lang="en-US" sz="1600" dirty="0" smtClean="0"/>
              <a:t> transactions</a:t>
            </a:r>
            <a:r>
              <a:rPr lang="en-US" sz="1600" dirty="0"/>
              <a:t>.</a:t>
            </a:r>
          </a:p>
          <a:p>
            <a:pPr marL="0" indent="0">
              <a:buNone/>
            </a:pPr>
            <a:r>
              <a:rPr lang="en-US" sz="1600" dirty="0"/>
              <a:t>1. (Start, T1);</a:t>
            </a:r>
          </a:p>
          <a:p>
            <a:pPr marL="0" indent="0">
              <a:buNone/>
            </a:pPr>
            <a:r>
              <a:rPr lang="fr-FR" sz="1600" dirty="0"/>
              <a:t>2. (</a:t>
            </a:r>
            <a:r>
              <a:rPr lang="fr-FR" sz="1600" dirty="0" err="1"/>
              <a:t>Write</a:t>
            </a:r>
            <a:r>
              <a:rPr lang="fr-FR" sz="1600" dirty="0"/>
              <a:t>, T1, Q, </a:t>
            </a:r>
            <a:r>
              <a:rPr lang="fr-FR" sz="1600" dirty="0" smtClean="0"/>
              <a:t>100,50);</a:t>
            </a:r>
            <a:endParaRPr lang="fr-FR" sz="1600" dirty="0"/>
          </a:p>
          <a:p>
            <a:pPr marL="0" indent="0">
              <a:buNone/>
            </a:pPr>
            <a:r>
              <a:rPr lang="en-US" sz="1600" dirty="0"/>
              <a:t>3. (Commit, T1);</a:t>
            </a:r>
          </a:p>
          <a:p>
            <a:pPr marL="0" indent="0">
              <a:buNone/>
            </a:pPr>
            <a:r>
              <a:rPr lang="en-US" sz="1600" dirty="0"/>
              <a:t>4. (Start, T2);</a:t>
            </a:r>
          </a:p>
          <a:p>
            <a:pPr marL="0" indent="0">
              <a:buNone/>
            </a:pPr>
            <a:r>
              <a:rPr lang="fr-FR" sz="1600" dirty="0"/>
              <a:t>5. (</a:t>
            </a:r>
            <a:r>
              <a:rPr lang="fr-FR" sz="1600" dirty="0" err="1"/>
              <a:t>Write</a:t>
            </a:r>
            <a:r>
              <a:rPr lang="fr-FR" sz="1600" dirty="0"/>
              <a:t>, T2, P, </a:t>
            </a:r>
            <a:r>
              <a:rPr lang="fr-FR" sz="1600" dirty="0" smtClean="0"/>
              <a:t>55, 10);</a:t>
            </a:r>
            <a:endParaRPr lang="fr-FR" sz="1600" dirty="0"/>
          </a:p>
          <a:p>
            <a:pPr marL="0" indent="0">
              <a:buNone/>
            </a:pPr>
            <a:r>
              <a:rPr lang="en-US" sz="1600" dirty="0"/>
              <a:t>6. (Commit, T2);</a:t>
            </a:r>
          </a:p>
          <a:p>
            <a:pPr marL="0" indent="0">
              <a:buNone/>
            </a:pPr>
            <a:r>
              <a:rPr lang="en-US" sz="1600" dirty="0"/>
              <a:t>Consider the </a:t>
            </a:r>
            <a:r>
              <a:rPr lang="en-US" sz="1600" dirty="0" smtClean="0"/>
              <a:t>case where the </a:t>
            </a:r>
            <a:r>
              <a:rPr lang="en-US" sz="1600" dirty="0"/>
              <a:t>schedule crashes after Step 5 and before Step </a:t>
            </a:r>
            <a:r>
              <a:rPr lang="en-US" sz="1600" dirty="0" smtClean="0"/>
              <a:t>6, then the question  is which operation should we UNDO if following is the scenario of database just before crash.</a:t>
            </a:r>
            <a:endParaRPr lang="en-US" sz="1600" dirty="0"/>
          </a:p>
        </p:txBody>
      </p:sp>
      <p:sp>
        <p:nvSpPr>
          <p:cNvPr id="4" name="Date Placeholder 3"/>
          <p:cNvSpPr>
            <a:spLocks noGrp="1"/>
          </p:cNvSpPr>
          <p:nvPr>
            <p:ph type="dt" sz="half" idx="10"/>
          </p:nvPr>
        </p:nvSpPr>
        <p:spPr/>
        <p:txBody>
          <a:bodyPr/>
          <a:lstStyle/>
          <a:p>
            <a:fld id="{9B59C78A-05A8-4223-A60C-0777015982E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239</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757681272"/>
              </p:ext>
            </p:extLst>
          </p:nvPr>
        </p:nvGraphicFramePr>
        <p:xfrm>
          <a:off x="4488520" y="4900518"/>
          <a:ext cx="2232248" cy="741680"/>
        </p:xfrm>
        <a:graphic>
          <a:graphicData uri="http://schemas.openxmlformats.org/drawingml/2006/table">
            <a:tbl>
              <a:tblPr firstRow="1" bandRow="1">
                <a:tableStyleId>{5C22544A-7EE6-4342-B048-85BDC9FD1C3A}</a:tableStyleId>
              </a:tblPr>
              <a:tblGrid>
                <a:gridCol w="720080"/>
                <a:gridCol w="1512168"/>
              </a:tblGrid>
              <a:tr h="370840">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55</a:t>
                      </a:r>
                      <a:r>
                        <a:rPr lang="en-US" b="0" dirty="0" smtClean="0">
                          <a:solidFill>
                            <a:schemeClr val="tx1"/>
                          </a:solidFill>
                        </a:rPr>
                        <a:t> 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Flowchart: Magnetic Disk 8"/>
          <p:cNvSpPr/>
          <p:nvPr/>
        </p:nvSpPr>
        <p:spPr bwMode="auto">
          <a:xfrm>
            <a:off x="3840448" y="4108430"/>
            <a:ext cx="3168352" cy="1872208"/>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4789674" y="6011996"/>
            <a:ext cx="1269899"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 xmlns:p14="http://schemas.microsoft.com/office/powerpoint/2010/main" val="59045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51183D-EB8C-7948-B894-9197A7561CA7}" type="slidenum">
              <a:rPr lang="en-US"/>
              <a:pPr/>
              <a:t>24</a:t>
            </a:fld>
            <a:endParaRPr lang="en-US"/>
          </a:p>
        </p:txBody>
      </p:sp>
      <p:sp>
        <p:nvSpPr>
          <p:cNvPr id="448514" name="Rectangle 2"/>
          <p:cNvSpPr>
            <a:spLocks noGrp="1" noChangeArrowheads="1"/>
          </p:cNvSpPr>
          <p:nvPr>
            <p:ph type="title"/>
          </p:nvPr>
        </p:nvSpPr>
        <p:spPr/>
        <p:txBody>
          <a:bodyPr/>
          <a:lstStyle/>
          <a:p>
            <a:r>
              <a:rPr lang="en-US"/>
              <a:t>Transactions in SQL</a:t>
            </a:r>
          </a:p>
        </p:txBody>
      </p:sp>
      <p:sp>
        <p:nvSpPr>
          <p:cNvPr id="448515" name="Rectangle 3"/>
          <p:cNvSpPr>
            <a:spLocks noGrp="1" noChangeArrowheads="1"/>
          </p:cNvSpPr>
          <p:nvPr>
            <p:ph type="body" idx="1"/>
          </p:nvPr>
        </p:nvSpPr>
        <p:spPr/>
        <p:txBody>
          <a:bodyPr/>
          <a:lstStyle/>
          <a:p>
            <a:r>
              <a:rPr lang="en-US" sz="2800" dirty="0"/>
              <a:t>In “ad-hoc” SQL:</a:t>
            </a:r>
          </a:p>
          <a:p>
            <a:pPr lvl="1"/>
            <a:r>
              <a:rPr lang="en-US" sz="2400" dirty="0"/>
              <a:t>Default: each statement = one transaction</a:t>
            </a:r>
          </a:p>
          <a:p>
            <a:pPr lvl="1"/>
            <a:endParaRPr lang="en-US" sz="2400" dirty="0"/>
          </a:p>
          <a:p>
            <a:r>
              <a:rPr lang="en-US" sz="2800" dirty="0"/>
              <a:t>In a </a:t>
            </a:r>
            <a:r>
              <a:rPr lang="en-US" sz="2800" dirty="0" smtClean="0"/>
              <a:t>program, multiple statements can be grouped together as a transaction:</a:t>
            </a:r>
            <a:endParaRPr lang="en-US" sz="2800" dirty="0"/>
          </a:p>
        </p:txBody>
      </p:sp>
      <p:sp>
        <p:nvSpPr>
          <p:cNvPr id="11" name="Rectangle 3"/>
          <p:cNvSpPr>
            <a:spLocks noChangeArrowheads="1"/>
          </p:cNvSpPr>
          <p:nvPr/>
        </p:nvSpPr>
        <p:spPr bwMode="auto">
          <a:xfrm>
            <a:off x="714348" y="3923418"/>
            <a:ext cx="7486680" cy="107721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prstTxWarp prst="textNoShape">
              <a:avLst/>
            </a:prstTxWarp>
            <a:spAutoFit/>
          </a:bodyPr>
          <a:lstStyle/>
          <a:p>
            <a:pPr eaLnBrk="0" hangingPunct="0"/>
            <a:r>
              <a:rPr lang="en-US" sz="1600" dirty="0">
                <a:solidFill>
                  <a:schemeClr val="accent2"/>
                </a:solidFill>
                <a:latin typeface="Menlo" charset="0"/>
                <a:ea typeface="Menlo" charset="0"/>
                <a:cs typeface="Menlo" charset="0"/>
              </a:rPr>
              <a:t>START </a:t>
            </a:r>
            <a:r>
              <a:rPr lang="en-US" sz="1600" dirty="0" smtClean="0">
                <a:solidFill>
                  <a:schemeClr val="accent2"/>
                </a:solidFill>
                <a:latin typeface="Menlo" charset="0"/>
                <a:ea typeface="Menlo" charset="0"/>
                <a:cs typeface="Menlo" charset="0"/>
              </a:rPr>
              <a:t>TRANSACTION</a:t>
            </a:r>
          </a:p>
          <a:p>
            <a:pPr eaLnBrk="0" hangingPunct="0"/>
            <a:r>
              <a:rPr lang="en-US" sz="1600" dirty="0" smtClean="0">
                <a:solidFill>
                  <a:schemeClr val="accent2"/>
                </a:solidFill>
                <a:latin typeface="Menlo" charset="0"/>
                <a:ea typeface="Menlo" charset="0"/>
                <a:cs typeface="Menlo" charset="0"/>
              </a:rPr>
              <a:t>	UPDATE</a:t>
            </a:r>
            <a:r>
              <a:rPr lang="en-US" sz="1600" dirty="0" smtClean="0">
                <a:latin typeface="Menlo" charset="0"/>
                <a:ea typeface="Menlo" charset="0"/>
                <a:cs typeface="Menlo" charset="0"/>
              </a:rPr>
              <a:t> Bank</a:t>
            </a:r>
            <a:r>
              <a:rPr lang="en-US" sz="1600" dirty="0">
                <a:latin typeface="Menlo" charset="0"/>
                <a:ea typeface="Menlo" charset="0"/>
                <a:cs typeface="Menlo" charset="0"/>
              </a:rPr>
              <a:t> </a:t>
            </a:r>
            <a:r>
              <a:rPr lang="en-US" sz="1600" dirty="0" smtClean="0">
                <a:solidFill>
                  <a:schemeClr val="accent2"/>
                </a:solidFill>
                <a:latin typeface="Menlo" charset="0"/>
                <a:ea typeface="Menlo" charset="0"/>
                <a:cs typeface="Menlo" charset="0"/>
              </a:rPr>
              <a:t>SET</a:t>
            </a:r>
            <a:r>
              <a:rPr lang="en-US" sz="1600" dirty="0" smtClean="0">
                <a:latin typeface="Menlo" charset="0"/>
                <a:ea typeface="Menlo" charset="0"/>
                <a:cs typeface="Menlo" charset="0"/>
              </a:rPr>
              <a:t> amount </a:t>
            </a:r>
            <a:r>
              <a:rPr lang="en-US" sz="1600" dirty="0">
                <a:latin typeface="Menlo" charset="0"/>
                <a:ea typeface="Menlo" charset="0"/>
                <a:cs typeface="Menlo" charset="0"/>
              </a:rPr>
              <a:t>= </a:t>
            </a:r>
            <a:r>
              <a:rPr lang="en-US" sz="1600" dirty="0" smtClean="0">
                <a:latin typeface="Menlo" charset="0"/>
                <a:ea typeface="Menlo" charset="0"/>
                <a:cs typeface="Menlo" charset="0"/>
              </a:rPr>
              <a:t>amount </a:t>
            </a:r>
            <a:r>
              <a:rPr lang="en-US" sz="1600" dirty="0">
                <a:latin typeface="Menlo" charset="0"/>
                <a:ea typeface="Menlo" charset="0"/>
                <a:cs typeface="Menlo" charset="0"/>
              </a:rPr>
              <a:t>– </a:t>
            </a:r>
            <a:r>
              <a:rPr lang="en-US" sz="1600" dirty="0" smtClean="0">
                <a:latin typeface="Menlo" charset="0"/>
                <a:ea typeface="Menlo" charset="0"/>
                <a:cs typeface="Menlo" charset="0"/>
              </a:rPr>
              <a:t>100 </a:t>
            </a:r>
            <a:r>
              <a:rPr lang="en-US" sz="1600" dirty="0" smtClean="0">
                <a:solidFill>
                  <a:schemeClr val="accent2"/>
                </a:solidFill>
                <a:latin typeface="Menlo" charset="0"/>
                <a:ea typeface="Menlo" charset="0"/>
                <a:cs typeface="Menlo" charset="0"/>
              </a:rPr>
              <a:t>WHERE</a:t>
            </a:r>
            <a:r>
              <a:rPr lang="en-US" sz="1600" dirty="0" smtClean="0">
                <a:latin typeface="Menlo" charset="0"/>
                <a:ea typeface="Menlo" charset="0"/>
                <a:cs typeface="Menlo" charset="0"/>
              </a:rPr>
              <a:t> Name </a:t>
            </a:r>
            <a:r>
              <a:rPr lang="en-US" sz="1600" dirty="0">
                <a:latin typeface="Menlo" charset="0"/>
                <a:ea typeface="Menlo" charset="0"/>
                <a:cs typeface="Menlo" charset="0"/>
              </a:rPr>
              <a:t>= </a:t>
            </a:r>
            <a:r>
              <a:rPr lang="en-US" sz="1600" dirty="0" smtClean="0">
                <a:latin typeface="Menlo" charset="0"/>
                <a:ea typeface="Menlo" charset="0"/>
                <a:cs typeface="Menlo" charset="0"/>
              </a:rPr>
              <a:t>‘Ram’</a:t>
            </a:r>
            <a:endParaRPr lang="en-US" sz="1600" dirty="0" smtClean="0">
              <a:solidFill>
                <a:schemeClr val="accent2"/>
              </a:solidFill>
              <a:latin typeface="Menlo" charset="0"/>
              <a:ea typeface="Menlo" charset="0"/>
              <a:cs typeface="Menlo" charset="0"/>
            </a:endParaRPr>
          </a:p>
          <a:p>
            <a:pPr eaLnBrk="0" hangingPunct="0"/>
            <a:r>
              <a:rPr lang="en-US" sz="1600" dirty="0" smtClean="0">
                <a:solidFill>
                  <a:schemeClr val="accent2"/>
                </a:solidFill>
                <a:latin typeface="Menlo" charset="0"/>
                <a:ea typeface="Menlo" charset="0"/>
                <a:cs typeface="Menlo" charset="0"/>
              </a:rPr>
              <a:t>	UPDATE</a:t>
            </a:r>
            <a:r>
              <a:rPr lang="en-US" sz="1600" dirty="0" smtClean="0">
                <a:latin typeface="Menlo" charset="0"/>
                <a:ea typeface="Menlo" charset="0"/>
                <a:cs typeface="Menlo" charset="0"/>
              </a:rPr>
              <a:t> </a:t>
            </a:r>
            <a:r>
              <a:rPr lang="en-US" sz="1600" dirty="0">
                <a:latin typeface="Menlo" charset="0"/>
                <a:ea typeface="Menlo" charset="0"/>
                <a:cs typeface="Menlo" charset="0"/>
              </a:rPr>
              <a:t>Bank </a:t>
            </a:r>
            <a:r>
              <a:rPr lang="en-US" sz="1600" dirty="0" smtClean="0">
                <a:solidFill>
                  <a:schemeClr val="accent2"/>
                </a:solidFill>
                <a:latin typeface="Menlo" charset="0"/>
                <a:ea typeface="Menlo" charset="0"/>
                <a:cs typeface="Menlo" charset="0"/>
              </a:rPr>
              <a:t>SET</a:t>
            </a:r>
            <a:r>
              <a:rPr lang="en-US" sz="1600" dirty="0" smtClean="0">
                <a:latin typeface="Menlo" charset="0"/>
                <a:ea typeface="Menlo" charset="0"/>
                <a:cs typeface="Menlo" charset="0"/>
              </a:rPr>
              <a:t> </a:t>
            </a:r>
            <a:r>
              <a:rPr lang="en-US" sz="1600" dirty="0">
                <a:latin typeface="Menlo" charset="0"/>
                <a:ea typeface="Menlo" charset="0"/>
                <a:cs typeface="Menlo" charset="0"/>
              </a:rPr>
              <a:t>amount = amount </a:t>
            </a:r>
            <a:r>
              <a:rPr lang="en-US" sz="1600" dirty="0" smtClean="0">
                <a:latin typeface="Menlo" charset="0"/>
                <a:ea typeface="Menlo" charset="0"/>
                <a:cs typeface="Menlo" charset="0"/>
              </a:rPr>
              <a:t>+ </a:t>
            </a:r>
            <a:r>
              <a:rPr lang="en-US" sz="1600" dirty="0">
                <a:latin typeface="Menlo" charset="0"/>
                <a:ea typeface="Menlo" charset="0"/>
                <a:cs typeface="Menlo" charset="0"/>
              </a:rPr>
              <a:t>100 </a:t>
            </a:r>
            <a:r>
              <a:rPr lang="en-US" sz="1600" dirty="0" smtClean="0">
                <a:solidFill>
                  <a:schemeClr val="accent2"/>
                </a:solidFill>
                <a:latin typeface="Menlo" charset="0"/>
                <a:ea typeface="Menlo" charset="0"/>
                <a:cs typeface="Menlo" charset="0"/>
              </a:rPr>
              <a:t>WHERE</a:t>
            </a:r>
            <a:r>
              <a:rPr lang="en-US" sz="1600" dirty="0" smtClean="0">
                <a:latin typeface="Menlo" charset="0"/>
                <a:ea typeface="Menlo" charset="0"/>
                <a:cs typeface="Menlo" charset="0"/>
              </a:rPr>
              <a:t> </a:t>
            </a:r>
            <a:r>
              <a:rPr lang="en-US" sz="1600" dirty="0">
                <a:latin typeface="Menlo" charset="0"/>
                <a:ea typeface="Menlo" charset="0"/>
                <a:cs typeface="Menlo" charset="0"/>
              </a:rPr>
              <a:t>N</a:t>
            </a:r>
            <a:r>
              <a:rPr lang="en-US" sz="1600" dirty="0" smtClean="0">
                <a:latin typeface="Menlo" charset="0"/>
                <a:ea typeface="Menlo" charset="0"/>
                <a:cs typeface="Menlo" charset="0"/>
              </a:rPr>
              <a:t>ame </a:t>
            </a:r>
            <a:r>
              <a:rPr lang="en-US" sz="1600" dirty="0">
                <a:latin typeface="Menlo" charset="0"/>
                <a:ea typeface="Menlo" charset="0"/>
                <a:cs typeface="Menlo" charset="0"/>
              </a:rPr>
              <a:t>= </a:t>
            </a:r>
            <a:r>
              <a:rPr lang="en-US" sz="1600" dirty="0" smtClean="0">
                <a:latin typeface="Menlo" charset="0"/>
                <a:ea typeface="Menlo" charset="0"/>
                <a:cs typeface="Menlo" charset="0"/>
              </a:rPr>
              <a:t>‘</a:t>
            </a:r>
            <a:r>
              <a:rPr lang="en-US" sz="1600" dirty="0" err="1" smtClean="0">
                <a:latin typeface="Menlo" charset="0"/>
                <a:ea typeface="Menlo" charset="0"/>
                <a:cs typeface="Menlo" charset="0"/>
              </a:rPr>
              <a:t>Shyam</a:t>
            </a:r>
            <a:r>
              <a:rPr lang="en-US" sz="1600" dirty="0" smtClean="0">
                <a:latin typeface="Menlo" charset="0"/>
                <a:ea typeface="Menlo" charset="0"/>
                <a:cs typeface="Menlo" charset="0"/>
              </a:rPr>
              <a:t>’</a:t>
            </a:r>
          </a:p>
          <a:p>
            <a:pPr eaLnBrk="0" hangingPunct="0"/>
            <a:r>
              <a:rPr lang="en-US" sz="1600" dirty="0">
                <a:solidFill>
                  <a:schemeClr val="accent2"/>
                </a:solidFill>
                <a:latin typeface="Menlo" charset="0"/>
                <a:ea typeface="Menlo" charset="0"/>
                <a:cs typeface="Menlo" charset="0"/>
              </a:rPr>
              <a:t>COMMIT</a:t>
            </a:r>
            <a:endParaRPr lang="en-US" sz="1600" dirty="0">
              <a:latin typeface="Menlo" charset="0"/>
              <a:ea typeface="Menlo" charset="0"/>
              <a:cs typeface="Menlo" charset="0"/>
            </a:endParaRPr>
          </a:p>
        </p:txBody>
      </p:sp>
      <p:sp>
        <p:nvSpPr>
          <p:cNvPr id="7" name="Date Placeholder 6"/>
          <p:cNvSpPr>
            <a:spLocks noGrp="1"/>
          </p:cNvSpPr>
          <p:nvPr>
            <p:ph type="dt" sz="half" idx="10"/>
          </p:nvPr>
        </p:nvSpPr>
        <p:spPr/>
        <p:txBody>
          <a:bodyPr/>
          <a:lstStyle/>
          <a:p>
            <a:fld id="{7AE1A265-E042-48B3-9189-58C652CA52BE}" type="datetime3">
              <a:rPr lang="en-US" smtClean="0"/>
              <a:pPr/>
              <a:t>6 July 2020</a:t>
            </a:fld>
            <a:endParaRPr lang="en-US"/>
          </a:p>
        </p:txBody>
      </p:sp>
      <p:sp>
        <p:nvSpPr>
          <p:cNvPr id="8" name="Footer Placeholder 7"/>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3599833716"/>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sz="1400" dirty="0" smtClean="0"/>
              <a:t>Consider </a:t>
            </a:r>
            <a:r>
              <a:rPr lang="en-US" sz="1400" dirty="0"/>
              <a:t>the following example of </a:t>
            </a:r>
            <a:r>
              <a:rPr lang="en-US" sz="1400" dirty="0" smtClean="0"/>
              <a:t>log </a:t>
            </a:r>
            <a:r>
              <a:rPr lang="en-US" sz="1400" dirty="0"/>
              <a:t>for two </a:t>
            </a:r>
            <a:r>
              <a:rPr lang="en-US" sz="1400" dirty="0" smtClean="0"/>
              <a:t> transactions</a:t>
            </a:r>
            <a:r>
              <a:rPr lang="en-US" sz="1400" dirty="0"/>
              <a:t>.</a:t>
            </a:r>
          </a:p>
          <a:p>
            <a:pPr marL="0" indent="0">
              <a:buNone/>
            </a:pPr>
            <a:r>
              <a:rPr lang="en-US" sz="1400" dirty="0"/>
              <a:t>1. (Start, T1);</a:t>
            </a:r>
          </a:p>
          <a:p>
            <a:pPr marL="0" indent="0">
              <a:buNone/>
            </a:pPr>
            <a:r>
              <a:rPr lang="fr-FR" sz="1400" dirty="0"/>
              <a:t>2. (</a:t>
            </a:r>
            <a:r>
              <a:rPr lang="fr-FR" sz="1400" dirty="0" err="1"/>
              <a:t>Write</a:t>
            </a:r>
            <a:r>
              <a:rPr lang="fr-FR" sz="1400" dirty="0"/>
              <a:t>, T1, Q, </a:t>
            </a:r>
            <a:r>
              <a:rPr lang="fr-FR" sz="1400" dirty="0" smtClean="0"/>
              <a:t>100,50);</a:t>
            </a:r>
            <a:endParaRPr lang="fr-FR" sz="1400" dirty="0"/>
          </a:p>
          <a:p>
            <a:pPr marL="0" indent="0">
              <a:buNone/>
            </a:pPr>
            <a:r>
              <a:rPr lang="en-US" sz="1400" dirty="0"/>
              <a:t>3. (Commit, T1);</a:t>
            </a:r>
          </a:p>
          <a:p>
            <a:pPr marL="0" indent="0">
              <a:buNone/>
            </a:pPr>
            <a:r>
              <a:rPr lang="en-US" sz="1400" dirty="0"/>
              <a:t>4. (Start, T2);</a:t>
            </a:r>
          </a:p>
          <a:p>
            <a:pPr marL="0" indent="0">
              <a:buNone/>
            </a:pPr>
            <a:r>
              <a:rPr lang="fr-FR" sz="1400" dirty="0"/>
              <a:t>5. (</a:t>
            </a:r>
            <a:r>
              <a:rPr lang="fr-FR" sz="1400" dirty="0" err="1"/>
              <a:t>Write</a:t>
            </a:r>
            <a:r>
              <a:rPr lang="fr-FR" sz="1400" dirty="0"/>
              <a:t>, T2, P, </a:t>
            </a:r>
            <a:r>
              <a:rPr lang="fr-FR" sz="1400" dirty="0" smtClean="0"/>
              <a:t>55, 10);</a:t>
            </a:r>
            <a:endParaRPr lang="fr-FR" sz="1400" dirty="0"/>
          </a:p>
          <a:p>
            <a:pPr marL="0" indent="0">
              <a:buNone/>
            </a:pPr>
            <a:r>
              <a:rPr lang="en-US" sz="1400" dirty="0"/>
              <a:t>6. (Commit, T2);</a:t>
            </a:r>
          </a:p>
          <a:p>
            <a:pPr marL="0" indent="0">
              <a:buNone/>
            </a:pPr>
            <a:r>
              <a:rPr lang="en-US" sz="1400" dirty="0"/>
              <a:t>Consider the </a:t>
            </a:r>
            <a:r>
              <a:rPr lang="en-US" sz="1400" dirty="0" smtClean="0"/>
              <a:t>case where the </a:t>
            </a:r>
            <a:r>
              <a:rPr lang="en-US" sz="1400" dirty="0"/>
              <a:t>schedule crashes after Step 5 and before Step </a:t>
            </a:r>
            <a:r>
              <a:rPr lang="en-US" sz="1400" dirty="0" smtClean="0"/>
              <a:t>6, then the question  is which operation should we UNDO if following is the scenario of database just before crash.</a:t>
            </a:r>
            <a:endParaRPr lang="en-US" sz="1400" dirty="0"/>
          </a:p>
        </p:txBody>
      </p:sp>
      <p:sp>
        <p:nvSpPr>
          <p:cNvPr id="4" name="Date Placeholder 3"/>
          <p:cNvSpPr>
            <a:spLocks noGrp="1"/>
          </p:cNvSpPr>
          <p:nvPr>
            <p:ph type="dt" sz="half" idx="10"/>
          </p:nvPr>
        </p:nvSpPr>
        <p:spPr/>
        <p:txBody>
          <a:bodyPr/>
          <a:lstStyle/>
          <a:p>
            <a:fld id="{64B62B84-13E3-4BAD-A371-8F108D80962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240</a:t>
            </a:fld>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942823797"/>
              </p:ext>
            </p:extLst>
          </p:nvPr>
        </p:nvGraphicFramePr>
        <p:xfrm>
          <a:off x="4488520" y="4557222"/>
          <a:ext cx="2232248" cy="741680"/>
        </p:xfrm>
        <a:graphic>
          <a:graphicData uri="http://schemas.openxmlformats.org/drawingml/2006/table">
            <a:tbl>
              <a:tblPr firstRow="1" bandRow="1">
                <a:tableStyleId>{5C22544A-7EE6-4342-B048-85BDC9FD1C3A}</a:tableStyleId>
              </a:tblPr>
              <a:tblGrid>
                <a:gridCol w="720080"/>
                <a:gridCol w="1512168"/>
              </a:tblGrid>
              <a:tr h="370840">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55</a:t>
                      </a:r>
                      <a:r>
                        <a:rPr lang="en-US" b="0" dirty="0" smtClean="0">
                          <a:solidFill>
                            <a:schemeClr val="tx1"/>
                          </a:solidFill>
                        </a:rPr>
                        <a:t> </a:t>
                      </a:r>
                      <a:r>
                        <a:rPr lang="en-US" b="0" strike="sngStrike" dirty="0" smtClean="0">
                          <a:solidFill>
                            <a:schemeClr val="tx1"/>
                          </a:solidFill>
                        </a:rPr>
                        <a:t>10</a:t>
                      </a:r>
                      <a:r>
                        <a:rPr lang="en-US" b="0" dirty="0" smtClean="0">
                          <a:solidFill>
                            <a:schemeClr val="tx1"/>
                          </a:solidFill>
                        </a:rPr>
                        <a:t> 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Flowchart: Magnetic Disk 8"/>
          <p:cNvSpPr/>
          <p:nvPr/>
        </p:nvSpPr>
        <p:spPr bwMode="auto">
          <a:xfrm>
            <a:off x="3840448" y="3765134"/>
            <a:ext cx="3168352" cy="1872208"/>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4789674" y="5668700"/>
            <a:ext cx="1269899" cy="369332"/>
          </a:xfrm>
          <a:prstGeom prst="rect">
            <a:avLst/>
          </a:prstGeom>
          <a:noFill/>
        </p:spPr>
        <p:txBody>
          <a:bodyPr wrap="none" rtlCol="0">
            <a:spAutoFit/>
          </a:bodyPr>
          <a:lstStyle/>
          <a:p>
            <a:r>
              <a:rPr lang="en-US" dirty="0" smtClean="0"/>
              <a:t>Database</a:t>
            </a:r>
            <a:endParaRPr lang="en-US" dirty="0"/>
          </a:p>
        </p:txBody>
      </p:sp>
      <p:sp>
        <p:nvSpPr>
          <p:cNvPr id="14" name="TextBox 13"/>
          <p:cNvSpPr txBox="1"/>
          <p:nvPr/>
        </p:nvSpPr>
        <p:spPr>
          <a:xfrm>
            <a:off x="7092280" y="4931876"/>
            <a:ext cx="2078774" cy="1200329"/>
          </a:xfrm>
          <a:prstGeom prst="rect">
            <a:avLst/>
          </a:prstGeom>
          <a:noFill/>
        </p:spPr>
        <p:txBody>
          <a:bodyPr wrap="none" rtlCol="0">
            <a:spAutoFit/>
          </a:bodyPr>
          <a:lstStyle/>
          <a:p>
            <a:r>
              <a:rPr lang="en-US" dirty="0" smtClean="0"/>
              <a:t>UNDO from LOG</a:t>
            </a:r>
          </a:p>
          <a:p>
            <a:r>
              <a:rPr lang="en-US" dirty="0" smtClean="0"/>
              <a:t>Replace </a:t>
            </a:r>
          </a:p>
          <a:p>
            <a:r>
              <a:rPr lang="en-US" dirty="0" smtClean="0"/>
              <a:t>New value with </a:t>
            </a:r>
          </a:p>
          <a:p>
            <a:r>
              <a:rPr lang="en-US" dirty="0" smtClean="0"/>
              <a:t>Old value</a:t>
            </a:r>
            <a:endParaRPr lang="en-US" dirty="0"/>
          </a:p>
        </p:txBody>
      </p:sp>
      <p:cxnSp>
        <p:nvCxnSpPr>
          <p:cNvPr id="11" name="Straight Arrow Connector 10"/>
          <p:cNvCxnSpPr/>
          <p:nvPr/>
        </p:nvCxnSpPr>
        <p:spPr bwMode="auto">
          <a:xfrm flipH="1">
            <a:off x="6660232" y="5157192"/>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44787365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Recovery</a:t>
            </a:r>
            <a:endParaRPr lang="en-US" dirty="0"/>
          </a:p>
        </p:txBody>
      </p:sp>
      <p:sp>
        <p:nvSpPr>
          <p:cNvPr id="3" name="Content Placeholder 2"/>
          <p:cNvSpPr>
            <a:spLocks noGrp="1"/>
          </p:cNvSpPr>
          <p:nvPr>
            <p:ph idx="1"/>
          </p:nvPr>
        </p:nvSpPr>
        <p:spPr/>
        <p:txBody>
          <a:bodyPr/>
          <a:lstStyle/>
          <a:p>
            <a:pPr marL="0" indent="0">
              <a:buNone/>
            </a:pPr>
            <a:r>
              <a:rPr lang="en-US" dirty="0" smtClean="0"/>
              <a:t>Two Types using LOG </a:t>
            </a:r>
            <a:r>
              <a:rPr lang="en-US" dirty="0" err="1" smtClean="0"/>
              <a:t>enteries</a:t>
            </a:r>
            <a:endParaRPr lang="en-US" dirty="0" smtClean="0"/>
          </a:p>
          <a:p>
            <a:pPr marL="514350" indent="-514350">
              <a:buFont typeface="+mj-lt"/>
              <a:buAutoNum type="arabicPeriod"/>
            </a:pPr>
            <a:r>
              <a:rPr lang="en-US" dirty="0" smtClean="0"/>
              <a:t>Deferred Update</a:t>
            </a:r>
          </a:p>
          <a:p>
            <a:pPr marL="514350" indent="-514350">
              <a:buFont typeface="+mj-lt"/>
              <a:buAutoNum type="arabicPeriod"/>
            </a:pPr>
            <a:r>
              <a:rPr lang="en-US" dirty="0" smtClean="0"/>
              <a:t>Immediate Update</a:t>
            </a:r>
            <a:endParaRPr lang="en-US" dirty="0"/>
          </a:p>
        </p:txBody>
      </p:sp>
      <p:sp>
        <p:nvSpPr>
          <p:cNvPr id="4" name="Date Placeholder 3"/>
          <p:cNvSpPr>
            <a:spLocks noGrp="1"/>
          </p:cNvSpPr>
          <p:nvPr>
            <p:ph type="dt" sz="half" idx="10"/>
          </p:nvPr>
        </p:nvSpPr>
        <p:spPr/>
        <p:txBody>
          <a:bodyPr/>
          <a:lstStyle/>
          <a:p>
            <a:fld id="{C9F66ED4-34CB-4714-8951-65B3D73389C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241</a:t>
            </a:fld>
            <a:endParaRPr lang="en-US"/>
          </a:p>
        </p:txBody>
      </p:sp>
    </p:spTree>
    <p:extLst>
      <p:ext uri="{BB962C8B-B14F-4D97-AF65-F5344CB8AC3E}">
        <p14:creationId xmlns="" xmlns:p14="http://schemas.microsoft.com/office/powerpoint/2010/main" val="149478456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Log-Based Recovery</a:t>
            </a:r>
          </a:p>
        </p:txBody>
      </p:sp>
      <p:sp>
        <p:nvSpPr>
          <p:cNvPr id="3" name="Content Placeholder 2"/>
          <p:cNvSpPr>
            <a:spLocks noGrp="1"/>
          </p:cNvSpPr>
          <p:nvPr>
            <p:ph idx="1"/>
          </p:nvPr>
        </p:nvSpPr>
        <p:spPr/>
        <p:txBody>
          <a:bodyPr/>
          <a:lstStyle/>
          <a:p>
            <a:r>
              <a:rPr lang="en-US" sz="1800" dirty="0"/>
              <a:t>A log is kept on stable storage. </a:t>
            </a:r>
            <a:endParaRPr lang="en-US" sz="1800" dirty="0" smtClean="0"/>
          </a:p>
          <a:p>
            <a:pPr lvl="1"/>
            <a:r>
              <a:rPr lang="en-US" sz="1400" dirty="0" smtClean="0"/>
              <a:t>The </a:t>
            </a:r>
            <a:r>
              <a:rPr lang="en-US" sz="1400" dirty="0"/>
              <a:t>log is a sequence of log records, and maintains a record of update activities on the database. </a:t>
            </a:r>
          </a:p>
          <a:p>
            <a:r>
              <a:rPr lang="en-US" sz="1800" dirty="0" smtClean="0"/>
              <a:t>When </a:t>
            </a:r>
            <a:r>
              <a:rPr lang="en-US" sz="1800" dirty="0"/>
              <a:t>transaction Ti starts, it registers itself by writing a </a:t>
            </a:r>
            <a:r>
              <a:rPr lang="en-US" sz="1800" dirty="0" smtClean="0"/>
              <a:t>&lt;Ti start&gt; log </a:t>
            </a:r>
            <a:r>
              <a:rPr lang="en-US" sz="1800" dirty="0"/>
              <a:t>record </a:t>
            </a:r>
            <a:endParaRPr lang="en-US" sz="1800" dirty="0" smtClean="0"/>
          </a:p>
          <a:p>
            <a:r>
              <a:rPr lang="en-US" sz="1800" dirty="0" smtClean="0"/>
              <a:t>Before </a:t>
            </a:r>
            <a:r>
              <a:rPr lang="en-US" sz="1800" dirty="0" err="1"/>
              <a:t>Ti</a:t>
            </a:r>
            <a:r>
              <a:rPr lang="en-US" sz="1800" dirty="0"/>
              <a:t> executes write(X), a log record </a:t>
            </a:r>
            <a:r>
              <a:rPr lang="en-US" sz="1800" dirty="0" smtClean="0"/>
              <a:t>&lt;write,Ti,X,V1,V2&gt; is </a:t>
            </a:r>
            <a:r>
              <a:rPr lang="en-US" sz="1800" dirty="0"/>
              <a:t>written, where V1 is the value of X before the write, and V2 is the </a:t>
            </a:r>
            <a:r>
              <a:rPr lang="en-US" sz="1800" dirty="0" smtClean="0"/>
              <a:t>new value </a:t>
            </a:r>
            <a:r>
              <a:rPr lang="en-US" sz="1800" dirty="0"/>
              <a:t>to be written to X. </a:t>
            </a:r>
            <a:endParaRPr lang="en-US" sz="1800" dirty="0" smtClean="0"/>
          </a:p>
          <a:p>
            <a:pPr lvl="1"/>
            <a:r>
              <a:rPr lang="en-US" sz="1400" dirty="0" smtClean="0"/>
              <a:t>Log </a:t>
            </a:r>
            <a:r>
              <a:rPr lang="en-US" sz="1400" dirty="0"/>
              <a:t>record notes that </a:t>
            </a:r>
            <a:r>
              <a:rPr lang="en-US" sz="1400" dirty="0" err="1"/>
              <a:t>Ti</a:t>
            </a:r>
            <a:r>
              <a:rPr lang="en-US" sz="1400" dirty="0"/>
              <a:t> has performed a write on data item </a:t>
            </a:r>
            <a:r>
              <a:rPr lang="en-US" sz="1400" dirty="0" smtClean="0"/>
              <a:t>X that </a:t>
            </a:r>
            <a:r>
              <a:rPr lang="en-US" sz="1400" dirty="0"/>
              <a:t>had value V1 before the write, and will have value V2 after the write. </a:t>
            </a:r>
            <a:endParaRPr lang="en-US" sz="1400" dirty="0" smtClean="0"/>
          </a:p>
          <a:p>
            <a:r>
              <a:rPr lang="en-US" sz="1800" dirty="0" smtClean="0"/>
              <a:t>When </a:t>
            </a:r>
            <a:r>
              <a:rPr lang="en-US" sz="1800" dirty="0" err="1"/>
              <a:t>Ti</a:t>
            </a:r>
            <a:r>
              <a:rPr lang="en-US" sz="1800" dirty="0"/>
              <a:t> finishes it last statement, the log record </a:t>
            </a:r>
            <a:r>
              <a:rPr lang="en-US" sz="1800" dirty="0" smtClean="0"/>
              <a:t>&lt;Commit </a:t>
            </a:r>
            <a:r>
              <a:rPr lang="en-US" sz="1800" dirty="0" err="1" smtClean="0"/>
              <a:t>Ti</a:t>
            </a:r>
            <a:r>
              <a:rPr lang="en-US" sz="1800" dirty="0" smtClean="0"/>
              <a:t>&gt; is </a:t>
            </a:r>
            <a:r>
              <a:rPr lang="en-US" sz="1800" dirty="0"/>
              <a:t>written. </a:t>
            </a:r>
            <a:endParaRPr lang="en-US" sz="1800" dirty="0" smtClean="0"/>
          </a:p>
          <a:p>
            <a:r>
              <a:rPr lang="en-US" sz="1800" dirty="0" smtClean="0"/>
              <a:t>We </a:t>
            </a:r>
            <a:r>
              <a:rPr lang="en-US" sz="1800" dirty="0"/>
              <a:t>assume for now that log records are written directly to stable storage (that is, they are not buffered)</a:t>
            </a:r>
          </a:p>
        </p:txBody>
      </p:sp>
      <p:sp>
        <p:nvSpPr>
          <p:cNvPr id="4" name="Date Placeholder 3"/>
          <p:cNvSpPr>
            <a:spLocks noGrp="1"/>
          </p:cNvSpPr>
          <p:nvPr>
            <p:ph type="dt" sz="half" idx="10"/>
          </p:nvPr>
        </p:nvSpPr>
        <p:spPr/>
        <p:txBody>
          <a:bodyPr/>
          <a:lstStyle/>
          <a:p>
            <a:fld id="{238C4759-B3EB-40E9-85DF-404E58BE802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242</a:t>
            </a:fld>
            <a:endParaRPr lang="en-US"/>
          </a:p>
        </p:txBody>
      </p:sp>
    </p:spTree>
    <p:extLst>
      <p:ext uri="{BB962C8B-B14F-4D97-AF65-F5344CB8AC3E}">
        <p14:creationId xmlns="" xmlns:p14="http://schemas.microsoft.com/office/powerpoint/2010/main" val="262418946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sp>
        <p:nvSpPr>
          <p:cNvPr id="3" name="Content Placeholder 2"/>
          <p:cNvSpPr>
            <a:spLocks noGrp="1"/>
          </p:cNvSpPr>
          <p:nvPr>
            <p:ph idx="1"/>
          </p:nvPr>
        </p:nvSpPr>
        <p:spPr/>
        <p:txBody>
          <a:bodyPr/>
          <a:lstStyle/>
          <a:p>
            <a:r>
              <a:rPr lang="en-US" sz="1600" dirty="0"/>
              <a:t>The deferred database modification scheme records all modifications to the log, but defers all the writes to after partial commit. </a:t>
            </a:r>
            <a:endParaRPr lang="en-US" sz="1600" dirty="0" smtClean="0"/>
          </a:p>
          <a:p>
            <a:r>
              <a:rPr lang="en-US" sz="1600" dirty="0" smtClean="0"/>
              <a:t>Assume </a:t>
            </a:r>
            <a:r>
              <a:rPr lang="en-US" sz="1600" dirty="0"/>
              <a:t>that transactions execute </a:t>
            </a:r>
            <a:r>
              <a:rPr lang="en-US" sz="1600" dirty="0" smtClean="0"/>
              <a:t>serially</a:t>
            </a:r>
          </a:p>
          <a:p>
            <a:r>
              <a:rPr lang="en-US" sz="1600" dirty="0" smtClean="0"/>
              <a:t>Transaction </a:t>
            </a:r>
            <a:r>
              <a:rPr lang="en-US" sz="1600" dirty="0"/>
              <a:t>starts by writing </a:t>
            </a:r>
            <a:r>
              <a:rPr lang="en-US" sz="1600" dirty="0" smtClean="0"/>
              <a:t>&lt;start </a:t>
            </a:r>
            <a:r>
              <a:rPr lang="en-US" sz="1600" dirty="0" err="1" smtClean="0"/>
              <a:t>Ti</a:t>
            </a:r>
            <a:r>
              <a:rPr lang="en-US" sz="1600" dirty="0" smtClean="0"/>
              <a:t>&gt; record </a:t>
            </a:r>
            <a:r>
              <a:rPr lang="en-US" sz="1600" dirty="0"/>
              <a:t>to log. </a:t>
            </a:r>
            <a:endParaRPr lang="en-US" sz="1600" dirty="0" smtClean="0"/>
          </a:p>
          <a:p>
            <a:r>
              <a:rPr lang="en-US" sz="1600" dirty="0" smtClean="0"/>
              <a:t>A </a:t>
            </a:r>
            <a:r>
              <a:rPr lang="en-US" sz="1600" dirty="0"/>
              <a:t>write(X) operation results in a log record </a:t>
            </a:r>
            <a:r>
              <a:rPr lang="en-US" sz="1600" dirty="0" smtClean="0"/>
              <a:t>&lt;write,Ti,X,V1,V2&gt; being </a:t>
            </a:r>
            <a:r>
              <a:rPr lang="en-US" sz="1600" dirty="0"/>
              <a:t>written, where </a:t>
            </a:r>
            <a:r>
              <a:rPr lang="en-US" sz="1600" dirty="0" smtClean="0"/>
              <a:t>V1 is old value of X,  V2 is </a:t>
            </a:r>
            <a:r>
              <a:rPr lang="en-US" sz="1600" dirty="0"/>
              <a:t>the new value for X </a:t>
            </a:r>
            <a:endParaRPr lang="en-US" sz="1600" dirty="0" smtClean="0"/>
          </a:p>
          <a:p>
            <a:pPr lvl="1"/>
            <a:r>
              <a:rPr lang="en-US" sz="1400" dirty="0" smtClean="0"/>
              <a:t>Note</a:t>
            </a:r>
            <a:r>
              <a:rPr lang="en-US" sz="1400" dirty="0"/>
              <a:t>: old value </a:t>
            </a:r>
            <a:r>
              <a:rPr lang="en-US" sz="1400" dirty="0" smtClean="0"/>
              <a:t>V1 is </a:t>
            </a:r>
            <a:r>
              <a:rPr lang="en-US" sz="1400" dirty="0"/>
              <a:t>not needed for this </a:t>
            </a:r>
            <a:r>
              <a:rPr lang="en-US" sz="1400" dirty="0" smtClean="0"/>
              <a:t>scheme</a:t>
            </a:r>
          </a:p>
          <a:p>
            <a:r>
              <a:rPr lang="en-US" sz="1600" dirty="0" smtClean="0"/>
              <a:t>The </a:t>
            </a:r>
            <a:r>
              <a:rPr lang="en-US" sz="1600" dirty="0"/>
              <a:t>write is not performed on X at this time, but is deferred. </a:t>
            </a:r>
            <a:endParaRPr lang="en-US" sz="1600" dirty="0" smtClean="0"/>
          </a:p>
          <a:p>
            <a:r>
              <a:rPr lang="en-US" sz="1600" dirty="0" smtClean="0"/>
              <a:t>When </a:t>
            </a:r>
            <a:r>
              <a:rPr lang="en-US" sz="1600" dirty="0" err="1"/>
              <a:t>Ti</a:t>
            </a:r>
            <a:r>
              <a:rPr lang="en-US" sz="1600" dirty="0"/>
              <a:t> partially commits</a:t>
            </a:r>
            <a:r>
              <a:rPr lang="en-US" sz="1600" dirty="0" smtClean="0"/>
              <a:t>, &lt;Commit, </a:t>
            </a:r>
            <a:r>
              <a:rPr lang="en-US" sz="1600" dirty="0" err="1" smtClean="0"/>
              <a:t>Ti</a:t>
            </a:r>
            <a:r>
              <a:rPr lang="en-US" sz="1600" dirty="0" smtClean="0"/>
              <a:t>&gt; </a:t>
            </a:r>
            <a:r>
              <a:rPr lang="en-US" sz="1600" dirty="0"/>
              <a:t>is written to the </a:t>
            </a:r>
            <a:r>
              <a:rPr lang="en-US" sz="1600" dirty="0" smtClean="0"/>
              <a:t>log</a:t>
            </a:r>
          </a:p>
          <a:p>
            <a:r>
              <a:rPr lang="en-US" sz="1600" dirty="0" smtClean="0"/>
              <a:t>Finally</a:t>
            </a:r>
            <a:r>
              <a:rPr lang="en-US" sz="1600" dirty="0"/>
              <a:t>, the log records are read and used to actually execute the previously deferred writes</a:t>
            </a:r>
            <a:r>
              <a:rPr lang="en-US" sz="1600" dirty="0" smtClean="0"/>
              <a:t>.</a:t>
            </a:r>
          </a:p>
          <a:p>
            <a:r>
              <a:rPr lang="en-US" sz="1600" dirty="0"/>
              <a:t>During recovery after a crash, a transaction needs to be redone if and only if both </a:t>
            </a:r>
            <a:r>
              <a:rPr lang="en-US" sz="1600" dirty="0" smtClean="0"/>
              <a:t>&lt;start </a:t>
            </a:r>
            <a:r>
              <a:rPr lang="en-US" sz="1600" dirty="0" err="1" smtClean="0"/>
              <a:t>Ti</a:t>
            </a:r>
            <a:r>
              <a:rPr lang="en-US" sz="1600" dirty="0" smtClean="0"/>
              <a:t>&gt; and &lt;commit </a:t>
            </a:r>
            <a:r>
              <a:rPr lang="en-US" sz="1600" dirty="0" err="1" smtClean="0"/>
              <a:t>Ti</a:t>
            </a:r>
            <a:r>
              <a:rPr lang="en-US" sz="1600" dirty="0" smtClean="0"/>
              <a:t>&gt; are </a:t>
            </a:r>
            <a:r>
              <a:rPr lang="en-US" sz="1600" dirty="0"/>
              <a:t>there in the log. </a:t>
            </a:r>
            <a:endParaRPr lang="en-US" sz="1600" dirty="0" smtClean="0"/>
          </a:p>
          <a:p>
            <a:r>
              <a:rPr lang="en-US" sz="1600" dirty="0" smtClean="0"/>
              <a:t>Redoing </a:t>
            </a:r>
            <a:r>
              <a:rPr lang="en-US" sz="1600" dirty="0"/>
              <a:t>a transaction </a:t>
            </a:r>
            <a:r>
              <a:rPr lang="en-US" sz="1600" dirty="0" err="1"/>
              <a:t>Ti</a:t>
            </a:r>
            <a:r>
              <a:rPr lang="en-US" sz="1600" dirty="0"/>
              <a:t> ( </a:t>
            </a:r>
            <a:r>
              <a:rPr lang="en-US" sz="1600" dirty="0" err="1"/>
              <a:t>redoTi</a:t>
            </a:r>
            <a:r>
              <a:rPr lang="en-US" sz="1600" dirty="0"/>
              <a:t>) sets the value of all data items updated by the transaction to the new values. </a:t>
            </a:r>
          </a:p>
          <a:p>
            <a:r>
              <a:rPr lang="en-US" sz="1600" dirty="0" smtClean="0"/>
              <a:t>Crashes </a:t>
            </a:r>
            <a:r>
              <a:rPr lang="en-US" sz="1600" dirty="0"/>
              <a:t>can occur </a:t>
            </a:r>
            <a:r>
              <a:rPr lang="en-US" sz="1600" dirty="0" smtClean="0"/>
              <a:t>while: the </a:t>
            </a:r>
            <a:r>
              <a:rPr lang="en-US" sz="1600" dirty="0"/>
              <a:t>transaction is executing the original </a:t>
            </a:r>
            <a:r>
              <a:rPr lang="en-US" sz="1600" dirty="0" smtClean="0"/>
              <a:t>updates </a:t>
            </a:r>
            <a:r>
              <a:rPr lang="en-US" sz="1600" dirty="0"/>
              <a:t>or </a:t>
            </a:r>
            <a:r>
              <a:rPr lang="en-US" sz="1600" dirty="0" smtClean="0"/>
              <a:t>while </a:t>
            </a:r>
            <a:r>
              <a:rPr lang="en-US" sz="1600" dirty="0"/>
              <a:t>recovery action is being </a:t>
            </a:r>
            <a:r>
              <a:rPr lang="en-US" sz="1600" dirty="0" smtClean="0"/>
              <a:t>taken</a:t>
            </a:r>
          </a:p>
          <a:p>
            <a:r>
              <a:rPr lang="en-US" sz="1600" dirty="0" smtClean="0"/>
              <a:t>Deferred modification is also referred as </a:t>
            </a:r>
            <a:r>
              <a:rPr lang="en-US" sz="1600" b="1" dirty="0" smtClean="0"/>
              <a:t>No-Undo/Redo</a:t>
            </a:r>
            <a:r>
              <a:rPr lang="en-US" sz="1600" dirty="0" smtClean="0"/>
              <a:t> method</a:t>
            </a:r>
            <a:endParaRPr lang="en-US" sz="1600" dirty="0"/>
          </a:p>
        </p:txBody>
      </p:sp>
      <p:sp>
        <p:nvSpPr>
          <p:cNvPr id="4" name="Date Placeholder 3"/>
          <p:cNvSpPr>
            <a:spLocks noGrp="1"/>
          </p:cNvSpPr>
          <p:nvPr>
            <p:ph type="dt" sz="half" idx="10"/>
          </p:nvPr>
        </p:nvSpPr>
        <p:spPr/>
        <p:txBody>
          <a:bodyPr/>
          <a:lstStyle/>
          <a:p>
            <a:fld id="{A062B410-38FF-4BA6-B63C-A66DC2C4DF7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243</a:t>
            </a:fld>
            <a:endParaRPr lang="en-US"/>
          </a:p>
        </p:txBody>
      </p:sp>
    </p:spTree>
    <p:extLst>
      <p:ext uri="{BB962C8B-B14F-4D97-AF65-F5344CB8AC3E}">
        <p14:creationId xmlns="" xmlns:p14="http://schemas.microsoft.com/office/powerpoint/2010/main" val="146871545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Database Modification</a:t>
            </a:r>
          </a:p>
        </p:txBody>
      </p:sp>
      <p:sp>
        <p:nvSpPr>
          <p:cNvPr id="3" name="Content Placeholder 2"/>
          <p:cNvSpPr>
            <a:spLocks noGrp="1"/>
          </p:cNvSpPr>
          <p:nvPr>
            <p:ph idx="1"/>
          </p:nvPr>
        </p:nvSpPr>
        <p:spPr/>
        <p:txBody>
          <a:bodyPr/>
          <a:lstStyle/>
          <a:p>
            <a:pPr marL="0" indent="0">
              <a:buNone/>
            </a:pPr>
            <a:r>
              <a:rPr lang="en-US" sz="1600" dirty="0" smtClean="0"/>
              <a:t>Example of Deferred based recovery</a:t>
            </a:r>
          </a:p>
          <a:p>
            <a:r>
              <a:rPr lang="en-US" sz="1600" dirty="0"/>
              <a:t>Consider </a:t>
            </a:r>
            <a:r>
              <a:rPr lang="en-US" sz="1600" dirty="0" smtClean="0"/>
              <a:t>log entries for </a:t>
            </a:r>
            <a:r>
              <a:rPr lang="en-US" sz="1600" dirty="0"/>
              <a:t>two  </a:t>
            </a:r>
            <a:r>
              <a:rPr lang="en-US" sz="1600" dirty="0" smtClean="0"/>
              <a:t>transactions T1 and T2 as follows.</a:t>
            </a:r>
          </a:p>
          <a:p>
            <a:pPr marL="0" indent="0">
              <a:buNone/>
            </a:pPr>
            <a:endParaRPr lang="en-US" sz="1600" dirty="0"/>
          </a:p>
          <a:p>
            <a:endParaRPr lang="en-US" sz="1600" dirty="0"/>
          </a:p>
        </p:txBody>
      </p:sp>
      <p:sp>
        <p:nvSpPr>
          <p:cNvPr id="4" name="Date Placeholder 3"/>
          <p:cNvSpPr>
            <a:spLocks noGrp="1"/>
          </p:cNvSpPr>
          <p:nvPr>
            <p:ph type="dt" sz="half" idx="10"/>
          </p:nvPr>
        </p:nvSpPr>
        <p:spPr/>
        <p:txBody>
          <a:bodyPr/>
          <a:lstStyle/>
          <a:p>
            <a:fld id="{5C19C878-E6F4-4B19-A0F6-CD756000332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244</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633452609"/>
              </p:ext>
            </p:extLst>
          </p:nvPr>
        </p:nvGraphicFramePr>
        <p:xfrm>
          <a:off x="1199080" y="2169432"/>
          <a:ext cx="2736304" cy="2225040"/>
        </p:xfrm>
        <a:graphic>
          <a:graphicData uri="http://schemas.openxmlformats.org/drawingml/2006/table">
            <a:tbl>
              <a:tblPr firstRow="1" bandRow="1">
                <a:tableStyleId>{5C22544A-7EE6-4342-B048-85BDC9FD1C3A}</a:tableStyleId>
              </a:tblPr>
              <a:tblGrid>
                <a:gridCol w="2736304"/>
              </a:tblGrid>
              <a:tr h="370840">
                <a:tc>
                  <a:txBody>
                    <a:bodyPr/>
                    <a:lstStyle/>
                    <a:p>
                      <a:r>
                        <a:rPr lang="en-US" sz="1600" b="0" dirty="0" smtClean="0">
                          <a:solidFill>
                            <a:schemeClr val="tx1"/>
                          </a:solidFill>
                        </a:rPr>
                        <a:t>(Start,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T1, Q, 100,50)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(Commit,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(Start, T2)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T2, P, 55, 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Arrow Connector 8"/>
          <p:cNvCxnSpPr/>
          <p:nvPr/>
        </p:nvCxnSpPr>
        <p:spPr bwMode="auto">
          <a:xfrm>
            <a:off x="755576" y="4031486"/>
            <a:ext cx="4572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179512" y="3769876"/>
            <a:ext cx="856901" cy="523220"/>
          </a:xfrm>
          <a:prstGeom prst="rect">
            <a:avLst/>
          </a:prstGeom>
          <a:noFill/>
        </p:spPr>
        <p:txBody>
          <a:bodyPr wrap="none" rtlCol="0">
            <a:spAutoFit/>
          </a:bodyPr>
          <a:lstStyle/>
          <a:p>
            <a:r>
              <a:rPr lang="en-US" sz="1400" dirty="0" smtClean="0">
                <a:solidFill>
                  <a:srgbClr val="FF0000"/>
                </a:solidFill>
              </a:rPr>
              <a:t>System</a:t>
            </a:r>
          </a:p>
          <a:p>
            <a:r>
              <a:rPr lang="en-US" sz="1400" dirty="0" smtClean="0">
                <a:solidFill>
                  <a:srgbClr val="FF0000"/>
                </a:solidFill>
              </a:rPr>
              <a:t>Crash</a:t>
            </a:r>
            <a:endParaRPr lang="en-US" sz="14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3470761847"/>
              </p:ext>
            </p:extLst>
          </p:nvPr>
        </p:nvGraphicFramePr>
        <p:xfrm>
          <a:off x="5076056" y="3091298"/>
          <a:ext cx="1512168" cy="769750"/>
        </p:xfrm>
        <a:graphic>
          <a:graphicData uri="http://schemas.openxmlformats.org/drawingml/2006/table">
            <a:tbl>
              <a:tblPr firstRow="1" bandRow="1">
                <a:tableStyleId>{5C22544A-7EE6-4342-B048-85BDC9FD1C3A}</a:tableStyleId>
              </a:tblPr>
              <a:tblGrid>
                <a:gridCol w="487796"/>
                <a:gridCol w="1024372"/>
              </a:tblGrid>
              <a:tr h="384875">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Flowchart: Magnetic Disk 12"/>
          <p:cNvSpPr/>
          <p:nvPr/>
        </p:nvSpPr>
        <p:spPr bwMode="auto">
          <a:xfrm>
            <a:off x="4716016" y="2374141"/>
            <a:ext cx="2232248" cy="1702931"/>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5256501" y="2035587"/>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
        <p:nvSpPr>
          <p:cNvPr id="15" name="TextBox 14"/>
          <p:cNvSpPr txBox="1"/>
          <p:nvPr/>
        </p:nvSpPr>
        <p:spPr>
          <a:xfrm>
            <a:off x="2051720" y="1841449"/>
            <a:ext cx="617092" cy="338554"/>
          </a:xfrm>
          <a:prstGeom prst="rect">
            <a:avLst/>
          </a:prstGeom>
          <a:noFill/>
        </p:spPr>
        <p:txBody>
          <a:bodyPr wrap="none" rtlCol="0">
            <a:spAutoFit/>
          </a:bodyPr>
          <a:lstStyle/>
          <a:p>
            <a:r>
              <a:rPr lang="en-US" sz="1600" dirty="0" smtClean="0">
                <a:solidFill>
                  <a:srgbClr val="C00000"/>
                </a:solidFill>
              </a:rPr>
              <a:t>LOG</a:t>
            </a:r>
            <a:endParaRPr lang="en-US" sz="1600" dirty="0">
              <a:solidFill>
                <a:srgbClr val="C00000"/>
              </a:solidFill>
            </a:endParaRPr>
          </a:p>
        </p:txBody>
      </p:sp>
      <p:sp>
        <p:nvSpPr>
          <p:cNvPr id="16" name="TextBox 15"/>
          <p:cNvSpPr txBox="1"/>
          <p:nvPr/>
        </p:nvSpPr>
        <p:spPr>
          <a:xfrm>
            <a:off x="472161" y="4879542"/>
            <a:ext cx="7459286" cy="1077218"/>
          </a:xfrm>
          <a:prstGeom prst="rect">
            <a:avLst/>
          </a:prstGeom>
          <a:noFill/>
        </p:spPr>
        <p:txBody>
          <a:bodyPr wrap="none" rtlCol="0">
            <a:spAutoFit/>
          </a:bodyPr>
          <a:lstStyle/>
          <a:p>
            <a:pPr algn="just"/>
            <a:r>
              <a:rPr lang="en-US" sz="1600" dirty="0" smtClean="0">
                <a:solidFill>
                  <a:srgbClr val="006600"/>
                </a:solidFill>
              </a:rPr>
              <a:t>Under deferred recovery method, after system crash the </a:t>
            </a:r>
          </a:p>
          <a:p>
            <a:pPr algn="just"/>
            <a:r>
              <a:rPr lang="en-US" sz="1600" dirty="0" smtClean="0">
                <a:solidFill>
                  <a:srgbClr val="006600"/>
                </a:solidFill>
              </a:rPr>
              <a:t>algorithm looks at LOG </a:t>
            </a:r>
            <a:r>
              <a:rPr lang="en-US" sz="1600" dirty="0" err="1" smtClean="0">
                <a:solidFill>
                  <a:srgbClr val="006600"/>
                </a:solidFill>
              </a:rPr>
              <a:t>enteries</a:t>
            </a:r>
            <a:r>
              <a:rPr lang="en-US" sz="1600" dirty="0" smtClean="0">
                <a:solidFill>
                  <a:srgbClr val="006600"/>
                </a:solidFill>
              </a:rPr>
              <a:t> for all transactions </a:t>
            </a:r>
            <a:r>
              <a:rPr lang="en-US" sz="1600" dirty="0" err="1" smtClean="0">
                <a:solidFill>
                  <a:srgbClr val="006600"/>
                </a:solidFill>
              </a:rPr>
              <a:t>Ti</a:t>
            </a:r>
            <a:r>
              <a:rPr lang="en-US" sz="1600" dirty="0" smtClean="0">
                <a:solidFill>
                  <a:srgbClr val="006600"/>
                </a:solidFill>
              </a:rPr>
              <a:t> if the entry of</a:t>
            </a:r>
          </a:p>
          <a:p>
            <a:pPr algn="just"/>
            <a:r>
              <a:rPr lang="en-US" sz="1600" dirty="0" smtClean="0">
                <a:solidFill>
                  <a:srgbClr val="006600"/>
                </a:solidFill>
              </a:rPr>
              <a:t>both &lt;start, </a:t>
            </a:r>
            <a:r>
              <a:rPr lang="en-US" sz="1600" dirty="0" err="1" smtClean="0">
                <a:solidFill>
                  <a:srgbClr val="006600"/>
                </a:solidFill>
              </a:rPr>
              <a:t>Ti</a:t>
            </a:r>
            <a:r>
              <a:rPr lang="en-US" sz="1600" dirty="0" smtClean="0">
                <a:solidFill>
                  <a:srgbClr val="006600"/>
                </a:solidFill>
              </a:rPr>
              <a:t>&gt; and &lt;commit, </a:t>
            </a:r>
            <a:r>
              <a:rPr lang="en-US" sz="1600" dirty="0" err="1" smtClean="0">
                <a:solidFill>
                  <a:srgbClr val="006600"/>
                </a:solidFill>
              </a:rPr>
              <a:t>Ti</a:t>
            </a:r>
            <a:r>
              <a:rPr lang="en-US" sz="1600" dirty="0" smtClean="0">
                <a:solidFill>
                  <a:srgbClr val="006600"/>
                </a:solidFill>
              </a:rPr>
              <a:t>&gt; is present then for all write </a:t>
            </a:r>
          </a:p>
          <a:p>
            <a:pPr algn="just"/>
            <a:r>
              <a:rPr lang="en-US" sz="1600" dirty="0">
                <a:solidFill>
                  <a:srgbClr val="006600"/>
                </a:solidFill>
              </a:rPr>
              <a:t>o</a:t>
            </a:r>
            <a:r>
              <a:rPr lang="en-US" sz="1600" dirty="0" smtClean="0">
                <a:solidFill>
                  <a:srgbClr val="006600"/>
                </a:solidFill>
              </a:rPr>
              <a:t>perations REDO will be carried out i.e., replacing with new value</a:t>
            </a:r>
            <a:endParaRPr lang="en-US" sz="1600" dirty="0">
              <a:solidFill>
                <a:srgbClr val="006600"/>
              </a:solidFill>
            </a:endParaRPr>
          </a:p>
        </p:txBody>
      </p:sp>
    </p:spTree>
    <p:extLst>
      <p:ext uri="{BB962C8B-B14F-4D97-AF65-F5344CB8AC3E}">
        <p14:creationId xmlns="" xmlns:p14="http://schemas.microsoft.com/office/powerpoint/2010/main" val="198203888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Database Modification</a:t>
            </a:r>
          </a:p>
        </p:txBody>
      </p:sp>
      <p:sp>
        <p:nvSpPr>
          <p:cNvPr id="3" name="Content Placeholder 2"/>
          <p:cNvSpPr>
            <a:spLocks noGrp="1"/>
          </p:cNvSpPr>
          <p:nvPr>
            <p:ph idx="1"/>
          </p:nvPr>
        </p:nvSpPr>
        <p:spPr/>
        <p:txBody>
          <a:bodyPr/>
          <a:lstStyle/>
          <a:p>
            <a:pPr marL="0" indent="0">
              <a:buNone/>
            </a:pPr>
            <a:r>
              <a:rPr lang="en-US" sz="1600" dirty="0" smtClean="0"/>
              <a:t>Example of Deferred based recovery</a:t>
            </a:r>
          </a:p>
          <a:p>
            <a:r>
              <a:rPr lang="en-US" sz="1600" dirty="0"/>
              <a:t>Consider </a:t>
            </a:r>
            <a:r>
              <a:rPr lang="en-US" sz="1600" dirty="0" smtClean="0"/>
              <a:t>log entries for </a:t>
            </a:r>
            <a:r>
              <a:rPr lang="en-US" sz="1600" dirty="0"/>
              <a:t>two  </a:t>
            </a:r>
            <a:r>
              <a:rPr lang="en-US" sz="1600" dirty="0" smtClean="0"/>
              <a:t>transactions T1 and T2 as follows.</a:t>
            </a:r>
          </a:p>
          <a:p>
            <a:pPr marL="0" indent="0">
              <a:buNone/>
            </a:pPr>
            <a:endParaRPr lang="en-US" sz="1600" dirty="0"/>
          </a:p>
          <a:p>
            <a:endParaRPr lang="en-US" sz="1600" dirty="0"/>
          </a:p>
        </p:txBody>
      </p:sp>
      <p:sp>
        <p:nvSpPr>
          <p:cNvPr id="4" name="Date Placeholder 3"/>
          <p:cNvSpPr>
            <a:spLocks noGrp="1"/>
          </p:cNvSpPr>
          <p:nvPr>
            <p:ph type="dt" sz="half" idx="10"/>
          </p:nvPr>
        </p:nvSpPr>
        <p:spPr/>
        <p:txBody>
          <a:bodyPr/>
          <a:lstStyle/>
          <a:p>
            <a:fld id="{E8D5B832-D25B-4A4E-B1B4-88CAD3654B0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050120224"/>
              </p:ext>
            </p:extLst>
          </p:nvPr>
        </p:nvGraphicFramePr>
        <p:xfrm>
          <a:off x="1199080" y="2169432"/>
          <a:ext cx="2736304" cy="2225040"/>
        </p:xfrm>
        <a:graphic>
          <a:graphicData uri="http://schemas.openxmlformats.org/drawingml/2006/table">
            <a:tbl>
              <a:tblPr firstRow="1" bandRow="1">
                <a:tableStyleId>{5C22544A-7EE6-4342-B048-85BDC9FD1C3A}</a:tableStyleId>
              </a:tblPr>
              <a:tblGrid>
                <a:gridCol w="2736304"/>
              </a:tblGrid>
              <a:tr h="370840">
                <a:tc>
                  <a:txBody>
                    <a:bodyPr/>
                    <a:lstStyle/>
                    <a:p>
                      <a:r>
                        <a:rPr lang="en-US" sz="1600" b="0" dirty="0" smtClean="0">
                          <a:solidFill>
                            <a:schemeClr val="tx1"/>
                          </a:solidFill>
                        </a:rPr>
                        <a:t>(Start,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T1, Q, 100,</a:t>
                      </a:r>
                      <a:r>
                        <a:rPr lang="fr-FR" sz="1600" dirty="0" smtClean="0">
                          <a:solidFill>
                            <a:srgbClr val="006600"/>
                          </a:solidFill>
                        </a:rPr>
                        <a:t>50</a:t>
                      </a:r>
                      <a:r>
                        <a:rPr lang="fr-FR"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(Commit,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(Start, T2)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T2, P, 55, 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Arrow Connector 8"/>
          <p:cNvCxnSpPr/>
          <p:nvPr/>
        </p:nvCxnSpPr>
        <p:spPr bwMode="auto">
          <a:xfrm>
            <a:off x="755576" y="4031486"/>
            <a:ext cx="4572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179512" y="3769876"/>
            <a:ext cx="856901" cy="523220"/>
          </a:xfrm>
          <a:prstGeom prst="rect">
            <a:avLst/>
          </a:prstGeom>
          <a:noFill/>
        </p:spPr>
        <p:txBody>
          <a:bodyPr wrap="none" rtlCol="0">
            <a:spAutoFit/>
          </a:bodyPr>
          <a:lstStyle/>
          <a:p>
            <a:r>
              <a:rPr lang="en-US" sz="1400" dirty="0" smtClean="0">
                <a:solidFill>
                  <a:srgbClr val="FF0000"/>
                </a:solidFill>
              </a:rPr>
              <a:t>System</a:t>
            </a:r>
          </a:p>
          <a:p>
            <a:r>
              <a:rPr lang="en-US" sz="1400" dirty="0" smtClean="0">
                <a:solidFill>
                  <a:srgbClr val="FF0000"/>
                </a:solidFill>
              </a:rPr>
              <a:t>Crash</a:t>
            </a:r>
            <a:endParaRPr lang="en-US" sz="14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3932242476"/>
              </p:ext>
            </p:extLst>
          </p:nvPr>
        </p:nvGraphicFramePr>
        <p:xfrm>
          <a:off x="5076056" y="3091298"/>
          <a:ext cx="1512168" cy="769750"/>
        </p:xfrm>
        <a:graphic>
          <a:graphicData uri="http://schemas.openxmlformats.org/drawingml/2006/table">
            <a:tbl>
              <a:tblPr firstRow="1" bandRow="1">
                <a:tableStyleId>{5C22544A-7EE6-4342-B048-85BDC9FD1C3A}</a:tableStyleId>
              </a:tblPr>
              <a:tblGrid>
                <a:gridCol w="487796"/>
                <a:gridCol w="1024372"/>
              </a:tblGrid>
              <a:tr h="384875">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a:t>
                      </a:r>
                      <a:r>
                        <a:rPr lang="en-US" b="0" dirty="0" smtClean="0">
                          <a:solidFill>
                            <a:srgbClr val="006600"/>
                          </a:solidFill>
                        </a:rPr>
                        <a:t>50</a:t>
                      </a:r>
                      <a:endParaRPr lang="en-US" b="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Flowchart: Magnetic Disk 12"/>
          <p:cNvSpPr/>
          <p:nvPr/>
        </p:nvSpPr>
        <p:spPr bwMode="auto">
          <a:xfrm>
            <a:off x="4716016" y="2374141"/>
            <a:ext cx="2232248" cy="1702931"/>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5256501" y="2035587"/>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
        <p:nvSpPr>
          <p:cNvPr id="15" name="TextBox 14"/>
          <p:cNvSpPr txBox="1"/>
          <p:nvPr/>
        </p:nvSpPr>
        <p:spPr>
          <a:xfrm>
            <a:off x="2051720" y="1841449"/>
            <a:ext cx="617092" cy="338554"/>
          </a:xfrm>
          <a:prstGeom prst="rect">
            <a:avLst/>
          </a:prstGeom>
          <a:noFill/>
        </p:spPr>
        <p:txBody>
          <a:bodyPr wrap="none" rtlCol="0">
            <a:spAutoFit/>
          </a:bodyPr>
          <a:lstStyle/>
          <a:p>
            <a:r>
              <a:rPr lang="en-US" sz="1600" dirty="0" smtClean="0">
                <a:solidFill>
                  <a:srgbClr val="C00000"/>
                </a:solidFill>
              </a:rPr>
              <a:t>LOG</a:t>
            </a:r>
            <a:endParaRPr lang="en-US" sz="1600" dirty="0">
              <a:solidFill>
                <a:srgbClr val="C00000"/>
              </a:solidFill>
            </a:endParaRPr>
          </a:p>
        </p:txBody>
      </p:sp>
      <p:sp>
        <p:nvSpPr>
          <p:cNvPr id="16" name="TextBox 15"/>
          <p:cNvSpPr txBox="1"/>
          <p:nvPr/>
        </p:nvSpPr>
        <p:spPr>
          <a:xfrm>
            <a:off x="1047767" y="4879542"/>
            <a:ext cx="6308074" cy="954107"/>
          </a:xfrm>
          <a:prstGeom prst="rect">
            <a:avLst/>
          </a:prstGeom>
          <a:noFill/>
        </p:spPr>
        <p:txBody>
          <a:bodyPr wrap="none" rtlCol="0">
            <a:spAutoFit/>
          </a:bodyPr>
          <a:lstStyle/>
          <a:p>
            <a:pPr algn="just"/>
            <a:r>
              <a:rPr lang="en-US" sz="1400" dirty="0">
                <a:solidFill>
                  <a:srgbClr val="006600"/>
                </a:solidFill>
              </a:rPr>
              <a:t>Under deferred recovery method, after system crash the </a:t>
            </a:r>
          </a:p>
          <a:p>
            <a:pPr algn="just"/>
            <a:r>
              <a:rPr lang="en-US" sz="1400" dirty="0">
                <a:solidFill>
                  <a:srgbClr val="006600"/>
                </a:solidFill>
              </a:rPr>
              <a:t>algorithm looks at LOG </a:t>
            </a:r>
            <a:r>
              <a:rPr lang="en-US" sz="1400" dirty="0" err="1">
                <a:solidFill>
                  <a:srgbClr val="006600"/>
                </a:solidFill>
              </a:rPr>
              <a:t>enteries</a:t>
            </a:r>
            <a:r>
              <a:rPr lang="en-US" sz="1400" dirty="0">
                <a:solidFill>
                  <a:srgbClr val="006600"/>
                </a:solidFill>
              </a:rPr>
              <a:t> for all transactions </a:t>
            </a:r>
            <a:r>
              <a:rPr lang="en-US" sz="1400" dirty="0" err="1">
                <a:solidFill>
                  <a:srgbClr val="006600"/>
                </a:solidFill>
              </a:rPr>
              <a:t>Ti</a:t>
            </a:r>
            <a:r>
              <a:rPr lang="en-US" sz="1400" dirty="0">
                <a:solidFill>
                  <a:srgbClr val="006600"/>
                </a:solidFill>
              </a:rPr>
              <a:t> if the entry of</a:t>
            </a:r>
          </a:p>
          <a:p>
            <a:pPr algn="just"/>
            <a:r>
              <a:rPr lang="en-US" sz="1400" dirty="0">
                <a:solidFill>
                  <a:srgbClr val="006600"/>
                </a:solidFill>
              </a:rPr>
              <a:t>both &lt;start, </a:t>
            </a:r>
            <a:r>
              <a:rPr lang="en-US" sz="1400" dirty="0" err="1">
                <a:solidFill>
                  <a:srgbClr val="006600"/>
                </a:solidFill>
              </a:rPr>
              <a:t>Ti</a:t>
            </a:r>
            <a:r>
              <a:rPr lang="en-US" sz="1400" dirty="0">
                <a:solidFill>
                  <a:srgbClr val="006600"/>
                </a:solidFill>
              </a:rPr>
              <a:t>&gt; and &lt;commit, </a:t>
            </a:r>
            <a:r>
              <a:rPr lang="en-US" sz="1400" dirty="0" err="1">
                <a:solidFill>
                  <a:srgbClr val="006600"/>
                </a:solidFill>
              </a:rPr>
              <a:t>Ti</a:t>
            </a:r>
            <a:r>
              <a:rPr lang="en-US" sz="1400" dirty="0">
                <a:solidFill>
                  <a:srgbClr val="006600"/>
                </a:solidFill>
              </a:rPr>
              <a:t>&gt; is present then for all write </a:t>
            </a:r>
          </a:p>
          <a:p>
            <a:pPr algn="just"/>
            <a:r>
              <a:rPr lang="en-US" sz="1400" dirty="0">
                <a:solidFill>
                  <a:srgbClr val="006600"/>
                </a:solidFill>
              </a:rPr>
              <a:t>operations REDO will be carried out i.e., replacing with new value</a:t>
            </a:r>
          </a:p>
        </p:txBody>
      </p:sp>
      <p:cxnSp>
        <p:nvCxnSpPr>
          <p:cNvPr id="18" name="Straight Arrow Connector 17"/>
          <p:cNvCxnSpPr/>
          <p:nvPr/>
        </p:nvCxnSpPr>
        <p:spPr bwMode="auto">
          <a:xfrm flipH="1">
            <a:off x="6588224" y="3225606"/>
            <a:ext cx="648072" cy="0"/>
          </a:xfrm>
          <a:prstGeom prst="straightConnector1">
            <a:avLst/>
          </a:prstGeom>
          <a:solidFill>
            <a:schemeClr val="accent1"/>
          </a:solidFill>
          <a:ln w="28575" cap="flat" cmpd="sng" algn="ctr">
            <a:solidFill>
              <a:srgbClr val="006600"/>
            </a:solidFill>
            <a:prstDash val="solid"/>
            <a:round/>
            <a:headEnd type="none" w="med" len="med"/>
            <a:tailEnd type="arrow"/>
          </a:ln>
          <a:effectLst/>
        </p:spPr>
      </p:cxnSp>
      <p:sp>
        <p:nvSpPr>
          <p:cNvPr id="19" name="TextBox 18"/>
          <p:cNvSpPr txBox="1"/>
          <p:nvPr/>
        </p:nvSpPr>
        <p:spPr>
          <a:xfrm>
            <a:off x="7236296" y="3040940"/>
            <a:ext cx="849913" cy="369332"/>
          </a:xfrm>
          <a:prstGeom prst="rect">
            <a:avLst/>
          </a:prstGeom>
          <a:noFill/>
        </p:spPr>
        <p:txBody>
          <a:bodyPr wrap="none" rtlCol="0">
            <a:spAutoFit/>
          </a:bodyPr>
          <a:lstStyle/>
          <a:p>
            <a:r>
              <a:rPr lang="en-US" dirty="0" smtClean="0">
                <a:solidFill>
                  <a:srgbClr val="006600"/>
                </a:solidFill>
              </a:rPr>
              <a:t>REDO</a:t>
            </a:r>
            <a:endParaRPr lang="en-US" dirty="0">
              <a:solidFill>
                <a:srgbClr val="006600"/>
              </a:solidFill>
            </a:endParaRPr>
          </a:p>
        </p:txBody>
      </p:sp>
      <p:sp>
        <p:nvSpPr>
          <p:cNvPr id="8" name="TextBox 7"/>
          <p:cNvSpPr txBox="1"/>
          <p:nvPr/>
        </p:nvSpPr>
        <p:spPr>
          <a:xfrm>
            <a:off x="7126896" y="2519617"/>
            <a:ext cx="1857816" cy="584775"/>
          </a:xfrm>
          <a:prstGeom prst="rect">
            <a:avLst/>
          </a:prstGeom>
          <a:noFill/>
        </p:spPr>
        <p:txBody>
          <a:bodyPr wrap="none" rtlCol="0">
            <a:spAutoFit/>
          </a:bodyPr>
          <a:lstStyle/>
          <a:p>
            <a:r>
              <a:rPr lang="en-US" sz="1600" dirty="0" smtClean="0">
                <a:solidFill>
                  <a:srgbClr val="0000FF"/>
                </a:solidFill>
              </a:rPr>
              <a:t>RECOVERY after</a:t>
            </a:r>
          </a:p>
          <a:p>
            <a:r>
              <a:rPr lang="en-US" sz="1600" dirty="0" smtClean="0">
                <a:solidFill>
                  <a:srgbClr val="0000FF"/>
                </a:solidFill>
              </a:rPr>
              <a:t>System Crash</a:t>
            </a:r>
            <a:endParaRPr lang="en-US" sz="1600" dirty="0">
              <a:solidFill>
                <a:srgbClr val="0000FF"/>
              </a:solidFill>
            </a:endParaRPr>
          </a:p>
        </p:txBody>
      </p:sp>
    </p:spTree>
    <p:extLst>
      <p:ext uri="{BB962C8B-B14F-4D97-AF65-F5344CB8AC3E}">
        <p14:creationId xmlns="" xmlns:p14="http://schemas.microsoft.com/office/powerpoint/2010/main" val="343417351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557896554"/>
              </p:ext>
            </p:extLst>
          </p:nvPr>
        </p:nvGraphicFramePr>
        <p:xfrm>
          <a:off x="785786" y="2276872"/>
          <a:ext cx="3429024" cy="2219960"/>
        </p:xfrm>
        <a:graphic>
          <a:graphicData uri="http://schemas.openxmlformats.org/drawingml/2006/table">
            <a:tbl>
              <a:tblPr firstRow="1" bandRow="1">
                <a:tableStyleId>{5C22544A-7EE6-4342-B048-85BDC9FD1C3A}</a:tableStyleId>
              </a:tblPr>
              <a:tblGrid>
                <a:gridCol w="3429024"/>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117A206D-45ED-4613-9385-638705806E6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246</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2"/>
                          </a:solidFill>
                        </a:rPr>
                        <a:t>1000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Flowchart: Magnetic Disk 9"/>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1" name="TextBox 10"/>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294649878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585823667"/>
              </p:ext>
            </p:extLst>
          </p:nvPr>
        </p:nvGraphicFramePr>
        <p:xfrm>
          <a:off x="357158" y="2276872"/>
          <a:ext cx="3278738" cy="2219960"/>
        </p:xfrm>
        <a:graphic>
          <a:graphicData uri="http://schemas.openxmlformats.org/drawingml/2006/table">
            <a:tbl>
              <a:tblPr firstRow="1" bandRow="1">
                <a:tableStyleId>{5C22544A-7EE6-4342-B048-85BDC9FD1C3A}</a:tableStyleId>
              </a:tblPr>
              <a:tblGrid>
                <a:gridCol w="3278738"/>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E448FBE4-D700-44C4-B0D6-BBF2125449C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247</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sp>
        <p:nvSpPr>
          <p:cNvPr id="9" name="TextBox 8"/>
          <p:cNvSpPr txBox="1"/>
          <p:nvPr/>
        </p:nvSpPr>
        <p:spPr>
          <a:xfrm>
            <a:off x="909136" y="4889770"/>
            <a:ext cx="6811608" cy="923330"/>
          </a:xfrm>
          <a:prstGeom prst="rect">
            <a:avLst/>
          </a:prstGeom>
          <a:noFill/>
        </p:spPr>
        <p:txBody>
          <a:bodyPr wrap="none" rtlCol="0">
            <a:spAutoFit/>
          </a:bodyPr>
          <a:lstStyle/>
          <a:p>
            <a:r>
              <a:rPr lang="en-US" dirty="0" smtClean="0">
                <a:solidFill>
                  <a:srgbClr val="0000FF"/>
                </a:solidFill>
              </a:rPr>
              <a:t>Answer:</a:t>
            </a:r>
          </a:p>
          <a:p>
            <a:r>
              <a:rPr lang="en-US" dirty="0" smtClean="0"/>
              <a:t>No REDO operation need to be taken because no commit</a:t>
            </a:r>
          </a:p>
          <a:p>
            <a:r>
              <a:rPr lang="en-US" dirty="0" smtClean="0"/>
              <a:t>LOG entry found for any transaction</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2"/>
                          </a:solidFill>
                        </a:rPr>
                        <a:t>1000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Flowchart: Magnetic Disk 10"/>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312067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272948258"/>
              </p:ext>
            </p:extLst>
          </p:nvPr>
        </p:nvGraphicFramePr>
        <p:xfrm>
          <a:off x="714348" y="2214554"/>
          <a:ext cx="3456954" cy="2590800"/>
        </p:xfrm>
        <a:graphic>
          <a:graphicData uri="http://schemas.openxmlformats.org/drawingml/2006/table">
            <a:tbl>
              <a:tblPr firstRow="1" bandRow="1">
                <a:tableStyleId>{5C22544A-7EE6-4342-B048-85BDC9FD1C3A}</a:tableStyleId>
              </a:tblPr>
              <a:tblGrid>
                <a:gridCol w="3456954"/>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84801F03-7F4C-4190-960F-15DCDD9FCC0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248</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2"/>
                          </a:solidFill>
                        </a:rPr>
                        <a:t>1000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700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Flowchart: Magnetic Disk 9"/>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1" name="TextBox 10"/>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273447303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77038269"/>
              </p:ext>
            </p:extLst>
          </p:nvPr>
        </p:nvGraphicFramePr>
        <p:xfrm>
          <a:off x="785786" y="2214554"/>
          <a:ext cx="3456954" cy="2590800"/>
        </p:xfrm>
        <a:graphic>
          <a:graphicData uri="http://schemas.openxmlformats.org/drawingml/2006/table">
            <a:tbl>
              <a:tblPr firstRow="1" bandRow="1">
                <a:tableStyleId>{5C22544A-7EE6-4342-B048-85BDC9FD1C3A}</a:tableStyleId>
              </a:tblPr>
              <a:tblGrid>
                <a:gridCol w="3456954"/>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AD8B973C-1EAF-45FB-BDD1-D2F77E51A2C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249</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sp>
        <p:nvSpPr>
          <p:cNvPr id="9" name="TextBox 8"/>
          <p:cNvSpPr txBox="1"/>
          <p:nvPr/>
        </p:nvSpPr>
        <p:spPr>
          <a:xfrm>
            <a:off x="899592" y="4919861"/>
            <a:ext cx="7048083" cy="1200329"/>
          </a:xfrm>
          <a:prstGeom prst="rect">
            <a:avLst/>
          </a:prstGeom>
          <a:noFill/>
        </p:spPr>
        <p:txBody>
          <a:bodyPr wrap="none" rtlCol="0">
            <a:spAutoFit/>
          </a:bodyPr>
          <a:lstStyle/>
          <a:p>
            <a:r>
              <a:rPr lang="en-US" dirty="0" smtClean="0">
                <a:solidFill>
                  <a:srgbClr val="0000FF"/>
                </a:solidFill>
              </a:rPr>
              <a:t>Answer:</a:t>
            </a:r>
          </a:p>
          <a:p>
            <a:r>
              <a:rPr lang="en-US" dirty="0" smtClean="0"/>
              <a:t>REDO operation for transaction T1 to data items A and B</a:t>
            </a:r>
          </a:p>
          <a:p>
            <a:r>
              <a:rPr lang="en-US" dirty="0"/>
              <a:t>s</a:t>
            </a:r>
            <a:r>
              <a:rPr lang="en-US" dirty="0" smtClean="0"/>
              <a:t>hould be performed because commit LOG entry found for </a:t>
            </a:r>
          </a:p>
          <a:p>
            <a:r>
              <a:rPr lang="en-US" dirty="0" smtClean="0"/>
              <a:t>the transaction T1 &lt;Commit, T1&gt;</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2"/>
                          </a:solidFill>
                        </a:rPr>
                        <a:t>1000 </a:t>
                      </a:r>
                      <a:r>
                        <a:rPr lang="en-US" b="0" dirty="0" smtClean="0">
                          <a:solidFill>
                            <a:schemeClr val="tx2"/>
                          </a:solidFill>
                        </a:rPr>
                        <a:t>950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dirty="0" smtClean="0">
                          <a:solidFill>
                            <a:schemeClr val="tx1"/>
                          </a:solidFill>
                        </a:rPr>
                        <a:t> 2050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700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Flowchart: Magnetic Disk 10"/>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906843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Model of Transaction for 15CS4DCDBM</a:t>
            </a:r>
            <a:endParaRPr lang="en-US" sz="2800" dirty="0"/>
          </a:p>
        </p:txBody>
      </p:sp>
      <p:sp>
        <p:nvSpPr>
          <p:cNvPr id="3" name="Content Placeholder 2"/>
          <p:cNvSpPr>
            <a:spLocks noGrp="1"/>
          </p:cNvSpPr>
          <p:nvPr>
            <p:ph idx="1"/>
          </p:nvPr>
        </p:nvSpPr>
        <p:spPr>
          <a:xfrm>
            <a:off x="457200" y="1066800"/>
            <a:ext cx="8077200" cy="3219677"/>
          </a:xfrm>
        </p:spPr>
        <p:txBody>
          <a:bodyPr/>
          <a:lstStyle/>
          <a:p>
            <a:pPr marL="0" indent="0">
              <a:buNone/>
            </a:pPr>
            <a:r>
              <a:rPr lang="en-US" sz="2800" i="1" dirty="0" smtClean="0"/>
              <a:t>Note: </a:t>
            </a:r>
            <a:r>
              <a:rPr lang="en-US" sz="2800" dirty="0" smtClean="0"/>
              <a:t>For </a:t>
            </a:r>
            <a:r>
              <a:rPr lang="en-US" sz="2800" dirty="0"/>
              <a:t>15CS4DCDBM</a:t>
            </a:r>
            <a:r>
              <a:rPr lang="en-US" sz="2800" dirty="0" smtClean="0"/>
              <a:t>, we assume that the DBMS </a:t>
            </a:r>
            <a:r>
              <a:rPr lang="en-US" sz="2800" i="1" dirty="0" smtClean="0"/>
              <a:t>only </a:t>
            </a:r>
            <a:r>
              <a:rPr lang="en-US" sz="2800" dirty="0" smtClean="0"/>
              <a:t>sees </a:t>
            </a:r>
            <a:r>
              <a:rPr lang="en-US" sz="2800" u="sng" dirty="0"/>
              <a:t>reads and writes to </a:t>
            </a:r>
            <a:r>
              <a:rPr lang="en-US" sz="2800" u="sng" dirty="0" smtClean="0"/>
              <a:t>data</a:t>
            </a:r>
            <a:endParaRPr lang="en-US" sz="2800" u="sng" dirty="0"/>
          </a:p>
          <a:p>
            <a:pPr lvl="1"/>
            <a:endParaRPr lang="en-US" sz="2400" dirty="0" smtClean="0"/>
          </a:p>
          <a:p>
            <a:pPr lvl="1"/>
            <a:r>
              <a:rPr lang="en-US" sz="2400" dirty="0" smtClean="0"/>
              <a:t>User </a:t>
            </a:r>
            <a:r>
              <a:rPr lang="en-US" sz="2400" dirty="0"/>
              <a:t>may do much </a:t>
            </a:r>
            <a:r>
              <a:rPr lang="en-US" sz="2400" dirty="0" smtClean="0"/>
              <a:t>more</a:t>
            </a:r>
          </a:p>
          <a:p>
            <a:pPr lvl="1"/>
            <a:r>
              <a:rPr lang="en-US" sz="2400" dirty="0" smtClean="0"/>
              <a:t>In real systems, databases do have more info...</a:t>
            </a:r>
            <a:endParaRPr lang="en-US" sz="2400" dirty="0"/>
          </a:p>
        </p:txBody>
      </p:sp>
      <p:sp>
        <p:nvSpPr>
          <p:cNvPr id="4" name="Date Placeholder 3"/>
          <p:cNvSpPr>
            <a:spLocks noGrp="1"/>
          </p:cNvSpPr>
          <p:nvPr>
            <p:ph type="dt" sz="half" idx="10"/>
          </p:nvPr>
        </p:nvSpPr>
        <p:spPr/>
        <p:txBody>
          <a:bodyPr/>
          <a:lstStyle/>
          <a:p>
            <a:fld id="{915D6393-6670-4E84-A34F-2028F33E3858}" type="datetime3">
              <a:rPr lang="en-US" smtClean="0"/>
              <a:pPr/>
              <a:t>6 July 2020</a:t>
            </a:fld>
            <a:endParaRPr lang="en-US"/>
          </a:p>
        </p:txBody>
      </p:sp>
      <p:sp>
        <p:nvSpPr>
          <p:cNvPr id="5" name="Slide Number Placeholder 4"/>
          <p:cNvSpPr>
            <a:spLocks noGrp="1"/>
          </p:cNvSpPr>
          <p:nvPr>
            <p:ph type="sldNum" sz="quarter" idx="12"/>
          </p:nvPr>
        </p:nvSpPr>
        <p:spPr/>
        <p:txBody>
          <a:bodyPr/>
          <a:lstStyle/>
          <a:p>
            <a:fld id="{BB2CE0DE-867F-455F-B20B-96D381B4AB71}"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3340745267"/>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1301071341"/>
              </p:ext>
            </p:extLst>
          </p:nvPr>
        </p:nvGraphicFramePr>
        <p:xfrm>
          <a:off x="1043608" y="2276872"/>
          <a:ext cx="3171202" cy="2590800"/>
        </p:xfrm>
        <a:graphic>
          <a:graphicData uri="http://schemas.openxmlformats.org/drawingml/2006/table">
            <a:tbl>
              <a:tblPr firstRow="1" bandRow="1">
                <a:tableStyleId>{5C22544A-7EE6-4342-B048-85BDC9FD1C3A}</a:tableStyleId>
              </a:tblPr>
              <a:tblGrid>
                <a:gridCol w="3171202"/>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81A4701F-C235-4384-BDFC-3AD91FB6565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250</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2"/>
                          </a:solidFill>
                        </a:rPr>
                        <a:t>1000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700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Flowchart: Magnetic Disk 9"/>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1" name="TextBox 10"/>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250027594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Database Modification</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612109856"/>
              </p:ext>
            </p:extLst>
          </p:nvPr>
        </p:nvGraphicFramePr>
        <p:xfrm>
          <a:off x="1043608" y="2276872"/>
          <a:ext cx="3314078" cy="2590800"/>
        </p:xfrm>
        <a:graphic>
          <a:graphicData uri="http://schemas.openxmlformats.org/drawingml/2006/table">
            <a:tbl>
              <a:tblPr firstRow="1" bandRow="1">
                <a:tableStyleId>{5C22544A-7EE6-4342-B048-85BDC9FD1C3A}</a:tableStyleId>
              </a:tblPr>
              <a:tblGrid>
                <a:gridCol w="3314078"/>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C35834D9-BDB4-42F5-91A7-18ACD3B764A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251</a:t>
            </a:fld>
            <a:endParaRPr lang="en-US"/>
          </a:p>
        </p:txBody>
      </p:sp>
      <p:sp>
        <p:nvSpPr>
          <p:cNvPr id="8" name="TextBox 7"/>
          <p:cNvSpPr txBox="1"/>
          <p:nvPr/>
        </p:nvSpPr>
        <p:spPr>
          <a:xfrm>
            <a:off x="755576" y="1127824"/>
            <a:ext cx="7619650"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on stable storage after systems crash,</a:t>
            </a:r>
          </a:p>
          <a:p>
            <a:r>
              <a:rPr lang="en-US" dirty="0" smtClean="0"/>
              <a:t>then  recovery algorithm should carry out any REDO operation ?</a:t>
            </a:r>
            <a:endParaRPr lang="en-US" dirty="0"/>
          </a:p>
        </p:txBody>
      </p:sp>
      <p:sp>
        <p:nvSpPr>
          <p:cNvPr id="9" name="TextBox 8"/>
          <p:cNvSpPr txBox="1"/>
          <p:nvPr/>
        </p:nvSpPr>
        <p:spPr>
          <a:xfrm>
            <a:off x="685892" y="4919861"/>
            <a:ext cx="8445132" cy="1200329"/>
          </a:xfrm>
          <a:prstGeom prst="rect">
            <a:avLst/>
          </a:prstGeom>
          <a:noFill/>
        </p:spPr>
        <p:txBody>
          <a:bodyPr wrap="none" rtlCol="0">
            <a:spAutoFit/>
          </a:bodyPr>
          <a:lstStyle/>
          <a:p>
            <a:r>
              <a:rPr lang="en-US" dirty="0" smtClean="0">
                <a:solidFill>
                  <a:srgbClr val="0000FF"/>
                </a:solidFill>
              </a:rPr>
              <a:t>Answer:</a:t>
            </a:r>
          </a:p>
          <a:p>
            <a:r>
              <a:rPr lang="en-US" dirty="0" smtClean="0"/>
              <a:t>REDO operation  for Transaction T1 must be performed</a:t>
            </a:r>
          </a:p>
          <a:p>
            <a:r>
              <a:rPr lang="en-US" dirty="0" smtClean="0"/>
              <a:t>followed by the transaction T2 since &lt;Commit, T1&gt; and &lt;Commit,T2&gt;</a:t>
            </a:r>
          </a:p>
          <a:p>
            <a:r>
              <a:rPr lang="en-US" dirty="0"/>
              <a:t>a</a:t>
            </a:r>
            <a:r>
              <a:rPr lang="en-US" dirty="0" smtClean="0"/>
              <a:t>re present.</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2"/>
                          </a:solidFill>
                        </a:rPr>
                        <a:t>1000</a:t>
                      </a:r>
                      <a:r>
                        <a:rPr lang="en-US" b="0" dirty="0" smtClean="0">
                          <a:solidFill>
                            <a:schemeClr val="tx2"/>
                          </a:solidFill>
                        </a:rPr>
                        <a:t> 950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dirty="0" smtClean="0">
                          <a:solidFill>
                            <a:schemeClr val="tx1"/>
                          </a:solidFill>
                        </a:rPr>
                        <a:t> 2050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700</a:t>
                      </a:r>
                      <a:r>
                        <a:rPr lang="en-US" b="0" dirty="0" smtClean="0">
                          <a:solidFill>
                            <a:schemeClr val="tx1"/>
                          </a:solidFill>
                        </a:rPr>
                        <a:t> 600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Flowchart: Magnetic Disk 10"/>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88305977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Database Modification</a:t>
            </a:r>
            <a:endParaRPr lang="en-US" dirty="0"/>
          </a:p>
        </p:txBody>
      </p:sp>
      <p:sp>
        <p:nvSpPr>
          <p:cNvPr id="3" name="Content Placeholder 2"/>
          <p:cNvSpPr>
            <a:spLocks noGrp="1"/>
          </p:cNvSpPr>
          <p:nvPr>
            <p:ph idx="1"/>
          </p:nvPr>
        </p:nvSpPr>
        <p:spPr/>
        <p:txBody>
          <a:bodyPr/>
          <a:lstStyle/>
          <a:p>
            <a:r>
              <a:rPr lang="en-US" sz="1800" dirty="0"/>
              <a:t>The immediate database modification scheme allows database updates of an uncommitted transaction to be made as the writes are issued </a:t>
            </a:r>
            <a:endParaRPr lang="en-US" sz="1800" dirty="0" smtClean="0"/>
          </a:p>
          <a:p>
            <a:pPr lvl="1"/>
            <a:r>
              <a:rPr lang="en-US" sz="1600" dirty="0" smtClean="0"/>
              <a:t>since </a:t>
            </a:r>
            <a:r>
              <a:rPr lang="en-US" sz="1600" dirty="0"/>
              <a:t>undoing may be needed, update logs must have both old value and new value </a:t>
            </a:r>
            <a:endParaRPr lang="en-US" sz="1600" dirty="0" smtClean="0"/>
          </a:p>
          <a:p>
            <a:r>
              <a:rPr lang="en-US" sz="1800" dirty="0" smtClean="0"/>
              <a:t>Update </a:t>
            </a:r>
            <a:r>
              <a:rPr lang="en-US" sz="1800" dirty="0"/>
              <a:t>log record must be written before database item is written </a:t>
            </a:r>
            <a:endParaRPr lang="en-US" sz="1800" dirty="0" smtClean="0"/>
          </a:p>
          <a:p>
            <a:r>
              <a:rPr lang="en-US" sz="1800" dirty="0" smtClean="0"/>
              <a:t>We </a:t>
            </a:r>
            <a:r>
              <a:rPr lang="en-US" sz="1800" dirty="0"/>
              <a:t>assume that the log record is output directly to stable </a:t>
            </a:r>
            <a:r>
              <a:rPr lang="en-US" sz="1800" dirty="0" smtClean="0"/>
              <a:t>storage</a:t>
            </a:r>
          </a:p>
          <a:p>
            <a:r>
              <a:rPr lang="en-US" sz="1800" dirty="0" smtClean="0"/>
              <a:t>Can </a:t>
            </a:r>
            <a:r>
              <a:rPr lang="en-US" sz="1800" dirty="0"/>
              <a:t>be extended to postpone log record output, so </a:t>
            </a:r>
            <a:r>
              <a:rPr lang="en-US" sz="1800" dirty="0" smtClean="0"/>
              <a:t>as long </a:t>
            </a:r>
            <a:r>
              <a:rPr lang="en-US" sz="1800" dirty="0"/>
              <a:t>as prior to execution of an output(B) operation for a data block B, all log records corresponding to items B must be flushed to stable </a:t>
            </a:r>
            <a:r>
              <a:rPr lang="en-US" sz="1800" dirty="0" smtClean="0"/>
              <a:t>storage</a:t>
            </a:r>
          </a:p>
          <a:p>
            <a:r>
              <a:rPr lang="en-US" sz="1800" dirty="0" smtClean="0"/>
              <a:t>Output </a:t>
            </a:r>
            <a:r>
              <a:rPr lang="en-US" sz="1800" dirty="0"/>
              <a:t>of updated blocks can take place at any time before or after transaction </a:t>
            </a:r>
            <a:r>
              <a:rPr lang="en-US" sz="1800" dirty="0" smtClean="0"/>
              <a:t>commit</a:t>
            </a:r>
          </a:p>
          <a:p>
            <a:r>
              <a:rPr lang="en-US" sz="1800" dirty="0" smtClean="0"/>
              <a:t>Order </a:t>
            </a:r>
            <a:r>
              <a:rPr lang="en-US" sz="1800" dirty="0"/>
              <a:t>in which blocks are output can be different from the order in which they are written.</a:t>
            </a:r>
          </a:p>
        </p:txBody>
      </p:sp>
      <p:sp>
        <p:nvSpPr>
          <p:cNvPr id="4" name="Date Placeholder 3"/>
          <p:cNvSpPr>
            <a:spLocks noGrp="1"/>
          </p:cNvSpPr>
          <p:nvPr>
            <p:ph type="dt" sz="half" idx="10"/>
          </p:nvPr>
        </p:nvSpPr>
        <p:spPr/>
        <p:txBody>
          <a:bodyPr/>
          <a:lstStyle/>
          <a:p>
            <a:fld id="{50B68909-672A-4A98-A42E-CA4FC0ADAEC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252</a:t>
            </a:fld>
            <a:endParaRPr lang="en-US"/>
          </a:p>
        </p:txBody>
      </p:sp>
    </p:spTree>
    <p:extLst>
      <p:ext uri="{BB962C8B-B14F-4D97-AF65-F5344CB8AC3E}">
        <p14:creationId xmlns="" xmlns:p14="http://schemas.microsoft.com/office/powerpoint/2010/main" val="95262774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3" name="Content Placeholder 2"/>
          <p:cNvSpPr>
            <a:spLocks noGrp="1"/>
          </p:cNvSpPr>
          <p:nvPr>
            <p:ph idx="1"/>
          </p:nvPr>
        </p:nvSpPr>
        <p:spPr/>
        <p:txBody>
          <a:bodyPr/>
          <a:lstStyle/>
          <a:p>
            <a:r>
              <a:rPr lang="en-US" sz="2000" dirty="0"/>
              <a:t>Recovery procedure has two operations instead of one: </a:t>
            </a:r>
            <a:endParaRPr lang="en-US" sz="2000" dirty="0" smtClean="0"/>
          </a:p>
          <a:p>
            <a:pPr lvl="1"/>
            <a:r>
              <a:rPr lang="en-US" sz="1600" b="1" dirty="0" smtClean="0"/>
              <a:t>undo(</a:t>
            </a:r>
            <a:r>
              <a:rPr lang="en-US" sz="1600" b="1" dirty="0" err="1" smtClean="0"/>
              <a:t>Ti</a:t>
            </a:r>
            <a:r>
              <a:rPr lang="en-US" sz="1600" b="1" dirty="0"/>
              <a:t>) </a:t>
            </a:r>
            <a:r>
              <a:rPr lang="en-US" sz="1600" dirty="0"/>
              <a:t>restores the value of all data items updated by </a:t>
            </a:r>
            <a:r>
              <a:rPr lang="en-US" sz="1600" dirty="0" err="1"/>
              <a:t>Ti</a:t>
            </a:r>
            <a:r>
              <a:rPr lang="en-US" sz="1600" dirty="0"/>
              <a:t> to their </a:t>
            </a:r>
            <a:r>
              <a:rPr lang="en-US" sz="1600" b="1" dirty="0"/>
              <a:t>old values</a:t>
            </a:r>
            <a:r>
              <a:rPr lang="en-US" sz="1600" dirty="0"/>
              <a:t>, going backwards from the last log record for </a:t>
            </a:r>
            <a:r>
              <a:rPr lang="en-US" sz="1600" dirty="0" err="1" smtClean="0"/>
              <a:t>Ti</a:t>
            </a:r>
            <a:endParaRPr lang="en-US" sz="1600" dirty="0" smtClean="0"/>
          </a:p>
          <a:p>
            <a:pPr lvl="1"/>
            <a:r>
              <a:rPr lang="en-US" sz="1600" b="1" dirty="0" smtClean="0"/>
              <a:t>redo(</a:t>
            </a:r>
            <a:r>
              <a:rPr lang="en-US" sz="1600" b="1" dirty="0" err="1" smtClean="0"/>
              <a:t>Ti</a:t>
            </a:r>
            <a:r>
              <a:rPr lang="en-US" sz="1600" b="1" dirty="0"/>
              <a:t>)</a:t>
            </a:r>
            <a:r>
              <a:rPr lang="en-US" sz="1600" dirty="0"/>
              <a:t> sets the value of all data items updated by </a:t>
            </a:r>
            <a:r>
              <a:rPr lang="en-US" sz="1600" dirty="0" err="1"/>
              <a:t>Ti</a:t>
            </a:r>
            <a:r>
              <a:rPr lang="en-US" sz="1600" dirty="0"/>
              <a:t> to the </a:t>
            </a:r>
            <a:r>
              <a:rPr lang="en-US" sz="1600" b="1" dirty="0"/>
              <a:t>new values</a:t>
            </a:r>
            <a:r>
              <a:rPr lang="en-US" sz="1600" dirty="0"/>
              <a:t>, going forward from the first log record for </a:t>
            </a:r>
            <a:r>
              <a:rPr lang="en-US" sz="1600" dirty="0" err="1"/>
              <a:t>Ti</a:t>
            </a:r>
            <a:r>
              <a:rPr lang="en-US" sz="1600" dirty="0"/>
              <a:t> </a:t>
            </a:r>
            <a:endParaRPr lang="en-US" sz="1600" dirty="0" smtClean="0"/>
          </a:p>
          <a:p>
            <a:r>
              <a:rPr lang="en-US" sz="2000" dirty="0" smtClean="0"/>
              <a:t>Both </a:t>
            </a:r>
            <a:r>
              <a:rPr lang="en-US" sz="2000" dirty="0"/>
              <a:t>operations must be </a:t>
            </a:r>
            <a:r>
              <a:rPr lang="en-US" sz="2000" dirty="0" smtClean="0"/>
              <a:t>idempotent</a:t>
            </a:r>
          </a:p>
          <a:p>
            <a:pPr lvl="1"/>
            <a:r>
              <a:rPr lang="en-US" sz="1600" dirty="0" smtClean="0"/>
              <a:t>That </a:t>
            </a:r>
            <a:r>
              <a:rPr lang="en-US" sz="1600" dirty="0"/>
              <a:t>is, even if the operation is executed multiple times the effect is the same as if it is executed </a:t>
            </a:r>
            <a:r>
              <a:rPr lang="en-US" sz="1600" dirty="0" smtClean="0"/>
              <a:t>once</a:t>
            </a:r>
          </a:p>
          <a:p>
            <a:pPr lvl="2"/>
            <a:r>
              <a:rPr lang="en-US" sz="1400" dirty="0" smtClean="0"/>
              <a:t>Needed </a:t>
            </a:r>
            <a:r>
              <a:rPr lang="en-US" sz="1400" dirty="0"/>
              <a:t>since operations may get re-executed during </a:t>
            </a:r>
            <a:r>
              <a:rPr lang="en-US" sz="1400" dirty="0" smtClean="0"/>
              <a:t>recovery</a:t>
            </a:r>
          </a:p>
          <a:p>
            <a:r>
              <a:rPr lang="en-US" sz="2000" dirty="0" smtClean="0"/>
              <a:t>When </a:t>
            </a:r>
            <a:r>
              <a:rPr lang="en-US" sz="2000" dirty="0"/>
              <a:t>recovering after failure: </a:t>
            </a:r>
            <a:endParaRPr lang="en-US" sz="2000" dirty="0" smtClean="0"/>
          </a:p>
          <a:p>
            <a:pPr lvl="1"/>
            <a:r>
              <a:rPr lang="en-US" sz="1600" dirty="0" smtClean="0"/>
              <a:t>Transaction </a:t>
            </a:r>
            <a:r>
              <a:rPr lang="en-US" sz="1600" dirty="0" err="1"/>
              <a:t>Ti</a:t>
            </a:r>
            <a:r>
              <a:rPr lang="en-US" sz="1600" dirty="0"/>
              <a:t> needs to be </a:t>
            </a:r>
            <a:r>
              <a:rPr lang="en-US" sz="1600" b="1" dirty="0"/>
              <a:t>undone </a:t>
            </a:r>
            <a:r>
              <a:rPr lang="en-US" sz="1600" dirty="0"/>
              <a:t>if the log contains the </a:t>
            </a:r>
            <a:r>
              <a:rPr lang="en-US" sz="1600" dirty="0" smtClean="0"/>
              <a:t>&lt;start, </a:t>
            </a:r>
            <a:r>
              <a:rPr lang="en-US" sz="1600" dirty="0" err="1" smtClean="0"/>
              <a:t>Ti</a:t>
            </a:r>
            <a:r>
              <a:rPr lang="en-US" sz="1600" dirty="0" smtClean="0"/>
              <a:t>&gt; record </a:t>
            </a:r>
            <a:r>
              <a:rPr lang="en-US" sz="1600" dirty="0"/>
              <a:t>, but </a:t>
            </a:r>
            <a:r>
              <a:rPr lang="en-US" sz="1600" b="1" dirty="0"/>
              <a:t>does not contain the </a:t>
            </a:r>
            <a:r>
              <a:rPr lang="en-US" sz="1600" b="1" dirty="0" smtClean="0"/>
              <a:t>&lt;commit, </a:t>
            </a:r>
            <a:r>
              <a:rPr lang="en-US" sz="1600" b="1" dirty="0" err="1" smtClean="0"/>
              <a:t>Ti</a:t>
            </a:r>
            <a:r>
              <a:rPr lang="en-US" sz="1600" b="1" dirty="0" smtClean="0"/>
              <a:t>&gt; </a:t>
            </a:r>
            <a:r>
              <a:rPr lang="en-US" sz="1600" dirty="0" smtClean="0"/>
              <a:t>record .</a:t>
            </a:r>
          </a:p>
          <a:p>
            <a:pPr lvl="1"/>
            <a:r>
              <a:rPr lang="en-US" sz="1600" dirty="0" smtClean="0"/>
              <a:t>Transaction </a:t>
            </a:r>
            <a:r>
              <a:rPr lang="en-US" sz="1600" dirty="0" err="1"/>
              <a:t>Ti</a:t>
            </a:r>
            <a:r>
              <a:rPr lang="en-US" sz="1600" dirty="0"/>
              <a:t> needs to be </a:t>
            </a:r>
            <a:r>
              <a:rPr lang="en-US" sz="1600" b="1" dirty="0"/>
              <a:t>redone</a:t>
            </a:r>
            <a:r>
              <a:rPr lang="en-US" sz="1600" dirty="0"/>
              <a:t> if the log contains </a:t>
            </a:r>
            <a:r>
              <a:rPr lang="en-US" sz="1600" b="1" dirty="0"/>
              <a:t>both the &lt;start, </a:t>
            </a:r>
            <a:r>
              <a:rPr lang="en-US" sz="1600" b="1" dirty="0" err="1"/>
              <a:t>Ti</a:t>
            </a:r>
            <a:r>
              <a:rPr lang="en-US" sz="1600" b="1" dirty="0"/>
              <a:t>&gt; </a:t>
            </a:r>
            <a:r>
              <a:rPr lang="en-US" sz="1600" b="1" dirty="0" smtClean="0"/>
              <a:t> record </a:t>
            </a:r>
            <a:r>
              <a:rPr lang="en-US" sz="1600" b="1" dirty="0"/>
              <a:t>and &lt;commit, </a:t>
            </a:r>
            <a:r>
              <a:rPr lang="en-US" sz="1600" b="1" dirty="0" err="1"/>
              <a:t>Ti</a:t>
            </a:r>
            <a:r>
              <a:rPr lang="en-US" sz="1600" b="1" dirty="0" smtClean="0"/>
              <a:t>&gt;</a:t>
            </a:r>
            <a:r>
              <a:rPr lang="en-US" sz="1600" dirty="0" smtClean="0"/>
              <a:t> the </a:t>
            </a:r>
            <a:r>
              <a:rPr lang="en-US" sz="1600" dirty="0"/>
              <a:t>record . </a:t>
            </a:r>
          </a:p>
          <a:p>
            <a:r>
              <a:rPr lang="en-US" sz="2000" dirty="0" smtClean="0"/>
              <a:t>Undo </a:t>
            </a:r>
            <a:r>
              <a:rPr lang="en-US" sz="2000" dirty="0"/>
              <a:t>operations are performed first, then redo operations.</a:t>
            </a:r>
          </a:p>
        </p:txBody>
      </p:sp>
      <p:sp>
        <p:nvSpPr>
          <p:cNvPr id="4" name="Date Placeholder 3"/>
          <p:cNvSpPr>
            <a:spLocks noGrp="1"/>
          </p:cNvSpPr>
          <p:nvPr>
            <p:ph type="dt" sz="half" idx="10"/>
          </p:nvPr>
        </p:nvSpPr>
        <p:spPr/>
        <p:txBody>
          <a:bodyPr/>
          <a:lstStyle/>
          <a:p>
            <a:fld id="{50E9BD67-6DD6-48C1-BB9D-1D235A3AAD4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253</a:t>
            </a:fld>
            <a:endParaRPr lang="en-US"/>
          </a:p>
        </p:txBody>
      </p:sp>
    </p:spTree>
    <p:extLst>
      <p:ext uri="{BB962C8B-B14F-4D97-AF65-F5344CB8AC3E}">
        <p14:creationId xmlns="" xmlns:p14="http://schemas.microsoft.com/office/powerpoint/2010/main" val="290328672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3" name="Content Placeholder 2"/>
          <p:cNvSpPr>
            <a:spLocks noGrp="1"/>
          </p:cNvSpPr>
          <p:nvPr>
            <p:ph idx="1"/>
          </p:nvPr>
        </p:nvSpPr>
        <p:spPr/>
        <p:txBody>
          <a:bodyPr/>
          <a:lstStyle/>
          <a:p>
            <a:pPr marL="0" indent="0">
              <a:buNone/>
            </a:pPr>
            <a:r>
              <a:rPr lang="en-US" sz="2000" dirty="0" smtClean="0"/>
              <a:t>Two main categories of Immediate update algorithm </a:t>
            </a:r>
          </a:p>
          <a:p>
            <a:pPr marL="0" indent="0">
              <a:buNone/>
            </a:pPr>
            <a:r>
              <a:rPr lang="en-US" sz="2000" b="1" dirty="0" smtClean="0"/>
              <a:t>UNDO/No-REDO</a:t>
            </a:r>
          </a:p>
          <a:p>
            <a:r>
              <a:rPr lang="en-US" sz="2000" dirty="0"/>
              <a:t>If the recovery technique ensures that all updates of a transaction are recorded in the database on disk before the transaction commits, there is never a need to redo any operations of committed transactions. Such an algorithm is called undo/no-redo. </a:t>
            </a:r>
            <a:endParaRPr lang="en-US" sz="2000" dirty="0" smtClean="0"/>
          </a:p>
          <a:p>
            <a:pPr marL="0" indent="0">
              <a:buNone/>
            </a:pPr>
            <a:r>
              <a:rPr lang="en-US" sz="2000" b="1" dirty="0" smtClean="0"/>
              <a:t>UNDO/REDO</a:t>
            </a:r>
          </a:p>
          <a:p>
            <a:r>
              <a:rPr lang="en-US" sz="2000" dirty="0" smtClean="0"/>
              <a:t>On </a:t>
            </a:r>
            <a:r>
              <a:rPr lang="en-US" sz="2000" dirty="0"/>
              <a:t>the other hand, if the transaction is allowed to commit before all its changes are written to the database, we have the undo/redo method, the most general recovery algorithm.</a:t>
            </a:r>
          </a:p>
        </p:txBody>
      </p:sp>
      <p:sp>
        <p:nvSpPr>
          <p:cNvPr id="4" name="Date Placeholder 3"/>
          <p:cNvSpPr>
            <a:spLocks noGrp="1"/>
          </p:cNvSpPr>
          <p:nvPr>
            <p:ph type="dt" sz="half" idx="10"/>
          </p:nvPr>
        </p:nvSpPr>
        <p:spPr/>
        <p:txBody>
          <a:bodyPr/>
          <a:lstStyle/>
          <a:p>
            <a:fld id="{0A0C42B0-9AD9-426B-8821-BC456C6D4C4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254</a:t>
            </a:fld>
            <a:endParaRPr lang="en-US"/>
          </a:p>
        </p:txBody>
      </p:sp>
    </p:spTree>
    <p:extLst>
      <p:ext uri="{BB962C8B-B14F-4D97-AF65-F5344CB8AC3E}">
        <p14:creationId xmlns="" xmlns:p14="http://schemas.microsoft.com/office/powerpoint/2010/main" val="294491918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a:t>
            </a:r>
            <a:r>
              <a:rPr lang="en-US" dirty="0"/>
              <a:t>Database Modification</a:t>
            </a:r>
          </a:p>
        </p:txBody>
      </p:sp>
      <p:sp>
        <p:nvSpPr>
          <p:cNvPr id="3" name="Content Placeholder 2"/>
          <p:cNvSpPr>
            <a:spLocks noGrp="1"/>
          </p:cNvSpPr>
          <p:nvPr>
            <p:ph idx="1"/>
          </p:nvPr>
        </p:nvSpPr>
        <p:spPr/>
        <p:txBody>
          <a:bodyPr/>
          <a:lstStyle/>
          <a:p>
            <a:pPr marL="0" indent="0">
              <a:buNone/>
            </a:pPr>
            <a:r>
              <a:rPr lang="en-US" sz="1600" dirty="0" smtClean="0"/>
              <a:t>Example of Immediate database recovery</a:t>
            </a:r>
          </a:p>
          <a:p>
            <a:r>
              <a:rPr lang="en-US" sz="1600" dirty="0"/>
              <a:t>Consider </a:t>
            </a:r>
            <a:r>
              <a:rPr lang="en-US" sz="1600" dirty="0" smtClean="0"/>
              <a:t>log entries for </a:t>
            </a:r>
            <a:r>
              <a:rPr lang="en-US" sz="1600" dirty="0"/>
              <a:t>two  </a:t>
            </a:r>
            <a:r>
              <a:rPr lang="en-US" sz="1600" dirty="0" smtClean="0"/>
              <a:t>transactions T1 and T2 as follows.</a:t>
            </a:r>
          </a:p>
          <a:p>
            <a:pPr marL="0" indent="0">
              <a:buNone/>
            </a:pPr>
            <a:endParaRPr lang="en-US" sz="1600" dirty="0"/>
          </a:p>
          <a:p>
            <a:endParaRPr lang="en-US" sz="1600" dirty="0"/>
          </a:p>
        </p:txBody>
      </p:sp>
      <p:sp>
        <p:nvSpPr>
          <p:cNvPr id="4" name="Date Placeholder 3"/>
          <p:cNvSpPr>
            <a:spLocks noGrp="1"/>
          </p:cNvSpPr>
          <p:nvPr>
            <p:ph type="dt" sz="half" idx="10"/>
          </p:nvPr>
        </p:nvSpPr>
        <p:spPr/>
        <p:txBody>
          <a:bodyPr/>
          <a:lstStyle/>
          <a:p>
            <a:fld id="{617FC451-5C86-4F54-AF36-0583EF8E21D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091702026"/>
              </p:ext>
            </p:extLst>
          </p:nvPr>
        </p:nvGraphicFramePr>
        <p:xfrm>
          <a:off x="1199080" y="2169432"/>
          <a:ext cx="2736304" cy="2225040"/>
        </p:xfrm>
        <a:graphic>
          <a:graphicData uri="http://schemas.openxmlformats.org/drawingml/2006/table">
            <a:tbl>
              <a:tblPr firstRow="1" bandRow="1">
                <a:tableStyleId>{5C22544A-7EE6-4342-B048-85BDC9FD1C3A}</a:tableStyleId>
              </a:tblPr>
              <a:tblGrid>
                <a:gridCol w="2736304"/>
              </a:tblGrid>
              <a:tr h="370840">
                <a:tc>
                  <a:txBody>
                    <a:bodyPr/>
                    <a:lstStyle/>
                    <a:p>
                      <a:r>
                        <a:rPr lang="en-US" sz="1600" b="0" dirty="0" smtClean="0">
                          <a:solidFill>
                            <a:schemeClr val="tx1"/>
                          </a:solidFill>
                        </a:rPr>
                        <a:t>(Start,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T1, Q, 100,50)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(Commit,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(Start, T2)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T2, P, 55, 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Arrow Connector 8"/>
          <p:cNvCxnSpPr/>
          <p:nvPr/>
        </p:nvCxnSpPr>
        <p:spPr bwMode="auto">
          <a:xfrm>
            <a:off x="755576" y="4031486"/>
            <a:ext cx="4572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179512" y="3769876"/>
            <a:ext cx="856901" cy="523220"/>
          </a:xfrm>
          <a:prstGeom prst="rect">
            <a:avLst/>
          </a:prstGeom>
          <a:noFill/>
        </p:spPr>
        <p:txBody>
          <a:bodyPr wrap="none" rtlCol="0">
            <a:spAutoFit/>
          </a:bodyPr>
          <a:lstStyle/>
          <a:p>
            <a:r>
              <a:rPr lang="en-US" sz="1400" dirty="0" smtClean="0">
                <a:solidFill>
                  <a:srgbClr val="FF0000"/>
                </a:solidFill>
              </a:rPr>
              <a:t>System</a:t>
            </a:r>
          </a:p>
          <a:p>
            <a:r>
              <a:rPr lang="en-US" sz="1400" dirty="0" smtClean="0">
                <a:solidFill>
                  <a:srgbClr val="FF0000"/>
                </a:solidFill>
              </a:rPr>
              <a:t>Crash</a:t>
            </a:r>
            <a:endParaRPr lang="en-US" sz="14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3390036548"/>
              </p:ext>
            </p:extLst>
          </p:nvPr>
        </p:nvGraphicFramePr>
        <p:xfrm>
          <a:off x="5076056" y="3091298"/>
          <a:ext cx="1512168" cy="769750"/>
        </p:xfrm>
        <a:graphic>
          <a:graphicData uri="http://schemas.openxmlformats.org/drawingml/2006/table">
            <a:tbl>
              <a:tblPr firstRow="1" bandRow="1">
                <a:tableStyleId>{5C22544A-7EE6-4342-B048-85BDC9FD1C3A}</a:tableStyleId>
              </a:tblPr>
              <a:tblGrid>
                <a:gridCol w="487796"/>
                <a:gridCol w="1024372"/>
              </a:tblGrid>
              <a:tr h="384875">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55</a:t>
                      </a:r>
                      <a:r>
                        <a:rPr lang="en-US" b="0" dirty="0" smtClean="0">
                          <a:solidFill>
                            <a:schemeClr val="tx1"/>
                          </a:solidFill>
                        </a:rPr>
                        <a:t> 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Flowchart: Magnetic Disk 12"/>
          <p:cNvSpPr/>
          <p:nvPr/>
        </p:nvSpPr>
        <p:spPr bwMode="auto">
          <a:xfrm>
            <a:off x="4716016" y="2374141"/>
            <a:ext cx="2232248" cy="1702931"/>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5256501" y="2035587"/>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
        <p:nvSpPr>
          <p:cNvPr id="15" name="TextBox 14"/>
          <p:cNvSpPr txBox="1"/>
          <p:nvPr/>
        </p:nvSpPr>
        <p:spPr>
          <a:xfrm>
            <a:off x="2051720" y="1841449"/>
            <a:ext cx="617092" cy="338554"/>
          </a:xfrm>
          <a:prstGeom prst="rect">
            <a:avLst/>
          </a:prstGeom>
          <a:noFill/>
        </p:spPr>
        <p:txBody>
          <a:bodyPr wrap="none" rtlCol="0">
            <a:spAutoFit/>
          </a:bodyPr>
          <a:lstStyle/>
          <a:p>
            <a:r>
              <a:rPr lang="en-US" sz="1600" dirty="0" smtClean="0">
                <a:solidFill>
                  <a:srgbClr val="C00000"/>
                </a:solidFill>
              </a:rPr>
              <a:t>LOG</a:t>
            </a:r>
            <a:endParaRPr lang="en-US" sz="1600" dirty="0">
              <a:solidFill>
                <a:srgbClr val="C00000"/>
              </a:solidFill>
            </a:endParaRPr>
          </a:p>
        </p:txBody>
      </p:sp>
      <p:sp>
        <p:nvSpPr>
          <p:cNvPr id="16" name="TextBox 15"/>
          <p:cNvSpPr txBox="1"/>
          <p:nvPr/>
        </p:nvSpPr>
        <p:spPr>
          <a:xfrm>
            <a:off x="148264" y="4725144"/>
            <a:ext cx="8823569" cy="1600438"/>
          </a:xfrm>
          <a:prstGeom prst="rect">
            <a:avLst/>
          </a:prstGeom>
          <a:noFill/>
        </p:spPr>
        <p:txBody>
          <a:bodyPr wrap="none" rtlCol="0">
            <a:spAutoFit/>
          </a:bodyPr>
          <a:lstStyle/>
          <a:p>
            <a:pPr algn="just"/>
            <a:r>
              <a:rPr lang="en-US" sz="1400" dirty="0">
                <a:solidFill>
                  <a:srgbClr val="006600"/>
                </a:solidFill>
              </a:rPr>
              <a:t>Under </a:t>
            </a:r>
            <a:r>
              <a:rPr lang="en-US" sz="1400" dirty="0" smtClean="0">
                <a:solidFill>
                  <a:srgbClr val="006600"/>
                </a:solidFill>
              </a:rPr>
              <a:t>immediate </a:t>
            </a:r>
            <a:r>
              <a:rPr lang="en-US" sz="1400" dirty="0">
                <a:solidFill>
                  <a:srgbClr val="006600"/>
                </a:solidFill>
              </a:rPr>
              <a:t>recovery method, after system crash the </a:t>
            </a:r>
            <a:r>
              <a:rPr lang="en-US" sz="1400" dirty="0" smtClean="0">
                <a:solidFill>
                  <a:srgbClr val="006600"/>
                </a:solidFill>
              </a:rPr>
              <a:t> </a:t>
            </a:r>
          </a:p>
          <a:p>
            <a:pPr algn="just"/>
            <a:r>
              <a:rPr lang="en-US" sz="1400" dirty="0" smtClean="0">
                <a:solidFill>
                  <a:srgbClr val="006600"/>
                </a:solidFill>
              </a:rPr>
              <a:t>algorithm looks at LOG </a:t>
            </a:r>
            <a:r>
              <a:rPr lang="en-US" sz="1400" dirty="0" err="1" smtClean="0">
                <a:solidFill>
                  <a:srgbClr val="006600"/>
                </a:solidFill>
              </a:rPr>
              <a:t>enteries</a:t>
            </a:r>
            <a:r>
              <a:rPr lang="en-US" sz="1400" dirty="0" smtClean="0">
                <a:solidFill>
                  <a:srgbClr val="006600"/>
                </a:solidFill>
              </a:rPr>
              <a:t> for all transactions </a:t>
            </a:r>
            <a:r>
              <a:rPr lang="en-US" sz="1400" dirty="0" err="1" smtClean="0">
                <a:solidFill>
                  <a:srgbClr val="006600"/>
                </a:solidFill>
              </a:rPr>
              <a:t>Ti</a:t>
            </a:r>
            <a:r>
              <a:rPr lang="en-US" sz="1400" dirty="0" smtClean="0">
                <a:solidFill>
                  <a:srgbClr val="006600"/>
                </a:solidFill>
              </a:rPr>
              <a:t> </a:t>
            </a:r>
          </a:p>
          <a:p>
            <a:pPr algn="just"/>
            <a:r>
              <a:rPr lang="en-US" sz="1400" dirty="0" smtClean="0">
                <a:solidFill>
                  <a:srgbClr val="006600"/>
                </a:solidFill>
              </a:rPr>
              <a:t>- </a:t>
            </a:r>
            <a:r>
              <a:rPr lang="en-US" sz="1400" dirty="0">
                <a:solidFill>
                  <a:srgbClr val="006600"/>
                </a:solidFill>
              </a:rPr>
              <a:t>if the entry of both &lt;start, </a:t>
            </a:r>
            <a:r>
              <a:rPr lang="en-US" sz="1400" dirty="0" err="1">
                <a:solidFill>
                  <a:srgbClr val="006600"/>
                </a:solidFill>
              </a:rPr>
              <a:t>Ti</a:t>
            </a:r>
            <a:r>
              <a:rPr lang="en-US" sz="1400" dirty="0">
                <a:solidFill>
                  <a:srgbClr val="006600"/>
                </a:solidFill>
              </a:rPr>
              <a:t>&gt; and &lt;commit, </a:t>
            </a:r>
            <a:r>
              <a:rPr lang="en-US" sz="1400" dirty="0" err="1">
                <a:solidFill>
                  <a:srgbClr val="006600"/>
                </a:solidFill>
              </a:rPr>
              <a:t>Ti</a:t>
            </a:r>
            <a:r>
              <a:rPr lang="en-US" sz="1400" dirty="0">
                <a:solidFill>
                  <a:srgbClr val="006600"/>
                </a:solidFill>
              </a:rPr>
              <a:t>&gt; is present then for all write </a:t>
            </a:r>
          </a:p>
          <a:p>
            <a:pPr algn="just"/>
            <a:r>
              <a:rPr lang="en-US" sz="1400" dirty="0">
                <a:solidFill>
                  <a:srgbClr val="006600"/>
                </a:solidFill>
              </a:rPr>
              <a:t>operations </a:t>
            </a:r>
            <a:r>
              <a:rPr lang="en-US" sz="1400" dirty="0" smtClean="0">
                <a:solidFill>
                  <a:srgbClr val="006600"/>
                </a:solidFill>
              </a:rPr>
              <a:t>of </a:t>
            </a:r>
            <a:r>
              <a:rPr lang="en-US" sz="1400" dirty="0" err="1" smtClean="0">
                <a:solidFill>
                  <a:srgbClr val="006600"/>
                </a:solidFill>
              </a:rPr>
              <a:t>Ti</a:t>
            </a:r>
            <a:r>
              <a:rPr lang="en-US" sz="1400" dirty="0" smtClean="0">
                <a:solidFill>
                  <a:srgbClr val="006600"/>
                </a:solidFill>
              </a:rPr>
              <a:t> REDO </a:t>
            </a:r>
            <a:r>
              <a:rPr lang="en-US" sz="1400" dirty="0">
                <a:solidFill>
                  <a:srgbClr val="006600"/>
                </a:solidFill>
              </a:rPr>
              <a:t>will be carried out if updates have not been carried out on stable storage</a:t>
            </a:r>
          </a:p>
          <a:p>
            <a:pPr algn="just"/>
            <a:r>
              <a:rPr lang="en-US" sz="1400" dirty="0">
                <a:solidFill>
                  <a:srgbClr val="006600"/>
                </a:solidFill>
              </a:rPr>
              <a:t>of database </a:t>
            </a:r>
          </a:p>
          <a:p>
            <a:pPr algn="just"/>
            <a:r>
              <a:rPr lang="en-US" sz="1400" dirty="0">
                <a:solidFill>
                  <a:srgbClr val="006600"/>
                </a:solidFill>
              </a:rPr>
              <a:t>- if the entry of only &lt;start, </a:t>
            </a:r>
            <a:r>
              <a:rPr lang="en-US" sz="1400" dirty="0" err="1">
                <a:solidFill>
                  <a:srgbClr val="006600"/>
                </a:solidFill>
              </a:rPr>
              <a:t>Ti</a:t>
            </a:r>
            <a:r>
              <a:rPr lang="en-US" sz="1400" dirty="0">
                <a:solidFill>
                  <a:srgbClr val="006600"/>
                </a:solidFill>
              </a:rPr>
              <a:t>&gt; is present but not &lt;commit, </a:t>
            </a:r>
            <a:r>
              <a:rPr lang="en-US" sz="1400" dirty="0" err="1">
                <a:solidFill>
                  <a:srgbClr val="006600"/>
                </a:solidFill>
              </a:rPr>
              <a:t>Ti</a:t>
            </a:r>
            <a:r>
              <a:rPr lang="en-US" sz="1400" dirty="0">
                <a:solidFill>
                  <a:srgbClr val="006600"/>
                </a:solidFill>
              </a:rPr>
              <a:t>&gt; then for all write </a:t>
            </a:r>
          </a:p>
          <a:p>
            <a:pPr algn="just"/>
            <a:r>
              <a:rPr lang="en-US" sz="1400" dirty="0">
                <a:solidFill>
                  <a:srgbClr val="006600"/>
                </a:solidFill>
              </a:rPr>
              <a:t>operations of </a:t>
            </a:r>
            <a:r>
              <a:rPr lang="en-US" sz="1400" dirty="0" err="1">
                <a:solidFill>
                  <a:srgbClr val="006600"/>
                </a:solidFill>
              </a:rPr>
              <a:t>Ti</a:t>
            </a:r>
            <a:r>
              <a:rPr lang="en-US" sz="1400" dirty="0">
                <a:solidFill>
                  <a:srgbClr val="006600"/>
                </a:solidFill>
              </a:rPr>
              <a:t> UNDO will be carried out </a:t>
            </a:r>
          </a:p>
        </p:txBody>
      </p:sp>
    </p:spTree>
    <p:extLst>
      <p:ext uri="{BB962C8B-B14F-4D97-AF65-F5344CB8AC3E}">
        <p14:creationId xmlns="" xmlns:p14="http://schemas.microsoft.com/office/powerpoint/2010/main" val="2460602929"/>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Database Modification</a:t>
            </a:r>
          </a:p>
        </p:txBody>
      </p:sp>
      <p:sp>
        <p:nvSpPr>
          <p:cNvPr id="3" name="Content Placeholder 2"/>
          <p:cNvSpPr>
            <a:spLocks noGrp="1"/>
          </p:cNvSpPr>
          <p:nvPr>
            <p:ph idx="1"/>
          </p:nvPr>
        </p:nvSpPr>
        <p:spPr/>
        <p:txBody>
          <a:bodyPr/>
          <a:lstStyle/>
          <a:p>
            <a:pPr marL="0" indent="0">
              <a:buNone/>
            </a:pPr>
            <a:r>
              <a:rPr lang="en-US" sz="1600" dirty="0" smtClean="0"/>
              <a:t>Example of Deferred based recovery</a:t>
            </a:r>
          </a:p>
          <a:p>
            <a:r>
              <a:rPr lang="en-US" sz="1600" dirty="0"/>
              <a:t>Consider </a:t>
            </a:r>
            <a:r>
              <a:rPr lang="en-US" sz="1600" dirty="0" smtClean="0"/>
              <a:t>log entries for </a:t>
            </a:r>
            <a:r>
              <a:rPr lang="en-US" sz="1600" dirty="0"/>
              <a:t>two  </a:t>
            </a:r>
            <a:r>
              <a:rPr lang="en-US" sz="1600" dirty="0" smtClean="0"/>
              <a:t>transactions T1 and T2 as follows.</a:t>
            </a:r>
          </a:p>
          <a:p>
            <a:pPr marL="0" indent="0">
              <a:buNone/>
            </a:pPr>
            <a:endParaRPr lang="en-US" sz="1600" dirty="0"/>
          </a:p>
          <a:p>
            <a:endParaRPr lang="en-US" sz="1600" dirty="0"/>
          </a:p>
        </p:txBody>
      </p:sp>
      <p:sp>
        <p:nvSpPr>
          <p:cNvPr id="4" name="Date Placeholder 3"/>
          <p:cNvSpPr>
            <a:spLocks noGrp="1"/>
          </p:cNvSpPr>
          <p:nvPr>
            <p:ph type="dt" sz="half" idx="10"/>
          </p:nvPr>
        </p:nvSpPr>
        <p:spPr/>
        <p:txBody>
          <a:bodyPr/>
          <a:lstStyle/>
          <a:p>
            <a:fld id="{E69019AF-2880-4D46-BC9A-ACE37F16070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92747871"/>
              </p:ext>
            </p:extLst>
          </p:nvPr>
        </p:nvGraphicFramePr>
        <p:xfrm>
          <a:off x="1199080" y="2169432"/>
          <a:ext cx="2736304" cy="2225040"/>
        </p:xfrm>
        <a:graphic>
          <a:graphicData uri="http://schemas.openxmlformats.org/drawingml/2006/table">
            <a:tbl>
              <a:tblPr firstRow="1" bandRow="1">
                <a:tableStyleId>{5C22544A-7EE6-4342-B048-85BDC9FD1C3A}</a:tableStyleId>
              </a:tblPr>
              <a:tblGrid>
                <a:gridCol w="2736304"/>
              </a:tblGrid>
              <a:tr h="370840">
                <a:tc>
                  <a:txBody>
                    <a:bodyPr/>
                    <a:lstStyle/>
                    <a:p>
                      <a:r>
                        <a:rPr lang="en-US" sz="1600" b="0" dirty="0" smtClean="0">
                          <a:solidFill>
                            <a:schemeClr val="tx1"/>
                          </a:solidFill>
                        </a:rPr>
                        <a:t>(Start,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T1, Q, 100,</a:t>
                      </a:r>
                      <a:r>
                        <a:rPr lang="fr-FR" sz="1600" dirty="0" smtClean="0">
                          <a:solidFill>
                            <a:srgbClr val="006600"/>
                          </a:solidFill>
                        </a:rPr>
                        <a:t>50</a:t>
                      </a:r>
                      <a:r>
                        <a:rPr lang="fr-FR" sz="1600" dirty="0" smtClean="0"/>
                        <a: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(Commit, T1)</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t>(Start, T2)</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fr-FR" sz="1600" dirty="0" smtClean="0"/>
                        <a:t>(Write, T2, P, 55, 10)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Arrow Connector 8"/>
          <p:cNvCxnSpPr/>
          <p:nvPr/>
        </p:nvCxnSpPr>
        <p:spPr bwMode="auto">
          <a:xfrm>
            <a:off x="755576" y="4031486"/>
            <a:ext cx="4572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179512" y="3769876"/>
            <a:ext cx="856901" cy="523220"/>
          </a:xfrm>
          <a:prstGeom prst="rect">
            <a:avLst/>
          </a:prstGeom>
          <a:noFill/>
        </p:spPr>
        <p:txBody>
          <a:bodyPr wrap="none" rtlCol="0">
            <a:spAutoFit/>
          </a:bodyPr>
          <a:lstStyle/>
          <a:p>
            <a:r>
              <a:rPr lang="en-US" sz="1400" dirty="0" smtClean="0">
                <a:solidFill>
                  <a:srgbClr val="FF0000"/>
                </a:solidFill>
              </a:rPr>
              <a:t>System</a:t>
            </a:r>
          </a:p>
          <a:p>
            <a:r>
              <a:rPr lang="en-US" sz="1400" dirty="0" smtClean="0">
                <a:solidFill>
                  <a:srgbClr val="FF0000"/>
                </a:solidFill>
              </a:rPr>
              <a:t>Crash</a:t>
            </a:r>
            <a:endParaRPr lang="en-US" sz="1400" dirty="0">
              <a:solidFill>
                <a:srgbClr val="FF0000"/>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2248564458"/>
              </p:ext>
            </p:extLst>
          </p:nvPr>
        </p:nvGraphicFramePr>
        <p:xfrm>
          <a:off x="4774476" y="3040940"/>
          <a:ext cx="1836204" cy="792088"/>
        </p:xfrm>
        <a:graphic>
          <a:graphicData uri="http://schemas.openxmlformats.org/drawingml/2006/table">
            <a:tbl>
              <a:tblPr firstRow="1" bandRow="1">
                <a:tableStyleId>{5C22544A-7EE6-4342-B048-85BDC9FD1C3A}</a:tableStyleId>
              </a:tblPr>
              <a:tblGrid>
                <a:gridCol w="592324"/>
                <a:gridCol w="1243880"/>
              </a:tblGrid>
              <a:tr h="407213">
                <a:tc>
                  <a:txBody>
                    <a:bodyPr/>
                    <a:lstStyle/>
                    <a:p>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a:t>
                      </a:r>
                      <a:r>
                        <a:rPr lang="en-US" b="0" dirty="0" smtClean="0">
                          <a:solidFill>
                            <a:schemeClr val="tx1"/>
                          </a:solidFill>
                        </a:rPr>
                        <a:t> </a:t>
                      </a:r>
                      <a:r>
                        <a:rPr lang="en-US" b="0" dirty="0" smtClean="0">
                          <a:solidFill>
                            <a:schemeClr val="tx2"/>
                          </a:solidFill>
                        </a:rPr>
                        <a:t>50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55</a:t>
                      </a:r>
                      <a:r>
                        <a:rPr lang="en-US" b="0" dirty="0" smtClean="0">
                          <a:solidFill>
                            <a:schemeClr val="tx1"/>
                          </a:solidFill>
                        </a:rPr>
                        <a:t> </a:t>
                      </a:r>
                      <a:r>
                        <a:rPr lang="en-US" b="0" strike="sngStrike" dirty="0" smtClean="0">
                          <a:solidFill>
                            <a:schemeClr val="tx1"/>
                          </a:solidFill>
                        </a:rPr>
                        <a:t>10</a:t>
                      </a:r>
                      <a:r>
                        <a:rPr lang="en-US" b="0" dirty="0" smtClean="0">
                          <a:solidFill>
                            <a:schemeClr val="tx1"/>
                          </a:solidFill>
                        </a:rPr>
                        <a:t> 55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Flowchart: Magnetic Disk 12"/>
          <p:cNvSpPr/>
          <p:nvPr/>
        </p:nvSpPr>
        <p:spPr bwMode="auto">
          <a:xfrm>
            <a:off x="4716016" y="2374141"/>
            <a:ext cx="2232248" cy="1702931"/>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5256501" y="2035587"/>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
        <p:nvSpPr>
          <p:cNvPr id="15" name="TextBox 14"/>
          <p:cNvSpPr txBox="1"/>
          <p:nvPr/>
        </p:nvSpPr>
        <p:spPr>
          <a:xfrm>
            <a:off x="2051720" y="1841449"/>
            <a:ext cx="617092" cy="338554"/>
          </a:xfrm>
          <a:prstGeom prst="rect">
            <a:avLst/>
          </a:prstGeom>
          <a:noFill/>
        </p:spPr>
        <p:txBody>
          <a:bodyPr wrap="none" rtlCol="0">
            <a:spAutoFit/>
          </a:bodyPr>
          <a:lstStyle/>
          <a:p>
            <a:r>
              <a:rPr lang="en-US" sz="1600" dirty="0" smtClean="0">
                <a:solidFill>
                  <a:srgbClr val="C00000"/>
                </a:solidFill>
              </a:rPr>
              <a:t>LOG</a:t>
            </a:r>
            <a:endParaRPr lang="en-US" sz="1600" dirty="0">
              <a:solidFill>
                <a:srgbClr val="C00000"/>
              </a:solidFill>
            </a:endParaRPr>
          </a:p>
        </p:txBody>
      </p:sp>
      <p:sp>
        <p:nvSpPr>
          <p:cNvPr id="16" name="TextBox 15"/>
          <p:cNvSpPr txBox="1"/>
          <p:nvPr/>
        </p:nvSpPr>
        <p:spPr>
          <a:xfrm>
            <a:off x="0" y="4879542"/>
            <a:ext cx="8823569" cy="1600438"/>
          </a:xfrm>
          <a:prstGeom prst="rect">
            <a:avLst/>
          </a:prstGeom>
          <a:noFill/>
        </p:spPr>
        <p:txBody>
          <a:bodyPr wrap="none" rtlCol="0">
            <a:spAutoFit/>
          </a:bodyPr>
          <a:lstStyle/>
          <a:p>
            <a:pPr algn="just"/>
            <a:r>
              <a:rPr lang="en-US" sz="1400" dirty="0">
                <a:solidFill>
                  <a:srgbClr val="006600"/>
                </a:solidFill>
              </a:rPr>
              <a:t>Under immediate recovery method, after system crash the  </a:t>
            </a:r>
          </a:p>
          <a:p>
            <a:pPr algn="just"/>
            <a:r>
              <a:rPr lang="en-US" sz="1400" dirty="0">
                <a:solidFill>
                  <a:srgbClr val="006600"/>
                </a:solidFill>
              </a:rPr>
              <a:t>algorithm looks at LOG </a:t>
            </a:r>
            <a:r>
              <a:rPr lang="en-US" sz="1400" dirty="0" err="1">
                <a:solidFill>
                  <a:srgbClr val="006600"/>
                </a:solidFill>
              </a:rPr>
              <a:t>enteries</a:t>
            </a:r>
            <a:r>
              <a:rPr lang="en-US" sz="1400" dirty="0">
                <a:solidFill>
                  <a:srgbClr val="006600"/>
                </a:solidFill>
              </a:rPr>
              <a:t> for all transactions </a:t>
            </a:r>
            <a:r>
              <a:rPr lang="en-US" sz="1400" dirty="0" err="1">
                <a:solidFill>
                  <a:srgbClr val="006600"/>
                </a:solidFill>
              </a:rPr>
              <a:t>Ti</a:t>
            </a:r>
            <a:r>
              <a:rPr lang="en-US" sz="1400" dirty="0">
                <a:solidFill>
                  <a:srgbClr val="006600"/>
                </a:solidFill>
              </a:rPr>
              <a:t> </a:t>
            </a:r>
          </a:p>
          <a:p>
            <a:pPr algn="just"/>
            <a:r>
              <a:rPr lang="en-US" sz="1400" dirty="0">
                <a:solidFill>
                  <a:srgbClr val="006600"/>
                </a:solidFill>
              </a:rPr>
              <a:t>- if the entry of both &lt;start, </a:t>
            </a:r>
            <a:r>
              <a:rPr lang="en-US" sz="1400" dirty="0" err="1">
                <a:solidFill>
                  <a:srgbClr val="006600"/>
                </a:solidFill>
              </a:rPr>
              <a:t>Ti</a:t>
            </a:r>
            <a:r>
              <a:rPr lang="en-US" sz="1400" dirty="0">
                <a:solidFill>
                  <a:srgbClr val="006600"/>
                </a:solidFill>
              </a:rPr>
              <a:t>&gt; and &lt;commit, </a:t>
            </a:r>
            <a:r>
              <a:rPr lang="en-US" sz="1400" dirty="0" err="1">
                <a:solidFill>
                  <a:srgbClr val="006600"/>
                </a:solidFill>
              </a:rPr>
              <a:t>Ti</a:t>
            </a:r>
            <a:r>
              <a:rPr lang="en-US" sz="1400" dirty="0">
                <a:solidFill>
                  <a:srgbClr val="006600"/>
                </a:solidFill>
              </a:rPr>
              <a:t>&gt; is present then for all write </a:t>
            </a:r>
          </a:p>
          <a:p>
            <a:pPr algn="just"/>
            <a:r>
              <a:rPr lang="en-US" sz="1400" dirty="0">
                <a:solidFill>
                  <a:srgbClr val="006600"/>
                </a:solidFill>
              </a:rPr>
              <a:t>operations of </a:t>
            </a:r>
            <a:r>
              <a:rPr lang="en-US" sz="1400" dirty="0" err="1">
                <a:solidFill>
                  <a:srgbClr val="006600"/>
                </a:solidFill>
              </a:rPr>
              <a:t>Ti</a:t>
            </a:r>
            <a:r>
              <a:rPr lang="en-US" sz="1400" dirty="0">
                <a:solidFill>
                  <a:srgbClr val="006600"/>
                </a:solidFill>
              </a:rPr>
              <a:t> REDO will be carried out if updates have not been carried out on stable storage</a:t>
            </a:r>
          </a:p>
          <a:p>
            <a:pPr algn="just"/>
            <a:r>
              <a:rPr lang="en-US" sz="1400" dirty="0">
                <a:solidFill>
                  <a:srgbClr val="006600"/>
                </a:solidFill>
              </a:rPr>
              <a:t>of database </a:t>
            </a:r>
          </a:p>
          <a:p>
            <a:pPr algn="just"/>
            <a:r>
              <a:rPr lang="en-US" sz="1400" dirty="0">
                <a:solidFill>
                  <a:srgbClr val="006600"/>
                </a:solidFill>
              </a:rPr>
              <a:t>- if the entry of only &lt;start, </a:t>
            </a:r>
            <a:r>
              <a:rPr lang="en-US" sz="1400" dirty="0" err="1">
                <a:solidFill>
                  <a:srgbClr val="006600"/>
                </a:solidFill>
              </a:rPr>
              <a:t>Ti</a:t>
            </a:r>
            <a:r>
              <a:rPr lang="en-US" sz="1400" dirty="0">
                <a:solidFill>
                  <a:srgbClr val="006600"/>
                </a:solidFill>
              </a:rPr>
              <a:t>&gt; is present but not &lt;commit, </a:t>
            </a:r>
            <a:r>
              <a:rPr lang="en-US" sz="1400" dirty="0" err="1">
                <a:solidFill>
                  <a:srgbClr val="006600"/>
                </a:solidFill>
              </a:rPr>
              <a:t>Ti</a:t>
            </a:r>
            <a:r>
              <a:rPr lang="en-US" sz="1400" dirty="0">
                <a:solidFill>
                  <a:srgbClr val="006600"/>
                </a:solidFill>
              </a:rPr>
              <a:t>&gt; then for all write </a:t>
            </a:r>
          </a:p>
          <a:p>
            <a:pPr algn="just"/>
            <a:r>
              <a:rPr lang="en-US" sz="1400" dirty="0">
                <a:solidFill>
                  <a:srgbClr val="006600"/>
                </a:solidFill>
              </a:rPr>
              <a:t>operations of </a:t>
            </a:r>
            <a:r>
              <a:rPr lang="en-US" sz="1400" dirty="0" err="1">
                <a:solidFill>
                  <a:srgbClr val="006600"/>
                </a:solidFill>
              </a:rPr>
              <a:t>Ti</a:t>
            </a:r>
            <a:r>
              <a:rPr lang="en-US" sz="1400" dirty="0">
                <a:solidFill>
                  <a:srgbClr val="006600"/>
                </a:solidFill>
              </a:rPr>
              <a:t> UNDO will be carried out </a:t>
            </a:r>
          </a:p>
        </p:txBody>
      </p:sp>
      <p:cxnSp>
        <p:nvCxnSpPr>
          <p:cNvPr id="18" name="Straight Arrow Connector 17"/>
          <p:cNvCxnSpPr/>
          <p:nvPr/>
        </p:nvCxnSpPr>
        <p:spPr bwMode="auto">
          <a:xfrm flipH="1">
            <a:off x="6588224" y="3645024"/>
            <a:ext cx="648072" cy="0"/>
          </a:xfrm>
          <a:prstGeom prst="straightConnector1">
            <a:avLst/>
          </a:prstGeom>
          <a:solidFill>
            <a:schemeClr val="accent1"/>
          </a:solidFill>
          <a:ln w="28575" cap="flat" cmpd="sng" algn="ctr">
            <a:solidFill>
              <a:srgbClr val="006600"/>
            </a:solidFill>
            <a:prstDash val="solid"/>
            <a:round/>
            <a:headEnd type="none" w="med" len="med"/>
            <a:tailEnd type="arrow"/>
          </a:ln>
          <a:effectLst/>
        </p:spPr>
      </p:cxnSp>
      <p:sp>
        <p:nvSpPr>
          <p:cNvPr id="19" name="TextBox 18"/>
          <p:cNvSpPr txBox="1"/>
          <p:nvPr/>
        </p:nvSpPr>
        <p:spPr>
          <a:xfrm>
            <a:off x="7236296" y="3439788"/>
            <a:ext cx="885179" cy="369332"/>
          </a:xfrm>
          <a:prstGeom prst="rect">
            <a:avLst/>
          </a:prstGeom>
          <a:noFill/>
        </p:spPr>
        <p:txBody>
          <a:bodyPr wrap="none" rtlCol="0">
            <a:spAutoFit/>
          </a:bodyPr>
          <a:lstStyle/>
          <a:p>
            <a:r>
              <a:rPr lang="en-US" dirty="0" smtClean="0">
                <a:solidFill>
                  <a:srgbClr val="006600"/>
                </a:solidFill>
              </a:rPr>
              <a:t>UNDO</a:t>
            </a:r>
            <a:endParaRPr lang="en-US" dirty="0">
              <a:solidFill>
                <a:srgbClr val="006600"/>
              </a:solidFill>
            </a:endParaRPr>
          </a:p>
        </p:txBody>
      </p:sp>
      <p:sp>
        <p:nvSpPr>
          <p:cNvPr id="17" name="TextBox 16"/>
          <p:cNvSpPr txBox="1"/>
          <p:nvPr/>
        </p:nvSpPr>
        <p:spPr>
          <a:xfrm>
            <a:off x="7123040" y="2855013"/>
            <a:ext cx="1857816" cy="584775"/>
          </a:xfrm>
          <a:prstGeom prst="rect">
            <a:avLst/>
          </a:prstGeom>
          <a:noFill/>
        </p:spPr>
        <p:txBody>
          <a:bodyPr wrap="none" rtlCol="0">
            <a:spAutoFit/>
          </a:bodyPr>
          <a:lstStyle/>
          <a:p>
            <a:r>
              <a:rPr lang="en-US" sz="1600" dirty="0" smtClean="0">
                <a:solidFill>
                  <a:srgbClr val="0000FF"/>
                </a:solidFill>
              </a:rPr>
              <a:t>RECOVERY after</a:t>
            </a:r>
          </a:p>
          <a:p>
            <a:r>
              <a:rPr lang="en-US" sz="1600" dirty="0" smtClean="0">
                <a:solidFill>
                  <a:srgbClr val="0000FF"/>
                </a:solidFill>
              </a:rPr>
              <a:t>System Crash</a:t>
            </a:r>
            <a:endParaRPr lang="en-US" sz="1600" dirty="0">
              <a:solidFill>
                <a:srgbClr val="0000FF"/>
              </a:solidFill>
            </a:endParaRPr>
          </a:p>
        </p:txBody>
      </p:sp>
    </p:spTree>
    <p:extLst>
      <p:ext uri="{BB962C8B-B14F-4D97-AF65-F5344CB8AC3E}">
        <p14:creationId xmlns="" xmlns:p14="http://schemas.microsoft.com/office/powerpoint/2010/main" val="351030909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F52F3ABD-FFE8-4809-B512-ED89E0C900E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257</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4220399495"/>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947578"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692283472"/>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1000</a:t>
                      </a:r>
                      <a:r>
                        <a:rPr lang="en-US" b="0" dirty="0" smtClean="0">
                          <a:solidFill>
                            <a:schemeClr val="tx1"/>
                          </a:solidFill>
                        </a:rPr>
                        <a:t> 9</a:t>
                      </a:r>
                      <a:r>
                        <a:rPr lang="en-US" b="0" dirty="0" smtClean="0">
                          <a:solidFill>
                            <a:schemeClr val="tx2"/>
                          </a:solidFill>
                        </a:rPr>
                        <a:t>50 </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strike="sngStrike" baseline="0" dirty="0" smtClean="0">
                          <a:solidFill>
                            <a:schemeClr val="tx1"/>
                          </a:solidFill>
                        </a:rPr>
                        <a:t> </a:t>
                      </a:r>
                      <a:r>
                        <a:rPr lang="en-US" b="0" strike="noStrike" baseline="0" dirty="0" smtClean="0">
                          <a:solidFill>
                            <a:schemeClr val="tx1"/>
                          </a:solidFill>
                        </a:rPr>
                        <a:t>20</a:t>
                      </a:r>
                      <a:r>
                        <a:rPr lang="en-US" b="0" dirty="0" smtClean="0">
                          <a:solidFill>
                            <a:schemeClr val="tx1"/>
                          </a:solidFill>
                        </a:rPr>
                        <a:t>50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652119"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427992380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50B9AEE0-95D5-48A4-A669-31001EAA511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258</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343325869"/>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865825"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sp>
        <p:nvSpPr>
          <p:cNvPr id="10" name="TextBox 9"/>
          <p:cNvSpPr txBox="1"/>
          <p:nvPr/>
        </p:nvSpPr>
        <p:spPr>
          <a:xfrm>
            <a:off x="507400" y="5144970"/>
            <a:ext cx="8435323" cy="923330"/>
          </a:xfrm>
          <a:prstGeom prst="rect">
            <a:avLst/>
          </a:prstGeom>
          <a:noFill/>
        </p:spPr>
        <p:txBody>
          <a:bodyPr wrap="none" rtlCol="0">
            <a:spAutoFit/>
          </a:bodyPr>
          <a:lstStyle/>
          <a:p>
            <a:r>
              <a:rPr lang="en-US" dirty="0" smtClean="0">
                <a:solidFill>
                  <a:srgbClr val="0000FF"/>
                </a:solidFill>
              </a:rPr>
              <a:t>Answer:</a:t>
            </a:r>
          </a:p>
          <a:p>
            <a:r>
              <a:rPr lang="en-US" dirty="0" smtClean="0"/>
              <a:t>UNDO for T1 because &lt;commit,T1&gt; not found: A should be restored </a:t>
            </a:r>
          </a:p>
          <a:p>
            <a:r>
              <a:rPr lang="en-US" dirty="0" smtClean="0"/>
              <a:t>to 1000 and B should be restored to 2000</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3228872615"/>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1000</a:t>
                      </a:r>
                      <a:r>
                        <a:rPr lang="en-US" b="0" dirty="0" smtClean="0">
                          <a:solidFill>
                            <a:schemeClr val="tx1"/>
                          </a:solidFill>
                        </a:rPr>
                        <a:t> </a:t>
                      </a:r>
                      <a:r>
                        <a:rPr lang="en-US" b="0" strike="sngStrike" dirty="0" smtClean="0">
                          <a:solidFill>
                            <a:schemeClr val="tx1"/>
                          </a:solidFill>
                        </a:rPr>
                        <a:t>9</a:t>
                      </a:r>
                      <a:r>
                        <a:rPr lang="en-US" b="0" strike="sngStrike" dirty="0" smtClean="0">
                          <a:solidFill>
                            <a:schemeClr val="tx2"/>
                          </a:solidFill>
                        </a:rPr>
                        <a:t>50</a:t>
                      </a:r>
                      <a:r>
                        <a:rPr lang="en-US" b="0" dirty="0" smtClean="0">
                          <a:solidFill>
                            <a:schemeClr val="tx2"/>
                          </a:solidFill>
                        </a:rPr>
                        <a:t> 1000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strike="noStrike" baseline="0" dirty="0" smtClean="0">
                          <a:solidFill>
                            <a:schemeClr val="tx1"/>
                          </a:solidFill>
                        </a:rPr>
                        <a:t> </a:t>
                      </a:r>
                      <a:r>
                        <a:rPr lang="en-US" b="0" strike="sngStrike" baseline="0" dirty="0" smtClean="0">
                          <a:solidFill>
                            <a:schemeClr val="tx1"/>
                          </a:solidFill>
                        </a:rPr>
                        <a:t>20</a:t>
                      </a:r>
                      <a:r>
                        <a:rPr lang="en-US" b="0" strike="sngStrike" dirty="0" smtClean="0">
                          <a:solidFill>
                            <a:schemeClr val="tx1"/>
                          </a:solidFill>
                        </a:rPr>
                        <a:t>50</a:t>
                      </a:r>
                      <a:r>
                        <a:rPr lang="en-US" b="0" dirty="0" smtClean="0">
                          <a:solidFill>
                            <a:schemeClr val="tx1"/>
                          </a:solidFill>
                        </a:rPr>
                        <a:t> 2000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137420810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3B7A901D-D368-4CA8-9CCE-4E1580BD896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259</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76897205"/>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 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865825"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3588673776"/>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1000</a:t>
                      </a:r>
                      <a:r>
                        <a:rPr lang="en-US" b="0" dirty="0" smtClean="0">
                          <a:solidFill>
                            <a:schemeClr val="tx1"/>
                          </a:solidFill>
                        </a:rPr>
                        <a:t> 9</a:t>
                      </a:r>
                      <a:r>
                        <a:rPr lang="en-US" b="0" dirty="0" smtClean="0">
                          <a:solidFill>
                            <a:schemeClr val="tx2"/>
                          </a:solidFill>
                        </a:rPr>
                        <a:t>50 </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strike="sngStrike" baseline="0" dirty="0" smtClean="0">
                          <a:solidFill>
                            <a:schemeClr val="tx1"/>
                          </a:solidFill>
                        </a:rPr>
                        <a:t> </a:t>
                      </a:r>
                      <a:r>
                        <a:rPr lang="en-US" b="0" strike="noStrike" baseline="0" dirty="0" smtClean="0">
                          <a:solidFill>
                            <a:schemeClr val="tx1"/>
                          </a:solidFill>
                        </a:rPr>
                        <a:t>20</a:t>
                      </a:r>
                      <a:r>
                        <a:rPr lang="en-US" b="0" dirty="0" smtClean="0">
                          <a:solidFill>
                            <a:schemeClr val="tx1"/>
                          </a:solidFill>
                        </a:rPr>
                        <a:t>50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700</a:t>
                      </a:r>
                      <a:r>
                        <a:rPr lang="en-US" b="0" dirty="0" smtClean="0">
                          <a:solidFill>
                            <a:schemeClr val="tx1"/>
                          </a:solidFill>
                        </a:rPr>
                        <a:t> 600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652120"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3193881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3" name="Content Placeholder 2"/>
          <p:cNvSpPr>
            <a:spLocks noGrp="1"/>
          </p:cNvSpPr>
          <p:nvPr>
            <p:ph idx="1"/>
          </p:nvPr>
        </p:nvSpPr>
        <p:spPr/>
        <p:txBody>
          <a:bodyPr/>
          <a:lstStyle/>
          <a:p>
            <a:pPr marL="469900" lvl="1" indent="-469900">
              <a:buFont typeface="Wingdings" pitchFamily="2" charset="2"/>
              <a:buChar char="o"/>
            </a:pPr>
            <a:r>
              <a:rPr lang="en-IN" dirty="0" err="1" smtClean="0"/>
              <a:t>read_item</a:t>
            </a:r>
            <a:r>
              <a:rPr lang="en-IN" dirty="0" smtClean="0"/>
              <a:t>(X): Reads a database item named X into a program variable. To simplify our notation, we assume that the program variable is also named X.</a:t>
            </a:r>
          </a:p>
          <a:p>
            <a:pPr marL="469900" lvl="1" indent="-469900">
              <a:buFont typeface="Wingdings" pitchFamily="2" charset="2"/>
              <a:buChar char="o"/>
            </a:pPr>
            <a:r>
              <a:rPr lang="en-IN" dirty="0" err="1" smtClean="0"/>
              <a:t>write_item</a:t>
            </a:r>
            <a:r>
              <a:rPr lang="en-IN" dirty="0" smtClean="0"/>
              <a:t>(X): Writes the value of program variable X into the database item named X.</a:t>
            </a:r>
            <a:endParaRPr lang="en-IN" dirty="0"/>
          </a:p>
        </p:txBody>
      </p:sp>
      <p:sp>
        <p:nvSpPr>
          <p:cNvPr id="4" name="Date Placeholder 3"/>
          <p:cNvSpPr>
            <a:spLocks noGrp="1"/>
          </p:cNvSpPr>
          <p:nvPr>
            <p:ph type="dt" sz="half" idx="10"/>
          </p:nvPr>
        </p:nvSpPr>
        <p:spPr/>
        <p:txBody>
          <a:bodyPr/>
          <a:lstStyle/>
          <a:p>
            <a:fld id="{FA40008D-ECD3-40A2-BDF0-4A69EDC7862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a:t>
            </a:fld>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655C3745-ACB3-4456-923E-98F563B49FE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260</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732221640"/>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 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865825"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sp>
        <p:nvSpPr>
          <p:cNvPr id="10" name="TextBox 9"/>
          <p:cNvSpPr txBox="1"/>
          <p:nvPr/>
        </p:nvSpPr>
        <p:spPr>
          <a:xfrm>
            <a:off x="397860" y="5132805"/>
            <a:ext cx="7758855" cy="923330"/>
          </a:xfrm>
          <a:prstGeom prst="rect">
            <a:avLst/>
          </a:prstGeom>
          <a:noFill/>
        </p:spPr>
        <p:txBody>
          <a:bodyPr wrap="none" rtlCol="0">
            <a:spAutoFit/>
          </a:bodyPr>
          <a:lstStyle/>
          <a:p>
            <a:r>
              <a:rPr lang="en-US" dirty="0" smtClean="0">
                <a:solidFill>
                  <a:srgbClr val="0000FF"/>
                </a:solidFill>
              </a:rPr>
              <a:t>Answer:</a:t>
            </a:r>
          </a:p>
          <a:p>
            <a:r>
              <a:rPr lang="en-US" dirty="0" smtClean="0"/>
              <a:t>Recovery actions</a:t>
            </a:r>
          </a:p>
          <a:p>
            <a:r>
              <a:rPr lang="en-US" dirty="0" smtClean="0"/>
              <a:t>UNDO T2 because &lt;commit, T2&gt; not found: </a:t>
            </a:r>
            <a:r>
              <a:rPr lang="en-US" dirty="0"/>
              <a:t>C</a:t>
            </a:r>
            <a:r>
              <a:rPr lang="en-US" dirty="0" smtClean="0"/>
              <a:t> is restored to 700</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2250579866"/>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1000</a:t>
                      </a:r>
                      <a:r>
                        <a:rPr lang="en-US" b="0" dirty="0" smtClean="0">
                          <a:solidFill>
                            <a:schemeClr val="tx1"/>
                          </a:solidFill>
                        </a:rPr>
                        <a:t> 9</a:t>
                      </a:r>
                      <a:r>
                        <a:rPr lang="en-US" b="0" dirty="0" smtClean="0">
                          <a:solidFill>
                            <a:schemeClr val="tx2"/>
                          </a:solidFill>
                        </a:rPr>
                        <a:t>50 </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strike="sngStrike" baseline="0" dirty="0" smtClean="0">
                          <a:solidFill>
                            <a:schemeClr val="tx1"/>
                          </a:solidFill>
                        </a:rPr>
                        <a:t> </a:t>
                      </a:r>
                      <a:r>
                        <a:rPr lang="en-US" b="0" strike="noStrike" baseline="0" dirty="0" smtClean="0">
                          <a:solidFill>
                            <a:schemeClr val="tx1"/>
                          </a:solidFill>
                        </a:rPr>
                        <a:t>20</a:t>
                      </a:r>
                      <a:r>
                        <a:rPr lang="en-US" b="0" dirty="0" smtClean="0">
                          <a:solidFill>
                            <a:schemeClr val="tx1"/>
                          </a:solidFill>
                        </a:rPr>
                        <a:t>50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700</a:t>
                      </a:r>
                      <a:r>
                        <a:rPr lang="en-US" b="0" dirty="0" smtClean="0">
                          <a:solidFill>
                            <a:schemeClr val="tx1"/>
                          </a:solidFill>
                        </a:rPr>
                        <a:t> </a:t>
                      </a:r>
                      <a:r>
                        <a:rPr lang="en-US" b="0" strike="sngStrike" dirty="0" smtClean="0">
                          <a:solidFill>
                            <a:schemeClr val="tx1"/>
                          </a:solidFill>
                        </a:rPr>
                        <a:t>600</a:t>
                      </a:r>
                      <a:r>
                        <a:rPr lang="en-US" b="0" dirty="0" smtClean="0">
                          <a:solidFill>
                            <a:schemeClr val="tx1"/>
                          </a:solidFill>
                        </a:rPr>
                        <a:t> 700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3070939394"/>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08954096-6303-4CE1-B6D5-590CA9BB9EA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261</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688212589"/>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 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947578"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563322463"/>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2"/>
                          </a:solidFill>
                        </a:rPr>
                        <a:t>1000 </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2000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700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580112"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170832796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p>
        </p:txBody>
      </p:sp>
      <p:sp>
        <p:nvSpPr>
          <p:cNvPr id="4" name="Date Placeholder 3"/>
          <p:cNvSpPr>
            <a:spLocks noGrp="1"/>
          </p:cNvSpPr>
          <p:nvPr>
            <p:ph type="dt" sz="half" idx="10"/>
          </p:nvPr>
        </p:nvSpPr>
        <p:spPr/>
        <p:txBody>
          <a:bodyPr/>
          <a:lstStyle/>
          <a:p>
            <a:fld id="{D826CAAE-7DD3-45AB-BC6D-D5C801E1D6C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262</a:t>
            </a:fld>
            <a:endParaRPr lang="en-US"/>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05658296"/>
              </p:ext>
            </p:extLst>
          </p:nvPr>
        </p:nvGraphicFramePr>
        <p:xfrm>
          <a:off x="1043608" y="2276872"/>
          <a:ext cx="3240360" cy="2590800"/>
        </p:xfrm>
        <a:graphic>
          <a:graphicData uri="http://schemas.openxmlformats.org/drawingml/2006/table">
            <a:tbl>
              <a:tblPr firstRow="1" bandRow="1">
                <a:tableStyleId>{5C22544A-7EE6-4342-B048-85BDC9FD1C3A}</a:tableStyleId>
              </a:tblPr>
              <a:tblGrid>
                <a:gridCol w="3240360"/>
              </a:tblGrid>
              <a:tr h="0">
                <a:tc>
                  <a:txBody>
                    <a:bodyPr/>
                    <a:lstStyle/>
                    <a:p>
                      <a:r>
                        <a:rPr lang="en-US" b="0" dirty="0" smtClean="0">
                          <a:solidFill>
                            <a:schemeClr val="tx1"/>
                          </a:solidFill>
                        </a:rPr>
                        <a:t>&lt;Start,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&lt;write,T1,A,1000,950&gt;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&lt;write,T1,B,2000,2050&gt;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T1&gt;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&lt;Start,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&lt;write,T2,C,700, 600&gt;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0" dirty="0" smtClean="0">
                          <a:solidFill>
                            <a:schemeClr val="tx1"/>
                          </a:solidFill>
                        </a:rPr>
                        <a:t>&lt;Commit,</a:t>
                      </a:r>
                      <a:r>
                        <a:rPr lang="en-US" b="0" baseline="0" dirty="0" smtClean="0">
                          <a:solidFill>
                            <a:schemeClr val="tx1"/>
                          </a:solidFill>
                        </a:rPr>
                        <a:t> T2&gt;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6927" y="1127824"/>
            <a:ext cx="8947578" cy="923330"/>
          </a:xfrm>
          <a:prstGeom prst="rect">
            <a:avLst/>
          </a:prstGeom>
          <a:noFill/>
        </p:spPr>
        <p:txBody>
          <a:bodyPr wrap="none" rtlCol="0">
            <a:spAutoFit/>
          </a:bodyPr>
          <a:lstStyle/>
          <a:p>
            <a:r>
              <a:rPr lang="en-US" dirty="0" smtClean="0">
                <a:solidFill>
                  <a:srgbClr val="FF0000"/>
                </a:solidFill>
              </a:rPr>
              <a:t>Question:</a:t>
            </a:r>
          </a:p>
          <a:p>
            <a:r>
              <a:rPr lang="en-US" dirty="0" smtClean="0"/>
              <a:t>If following is the LOG and database on stable storage after systems crash,</a:t>
            </a:r>
          </a:p>
          <a:p>
            <a:r>
              <a:rPr lang="en-US" dirty="0" smtClean="0"/>
              <a:t>then  recovery algorithm should carry out any UNDO/REDO operation ?</a:t>
            </a:r>
            <a:endParaRPr lang="en-US" dirty="0"/>
          </a:p>
        </p:txBody>
      </p:sp>
      <p:sp>
        <p:nvSpPr>
          <p:cNvPr id="10" name="TextBox 9"/>
          <p:cNvSpPr txBox="1"/>
          <p:nvPr/>
        </p:nvSpPr>
        <p:spPr>
          <a:xfrm>
            <a:off x="397860" y="5132805"/>
            <a:ext cx="8242769" cy="1200329"/>
          </a:xfrm>
          <a:prstGeom prst="rect">
            <a:avLst/>
          </a:prstGeom>
          <a:noFill/>
        </p:spPr>
        <p:txBody>
          <a:bodyPr wrap="none" rtlCol="0">
            <a:spAutoFit/>
          </a:bodyPr>
          <a:lstStyle/>
          <a:p>
            <a:r>
              <a:rPr lang="en-US" dirty="0" smtClean="0">
                <a:solidFill>
                  <a:srgbClr val="0000FF"/>
                </a:solidFill>
              </a:rPr>
              <a:t>Answer: </a:t>
            </a:r>
          </a:p>
          <a:p>
            <a:r>
              <a:rPr lang="en-US" dirty="0" smtClean="0"/>
              <a:t>Recovery actions</a:t>
            </a:r>
          </a:p>
          <a:p>
            <a:r>
              <a:rPr lang="en-US" dirty="0" smtClean="0"/>
              <a:t>REDO operation  for Transaction T1 and T2 since &lt;Commit, T1&gt; and </a:t>
            </a:r>
          </a:p>
          <a:p>
            <a:r>
              <a:rPr lang="en-US" dirty="0" smtClean="0"/>
              <a:t>&lt;Commit,T2&gt; are present.</a:t>
            </a:r>
            <a:endParaRPr lang="en-US" dirty="0"/>
          </a:p>
        </p:txBody>
      </p:sp>
      <p:graphicFrame>
        <p:nvGraphicFramePr>
          <p:cNvPr id="11" name="Table 10"/>
          <p:cNvGraphicFramePr>
            <a:graphicFrameLocks noGrp="1"/>
          </p:cNvGraphicFramePr>
          <p:nvPr>
            <p:extLst>
              <p:ext uri="{D42A27DB-BD31-4B8C-83A1-F6EECF244321}">
                <p14:modId xmlns="" xmlns:p14="http://schemas.microsoft.com/office/powerpoint/2010/main" val="2528887366"/>
              </p:ext>
            </p:extLst>
          </p:nvPr>
        </p:nvGraphicFramePr>
        <p:xfrm>
          <a:off x="4817524" y="3181696"/>
          <a:ext cx="2994836" cy="1176963"/>
        </p:xfrm>
        <a:graphic>
          <a:graphicData uri="http://schemas.openxmlformats.org/drawingml/2006/table">
            <a:tbl>
              <a:tblPr firstRow="1" bandRow="1">
                <a:tableStyleId>{5C22544A-7EE6-4342-B048-85BDC9FD1C3A}</a:tableStyleId>
              </a:tblPr>
              <a:tblGrid>
                <a:gridCol w="844208"/>
                <a:gridCol w="2150628"/>
              </a:tblGrid>
              <a:tr h="407213">
                <a:tc>
                  <a:txBody>
                    <a:bodyPr/>
                    <a:lstStyle/>
                    <a:p>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2"/>
                          </a:solidFill>
                        </a:rPr>
                        <a:t>1000</a:t>
                      </a:r>
                      <a:r>
                        <a:rPr lang="en-US" b="0" dirty="0" smtClean="0">
                          <a:solidFill>
                            <a:schemeClr val="tx2"/>
                          </a:solidFill>
                        </a:rPr>
                        <a:t> 950</a:t>
                      </a:r>
                      <a:endParaRPr 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2000</a:t>
                      </a:r>
                      <a:r>
                        <a:rPr lang="en-US" b="0" dirty="0" smtClean="0">
                          <a:solidFill>
                            <a:schemeClr val="tx1"/>
                          </a:solidFill>
                        </a:rPr>
                        <a:t> 2050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4875">
                <a:tc>
                  <a:txBody>
                    <a:bodyPr/>
                    <a:lstStyle/>
                    <a:p>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trike="sngStrike" dirty="0" smtClean="0">
                          <a:solidFill>
                            <a:schemeClr val="tx1"/>
                          </a:solidFill>
                        </a:rPr>
                        <a:t>700</a:t>
                      </a:r>
                      <a:r>
                        <a:rPr lang="en-US" b="0" dirty="0" smtClean="0">
                          <a:solidFill>
                            <a:schemeClr val="tx1"/>
                          </a:solidFill>
                        </a:rPr>
                        <a:t> 600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Flowchart: Magnetic Disk 11"/>
          <p:cNvSpPr/>
          <p:nvPr/>
        </p:nvSpPr>
        <p:spPr bwMode="auto">
          <a:xfrm>
            <a:off x="4716016" y="2374141"/>
            <a:ext cx="3312368" cy="2278995"/>
          </a:xfrm>
          <a:prstGeom prst="flowChartMagneticDisk">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5508104" y="2564904"/>
            <a:ext cx="1151277" cy="338554"/>
          </a:xfrm>
          <a:prstGeom prst="rect">
            <a:avLst/>
          </a:prstGeom>
          <a:noFill/>
        </p:spPr>
        <p:txBody>
          <a:bodyPr wrap="none" rtlCol="0">
            <a:spAutoFit/>
          </a:bodyPr>
          <a:lstStyle/>
          <a:p>
            <a:r>
              <a:rPr lang="en-US" sz="1600" dirty="0" smtClean="0">
                <a:solidFill>
                  <a:srgbClr val="C00000"/>
                </a:solidFill>
              </a:rPr>
              <a:t>Database</a:t>
            </a:r>
            <a:endParaRPr lang="en-US" sz="1600" dirty="0">
              <a:solidFill>
                <a:srgbClr val="C00000"/>
              </a:solidFill>
            </a:endParaRPr>
          </a:p>
        </p:txBody>
      </p:sp>
    </p:spTree>
    <p:extLst>
      <p:ext uri="{BB962C8B-B14F-4D97-AF65-F5344CB8AC3E}">
        <p14:creationId xmlns="" xmlns:p14="http://schemas.microsoft.com/office/powerpoint/2010/main" val="302476047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r>
              <a:rPr lang="en-US" b="1" dirty="0"/>
              <a:t>Checkpoints </a:t>
            </a:r>
            <a:endParaRPr lang="en-US" dirty="0"/>
          </a:p>
        </p:txBody>
      </p:sp>
      <p:sp>
        <p:nvSpPr>
          <p:cNvPr id="3" name="Content Placeholder 2"/>
          <p:cNvSpPr>
            <a:spLocks noGrp="1"/>
          </p:cNvSpPr>
          <p:nvPr>
            <p:ph idx="1"/>
          </p:nvPr>
        </p:nvSpPr>
        <p:spPr/>
        <p:txBody>
          <a:bodyPr/>
          <a:lstStyle/>
          <a:p>
            <a:pPr marL="0" indent="0">
              <a:buNone/>
            </a:pPr>
            <a:r>
              <a:rPr lang="en-US" sz="1800" dirty="0" smtClean="0"/>
              <a:t>Problems </a:t>
            </a:r>
            <a:r>
              <a:rPr lang="en-US" sz="1800" dirty="0"/>
              <a:t>in recovery procedure as discussed earlier :</a:t>
            </a:r>
          </a:p>
          <a:p>
            <a:pPr marL="0" indent="0">
              <a:buNone/>
            </a:pPr>
            <a:r>
              <a:rPr lang="en-US" sz="1800" dirty="0" smtClean="0"/>
              <a:t>1.Searching </a:t>
            </a:r>
            <a:r>
              <a:rPr lang="en-US" sz="1800" dirty="0"/>
              <a:t>the entire log is time-consuming</a:t>
            </a:r>
          </a:p>
          <a:p>
            <a:pPr marL="0" indent="0">
              <a:buNone/>
            </a:pPr>
            <a:r>
              <a:rPr lang="en-US" sz="1800" dirty="0" smtClean="0"/>
              <a:t>2.We </a:t>
            </a:r>
            <a:r>
              <a:rPr lang="en-US" sz="1800" dirty="0"/>
              <a:t>might unnecessarily redo transactions which have already</a:t>
            </a:r>
          </a:p>
          <a:p>
            <a:pPr marL="0" indent="0">
              <a:buNone/>
            </a:pPr>
            <a:r>
              <a:rPr lang="en-US" sz="1800" dirty="0" smtClean="0"/>
              <a:t>output </a:t>
            </a:r>
            <a:r>
              <a:rPr lang="en-US" sz="1800" dirty="0"/>
              <a:t>their updates to the database.</a:t>
            </a:r>
          </a:p>
          <a:p>
            <a:pPr marL="0" indent="0">
              <a:buNone/>
            </a:pPr>
            <a:r>
              <a:rPr lang="en-US" sz="1800" dirty="0" smtClean="0"/>
              <a:t>Streamline </a:t>
            </a:r>
            <a:r>
              <a:rPr lang="en-US" sz="1800" dirty="0"/>
              <a:t>recovery procedure by periodically performing </a:t>
            </a:r>
            <a:r>
              <a:rPr lang="en-US" sz="1800" b="1" dirty="0" err="1"/>
              <a:t>checkpointing</a:t>
            </a:r>
            <a:endParaRPr lang="en-US" sz="1800" dirty="0"/>
          </a:p>
          <a:p>
            <a:pPr marL="0" indent="0">
              <a:buNone/>
            </a:pPr>
            <a:r>
              <a:rPr lang="en-US" sz="1800" dirty="0"/>
              <a:t>1.Output all log records currently residing in main memory onto stable storage.</a:t>
            </a:r>
          </a:p>
          <a:p>
            <a:pPr marL="0" indent="0">
              <a:buNone/>
            </a:pPr>
            <a:r>
              <a:rPr lang="en-US" sz="1800" dirty="0"/>
              <a:t>2.Output all modified buffer blocks to the disk.</a:t>
            </a:r>
          </a:p>
          <a:p>
            <a:pPr marL="0" indent="0">
              <a:buNone/>
            </a:pPr>
            <a:r>
              <a:rPr lang="en-US" sz="1800" dirty="0"/>
              <a:t>3.Write a log record &lt;</a:t>
            </a:r>
            <a:r>
              <a:rPr lang="en-US" sz="1800" b="1" dirty="0"/>
              <a:t>checkpoint</a:t>
            </a:r>
            <a:r>
              <a:rPr lang="en-US" sz="1800" dirty="0"/>
              <a:t>&gt; onto stable storage</a:t>
            </a:r>
            <a:r>
              <a:rPr lang="en-US" sz="1800" dirty="0" smtClean="0"/>
              <a:t>.</a:t>
            </a:r>
          </a:p>
          <a:p>
            <a:pPr marL="0" indent="0">
              <a:buNone/>
            </a:pPr>
            <a:endParaRPr lang="en-US" sz="1800" dirty="0"/>
          </a:p>
          <a:p>
            <a:endParaRPr lang="en-US" sz="1800" dirty="0"/>
          </a:p>
        </p:txBody>
      </p:sp>
      <p:sp>
        <p:nvSpPr>
          <p:cNvPr id="4" name="Date Placeholder 3"/>
          <p:cNvSpPr>
            <a:spLocks noGrp="1"/>
          </p:cNvSpPr>
          <p:nvPr>
            <p:ph type="dt" sz="half" idx="10"/>
          </p:nvPr>
        </p:nvSpPr>
        <p:spPr/>
        <p:txBody>
          <a:bodyPr/>
          <a:lstStyle/>
          <a:p>
            <a:fld id="{AF2366BE-3909-466E-8F05-3BACC10EB09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263</a:t>
            </a:fld>
            <a:endParaRPr lang="en-US"/>
          </a:p>
        </p:txBody>
      </p:sp>
    </p:spTree>
    <p:extLst>
      <p:ext uri="{BB962C8B-B14F-4D97-AF65-F5344CB8AC3E}">
        <p14:creationId xmlns="" xmlns:p14="http://schemas.microsoft.com/office/powerpoint/2010/main" val="5607852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Checkpoints</a:t>
            </a:r>
            <a:endParaRPr lang="en-US" dirty="0"/>
          </a:p>
        </p:txBody>
      </p:sp>
      <p:sp>
        <p:nvSpPr>
          <p:cNvPr id="3" name="Content Placeholder 2"/>
          <p:cNvSpPr>
            <a:spLocks noGrp="1"/>
          </p:cNvSpPr>
          <p:nvPr>
            <p:ph idx="1"/>
          </p:nvPr>
        </p:nvSpPr>
        <p:spPr/>
        <p:txBody>
          <a:bodyPr/>
          <a:lstStyle/>
          <a:p>
            <a:pPr marL="0" indent="0">
              <a:buNone/>
            </a:pPr>
            <a:r>
              <a:rPr lang="en-US" sz="1800" dirty="0" smtClean="0"/>
              <a:t>During </a:t>
            </a:r>
            <a:r>
              <a:rPr lang="en-US" sz="1800" dirty="0"/>
              <a:t>recovery we need to consider only the most recent transaction </a:t>
            </a:r>
            <a:r>
              <a:rPr lang="en-US" sz="1800" dirty="0" err="1" smtClean="0"/>
              <a:t>Ti</a:t>
            </a:r>
            <a:r>
              <a:rPr lang="en-US" sz="1800" dirty="0" smtClean="0"/>
              <a:t> that </a:t>
            </a:r>
            <a:r>
              <a:rPr lang="en-US" sz="1800" dirty="0"/>
              <a:t>started before the checkpoint, and transactions that started after </a:t>
            </a:r>
            <a:r>
              <a:rPr lang="en-US" sz="1800" i="1" dirty="0" err="1"/>
              <a:t>Ti</a:t>
            </a:r>
            <a:r>
              <a:rPr lang="en-US" sz="1800" dirty="0"/>
              <a:t>. </a:t>
            </a:r>
          </a:p>
          <a:p>
            <a:pPr marL="0" indent="0">
              <a:buNone/>
            </a:pPr>
            <a:r>
              <a:rPr lang="en-US" sz="1800" dirty="0"/>
              <a:t>1</a:t>
            </a:r>
            <a:r>
              <a:rPr lang="en-US" sz="1800" dirty="0" smtClean="0"/>
              <a:t>. Scan </a:t>
            </a:r>
            <a:r>
              <a:rPr lang="en-US" sz="1800" dirty="0"/>
              <a:t>backwards from end of log to find the most recent &lt;</a:t>
            </a:r>
            <a:r>
              <a:rPr lang="en-US" sz="1800" b="1" dirty="0"/>
              <a:t>checkpoint</a:t>
            </a:r>
            <a:r>
              <a:rPr lang="en-US" sz="1800" dirty="0"/>
              <a:t>&gt; record </a:t>
            </a:r>
          </a:p>
          <a:p>
            <a:pPr marL="0" indent="0">
              <a:buNone/>
            </a:pPr>
            <a:r>
              <a:rPr lang="en-US" sz="1800" dirty="0"/>
              <a:t>2</a:t>
            </a:r>
            <a:r>
              <a:rPr lang="en-US" sz="1800" dirty="0" smtClean="0"/>
              <a:t>. Continue </a:t>
            </a:r>
            <a:r>
              <a:rPr lang="en-US" sz="1800" dirty="0"/>
              <a:t>scanning backwards till a record </a:t>
            </a:r>
            <a:r>
              <a:rPr lang="en-US" sz="1800" i="1" dirty="0" smtClean="0"/>
              <a:t>&lt;</a:t>
            </a:r>
            <a:r>
              <a:rPr lang="en-US" sz="1800" b="1" dirty="0" smtClean="0"/>
              <a:t>start </a:t>
            </a:r>
            <a:r>
              <a:rPr lang="en-US" sz="1800" i="1" dirty="0" err="1"/>
              <a:t>Ti</a:t>
            </a:r>
            <a:r>
              <a:rPr lang="en-US" sz="1800" dirty="0" smtClean="0"/>
              <a:t>&gt; </a:t>
            </a:r>
            <a:r>
              <a:rPr lang="en-US" sz="1800" dirty="0"/>
              <a:t>is found. </a:t>
            </a:r>
          </a:p>
          <a:p>
            <a:pPr marL="0" indent="0">
              <a:buNone/>
            </a:pPr>
            <a:r>
              <a:rPr lang="en-US" sz="1800" dirty="0"/>
              <a:t>3.Need only consider the part of log following above </a:t>
            </a:r>
            <a:r>
              <a:rPr lang="en-US" sz="1800" b="1" dirty="0"/>
              <a:t>star</a:t>
            </a:r>
            <a:r>
              <a:rPr lang="en-US" sz="1800" dirty="0"/>
              <a:t>t record. Earlier part of log can be ignored during recovery, and can be erased whenever desired.</a:t>
            </a:r>
          </a:p>
          <a:p>
            <a:pPr marL="0" indent="0">
              <a:buNone/>
            </a:pPr>
            <a:r>
              <a:rPr lang="en-US" sz="1800" dirty="0"/>
              <a:t>4.For all transactions (starting from </a:t>
            </a:r>
            <a:r>
              <a:rPr lang="en-US" sz="1800" i="1" dirty="0" err="1" smtClean="0"/>
              <a:t>Ti</a:t>
            </a:r>
            <a:r>
              <a:rPr lang="en-US" sz="1800" i="1" dirty="0" smtClean="0"/>
              <a:t> </a:t>
            </a:r>
            <a:r>
              <a:rPr lang="en-US" sz="1800" dirty="0" smtClean="0"/>
              <a:t>or </a:t>
            </a:r>
            <a:r>
              <a:rPr lang="en-US" sz="1800" dirty="0"/>
              <a:t>later) with no </a:t>
            </a:r>
            <a:r>
              <a:rPr lang="en-US" sz="1800" i="1" dirty="0" smtClean="0"/>
              <a:t>&lt; </a:t>
            </a:r>
            <a:r>
              <a:rPr lang="en-US" sz="1800" b="1" dirty="0" smtClean="0"/>
              <a:t>commit </a:t>
            </a:r>
            <a:r>
              <a:rPr lang="en-US" sz="1800" i="1" dirty="0" err="1" smtClean="0"/>
              <a:t>Ti</a:t>
            </a:r>
            <a:r>
              <a:rPr lang="en-US" sz="1800" i="1" dirty="0" smtClean="0"/>
              <a:t>&gt;</a:t>
            </a:r>
            <a:r>
              <a:rPr lang="en-US" sz="1800" dirty="0" smtClean="0"/>
              <a:t>, </a:t>
            </a:r>
            <a:r>
              <a:rPr lang="en-US" sz="1800" dirty="0"/>
              <a:t>execute </a:t>
            </a:r>
            <a:r>
              <a:rPr lang="en-US" sz="1800" b="1" dirty="0"/>
              <a:t>undo</a:t>
            </a:r>
            <a:r>
              <a:rPr lang="en-US" sz="1800" i="1" dirty="0"/>
              <a:t>(</a:t>
            </a:r>
            <a:r>
              <a:rPr lang="en-US" sz="1800" i="1" dirty="0" err="1"/>
              <a:t>Ti</a:t>
            </a:r>
            <a:r>
              <a:rPr lang="en-US" sz="1800" i="1" dirty="0"/>
              <a:t>). </a:t>
            </a:r>
            <a:r>
              <a:rPr lang="en-US" sz="1800" dirty="0"/>
              <a:t>(Done only in case of immediate modification.)</a:t>
            </a:r>
          </a:p>
          <a:p>
            <a:pPr marL="0" indent="0">
              <a:buNone/>
            </a:pPr>
            <a:r>
              <a:rPr lang="en-US" sz="1800" dirty="0"/>
              <a:t>5.Scanning forward in the log, for all transactions starting from </a:t>
            </a:r>
            <a:r>
              <a:rPr lang="en-US" sz="1800" i="1" dirty="0" err="1" smtClean="0"/>
              <a:t>Ti</a:t>
            </a:r>
            <a:r>
              <a:rPr lang="en-US" sz="1800" i="1" dirty="0" smtClean="0"/>
              <a:t> </a:t>
            </a:r>
            <a:r>
              <a:rPr lang="en-US" sz="1800" dirty="0" smtClean="0"/>
              <a:t>or </a:t>
            </a:r>
            <a:r>
              <a:rPr lang="en-US" sz="1800" dirty="0"/>
              <a:t>later with a </a:t>
            </a:r>
            <a:r>
              <a:rPr lang="en-US" sz="1800" i="1" dirty="0" smtClean="0"/>
              <a:t>&lt;</a:t>
            </a:r>
            <a:r>
              <a:rPr lang="en-US" sz="1800" b="1" dirty="0" smtClean="0"/>
              <a:t>commit </a:t>
            </a:r>
            <a:r>
              <a:rPr lang="en-US" sz="1800" i="1" dirty="0" err="1"/>
              <a:t>Ti</a:t>
            </a:r>
            <a:r>
              <a:rPr lang="en-US" sz="1800" i="1" dirty="0" smtClean="0"/>
              <a:t>&gt;</a:t>
            </a:r>
            <a:r>
              <a:rPr lang="en-US" sz="1800" dirty="0" smtClean="0"/>
              <a:t>, </a:t>
            </a:r>
            <a:r>
              <a:rPr lang="en-US" sz="1800" dirty="0"/>
              <a:t>execute </a:t>
            </a:r>
            <a:r>
              <a:rPr lang="en-US" sz="1800" b="1" dirty="0"/>
              <a:t>redo</a:t>
            </a:r>
            <a:r>
              <a:rPr lang="en-US" sz="1800" i="1" dirty="0"/>
              <a:t>(</a:t>
            </a:r>
            <a:r>
              <a:rPr lang="en-US" sz="1800" i="1" dirty="0" err="1"/>
              <a:t>Ti</a:t>
            </a:r>
            <a:r>
              <a:rPr lang="en-US" sz="1800" i="1" dirty="0"/>
              <a:t>).</a:t>
            </a:r>
            <a:endParaRPr lang="en-US" sz="1800" dirty="0"/>
          </a:p>
          <a:p>
            <a:pPr marL="0" indent="0">
              <a:buNone/>
            </a:pPr>
            <a:endParaRPr lang="en-US" sz="1800" dirty="0"/>
          </a:p>
        </p:txBody>
      </p:sp>
      <p:sp>
        <p:nvSpPr>
          <p:cNvPr id="4" name="Date Placeholder 3"/>
          <p:cNvSpPr>
            <a:spLocks noGrp="1"/>
          </p:cNvSpPr>
          <p:nvPr>
            <p:ph type="dt" sz="half" idx="10"/>
          </p:nvPr>
        </p:nvSpPr>
        <p:spPr/>
        <p:txBody>
          <a:bodyPr/>
          <a:lstStyle/>
          <a:p>
            <a:fld id="{1B20010D-1B56-40AA-AD17-91FE4DB4330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264</a:t>
            </a:fld>
            <a:endParaRPr lang="en-US"/>
          </a:p>
        </p:txBody>
      </p:sp>
    </p:spTree>
    <p:extLst>
      <p:ext uri="{BB962C8B-B14F-4D97-AF65-F5344CB8AC3E}">
        <p14:creationId xmlns="" xmlns:p14="http://schemas.microsoft.com/office/powerpoint/2010/main" val="360250012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Recovery using Deferred Update with Concurrent Transactions</a:t>
            </a:r>
            <a:endParaRPr lang="en-US" sz="1800" dirty="0"/>
          </a:p>
        </p:txBody>
      </p:sp>
      <p:sp>
        <p:nvSpPr>
          <p:cNvPr id="4" name="Date Placeholder 3"/>
          <p:cNvSpPr>
            <a:spLocks noGrp="1"/>
          </p:cNvSpPr>
          <p:nvPr>
            <p:ph type="dt" sz="half" idx="10"/>
          </p:nvPr>
        </p:nvSpPr>
        <p:spPr/>
        <p:txBody>
          <a:bodyPr/>
          <a:lstStyle/>
          <a:p>
            <a:fld id="{3E7F2FFF-7712-4AA4-BF54-D9595E9F777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85786" y="1714488"/>
            <a:ext cx="4071966" cy="3722666"/>
          </a:xfrm>
          <a:prstGeom prst="rect">
            <a:avLst/>
          </a:prstGeom>
          <a:noFill/>
          <a:ln w="9525">
            <a:noFill/>
            <a:miter lim="800000"/>
            <a:headEnd/>
            <a:tailEnd/>
          </a:ln>
          <a:effectLst/>
        </p:spPr>
      </p:pic>
      <p:sp>
        <p:nvSpPr>
          <p:cNvPr id="9" name="TextBox 8"/>
          <p:cNvSpPr txBox="1"/>
          <p:nvPr/>
        </p:nvSpPr>
        <p:spPr>
          <a:xfrm>
            <a:off x="428596" y="1285860"/>
            <a:ext cx="4350230" cy="369332"/>
          </a:xfrm>
          <a:prstGeom prst="rect">
            <a:avLst/>
          </a:prstGeom>
          <a:noFill/>
        </p:spPr>
        <p:txBody>
          <a:bodyPr wrap="none" rtlCol="0">
            <a:spAutoFit/>
          </a:bodyPr>
          <a:lstStyle/>
          <a:p>
            <a:r>
              <a:rPr lang="en-IN" dirty="0" smtClean="0"/>
              <a:t>Consider the following LOG </a:t>
            </a:r>
            <a:r>
              <a:rPr lang="en-IN" dirty="0" err="1" smtClean="0"/>
              <a:t>enteries</a:t>
            </a:r>
            <a:endParaRPr lang="en-IN" dirty="0"/>
          </a:p>
        </p:txBody>
      </p:sp>
      <p:sp>
        <p:nvSpPr>
          <p:cNvPr id="10" name="TextBox 9"/>
          <p:cNvSpPr txBox="1"/>
          <p:nvPr/>
        </p:nvSpPr>
        <p:spPr>
          <a:xfrm>
            <a:off x="142844" y="5500702"/>
            <a:ext cx="8789586" cy="646331"/>
          </a:xfrm>
          <a:prstGeom prst="rect">
            <a:avLst/>
          </a:prstGeom>
          <a:noFill/>
        </p:spPr>
        <p:txBody>
          <a:bodyPr wrap="none" rtlCol="0">
            <a:spAutoFit/>
          </a:bodyPr>
          <a:lstStyle/>
          <a:p>
            <a:r>
              <a:rPr lang="en-IN" dirty="0" smtClean="0">
                <a:solidFill>
                  <a:srgbClr val="0000FF"/>
                </a:solidFill>
              </a:rPr>
              <a:t>T2 and T3 are ignored because they did not reach their commit points</a:t>
            </a:r>
          </a:p>
          <a:p>
            <a:r>
              <a:rPr lang="en-IN" dirty="0" smtClean="0">
                <a:solidFill>
                  <a:srgbClr val="0000FF"/>
                </a:solidFill>
              </a:rPr>
              <a:t>T4 is redone because its commit point is after the last system check point</a:t>
            </a:r>
            <a:endParaRPr lang="en-IN" dirty="0">
              <a:solidFill>
                <a:srgbClr val="0000FF"/>
              </a:solidFill>
            </a:endParaRPr>
          </a:p>
        </p:txBody>
      </p:sp>
    </p:spTree>
    <p:extLst>
      <p:ext uri="{BB962C8B-B14F-4D97-AF65-F5344CB8AC3E}">
        <p14:creationId xmlns="" xmlns:p14="http://schemas.microsoft.com/office/powerpoint/2010/main" val="12343712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Shadow</a:t>
            </a:r>
            <a:r>
              <a:rPr lang="en-US" sz="2000" dirty="0" smtClean="0"/>
              <a:t> </a:t>
            </a:r>
            <a:r>
              <a:rPr lang="en-US" sz="2000" b="1" dirty="0" smtClean="0"/>
              <a:t>Paging: </a:t>
            </a:r>
            <a:r>
              <a:rPr lang="en-US" sz="2000" dirty="0" smtClean="0"/>
              <a:t>Recovery Scheme that does not require log and useful for single-user environment</a:t>
            </a:r>
            <a:endParaRPr lang="en-US" sz="2000" dirty="0"/>
          </a:p>
        </p:txBody>
      </p:sp>
      <p:sp>
        <p:nvSpPr>
          <p:cNvPr id="4" name="Date Placeholder 3"/>
          <p:cNvSpPr>
            <a:spLocks noGrp="1"/>
          </p:cNvSpPr>
          <p:nvPr>
            <p:ph type="dt" sz="half" idx="10"/>
          </p:nvPr>
        </p:nvSpPr>
        <p:spPr/>
        <p:txBody>
          <a:bodyPr/>
          <a:lstStyle/>
          <a:p>
            <a:fld id="{B03FE980-D941-4EDE-A291-6509EDBCA5F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266</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034" y="1484784"/>
            <a:ext cx="7992888" cy="45350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975573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A445D221-D831-4D23-9EA9-10F09B8CAE6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267</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Data Item</a:t>
                      </a:r>
                    </a:p>
                    <a:p>
                      <a:r>
                        <a:rPr lang="en-IN" sz="1600" b="1" dirty="0" smtClean="0">
                          <a:solidFill>
                            <a:schemeClr val="tx1"/>
                          </a:solidFill>
                        </a:rPr>
                        <a:t>A</a:t>
                      </a:r>
                      <a:r>
                        <a:rPr lang="en-IN" sz="1600" b="0" dirty="0" smtClean="0">
                          <a:solidFill>
                            <a:schemeClr val="tx1"/>
                          </a:solidFill>
                        </a:rPr>
                        <a:t> 1000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B</a:t>
                      </a:r>
                      <a:r>
                        <a:rPr lang="en-IN" sz="1600" b="0" dirty="0" smtClean="0">
                          <a:solidFill>
                            <a:schemeClr val="tx1"/>
                          </a:solidFill>
                        </a:rPr>
                        <a:t> 2000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C</a:t>
                      </a:r>
                      <a:r>
                        <a:rPr lang="en-IN" sz="1600" b="0" dirty="0" smtClean="0">
                          <a:solidFill>
                            <a:schemeClr val="tx1"/>
                          </a:solidFill>
                        </a:rPr>
                        <a:t>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D</a:t>
                      </a:r>
                      <a:r>
                        <a:rPr lang="en-IN" sz="1600" b="0" dirty="0" smtClean="0">
                          <a:solidFill>
                            <a:schemeClr val="tx1"/>
                          </a:solidFill>
                        </a:rPr>
                        <a:t>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73AE19DF-2B05-46F3-BF2F-ED26CFDB1C2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268</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Data Item</a:t>
                      </a:r>
                    </a:p>
                    <a:p>
                      <a:r>
                        <a:rPr lang="en-IN" sz="1600" b="1" dirty="0" smtClean="0">
                          <a:solidFill>
                            <a:schemeClr val="tx1"/>
                          </a:solidFill>
                        </a:rPr>
                        <a:t>A</a:t>
                      </a:r>
                      <a:r>
                        <a:rPr lang="en-IN" sz="1600" b="0" dirty="0" smtClean="0">
                          <a:solidFill>
                            <a:schemeClr val="tx1"/>
                          </a:solidFill>
                        </a:rPr>
                        <a:t> 1000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B</a:t>
                      </a:r>
                      <a:r>
                        <a:rPr lang="en-IN" sz="1600" b="0" dirty="0" smtClean="0">
                          <a:solidFill>
                            <a:schemeClr val="tx1"/>
                          </a:solidFill>
                        </a:rPr>
                        <a:t> 2000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C</a:t>
                      </a:r>
                      <a:r>
                        <a:rPr lang="en-IN" sz="1600" b="0" dirty="0" smtClean="0">
                          <a:solidFill>
                            <a:schemeClr val="tx1"/>
                          </a:solidFill>
                        </a:rPr>
                        <a:t>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smtClean="0">
                          <a:solidFill>
                            <a:schemeClr val="tx1"/>
                          </a:solidFill>
                        </a:rPr>
                        <a:t>D</a:t>
                      </a:r>
                      <a:r>
                        <a:rPr lang="en-IN" sz="1600" b="0" dirty="0" smtClean="0">
                          <a:solidFill>
                            <a:schemeClr val="tx1"/>
                          </a:solidFill>
                        </a:rPr>
                        <a:t>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
        <p:nvSpPr>
          <p:cNvPr id="17" name="TextBox 16"/>
          <p:cNvSpPr txBox="1"/>
          <p:nvPr/>
        </p:nvSpPr>
        <p:spPr>
          <a:xfrm>
            <a:off x="24352" y="3929066"/>
            <a:ext cx="2512226" cy="338554"/>
          </a:xfrm>
          <a:prstGeom prst="rect">
            <a:avLst/>
          </a:prstGeom>
          <a:noFill/>
        </p:spPr>
        <p:txBody>
          <a:bodyPr wrap="none" rtlCol="0">
            <a:spAutoFit/>
          </a:bodyPr>
          <a:lstStyle/>
          <a:p>
            <a:r>
              <a:rPr lang="en-IN" sz="1600" dirty="0" smtClean="0"/>
              <a:t>Transaction operations</a:t>
            </a:r>
            <a:endParaRPr lang="en-IN" sz="1600" dirty="0"/>
          </a:p>
        </p:txBody>
      </p:sp>
      <p:sp>
        <p:nvSpPr>
          <p:cNvPr id="18" name="TextBox 17"/>
          <p:cNvSpPr txBox="1"/>
          <p:nvPr/>
        </p:nvSpPr>
        <p:spPr>
          <a:xfrm>
            <a:off x="71406" y="4286256"/>
            <a:ext cx="2650084" cy="1815882"/>
          </a:xfrm>
          <a:prstGeom prst="rect">
            <a:avLst/>
          </a:prstGeom>
          <a:noFill/>
          <a:ln>
            <a:solidFill>
              <a:schemeClr val="tx1"/>
            </a:solidFill>
          </a:ln>
        </p:spPr>
        <p:txBody>
          <a:bodyPr wrap="none" rtlCol="0">
            <a:spAutoFit/>
          </a:bodyPr>
          <a:lstStyle/>
          <a:p>
            <a:r>
              <a:rPr lang="en-IN" sz="1600" dirty="0" smtClean="0"/>
              <a:t>(Start,T1)</a:t>
            </a:r>
          </a:p>
          <a:p>
            <a:r>
              <a:rPr lang="en-IN" sz="1600" dirty="0" smtClean="0"/>
              <a:t>(Write,T1,A,1000,950)</a:t>
            </a:r>
          </a:p>
          <a:p>
            <a:r>
              <a:rPr lang="en-IN" sz="1600" dirty="0" smtClean="0"/>
              <a:t>(Write,T1,B,2000,2050)</a:t>
            </a:r>
          </a:p>
          <a:p>
            <a:r>
              <a:rPr lang="en-IN" sz="1600" dirty="0" smtClean="0"/>
              <a:t>(Commit,T1)</a:t>
            </a:r>
          </a:p>
          <a:p>
            <a:r>
              <a:rPr lang="en-IN" sz="1600" dirty="0" smtClean="0"/>
              <a:t>(Start, T2)</a:t>
            </a:r>
          </a:p>
          <a:p>
            <a:r>
              <a:rPr lang="en-IN" sz="1600" dirty="0" smtClean="0"/>
              <a:t>(Write,T2,C,700,600)</a:t>
            </a:r>
          </a:p>
          <a:p>
            <a:r>
              <a:rPr lang="en-IN" sz="1600" dirty="0" smtClean="0"/>
              <a:t>(Write,T2,D, 50,30)</a:t>
            </a:r>
            <a:endParaRPr lang="en-IN" sz="1600"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EE28B783-231C-4543-8830-E6AF08C1B9B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269</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Data Item</a:t>
                      </a:r>
                    </a:p>
                    <a:p>
                      <a:r>
                        <a:rPr lang="en-IN" sz="1600" b="0" dirty="0" smtClean="0">
                          <a:solidFill>
                            <a:schemeClr val="tx1"/>
                          </a:solidFill>
                        </a:rPr>
                        <a:t>A 1000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B 2000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C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
        <p:nvSpPr>
          <p:cNvPr id="11" name="TextBox 10"/>
          <p:cNvSpPr txBox="1"/>
          <p:nvPr/>
        </p:nvSpPr>
        <p:spPr>
          <a:xfrm>
            <a:off x="5929322" y="4714884"/>
            <a:ext cx="2539478" cy="307777"/>
          </a:xfrm>
          <a:prstGeom prst="rect">
            <a:avLst/>
          </a:prstGeom>
          <a:noFill/>
        </p:spPr>
        <p:txBody>
          <a:bodyPr wrap="none" rtlCol="0">
            <a:spAutoFit/>
          </a:bodyPr>
          <a:lstStyle/>
          <a:p>
            <a:r>
              <a:rPr lang="en-IN" sz="1400" b="1" dirty="0" smtClean="0"/>
              <a:t>Shadow Page Directory</a:t>
            </a:r>
            <a:endParaRPr lang="en-IN" sz="1400" b="1" dirty="0"/>
          </a:p>
        </p:txBody>
      </p:sp>
      <p:sp>
        <p:nvSpPr>
          <p:cNvPr id="12" name="TextBox 11"/>
          <p:cNvSpPr txBox="1"/>
          <p:nvPr/>
        </p:nvSpPr>
        <p:spPr>
          <a:xfrm>
            <a:off x="6500826" y="5000636"/>
            <a:ext cx="1475532" cy="954107"/>
          </a:xfrm>
          <a:prstGeom prst="rect">
            <a:avLst/>
          </a:prstGeom>
          <a:noFill/>
          <a:ln>
            <a:solidFill>
              <a:srgbClr val="006600"/>
            </a:solidFill>
          </a:ln>
        </p:spPr>
        <p:txBody>
          <a:bodyPr wrap="none" rtlCol="0">
            <a:spAutoFit/>
          </a:bodyPr>
          <a:lstStyle/>
          <a:p>
            <a:r>
              <a:rPr lang="en-IN" sz="1400" dirty="0" smtClean="0"/>
              <a:t>Page 1: Addr1</a:t>
            </a:r>
          </a:p>
          <a:p>
            <a:r>
              <a:rPr lang="en-IN" sz="1400" dirty="0" smtClean="0"/>
              <a:t>Page 2: Addr2</a:t>
            </a:r>
          </a:p>
          <a:p>
            <a:r>
              <a:rPr lang="en-IN" sz="1400" dirty="0" smtClean="0"/>
              <a:t>Page 3: Addr3</a:t>
            </a:r>
          </a:p>
          <a:p>
            <a:r>
              <a:rPr lang="en-IN" sz="1400" dirty="0" smtClean="0"/>
              <a:t>Page 4: Addr4</a:t>
            </a:r>
            <a:endParaRPr lang="en-IN" sz="1400" dirty="0"/>
          </a:p>
        </p:txBody>
      </p:sp>
      <p:sp>
        <p:nvSpPr>
          <p:cNvPr id="13" name="TextBox 12"/>
          <p:cNvSpPr txBox="1"/>
          <p:nvPr/>
        </p:nvSpPr>
        <p:spPr>
          <a:xfrm>
            <a:off x="1357290" y="1643050"/>
            <a:ext cx="1507144" cy="523220"/>
          </a:xfrm>
          <a:prstGeom prst="rect">
            <a:avLst/>
          </a:prstGeom>
          <a:noFill/>
        </p:spPr>
        <p:txBody>
          <a:bodyPr wrap="none" rtlCol="0">
            <a:spAutoFit/>
          </a:bodyPr>
          <a:lstStyle/>
          <a:p>
            <a:pPr algn="ctr"/>
            <a:r>
              <a:rPr lang="en-IN" sz="1400" b="1" dirty="0" smtClean="0"/>
              <a:t>Current Page</a:t>
            </a:r>
          </a:p>
          <a:p>
            <a:pPr algn="ctr"/>
            <a:r>
              <a:rPr lang="en-IN" sz="1400" b="1" dirty="0" smtClean="0"/>
              <a:t>Directory</a:t>
            </a:r>
            <a:endParaRPr lang="en-IN" sz="1400" b="1" dirty="0"/>
          </a:p>
        </p:txBody>
      </p:sp>
      <p:sp>
        <p:nvSpPr>
          <p:cNvPr id="14" name="TextBox 13"/>
          <p:cNvSpPr txBox="1"/>
          <p:nvPr/>
        </p:nvSpPr>
        <p:spPr>
          <a:xfrm>
            <a:off x="1357290" y="2214554"/>
            <a:ext cx="2071702" cy="954107"/>
          </a:xfrm>
          <a:prstGeom prst="rect">
            <a:avLst/>
          </a:prstGeom>
          <a:noFill/>
          <a:ln>
            <a:solidFill>
              <a:srgbClr val="006600"/>
            </a:solidFill>
          </a:ln>
        </p:spPr>
        <p:txBody>
          <a:bodyPr wrap="square" rtlCol="0">
            <a:spAutoFit/>
          </a:bodyPr>
          <a:lstStyle/>
          <a:p>
            <a:r>
              <a:rPr lang="en-IN" sz="1400" dirty="0" smtClean="0"/>
              <a:t>Page 1: Addr1</a:t>
            </a:r>
          </a:p>
          <a:p>
            <a:r>
              <a:rPr lang="en-IN" sz="1400" dirty="0" smtClean="0"/>
              <a:t>Page 2: Addr2</a:t>
            </a:r>
          </a:p>
          <a:p>
            <a:r>
              <a:rPr lang="en-IN" sz="1400" dirty="0" smtClean="0"/>
              <a:t>Page 3: Addr3</a:t>
            </a:r>
          </a:p>
          <a:p>
            <a:r>
              <a:rPr lang="en-IN" sz="1400" dirty="0" smtClean="0"/>
              <a:t>Page 4: Addr4</a:t>
            </a:r>
            <a:endParaRPr lang="en-IN" sz="1400" dirty="0"/>
          </a:p>
        </p:txBody>
      </p:sp>
      <p:sp>
        <p:nvSpPr>
          <p:cNvPr id="15" name="Rectangle 14"/>
          <p:cNvSpPr/>
          <p:nvPr/>
        </p:nvSpPr>
        <p:spPr bwMode="auto">
          <a:xfrm>
            <a:off x="1071538" y="1571612"/>
            <a:ext cx="2571768" cy="207170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1571604" y="1214422"/>
            <a:ext cx="1569660" cy="338554"/>
          </a:xfrm>
          <a:prstGeom prst="rect">
            <a:avLst/>
          </a:prstGeom>
          <a:noFill/>
        </p:spPr>
        <p:txBody>
          <a:bodyPr wrap="none" rtlCol="0">
            <a:spAutoFit/>
          </a:bodyPr>
          <a:lstStyle/>
          <a:p>
            <a:r>
              <a:rPr lang="en-IN" sz="1600" dirty="0" smtClean="0">
                <a:solidFill>
                  <a:srgbClr val="C00000"/>
                </a:solidFill>
              </a:rPr>
              <a:t>Main Memory</a:t>
            </a:r>
            <a:endParaRPr lang="en-IN" sz="1600" dirty="0">
              <a:solidFill>
                <a:srgbClr val="C00000"/>
              </a:solidFill>
            </a:endParaRPr>
          </a:p>
        </p:txBody>
      </p:sp>
      <p:sp>
        <p:nvSpPr>
          <p:cNvPr id="17" name="TextBox 16"/>
          <p:cNvSpPr txBox="1"/>
          <p:nvPr/>
        </p:nvSpPr>
        <p:spPr>
          <a:xfrm>
            <a:off x="24352" y="3929066"/>
            <a:ext cx="2512226" cy="338554"/>
          </a:xfrm>
          <a:prstGeom prst="rect">
            <a:avLst/>
          </a:prstGeom>
          <a:noFill/>
        </p:spPr>
        <p:txBody>
          <a:bodyPr wrap="none" rtlCol="0">
            <a:spAutoFit/>
          </a:bodyPr>
          <a:lstStyle/>
          <a:p>
            <a:r>
              <a:rPr lang="en-IN" sz="1600" dirty="0" smtClean="0"/>
              <a:t>Transaction operations</a:t>
            </a:r>
            <a:endParaRPr lang="en-IN" sz="1600" dirty="0"/>
          </a:p>
        </p:txBody>
      </p:sp>
      <p:sp>
        <p:nvSpPr>
          <p:cNvPr id="18" name="TextBox 17"/>
          <p:cNvSpPr txBox="1"/>
          <p:nvPr/>
        </p:nvSpPr>
        <p:spPr>
          <a:xfrm>
            <a:off x="95790" y="4286256"/>
            <a:ext cx="2650084" cy="1815882"/>
          </a:xfrm>
          <a:prstGeom prst="rect">
            <a:avLst/>
          </a:prstGeom>
          <a:noFill/>
          <a:ln>
            <a:solidFill>
              <a:schemeClr val="tx1"/>
            </a:solidFill>
          </a:ln>
        </p:spPr>
        <p:txBody>
          <a:bodyPr wrap="none" rtlCol="0">
            <a:spAutoFit/>
          </a:bodyPr>
          <a:lstStyle/>
          <a:p>
            <a:r>
              <a:rPr lang="en-IN" sz="1600" dirty="0" smtClean="0"/>
              <a:t>(Start,T1)</a:t>
            </a:r>
          </a:p>
          <a:p>
            <a:r>
              <a:rPr lang="en-IN" sz="1600" dirty="0" smtClean="0"/>
              <a:t>(Write,T1,A,1000,950)</a:t>
            </a:r>
          </a:p>
          <a:p>
            <a:r>
              <a:rPr lang="en-IN" sz="1600" dirty="0" smtClean="0"/>
              <a:t>(Write,T1,B,2000,2050)</a:t>
            </a:r>
          </a:p>
          <a:p>
            <a:r>
              <a:rPr lang="en-IN" sz="1600" dirty="0" smtClean="0"/>
              <a:t>(Commit,T1)</a:t>
            </a:r>
          </a:p>
          <a:p>
            <a:r>
              <a:rPr lang="en-IN" sz="1600" dirty="0" smtClean="0"/>
              <a:t>(Start, T2)</a:t>
            </a:r>
          </a:p>
          <a:p>
            <a:r>
              <a:rPr lang="en-IN" sz="1600" dirty="0" smtClean="0"/>
              <a:t>(Write,T2,C,700,600)</a:t>
            </a:r>
          </a:p>
          <a:p>
            <a:r>
              <a:rPr lang="en-IN" sz="1600" dirty="0" smtClean="0"/>
              <a:t>(Write,T2,D,50,30)</a:t>
            </a:r>
            <a:endParaRPr lang="en-IN" sz="1600" dirty="0"/>
          </a:p>
        </p:txBody>
      </p:sp>
      <p:sp>
        <p:nvSpPr>
          <p:cNvPr id="19" name="TextBox 18"/>
          <p:cNvSpPr txBox="1"/>
          <p:nvPr/>
        </p:nvSpPr>
        <p:spPr>
          <a:xfrm>
            <a:off x="2698204" y="4500570"/>
            <a:ext cx="2873928" cy="1077218"/>
          </a:xfrm>
          <a:prstGeom prst="rect">
            <a:avLst/>
          </a:prstGeom>
          <a:noFill/>
        </p:spPr>
        <p:txBody>
          <a:bodyPr wrap="none" rtlCol="0">
            <a:spAutoFit/>
          </a:bodyPr>
          <a:lstStyle/>
          <a:p>
            <a:r>
              <a:rPr lang="en-IN" sz="1600" dirty="0" smtClean="0">
                <a:solidFill>
                  <a:srgbClr val="006600"/>
                </a:solidFill>
              </a:rPr>
              <a:t>When transaction starts</a:t>
            </a:r>
          </a:p>
          <a:p>
            <a:r>
              <a:rPr lang="en-IN" sz="1600" dirty="0" smtClean="0">
                <a:solidFill>
                  <a:srgbClr val="006600"/>
                </a:solidFill>
              </a:rPr>
              <a:t>Current Page directory is</a:t>
            </a:r>
          </a:p>
          <a:p>
            <a:r>
              <a:rPr lang="en-IN" sz="1600" dirty="0" smtClean="0">
                <a:solidFill>
                  <a:srgbClr val="006600"/>
                </a:solidFill>
              </a:rPr>
              <a:t>kept in main memory and</a:t>
            </a:r>
          </a:p>
          <a:p>
            <a:r>
              <a:rPr lang="en-IN" sz="1600" dirty="0" smtClean="0">
                <a:solidFill>
                  <a:srgbClr val="006600"/>
                </a:solidFill>
              </a:rPr>
              <a:t>Shadow directory on disk</a:t>
            </a:r>
            <a:endParaRPr lang="en-IN" sz="1600" dirty="0">
              <a:solidFill>
                <a:srgbClr val="0066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3" name="Content Placeholder 2"/>
          <p:cNvSpPr>
            <a:spLocks noGrp="1"/>
          </p:cNvSpPr>
          <p:nvPr>
            <p:ph idx="1"/>
          </p:nvPr>
        </p:nvSpPr>
        <p:spPr/>
        <p:txBody>
          <a:bodyPr/>
          <a:lstStyle/>
          <a:p>
            <a:pPr>
              <a:lnSpc>
                <a:spcPct val="80000"/>
              </a:lnSpc>
              <a:buNone/>
            </a:pPr>
            <a:r>
              <a:rPr lang="en-US" sz="1800" dirty="0" smtClean="0"/>
              <a:t>READ AND WRITE OPERATIONS:</a:t>
            </a:r>
          </a:p>
          <a:p>
            <a:pPr>
              <a:lnSpc>
                <a:spcPct val="80000"/>
              </a:lnSpc>
            </a:pPr>
            <a:r>
              <a:rPr lang="en-US" sz="1800" dirty="0" smtClean="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sz="1800" dirty="0" err="1" smtClean="0"/>
              <a:t>read_item</a:t>
            </a:r>
            <a:r>
              <a:rPr lang="en-US" sz="1800" dirty="0" smtClean="0"/>
              <a:t>(X) command includes the following steps:</a:t>
            </a:r>
          </a:p>
          <a:p>
            <a:pPr lvl="1">
              <a:lnSpc>
                <a:spcPct val="80000"/>
              </a:lnSpc>
            </a:pPr>
            <a:r>
              <a:rPr lang="en-US" sz="1800" dirty="0" smtClean="0"/>
              <a:t>Find the address of the disk block that contains item X.</a:t>
            </a:r>
          </a:p>
          <a:p>
            <a:pPr lvl="1">
              <a:lnSpc>
                <a:spcPct val="80000"/>
              </a:lnSpc>
            </a:pPr>
            <a:r>
              <a:rPr lang="en-US" sz="1800" dirty="0" smtClean="0"/>
              <a:t>Copy that disk block into a buffer in main memory (if that disk block is not already in some main memory buffer).</a:t>
            </a:r>
          </a:p>
          <a:p>
            <a:pPr lvl="1">
              <a:lnSpc>
                <a:spcPct val="80000"/>
              </a:lnSpc>
            </a:pPr>
            <a:r>
              <a:rPr lang="en-US" sz="1800" dirty="0" smtClean="0"/>
              <a:t>Copy item X from the buffer to the program variable named X.   </a:t>
            </a:r>
          </a:p>
          <a:p>
            <a:endParaRPr lang="en-IN" sz="2400" dirty="0"/>
          </a:p>
        </p:txBody>
      </p:sp>
      <p:sp>
        <p:nvSpPr>
          <p:cNvPr id="4" name="Date Placeholder 3"/>
          <p:cNvSpPr>
            <a:spLocks noGrp="1"/>
          </p:cNvSpPr>
          <p:nvPr>
            <p:ph type="dt" sz="half" idx="10"/>
          </p:nvPr>
        </p:nvSpPr>
        <p:spPr/>
        <p:txBody>
          <a:bodyPr/>
          <a:lstStyle/>
          <a:p>
            <a:fld id="{91E99EE9-97B4-4CB5-8D05-6422D0B08A2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a:t>
            </a:fld>
            <a:endParaRPr lang="en-US"/>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51CCC98C-7C86-4DC6-99D4-A4D4C7DF394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270</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Data Item</a:t>
                      </a:r>
                    </a:p>
                    <a:p>
                      <a:r>
                        <a:rPr lang="en-IN" sz="1600" b="0" dirty="0" smtClean="0">
                          <a:solidFill>
                            <a:schemeClr val="tx1"/>
                          </a:solidFill>
                        </a:rPr>
                        <a:t>A 1000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B 2000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C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 </a:t>
                      </a:r>
                      <a:r>
                        <a:rPr lang="en-IN" sz="1600" b="0" dirty="0" smtClean="0">
                          <a:solidFill>
                            <a:srgbClr val="FF0000"/>
                          </a:solidFill>
                        </a:rPr>
                        <a:t>950</a:t>
                      </a:r>
                      <a:endParaRPr lang="en-IN" sz="16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rgbClr val="FF0000"/>
                          </a:solidFill>
                        </a:rPr>
                        <a:t>Addr5</a:t>
                      </a:r>
                      <a:endParaRPr lang="en-IN" sz="16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
        <p:nvSpPr>
          <p:cNvPr id="11" name="TextBox 10"/>
          <p:cNvSpPr txBox="1"/>
          <p:nvPr/>
        </p:nvSpPr>
        <p:spPr>
          <a:xfrm>
            <a:off x="5929322" y="4714884"/>
            <a:ext cx="2539478" cy="307777"/>
          </a:xfrm>
          <a:prstGeom prst="rect">
            <a:avLst/>
          </a:prstGeom>
          <a:noFill/>
        </p:spPr>
        <p:txBody>
          <a:bodyPr wrap="none" rtlCol="0">
            <a:spAutoFit/>
          </a:bodyPr>
          <a:lstStyle/>
          <a:p>
            <a:r>
              <a:rPr lang="en-IN" sz="1400" b="1" dirty="0" smtClean="0"/>
              <a:t>Shadow Page Directory</a:t>
            </a:r>
            <a:endParaRPr lang="en-IN" sz="1400" b="1" dirty="0"/>
          </a:p>
        </p:txBody>
      </p:sp>
      <p:sp>
        <p:nvSpPr>
          <p:cNvPr id="12" name="TextBox 11"/>
          <p:cNvSpPr txBox="1"/>
          <p:nvPr/>
        </p:nvSpPr>
        <p:spPr>
          <a:xfrm>
            <a:off x="6500826" y="5000636"/>
            <a:ext cx="1475532" cy="954107"/>
          </a:xfrm>
          <a:prstGeom prst="rect">
            <a:avLst/>
          </a:prstGeom>
          <a:noFill/>
          <a:ln>
            <a:solidFill>
              <a:srgbClr val="006600"/>
            </a:solidFill>
          </a:ln>
        </p:spPr>
        <p:txBody>
          <a:bodyPr wrap="none" rtlCol="0">
            <a:spAutoFit/>
          </a:bodyPr>
          <a:lstStyle/>
          <a:p>
            <a:r>
              <a:rPr lang="en-IN" sz="1400" dirty="0" smtClean="0"/>
              <a:t>Page 1: Addr1</a:t>
            </a:r>
          </a:p>
          <a:p>
            <a:r>
              <a:rPr lang="en-IN" sz="1400" dirty="0" smtClean="0"/>
              <a:t>Page 2: Addr2</a:t>
            </a:r>
          </a:p>
          <a:p>
            <a:r>
              <a:rPr lang="en-IN" sz="1400" dirty="0" smtClean="0"/>
              <a:t>Page 3: Addr3</a:t>
            </a:r>
          </a:p>
          <a:p>
            <a:r>
              <a:rPr lang="en-IN" sz="1400" dirty="0" smtClean="0"/>
              <a:t>Page 4: Addr4</a:t>
            </a:r>
            <a:endParaRPr lang="en-IN" sz="1400" dirty="0"/>
          </a:p>
        </p:txBody>
      </p:sp>
      <p:sp>
        <p:nvSpPr>
          <p:cNvPr id="13" name="TextBox 12"/>
          <p:cNvSpPr txBox="1"/>
          <p:nvPr/>
        </p:nvSpPr>
        <p:spPr>
          <a:xfrm>
            <a:off x="1357290" y="1643050"/>
            <a:ext cx="1507144" cy="523220"/>
          </a:xfrm>
          <a:prstGeom prst="rect">
            <a:avLst/>
          </a:prstGeom>
          <a:noFill/>
        </p:spPr>
        <p:txBody>
          <a:bodyPr wrap="none" rtlCol="0">
            <a:spAutoFit/>
          </a:bodyPr>
          <a:lstStyle/>
          <a:p>
            <a:pPr algn="ctr"/>
            <a:r>
              <a:rPr lang="en-IN" sz="1400" b="1" dirty="0" smtClean="0"/>
              <a:t>Current Page</a:t>
            </a:r>
          </a:p>
          <a:p>
            <a:pPr algn="ctr"/>
            <a:r>
              <a:rPr lang="en-IN" sz="1400" b="1" dirty="0" smtClean="0"/>
              <a:t>Directory</a:t>
            </a:r>
            <a:endParaRPr lang="en-IN" sz="1400" b="1" dirty="0"/>
          </a:p>
        </p:txBody>
      </p:sp>
      <p:sp>
        <p:nvSpPr>
          <p:cNvPr id="14" name="TextBox 13"/>
          <p:cNvSpPr txBox="1"/>
          <p:nvPr/>
        </p:nvSpPr>
        <p:spPr>
          <a:xfrm>
            <a:off x="1357290" y="2214554"/>
            <a:ext cx="2071702" cy="954107"/>
          </a:xfrm>
          <a:prstGeom prst="rect">
            <a:avLst/>
          </a:prstGeom>
          <a:noFill/>
          <a:ln>
            <a:solidFill>
              <a:srgbClr val="006600"/>
            </a:solidFill>
          </a:ln>
        </p:spPr>
        <p:txBody>
          <a:bodyPr wrap="square" rtlCol="0">
            <a:spAutoFit/>
          </a:bodyPr>
          <a:lstStyle/>
          <a:p>
            <a:r>
              <a:rPr lang="en-IN" sz="1400" dirty="0" smtClean="0"/>
              <a:t>Page 1: </a:t>
            </a:r>
            <a:r>
              <a:rPr lang="en-IN" sz="1400" strike="sngStrike" dirty="0" smtClean="0"/>
              <a:t>Addr1</a:t>
            </a:r>
            <a:r>
              <a:rPr lang="en-IN" sz="1400" dirty="0" smtClean="0"/>
              <a:t> </a:t>
            </a:r>
            <a:r>
              <a:rPr lang="en-IN" sz="1400" dirty="0" smtClean="0">
                <a:solidFill>
                  <a:srgbClr val="FF0000"/>
                </a:solidFill>
              </a:rPr>
              <a:t>Addr5</a:t>
            </a:r>
          </a:p>
          <a:p>
            <a:r>
              <a:rPr lang="en-IN" sz="1400" dirty="0" smtClean="0"/>
              <a:t>Page 2: Addr2</a:t>
            </a:r>
          </a:p>
          <a:p>
            <a:r>
              <a:rPr lang="en-IN" sz="1400" dirty="0" smtClean="0"/>
              <a:t>Page 3: Addr3</a:t>
            </a:r>
          </a:p>
          <a:p>
            <a:r>
              <a:rPr lang="en-IN" sz="1400" dirty="0" smtClean="0"/>
              <a:t>Page 4: Addr4</a:t>
            </a:r>
            <a:endParaRPr lang="en-IN" sz="1400" dirty="0"/>
          </a:p>
        </p:txBody>
      </p:sp>
      <p:sp>
        <p:nvSpPr>
          <p:cNvPr id="15" name="Rectangle 14"/>
          <p:cNvSpPr/>
          <p:nvPr/>
        </p:nvSpPr>
        <p:spPr bwMode="auto">
          <a:xfrm>
            <a:off x="1071538" y="1571612"/>
            <a:ext cx="2571768" cy="207170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1571604" y="1214422"/>
            <a:ext cx="1569660" cy="338554"/>
          </a:xfrm>
          <a:prstGeom prst="rect">
            <a:avLst/>
          </a:prstGeom>
          <a:noFill/>
        </p:spPr>
        <p:txBody>
          <a:bodyPr wrap="none" rtlCol="0">
            <a:spAutoFit/>
          </a:bodyPr>
          <a:lstStyle/>
          <a:p>
            <a:r>
              <a:rPr lang="en-IN" sz="1600" dirty="0" smtClean="0">
                <a:solidFill>
                  <a:srgbClr val="C00000"/>
                </a:solidFill>
              </a:rPr>
              <a:t>Main Memory</a:t>
            </a:r>
            <a:endParaRPr lang="en-IN" sz="1600" dirty="0">
              <a:solidFill>
                <a:srgbClr val="C00000"/>
              </a:solidFill>
            </a:endParaRPr>
          </a:p>
        </p:txBody>
      </p:sp>
      <p:sp>
        <p:nvSpPr>
          <p:cNvPr id="17" name="TextBox 16"/>
          <p:cNvSpPr txBox="1"/>
          <p:nvPr/>
        </p:nvSpPr>
        <p:spPr>
          <a:xfrm>
            <a:off x="24352" y="3929066"/>
            <a:ext cx="2512226" cy="338554"/>
          </a:xfrm>
          <a:prstGeom prst="rect">
            <a:avLst/>
          </a:prstGeom>
          <a:noFill/>
        </p:spPr>
        <p:txBody>
          <a:bodyPr wrap="none" rtlCol="0">
            <a:spAutoFit/>
          </a:bodyPr>
          <a:lstStyle/>
          <a:p>
            <a:r>
              <a:rPr lang="en-IN" sz="1600" dirty="0" smtClean="0"/>
              <a:t>Transaction operations</a:t>
            </a:r>
            <a:endParaRPr lang="en-IN" sz="1600" dirty="0"/>
          </a:p>
        </p:txBody>
      </p:sp>
      <p:sp>
        <p:nvSpPr>
          <p:cNvPr id="18" name="TextBox 17"/>
          <p:cNvSpPr txBox="1"/>
          <p:nvPr/>
        </p:nvSpPr>
        <p:spPr>
          <a:xfrm>
            <a:off x="95790" y="4286256"/>
            <a:ext cx="2650084" cy="1815882"/>
          </a:xfrm>
          <a:prstGeom prst="rect">
            <a:avLst/>
          </a:prstGeom>
          <a:noFill/>
          <a:ln>
            <a:solidFill>
              <a:schemeClr val="tx1"/>
            </a:solidFill>
          </a:ln>
        </p:spPr>
        <p:txBody>
          <a:bodyPr wrap="none" rtlCol="0">
            <a:spAutoFit/>
          </a:bodyPr>
          <a:lstStyle/>
          <a:p>
            <a:r>
              <a:rPr lang="en-IN" sz="1600" dirty="0" smtClean="0"/>
              <a:t>(Start,T1)</a:t>
            </a:r>
          </a:p>
          <a:p>
            <a:r>
              <a:rPr lang="en-IN" sz="1600" dirty="0" smtClean="0">
                <a:solidFill>
                  <a:srgbClr val="FF0000"/>
                </a:solidFill>
              </a:rPr>
              <a:t>(Write,T1,A,1000,950)</a:t>
            </a:r>
          </a:p>
          <a:p>
            <a:r>
              <a:rPr lang="en-IN" sz="1600" dirty="0" smtClean="0"/>
              <a:t>(Write,T1,B,2000,2050)</a:t>
            </a:r>
          </a:p>
          <a:p>
            <a:r>
              <a:rPr lang="en-IN" sz="1600" dirty="0" smtClean="0"/>
              <a:t>(Commit,T1)</a:t>
            </a:r>
          </a:p>
          <a:p>
            <a:r>
              <a:rPr lang="en-IN" sz="1600" dirty="0" smtClean="0"/>
              <a:t>(Start, T2)</a:t>
            </a:r>
          </a:p>
          <a:p>
            <a:r>
              <a:rPr lang="en-IN" sz="1600" dirty="0" smtClean="0"/>
              <a:t>(Write,T2,C,700,600)</a:t>
            </a:r>
          </a:p>
          <a:p>
            <a:r>
              <a:rPr lang="en-IN" sz="1600" dirty="0" smtClean="0"/>
              <a:t>(Write,T2,D,50,30)</a:t>
            </a:r>
            <a:endParaRPr lang="en-IN" sz="1600" dirty="0"/>
          </a:p>
        </p:txBody>
      </p:sp>
      <p:sp>
        <p:nvSpPr>
          <p:cNvPr id="19" name="TextBox 18"/>
          <p:cNvSpPr txBox="1"/>
          <p:nvPr/>
        </p:nvSpPr>
        <p:spPr>
          <a:xfrm>
            <a:off x="2712054" y="4143380"/>
            <a:ext cx="2860078" cy="2062103"/>
          </a:xfrm>
          <a:prstGeom prst="rect">
            <a:avLst/>
          </a:prstGeom>
          <a:noFill/>
        </p:spPr>
        <p:txBody>
          <a:bodyPr wrap="none" rtlCol="0">
            <a:spAutoFit/>
          </a:bodyPr>
          <a:lstStyle/>
          <a:p>
            <a:r>
              <a:rPr lang="en-IN" sz="1600" dirty="0" smtClean="0">
                <a:solidFill>
                  <a:srgbClr val="006600"/>
                </a:solidFill>
              </a:rPr>
              <a:t>After execution of</a:t>
            </a:r>
          </a:p>
          <a:p>
            <a:r>
              <a:rPr lang="en-IN" sz="1600" dirty="0" smtClean="0">
                <a:solidFill>
                  <a:srgbClr val="006600"/>
                </a:solidFill>
              </a:rPr>
              <a:t>(write,T1,A,1000,950)</a:t>
            </a:r>
          </a:p>
          <a:p>
            <a:r>
              <a:rPr lang="en-IN" sz="1600" dirty="0" smtClean="0">
                <a:solidFill>
                  <a:srgbClr val="006600"/>
                </a:solidFill>
              </a:rPr>
              <a:t>Then new page table </a:t>
            </a:r>
          </a:p>
          <a:p>
            <a:r>
              <a:rPr lang="en-IN" sz="1600" dirty="0" smtClean="0">
                <a:solidFill>
                  <a:srgbClr val="006600"/>
                </a:solidFill>
              </a:rPr>
              <a:t>is created on disk and</a:t>
            </a:r>
          </a:p>
          <a:p>
            <a:r>
              <a:rPr lang="en-IN" sz="1600" dirty="0" smtClean="0">
                <a:solidFill>
                  <a:srgbClr val="006600"/>
                </a:solidFill>
              </a:rPr>
              <a:t>Current page</a:t>
            </a:r>
          </a:p>
          <a:p>
            <a:r>
              <a:rPr lang="en-IN" sz="1600" dirty="0" smtClean="0">
                <a:solidFill>
                  <a:srgbClr val="006600"/>
                </a:solidFill>
              </a:rPr>
              <a:t>Directory updated. </a:t>
            </a:r>
          </a:p>
          <a:p>
            <a:r>
              <a:rPr lang="en-IN" sz="1600" dirty="0" smtClean="0">
                <a:solidFill>
                  <a:srgbClr val="006600"/>
                </a:solidFill>
              </a:rPr>
              <a:t>But shadow directory will </a:t>
            </a:r>
          </a:p>
          <a:p>
            <a:r>
              <a:rPr lang="en-IN" sz="1600" dirty="0" smtClean="0">
                <a:solidFill>
                  <a:srgbClr val="006600"/>
                </a:solidFill>
              </a:rPr>
              <a:t>not be updated</a:t>
            </a:r>
            <a:endParaRPr lang="en-IN" sz="1600" dirty="0">
              <a:solidFill>
                <a:srgbClr val="006600"/>
              </a:solidFil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CBBF66BF-7CD7-4129-AC2C-CF91E0421C6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271</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Data Item</a:t>
                      </a:r>
                    </a:p>
                    <a:p>
                      <a:r>
                        <a:rPr lang="en-IN" sz="1600" b="0" dirty="0" smtClean="0">
                          <a:solidFill>
                            <a:schemeClr val="tx1"/>
                          </a:solidFill>
                        </a:rPr>
                        <a:t>A 1000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Addr1</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B 2000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Addr2</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C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 950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6</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B</a:t>
                      </a:r>
                      <a:r>
                        <a:rPr lang="en-IN" sz="1600" b="0" dirty="0" smtClean="0">
                          <a:solidFill>
                            <a:srgbClr val="FF0000"/>
                          </a:solidFill>
                        </a:rPr>
                        <a:t> 2050</a:t>
                      </a:r>
                      <a:endParaRPr lang="en-IN" sz="16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rgbClr val="FF0000"/>
                          </a:solidFill>
                        </a:rPr>
                        <a:t>Addr6</a:t>
                      </a:r>
                      <a:endParaRPr lang="en-IN" sz="16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
        <p:nvSpPr>
          <p:cNvPr id="11" name="TextBox 10"/>
          <p:cNvSpPr txBox="1"/>
          <p:nvPr/>
        </p:nvSpPr>
        <p:spPr>
          <a:xfrm>
            <a:off x="5929322" y="4714884"/>
            <a:ext cx="2539478" cy="307777"/>
          </a:xfrm>
          <a:prstGeom prst="rect">
            <a:avLst/>
          </a:prstGeom>
          <a:noFill/>
        </p:spPr>
        <p:txBody>
          <a:bodyPr wrap="none" rtlCol="0">
            <a:spAutoFit/>
          </a:bodyPr>
          <a:lstStyle/>
          <a:p>
            <a:r>
              <a:rPr lang="en-IN" sz="1400" b="1" dirty="0" smtClean="0"/>
              <a:t>Shadow Page Directory</a:t>
            </a:r>
            <a:endParaRPr lang="en-IN" sz="1400" b="1" dirty="0"/>
          </a:p>
        </p:txBody>
      </p:sp>
      <p:sp>
        <p:nvSpPr>
          <p:cNvPr id="12" name="TextBox 11"/>
          <p:cNvSpPr txBox="1"/>
          <p:nvPr/>
        </p:nvSpPr>
        <p:spPr>
          <a:xfrm>
            <a:off x="6500826" y="5000636"/>
            <a:ext cx="1475532" cy="954107"/>
          </a:xfrm>
          <a:prstGeom prst="rect">
            <a:avLst/>
          </a:prstGeom>
          <a:noFill/>
          <a:ln>
            <a:solidFill>
              <a:srgbClr val="006600"/>
            </a:solidFill>
          </a:ln>
        </p:spPr>
        <p:txBody>
          <a:bodyPr wrap="none" rtlCol="0">
            <a:spAutoFit/>
          </a:bodyPr>
          <a:lstStyle/>
          <a:p>
            <a:r>
              <a:rPr lang="en-IN" sz="1400" dirty="0" smtClean="0"/>
              <a:t>Page 1: Addr1</a:t>
            </a:r>
          </a:p>
          <a:p>
            <a:r>
              <a:rPr lang="en-IN" sz="1400" dirty="0" smtClean="0"/>
              <a:t>Page 2: Addr2</a:t>
            </a:r>
          </a:p>
          <a:p>
            <a:r>
              <a:rPr lang="en-IN" sz="1400" dirty="0" smtClean="0"/>
              <a:t>Page 3: Addr3</a:t>
            </a:r>
          </a:p>
          <a:p>
            <a:r>
              <a:rPr lang="en-IN" sz="1400" dirty="0" smtClean="0"/>
              <a:t>Page 4: Addr4</a:t>
            </a:r>
            <a:endParaRPr lang="en-IN" sz="1400" dirty="0"/>
          </a:p>
        </p:txBody>
      </p:sp>
      <p:sp>
        <p:nvSpPr>
          <p:cNvPr id="13" name="TextBox 12"/>
          <p:cNvSpPr txBox="1"/>
          <p:nvPr/>
        </p:nvSpPr>
        <p:spPr>
          <a:xfrm>
            <a:off x="1357290" y="1643050"/>
            <a:ext cx="1507144" cy="523220"/>
          </a:xfrm>
          <a:prstGeom prst="rect">
            <a:avLst/>
          </a:prstGeom>
          <a:noFill/>
        </p:spPr>
        <p:txBody>
          <a:bodyPr wrap="none" rtlCol="0">
            <a:spAutoFit/>
          </a:bodyPr>
          <a:lstStyle/>
          <a:p>
            <a:pPr algn="ctr"/>
            <a:r>
              <a:rPr lang="en-IN" sz="1400" b="1" dirty="0" smtClean="0"/>
              <a:t>Current Page</a:t>
            </a:r>
          </a:p>
          <a:p>
            <a:pPr algn="ctr"/>
            <a:r>
              <a:rPr lang="en-IN" sz="1400" b="1" dirty="0" smtClean="0"/>
              <a:t>Directory</a:t>
            </a:r>
            <a:endParaRPr lang="en-IN" sz="1400" b="1" dirty="0"/>
          </a:p>
        </p:txBody>
      </p:sp>
      <p:sp>
        <p:nvSpPr>
          <p:cNvPr id="14" name="TextBox 13"/>
          <p:cNvSpPr txBox="1"/>
          <p:nvPr/>
        </p:nvSpPr>
        <p:spPr>
          <a:xfrm>
            <a:off x="1357290" y="2214554"/>
            <a:ext cx="2071702" cy="954107"/>
          </a:xfrm>
          <a:prstGeom prst="rect">
            <a:avLst/>
          </a:prstGeom>
          <a:noFill/>
          <a:ln>
            <a:solidFill>
              <a:srgbClr val="006600"/>
            </a:solidFill>
          </a:ln>
        </p:spPr>
        <p:txBody>
          <a:bodyPr wrap="square" rtlCol="0">
            <a:spAutoFit/>
          </a:bodyPr>
          <a:lstStyle/>
          <a:p>
            <a:r>
              <a:rPr lang="en-IN" sz="1400" dirty="0" smtClean="0"/>
              <a:t>Page 1: </a:t>
            </a:r>
            <a:r>
              <a:rPr lang="en-IN" sz="1400" strike="sngStrike" dirty="0" smtClean="0"/>
              <a:t>Addr1</a:t>
            </a:r>
            <a:r>
              <a:rPr lang="en-IN" sz="1400" dirty="0" smtClean="0"/>
              <a:t> Addr5</a:t>
            </a:r>
          </a:p>
          <a:p>
            <a:r>
              <a:rPr lang="en-IN" sz="1400" dirty="0" smtClean="0"/>
              <a:t>Page 2: </a:t>
            </a:r>
            <a:r>
              <a:rPr lang="en-IN" sz="1400" strike="sngStrike" dirty="0" smtClean="0"/>
              <a:t>Addr2</a:t>
            </a:r>
            <a:r>
              <a:rPr lang="en-IN" sz="1400" dirty="0" smtClean="0"/>
              <a:t> </a:t>
            </a:r>
            <a:r>
              <a:rPr lang="en-IN" sz="1400" dirty="0" smtClean="0">
                <a:solidFill>
                  <a:srgbClr val="FF0000"/>
                </a:solidFill>
              </a:rPr>
              <a:t>Addr6</a:t>
            </a:r>
          </a:p>
          <a:p>
            <a:r>
              <a:rPr lang="en-IN" sz="1400" dirty="0" smtClean="0"/>
              <a:t>Page 3: Addr3</a:t>
            </a:r>
          </a:p>
          <a:p>
            <a:r>
              <a:rPr lang="en-IN" sz="1400" dirty="0" smtClean="0"/>
              <a:t>Page 4: Addr4</a:t>
            </a:r>
            <a:endParaRPr lang="en-IN" sz="1400" dirty="0"/>
          </a:p>
        </p:txBody>
      </p:sp>
      <p:sp>
        <p:nvSpPr>
          <p:cNvPr id="15" name="Rectangle 14"/>
          <p:cNvSpPr/>
          <p:nvPr/>
        </p:nvSpPr>
        <p:spPr bwMode="auto">
          <a:xfrm>
            <a:off x="1071538" y="1571612"/>
            <a:ext cx="2571768" cy="207170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1571604" y="1214422"/>
            <a:ext cx="1569660" cy="338554"/>
          </a:xfrm>
          <a:prstGeom prst="rect">
            <a:avLst/>
          </a:prstGeom>
          <a:noFill/>
        </p:spPr>
        <p:txBody>
          <a:bodyPr wrap="none" rtlCol="0">
            <a:spAutoFit/>
          </a:bodyPr>
          <a:lstStyle/>
          <a:p>
            <a:r>
              <a:rPr lang="en-IN" sz="1600" dirty="0" smtClean="0">
                <a:solidFill>
                  <a:srgbClr val="C00000"/>
                </a:solidFill>
              </a:rPr>
              <a:t>Main Memory</a:t>
            </a:r>
            <a:endParaRPr lang="en-IN" sz="1600" dirty="0">
              <a:solidFill>
                <a:srgbClr val="C00000"/>
              </a:solidFill>
            </a:endParaRPr>
          </a:p>
        </p:txBody>
      </p:sp>
      <p:sp>
        <p:nvSpPr>
          <p:cNvPr id="17" name="TextBox 16"/>
          <p:cNvSpPr txBox="1"/>
          <p:nvPr/>
        </p:nvSpPr>
        <p:spPr>
          <a:xfrm>
            <a:off x="24352" y="3929066"/>
            <a:ext cx="2512226" cy="338554"/>
          </a:xfrm>
          <a:prstGeom prst="rect">
            <a:avLst/>
          </a:prstGeom>
          <a:noFill/>
        </p:spPr>
        <p:txBody>
          <a:bodyPr wrap="none" rtlCol="0">
            <a:spAutoFit/>
          </a:bodyPr>
          <a:lstStyle/>
          <a:p>
            <a:r>
              <a:rPr lang="en-IN" sz="1600" dirty="0" smtClean="0"/>
              <a:t>Transaction operations</a:t>
            </a:r>
            <a:endParaRPr lang="en-IN" sz="1600" dirty="0"/>
          </a:p>
        </p:txBody>
      </p:sp>
      <p:sp>
        <p:nvSpPr>
          <p:cNvPr id="18" name="TextBox 17"/>
          <p:cNvSpPr txBox="1"/>
          <p:nvPr/>
        </p:nvSpPr>
        <p:spPr>
          <a:xfrm>
            <a:off x="95790" y="4286256"/>
            <a:ext cx="2650084" cy="1815882"/>
          </a:xfrm>
          <a:prstGeom prst="rect">
            <a:avLst/>
          </a:prstGeom>
          <a:noFill/>
          <a:ln>
            <a:solidFill>
              <a:schemeClr val="tx1"/>
            </a:solidFill>
          </a:ln>
        </p:spPr>
        <p:txBody>
          <a:bodyPr wrap="none" rtlCol="0">
            <a:spAutoFit/>
          </a:bodyPr>
          <a:lstStyle/>
          <a:p>
            <a:r>
              <a:rPr lang="en-IN" sz="1600" dirty="0" smtClean="0"/>
              <a:t>(Start,T1)</a:t>
            </a:r>
          </a:p>
          <a:p>
            <a:r>
              <a:rPr lang="en-IN" sz="1600" dirty="0" smtClean="0"/>
              <a:t>(Write,T1,A,1000,950)</a:t>
            </a:r>
          </a:p>
          <a:p>
            <a:r>
              <a:rPr lang="en-IN" sz="1600" dirty="0" smtClean="0">
                <a:solidFill>
                  <a:srgbClr val="FF0000"/>
                </a:solidFill>
              </a:rPr>
              <a:t>(Write,T1,B,2000,2050)</a:t>
            </a:r>
          </a:p>
          <a:p>
            <a:r>
              <a:rPr lang="en-IN" sz="1600" dirty="0" smtClean="0"/>
              <a:t>(Commit,T1)</a:t>
            </a:r>
          </a:p>
          <a:p>
            <a:r>
              <a:rPr lang="en-IN" sz="1600" dirty="0" smtClean="0"/>
              <a:t>(Start, T2)</a:t>
            </a:r>
          </a:p>
          <a:p>
            <a:r>
              <a:rPr lang="en-IN" sz="1600" dirty="0" smtClean="0"/>
              <a:t>(Write,T2,C,700,600)</a:t>
            </a:r>
          </a:p>
          <a:p>
            <a:r>
              <a:rPr lang="en-IN" sz="1600" dirty="0" smtClean="0"/>
              <a:t>(Write,T2,D,50,30)</a:t>
            </a:r>
            <a:endParaRPr lang="en-IN" sz="1600" dirty="0"/>
          </a:p>
        </p:txBody>
      </p:sp>
      <p:sp>
        <p:nvSpPr>
          <p:cNvPr id="19" name="TextBox 18"/>
          <p:cNvSpPr txBox="1"/>
          <p:nvPr/>
        </p:nvSpPr>
        <p:spPr>
          <a:xfrm>
            <a:off x="2712054" y="4143380"/>
            <a:ext cx="2860078" cy="2062103"/>
          </a:xfrm>
          <a:prstGeom prst="rect">
            <a:avLst/>
          </a:prstGeom>
          <a:noFill/>
        </p:spPr>
        <p:txBody>
          <a:bodyPr wrap="none" rtlCol="0">
            <a:spAutoFit/>
          </a:bodyPr>
          <a:lstStyle/>
          <a:p>
            <a:r>
              <a:rPr lang="en-IN" sz="1600" dirty="0" smtClean="0">
                <a:solidFill>
                  <a:srgbClr val="006600"/>
                </a:solidFill>
              </a:rPr>
              <a:t>After execution of</a:t>
            </a:r>
          </a:p>
          <a:p>
            <a:r>
              <a:rPr lang="en-IN" sz="1600" dirty="0" smtClean="0">
                <a:solidFill>
                  <a:srgbClr val="006600"/>
                </a:solidFill>
              </a:rPr>
              <a:t>(write,T2,2000,2050)</a:t>
            </a:r>
          </a:p>
          <a:p>
            <a:r>
              <a:rPr lang="en-IN" sz="1600" dirty="0" smtClean="0">
                <a:solidFill>
                  <a:srgbClr val="006600"/>
                </a:solidFill>
              </a:rPr>
              <a:t>Then new page table </a:t>
            </a:r>
          </a:p>
          <a:p>
            <a:r>
              <a:rPr lang="en-IN" sz="1600" dirty="0" smtClean="0">
                <a:solidFill>
                  <a:srgbClr val="006600"/>
                </a:solidFill>
              </a:rPr>
              <a:t>is created on disk and</a:t>
            </a:r>
          </a:p>
          <a:p>
            <a:r>
              <a:rPr lang="en-IN" sz="1600" dirty="0" smtClean="0">
                <a:solidFill>
                  <a:srgbClr val="006600"/>
                </a:solidFill>
              </a:rPr>
              <a:t>Current page</a:t>
            </a:r>
          </a:p>
          <a:p>
            <a:r>
              <a:rPr lang="en-IN" sz="1600" dirty="0" smtClean="0">
                <a:solidFill>
                  <a:srgbClr val="006600"/>
                </a:solidFill>
              </a:rPr>
              <a:t>Directory updated. </a:t>
            </a:r>
          </a:p>
          <a:p>
            <a:r>
              <a:rPr lang="en-IN" sz="1600" dirty="0" smtClean="0">
                <a:solidFill>
                  <a:srgbClr val="006600"/>
                </a:solidFill>
              </a:rPr>
              <a:t>But shadow directory will </a:t>
            </a:r>
          </a:p>
          <a:p>
            <a:r>
              <a:rPr lang="en-IN" sz="1600" dirty="0" smtClean="0">
                <a:solidFill>
                  <a:srgbClr val="006600"/>
                </a:solidFill>
              </a:rPr>
              <a:t>not be updated</a:t>
            </a:r>
            <a:endParaRPr lang="en-IN" sz="1600" dirty="0">
              <a:solidFill>
                <a:srgbClr val="0066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Paging</a:t>
            </a:r>
            <a:endParaRPr lang="en-IN" dirty="0"/>
          </a:p>
        </p:txBody>
      </p:sp>
      <p:sp>
        <p:nvSpPr>
          <p:cNvPr id="4" name="Date Placeholder 3"/>
          <p:cNvSpPr>
            <a:spLocks noGrp="1"/>
          </p:cNvSpPr>
          <p:nvPr>
            <p:ph type="dt" sz="half" idx="10"/>
          </p:nvPr>
        </p:nvSpPr>
        <p:spPr/>
        <p:txBody>
          <a:bodyPr/>
          <a:lstStyle/>
          <a:p>
            <a:fld id="{8C747EE3-3B0D-45F1-9F94-A30C122489F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272</a:t>
            </a:fld>
            <a:endParaRPr lang="en-US"/>
          </a:p>
        </p:txBody>
      </p:sp>
      <p:sp>
        <p:nvSpPr>
          <p:cNvPr id="7" name="Rectangle 6"/>
          <p:cNvSpPr/>
          <p:nvPr/>
        </p:nvSpPr>
        <p:spPr bwMode="auto">
          <a:xfrm>
            <a:off x="5357818" y="1071546"/>
            <a:ext cx="3714776" cy="5143536"/>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8" name="TextBox 7"/>
          <p:cNvSpPr txBox="1"/>
          <p:nvPr/>
        </p:nvSpPr>
        <p:spPr>
          <a:xfrm>
            <a:off x="6715140" y="642918"/>
            <a:ext cx="1194558" cy="338554"/>
          </a:xfrm>
          <a:prstGeom prst="rect">
            <a:avLst/>
          </a:prstGeom>
          <a:noFill/>
        </p:spPr>
        <p:txBody>
          <a:bodyPr wrap="none" rtlCol="0">
            <a:spAutoFit/>
          </a:bodyPr>
          <a:lstStyle/>
          <a:p>
            <a:r>
              <a:rPr lang="en-IN" sz="1600" dirty="0" smtClean="0">
                <a:solidFill>
                  <a:srgbClr val="C00000"/>
                </a:solidFill>
              </a:rPr>
              <a:t>Hard Disk</a:t>
            </a:r>
            <a:endParaRPr lang="en-IN" sz="1600" dirty="0">
              <a:solidFill>
                <a:srgbClr val="C00000"/>
              </a:solidFill>
            </a:endParaRPr>
          </a:p>
        </p:txBody>
      </p:sp>
      <p:graphicFrame>
        <p:nvGraphicFramePr>
          <p:cNvPr id="9" name="Table 8"/>
          <p:cNvGraphicFramePr>
            <a:graphicFrameLocks noGrp="1"/>
          </p:cNvGraphicFramePr>
          <p:nvPr/>
        </p:nvGraphicFramePr>
        <p:xfrm>
          <a:off x="5572132" y="1357298"/>
          <a:ext cx="3333785" cy="3164840"/>
        </p:xfrm>
        <a:graphic>
          <a:graphicData uri="http://schemas.openxmlformats.org/drawingml/2006/table">
            <a:tbl>
              <a:tblPr firstRow="1" bandRow="1">
                <a:tableStyleId>{5C22544A-7EE6-4342-B048-85BDC9FD1C3A}</a:tableStyleId>
              </a:tblPr>
              <a:tblGrid>
                <a:gridCol w="714380"/>
                <a:gridCol w="1428760"/>
                <a:gridCol w="1190645"/>
              </a:tblGrid>
              <a:tr h="370840">
                <a:tc>
                  <a:txBody>
                    <a:bodyPr/>
                    <a:lstStyle/>
                    <a:p>
                      <a:r>
                        <a:rPr lang="en-IN" sz="1400" b="0" dirty="0" err="1" smtClean="0">
                          <a:solidFill>
                            <a:schemeClr val="tx1"/>
                          </a:solidFill>
                        </a:rPr>
                        <a:t>PageNo</a:t>
                      </a:r>
                      <a:r>
                        <a:rPr lang="en-IN" sz="1400" b="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Page/</a:t>
                      </a:r>
                    </a:p>
                    <a:p>
                      <a:r>
                        <a:rPr lang="en-IN" sz="1400" b="0" dirty="0" smtClean="0">
                          <a:solidFill>
                            <a:schemeClr val="tx1"/>
                          </a:solidFill>
                        </a:rPr>
                        <a:t>Sub-table</a:t>
                      </a:r>
                    </a:p>
                    <a:p>
                      <a:r>
                        <a:rPr lang="en-IN" sz="1400" b="0" dirty="0" smtClean="0">
                          <a:solidFill>
                            <a:schemeClr val="tx1"/>
                          </a:solidFill>
                        </a:rPr>
                        <a:t>Data</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smtClean="0">
                          <a:solidFill>
                            <a:schemeClr val="tx1"/>
                          </a:solidFill>
                        </a:rPr>
                        <a:t>Location</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strike="sngStrike" dirty="0" smtClean="0">
                          <a:solidFill>
                            <a:schemeClr val="tx1"/>
                          </a:solidFill>
                        </a:rPr>
                        <a:t>1</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strike="sngStrike" dirty="0" smtClean="0">
                          <a:solidFill>
                            <a:schemeClr val="tx1"/>
                          </a:solidFill>
                        </a:rPr>
                        <a:t>Data Item</a:t>
                      </a:r>
                    </a:p>
                    <a:p>
                      <a:r>
                        <a:rPr lang="en-IN" sz="1600" b="0" strike="sngStrike" dirty="0" smtClean="0">
                          <a:solidFill>
                            <a:schemeClr val="tx1"/>
                          </a:solidFill>
                        </a:rPr>
                        <a:t>A 1000</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strike="sngStrike" dirty="0" smtClean="0">
                          <a:solidFill>
                            <a:schemeClr val="tx1"/>
                          </a:solidFill>
                        </a:rPr>
                        <a:t>Addr1</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strike="sngStrike" dirty="0" smtClean="0">
                          <a:solidFill>
                            <a:schemeClr val="tx1"/>
                          </a:solidFill>
                        </a:rPr>
                        <a:t>2</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strike="sngStrike" dirty="0" smtClean="0">
                          <a:solidFill>
                            <a:schemeClr val="tx1"/>
                          </a:solidFill>
                        </a:rPr>
                        <a:t>B 2000</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strike="sngStrike" dirty="0" smtClean="0">
                          <a:solidFill>
                            <a:schemeClr val="tx1"/>
                          </a:solidFill>
                        </a:rPr>
                        <a:t>Addr2</a:t>
                      </a:r>
                      <a:endParaRPr lang="en-IN" sz="1600"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C 700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Addr3</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D 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Addr4</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 950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sz="1600" b="0" dirty="0" smtClean="0">
                          <a:solidFill>
                            <a:schemeClr val="tx1"/>
                          </a:solidFill>
                        </a:rPr>
                        <a:t>6</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B 2050</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smtClean="0">
                          <a:solidFill>
                            <a:schemeClr val="tx1"/>
                          </a:solidFill>
                        </a:rPr>
                        <a:t>Addr6</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6000760" y="1012300"/>
            <a:ext cx="1733167" cy="338554"/>
          </a:xfrm>
          <a:prstGeom prst="rect">
            <a:avLst/>
          </a:prstGeom>
          <a:noFill/>
        </p:spPr>
        <p:txBody>
          <a:bodyPr wrap="none" rtlCol="0">
            <a:spAutoFit/>
          </a:bodyPr>
          <a:lstStyle/>
          <a:p>
            <a:r>
              <a:rPr lang="en-IN" sz="1600" dirty="0" smtClean="0"/>
              <a:t>Database table</a:t>
            </a:r>
            <a:endParaRPr lang="en-IN" sz="1600" dirty="0"/>
          </a:p>
        </p:txBody>
      </p:sp>
      <p:sp>
        <p:nvSpPr>
          <p:cNvPr id="11" name="TextBox 10"/>
          <p:cNvSpPr txBox="1"/>
          <p:nvPr/>
        </p:nvSpPr>
        <p:spPr>
          <a:xfrm>
            <a:off x="5929322" y="4714884"/>
            <a:ext cx="2539478" cy="307777"/>
          </a:xfrm>
          <a:prstGeom prst="rect">
            <a:avLst/>
          </a:prstGeom>
          <a:noFill/>
        </p:spPr>
        <p:txBody>
          <a:bodyPr wrap="none" rtlCol="0">
            <a:spAutoFit/>
          </a:bodyPr>
          <a:lstStyle/>
          <a:p>
            <a:r>
              <a:rPr lang="en-IN" sz="1400" b="1" dirty="0" smtClean="0"/>
              <a:t>Shadow Page Directory</a:t>
            </a:r>
            <a:endParaRPr lang="en-IN" sz="1400" b="1" dirty="0"/>
          </a:p>
        </p:txBody>
      </p:sp>
      <p:sp>
        <p:nvSpPr>
          <p:cNvPr id="12" name="TextBox 11"/>
          <p:cNvSpPr txBox="1"/>
          <p:nvPr/>
        </p:nvSpPr>
        <p:spPr>
          <a:xfrm>
            <a:off x="6500826" y="5000636"/>
            <a:ext cx="2357454" cy="954107"/>
          </a:xfrm>
          <a:prstGeom prst="rect">
            <a:avLst/>
          </a:prstGeom>
          <a:noFill/>
          <a:ln>
            <a:solidFill>
              <a:srgbClr val="006600"/>
            </a:solidFill>
          </a:ln>
        </p:spPr>
        <p:txBody>
          <a:bodyPr wrap="square" rtlCol="0">
            <a:spAutoFit/>
          </a:bodyPr>
          <a:lstStyle/>
          <a:p>
            <a:r>
              <a:rPr lang="en-IN" sz="1400" dirty="0" smtClean="0"/>
              <a:t>Page 1: </a:t>
            </a:r>
            <a:r>
              <a:rPr lang="en-IN" sz="1400" strike="sngStrike" dirty="0" smtClean="0"/>
              <a:t>Addr1 </a:t>
            </a:r>
            <a:r>
              <a:rPr lang="en-IN" sz="1400" dirty="0" smtClean="0">
                <a:solidFill>
                  <a:srgbClr val="FF0000"/>
                </a:solidFill>
              </a:rPr>
              <a:t>Addr5</a:t>
            </a:r>
          </a:p>
          <a:p>
            <a:r>
              <a:rPr lang="en-IN" sz="1400" dirty="0" smtClean="0"/>
              <a:t>Page 2: </a:t>
            </a:r>
            <a:r>
              <a:rPr lang="en-IN" sz="1400" strike="sngStrike" dirty="0" smtClean="0"/>
              <a:t>Addr2</a:t>
            </a:r>
            <a:r>
              <a:rPr lang="en-IN" sz="1400" dirty="0" smtClean="0"/>
              <a:t> </a:t>
            </a:r>
            <a:r>
              <a:rPr lang="en-IN" sz="1400" dirty="0" smtClean="0">
                <a:solidFill>
                  <a:srgbClr val="FF0000"/>
                </a:solidFill>
              </a:rPr>
              <a:t>Addr6</a:t>
            </a:r>
          </a:p>
          <a:p>
            <a:r>
              <a:rPr lang="en-IN" sz="1400" dirty="0" smtClean="0"/>
              <a:t>Page 3: Addr3</a:t>
            </a:r>
          </a:p>
          <a:p>
            <a:r>
              <a:rPr lang="en-IN" sz="1400" dirty="0" smtClean="0"/>
              <a:t>Page 4: Addr4</a:t>
            </a:r>
            <a:endParaRPr lang="en-IN" sz="1400" dirty="0"/>
          </a:p>
        </p:txBody>
      </p:sp>
      <p:sp>
        <p:nvSpPr>
          <p:cNvPr id="13" name="TextBox 12"/>
          <p:cNvSpPr txBox="1"/>
          <p:nvPr/>
        </p:nvSpPr>
        <p:spPr>
          <a:xfrm>
            <a:off x="1357290" y="1643050"/>
            <a:ext cx="1507144" cy="523220"/>
          </a:xfrm>
          <a:prstGeom prst="rect">
            <a:avLst/>
          </a:prstGeom>
          <a:noFill/>
        </p:spPr>
        <p:txBody>
          <a:bodyPr wrap="none" rtlCol="0">
            <a:spAutoFit/>
          </a:bodyPr>
          <a:lstStyle/>
          <a:p>
            <a:pPr algn="ctr"/>
            <a:r>
              <a:rPr lang="en-IN" sz="1400" b="1" dirty="0" smtClean="0"/>
              <a:t>Current Page</a:t>
            </a:r>
          </a:p>
          <a:p>
            <a:pPr algn="ctr"/>
            <a:r>
              <a:rPr lang="en-IN" sz="1400" b="1" dirty="0" smtClean="0"/>
              <a:t>Directory</a:t>
            </a:r>
            <a:endParaRPr lang="en-IN" sz="1400" b="1" dirty="0"/>
          </a:p>
        </p:txBody>
      </p:sp>
      <p:sp>
        <p:nvSpPr>
          <p:cNvPr id="14" name="TextBox 13"/>
          <p:cNvSpPr txBox="1"/>
          <p:nvPr/>
        </p:nvSpPr>
        <p:spPr>
          <a:xfrm>
            <a:off x="1357290" y="2214554"/>
            <a:ext cx="2071702" cy="954107"/>
          </a:xfrm>
          <a:prstGeom prst="rect">
            <a:avLst/>
          </a:prstGeom>
          <a:noFill/>
          <a:ln>
            <a:solidFill>
              <a:srgbClr val="006600"/>
            </a:solidFill>
          </a:ln>
        </p:spPr>
        <p:txBody>
          <a:bodyPr wrap="square" rtlCol="0">
            <a:spAutoFit/>
          </a:bodyPr>
          <a:lstStyle/>
          <a:p>
            <a:r>
              <a:rPr lang="en-IN" sz="1400" dirty="0" smtClean="0"/>
              <a:t>Page 1: </a:t>
            </a:r>
            <a:r>
              <a:rPr lang="en-IN" sz="1400" strike="sngStrike" dirty="0" smtClean="0"/>
              <a:t>Addr1</a:t>
            </a:r>
            <a:r>
              <a:rPr lang="en-IN" sz="1400" dirty="0" smtClean="0"/>
              <a:t> Addr5</a:t>
            </a:r>
          </a:p>
          <a:p>
            <a:r>
              <a:rPr lang="en-IN" sz="1400" dirty="0" smtClean="0"/>
              <a:t>Page 2: </a:t>
            </a:r>
            <a:r>
              <a:rPr lang="en-IN" sz="1400" strike="sngStrike" dirty="0" smtClean="0"/>
              <a:t>Addr2</a:t>
            </a:r>
            <a:r>
              <a:rPr lang="en-IN" sz="1400" dirty="0" smtClean="0"/>
              <a:t> Addr6</a:t>
            </a:r>
          </a:p>
          <a:p>
            <a:r>
              <a:rPr lang="en-IN" sz="1400" dirty="0" smtClean="0"/>
              <a:t>Page 3: Addr3</a:t>
            </a:r>
          </a:p>
          <a:p>
            <a:r>
              <a:rPr lang="en-IN" sz="1400" dirty="0" smtClean="0"/>
              <a:t>Page 4: Addr4</a:t>
            </a:r>
            <a:endParaRPr lang="en-IN" sz="1400" dirty="0"/>
          </a:p>
        </p:txBody>
      </p:sp>
      <p:sp>
        <p:nvSpPr>
          <p:cNvPr id="15" name="Rectangle 14"/>
          <p:cNvSpPr/>
          <p:nvPr/>
        </p:nvSpPr>
        <p:spPr bwMode="auto">
          <a:xfrm>
            <a:off x="1071538" y="1571612"/>
            <a:ext cx="2571768" cy="207170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1571604" y="1214422"/>
            <a:ext cx="1569660" cy="338554"/>
          </a:xfrm>
          <a:prstGeom prst="rect">
            <a:avLst/>
          </a:prstGeom>
          <a:noFill/>
        </p:spPr>
        <p:txBody>
          <a:bodyPr wrap="none" rtlCol="0">
            <a:spAutoFit/>
          </a:bodyPr>
          <a:lstStyle/>
          <a:p>
            <a:r>
              <a:rPr lang="en-IN" sz="1600" dirty="0" smtClean="0">
                <a:solidFill>
                  <a:srgbClr val="C00000"/>
                </a:solidFill>
              </a:rPr>
              <a:t>Main Memory</a:t>
            </a:r>
            <a:endParaRPr lang="en-IN" sz="1600" dirty="0">
              <a:solidFill>
                <a:srgbClr val="C00000"/>
              </a:solidFill>
            </a:endParaRPr>
          </a:p>
        </p:txBody>
      </p:sp>
      <p:sp>
        <p:nvSpPr>
          <p:cNvPr id="17" name="TextBox 16"/>
          <p:cNvSpPr txBox="1"/>
          <p:nvPr/>
        </p:nvSpPr>
        <p:spPr>
          <a:xfrm>
            <a:off x="24352" y="3929066"/>
            <a:ext cx="2512226" cy="338554"/>
          </a:xfrm>
          <a:prstGeom prst="rect">
            <a:avLst/>
          </a:prstGeom>
          <a:noFill/>
        </p:spPr>
        <p:txBody>
          <a:bodyPr wrap="none" rtlCol="0">
            <a:spAutoFit/>
          </a:bodyPr>
          <a:lstStyle/>
          <a:p>
            <a:r>
              <a:rPr lang="en-IN" sz="1600" dirty="0" smtClean="0"/>
              <a:t>Transaction operations</a:t>
            </a:r>
            <a:endParaRPr lang="en-IN" sz="1600" dirty="0"/>
          </a:p>
        </p:txBody>
      </p:sp>
      <p:sp>
        <p:nvSpPr>
          <p:cNvPr id="18" name="TextBox 17"/>
          <p:cNvSpPr txBox="1"/>
          <p:nvPr/>
        </p:nvSpPr>
        <p:spPr>
          <a:xfrm>
            <a:off x="95790" y="4286256"/>
            <a:ext cx="2650084" cy="1815882"/>
          </a:xfrm>
          <a:prstGeom prst="rect">
            <a:avLst/>
          </a:prstGeom>
          <a:noFill/>
          <a:ln>
            <a:solidFill>
              <a:schemeClr val="tx1"/>
            </a:solidFill>
          </a:ln>
        </p:spPr>
        <p:txBody>
          <a:bodyPr wrap="none" rtlCol="0">
            <a:spAutoFit/>
          </a:bodyPr>
          <a:lstStyle/>
          <a:p>
            <a:r>
              <a:rPr lang="en-IN" sz="1600" dirty="0" smtClean="0"/>
              <a:t>(Start,T1)</a:t>
            </a:r>
          </a:p>
          <a:p>
            <a:r>
              <a:rPr lang="en-IN" sz="1600" dirty="0" smtClean="0"/>
              <a:t>(Write,T1,A,1000,950)</a:t>
            </a:r>
          </a:p>
          <a:p>
            <a:r>
              <a:rPr lang="en-IN" sz="1600" dirty="0" smtClean="0"/>
              <a:t>(Write,T1,B,2000,2050)</a:t>
            </a:r>
          </a:p>
          <a:p>
            <a:r>
              <a:rPr lang="en-IN" sz="1600" dirty="0" smtClean="0">
                <a:solidFill>
                  <a:srgbClr val="FF0000"/>
                </a:solidFill>
              </a:rPr>
              <a:t>(Commit,T1)</a:t>
            </a:r>
          </a:p>
          <a:p>
            <a:r>
              <a:rPr lang="en-IN" sz="1600" dirty="0" smtClean="0"/>
              <a:t>(Start, T2)</a:t>
            </a:r>
          </a:p>
          <a:p>
            <a:r>
              <a:rPr lang="en-IN" sz="1600" dirty="0" smtClean="0"/>
              <a:t>(Write,T2,C,700,600)</a:t>
            </a:r>
          </a:p>
          <a:p>
            <a:r>
              <a:rPr lang="en-IN" sz="1600" dirty="0" smtClean="0"/>
              <a:t>(Write,T2,D,50,30)</a:t>
            </a:r>
            <a:endParaRPr lang="en-IN" sz="1600" dirty="0"/>
          </a:p>
        </p:txBody>
      </p:sp>
      <p:sp>
        <p:nvSpPr>
          <p:cNvPr id="19" name="TextBox 18"/>
          <p:cNvSpPr txBox="1"/>
          <p:nvPr/>
        </p:nvSpPr>
        <p:spPr>
          <a:xfrm>
            <a:off x="2712054" y="4143380"/>
            <a:ext cx="2755883" cy="1815882"/>
          </a:xfrm>
          <a:prstGeom prst="rect">
            <a:avLst/>
          </a:prstGeom>
          <a:noFill/>
        </p:spPr>
        <p:txBody>
          <a:bodyPr wrap="none" rtlCol="0">
            <a:spAutoFit/>
          </a:bodyPr>
          <a:lstStyle/>
          <a:p>
            <a:r>
              <a:rPr lang="en-IN" sz="1600" dirty="0" smtClean="0">
                <a:solidFill>
                  <a:srgbClr val="006600"/>
                </a:solidFill>
              </a:rPr>
              <a:t>After execution of</a:t>
            </a:r>
          </a:p>
          <a:p>
            <a:r>
              <a:rPr lang="en-IN" sz="1600" dirty="0" smtClean="0">
                <a:solidFill>
                  <a:srgbClr val="006600"/>
                </a:solidFill>
              </a:rPr>
              <a:t>(commit,T1)</a:t>
            </a:r>
          </a:p>
          <a:p>
            <a:r>
              <a:rPr lang="en-IN" sz="1600" dirty="0" smtClean="0">
                <a:solidFill>
                  <a:srgbClr val="006600"/>
                </a:solidFill>
              </a:rPr>
              <a:t>Shadow directory will </a:t>
            </a:r>
          </a:p>
          <a:p>
            <a:r>
              <a:rPr lang="en-IN" sz="1600" dirty="0" smtClean="0">
                <a:solidFill>
                  <a:srgbClr val="006600"/>
                </a:solidFill>
              </a:rPr>
              <a:t>be updated and old page</a:t>
            </a:r>
          </a:p>
          <a:p>
            <a:r>
              <a:rPr lang="en-IN" sz="1600" dirty="0" smtClean="0">
                <a:solidFill>
                  <a:srgbClr val="006600"/>
                </a:solidFill>
              </a:rPr>
              <a:t>On the hard disk will be </a:t>
            </a:r>
          </a:p>
          <a:p>
            <a:r>
              <a:rPr lang="en-IN" sz="1600" dirty="0" smtClean="0">
                <a:solidFill>
                  <a:srgbClr val="006600"/>
                </a:solidFill>
              </a:rPr>
              <a:t>discarded</a:t>
            </a:r>
          </a:p>
          <a:p>
            <a:endParaRPr lang="en-IN" sz="1600" dirty="0">
              <a:solidFill>
                <a:srgbClr val="006600"/>
              </a:solidFill>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a:t>
            </a:r>
          </a:p>
        </p:txBody>
      </p:sp>
      <p:sp>
        <p:nvSpPr>
          <p:cNvPr id="4" name="Date Placeholder 3"/>
          <p:cNvSpPr>
            <a:spLocks noGrp="1"/>
          </p:cNvSpPr>
          <p:nvPr>
            <p:ph type="dt" sz="half" idx="10"/>
          </p:nvPr>
        </p:nvSpPr>
        <p:spPr/>
        <p:txBody>
          <a:bodyPr/>
          <a:lstStyle/>
          <a:p>
            <a:fld id="{DAC86BA4-7BE5-455A-98A4-ECF6E54AAB0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273</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1538" y="1317925"/>
            <a:ext cx="7025434" cy="47542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922939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recovery algorithm</a:t>
            </a:r>
            <a:endParaRPr lang="en-US" dirty="0"/>
          </a:p>
        </p:txBody>
      </p:sp>
      <p:sp>
        <p:nvSpPr>
          <p:cNvPr id="4" name="Date Placeholder 3"/>
          <p:cNvSpPr>
            <a:spLocks noGrp="1"/>
          </p:cNvSpPr>
          <p:nvPr>
            <p:ph type="dt" sz="half" idx="10"/>
          </p:nvPr>
        </p:nvSpPr>
        <p:spPr/>
        <p:txBody>
          <a:bodyPr/>
          <a:lstStyle/>
          <a:p>
            <a:fld id="{E6E9D64A-367E-4A18-8608-6BA50869640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274</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786" y="1428736"/>
            <a:ext cx="7871512" cy="40719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768329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algorithm</a:t>
            </a:r>
          </a:p>
        </p:txBody>
      </p:sp>
      <p:sp>
        <p:nvSpPr>
          <p:cNvPr id="4" name="Date Placeholder 3"/>
          <p:cNvSpPr>
            <a:spLocks noGrp="1"/>
          </p:cNvSpPr>
          <p:nvPr>
            <p:ph type="dt" sz="half" idx="10"/>
          </p:nvPr>
        </p:nvSpPr>
        <p:spPr/>
        <p:txBody>
          <a:bodyPr/>
          <a:lstStyle/>
          <a:p>
            <a:fld id="{89E2594A-ABDF-4D18-A184-54352ED861C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275</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786" y="1571612"/>
            <a:ext cx="7749902" cy="33671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3946086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algorithm</a:t>
            </a:r>
          </a:p>
        </p:txBody>
      </p:sp>
      <p:sp>
        <p:nvSpPr>
          <p:cNvPr id="4" name="Date Placeholder 3"/>
          <p:cNvSpPr>
            <a:spLocks noGrp="1"/>
          </p:cNvSpPr>
          <p:nvPr>
            <p:ph type="dt" sz="half" idx="10"/>
          </p:nvPr>
        </p:nvSpPr>
        <p:spPr/>
        <p:txBody>
          <a:bodyPr/>
          <a:lstStyle/>
          <a:p>
            <a:fld id="{C9EE4DE5-8DCE-47F2-B120-BEA43A0C23F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276</a:t>
            </a:fld>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596" y="1428736"/>
            <a:ext cx="8274065" cy="32193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2096584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Next we will learn Deadlocks</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2000" dirty="0" smtClean="0"/>
              <a:t>Deadlocks occur when each transaction T in a set of two or more transactions is waiting for some item that is locked by some other transaction T’ in the set.</a:t>
            </a:r>
          </a:p>
        </p:txBody>
      </p:sp>
      <p:sp>
        <p:nvSpPr>
          <p:cNvPr id="2" name="Date Placeholder 1"/>
          <p:cNvSpPr>
            <a:spLocks noGrp="1"/>
          </p:cNvSpPr>
          <p:nvPr>
            <p:ph type="dt" sz="half" idx="10"/>
          </p:nvPr>
        </p:nvSpPr>
        <p:spPr/>
        <p:txBody>
          <a:bodyPr/>
          <a:lstStyle/>
          <a:p>
            <a:fld id="{A3F594EE-20EF-4978-9D56-7FA8F000E179}"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277</a:t>
            </a:fld>
            <a:endParaRPr lang="en-US"/>
          </a:p>
        </p:txBody>
      </p:sp>
    </p:spTree>
    <p:extLst>
      <p:ext uri="{BB962C8B-B14F-4D97-AF65-F5344CB8AC3E}">
        <p14:creationId xmlns="" xmlns:p14="http://schemas.microsoft.com/office/powerpoint/2010/main" val="2793000527"/>
      </p:ext>
    </p:extLst>
  </p:cSld>
  <p:clrMapOvr>
    <a:masterClrMapping/>
  </p:clrMapOvr>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Illustrating Deadlock Problem</a:t>
            </a:r>
            <a:endParaRPr lang="en-IN" dirty="0"/>
          </a:p>
        </p:txBody>
      </p:sp>
      <p:sp>
        <p:nvSpPr>
          <p:cNvPr id="4" name="Date Placeholder 3"/>
          <p:cNvSpPr>
            <a:spLocks noGrp="1"/>
          </p:cNvSpPr>
          <p:nvPr>
            <p:ph type="dt" sz="half" idx="10"/>
          </p:nvPr>
        </p:nvSpPr>
        <p:spPr/>
        <p:txBody>
          <a:bodyPr/>
          <a:lstStyle/>
          <a:p>
            <a:fld id="{9BBE00B5-BBF9-4AE2-8570-E7BA4FA9387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278</a:t>
            </a:fld>
            <a:endParaRPr lang="en-US"/>
          </a:p>
        </p:txBody>
      </p:sp>
      <p:pic>
        <p:nvPicPr>
          <p:cNvPr id="1026" name="Picture 2" descr="https://db.apache.org/derby/docs/10.0/images/dead.gif"/>
          <p:cNvPicPr>
            <a:picLocks noChangeAspect="1" noChangeArrowheads="1"/>
          </p:cNvPicPr>
          <p:nvPr/>
        </p:nvPicPr>
        <p:blipFill>
          <a:blip r:embed="rId2" cstate="print"/>
          <a:srcRect/>
          <a:stretch>
            <a:fillRect/>
          </a:stretch>
        </p:blipFill>
        <p:spPr bwMode="auto">
          <a:xfrm>
            <a:off x="4286248" y="3859252"/>
            <a:ext cx="4643470" cy="2427268"/>
          </a:xfrm>
          <a:prstGeom prst="rect">
            <a:avLst/>
          </a:prstGeom>
          <a:noFill/>
        </p:spPr>
      </p:pic>
      <p:graphicFrame>
        <p:nvGraphicFramePr>
          <p:cNvPr id="8" name="Table 7"/>
          <p:cNvGraphicFramePr>
            <a:graphicFrameLocks noGrp="1"/>
          </p:cNvGraphicFramePr>
          <p:nvPr/>
        </p:nvGraphicFramePr>
        <p:xfrm>
          <a:off x="285720" y="1142984"/>
          <a:ext cx="4643438" cy="2581494"/>
        </p:xfrm>
        <a:graphic>
          <a:graphicData uri="http://schemas.openxmlformats.org/drawingml/2006/table">
            <a:tbl>
              <a:tblPr firstRow="1" bandRow="1">
                <a:tableStyleId>{5C22544A-7EE6-4342-B048-85BDC9FD1C3A}</a:tableStyleId>
              </a:tblPr>
              <a:tblGrid>
                <a:gridCol w="2071702"/>
                <a:gridCol w="2571736"/>
              </a:tblGrid>
              <a:tr h="293832">
                <a:tc>
                  <a:txBody>
                    <a:bodyPr/>
                    <a:lstStyle/>
                    <a:p>
                      <a:pPr algn="ctr"/>
                      <a:r>
                        <a:rPr lang="en-IN" sz="1400" b="1" dirty="0" smtClean="0">
                          <a:solidFill>
                            <a:schemeClr val="tx1"/>
                          </a:solidFill>
                        </a:rPr>
                        <a:t>Transaction A</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smtClean="0">
                          <a:solidFill>
                            <a:schemeClr val="tx1"/>
                          </a:solidFill>
                        </a:rPr>
                        <a:t>Transaction B</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5974">
                <a:tc>
                  <a:txBody>
                    <a:bodyPr/>
                    <a:lstStyle/>
                    <a:p>
                      <a:r>
                        <a:rPr lang="en-IN" sz="1400" b="0" dirty="0" err="1" smtClean="0">
                          <a:solidFill>
                            <a:schemeClr val="tx1"/>
                          </a:solidFill>
                        </a:rPr>
                        <a:t>Read_lock</a:t>
                      </a:r>
                      <a:r>
                        <a:rPr lang="en-IN" sz="1400" b="0" dirty="0" smtClean="0">
                          <a:solidFill>
                            <a:schemeClr val="tx1"/>
                          </a:solidFill>
                        </a:rPr>
                        <a:t>(orders)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6482">
                <a:tc>
                  <a:txBody>
                    <a:bodyPr/>
                    <a:lstStyle/>
                    <a:p>
                      <a:r>
                        <a:rPr lang="en-IN" sz="1400" b="0" dirty="0" err="1" smtClean="0">
                          <a:solidFill>
                            <a:schemeClr val="tx1"/>
                          </a:solidFill>
                        </a:rPr>
                        <a:t>Read_item</a:t>
                      </a:r>
                      <a:r>
                        <a:rPr lang="en-IN" sz="1400" b="0" dirty="0" smtClean="0">
                          <a:solidFill>
                            <a:schemeClr val="tx1"/>
                          </a:solidFill>
                        </a:rPr>
                        <a:t>(orders)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832">
                <a:tc>
                  <a:txBody>
                    <a:bodyPr/>
                    <a:lstStyle/>
                    <a:p>
                      <a:endParaRPr lang="en-IN"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err="1" smtClean="0">
                          <a:solidFill>
                            <a:schemeClr val="tx1"/>
                          </a:solidFill>
                        </a:rPr>
                        <a:t>Read_lock</a:t>
                      </a:r>
                      <a:r>
                        <a:rPr lang="en-IN" sz="1400" b="0" dirty="0" smtClean="0">
                          <a:solidFill>
                            <a:schemeClr val="tx1"/>
                          </a:solidFill>
                        </a:rPr>
                        <a:t>(accounts)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832">
                <a:tc>
                  <a:txBody>
                    <a:bodyPr/>
                    <a:lstStyle/>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err="1" smtClean="0">
                          <a:solidFill>
                            <a:schemeClr val="tx1"/>
                          </a:solidFill>
                        </a:rPr>
                        <a:t>Read_item</a:t>
                      </a:r>
                      <a:r>
                        <a:rPr lang="en-IN" sz="1400" b="0" dirty="0" smtClean="0">
                          <a:solidFill>
                            <a:schemeClr val="tx1"/>
                          </a:solidFill>
                        </a:rPr>
                        <a:t>(accounts)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514">
                <a:tc>
                  <a:txBody>
                    <a:bodyPr/>
                    <a:lstStyle/>
                    <a:p>
                      <a:r>
                        <a:rPr lang="en-IN" sz="1400" b="0" dirty="0" err="1" smtClean="0">
                          <a:solidFill>
                            <a:schemeClr val="tx1"/>
                          </a:solidFill>
                        </a:rPr>
                        <a:t>Write_lock</a:t>
                      </a:r>
                      <a:r>
                        <a:rPr lang="en-IN" sz="1400" b="0" dirty="0" smtClean="0">
                          <a:solidFill>
                            <a:schemeClr val="tx1"/>
                          </a:solidFill>
                        </a:rPr>
                        <a:t>(accounts)</a:t>
                      </a:r>
                    </a:p>
                    <a:p>
                      <a:r>
                        <a:rPr lang="en-IN" sz="1400" b="0" dirty="0" smtClean="0">
                          <a:solidFill>
                            <a:schemeClr val="tx1"/>
                          </a:solidFill>
                        </a:rPr>
                        <a:t>(wait</a:t>
                      </a:r>
                      <a:r>
                        <a:rPr lang="en-IN" sz="1400" b="0" baseline="0" dirty="0" smtClean="0">
                          <a:solidFill>
                            <a:schemeClr val="tx1"/>
                          </a:solidFill>
                        </a:rPr>
                        <a:t> for accounts)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514">
                <a:tc>
                  <a:txBody>
                    <a:bodyPr/>
                    <a:lstStyle/>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err="1" smtClean="0">
                          <a:solidFill>
                            <a:schemeClr val="tx1"/>
                          </a:solidFill>
                        </a:rPr>
                        <a:t>Write_lock</a:t>
                      </a:r>
                      <a:r>
                        <a:rPr lang="en-IN" sz="1400" b="0" dirty="0" smtClean="0">
                          <a:solidFill>
                            <a:schemeClr val="tx1"/>
                          </a:solidFill>
                        </a:rPr>
                        <a:t>(</a:t>
                      </a:r>
                      <a:r>
                        <a:rPr lang="en-IN" sz="1400" b="0" dirty="0" err="1" smtClean="0">
                          <a:solidFill>
                            <a:schemeClr val="tx1"/>
                          </a:solidFill>
                        </a:rPr>
                        <a:t>oders</a:t>
                      </a:r>
                      <a:r>
                        <a:rPr lang="en-IN" sz="1400" b="0" dirty="0" smtClean="0">
                          <a:solidFill>
                            <a:schemeClr val="tx1"/>
                          </a:solidFill>
                        </a:rPr>
                        <a:t>)</a:t>
                      </a:r>
                    </a:p>
                    <a:p>
                      <a:r>
                        <a:rPr lang="en-IN" sz="1400" b="0" dirty="0" smtClean="0">
                          <a:solidFill>
                            <a:schemeClr val="tx1"/>
                          </a:solidFill>
                        </a:rPr>
                        <a:t>(wait</a:t>
                      </a:r>
                      <a:r>
                        <a:rPr lang="en-IN" sz="1400" b="0" baseline="0" dirty="0" smtClean="0">
                          <a:solidFill>
                            <a:schemeClr val="tx1"/>
                          </a:solidFill>
                        </a:rPr>
                        <a:t> for </a:t>
                      </a:r>
                      <a:r>
                        <a:rPr lang="en-IN" sz="1400" b="0" baseline="0" dirty="0" err="1" smtClean="0">
                          <a:solidFill>
                            <a:schemeClr val="tx1"/>
                          </a:solidFill>
                        </a:rPr>
                        <a:t>oders</a:t>
                      </a:r>
                      <a:r>
                        <a:rPr lang="en-IN" sz="1400" b="0" baseline="0" dirty="0" smtClean="0">
                          <a:solidFill>
                            <a:schemeClr val="tx1"/>
                          </a:solidFill>
                        </a:rPr>
                        <a:t>)</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5643570" y="3143248"/>
            <a:ext cx="2490425" cy="646331"/>
          </a:xfrm>
          <a:prstGeom prst="rect">
            <a:avLst/>
          </a:prstGeom>
          <a:noFill/>
        </p:spPr>
        <p:txBody>
          <a:bodyPr wrap="none" rtlCol="0">
            <a:spAutoFit/>
          </a:bodyPr>
          <a:lstStyle/>
          <a:p>
            <a:r>
              <a:rPr lang="en-IN" dirty="0" smtClean="0">
                <a:solidFill>
                  <a:srgbClr val="0000FF"/>
                </a:solidFill>
              </a:rPr>
              <a:t>Deadlock between </a:t>
            </a:r>
          </a:p>
          <a:p>
            <a:r>
              <a:rPr lang="en-IN" dirty="0" smtClean="0">
                <a:solidFill>
                  <a:srgbClr val="0000FF"/>
                </a:solidFill>
              </a:rPr>
              <a:t>Transaction A and B</a:t>
            </a:r>
            <a:endParaRPr lang="en-IN" dirty="0">
              <a:solidFill>
                <a:srgbClr val="0000FF"/>
              </a:solidFill>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Approaches for dealing with deadlocks</a:t>
            </a:r>
            <a:endParaRPr lang="en-IN" sz="2800" dirty="0"/>
          </a:p>
        </p:txBody>
      </p:sp>
      <p:sp>
        <p:nvSpPr>
          <p:cNvPr id="3" name="Content Placeholder 2"/>
          <p:cNvSpPr>
            <a:spLocks noGrp="1"/>
          </p:cNvSpPr>
          <p:nvPr>
            <p:ph idx="1"/>
          </p:nvPr>
        </p:nvSpPr>
        <p:spPr/>
        <p:txBody>
          <a:bodyPr/>
          <a:lstStyle/>
          <a:p>
            <a:pPr>
              <a:buNone/>
            </a:pPr>
            <a:r>
              <a:rPr lang="en-IN" sz="2000" dirty="0" smtClean="0">
                <a:solidFill>
                  <a:srgbClr val="C00000"/>
                </a:solidFill>
              </a:rPr>
              <a:t>1.</a:t>
            </a:r>
            <a:r>
              <a:rPr lang="en-IN" sz="2000" dirty="0" smtClean="0"/>
              <a:t>Deadlock Prevention Protocols</a:t>
            </a:r>
          </a:p>
          <a:p>
            <a:pPr>
              <a:buNone/>
            </a:pPr>
            <a:r>
              <a:rPr lang="en-IN" sz="2000" dirty="0" smtClean="0"/>
              <a:t>	</a:t>
            </a:r>
            <a:r>
              <a:rPr lang="en-IN" sz="2000" dirty="0" smtClean="0">
                <a:solidFill>
                  <a:srgbClr val="C00000"/>
                </a:solidFill>
              </a:rPr>
              <a:t>1.1. </a:t>
            </a:r>
            <a:r>
              <a:rPr lang="en-IN" sz="2000" dirty="0" smtClean="0"/>
              <a:t>Based on Timestamp</a:t>
            </a:r>
          </a:p>
          <a:p>
            <a:pPr>
              <a:buNone/>
            </a:pPr>
            <a:r>
              <a:rPr lang="en-IN" sz="2000" dirty="0" smtClean="0"/>
              <a:t>		</a:t>
            </a:r>
            <a:r>
              <a:rPr lang="en-IN" sz="2000" dirty="0" smtClean="0">
                <a:solidFill>
                  <a:srgbClr val="C00000"/>
                </a:solidFill>
              </a:rPr>
              <a:t>1.1.1. </a:t>
            </a:r>
            <a:r>
              <a:rPr lang="en-IN" sz="2000" dirty="0" smtClean="0"/>
              <a:t>Wait-Die</a:t>
            </a:r>
          </a:p>
          <a:p>
            <a:pPr>
              <a:buNone/>
            </a:pPr>
            <a:r>
              <a:rPr lang="en-IN" sz="2000" dirty="0" smtClean="0"/>
              <a:t>		</a:t>
            </a:r>
            <a:r>
              <a:rPr lang="en-IN" sz="2000" dirty="0" smtClean="0">
                <a:solidFill>
                  <a:srgbClr val="C00000"/>
                </a:solidFill>
              </a:rPr>
              <a:t>1.1.2. </a:t>
            </a:r>
            <a:r>
              <a:rPr lang="en-IN" sz="2000" dirty="0" smtClean="0"/>
              <a:t>Wound-Wait</a:t>
            </a:r>
          </a:p>
          <a:p>
            <a:pPr>
              <a:buNone/>
            </a:pPr>
            <a:r>
              <a:rPr lang="en-IN" sz="2000" dirty="0" smtClean="0"/>
              <a:t>	</a:t>
            </a:r>
            <a:r>
              <a:rPr lang="en-IN" sz="2000" dirty="0" smtClean="0">
                <a:solidFill>
                  <a:srgbClr val="C00000"/>
                </a:solidFill>
              </a:rPr>
              <a:t>1.2</a:t>
            </a:r>
            <a:r>
              <a:rPr lang="en-IN" sz="2000" dirty="0" smtClean="0"/>
              <a:t> Without using timestamp</a:t>
            </a:r>
          </a:p>
          <a:p>
            <a:pPr>
              <a:buNone/>
            </a:pPr>
            <a:r>
              <a:rPr lang="en-IN" sz="2000" dirty="0" smtClean="0"/>
              <a:t>		</a:t>
            </a:r>
            <a:r>
              <a:rPr lang="en-IN" sz="2000" dirty="0" smtClean="0">
                <a:solidFill>
                  <a:srgbClr val="C00000"/>
                </a:solidFill>
              </a:rPr>
              <a:t>1.2.1. </a:t>
            </a:r>
            <a:r>
              <a:rPr lang="en-IN" sz="2000" dirty="0" smtClean="0"/>
              <a:t>No-waiting</a:t>
            </a:r>
          </a:p>
          <a:p>
            <a:pPr>
              <a:buNone/>
            </a:pPr>
            <a:r>
              <a:rPr lang="en-IN" sz="2000" dirty="0" smtClean="0"/>
              <a:t>		</a:t>
            </a:r>
            <a:r>
              <a:rPr lang="en-IN" sz="2000" dirty="0" smtClean="0">
                <a:solidFill>
                  <a:srgbClr val="C00000"/>
                </a:solidFill>
              </a:rPr>
              <a:t>1.2.2. </a:t>
            </a:r>
            <a:r>
              <a:rPr lang="en-IN" sz="2000" dirty="0" smtClean="0"/>
              <a:t>Cautious waiting</a:t>
            </a:r>
          </a:p>
          <a:p>
            <a:pPr>
              <a:buNone/>
            </a:pPr>
            <a:endParaRPr lang="en-IN" sz="2000" dirty="0" smtClean="0"/>
          </a:p>
          <a:p>
            <a:pPr>
              <a:buNone/>
            </a:pPr>
            <a:r>
              <a:rPr lang="en-IN" sz="2000" dirty="0" smtClean="0">
                <a:solidFill>
                  <a:srgbClr val="C00000"/>
                </a:solidFill>
              </a:rPr>
              <a:t>2. </a:t>
            </a:r>
            <a:r>
              <a:rPr lang="en-IN" sz="2000" dirty="0" smtClean="0"/>
              <a:t>Deadlock Detection Protocols</a:t>
            </a:r>
          </a:p>
          <a:p>
            <a:pPr>
              <a:buNone/>
            </a:pPr>
            <a:r>
              <a:rPr lang="en-IN" sz="2000" dirty="0" smtClean="0"/>
              <a:t>	</a:t>
            </a:r>
            <a:r>
              <a:rPr lang="en-IN" sz="2000" dirty="0" smtClean="0">
                <a:solidFill>
                  <a:srgbClr val="C00000"/>
                </a:solidFill>
              </a:rPr>
              <a:t>2.1. </a:t>
            </a:r>
            <a:r>
              <a:rPr lang="en-IN" sz="2000" dirty="0" smtClean="0"/>
              <a:t>Using wait-for graph</a:t>
            </a:r>
          </a:p>
          <a:p>
            <a:pPr>
              <a:buNone/>
            </a:pPr>
            <a:endParaRPr lang="en-IN" sz="2000" dirty="0" smtClean="0"/>
          </a:p>
          <a:p>
            <a:pPr>
              <a:buNone/>
            </a:pPr>
            <a:r>
              <a:rPr lang="en-IN" sz="2000" dirty="0" smtClean="0">
                <a:solidFill>
                  <a:srgbClr val="C00000"/>
                </a:solidFill>
              </a:rPr>
              <a:t>3.</a:t>
            </a:r>
            <a:r>
              <a:rPr lang="en-IN" sz="2000" dirty="0" smtClean="0"/>
              <a:t> Timeouts</a:t>
            </a:r>
            <a:endParaRPr lang="en-IN" sz="2000" dirty="0"/>
          </a:p>
        </p:txBody>
      </p:sp>
      <p:sp>
        <p:nvSpPr>
          <p:cNvPr id="4" name="Date Placeholder 3"/>
          <p:cNvSpPr>
            <a:spLocks noGrp="1"/>
          </p:cNvSpPr>
          <p:nvPr>
            <p:ph type="dt" sz="half" idx="10"/>
          </p:nvPr>
        </p:nvSpPr>
        <p:spPr/>
        <p:txBody>
          <a:bodyPr/>
          <a:lstStyle/>
          <a:p>
            <a:fld id="{A45F37C5-DD87-4CED-819C-C4BDCB51582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279</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 Operations</a:t>
            </a:r>
            <a:endParaRPr lang="en-IN" sz="2400" dirty="0"/>
          </a:p>
        </p:txBody>
      </p:sp>
      <p:sp>
        <p:nvSpPr>
          <p:cNvPr id="4" name="Date Placeholder 3"/>
          <p:cNvSpPr>
            <a:spLocks noGrp="1"/>
          </p:cNvSpPr>
          <p:nvPr>
            <p:ph type="dt" sz="half" idx="10"/>
          </p:nvPr>
        </p:nvSpPr>
        <p:spPr/>
        <p:txBody>
          <a:bodyPr/>
          <a:lstStyle/>
          <a:p>
            <a:fld id="{62E928B5-EC29-4D74-A28A-5B2F88B27A7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a:t>
            </a:fld>
            <a:endParaRPr lang="en-US"/>
          </a:p>
        </p:txBody>
      </p:sp>
      <p:sp>
        <p:nvSpPr>
          <p:cNvPr id="7" name="TextBox 6"/>
          <p:cNvSpPr txBox="1"/>
          <p:nvPr/>
        </p:nvSpPr>
        <p:spPr>
          <a:xfrm>
            <a:off x="571472" y="1357298"/>
            <a:ext cx="6522042" cy="369332"/>
          </a:xfrm>
          <a:prstGeom prst="rect">
            <a:avLst/>
          </a:prstGeom>
          <a:noFill/>
        </p:spPr>
        <p:txBody>
          <a:bodyPr wrap="none" rtlCol="0">
            <a:spAutoFit/>
          </a:bodyPr>
          <a:lstStyle/>
          <a:p>
            <a:r>
              <a:rPr lang="en-IN" dirty="0" smtClean="0"/>
              <a:t>Example of transaction Read Operation: </a:t>
            </a:r>
            <a:r>
              <a:rPr lang="en-IN" dirty="0" smtClean="0">
                <a:solidFill>
                  <a:srgbClr val="FF0000"/>
                </a:solidFill>
              </a:rPr>
              <a:t>read</a:t>
            </a:r>
            <a:r>
              <a:rPr lang="en-IN" dirty="0" smtClean="0"/>
              <a:t>(balance)</a:t>
            </a:r>
            <a:endParaRPr lang="en-IN" dirty="0"/>
          </a:p>
        </p:txBody>
      </p:sp>
      <p:sp>
        <p:nvSpPr>
          <p:cNvPr id="8" name="TextBox 7"/>
          <p:cNvSpPr txBox="1"/>
          <p:nvPr/>
        </p:nvSpPr>
        <p:spPr>
          <a:xfrm>
            <a:off x="1357290" y="1857364"/>
            <a:ext cx="3658374" cy="369332"/>
          </a:xfrm>
          <a:prstGeom prst="rect">
            <a:avLst/>
          </a:prstGeom>
          <a:noFill/>
          <a:ln>
            <a:solidFill>
              <a:srgbClr val="FF0000"/>
            </a:solidFill>
          </a:ln>
        </p:spPr>
        <p:txBody>
          <a:bodyPr wrap="none" rtlCol="0">
            <a:spAutoFit/>
          </a:bodyPr>
          <a:lstStyle/>
          <a:p>
            <a:r>
              <a:rPr lang="en-IN" dirty="0" smtClean="0"/>
              <a:t>select balance from </a:t>
            </a:r>
            <a:r>
              <a:rPr lang="en-IN" dirty="0" smtClean="0">
                <a:solidFill>
                  <a:srgbClr val="33CC33"/>
                </a:solidFill>
              </a:rPr>
              <a:t>accounts</a:t>
            </a:r>
            <a:r>
              <a:rPr lang="en-IN" dirty="0" smtClean="0"/>
              <a:t>;</a:t>
            </a:r>
            <a:endParaRPr lang="en-IN" dirty="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Prevention Protocols</a:t>
            </a:r>
            <a:endParaRPr lang="en-IN" dirty="0"/>
          </a:p>
        </p:txBody>
      </p:sp>
      <p:sp>
        <p:nvSpPr>
          <p:cNvPr id="3" name="Content Placeholder 2"/>
          <p:cNvSpPr>
            <a:spLocks noGrp="1"/>
          </p:cNvSpPr>
          <p:nvPr>
            <p:ph idx="1"/>
          </p:nvPr>
        </p:nvSpPr>
        <p:spPr/>
        <p:txBody>
          <a:bodyPr/>
          <a:lstStyle/>
          <a:p>
            <a:pPr>
              <a:buNone/>
            </a:pPr>
            <a:r>
              <a:rPr lang="en-IN" sz="2000" b="1" dirty="0" smtClean="0"/>
              <a:t>Based on Timestamp</a:t>
            </a:r>
            <a:r>
              <a:rPr lang="en-IN" sz="2000" dirty="0" smtClean="0"/>
              <a:t>: </a:t>
            </a:r>
            <a:r>
              <a:rPr lang="en-IN" sz="2000" dirty="0" smtClean="0">
                <a:solidFill>
                  <a:srgbClr val="C00000"/>
                </a:solidFill>
              </a:rPr>
              <a:t>1. </a:t>
            </a:r>
            <a:r>
              <a:rPr lang="en-IN" sz="2000" dirty="0" smtClean="0"/>
              <a:t>Wait-Die 	</a:t>
            </a:r>
            <a:r>
              <a:rPr lang="en-IN" sz="2000" dirty="0" smtClean="0">
                <a:solidFill>
                  <a:srgbClr val="C00000"/>
                </a:solidFill>
              </a:rPr>
              <a:t>2.</a:t>
            </a:r>
            <a:r>
              <a:rPr lang="en-IN" sz="2000" dirty="0" smtClean="0"/>
              <a:t>Wound-Wait</a:t>
            </a:r>
          </a:p>
          <a:p>
            <a:pPr>
              <a:lnSpc>
                <a:spcPct val="80000"/>
              </a:lnSpc>
              <a:buNone/>
            </a:pPr>
            <a:r>
              <a:rPr lang="en-US" sz="1800" dirty="0" smtClean="0"/>
              <a:t>Suppose Ti tries to lock an item X but is not able because X is </a:t>
            </a:r>
          </a:p>
          <a:p>
            <a:pPr>
              <a:lnSpc>
                <a:spcPct val="80000"/>
              </a:lnSpc>
              <a:buNone/>
            </a:pPr>
            <a:r>
              <a:rPr lang="en-US" sz="1800" dirty="0" smtClean="0"/>
              <a:t>locked by some other transaction </a:t>
            </a:r>
            <a:r>
              <a:rPr lang="en-US" sz="1800" dirty="0" err="1" smtClean="0"/>
              <a:t>Tj</a:t>
            </a:r>
            <a:r>
              <a:rPr lang="en-US" sz="1800" dirty="0" smtClean="0"/>
              <a:t>.</a:t>
            </a:r>
          </a:p>
          <a:p>
            <a:pPr>
              <a:lnSpc>
                <a:spcPct val="80000"/>
              </a:lnSpc>
              <a:buNone/>
            </a:pPr>
            <a:r>
              <a:rPr lang="en-US" sz="1800" dirty="0" smtClean="0">
                <a:solidFill>
                  <a:srgbClr val="C00000"/>
                </a:solidFill>
              </a:rPr>
              <a:t>1. wait-die:</a:t>
            </a:r>
          </a:p>
          <a:p>
            <a:pPr lvl="1">
              <a:lnSpc>
                <a:spcPct val="80000"/>
              </a:lnSpc>
            </a:pPr>
            <a:r>
              <a:rPr lang="en-US" sz="1600" dirty="0" smtClean="0"/>
              <a:t>If TS(Ti) &lt; TS(</a:t>
            </a:r>
            <a:r>
              <a:rPr lang="en-US" sz="1600" dirty="0" err="1" smtClean="0"/>
              <a:t>Tj</a:t>
            </a:r>
            <a:r>
              <a:rPr lang="en-US" sz="1600" dirty="0" smtClean="0"/>
              <a:t>), then (Ti older than </a:t>
            </a:r>
            <a:r>
              <a:rPr lang="en-US" sz="1600" dirty="0" err="1" smtClean="0"/>
              <a:t>Tj</a:t>
            </a:r>
            <a:r>
              <a:rPr lang="en-US" sz="1600" dirty="0" smtClean="0"/>
              <a:t>), Ti is allowed to wait</a:t>
            </a:r>
          </a:p>
          <a:p>
            <a:pPr lvl="1">
              <a:lnSpc>
                <a:spcPct val="80000"/>
              </a:lnSpc>
            </a:pPr>
            <a:r>
              <a:rPr lang="en-US" sz="1600" dirty="0" smtClean="0"/>
              <a:t>Otherwise (Ti younger than </a:t>
            </a:r>
            <a:r>
              <a:rPr lang="en-US" sz="1600" dirty="0" err="1" smtClean="0"/>
              <a:t>Tj</a:t>
            </a:r>
            <a:r>
              <a:rPr lang="en-US" sz="1600" dirty="0" smtClean="0"/>
              <a:t>) abort &amp; rollback Ti and restart it using the same timestamp</a:t>
            </a:r>
          </a:p>
          <a:p>
            <a:pPr lvl="1">
              <a:lnSpc>
                <a:spcPct val="80000"/>
              </a:lnSpc>
              <a:buNone/>
            </a:pPr>
            <a:endParaRPr lang="en-US" sz="1600" dirty="0" smtClean="0"/>
          </a:p>
          <a:p>
            <a:pPr lvl="1">
              <a:lnSpc>
                <a:spcPct val="80000"/>
              </a:lnSpc>
              <a:buNone/>
            </a:pPr>
            <a:endParaRPr lang="en-US" sz="1600" dirty="0" smtClean="0"/>
          </a:p>
          <a:p>
            <a:pPr lvl="1">
              <a:lnSpc>
                <a:spcPct val="80000"/>
              </a:lnSpc>
              <a:buNone/>
            </a:pPr>
            <a:endParaRPr lang="en-US" sz="1600" dirty="0" smtClean="0"/>
          </a:p>
          <a:p>
            <a:pPr>
              <a:lnSpc>
                <a:spcPct val="80000"/>
              </a:lnSpc>
              <a:buNone/>
            </a:pPr>
            <a:endParaRPr lang="en-US" sz="1800" dirty="0" smtClean="0"/>
          </a:p>
          <a:p>
            <a:pPr>
              <a:lnSpc>
                <a:spcPct val="80000"/>
              </a:lnSpc>
              <a:buNone/>
            </a:pPr>
            <a:endParaRPr lang="en-US" sz="1050" dirty="0" smtClean="0"/>
          </a:p>
          <a:p>
            <a:pPr>
              <a:lnSpc>
                <a:spcPct val="80000"/>
              </a:lnSpc>
              <a:buNone/>
            </a:pPr>
            <a:r>
              <a:rPr lang="en-US" sz="1800" dirty="0" smtClean="0">
                <a:solidFill>
                  <a:srgbClr val="C00000"/>
                </a:solidFill>
              </a:rPr>
              <a:t>2. wound-wait:</a:t>
            </a:r>
          </a:p>
          <a:p>
            <a:pPr lvl="1">
              <a:lnSpc>
                <a:spcPct val="80000"/>
              </a:lnSpc>
            </a:pPr>
            <a:r>
              <a:rPr lang="en-US" sz="1600" dirty="0" smtClean="0"/>
              <a:t>If TS(Ti) &lt; TS(</a:t>
            </a:r>
            <a:r>
              <a:rPr lang="en-US" sz="1600" dirty="0" err="1" smtClean="0"/>
              <a:t>Tj</a:t>
            </a:r>
            <a:r>
              <a:rPr lang="en-US" sz="1600" dirty="0" smtClean="0"/>
              <a:t>), then (Ti older than </a:t>
            </a:r>
            <a:r>
              <a:rPr lang="en-US" sz="1600" dirty="0" err="1" smtClean="0"/>
              <a:t>Tj</a:t>
            </a:r>
            <a:r>
              <a:rPr lang="en-US" sz="1600" dirty="0" smtClean="0"/>
              <a:t>), abort &amp; rollback </a:t>
            </a:r>
            <a:r>
              <a:rPr lang="en-US" sz="1600" dirty="0" err="1" smtClean="0"/>
              <a:t>Tj</a:t>
            </a:r>
            <a:r>
              <a:rPr lang="en-US" sz="1600" dirty="0" smtClean="0"/>
              <a:t>, and restart it using the same timestamp</a:t>
            </a:r>
          </a:p>
          <a:p>
            <a:pPr lvl="1">
              <a:lnSpc>
                <a:spcPct val="80000"/>
              </a:lnSpc>
            </a:pPr>
            <a:r>
              <a:rPr lang="en-US" sz="1600" dirty="0" smtClean="0"/>
              <a:t>Otherwise (Ti younger than </a:t>
            </a:r>
            <a:r>
              <a:rPr lang="en-US" sz="1600" dirty="0" err="1" smtClean="0"/>
              <a:t>Tj</a:t>
            </a:r>
            <a:r>
              <a:rPr lang="en-US" sz="1600" dirty="0" smtClean="0"/>
              <a:t>), Ti is allowed to wait</a:t>
            </a:r>
          </a:p>
          <a:p>
            <a:pPr marL="514350" indent="-514350">
              <a:buNone/>
            </a:pPr>
            <a:endParaRPr lang="en-IN" sz="2000" dirty="0" smtClean="0"/>
          </a:p>
          <a:p>
            <a:pPr marL="514350" indent="-514350">
              <a:buAutoNum type="arabicPeriod"/>
            </a:pPr>
            <a:endParaRPr lang="en-IN" sz="2000" dirty="0"/>
          </a:p>
        </p:txBody>
      </p:sp>
      <p:sp>
        <p:nvSpPr>
          <p:cNvPr id="4" name="Date Placeholder 3"/>
          <p:cNvSpPr>
            <a:spLocks noGrp="1"/>
          </p:cNvSpPr>
          <p:nvPr>
            <p:ph type="dt" sz="half" idx="10"/>
          </p:nvPr>
        </p:nvSpPr>
        <p:spPr/>
        <p:txBody>
          <a:bodyPr/>
          <a:lstStyle/>
          <a:p>
            <a:fld id="{6CBDFFDE-04C0-4AB3-A972-D19206631F6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280</a:t>
            </a:fld>
            <a:endParaRPr lang="en-US"/>
          </a:p>
        </p:txBody>
      </p:sp>
      <p:graphicFrame>
        <p:nvGraphicFramePr>
          <p:cNvPr id="7" name="Table 6"/>
          <p:cNvGraphicFramePr>
            <a:graphicFrameLocks noGrp="1"/>
          </p:cNvGraphicFramePr>
          <p:nvPr/>
        </p:nvGraphicFramePr>
        <p:xfrm>
          <a:off x="1142977" y="3121523"/>
          <a:ext cx="7096132" cy="1005840"/>
        </p:xfrm>
        <a:graphic>
          <a:graphicData uri="http://schemas.openxmlformats.org/drawingml/2006/table">
            <a:tbl>
              <a:tblPr firstRow="1" bandRow="1">
                <a:tableStyleId>{5C22544A-7EE6-4342-B048-85BDC9FD1C3A}</a:tableStyleId>
              </a:tblPr>
              <a:tblGrid>
                <a:gridCol w="3286147"/>
                <a:gridCol w="3809985"/>
              </a:tblGrid>
              <a:tr h="285752">
                <a:tc>
                  <a:txBody>
                    <a:bodyPr/>
                    <a:lstStyle/>
                    <a:p>
                      <a:pPr algn="ctr"/>
                      <a:r>
                        <a:rPr lang="en-IN" sz="1600" b="0" dirty="0" smtClean="0">
                          <a:solidFill>
                            <a:schemeClr val="tx1"/>
                          </a:solidFill>
                        </a:rPr>
                        <a:t>4:00pm, Older Transaction </a:t>
                      </a:r>
                      <a:r>
                        <a:rPr lang="en-IN" sz="1600" b="1" dirty="0" smtClean="0">
                          <a:solidFill>
                            <a:schemeClr val="tx1"/>
                          </a:solidFill>
                        </a:rPr>
                        <a:t>To</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4:05pm, Younger transaction </a:t>
                      </a:r>
                      <a:r>
                        <a:rPr lang="en-IN" sz="1600" b="1" dirty="0" smtClean="0">
                          <a:solidFill>
                            <a:schemeClr val="tx1"/>
                          </a:solidFill>
                        </a:rPr>
                        <a:t>Ty</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7662">
                <a:tc>
                  <a:txBody>
                    <a:bodyPr/>
                    <a:lstStyle/>
                    <a:p>
                      <a:pPr algn="ctr"/>
                      <a:r>
                        <a:rPr lang="en-IN" sz="1600" b="0" dirty="0" smtClean="0">
                          <a:solidFill>
                            <a:schemeClr val="tx1"/>
                          </a:solidFill>
                        </a:rPr>
                        <a:t>Then</a:t>
                      </a:r>
                      <a:r>
                        <a:rPr lang="en-IN" sz="1600" b="0" baseline="0" dirty="0" smtClean="0">
                          <a:solidFill>
                            <a:schemeClr val="tx1"/>
                          </a:solidFill>
                        </a:rPr>
                        <a:t> </a:t>
                      </a:r>
                      <a:r>
                        <a:rPr lang="en-IN" sz="1600" b="1" baseline="0" dirty="0" smtClean="0">
                          <a:solidFill>
                            <a:schemeClr val="tx1"/>
                          </a:solidFill>
                        </a:rPr>
                        <a:t>To</a:t>
                      </a:r>
                      <a:r>
                        <a:rPr lang="en-IN" sz="1600" b="0" baseline="0" dirty="0" smtClean="0">
                          <a:solidFill>
                            <a:schemeClr val="tx1"/>
                          </a:solidFill>
                        </a:rPr>
                        <a:t> waits</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If </a:t>
                      </a:r>
                      <a:r>
                        <a:rPr lang="en-IN" sz="1600" b="1" dirty="0" smtClean="0">
                          <a:solidFill>
                            <a:schemeClr val="tx1"/>
                          </a:solidFill>
                        </a:rPr>
                        <a:t>Ty</a:t>
                      </a:r>
                      <a:r>
                        <a:rPr lang="en-IN" sz="1600" b="0" dirty="0" smtClean="0">
                          <a:solidFill>
                            <a:schemeClr val="tx1"/>
                          </a:solidFill>
                        </a:rPr>
                        <a:t> holds 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8134">
                <a:tc>
                  <a:txBody>
                    <a:bodyPr/>
                    <a:lstStyle/>
                    <a:p>
                      <a:pPr algn="ctr"/>
                      <a:r>
                        <a:rPr lang="en-IN" sz="1600" b="0" dirty="0" smtClean="0">
                          <a:solidFill>
                            <a:schemeClr val="tx1"/>
                          </a:solidFill>
                        </a:rPr>
                        <a:t>If </a:t>
                      </a:r>
                      <a:r>
                        <a:rPr lang="en-IN" sz="1600" b="1" dirty="0" smtClean="0">
                          <a:solidFill>
                            <a:schemeClr val="tx1"/>
                          </a:solidFill>
                        </a:rPr>
                        <a:t>To</a:t>
                      </a:r>
                      <a:r>
                        <a:rPr lang="en-IN" sz="1600" b="0" dirty="0" smtClean="0">
                          <a:solidFill>
                            <a:schemeClr val="tx1"/>
                          </a:solidFill>
                        </a:rPr>
                        <a:t> holds 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Then </a:t>
                      </a:r>
                      <a:r>
                        <a:rPr lang="en-IN" sz="1600" b="1" dirty="0" smtClean="0">
                          <a:solidFill>
                            <a:schemeClr val="tx1"/>
                          </a:solidFill>
                        </a:rPr>
                        <a:t>Ty</a:t>
                      </a:r>
                      <a:r>
                        <a:rPr lang="en-IN" sz="1600" b="0" dirty="0" smtClean="0">
                          <a:solidFill>
                            <a:schemeClr val="tx1"/>
                          </a:solidFill>
                        </a:rPr>
                        <a:t> is discarded (die)</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867630" y="5300243"/>
          <a:ext cx="7596198" cy="1112520"/>
        </p:xfrm>
        <a:graphic>
          <a:graphicData uri="http://schemas.openxmlformats.org/drawingml/2006/table">
            <a:tbl>
              <a:tblPr firstRow="1" bandRow="1">
                <a:tableStyleId>{5C22544A-7EE6-4342-B048-85BDC9FD1C3A}</a:tableStyleId>
              </a:tblPr>
              <a:tblGrid>
                <a:gridCol w="3857652"/>
                <a:gridCol w="3738546"/>
              </a:tblGrid>
              <a:tr h="370840">
                <a:tc>
                  <a:txBody>
                    <a:bodyPr/>
                    <a:lstStyle/>
                    <a:p>
                      <a:pPr algn="ctr"/>
                      <a:r>
                        <a:rPr lang="en-IN" sz="1600" b="0" dirty="0" smtClean="0">
                          <a:solidFill>
                            <a:schemeClr val="tx1"/>
                          </a:solidFill>
                        </a:rPr>
                        <a:t>4:00pm, Older Transaction </a:t>
                      </a:r>
                      <a:r>
                        <a:rPr lang="en-IN" sz="1600" b="1" dirty="0" smtClean="0">
                          <a:solidFill>
                            <a:schemeClr val="tx1"/>
                          </a:solidFill>
                        </a:rPr>
                        <a:t>To</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4:05pm, Younger transaction </a:t>
                      </a:r>
                      <a:r>
                        <a:rPr lang="en-IN" sz="1600" b="1" dirty="0" smtClean="0">
                          <a:solidFill>
                            <a:schemeClr val="tx1"/>
                          </a:solidFill>
                        </a:rPr>
                        <a:t>Ty</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600" b="0" baseline="0" dirty="0" smtClean="0">
                          <a:solidFill>
                            <a:schemeClr val="tx1"/>
                          </a:solidFill>
                        </a:rPr>
                        <a:t>If </a:t>
                      </a:r>
                      <a:r>
                        <a:rPr lang="en-IN" sz="1600" b="1" baseline="0" dirty="0" smtClean="0">
                          <a:solidFill>
                            <a:schemeClr val="tx1"/>
                          </a:solidFill>
                        </a:rPr>
                        <a:t>To</a:t>
                      </a:r>
                      <a:r>
                        <a:rPr lang="en-IN" sz="1600" b="0" baseline="0" dirty="0" smtClean="0">
                          <a:solidFill>
                            <a:schemeClr val="tx1"/>
                          </a:solidFill>
                        </a:rPr>
                        <a:t> holds 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Then</a:t>
                      </a:r>
                      <a:r>
                        <a:rPr lang="en-IN" sz="1600" b="0" baseline="0" dirty="0" smtClean="0">
                          <a:solidFill>
                            <a:schemeClr val="tx1"/>
                          </a:solidFill>
                        </a:rPr>
                        <a:t> </a:t>
                      </a:r>
                      <a:r>
                        <a:rPr lang="en-IN" sz="1600" b="1" dirty="0" smtClean="0">
                          <a:solidFill>
                            <a:schemeClr val="tx1"/>
                          </a:solidFill>
                        </a:rPr>
                        <a:t>Ty</a:t>
                      </a:r>
                      <a:r>
                        <a:rPr lang="en-IN" sz="1600" b="0" dirty="0" smtClean="0">
                          <a:solidFill>
                            <a:schemeClr val="tx1"/>
                          </a:solidFill>
                        </a:rPr>
                        <a:t> waits</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600" b="0" dirty="0" smtClean="0">
                          <a:solidFill>
                            <a:schemeClr val="tx1"/>
                          </a:solidFill>
                        </a:rPr>
                        <a:t>Then</a:t>
                      </a:r>
                      <a:r>
                        <a:rPr lang="en-IN" sz="1600" b="0" baseline="0" dirty="0" smtClean="0">
                          <a:solidFill>
                            <a:schemeClr val="tx1"/>
                          </a:solidFill>
                        </a:rPr>
                        <a:t> </a:t>
                      </a:r>
                      <a:r>
                        <a:rPr lang="en-IN" sz="1600" b="1" dirty="0" smtClean="0">
                          <a:solidFill>
                            <a:schemeClr val="tx1"/>
                          </a:solidFill>
                        </a:rPr>
                        <a:t>To</a:t>
                      </a:r>
                      <a:r>
                        <a:rPr lang="en-IN" sz="1600" b="0" dirty="0" smtClean="0">
                          <a:solidFill>
                            <a:schemeClr val="tx1"/>
                          </a:solidFill>
                        </a:rPr>
                        <a:t> pre-empts (wounds) </a:t>
                      </a:r>
                      <a:r>
                        <a:rPr lang="en-IN" sz="1600" b="1" dirty="0" smtClean="0">
                          <a:solidFill>
                            <a:schemeClr val="tx1"/>
                          </a:solidFill>
                        </a:rPr>
                        <a:t>Ty</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dirty="0" smtClean="0">
                          <a:solidFill>
                            <a:schemeClr val="tx1"/>
                          </a:solidFill>
                        </a:rPr>
                        <a:t>If </a:t>
                      </a:r>
                      <a:r>
                        <a:rPr lang="en-IN" sz="1600" b="1" dirty="0" smtClean="0">
                          <a:solidFill>
                            <a:schemeClr val="tx1"/>
                          </a:solidFill>
                        </a:rPr>
                        <a:t>Ty</a:t>
                      </a:r>
                      <a:r>
                        <a:rPr lang="en-IN" sz="1600" b="0" dirty="0" smtClean="0">
                          <a:solidFill>
                            <a:schemeClr val="tx1"/>
                          </a:solidFill>
                        </a:rPr>
                        <a:t> holds 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Prevention protocol</a:t>
            </a:r>
            <a:endParaRPr lang="en-IN" dirty="0"/>
          </a:p>
        </p:txBody>
      </p:sp>
      <p:sp>
        <p:nvSpPr>
          <p:cNvPr id="3" name="Content Placeholder 2"/>
          <p:cNvSpPr>
            <a:spLocks noGrp="1"/>
          </p:cNvSpPr>
          <p:nvPr>
            <p:ph idx="1"/>
          </p:nvPr>
        </p:nvSpPr>
        <p:spPr/>
        <p:txBody>
          <a:bodyPr/>
          <a:lstStyle/>
          <a:p>
            <a:pPr>
              <a:buNone/>
            </a:pPr>
            <a:r>
              <a:rPr lang="en-IN" sz="2000" b="1" dirty="0" smtClean="0"/>
              <a:t>Without using Timestamp</a:t>
            </a:r>
          </a:p>
          <a:p>
            <a:pPr marL="514350" indent="-514350">
              <a:buAutoNum type="arabicPeriod"/>
            </a:pPr>
            <a:r>
              <a:rPr lang="en-IN" sz="2000" dirty="0" smtClean="0"/>
              <a:t>No-Waiting: If transaction cannot get lock it assumes deadlock. So it dies, waits and restarts later</a:t>
            </a:r>
          </a:p>
          <a:p>
            <a:pPr marL="514350" indent="-514350">
              <a:buAutoNum type="arabicPeriod"/>
            </a:pPr>
            <a:endParaRPr lang="en-IN" sz="2000" dirty="0" smtClean="0"/>
          </a:p>
          <a:p>
            <a:pPr marL="514350" indent="-514350">
              <a:buAutoNum type="arabicPeriod"/>
            </a:pPr>
            <a:r>
              <a:rPr lang="en-IN" sz="2000" dirty="0" smtClean="0"/>
              <a:t>Cautious Waiting</a:t>
            </a:r>
          </a:p>
          <a:p>
            <a:pPr marL="514350" indent="-514350">
              <a:buNone/>
            </a:pPr>
            <a:r>
              <a:rPr lang="en-IN" sz="2000" dirty="0" smtClean="0"/>
              <a:t>If transaction cannot get lock, it check the lock holder</a:t>
            </a:r>
          </a:p>
          <a:p>
            <a:pPr marL="514350" indent="-514350">
              <a:buNone/>
            </a:pPr>
            <a:r>
              <a:rPr lang="en-IN" sz="2000" dirty="0" smtClean="0"/>
              <a:t>	- If lock holder is already waiting then transaction dies and restarts later</a:t>
            </a:r>
          </a:p>
          <a:p>
            <a:pPr marL="514350" indent="-514350">
              <a:buNone/>
            </a:pPr>
            <a:r>
              <a:rPr lang="en-IN" sz="2000" dirty="0" smtClean="0"/>
              <a:t>	 - If Lock holder is active then transaction waits</a:t>
            </a:r>
            <a:endParaRPr lang="en-IN" sz="2000" dirty="0"/>
          </a:p>
        </p:txBody>
      </p:sp>
      <p:sp>
        <p:nvSpPr>
          <p:cNvPr id="4" name="Date Placeholder 3"/>
          <p:cNvSpPr>
            <a:spLocks noGrp="1"/>
          </p:cNvSpPr>
          <p:nvPr>
            <p:ph type="dt" sz="half" idx="10"/>
          </p:nvPr>
        </p:nvSpPr>
        <p:spPr/>
        <p:txBody>
          <a:bodyPr/>
          <a:lstStyle/>
          <a:p>
            <a:fld id="{8DBEDBD8-D4F8-44B7-9799-AF4E9381478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281</a:t>
            </a:fld>
            <a:endParaRPr lang="en-US"/>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Prevention protocol</a:t>
            </a:r>
            <a:endParaRPr lang="en-IN" dirty="0"/>
          </a:p>
        </p:txBody>
      </p:sp>
      <p:sp>
        <p:nvSpPr>
          <p:cNvPr id="3" name="Content Placeholder 2"/>
          <p:cNvSpPr>
            <a:spLocks noGrp="1"/>
          </p:cNvSpPr>
          <p:nvPr>
            <p:ph idx="1"/>
          </p:nvPr>
        </p:nvSpPr>
        <p:spPr/>
        <p:txBody>
          <a:bodyPr/>
          <a:lstStyle/>
          <a:p>
            <a:r>
              <a:rPr lang="en-IN" sz="2400" b="1" dirty="0" smtClean="0"/>
              <a:t>Timeouts</a:t>
            </a:r>
            <a:r>
              <a:rPr lang="en-IN" sz="2400" dirty="0" smtClean="0"/>
              <a:t>: If a transaction waits for a period longer than a </a:t>
            </a:r>
            <a:r>
              <a:rPr lang="en-IN" sz="2400" b="1" dirty="0" smtClean="0"/>
              <a:t>system-defined timeout period</a:t>
            </a:r>
            <a:r>
              <a:rPr lang="en-IN" sz="2400" dirty="0" smtClean="0"/>
              <a:t>, the system assumes that the transaction may deadlocked and aborts it – regardless of whether a deadlock actually exists or not</a:t>
            </a:r>
            <a:endParaRPr lang="en-IN" sz="2400" dirty="0"/>
          </a:p>
        </p:txBody>
      </p:sp>
      <p:sp>
        <p:nvSpPr>
          <p:cNvPr id="4" name="Date Placeholder 3"/>
          <p:cNvSpPr>
            <a:spLocks noGrp="1"/>
          </p:cNvSpPr>
          <p:nvPr>
            <p:ph type="dt" sz="half" idx="10"/>
          </p:nvPr>
        </p:nvSpPr>
        <p:spPr/>
        <p:txBody>
          <a:bodyPr/>
          <a:lstStyle/>
          <a:p>
            <a:fld id="{D3ACBD96-2CB7-4614-89FE-908736EE1CC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282</a:t>
            </a:fld>
            <a:endParaRPr lang="en-US"/>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Detection protocols</a:t>
            </a:r>
            <a:endParaRPr lang="en-IN" dirty="0"/>
          </a:p>
        </p:txBody>
      </p:sp>
      <p:sp>
        <p:nvSpPr>
          <p:cNvPr id="3" name="Content Placeholder 2"/>
          <p:cNvSpPr>
            <a:spLocks noGrp="1"/>
          </p:cNvSpPr>
          <p:nvPr>
            <p:ph idx="1"/>
          </p:nvPr>
        </p:nvSpPr>
        <p:spPr/>
        <p:txBody>
          <a:bodyPr/>
          <a:lstStyle/>
          <a:p>
            <a:r>
              <a:rPr lang="en-IN" sz="1800" dirty="0" smtClean="0"/>
              <a:t>In this approach, deadlocks are allowed to happen.  The scheduler maintains a </a:t>
            </a:r>
            <a:r>
              <a:rPr lang="en-IN" sz="1800" b="1" dirty="0" smtClean="0"/>
              <a:t>wait-for-graph</a:t>
            </a:r>
            <a:r>
              <a:rPr lang="en-IN" sz="1800" dirty="0" smtClean="0"/>
              <a:t> for detecting cycle.  </a:t>
            </a:r>
            <a:r>
              <a:rPr lang="en-IN" sz="1800" b="1" dirty="0" smtClean="0"/>
              <a:t>If a cycle exists</a:t>
            </a:r>
            <a:r>
              <a:rPr lang="en-IN" sz="1800" dirty="0" smtClean="0"/>
              <a:t>, then one transaction involved in the cycle is selected (victim) and rolled-back.</a:t>
            </a:r>
          </a:p>
          <a:p>
            <a:r>
              <a:rPr lang="en-IN" sz="1800" dirty="0" smtClean="0"/>
              <a:t>A wait-for-graph is created using the lock table.  As soon as a transaction is blocked, it is added to the graph.  When a chain like: Ti waits for </a:t>
            </a:r>
            <a:r>
              <a:rPr lang="en-IN" sz="1800" dirty="0" err="1" smtClean="0"/>
              <a:t>Tj</a:t>
            </a:r>
            <a:r>
              <a:rPr lang="en-IN" sz="1800" dirty="0" smtClean="0"/>
              <a:t> waits for </a:t>
            </a:r>
            <a:r>
              <a:rPr lang="en-IN" sz="1800" dirty="0" err="1" smtClean="0"/>
              <a:t>Tk</a:t>
            </a:r>
            <a:r>
              <a:rPr lang="en-IN" sz="1800" dirty="0" smtClean="0"/>
              <a:t> waits for Ti or </a:t>
            </a:r>
            <a:r>
              <a:rPr lang="en-IN" sz="1800" dirty="0" err="1" smtClean="0"/>
              <a:t>Tj</a:t>
            </a:r>
            <a:r>
              <a:rPr lang="en-IN" sz="1800" dirty="0" smtClean="0"/>
              <a:t> occurs, then this creates a cycle. One of the transaction of the cycle is selected and rolled back.</a:t>
            </a:r>
          </a:p>
          <a:p>
            <a:endParaRPr lang="en-IN" sz="1800" dirty="0" smtClean="0"/>
          </a:p>
          <a:p>
            <a:endParaRPr lang="en-IN" sz="1800" dirty="0"/>
          </a:p>
        </p:txBody>
      </p:sp>
      <p:sp>
        <p:nvSpPr>
          <p:cNvPr id="4" name="Date Placeholder 3"/>
          <p:cNvSpPr>
            <a:spLocks noGrp="1"/>
          </p:cNvSpPr>
          <p:nvPr>
            <p:ph type="dt" sz="half" idx="10"/>
          </p:nvPr>
        </p:nvSpPr>
        <p:spPr/>
        <p:txBody>
          <a:bodyPr/>
          <a:lstStyle/>
          <a:p>
            <a:fld id="{7B3AAC56-4DF0-4FD2-9578-4AE64F09B49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283</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1571604" y="3929066"/>
            <a:ext cx="5143536" cy="2169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Starvation</a:t>
            </a:r>
            <a:endParaRPr lang="en-IN" dirty="0"/>
          </a:p>
        </p:txBody>
      </p:sp>
      <p:sp>
        <p:nvSpPr>
          <p:cNvPr id="3" name="Content Placeholder 2"/>
          <p:cNvSpPr>
            <a:spLocks noGrp="1"/>
          </p:cNvSpPr>
          <p:nvPr>
            <p:ph idx="1"/>
          </p:nvPr>
        </p:nvSpPr>
        <p:spPr/>
        <p:txBody>
          <a:bodyPr/>
          <a:lstStyle/>
          <a:p>
            <a:r>
              <a:rPr lang="en-IN" sz="2000" dirty="0" smtClean="0"/>
              <a:t>Starvation occurs when a particular transaction consistently waits or restarted and never gets a chance to proceed further. </a:t>
            </a:r>
          </a:p>
          <a:p>
            <a:r>
              <a:rPr lang="en-IN" sz="2000" dirty="0" smtClean="0"/>
              <a:t>In a deadlock resolution it is possible that the same transaction may consistently be selected as victim and rolled-back.</a:t>
            </a:r>
          </a:p>
          <a:p>
            <a:r>
              <a:rPr lang="en-IN" sz="2000" dirty="0" smtClean="0"/>
              <a:t>This limitation is inherent in all priority based scheduling mechanisms.</a:t>
            </a:r>
          </a:p>
          <a:p>
            <a:r>
              <a:rPr lang="en-IN" sz="2000" dirty="0" smtClean="0"/>
              <a:t>In Wound-Wait scheme a younger transaction may always be wounded (aborted) by a long running older transaction which may create starvation.</a:t>
            </a:r>
          </a:p>
          <a:p>
            <a:r>
              <a:rPr lang="en-IN" sz="2000" dirty="0" smtClean="0"/>
              <a:t>The algorithm can use higher priorities for transactions that have been aborted multiple times to avoid starvation problem.</a:t>
            </a:r>
          </a:p>
          <a:p>
            <a:endParaRPr lang="en-IN" sz="2000" dirty="0"/>
          </a:p>
        </p:txBody>
      </p:sp>
      <p:sp>
        <p:nvSpPr>
          <p:cNvPr id="4" name="Date Placeholder 3"/>
          <p:cNvSpPr>
            <a:spLocks noGrp="1"/>
          </p:cNvSpPr>
          <p:nvPr>
            <p:ph type="dt" sz="half" idx="10"/>
          </p:nvPr>
        </p:nvSpPr>
        <p:spPr/>
        <p:txBody>
          <a:bodyPr/>
          <a:lstStyle/>
          <a:p>
            <a:fld id="{16FCD616-0037-4B38-9752-6769D8BF395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284</a:t>
            </a:fld>
            <a:endParaRPr lang="en-US"/>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Approaches for dealing with deadlocks</a:t>
            </a:r>
            <a:endParaRPr lang="en-IN" sz="2800" dirty="0"/>
          </a:p>
        </p:txBody>
      </p:sp>
      <p:sp>
        <p:nvSpPr>
          <p:cNvPr id="3" name="Content Placeholder 2"/>
          <p:cNvSpPr>
            <a:spLocks noGrp="1"/>
          </p:cNvSpPr>
          <p:nvPr>
            <p:ph idx="1"/>
          </p:nvPr>
        </p:nvSpPr>
        <p:spPr/>
        <p:txBody>
          <a:bodyPr/>
          <a:lstStyle/>
          <a:p>
            <a:pPr>
              <a:buNone/>
            </a:pPr>
            <a:r>
              <a:rPr lang="en-IN" sz="2000" dirty="0" smtClean="0">
                <a:solidFill>
                  <a:srgbClr val="C00000"/>
                </a:solidFill>
              </a:rPr>
              <a:t>1.</a:t>
            </a:r>
            <a:r>
              <a:rPr lang="en-IN" sz="2000" dirty="0" smtClean="0"/>
              <a:t>Deadlock Prevention Protocols</a:t>
            </a:r>
          </a:p>
          <a:p>
            <a:pPr>
              <a:buNone/>
            </a:pPr>
            <a:r>
              <a:rPr lang="en-IN" sz="2000" dirty="0" smtClean="0"/>
              <a:t>	</a:t>
            </a:r>
            <a:r>
              <a:rPr lang="en-IN" sz="2000" dirty="0" smtClean="0">
                <a:solidFill>
                  <a:srgbClr val="C00000"/>
                </a:solidFill>
              </a:rPr>
              <a:t>1.1. </a:t>
            </a:r>
            <a:r>
              <a:rPr lang="en-IN" sz="2000" dirty="0" smtClean="0"/>
              <a:t>Based on Timestamp</a:t>
            </a:r>
          </a:p>
          <a:p>
            <a:pPr>
              <a:buNone/>
            </a:pPr>
            <a:r>
              <a:rPr lang="en-IN" sz="2000" dirty="0" smtClean="0"/>
              <a:t>		</a:t>
            </a:r>
            <a:r>
              <a:rPr lang="en-IN" sz="2000" dirty="0" smtClean="0">
                <a:solidFill>
                  <a:srgbClr val="C00000"/>
                </a:solidFill>
              </a:rPr>
              <a:t>1.1.1. </a:t>
            </a:r>
            <a:r>
              <a:rPr lang="en-IN" sz="2000" dirty="0" smtClean="0"/>
              <a:t>Wait-Die</a:t>
            </a:r>
          </a:p>
          <a:p>
            <a:pPr>
              <a:buNone/>
            </a:pPr>
            <a:r>
              <a:rPr lang="en-IN" sz="2000" dirty="0" smtClean="0"/>
              <a:t>		</a:t>
            </a:r>
            <a:r>
              <a:rPr lang="en-IN" sz="2000" dirty="0" smtClean="0">
                <a:solidFill>
                  <a:srgbClr val="C00000"/>
                </a:solidFill>
              </a:rPr>
              <a:t>1.1.2. </a:t>
            </a:r>
            <a:r>
              <a:rPr lang="en-IN" sz="2000" dirty="0" smtClean="0"/>
              <a:t>Wound-Wait</a:t>
            </a:r>
          </a:p>
          <a:p>
            <a:pPr>
              <a:buNone/>
            </a:pPr>
            <a:r>
              <a:rPr lang="en-IN" sz="2000" dirty="0" smtClean="0"/>
              <a:t>	</a:t>
            </a:r>
            <a:r>
              <a:rPr lang="en-IN" sz="2000" dirty="0" smtClean="0">
                <a:solidFill>
                  <a:srgbClr val="C00000"/>
                </a:solidFill>
              </a:rPr>
              <a:t>1.2</a:t>
            </a:r>
            <a:r>
              <a:rPr lang="en-IN" sz="2000" dirty="0" smtClean="0"/>
              <a:t> Without using timestamp</a:t>
            </a:r>
          </a:p>
          <a:p>
            <a:pPr>
              <a:buNone/>
            </a:pPr>
            <a:r>
              <a:rPr lang="en-IN" sz="2000" dirty="0" smtClean="0"/>
              <a:t>		</a:t>
            </a:r>
            <a:r>
              <a:rPr lang="en-IN" sz="2000" dirty="0" smtClean="0">
                <a:solidFill>
                  <a:srgbClr val="C00000"/>
                </a:solidFill>
              </a:rPr>
              <a:t>1.2.1. </a:t>
            </a:r>
            <a:r>
              <a:rPr lang="en-IN" sz="2000" dirty="0" smtClean="0"/>
              <a:t>No-waiting</a:t>
            </a:r>
          </a:p>
          <a:p>
            <a:pPr>
              <a:buNone/>
            </a:pPr>
            <a:r>
              <a:rPr lang="en-IN" sz="2000" dirty="0" smtClean="0"/>
              <a:t>		</a:t>
            </a:r>
            <a:r>
              <a:rPr lang="en-IN" sz="2000" dirty="0" smtClean="0">
                <a:solidFill>
                  <a:srgbClr val="C00000"/>
                </a:solidFill>
              </a:rPr>
              <a:t>1.2.2. </a:t>
            </a:r>
            <a:r>
              <a:rPr lang="en-IN" sz="2000" dirty="0" smtClean="0"/>
              <a:t>Cautious waiting</a:t>
            </a:r>
          </a:p>
          <a:p>
            <a:pPr>
              <a:buNone/>
            </a:pPr>
            <a:endParaRPr lang="en-IN" sz="2000" dirty="0" smtClean="0"/>
          </a:p>
          <a:p>
            <a:pPr>
              <a:buNone/>
            </a:pPr>
            <a:r>
              <a:rPr lang="en-IN" sz="2000" dirty="0" smtClean="0">
                <a:solidFill>
                  <a:srgbClr val="C00000"/>
                </a:solidFill>
              </a:rPr>
              <a:t>2. </a:t>
            </a:r>
            <a:r>
              <a:rPr lang="en-IN" sz="2000" dirty="0" smtClean="0"/>
              <a:t>Deadlock Detection Protocols</a:t>
            </a:r>
          </a:p>
          <a:p>
            <a:pPr>
              <a:buNone/>
            </a:pPr>
            <a:r>
              <a:rPr lang="en-IN" sz="2000" dirty="0" smtClean="0"/>
              <a:t>	</a:t>
            </a:r>
            <a:r>
              <a:rPr lang="en-IN" sz="2000" dirty="0" smtClean="0">
                <a:solidFill>
                  <a:srgbClr val="C00000"/>
                </a:solidFill>
              </a:rPr>
              <a:t>2.1. </a:t>
            </a:r>
            <a:r>
              <a:rPr lang="en-IN" sz="2000" dirty="0" smtClean="0"/>
              <a:t>Using wait-for graph</a:t>
            </a:r>
          </a:p>
          <a:p>
            <a:pPr>
              <a:buNone/>
            </a:pPr>
            <a:endParaRPr lang="en-IN" sz="2000" dirty="0" smtClean="0"/>
          </a:p>
          <a:p>
            <a:pPr>
              <a:buNone/>
            </a:pPr>
            <a:r>
              <a:rPr lang="en-IN" sz="2000" dirty="0" smtClean="0">
                <a:solidFill>
                  <a:srgbClr val="C00000"/>
                </a:solidFill>
              </a:rPr>
              <a:t>3.</a:t>
            </a:r>
            <a:r>
              <a:rPr lang="en-IN" sz="2000" dirty="0" smtClean="0"/>
              <a:t> Timeouts</a:t>
            </a:r>
            <a:endParaRPr lang="en-IN" sz="2000" dirty="0"/>
          </a:p>
        </p:txBody>
      </p:sp>
      <p:sp>
        <p:nvSpPr>
          <p:cNvPr id="4" name="Date Placeholder 3"/>
          <p:cNvSpPr>
            <a:spLocks noGrp="1"/>
          </p:cNvSpPr>
          <p:nvPr>
            <p:ph type="dt" sz="half" idx="10"/>
          </p:nvPr>
        </p:nvSpPr>
        <p:spPr/>
        <p:txBody>
          <a:bodyPr/>
          <a:lstStyle/>
          <a:p>
            <a:fld id="{E0672ADA-5EE4-4C32-B105-86BBB78DBD9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285</a:t>
            </a:fld>
            <a:endParaRPr lang="en-US"/>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Thanks for Listening</a:t>
            </a:r>
          </a:p>
        </p:txBody>
      </p:sp>
      <p:sp>
        <p:nvSpPr>
          <p:cNvPr id="9219" name="Rectangle 3"/>
          <p:cNvSpPr>
            <a:spLocks noGrp="1" noChangeArrowheads="1"/>
          </p:cNvSpPr>
          <p:nvPr>
            <p:ph type="subTitle" idx="1"/>
          </p:nvPr>
        </p:nvSpPr>
        <p:spPr>
          <a:xfrm>
            <a:off x="457200" y="3200400"/>
            <a:ext cx="8382000" cy="1600200"/>
          </a:xfrm>
        </p:spPr>
        <p:txBody>
          <a:bodyPr/>
          <a:lstStyle/>
          <a:p>
            <a:pPr algn="ctr">
              <a:lnSpc>
                <a:spcPct val="80000"/>
              </a:lnSpc>
            </a:pPr>
            <a:endParaRPr lang="en-US" altLang="en-US" sz="2000" dirty="0" smtClean="0"/>
          </a:p>
        </p:txBody>
      </p:sp>
      <p:sp>
        <p:nvSpPr>
          <p:cNvPr id="2" name="Date Placeholder 1"/>
          <p:cNvSpPr>
            <a:spLocks noGrp="1"/>
          </p:cNvSpPr>
          <p:nvPr>
            <p:ph type="dt" sz="half" idx="10"/>
          </p:nvPr>
        </p:nvSpPr>
        <p:spPr/>
        <p:txBody>
          <a:bodyPr/>
          <a:lstStyle/>
          <a:p>
            <a:fld id="{B0FB9483-A31E-487E-AD61-263E206BA308}"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286</a:t>
            </a:fld>
            <a:endParaRPr lang="en-US"/>
          </a:p>
        </p:txBody>
      </p:sp>
    </p:spTree>
    <p:extLst>
      <p:ext uri="{BB962C8B-B14F-4D97-AF65-F5344CB8AC3E}">
        <p14:creationId xmlns="" xmlns:p14="http://schemas.microsoft.com/office/powerpoint/2010/main" val="27930005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 Operations</a:t>
            </a:r>
            <a:endParaRPr lang="en-IN" sz="2400" dirty="0"/>
          </a:p>
        </p:txBody>
      </p:sp>
      <p:sp>
        <p:nvSpPr>
          <p:cNvPr id="4" name="Date Placeholder 3"/>
          <p:cNvSpPr>
            <a:spLocks noGrp="1"/>
          </p:cNvSpPr>
          <p:nvPr>
            <p:ph type="dt" sz="half" idx="10"/>
          </p:nvPr>
        </p:nvSpPr>
        <p:spPr/>
        <p:txBody>
          <a:bodyPr/>
          <a:lstStyle/>
          <a:p>
            <a:fld id="{FA66E934-832F-41BB-BC8E-66A601A4F46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29</a:t>
            </a:fld>
            <a:endParaRPr lang="en-US"/>
          </a:p>
        </p:txBody>
      </p:sp>
      <p:sp>
        <p:nvSpPr>
          <p:cNvPr id="7" name="TextBox 6"/>
          <p:cNvSpPr txBox="1"/>
          <p:nvPr/>
        </p:nvSpPr>
        <p:spPr>
          <a:xfrm>
            <a:off x="571472" y="1357298"/>
            <a:ext cx="6522042" cy="369332"/>
          </a:xfrm>
          <a:prstGeom prst="rect">
            <a:avLst/>
          </a:prstGeom>
          <a:noFill/>
        </p:spPr>
        <p:txBody>
          <a:bodyPr wrap="none" rtlCol="0">
            <a:spAutoFit/>
          </a:bodyPr>
          <a:lstStyle/>
          <a:p>
            <a:r>
              <a:rPr lang="en-IN" dirty="0" smtClean="0"/>
              <a:t>Example of transaction Read Operation: </a:t>
            </a:r>
            <a:r>
              <a:rPr lang="en-IN" dirty="0" smtClean="0">
                <a:solidFill>
                  <a:srgbClr val="FF0000"/>
                </a:solidFill>
              </a:rPr>
              <a:t>read</a:t>
            </a:r>
            <a:r>
              <a:rPr lang="en-IN" dirty="0" smtClean="0"/>
              <a:t>(balance)</a:t>
            </a:r>
            <a:endParaRPr lang="en-IN" dirty="0"/>
          </a:p>
        </p:txBody>
      </p:sp>
      <p:sp>
        <p:nvSpPr>
          <p:cNvPr id="8" name="TextBox 7"/>
          <p:cNvSpPr txBox="1"/>
          <p:nvPr/>
        </p:nvSpPr>
        <p:spPr>
          <a:xfrm>
            <a:off x="1357290" y="1857364"/>
            <a:ext cx="3658374" cy="369332"/>
          </a:xfrm>
          <a:prstGeom prst="rect">
            <a:avLst/>
          </a:prstGeom>
          <a:noFill/>
          <a:ln>
            <a:solidFill>
              <a:srgbClr val="FF0000"/>
            </a:solidFill>
          </a:ln>
        </p:spPr>
        <p:txBody>
          <a:bodyPr wrap="none" rtlCol="0">
            <a:spAutoFit/>
          </a:bodyPr>
          <a:lstStyle/>
          <a:p>
            <a:r>
              <a:rPr lang="en-IN" dirty="0" smtClean="0"/>
              <a:t>select balance from </a:t>
            </a:r>
            <a:r>
              <a:rPr lang="en-IN" dirty="0" smtClean="0">
                <a:solidFill>
                  <a:srgbClr val="33CC33"/>
                </a:solidFill>
              </a:rPr>
              <a:t>accounts</a:t>
            </a:r>
            <a:r>
              <a:rPr lang="en-IN" dirty="0" smtClean="0"/>
              <a:t>;</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pic>
        <p:nvPicPr>
          <p:cNvPr id="1028" name="Picture 4"/>
          <p:cNvPicPr>
            <a:picLocks noChangeAspect="1" noChangeArrowheads="1"/>
          </p:cNvPicPr>
          <p:nvPr/>
        </p:nvPicPr>
        <p:blipFill>
          <a:blip r:embed="rId2" cstate="print"/>
          <a:srcRect/>
          <a:stretch>
            <a:fillRect/>
          </a:stretch>
        </p:blipFill>
        <p:spPr bwMode="auto">
          <a:xfrm>
            <a:off x="5500694" y="4214818"/>
            <a:ext cx="2143140" cy="736704"/>
          </a:xfrm>
          <a:prstGeom prst="rect">
            <a:avLst/>
          </a:prstGeom>
          <a:noFill/>
          <a:ln w="9525">
            <a:noFill/>
            <a:miter lim="800000"/>
            <a:headEnd/>
            <a:tailEnd/>
          </a:ln>
          <a:effectLst/>
        </p:spPr>
      </p:pic>
    </p:spTree>
    <p:extLst>
      <p:ext uri="{BB962C8B-B14F-4D97-AF65-F5344CB8AC3E}">
        <p14:creationId xmlns="" xmlns:p14="http://schemas.microsoft.com/office/powerpoint/2010/main" val="197816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Unit 4</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2000" dirty="0" smtClean="0"/>
              <a:t>Transaction Processing, Concurrency Control and Recovery </a:t>
            </a:r>
          </a:p>
        </p:txBody>
      </p:sp>
      <p:sp>
        <p:nvSpPr>
          <p:cNvPr id="2" name="Date Placeholder 1"/>
          <p:cNvSpPr>
            <a:spLocks noGrp="1"/>
          </p:cNvSpPr>
          <p:nvPr>
            <p:ph type="dt" sz="half" idx="10"/>
          </p:nvPr>
        </p:nvSpPr>
        <p:spPr/>
        <p:txBody>
          <a:bodyPr/>
          <a:lstStyle/>
          <a:p>
            <a:fld id="{957F29BF-7E0B-4F49-9241-1EFFE3A85A51}"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3</a:t>
            </a:fld>
            <a:endParaRPr lang="en-US"/>
          </a:p>
        </p:txBody>
      </p:sp>
    </p:spTree>
    <p:extLst>
      <p:ext uri="{BB962C8B-B14F-4D97-AF65-F5344CB8AC3E}">
        <p14:creationId xmlns="" xmlns:p14="http://schemas.microsoft.com/office/powerpoint/2010/main" val="139461097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 Operations</a:t>
            </a:r>
            <a:endParaRPr lang="en-IN" sz="2400" dirty="0"/>
          </a:p>
        </p:txBody>
      </p:sp>
      <p:sp>
        <p:nvSpPr>
          <p:cNvPr id="4" name="Date Placeholder 3"/>
          <p:cNvSpPr>
            <a:spLocks noGrp="1"/>
          </p:cNvSpPr>
          <p:nvPr>
            <p:ph type="dt" sz="half" idx="10"/>
          </p:nvPr>
        </p:nvSpPr>
        <p:spPr/>
        <p:txBody>
          <a:bodyPr/>
          <a:lstStyle/>
          <a:p>
            <a:fld id="{6EFAB2CC-D68F-4309-8164-CB3E237F5EE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30</a:t>
            </a:fld>
            <a:endParaRPr lang="en-US"/>
          </a:p>
        </p:txBody>
      </p:sp>
      <p:sp>
        <p:nvSpPr>
          <p:cNvPr id="7" name="TextBox 6"/>
          <p:cNvSpPr txBox="1"/>
          <p:nvPr/>
        </p:nvSpPr>
        <p:spPr>
          <a:xfrm>
            <a:off x="571472" y="1357298"/>
            <a:ext cx="6522042" cy="369332"/>
          </a:xfrm>
          <a:prstGeom prst="rect">
            <a:avLst/>
          </a:prstGeom>
          <a:noFill/>
        </p:spPr>
        <p:txBody>
          <a:bodyPr wrap="none" rtlCol="0">
            <a:spAutoFit/>
          </a:bodyPr>
          <a:lstStyle/>
          <a:p>
            <a:r>
              <a:rPr lang="en-IN" dirty="0" smtClean="0"/>
              <a:t>Example of transaction Read Operation: </a:t>
            </a:r>
            <a:r>
              <a:rPr lang="en-IN" dirty="0" smtClean="0">
                <a:solidFill>
                  <a:srgbClr val="FF0000"/>
                </a:solidFill>
              </a:rPr>
              <a:t>read</a:t>
            </a:r>
            <a:r>
              <a:rPr lang="en-IN" dirty="0" smtClean="0"/>
              <a:t>(balance)</a:t>
            </a:r>
            <a:endParaRPr lang="en-IN" dirty="0"/>
          </a:p>
        </p:txBody>
      </p:sp>
      <p:sp>
        <p:nvSpPr>
          <p:cNvPr id="8" name="TextBox 7"/>
          <p:cNvSpPr txBox="1"/>
          <p:nvPr/>
        </p:nvSpPr>
        <p:spPr>
          <a:xfrm>
            <a:off x="1357290" y="1857364"/>
            <a:ext cx="3658374" cy="369332"/>
          </a:xfrm>
          <a:prstGeom prst="rect">
            <a:avLst/>
          </a:prstGeom>
          <a:noFill/>
          <a:ln>
            <a:solidFill>
              <a:srgbClr val="FF0000"/>
            </a:solidFill>
          </a:ln>
        </p:spPr>
        <p:txBody>
          <a:bodyPr wrap="none" rtlCol="0">
            <a:spAutoFit/>
          </a:bodyPr>
          <a:lstStyle/>
          <a:p>
            <a:r>
              <a:rPr lang="en-IN" dirty="0" smtClean="0"/>
              <a:t>select balance from </a:t>
            </a:r>
            <a:r>
              <a:rPr lang="en-IN" dirty="0" smtClean="0">
                <a:solidFill>
                  <a:srgbClr val="33CC33"/>
                </a:solidFill>
              </a:rPr>
              <a:t>accounts</a:t>
            </a:r>
            <a:r>
              <a:rPr lang="en-IN" dirty="0" smtClean="0"/>
              <a:t>;</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sp>
        <p:nvSpPr>
          <p:cNvPr id="20" name="Rectangle 19"/>
          <p:cNvSpPr/>
          <p:nvPr/>
        </p:nvSpPr>
        <p:spPr bwMode="auto">
          <a:xfrm>
            <a:off x="1643042" y="3143248"/>
            <a:ext cx="1500198" cy="300039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1643042" y="3929066"/>
            <a:ext cx="1500198" cy="369332"/>
          </a:xfrm>
          <a:prstGeom prst="rect">
            <a:avLst/>
          </a:prstGeom>
          <a:noFill/>
          <a:ln>
            <a:solidFill>
              <a:schemeClr val="tx1"/>
            </a:solidFill>
          </a:ln>
        </p:spPr>
        <p:txBody>
          <a:bodyPr wrap="square" rtlCol="0">
            <a:spAutoFit/>
          </a:bodyPr>
          <a:lstStyle/>
          <a:p>
            <a:r>
              <a:rPr lang="en-IN" dirty="0" smtClean="0"/>
              <a:t>     150</a:t>
            </a:r>
            <a:endParaRPr lang="en-IN" dirty="0"/>
          </a:p>
        </p:txBody>
      </p:sp>
      <p:pic>
        <p:nvPicPr>
          <p:cNvPr id="1028" name="Picture 4"/>
          <p:cNvPicPr>
            <a:picLocks noChangeAspect="1" noChangeArrowheads="1"/>
          </p:cNvPicPr>
          <p:nvPr/>
        </p:nvPicPr>
        <p:blipFill>
          <a:blip r:embed="rId2" cstate="print"/>
          <a:srcRect/>
          <a:stretch>
            <a:fillRect/>
          </a:stretch>
        </p:blipFill>
        <p:spPr bwMode="auto">
          <a:xfrm>
            <a:off x="5500694" y="4214818"/>
            <a:ext cx="2143140" cy="736704"/>
          </a:xfrm>
          <a:prstGeom prst="rect">
            <a:avLst/>
          </a:prstGeom>
          <a:noFill/>
          <a:ln w="9525">
            <a:noFill/>
            <a:miter lim="800000"/>
            <a:headEnd/>
            <a:tailEnd/>
          </a:ln>
          <a:effectLst/>
        </p:spPr>
      </p:pic>
      <p:cxnSp>
        <p:nvCxnSpPr>
          <p:cNvPr id="26" name="Straight Arrow Connector 25"/>
          <p:cNvCxnSpPr>
            <a:endCxn id="21" idx="3"/>
          </p:cNvCxnSpPr>
          <p:nvPr/>
        </p:nvCxnSpPr>
        <p:spPr bwMode="auto">
          <a:xfrm rot="10800000">
            <a:off x="3143240" y="4113732"/>
            <a:ext cx="2214578" cy="601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3428992" y="4000504"/>
            <a:ext cx="1417376" cy="1169551"/>
          </a:xfrm>
          <a:prstGeom prst="rect">
            <a:avLst/>
          </a:prstGeom>
          <a:noFill/>
        </p:spPr>
        <p:txBody>
          <a:bodyPr wrap="none" rtlCol="0">
            <a:spAutoFit/>
          </a:bodyPr>
          <a:lstStyle/>
          <a:p>
            <a:r>
              <a:rPr lang="en-IN" sz="1400" b="1" dirty="0" smtClean="0">
                <a:solidFill>
                  <a:srgbClr val="FF0000"/>
                </a:solidFill>
              </a:rPr>
              <a:t>Step 2</a:t>
            </a:r>
          </a:p>
          <a:p>
            <a:r>
              <a:rPr lang="en-IN" sz="1400" dirty="0" smtClean="0">
                <a:solidFill>
                  <a:srgbClr val="CC3300"/>
                </a:solidFill>
              </a:rPr>
              <a:t>Copy </a:t>
            </a:r>
          </a:p>
          <a:p>
            <a:r>
              <a:rPr lang="en-IN" sz="1400" dirty="0" smtClean="0">
                <a:solidFill>
                  <a:srgbClr val="CC3300"/>
                </a:solidFill>
              </a:rPr>
              <a:t>Disk block </a:t>
            </a:r>
          </a:p>
          <a:p>
            <a:r>
              <a:rPr lang="en-IN" sz="1400" dirty="0" smtClean="0">
                <a:solidFill>
                  <a:srgbClr val="CC3300"/>
                </a:solidFill>
              </a:rPr>
              <a:t>into buffer of</a:t>
            </a:r>
          </a:p>
          <a:p>
            <a:r>
              <a:rPr lang="en-IN" sz="1400" dirty="0" smtClean="0">
                <a:solidFill>
                  <a:srgbClr val="CC3300"/>
                </a:solidFill>
              </a:rPr>
              <a:t>Main memory</a:t>
            </a:r>
          </a:p>
        </p:txBody>
      </p:sp>
      <p:sp>
        <p:nvSpPr>
          <p:cNvPr id="28" name="TextBox 27"/>
          <p:cNvSpPr txBox="1"/>
          <p:nvPr/>
        </p:nvSpPr>
        <p:spPr>
          <a:xfrm>
            <a:off x="1589121" y="2786058"/>
            <a:ext cx="1768433" cy="369332"/>
          </a:xfrm>
          <a:prstGeom prst="rect">
            <a:avLst/>
          </a:prstGeom>
          <a:noFill/>
        </p:spPr>
        <p:txBody>
          <a:bodyPr wrap="none" rtlCol="0">
            <a:spAutoFit/>
          </a:bodyPr>
          <a:lstStyle/>
          <a:p>
            <a:r>
              <a:rPr lang="en-IN" dirty="0" smtClean="0">
                <a:solidFill>
                  <a:srgbClr val="FF00FF"/>
                </a:solidFill>
              </a:rPr>
              <a:t>Main memory</a:t>
            </a:r>
            <a:endParaRPr lang="en-IN" dirty="0">
              <a:solidFill>
                <a:srgbClr val="FF00FF"/>
              </a:solidFill>
            </a:endParaRPr>
          </a:p>
        </p:txBody>
      </p:sp>
      <p:sp>
        <p:nvSpPr>
          <p:cNvPr id="41" name="TextBox 40"/>
          <p:cNvSpPr txBox="1"/>
          <p:nvPr/>
        </p:nvSpPr>
        <p:spPr>
          <a:xfrm>
            <a:off x="2000232" y="3571876"/>
            <a:ext cx="873957" cy="369332"/>
          </a:xfrm>
          <a:prstGeom prst="rect">
            <a:avLst/>
          </a:prstGeom>
          <a:noFill/>
        </p:spPr>
        <p:txBody>
          <a:bodyPr wrap="none" rtlCol="0">
            <a:spAutoFit/>
          </a:bodyPr>
          <a:lstStyle/>
          <a:p>
            <a:r>
              <a:rPr lang="en-IN" dirty="0" smtClean="0"/>
              <a:t>buffer</a:t>
            </a:r>
            <a:endParaRPr lang="en-IN" dirty="0"/>
          </a:p>
        </p:txBody>
      </p:sp>
    </p:spTree>
    <p:extLst>
      <p:ext uri="{BB962C8B-B14F-4D97-AF65-F5344CB8AC3E}">
        <p14:creationId xmlns="" xmlns:p14="http://schemas.microsoft.com/office/powerpoint/2010/main" val="538185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 Operations</a:t>
            </a:r>
            <a:endParaRPr lang="en-IN" sz="2400" dirty="0"/>
          </a:p>
        </p:txBody>
      </p:sp>
      <p:sp>
        <p:nvSpPr>
          <p:cNvPr id="4" name="Date Placeholder 3"/>
          <p:cNvSpPr>
            <a:spLocks noGrp="1"/>
          </p:cNvSpPr>
          <p:nvPr>
            <p:ph type="dt" sz="half" idx="10"/>
          </p:nvPr>
        </p:nvSpPr>
        <p:spPr/>
        <p:txBody>
          <a:bodyPr/>
          <a:lstStyle/>
          <a:p>
            <a:fld id="{57348AA3-353A-4C66-A9EB-85A40F3FA97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31</a:t>
            </a:fld>
            <a:endParaRPr lang="en-US"/>
          </a:p>
        </p:txBody>
      </p:sp>
      <p:sp>
        <p:nvSpPr>
          <p:cNvPr id="7" name="TextBox 6"/>
          <p:cNvSpPr txBox="1"/>
          <p:nvPr/>
        </p:nvSpPr>
        <p:spPr>
          <a:xfrm>
            <a:off x="571472" y="1357298"/>
            <a:ext cx="6522042" cy="369332"/>
          </a:xfrm>
          <a:prstGeom prst="rect">
            <a:avLst/>
          </a:prstGeom>
          <a:noFill/>
        </p:spPr>
        <p:txBody>
          <a:bodyPr wrap="none" rtlCol="0">
            <a:spAutoFit/>
          </a:bodyPr>
          <a:lstStyle/>
          <a:p>
            <a:r>
              <a:rPr lang="en-IN" dirty="0" smtClean="0"/>
              <a:t>Example of transaction Read Operation: </a:t>
            </a:r>
            <a:r>
              <a:rPr lang="en-IN" dirty="0" smtClean="0">
                <a:solidFill>
                  <a:srgbClr val="FF0000"/>
                </a:solidFill>
              </a:rPr>
              <a:t>read</a:t>
            </a:r>
            <a:r>
              <a:rPr lang="en-IN" dirty="0" smtClean="0"/>
              <a:t>(balance)</a:t>
            </a:r>
            <a:endParaRPr lang="en-IN" dirty="0"/>
          </a:p>
        </p:txBody>
      </p:sp>
      <p:sp>
        <p:nvSpPr>
          <p:cNvPr id="8" name="TextBox 7"/>
          <p:cNvSpPr txBox="1"/>
          <p:nvPr/>
        </p:nvSpPr>
        <p:spPr>
          <a:xfrm>
            <a:off x="1357290" y="1857364"/>
            <a:ext cx="3658374" cy="369332"/>
          </a:xfrm>
          <a:prstGeom prst="rect">
            <a:avLst/>
          </a:prstGeom>
          <a:noFill/>
          <a:ln>
            <a:solidFill>
              <a:srgbClr val="FF0000"/>
            </a:solidFill>
          </a:ln>
        </p:spPr>
        <p:txBody>
          <a:bodyPr wrap="none" rtlCol="0">
            <a:spAutoFit/>
          </a:bodyPr>
          <a:lstStyle/>
          <a:p>
            <a:r>
              <a:rPr lang="en-IN" dirty="0" smtClean="0"/>
              <a:t>select balance from </a:t>
            </a:r>
            <a:r>
              <a:rPr lang="en-IN" dirty="0" smtClean="0">
                <a:solidFill>
                  <a:srgbClr val="33CC33"/>
                </a:solidFill>
              </a:rPr>
              <a:t>accounts</a:t>
            </a:r>
            <a:r>
              <a:rPr lang="en-IN" dirty="0" smtClean="0"/>
              <a:t>;</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sp>
        <p:nvSpPr>
          <p:cNvPr id="20" name="Rectangle 19"/>
          <p:cNvSpPr/>
          <p:nvPr/>
        </p:nvSpPr>
        <p:spPr bwMode="auto">
          <a:xfrm>
            <a:off x="1643042" y="3143248"/>
            <a:ext cx="1500198" cy="300039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1643042" y="3929066"/>
            <a:ext cx="1500198" cy="369332"/>
          </a:xfrm>
          <a:prstGeom prst="rect">
            <a:avLst/>
          </a:prstGeom>
          <a:noFill/>
          <a:ln>
            <a:solidFill>
              <a:schemeClr val="tx1"/>
            </a:solidFill>
          </a:ln>
        </p:spPr>
        <p:txBody>
          <a:bodyPr wrap="square" rtlCol="0">
            <a:spAutoFit/>
          </a:bodyPr>
          <a:lstStyle/>
          <a:p>
            <a:r>
              <a:rPr lang="en-IN" dirty="0" smtClean="0"/>
              <a:t>     150</a:t>
            </a:r>
            <a:endParaRPr lang="en-IN" dirty="0"/>
          </a:p>
        </p:txBody>
      </p:sp>
      <p:pic>
        <p:nvPicPr>
          <p:cNvPr id="1028" name="Picture 4"/>
          <p:cNvPicPr>
            <a:picLocks noChangeAspect="1" noChangeArrowheads="1"/>
          </p:cNvPicPr>
          <p:nvPr/>
        </p:nvPicPr>
        <p:blipFill>
          <a:blip r:embed="rId2" cstate="print"/>
          <a:srcRect/>
          <a:stretch>
            <a:fillRect/>
          </a:stretch>
        </p:blipFill>
        <p:spPr bwMode="auto">
          <a:xfrm>
            <a:off x="5500694" y="4214818"/>
            <a:ext cx="2143140" cy="736704"/>
          </a:xfrm>
          <a:prstGeom prst="rect">
            <a:avLst/>
          </a:prstGeom>
          <a:noFill/>
          <a:ln w="9525">
            <a:noFill/>
            <a:miter lim="800000"/>
            <a:headEnd/>
            <a:tailEnd/>
          </a:ln>
          <a:effectLst/>
        </p:spPr>
      </p:pic>
      <p:cxnSp>
        <p:nvCxnSpPr>
          <p:cNvPr id="26" name="Straight Arrow Connector 25"/>
          <p:cNvCxnSpPr>
            <a:endCxn id="21" idx="3"/>
          </p:cNvCxnSpPr>
          <p:nvPr/>
        </p:nvCxnSpPr>
        <p:spPr bwMode="auto">
          <a:xfrm rot="10800000">
            <a:off x="3143240" y="4113732"/>
            <a:ext cx="2214578" cy="601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3428992" y="4000504"/>
            <a:ext cx="1417376" cy="1169551"/>
          </a:xfrm>
          <a:prstGeom prst="rect">
            <a:avLst/>
          </a:prstGeom>
          <a:noFill/>
        </p:spPr>
        <p:txBody>
          <a:bodyPr wrap="none" rtlCol="0">
            <a:spAutoFit/>
          </a:bodyPr>
          <a:lstStyle/>
          <a:p>
            <a:r>
              <a:rPr lang="en-IN" sz="1400" b="1" dirty="0" smtClean="0">
                <a:solidFill>
                  <a:srgbClr val="FF0000"/>
                </a:solidFill>
              </a:rPr>
              <a:t>Step 2</a:t>
            </a:r>
          </a:p>
          <a:p>
            <a:r>
              <a:rPr lang="en-IN" sz="1400" dirty="0" smtClean="0">
                <a:solidFill>
                  <a:srgbClr val="CC3300"/>
                </a:solidFill>
              </a:rPr>
              <a:t>Copy </a:t>
            </a:r>
          </a:p>
          <a:p>
            <a:r>
              <a:rPr lang="en-IN" sz="1400" dirty="0" smtClean="0">
                <a:solidFill>
                  <a:srgbClr val="CC3300"/>
                </a:solidFill>
              </a:rPr>
              <a:t>Disk block </a:t>
            </a:r>
          </a:p>
          <a:p>
            <a:r>
              <a:rPr lang="en-IN" sz="1400" dirty="0" smtClean="0">
                <a:solidFill>
                  <a:srgbClr val="CC3300"/>
                </a:solidFill>
              </a:rPr>
              <a:t>into buffer of</a:t>
            </a:r>
          </a:p>
          <a:p>
            <a:r>
              <a:rPr lang="en-IN" sz="1400" dirty="0" smtClean="0">
                <a:solidFill>
                  <a:srgbClr val="CC3300"/>
                </a:solidFill>
              </a:rPr>
              <a:t>Main memory</a:t>
            </a:r>
          </a:p>
        </p:txBody>
      </p:sp>
      <p:sp>
        <p:nvSpPr>
          <p:cNvPr id="28" name="TextBox 27"/>
          <p:cNvSpPr txBox="1"/>
          <p:nvPr/>
        </p:nvSpPr>
        <p:spPr>
          <a:xfrm>
            <a:off x="1589121" y="2786058"/>
            <a:ext cx="1768433" cy="369332"/>
          </a:xfrm>
          <a:prstGeom prst="rect">
            <a:avLst/>
          </a:prstGeom>
          <a:noFill/>
        </p:spPr>
        <p:txBody>
          <a:bodyPr wrap="none" rtlCol="0">
            <a:spAutoFit/>
          </a:bodyPr>
          <a:lstStyle/>
          <a:p>
            <a:r>
              <a:rPr lang="en-IN" dirty="0" smtClean="0">
                <a:solidFill>
                  <a:srgbClr val="FF00FF"/>
                </a:solidFill>
              </a:rPr>
              <a:t>Main memory</a:t>
            </a:r>
            <a:endParaRPr lang="en-IN" dirty="0">
              <a:solidFill>
                <a:srgbClr val="FF00FF"/>
              </a:solidFill>
            </a:endParaRPr>
          </a:p>
        </p:txBody>
      </p:sp>
      <p:sp>
        <p:nvSpPr>
          <p:cNvPr id="29" name="TextBox 28"/>
          <p:cNvSpPr txBox="1"/>
          <p:nvPr/>
        </p:nvSpPr>
        <p:spPr>
          <a:xfrm>
            <a:off x="1643042" y="5143512"/>
            <a:ext cx="1500198" cy="369332"/>
          </a:xfrm>
          <a:prstGeom prst="rect">
            <a:avLst/>
          </a:prstGeom>
          <a:noFill/>
          <a:ln>
            <a:solidFill>
              <a:schemeClr val="tx1"/>
            </a:solidFill>
          </a:ln>
        </p:spPr>
        <p:txBody>
          <a:bodyPr wrap="square" rtlCol="0">
            <a:spAutoFit/>
          </a:bodyPr>
          <a:lstStyle/>
          <a:p>
            <a:r>
              <a:rPr lang="en-IN" dirty="0" smtClean="0"/>
              <a:t>      150</a:t>
            </a:r>
            <a:endParaRPr lang="en-IN" dirty="0"/>
          </a:p>
        </p:txBody>
      </p:sp>
      <p:cxnSp>
        <p:nvCxnSpPr>
          <p:cNvPr id="31" name="Shape 30"/>
          <p:cNvCxnSpPr>
            <a:stCxn id="21" idx="1"/>
            <a:endCxn id="29" idx="1"/>
          </p:cNvCxnSpPr>
          <p:nvPr/>
        </p:nvCxnSpPr>
        <p:spPr bwMode="auto">
          <a:xfrm rot="10800000" flipV="1">
            <a:off x="1643042" y="4113732"/>
            <a:ext cx="1588" cy="1214446"/>
          </a:xfrm>
          <a:prstGeom prst="curvedConnector3">
            <a:avLst>
              <a:gd name="adj1" fmla="val 31331307"/>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142080" y="5143512"/>
            <a:ext cx="1945148" cy="584775"/>
          </a:xfrm>
          <a:prstGeom prst="rect">
            <a:avLst/>
          </a:prstGeom>
          <a:noFill/>
        </p:spPr>
        <p:txBody>
          <a:bodyPr wrap="none" rtlCol="0">
            <a:spAutoFit/>
          </a:bodyPr>
          <a:lstStyle/>
          <a:p>
            <a:r>
              <a:rPr lang="en-IN" sz="1600" dirty="0" smtClean="0"/>
              <a:t>balance</a:t>
            </a:r>
          </a:p>
          <a:p>
            <a:r>
              <a:rPr lang="en-IN" sz="1600" dirty="0" smtClean="0"/>
              <a:t>Program variable</a:t>
            </a:r>
            <a:endParaRPr lang="en-IN" sz="1600" dirty="0"/>
          </a:p>
        </p:txBody>
      </p:sp>
      <p:sp>
        <p:nvSpPr>
          <p:cNvPr id="40" name="TextBox 39"/>
          <p:cNvSpPr txBox="1"/>
          <p:nvPr/>
        </p:nvSpPr>
        <p:spPr>
          <a:xfrm>
            <a:off x="166804" y="4214818"/>
            <a:ext cx="1121974" cy="1384995"/>
          </a:xfrm>
          <a:prstGeom prst="rect">
            <a:avLst/>
          </a:prstGeom>
          <a:noFill/>
        </p:spPr>
        <p:txBody>
          <a:bodyPr wrap="none" rtlCol="0">
            <a:spAutoFit/>
          </a:bodyPr>
          <a:lstStyle/>
          <a:p>
            <a:r>
              <a:rPr lang="en-IN" sz="1400" b="1" dirty="0" smtClean="0">
                <a:solidFill>
                  <a:srgbClr val="FF0000"/>
                </a:solidFill>
              </a:rPr>
              <a:t>Step 3</a:t>
            </a:r>
          </a:p>
          <a:p>
            <a:r>
              <a:rPr lang="en-IN" sz="1400" dirty="0" smtClean="0">
                <a:solidFill>
                  <a:srgbClr val="CC3300"/>
                </a:solidFill>
              </a:rPr>
              <a:t>Copy from</a:t>
            </a:r>
          </a:p>
          <a:p>
            <a:r>
              <a:rPr lang="en-IN" sz="1400" dirty="0" smtClean="0">
                <a:solidFill>
                  <a:srgbClr val="CC3300"/>
                </a:solidFill>
              </a:rPr>
              <a:t>buffer to</a:t>
            </a:r>
          </a:p>
          <a:p>
            <a:r>
              <a:rPr lang="en-IN" sz="1400" dirty="0" smtClean="0">
                <a:solidFill>
                  <a:srgbClr val="CC3300"/>
                </a:solidFill>
              </a:rPr>
              <a:t>Program</a:t>
            </a:r>
          </a:p>
          <a:p>
            <a:r>
              <a:rPr lang="en-IN" sz="1400" dirty="0" smtClean="0">
                <a:solidFill>
                  <a:srgbClr val="CC3300"/>
                </a:solidFill>
              </a:rPr>
              <a:t>variable </a:t>
            </a:r>
          </a:p>
          <a:p>
            <a:r>
              <a:rPr lang="en-IN" sz="1400" dirty="0" smtClean="0">
                <a:solidFill>
                  <a:srgbClr val="CC3300"/>
                </a:solidFill>
              </a:rPr>
              <a:t>balance</a:t>
            </a:r>
          </a:p>
        </p:txBody>
      </p:sp>
      <p:sp>
        <p:nvSpPr>
          <p:cNvPr id="41" name="TextBox 40"/>
          <p:cNvSpPr txBox="1"/>
          <p:nvPr/>
        </p:nvSpPr>
        <p:spPr>
          <a:xfrm>
            <a:off x="2000232" y="3571876"/>
            <a:ext cx="873957" cy="369332"/>
          </a:xfrm>
          <a:prstGeom prst="rect">
            <a:avLst/>
          </a:prstGeom>
          <a:noFill/>
        </p:spPr>
        <p:txBody>
          <a:bodyPr wrap="none" rtlCol="0">
            <a:spAutoFit/>
          </a:bodyPr>
          <a:lstStyle/>
          <a:p>
            <a:r>
              <a:rPr lang="en-IN" dirty="0" smtClean="0"/>
              <a:t>buffer</a:t>
            </a:r>
            <a:endParaRPr lang="en-IN" dirty="0"/>
          </a:p>
        </p:txBody>
      </p:sp>
    </p:spTree>
    <p:extLst>
      <p:ext uri="{BB962C8B-B14F-4D97-AF65-F5344CB8AC3E}">
        <p14:creationId xmlns="" xmlns:p14="http://schemas.microsoft.com/office/powerpoint/2010/main" val="1732289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3" name="Content Placeholder 2"/>
          <p:cNvSpPr>
            <a:spLocks noGrp="1"/>
          </p:cNvSpPr>
          <p:nvPr>
            <p:ph idx="1"/>
          </p:nvPr>
        </p:nvSpPr>
        <p:spPr/>
        <p:txBody>
          <a:bodyPr/>
          <a:lstStyle/>
          <a:p>
            <a:pPr>
              <a:lnSpc>
                <a:spcPct val="80000"/>
              </a:lnSpc>
              <a:buNone/>
            </a:pPr>
            <a:r>
              <a:rPr lang="en-US" sz="2400" dirty="0" smtClean="0"/>
              <a:t>READ AND WRITE OPERATIONS (contd.):</a:t>
            </a:r>
          </a:p>
          <a:p>
            <a:pPr>
              <a:lnSpc>
                <a:spcPct val="80000"/>
              </a:lnSpc>
            </a:pPr>
            <a:r>
              <a:rPr lang="en-US" sz="2400" b="1" dirty="0" err="1" smtClean="0"/>
              <a:t>write_item</a:t>
            </a:r>
            <a:r>
              <a:rPr lang="en-US" sz="2400" b="1" dirty="0" smtClean="0"/>
              <a:t>(X</a:t>
            </a:r>
            <a:r>
              <a:rPr lang="en-US" sz="2400" dirty="0" smtClean="0"/>
              <a:t>) command includes the following steps:</a:t>
            </a:r>
          </a:p>
          <a:p>
            <a:pPr lvl="1">
              <a:lnSpc>
                <a:spcPct val="80000"/>
              </a:lnSpc>
            </a:pPr>
            <a:r>
              <a:rPr lang="en-US" sz="2100" dirty="0" smtClean="0"/>
              <a:t>Find the address of the disk block that contains item X.</a:t>
            </a:r>
          </a:p>
          <a:p>
            <a:pPr lvl="1">
              <a:lnSpc>
                <a:spcPct val="80000"/>
              </a:lnSpc>
            </a:pPr>
            <a:r>
              <a:rPr lang="en-US" sz="2100" dirty="0" smtClean="0"/>
              <a:t>Copy that disk block into a buffer in main memory (if that disk block is not already in some main memory buffer).</a:t>
            </a:r>
          </a:p>
          <a:p>
            <a:pPr lvl="1">
              <a:lnSpc>
                <a:spcPct val="80000"/>
              </a:lnSpc>
            </a:pPr>
            <a:r>
              <a:rPr lang="en-US" sz="2100" dirty="0" smtClean="0"/>
              <a:t>Copy item X from the program variable named X into its correct location in the buffer.</a:t>
            </a:r>
          </a:p>
          <a:p>
            <a:pPr lvl="1">
              <a:lnSpc>
                <a:spcPct val="80000"/>
              </a:lnSpc>
            </a:pPr>
            <a:r>
              <a:rPr lang="en-US" sz="2100" dirty="0" smtClean="0"/>
              <a:t>Store the updated block from the buffer back to disk (either immediately or at some later point in time). </a:t>
            </a:r>
          </a:p>
          <a:p>
            <a:endParaRPr lang="en-IN" dirty="0"/>
          </a:p>
        </p:txBody>
      </p:sp>
      <p:sp>
        <p:nvSpPr>
          <p:cNvPr id="4" name="Date Placeholder 3"/>
          <p:cNvSpPr>
            <a:spLocks noGrp="1"/>
          </p:cNvSpPr>
          <p:nvPr>
            <p:ph type="dt" sz="half" idx="10"/>
          </p:nvPr>
        </p:nvSpPr>
        <p:spPr/>
        <p:txBody>
          <a:bodyPr/>
          <a:lstStyle/>
          <a:p>
            <a:fld id="{0AE5DDCD-6885-42F5-99BE-544A5313DB6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4" name="Date Placeholder 3"/>
          <p:cNvSpPr>
            <a:spLocks noGrp="1"/>
          </p:cNvSpPr>
          <p:nvPr>
            <p:ph type="dt" sz="half" idx="10"/>
          </p:nvPr>
        </p:nvSpPr>
        <p:spPr/>
        <p:txBody>
          <a:bodyPr/>
          <a:lstStyle/>
          <a:p>
            <a:fld id="{BE26AB58-B423-43A8-8B7F-368C95C2126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33</a:t>
            </a:fld>
            <a:endParaRPr lang="en-US"/>
          </a:p>
        </p:txBody>
      </p:sp>
      <p:sp>
        <p:nvSpPr>
          <p:cNvPr id="7" name="TextBox 6"/>
          <p:cNvSpPr txBox="1"/>
          <p:nvPr/>
        </p:nvSpPr>
        <p:spPr>
          <a:xfrm>
            <a:off x="571472" y="1357298"/>
            <a:ext cx="6590202" cy="369332"/>
          </a:xfrm>
          <a:prstGeom prst="rect">
            <a:avLst/>
          </a:prstGeom>
          <a:noFill/>
        </p:spPr>
        <p:txBody>
          <a:bodyPr wrap="none" rtlCol="0">
            <a:spAutoFit/>
          </a:bodyPr>
          <a:lstStyle/>
          <a:p>
            <a:r>
              <a:rPr lang="en-IN" dirty="0" smtClean="0"/>
              <a:t>Example of transaction write Operation: </a:t>
            </a:r>
            <a:r>
              <a:rPr lang="en-IN" dirty="0" smtClean="0">
                <a:solidFill>
                  <a:srgbClr val="FF0000"/>
                </a:solidFill>
              </a:rPr>
              <a:t>write</a:t>
            </a:r>
            <a:r>
              <a:rPr lang="en-IN" dirty="0" smtClean="0"/>
              <a:t>(balance)</a:t>
            </a:r>
            <a:endParaRPr lang="en-IN" dirty="0"/>
          </a:p>
        </p:txBody>
      </p:sp>
      <p:sp>
        <p:nvSpPr>
          <p:cNvPr id="8" name="TextBox 7"/>
          <p:cNvSpPr txBox="1"/>
          <p:nvPr/>
        </p:nvSpPr>
        <p:spPr>
          <a:xfrm>
            <a:off x="285720" y="1785926"/>
            <a:ext cx="7750135" cy="369332"/>
          </a:xfrm>
          <a:prstGeom prst="rect">
            <a:avLst/>
          </a:prstGeom>
          <a:noFill/>
          <a:ln>
            <a:solidFill>
              <a:srgbClr val="FF0000"/>
            </a:solidFill>
          </a:ln>
        </p:spPr>
        <p:txBody>
          <a:bodyPr wrap="none" rtlCol="0">
            <a:spAutoFit/>
          </a:bodyPr>
          <a:lstStyle/>
          <a:p>
            <a:r>
              <a:rPr lang="en-IN" dirty="0" smtClean="0"/>
              <a:t>Update </a:t>
            </a:r>
            <a:r>
              <a:rPr lang="en-IN" dirty="0" smtClean="0">
                <a:solidFill>
                  <a:srgbClr val="33CC33"/>
                </a:solidFill>
              </a:rPr>
              <a:t>accounts  </a:t>
            </a:r>
            <a:r>
              <a:rPr lang="en-IN" dirty="0" smtClean="0"/>
              <a:t>set balance=balance-100 where Name=‘Ram’;</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4" name="Date Placeholder 3"/>
          <p:cNvSpPr>
            <a:spLocks noGrp="1"/>
          </p:cNvSpPr>
          <p:nvPr>
            <p:ph type="dt" sz="half" idx="10"/>
          </p:nvPr>
        </p:nvSpPr>
        <p:spPr/>
        <p:txBody>
          <a:bodyPr/>
          <a:lstStyle/>
          <a:p>
            <a:fld id="{9F155ADE-309C-4AC6-8C38-1DABCFECD4D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34</a:t>
            </a:fld>
            <a:endParaRPr lang="en-US"/>
          </a:p>
        </p:txBody>
      </p:sp>
      <p:sp>
        <p:nvSpPr>
          <p:cNvPr id="7" name="TextBox 6"/>
          <p:cNvSpPr txBox="1"/>
          <p:nvPr/>
        </p:nvSpPr>
        <p:spPr>
          <a:xfrm>
            <a:off x="571472" y="1357298"/>
            <a:ext cx="6590202" cy="369332"/>
          </a:xfrm>
          <a:prstGeom prst="rect">
            <a:avLst/>
          </a:prstGeom>
          <a:noFill/>
        </p:spPr>
        <p:txBody>
          <a:bodyPr wrap="none" rtlCol="0">
            <a:spAutoFit/>
          </a:bodyPr>
          <a:lstStyle/>
          <a:p>
            <a:r>
              <a:rPr lang="en-IN" dirty="0" smtClean="0"/>
              <a:t>Example of transaction write Operation: </a:t>
            </a:r>
            <a:r>
              <a:rPr lang="en-IN" dirty="0" smtClean="0">
                <a:solidFill>
                  <a:srgbClr val="FF0000"/>
                </a:solidFill>
              </a:rPr>
              <a:t>write</a:t>
            </a:r>
            <a:r>
              <a:rPr lang="en-IN" dirty="0" smtClean="0"/>
              <a:t>(balance)</a:t>
            </a:r>
            <a:endParaRPr lang="en-IN" dirty="0"/>
          </a:p>
        </p:txBody>
      </p:sp>
      <p:sp>
        <p:nvSpPr>
          <p:cNvPr id="8" name="TextBox 7"/>
          <p:cNvSpPr txBox="1"/>
          <p:nvPr/>
        </p:nvSpPr>
        <p:spPr>
          <a:xfrm>
            <a:off x="285720" y="1785926"/>
            <a:ext cx="7750135" cy="369332"/>
          </a:xfrm>
          <a:prstGeom prst="rect">
            <a:avLst/>
          </a:prstGeom>
          <a:noFill/>
          <a:ln>
            <a:solidFill>
              <a:srgbClr val="FF0000"/>
            </a:solidFill>
          </a:ln>
        </p:spPr>
        <p:txBody>
          <a:bodyPr wrap="none" rtlCol="0">
            <a:spAutoFit/>
          </a:bodyPr>
          <a:lstStyle/>
          <a:p>
            <a:r>
              <a:rPr lang="en-IN" dirty="0" smtClean="0"/>
              <a:t>Update </a:t>
            </a:r>
            <a:r>
              <a:rPr lang="en-IN" dirty="0" smtClean="0">
                <a:solidFill>
                  <a:srgbClr val="33CC33"/>
                </a:solidFill>
              </a:rPr>
              <a:t>accounts  </a:t>
            </a:r>
            <a:r>
              <a:rPr lang="en-IN" dirty="0" smtClean="0"/>
              <a:t>set balance=balance-100 where Name=‘Ram’;</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sp>
        <p:nvSpPr>
          <p:cNvPr id="20" name="Rectangle 19"/>
          <p:cNvSpPr/>
          <p:nvPr/>
        </p:nvSpPr>
        <p:spPr bwMode="auto">
          <a:xfrm>
            <a:off x="1643042" y="3143248"/>
            <a:ext cx="1500198" cy="300039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1643042" y="3929066"/>
            <a:ext cx="1500198" cy="369332"/>
          </a:xfrm>
          <a:prstGeom prst="rect">
            <a:avLst/>
          </a:prstGeom>
          <a:noFill/>
          <a:ln>
            <a:solidFill>
              <a:schemeClr val="tx1"/>
            </a:solidFill>
          </a:ln>
        </p:spPr>
        <p:txBody>
          <a:bodyPr wrap="square" rtlCol="0">
            <a:spAutoFit/>
          </a:bodyPr>
          <a:lstStyle/>
          <a:p>
            <a:r>
              <a:rPr lang="en-IN" dirty="0" smtClean="0"/>
              <a:t>   150</a:t>
            </a:r>
            <a:endParaRPr lang="en-IN" dirty="0"/>
          </a:p>
        </p:txBody>
      </p:sp>
      <p:pic>
        <p:nvPicPr>
          <p:cNvPr id="1028" name="Picture 4"/>
          <p:cNvPicPr>
            <a:picLocks noChangeAspect="1" noChangeArrowheads="1"/>
          </p:cNvPicPr>
          <p:nvPr/>
        </p:nvPicPr>
        <p:blipFill>
          <a:blip r:embed="rId2" cstate="print"/>
          <a:srcRect/>
          <a:stretch>
            <a:fillRect/>
          </a:stretch>
        </p:blipFill>
        <p:spPr bwMode="auto">
          <a:xfrm>
            <a:off x="5500694" y="4214818"/>
            <a:ext cx="2143140" cy="736704"/>
          </a:xfrm>
          <a:prstGeom prst="rect">
            <a:avLst/>
          </a:prstGeom>
          <a:noFill/>
          <a:ln w="9525">
            <a:noFill/>
            <a:miter lim="800000"/>
            <a:headEnd/>
            <a:tailEnd/>
          </a:ln>
          <a:effectLst/>
        </p:spPr>
      </p:pic>
      <p:cxnSp>
        <p:nvCxnSpPr>
          <p:cNvPr id="26" name="Straight Arrow Connector 25"/>
          <p:cNvCxnSpPr>
            <a:endCxn id="21" idx="3"/>
          </p:cNvCxnSpPr>
          <p:nvPr/>
        </p:nvCxnSpPr>
        <p:spPr bwMode="auto">
          <a:xfrm rot="10800000">
            <a:off x="3143240" y="4113732"/>
            <a:ext cx="2214578" cy="601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3428992" y="4000504"/>
            <a:ext cx="1417376" cy="1169551"/>
          </a:xfrm>
          <a:prstGeom prst="rect">
            <a:avLst/>
          </a:prstGeom>
          <a:noFill/>
        </p:spPr>
        <p:txBody>
          <a:bodyPr wrap="none" rtlCol="0">
            <a:spAutoFit/>
          </a:bodyPr>
          <a:lstStyle/>
          <a:p>
            <a:r>
              <a:rPr lang="en-IN" sz="1400" b="1" dirty="0" smtClean="0">
                <a:solidFill>
                  <a:srgbClr val="FF0000"/>
                </a:solidFill>
              </a:rPr>
              <a:t>Step 2</a:t>
            </a:r>
          </a:p>
          <a:p>
            <a:r>
              <a:rPr lang="en-IN" sz="1400" dirty="0" smtClean="0">
                <a:solidFill>
                  <a:srgbClr val="CC3300"/>
                </a:solidFill>
              </a:rPr>
              <a:t>Copy </a:t>
            </a:r>
          </a:p>
          <a:p>
            <a:r>
              <a:rPr lang="en-IN" sz="1400" dirty="0" smtClean="0">
                <a:solidFill>
                  <a:srgbClr val="CC3300"/>
                </a:solidFill>
              </a:rPr>
              <a:t>Disk block </a:t>
            </a:r>
          </a:p>
          <a:p>
            <a:r>
              <a:rPr lang="en-IN" sz="1400" dirty="0" smtClean="0">
                <a:solidFill>
                  <a:srgbClr val="CC3300"/>
                </a:solidFill>
              </a:rPr>
              <a:t>into buffer of</a:t>
            </a:r>
          </a:p>
          <a:p>
            <a:r>
              <a:rPr lang="en-IN" sz="1400" dirty="0" smtClean="0">
                <a:solidFill>
                  <a:srgbClr val="CC3300"/>
                </a:solidFill>
              </a:rPr>
              <a:t>Main memory</a:t>
            </a:r>
          </a:p>
        </p:txBody>
      </p:sp>
      <p:sp>
        <p:nvSpPr>
          <p:cNvPr id="28" name="TextBox 27"/>
          <p:cNvSpPr txBox="1"/>
          <p:nvPr/>
        </p:nvSpPr>
        <p:spPr>
          <a:xfrm>
            <a:off x="1589121" y="2786058"/>
            <a:ext cx="1768433" cy="369332"/>
          </a:xfrm>
          <a:prstGeom prst="rect">
            <a:avLst/>
          </a:prstGeom>
          <a:noFill/>
        </p:spPr>
        <p:txBody>
          <a:bodyPr wrap="none" rtlCol="0">
            <a:spAutoFit/>
          </a:bodyPr>
          <a:lstStyle/>
          <a:p>
            <a:r>
              <a:rPr lang="en-IN" dirty="0" smtClean="0">
                <a:solidFill>
                  <a:srgbClr val="FF00FF"/>
                </a:solidFill>
              </a:rPr>
              <a:t>Main memory</a:t>
            </a:r>
            <a:endParaRPr lang="en-IN" dirty="0">
              <a:solidFill>
                <a:srgbClr val="FF00FF"/>
              </a:solidFill>
            </a:endParaRPr>
          </a:p>
        </p:txBody>
      </p:sp>
      <p:sp>
        <p:nvSpPr>
          <p:cNvPr id="29" name="TextBox 28"/>
          <p:cNvSpPr txBox="1"/>
          <p:nvPr/>
        </p:nvSpPr>
        <p:spPr>
          <a:xfrm>
            <a:off x="1643042" y="5643578"/>
            <a:ext cx="1500198" cy="369332"/>
          </a:xfrm>
          <a:prstGeom prst="rect">
            <a:avLst/>
          </a:prstGeom>
          <a:noFill/>
          <a:ln>
            <a:solidFill>
              <a:schemeClr val="tx1"/>
            </a:solidFill>
          </a:ln>
        </p:spPr>
        <p:txBody>
          <a:bodyPr wrap="square" rtlCol="0">
            <a:spAutoFit/>
          </a:bodyPr>
          <a:lstStyle/>
          <a:p>
            <a:r>
              <a:rPr lang="en-IN" dirty="0" smtClean="0"/>
              <a:t>  150 -100</a:t>
            </a:r>
            <a:endParaRPr lang="en-IN" dirty="0"/>
          </a:p>
        </p:txBody>
      </p:sp>
      <p:cxnSp>
        <p:nvCxnSpPr>
          <p:cNvPr id="31" name="Shape 30"/>
          <p:cNvCxnSpPr>
            <a:stCxn id="21" idx="1"/>
            <a:endCxn id="29" idx="1"/>
          </p:cNvCxnSpPr>
          <p:nvPr/>
        </p:nvCxnSpPr>
        <p:spPr bwMode="auto">
          <a:xfrm rot="10800000" flipV="1">
            <a:off x="1643042" y="4113732"/>
            <a:ext cx="1588" cy="1714512"/>
          </a:xfrm>
          <a:prstGeom prst="curvedConnector3">
            <a:avLst>
              <a:gd name="adj1" fmla="val 23710146"/>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142080" y="5631436"/>
            <a:ext cx="1945148" cy="584775"/>
          </a:xfrm>
          <a:prstGeom prst="rect">
            <a:avLst/>
          </a:prstGeom>
          <a:noFill/>
        </p:spPr>
        <p:txBody>
          <a:bodyPr wrap="none" rtlCol="0">
            <a:spAutoFit/>
          </a:bodyPr>
          <a:lstStyle/>
          <a:p>
            <a:r>
              <a:rPr lang="en-IN" sz="1600" dirty="0" smtClean="0"/>
              <a:t>balance</a:t>
            </a:r>
          </a:p>
          <a:p>
            <a:r>
              <a:rPr lang="en-IN" sz="1600" dirty="0" smtClean="0"/>
              <a:t>Program variable</a:t>
            </a:r>
            <a:endParaRPr lang="en-IN" sz="1600" dirty="0"/>
          </a:p>
        </p:txBody>
      </p:sp>
      <p:sp>
        <p:nvSpPr>
          <p:cNvPr id="40" name="TextBox 39"/>
          <p:cNvSpPr txBox="1"/>
          <p:nvPr/>
        </p:nvSpPr>
        <p:spPr>
          <a:xfrm>
            <a:off x="166804" y="4214818"/>
            <a:ext cx="1121974" cy="1384995"/>
          </a:xfrm>
          <a:prstGeom prst="rect">
            <a:avLst/>
          </a:prstGeom>
          <a:noFill/>
        </p:spPr>
        <p:txBody>
          <a:bodyPr wrap="none" rtlCol="0">
            <a:spAutoFit/>
          </a:bodyPr>
          <a:lstStyle/>
          <a:p>
            <a:r>
              <a:rPr lang="en-IN" sz="1400" b="1" dirty="0" smtClean="0">
                <a:solidFill>
                  <a:srgbClr val="FF0000"/>
                </a:solidFill>
              </a:rPr>
              <a:t>Step 3</a:t>
            </a:r>
          </a:p>
          <a:p>
            <a:r>
              <a:rPr lang="en-IN" sz="1400" dirty="0" smtClean="0">
                <a:solidFill>
                  <a:srgbClr val="CC3300"/>
                </a:solidFill>
              </a:rPr>
              <a:t>Copy from</a:t>
            </a:r>
          </a:p>
          <a:p>
            <a:r>
              <a:rPr lang="en-IN" sz="1400" dirty="0" smtClean="0">
                <a:solidFill>
                  <a:srgbClr val="CC3300"/>
                </a:solidFill>
              </a:rPr>
              <a:t>buffer to</a:t>
            </a:r>
          </a:p>
          <a:p>
            <a:r>
              <a:rPr lang="en-IN" sz="1400" dirty="0" smtClean="0">
                <a:solidFill>
                  <a:srgbClr val="CC3300"/>
                </a:solidFill>
              </a:rPr>
              <a:t>Program</a:t>
            </a:r>
          </a:p>
          <a:p>
            <a:r>
              <a:rPr lang="en-IN" sz="1400" dirty="0" smtClean="0">
                <a:solidFill>
                  <a:srgbClr val="CC3300"/>
                </a:solidFill>
              </a:rPr>
              <a:t>variable </a:t>
            </a:r>
          </a:p>
          <a:p>
            <a:r>
              <a:rPr lang="en-IN" sz="1400" dirty="0" smtClean="0">
                <a:solidFill>
                  <a:srgbClr val="CC3300"/>
                </a:solidFill>
              </a:rPr>
              <a:t>balance</a:t>
            </a:r>
          </a:p>
        </p:txBody>
      </p:sp>
      <p:sp>
        <p:nvSpPr>
          <p:cNvPr id="41" name="TextBox 40"/>
          <p:cNvSpPr txBox="1"/>
          <p:nvPr/>
        </p:nvSpPr>
        <p:spPr>
          <a:xfrm>
            <a:off x="2000232" y="3571876"/>
            <a:ext cx="873957" cy="369332"/>
          </a:xfrm>
          <a:prstGeom prst="rect">
            <a:avLst/>
          </a:prstGeom>
          <a:noFill/>
        </p:spPr>
        <p:txBody>
          <a:bodyPr wrap="none" rtlCol="0">
            <a:spAutoFit/>
          </a:bodyPr>
          <a:lstStyle/>
          <a:p>
            <a:r>
              <a:rPr lang="en-IN" dirty="0" smtClean="0"/>
              <a:t>buffer</a:t>
            </a:r>
            <a:endParaRPr lang="en-IN" dirty="0"/>
          </a:p>
        </p:txBody>
      </p:sp>
    </p:spTree>
    <p:extLst>
      <p:ext uri="{BB962C8B-B14F-4D97-AF65-F5344CB8AC3E}">
        <p14:creationId xmlns="" xmlns:p14="http://schemas.microsoft.com/office/powerpoint/2010/main" val="2675666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4" name="Date Placeholder 3"/>
          <p:cNvSpPr>
            <a:spLocks noGrp="1"/>
          </p:cNvSpPr>
          <p:nvPr>
            <p:ph type="dt" sz="half" idx="10"/>
          </p:nvPr>
        </p:nvSpPr>
        <p:spPr/>
        <p:txBody>
          <a:bodyPr/>
          <a:lstStyle/>
          <a:p>
            <a:fld id="{A9E61C2D-4EDE-44EF-AC4C-29463637C1D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35</a:t>
            </a:fld>
            <a:endParaRPr lang="en-US"/>
          </a:p>
        </p:txBody>
      </p:sp>
      <p:sp>
        <p:nvSpPr>
          <p:cNvPr id="7" name="TextBox 6"/>
          <p:cNvSpPr txBox="1"/>
          <p:nvPr/>
        </p:nvSpPr>
        <p:spPr>
          <a:xfrm>
            <a:off x="571472" y="1357298"/>
            <a:ext cx="6590202" cy="369332"/>
          </a:xfrm>
          <a:prstGeom prst="rect">
            <a:avLst/>
          </a:prstGeom>
          <a:noFill/>
        </p:spPr>
        <p:txBody>
          <a:bodyPr wrap="none" rtlCol="0">
            <a:spAutoFit/>
          </a:bodyPr>
          <a:lstStyle/>
          <a:p>
            <a:r>
              <a:rPr lang="en-IN" dirty="0" smtClean="0"/>
              <a:t>Example of transaction write Operation: </a:t>
            </a:r>
            <a:r>
              <a:rPr lang="en-IN" dirty="0" smtClean="0">
                <a:solidFill>
                  <a:srgbClr val="FF0000"/>
                </a:solidFill>
              </a:rPr>
              <a:t>write</a:t>
            </a:r>
            <a:r>
              <a:rPr lang="en-IN" dirty="0" smtClean="0"/>
              <a:t>(balance)</a:t>
            </a:r>
            <a:endParaRPr lang="en-IN" dirty="0"/>
          </a:p>
        </p:txBody>
      </p:sp>
      <p:sp>
        <p:nvSpPr>
          <p:cNvPr id="8" name="TextBox 7"/>
          <p:cNvSpPr txBox="1"/>
          <p:nvPr/>
        </p:nvSpPr>
        <p:spPr>
          <a:xfrm>
            <a:off x="285720" y="1785926"/>
            <a:ext cx="7750135" cy="369332"/>
          </a:xfrm>
          <a:prstGeom prst="rect">
            <a:avLst/>
          </a:prstGeom>
          <a:noFill/>
          <a:ln>
            <a:solidFill>
              <a:srgbClr val="FF0000"/>
            </a:solidFill>
          </a:ln>
        </p:spPr>
        <p:txBody>
          <a:bodyPr wrap="none" rtlCol="0">
            <a:spAutoFit/>
          </a:bodyPr>
          <a:lstStyle/>
          <a:p>
            <a:r>
              <a:rPr lang="en-IN" dirty="0" smtClean="0"/>
              <a:t>Update </a:t>
            </a:r>
            <a:r>
              <a:rPr lang="en-IN" dirty="0" smtClean="0">
                <a:solidFill>
                  <a:srgbClr val="33CC33"/>
                </a:solidFill>
              </a:rPr>
              <a:t>accounts  </a:t>
            </a:r>
            <a:r>
              <a:rPr lang="en-IN" dirty="0" smtClean="0"/>
              <a:t>set balance=balance-100 where Name=‘Ram’;</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sp>
        <p:nvSpPr>
          <p:cNvPr id="20" name="Rectangle 19"/>
          <p:cNvSpPr/>
          <p:nvPr/>
        </p:nvSpPr>
        <p:spPr bwMode="auto">
          <a:xfrm>
            <a:off x="1643042" y="3143248"/>
            <a:ext cx="1500198" cy="300039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1643042" y="3929066"/>
            <a:ext cx="1500198" cy="369332"/>
          </a:xfrm>
          <a:prstGeom prst="rect">
            <a:avLst/>
          </a:prstGeom>
          <a:noFill/>
          <a:ln>
            <a:solidFill>
              <a:schemeClr val="tx1"/>
            </a:solidFill>
          </a:ln>
        </p:spPr>
        <p:txBody>
          <a:bodyPr wrap="square" rtlCol="0">
            <a:spAutoFit/>
          </a:bodyPr>
          <a:lstStyle/>
          <a:p>
            <a:r>
              <a:rPr lang="en-IN" dirty="0" smtClean="0"/>
              <a:t> </a:t>
            </a:r>
            <a:r>
              <a:rPr lang="en-IN" strike="sngStrike" dirty="0" smtClean="0"/>
              <a:t>150</a:t>
            </a:r>
            <a:r>
              <a:rPr lang="en-IN" dirty="0" smtClean="0"/>
              <a:t> 50</a:t>
            </a:r>
            <a:endParaRPr lang="en-IN" dirty="0"/>
          </a:p>
        </p:txBody>
      </p:sp>
      <p:sp>
        <p:nvSpPr>
          <p:cNvPr id="28" name="TextBox 27"/>
          <p:cNvSpPr txBox="1"/>
          <p:nvPr/>
        </p:nvSpPr>
        <p:spPr>
          <a:xfrm>
            <a:off x="1589121" y="2786058"/>
            <a:ext cx="1768433" cy="369332"/>
          </a:xfrm>
          <a:prstGeom prst="rect">
            <a:avLst/>
          </a:prstGeom>
          <a:noFill/>
        </p:spPr>
        <p:txBody>
          <a:bodyPr wrap="none" rtlCol="0">
            <a:spAutoFit/>
          </a:bodyPr>
          <a:lstStyle/>
          <a:p>
            <a:r>
              <a:rPr lang="en-IN" dirty="0" smtClean="0">
                <a:solidFill>
                  <a:srgbClr val="FF00FF"/>
                </a:solidFill>
              </a:rPr>
              <a:t>Main memory</a:t>
            </a:r>
            <a:endParaRPr lang="en-IN" dirty="0">
              <a:solidFill>
                <a:srgbClr val="FF00FF"/>
              </a:solidFill>
            </a:endParaRPr>
          </a:p>
        </p:txBody>
      </p:sp>
      <p:sp>
        <p:nvSpPr>
          <p:cNvPr id="29" name="TextBox 28"/>
          <p:cNvSpPr txBox="1"/>
          <p:nvPr/>
        </p:nvSpPr>
        <p:spPr>
          <a:xfrm>
            <a:off x="1643042" y="5643578"/>
            <a:ext cx="1500198" cy="369332"/>
          </a:xfrm>
          <a:prstGeom prst="rect">
            <a:avLst/>
          </a:prstGeom>
          <a:noFill/>
          <a:ln>
            <a:solidFill>
              <a:schemeClr val="tx1"/>
            </a:solidFill>
          </a:ln>
        </p:spPr>
        <p:txBody>
          <a:bodyPr wrap="square" rtlCol="0">
            <a:spAutoFit/>
          </a:bodyPr>
          <a:lstStyle/>
          <a:p>
            <a:r>
              <a:rPr lang="en-IN" dirty="0" smtClean="0"/>
              <a:t>  150 -100</a:t>
            </a:r>
            <a:endParaRPr lang="en-IN" dirty="0"/>
          </a:p>
        </p:txBody>
      </p:sp>
      <p:cxnSp>
        <p:nvCxnSpPr>
          <p:cNvPr id="31" name="Shape 30"/>
          <p:cNvCxnSpPr>
            <a:stCxn id="21" idx="1"/>
            <a:endCxn id="29" idx="1"/>
          </p:cNvCxnSpPr>
          <p:nvPr/>
        </p:nvCxnSpPr>
        <p:spPr bwMode="auto">
          <a:xfrm rot="10800000" flipV="1">
            <a:off x="1643042" y="4113732"/>
            <a:ext cx="1588" cy="1714512"/>
          </a:xfrm>
          <a:prstGeom prst="curvedConnector3">
            <a:avLst>
              <a:gd name="adj1" fmla="val 23710146"/>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142080" y="5631436"/>
            <a:ext cx="2159053" cy="646331"/>
          </a:xfrm>
          <a:prstGeom prst="rect">
            <a:avLst/>
          </a:prstGeom>
          <a:noFill/>
        </p:spPr>
        <p:txBody>
          <a:bodyPr wrap="none" rtlCol="0">
            <a:spAutoFit/>
          </a:bodyPr>
          <a:lstStyle/>
          <a:p>
            <a:r>
              <a:rPr lang="en-IN" dirty="0" smtClean="0"/>
              <a:t>balance</a:t>
            </a:r>
          </a:p>
          <a:p>
            <a:r>
              <a:rPr lang="en-IN" dirty="0" smtClean="0"/>
              <a:t>Program variable</a:t>
            </a:r>
            <a:endParaRPr lang="en-IN" dirty="0"/>
          </a:p>
        </p:txBody>
      </p:sp>
      <p:sp>
        <p:nvSpPr>
          <p:cNvPr id="40" name="TextBox 39"/>
          <p:cNvSpPr txBox="1"/>
          <p:nvPr/>
        </p:nvSpPr>
        <p:spPr>
          <a:xfrm>
            <a:off x="166804" y="4214818"/>
            <a:ext cx="1121974" cy="1384995"/>
          </a:xfrm>
          <a:prstGeom prst="rect">
            <a:avLst/>
          </a:prstGeom>
          <a:noFill/>
        </p:spPr>
        <p:txBody>
          <a:bodyPr wrap="none" rtlCol="0">
            <a:spAutoFit/>
          </a:bodyPr>
          <a:lstStyle/>
          <a:p>
            <a:r>
              <a:rPr lang="en-IN" sz="1400" b="1" dirty="0" smtClean="0">
                <a:solidFill>
                  <a:srgbClr val="FF0000"/>
                </a:solidFill>
              </a:rPr>
              <a:t>Step 3</a:t>
            </a:r>
          </a:p>
          <a:p>
            <a:r>
              <a:rPr lang="en-IN" sz="1400" dirty="0" smtClean="0">
                <a:solidFill>
                  <a:srgbClr val="CC3300"/>
                </a:solidFill>
              </a:rPr>
              <a:t>Copy from</a:t>
            </a:r>
          </a:p>
          <a:p>
            <a:r>
              <a:rPr lang="en-IN" sz="1400" dirty="0" smtClean="0">
                <a:solidFill>
                  <a:srgbClr val="CC3300"/>
                </a:solidFill>
              </a:rPr>
              <a:t>buffer to</a:t>
            </a:r>
          </a:p>
          <a:p>
            <a:r>
              <a:rPr lang="en-IN" sz="1400" dirty="0" smtClean="0">
                <a:solidFill>
                  <a:srgbClr val="CC3300"/>
                </a:solidFill>
              </a:rPr>
              <a:t>Program</a:t>
            </a:r>
          </a:p>
          <a:p>
            <a:r>
              <a:rPr lang="en-IN" sz="1400" dirty="0" smtClean="0">
                <a:solidFill>
                  <a:srgbClr val="CC3300"/>
                </a:solidFill>
              </a:rPr>
              <a:t>variable </a:t>
            </a:r>
          </a:p>
          <a:p>
            <a:r>
              <a:rPr lang="en-IN" sz="1400" dirty="0" smtClean="0">
                <a:solidFill>
                  <a:srgbClr val="CC3300"/>
                </a:solidFill>
              </a:rPr>
              <a:t>balance</a:t>
            </a:r>
          </a:p>
        </p:txBody>
      </p:sp>
      <p:sp>
        <p:nvSpPr>
          <p:cNvPr id="41" name="TextBox 40"/>
          <p:cNvSpPr txBox="1"/>
          <p:nvPr/>
        </p:nvSpPr>
        <p:spPr>
          <a:xfrm>
            <a:off x="2000232" y="3571876"/>
            <a:ext cx="873957" cy="369332"/>
          </a:xfrm>
          <a:prstGeom prst="rect">
            <a:avLst/>
          </a:prstGeom>
          <a:noFill/>
        </p:spPr>
        <p:txBody>
          <a:bodyPr wrap="none" rtlCol="0">
            <a:spAutoFit/>
          </a:bodyPr>
          <a:lstStyle/>
          <a:p>
            <a:r>
              <a:rPr lang="en-IN" dirty="0" smtClean="0"/>
              <a:t>buffer</a:t>
            </a:r>
            <a:endParaRPr lang="en-IN" dirty="0"/>
          </a:p>
        </p:txBody>
      </p:sp>
      <p:cxnSp>
        <p:nvCxnSpPr>
          <p:cNvPr id="35" name="Straight Arrow Connector 34"/>
          <p:cNvCxnSpPr/>
          <p:nvPr/>
        </p:nvCxnSpPr>
        <p:spPr bwMode="auto">
          <a:xfrm rot="5400000" flipH="1" flipV="1">
            <a:off x="1183972" y="4970988"/>
            <a:ext cx="13451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TextBox 35"/>
          <p:cNvSpPr txBox="1"/>
          <p:nvPr/>
        </p:nvSpPr>
        <p:spPr>
          <a:xfrm>
            <a:off x="1857356" y="4500570"/>
            <a:ext cx="1723292" cy="954107"/>
          </a:xfrm>
          <a:prstGeom prst="rect">
            <a:avLst/>
          </a:prstGeom>
          <a:noFill/>
        </p:spPr>
        <p:txBody>
          <a:bodyPr wrap="none" rtlCol="0">
            <a:spAutoFit/>
          </a:bodyPr>
          <a:lstStyle/>
          <a:p>
            <a:r>
              <a:rPr lang="en-IN" sz="1400" b="1" dirty="0" smtClean="0">
                <a:solidFill>
                  <a:srgbClr val="FF0000"/>
                </a:solidFill>
              </a:rPr>
              <a:t>Step 4</a:t>
            </a:r>
          </a:p>
          <a:p>
            <a:r>
              <a:rPr lang="en-IN" sz="1400" dirty="0" smtClean="0">
                <a:solidFill>
                  <a:srgbClr val="CC3300"/>
                </a:solidFill>
              </a:rPr>
              <a:t>Copy </a:t>
            </a:r>
          </a:p>
          <a:p>
            <a:r>
              <a:rPr lang="en-IN" sz="1400" dirty="0" smtClean="0">
                <a:solidFill>
                  <a:srgbClr val="CC3300"/>
                </a:solidFill>
              </a:rPr>
              <a:t>Program variable</a:t>
            </a:r>
          </a:p>
          <a:p>
            <a:r>
              <a:rPr lang="en-IN" sz="1400" dirty="0" smtClean="0">
                <a:solidFill>
                  <a:srgbClr val="CC3300"/>
                </a:solidFill>
              </a:rPr>
              <a:t>into buffer</a:t>
            </a:r>
          </a:p>
        </p:txBody>
      </p:sp>
      <p:pic>
        <p:nvPicPr>
          <p:cNvPr id="63490" name="Picture 2"/>
          <p:cNvPicPr>
            <a:picLocks noChangeAspect="1" noChangeArrowheads="1"/>
          </p:cNvPicPr>
          <p:nvPr/>
        </p:nvPicPr>
        <p:blipFill>
          <a:blip r:embed="rId2" cstate="print"/>
          <a:srcRect/>
          <a:stretch>
            <a:fillRect/>
          </a:stretch>
        </p:blipFill>
        <p:spPr bwMode="auto">
          <a:xfrm>
            <a:off x="5565637" y="4214818"/>
            <a:ext cx="2078197"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Model of Transaction: Read-Write Operations</a:t>
            </a:r>
            <a:endParaRPr lang="en-IN" sz="2400" dirty="0"/>
          </a:p>
        </p:txBody>
      </p:sp>
      <p:sp>
        <p:nvSpPr>
          <p:cNvPr id="4" name="Date Placeholder 3"/>
          <p:cNvSpPr>
            <a:spLocks noGrp="1"/>
          </p:cNvSpPr>
          <p:nvPr>
            <p:ph type="dt" sz="half" idx="10"/>
          </p:nvPr>
        </p:nvSpPr>
        <p:spPr/>
        <p:txBody>
          <a:bodyPr/>
          <a:lstStyle/>
          <a:p>
            <a:fld id="{23B2F624-586B-4C4C-AC0C-5B5BEB31E28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36</a:t>
            </a:fld>
            <a:endParaRPr lang="en-US"/>
          </a:p>
        </p:txBody>
      </p:sp>
      <p:sp>
        <p:nvSpPr>
          <p:cNvPr id="7" name="TextBox 6"/>
          <p:cNvSpPr txBox="1"/>
          <p:nvPr/>
        </p:nvSpPr>
        <p:spPr>
          <a:xfrm>
            <a:off x="571472" y="1357298"/>
            <a:ext cx="6590202" cy="369332"/>
          </a:xfrm>
          <a:prstGeom prst="rect">
            <a:avLst/>
          </a:prstGeom>
          <a:noFill/>
        </p:spPr>
        <p:txBody>
          <a:bodyPr wrap="none" rtlCol="0">
            <a:spAutoFit/>
          </a:bodyPr>
          <a:lstStyle/>
          <a:p>
            <a:r>
              <a:rPr lang="en-IN" dirty="0" smtClean="0"/>
              <a:t>Example of transaction write Operation: </a:t>
            </a:r>
            <a:r>
              <a:rPr lang="en-IN" dirty="0" smtClean="0">
                <a:solidFill>
                  <a:srgbClr val="FF0000"/>
                </a:solidFill>
              </a:rPr>
              <a:t>write</a:t>
            </a:r>
            <a:r>
              <a:rPr lang="en-IN" dirty="0" smtClean="0"/>
              <a:t>(balance)</a:t>
            </a:r>
            <a:endParaRPr lang="en-IN" dirty="0"/>
          </a:p>
        </p:txBody>
      </p:sp>
      <p:sp>
        <p:nvSpPr>
          <p:cNvPr id="8" name="TextBox 7"/>
          <p:cNvSpPr txBox="1"/>
          <p:nvPr/>
        </p:nvSpPr>
        <p:spPr>
          <a:xfrm>
            <a:off x="285720" y="1785926"/>
            <a:ext cx="7750135" cy="369332"/>
          </a:xfrm>
          <a:prstGeom prst="rect">
            <a:avLst/>
          </a:prstGeom>
          <a:noFill/>
          <a:ln>
            <a:solidFill>
              <a:srgbClr val="FF0000"/>
            </a:solidFill>
          </a:ln>
        </p:spPr>
        <p:txBody>
          <a:bodyPr wrap="none" rtlCol="0">
            <a:spAutoFit/>
          </a:bodyPr>
          <a:lstStyle/>
          <a:p>
            <a:r>
              <a:rPr lang="en-IN" dirty="0" smtClean="0"/>
              <a:t>Update </a:t>
            </a:r>
            <a:r>
              <a:rPr lang="en-IN" dirty="0" smtClean="0">
                <a:solidFill>
                  <a:srgbClr val="33CC33"/>
                </a:solidFill>
              </a:rPr>
              <a:t>accounts  </a:t>
            </a:r>
            <a:r>
              <a:rPr lang="en-IN" dirty="0" smtClean="0"/>
              <a:t>set balance=balance-100 where Name=‘Ram’;</a:t>
            </a:r>
            <a:endParaRPr lang="en-IN" dirty="0"/>
          </a:p>
        </p:txBody>
      </p:sp>
      <p:sp>
        <p:nvSpPr>
          <p:cNvPr id="10" name="Flowchart: Magnetic Disk 9"/>
          <p:cNvSpPr/>
          <p:nvPr/>
        </p:nvSpPr>
        <p:spPr bwMode="auto">
          <a:xfrm>
            <a:off x="5357818" y="2285992"/>
            <a:ext cx="2357454" cy="3714776"/>
          </a:xfrm>
          <a:prstGeom prst="flowChartMagneticDisk">
            <a:avLst/>
          </a:prstGeom>
          <a:no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5857884" y="2714620"/>
            <a:ext cx="1317990" cy="369332"/>
          </a:xfrm>
          <a:prstGeom prst="rect">
            <a:avLst/>
          </a:prstGeom>
          <a:noFill/>
        </p:spPr>
        <p:txBody>
          <a:bodyPr wrap="none" rtlCol="0">
            <a:spAutoFit/>
          </a:bodyPr>
          <a:lstStyle/>
          <a:p>
            <a:r>
              <a:rPr lang="en-IN" dirty="0" smtClean="0">
                <a:solidFill>
                  <a:srgbClr val="FF00FF"/>
                </a:solidFill>
              </a:rPr>
              <a:t>Hard Disk</a:t>
            </a:r>
            <a:endParaRPr lang="en-IN" dirty="0">
              <a:solidFill>
                <a:srgbClr val="FF00FF"/>
              </a:solidFill>
            </a:endParaRPr>
          </a:p>
        </p:txBody>
      </p:sp>
      <p:sp>
        <p:nvSpPr>
          <p:cNvPr id="14" name="Rectangle 13"/>
          <p:cNvSpPr/>
          <p:nvPr/>
        </p:nvSpPr>
        <p:spPr bwMode="auto">
          <a:xfrm>
            <a:off x="5429256" y="4143380"/>
            <a:ext cx="2286016" cy="928694"/>
          </a:xfrm>
          <a:prstGeom prst="rect">
            <a:avLst/>
          </a:prstGeom>
          <a:noFill/>
          <a:ln w="28575" cap="flat" cmpd="sng" algn="ctr">
            <a:solidFill>
              <a:srgbClr val="FF99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7786710" y="4214818"/>
            <a:ext cx="1188146" cy="646331"/>
          </a:xfrm>
          <a:prstGeom prst="rect">
            <a:avLst/>
          </a:prstGeom>
          <a:noFill/>
        </p:spPr>
        <p:txBody>
          <a:bodyPr wrap="none" rtlCol="0">
            <a:spAutoFit/>
          </a:bodyPr>
          <a:lstStyle/>
          <a:p>
            <a:r>
              <a:rPr lang="en-IN" dirty="0" smtClean="0"/>
              <a:t>Block of </a:t>
            </a:r>
          </a:p>
          <a:p>
            <a:r>
              <a:rPr lang="en-IN" dirty="0" smtClean="0"/>
              <a:t>Memory</a:t>
            </a:r>
            <a:endParaRPr lang="en-IN" dirty="0"/>
          </a:p>
        </p:txBody>
      </p:sp>
      <p:cxnSp>
        <p:nvCxnSpPr>
          <p:cNvPr id="17" name="Straight Arrow Connector 16"/>
          <p:cNvCxnSpPr/>
          <p:nvPr/>
        </p:nvCxnSpPr>
        <p:spPr bwMode="auto">
          <a:xfrm rot="16200000" flipH="1">
            <a:off x="3571868" y="2643182"/>
            <a:ext cx="2214578"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3768224" y="2330887"/>
            <a:ext cx="1661032" cy="1169551"/>
          </a:xfrm>
          <a:prstGeom prst="rect">
            <a:avLst/>
          </a:prstGeom>
          <a:noFill/>
        </p:spPr>
        <p:txBody>
          <a:bodyPr wrap="none" rtlCol="0">
            <a:spAutoFit/>
          </a:bodyPr>
          <a:lstStyle/>
          <a:p>
            <a:r>
              <a:rPr lang="en-IN" sz="1400" b="1" dirty="0" smtClean="0">
                <a:solidFill>
                  <a:srgbClr val="FF0000"/>
                </a:solidFill>
              </a:rPr>
              <a:t>Step 1</a:t>
            </a:r>
          </a:p>
          <a:p>
            <a:r>
              <a:rPr lang="en-IN" sz="1400" dirty="0" smtClean="0">
                <a:solidFill>
                  <a:srgbClr val="CC3300"/>
                </a:solidFill>
              </a:rPr>
              <a:t>Find address</a:t>
            </a:r>
          </a:p>
          <a:p>
            <a:r>
              <a:rPr lang="en-IN" sz="1400" dirty="0" smtClean="0">
                <a:solidFill>
                  <a:srgbClr val="CC3300"/>
                </a:solidFill>
              </a:rPr>
              <a:t>Of the disk</a:t>
            </a:r>
          </a:p>
          <a:p>
            <a:r>
              <a:rPr lang="en-IN" sz="1400" dirty="0" smtClean="0">
                <a:solidFill>
                  <a:srgbClr val="CC3300"/>
                </a:solidFill>
              </a:rPr>
              <a:t>Block containing</a:t>
            </a:r>
          </a:p>
          <a:p>
            <a:r>
              <a:rPr lang="en-IN" sz="1400" dirty="0" smtClean="0">
                <a:solidFill>
                  <a:srgbClr val="CC3300"/>
                </a:solidFill>
              </a:rPr>
              <a:t>Balance</a:t>
            </a:r>
            <a:endParaRPr lang="en-IN" sz="1400" dirty="0">
              <a:solidFill>
                <a:srgbClr val="CC3300"/>
              </a:solidFill>
            </a:endParaRPr>
          </a:p>
        </p:txBody>
      </p:sp>
      <p:sp>
        <p:nvSpPr>
          <p:cNvPr id="20" name="Rectangle 19"/>
          <p:cNvSpPr/>
          <p:nvPr/>
        </p:nvSpPr>
        <p:spPr bwMode="auto">
          <a:xfrm>
            <a:off x="1643042" y="3143248"/>
            <a:ext cx="1500198" cy="300039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1643042" y="3929066"/>
            <a:ext cx="1500198" cy="369332"/>
          </a:xfrm>
          <a:prstGeom prst="rect">
            <a:avLst/>
          </a:prstGeom>
          <a:noFill/>
          <a:ln>
            <a:solidFill>
              <a:schemeClr val="tx1"/>
            </a:solidFill>
          </a:ln>
        </p:spPr>
        <p:txBody>
          <a:bodyPr wrap="square" rtlCol="0">
            <a:spAutoFit/>
          </a:bodyPr>
          <a:lstStyle/>
          <a:p>
            <a:r>
              <a:rPr lang="en-IN" dirty="0" smtClean="0"/>
              <a:t> </a:t>
            </a:r>
            <a:r>
              <a:rPr lang="en-IN" strike="sngStrike" dirty="0" smtClean="0"/>
              <a:t>150</a:t>
            </a:r>
            <a:r>
              <a:rPr lang="en-IN" dirty="0" smtClean="0"/>
              <a:t> 50</a:t>
            </a:r>
            <a:endParaRPr lang="en-IN" dirty="0"/>
          </a:p>
        </p:txBody>
      </p:sp>
      <p:sp>
        <p:nvSpPr>
          <p:cNvPr id="28" name="TextBox 27"/>
          <p:cNvSpPr txBox="1"/>
          <p:nvPr/>
        </p:nvSpPr>
        <p:spPr>
          <a:xfrm>
            <a:off x="1589121" y="2786058"/>
            <a:ext cx="1768433" cy="369332"/>
          </a:xfrm>
          <a:prstGeom prst="rect">
            <a:avLst/>
          </a:prstGeom>
          <a:noFill/>
        </p:spPr>
        <p:txBody>
          <a:bodyPr wrap="none" rtlCol="0">
            <a:spAutoFit/>
          </a:bodyPr>
          <a:lstStyle/>
          <a:p>
            <a:r>
              <a:rPr lang="en-IN" dirty="0" smtClean="0">
                <a:solidFill>
                  <a:srgbClr val="FF00FF"/>
                </a:solidFill>
              </a:rPr>
              <a:t>Main memory</a:t>
            </a:r>
            <a:endParaRPr lang="en-IN" dirty="0">
              <a:solidFill>
                <a:srgbClr val="FF00FF"/>
              </a:solidFill>
            </a:endParaRPr>
          </a:p>
        </p:txBody>
      </p:sp>
      <p:sp>
        <p:nvSpPr>
          <p:cNvPr id="29" name="TextBox 28"/>
          <p:cNvSpPr txBox="1"/>
          <p:nvPr/>
        </p:nvSpPr>
        <p:spPr>
          <a:xfrm>
            <a:off x="1643042" y="5643578"/>
            <a:ext cx="1500198" cy="369332"/>
          </a:xfrm>
          <a:prstGeom prst="rect">
            <a:avLst/>
          </a:prstGeom>
          <a:noFill/>
          <a:ln>
            <a:solidFill>
              <a:schemeClr val="tx1"/>
            </a:solidFill>
          </a:ln>
        </p:spPr>
        <p:txBody>
          <a:bodyPr wrap="square" rtlCol="0">
            <a:spAutoFit/>
          </a:bodyPr>
          <a:lstStyle/>
          <a:p>
            <a:r>
              <a:rPr lang="en-IN" dirty="0" smtClean="0"/>
              <a:t>  150 -100</a:t>
            </a:r>
            <a:endParaRPr lang="en-IN" dirty="0"/>
          </a:p>
        </p:txBody>
      </p:sp>
      <p:cxnSp>
        <p:nvCxnSpPr>
          <p:cNvPr id="31" name="Shape 30"/>
          <p:cNvCxnSpPr>
            <a:stCxn id="21" idx="1"/>
            <a:endCxn id="29" idx="1"/>
          </p:cNvCxnSpPr>
          <p:nvPr/>
        </p:nvCxnSpPr>
        <p:spPr bwMode="auto">
          <a:xfrm rot="10800000" flipV="1">
            <a:off x="1643042" y="4113732"/>
            <a:ext cx="1588" cy="1714512"/>
          </a:xfrm>
          <a:prstGeom prst="curvedConnector3">
            <a:avLst>
              <a:gd name="adj1" fmla="val 23710146"/>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142080" y="5631436"/>
            <a:ext cx="2159053" cy="646331"/>
          </a:xfrm>
          <a:prstGeom prst="rect">
            <a:avLst/>
          </a:prstGeom>
          <a:noFill/>
        </p:spPr>
        <p:txBody>
          <a:bodyPr wrap="none" rtlCol="0">
            <a:spAutoFit/>
          </a:bodyPr>
          <a:lstStyle/>
          <a:p>
            <a:r>
              <a:rPr lang="en-IN" dirty="0" smtClean="0"/>
              <a:t>balance</a:t>
            </a:r>
          </a:p>
          <a:p>
            <a:r>
              <a:rPr lang="en-IN" dirty="0" smtClean="0"/>
              <a:t>Program variable</a:t>
            </a:r>
            <a:endParaRPr lang="en-IN" dirty="0"/>
          </a:p>
        </p:txBody>
      </p:sp>
      <p:sp>
        <p:nvSpPr>
          <p:cNvPr id="40" name="TextBox 39"/>
          <p:cNvSpPr txBox="1"/>
          <p:nvPr/>
        </p:nvSpPr>
        <p:spPr>
          <a:xfrm>
            <a:off x="166804" y="4214818"/>
            <a:ext cx="1121974" cy="1384995"/>
          </a:xfrm>
          <a:prstGeom prst="rect">
            <a:avLst/>
          </a:prstGeom>
          <a:noFill/>
        </p:spPr>
        <p:txBody>
          <a:bodyPr wrap="none" rtlCol="0">
            <a:spAutoFit/>
          </a:bodyPr>
          <a:lstStyle/>
          <a:p>
            <a:r>
              <a:rPr lang="en-IN" sz="1400" b="1" dirty="0" smtClean="0">
                <a:solidFill>
                  <a:srgbClr val="FF0000"/>
                </a:solidFill>
              </a:rPr>
              <a:t>Step 3</a:t>
            </a:r>
          </a:p>
          <a:p>
            <a:r>
              <a:rPr lang="en-IN" sz="1400" dirty="0" smtClean="0">
                <a:solidFill>
                  <a:srgbClr val="CC3300"/>
                </a:solidFill>
              </a:rPr>
              <a:t>Copy from</a:t>
            </a:r>
          </a:p>
          <a:p>
            <a:r>
              <a:rPr lang="en-IN" sz="1400" dirty="0" smtClean="0">
                <a:solidFill>
                  <a:srgbClr val="CC3300"/>
                </a:solidFill>
              </a:rPr>
              <a:t>buffer to</a:t>
            </a:r>
          </a:p>
          <a:p>
            <a:r>
              <a:rPr lang="en-IN" sz="1400" dirty="0" smtClean="0">
                <a:solidFill>
                  <a:srgbClr val="CC3300"/>
                </a:solidFill>
              </a:rPr>
              <a:t>Program</a:t>
            </a:r>
          </a:p>
          <a:p>
            <a:r>
              <a:rPr lang="en-IN" sz="1400" dirty="0" smtClean="0">
                <a:solidFill>
                  <a:srgbClr val="CC3300"/>
                </a:solidFill>
              </a:rPr>
              <a:t>variable </a:t>
            </a:r>
          </a:p>
          <a:p>
            <a:r>
              <a:rPr lang="en-IN" sz="1400" dirty="0" smtClean="0">
                <a:solidFill>
                  <a:srgbClr val="CC3300"/>
                </a:solidFill>
              </a:rPr>
              <a:t>balance</a:t>
            </a:r>
          </a:p>
        </p:txBody>
      </p:sp>
      <p:sp>
        <p:nvSpPr>
          <p:cNvPr id="41" name="TextBox 40"/>
          <p:cNvSpPr txBox="1"/>
          <p:nvPr/>
        </p:nvSpPr>
        <p:spPr>
          <a:xfrm>
            <a:off x="2000232" y="3571876"/>
            <a:ext cx="873957" cy="369332"/>
          </a:xfrm>
          <a:prstGeom prst="rect">
            <a:avLst/>
          </a:prstGeom>
          <a:noFill/>
        </p:spPr>
        <p:txBody>
          <a:bodyPr wrap="none" rtlCol="0">
            <a:spAutoFit/>
          </a:bodyPr>
          <a:lstStyle/>
          <a:p>
            <a:r>
              <a:rPr lang="en-IN" dirty="0" smtClean="0"/>
              <a:t>buffer</a:t>
            </a:r>
            <a:endParaRPr lang="en-IN" dirty="0"/>
          </a:p>
        </p:txBody>
      </p:sp>
      <p:cxnSp>
        <p:nvCxnSpPr>
          <p:cNvPr id="35" name="Straight Arrow Connector 34"/>
          <p:cNvCxnSpPr/>
          <p:nvPr/>
        </p:nvCxnSpPr>
        <p:spPr bwMode="auto">
          <a:xfrm rot="5400000" flipH="1" flipV="1">
            <a:off x="1183972" y="4970988"/>
            <a:ext cx="13451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TextBox 35"/>
          <p:cNvSpPr txBox="1"/>
          <p:nvPr/>
        </p:nvSpPr>
        <p:spPr>
          <a:xfrm>
            <a:off x="1857356" y="4500570"/>
            <a:ext cx="1723292" cy="954107"/>
          </a:xfrm>
          <a:prstGeom prst="rect">
            <a:avLst/>
          </a:prstGeom>
          <a:noFill/>
        </p:spPr>
        <p:txBody>
          <a:bodyPr wrap="none" rtlCol="0">
            <a:spAutoFit/>
          </a:bodyPr>
          <a:lstStyle/>
          <a:p>
            <a:r>
              <a:rPr lang="en-IN" sz="1400" b="1" dirty="0" smtClean="0">
                <a:solidFill>
                  <a:srgbClr val="FF0000"/>
                </a:solidFill>
              </a:rPr>
              <a:t>Step 4</a:t>
            </a:r>
          </a:p>
          <a:p>
            <a:r>
              <a:rPr lang="en-IN" sz="1400" dirty="0" smtClean="0">
                <a:solidFill>
                  <a:srgbClr val="CC3300"/>
                </a:solidFill>
              </a:rPr>
              <a:t>Copy </a:t>
            </a:r>
          </a:p>
          <a:p>
            <a:r>
              <a:rPr lang="en-IN" sz="1400" dirty="0" smtClean="0">
                <a:solidFill>
                  <a:srgbClr val="CC3300"/>
                </a:solidFill>
              </a:rPr>
              <a:t>Program variable</a:t>
            </a:r>
          </a:p>
          <a:p>
            <a:r>
              <a:rPr lang="en-IN" sz="1400" dirty="0" smtClean="0">
                <a:solidFill>
                  <a:srgbClr val="CC3300"/>
                </a:solidFill>
              </a:rPr>
              <a:t>into buffer</a:t>
            </a:r>
          </a:p>
        </p:txBody>
      </p:sp>
      <p:cxnSp>
        <p:nvCxnSpPr>
          <p:cNvPr id="33" name="Straight Arrow Connector 32"/>
          <p:cNvCxnSpPr/>
          <p:nvPr/>
        </p:nvCxnSpPr>
        <p:spPr bwMode="auto">
          <a:xfrm>
            <a:off x="3143240" y="4286256"/>
            <a:ext cx="2214578"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428992" y="3929066"/>
            <a:ext cx="1281056" cy="954107"/>
          </a:xfrm>
          <a:prstGeom prst="rect">
            <a:avLst/>
          </a:prstGeom>
          <a:noFill/>
        </p:spPr>
        <p:txBody>
          <a:bodyPr wrap="none" rtlCol="0">
            <a:spAutoFit/>
          </a:bodyPr>
          <a:lstStyle/>
          <a:p>
            <a:r>
              <a:rPr lang="en-IN" sz="1400" b="1" dirty="0" smtClean="0">
                <a:solidFill>
                  <a:srgbClr val="FF0000"/>
                </a:solidFill>
              </a:rPr>
              <a:t>Step 5</a:t>
            </a:r>
          </a:p>
          <a:p>
            <a:r>
              <a:rPr lang="en-IN" sz="1400" dirty="0" smtClean="0">
                <a:solidFill>
                  <a:srgbClr val="CC3300"/>
                </a:solidFill>
              </a:rPr>
              <a:t>Copy </a:t>
            </a:r>
          </a:p>
          <a:p>
            <a:r>
              <a:rPr lang="en-IN" sz="1400" dirty="0" smtClean="0">
                <a:solidFill>
                  <a:srgbClr val="CC3300"/>
                </a:solidFill>
              </a:rPr>
              <a:t>From buffer</a:t>
            </a:r>
          </a:p>
          <a:p>
            <a:r>
              <a:rPr lang="en-IN" sz="1400" dirty="0" smtClean="0">
                <a:solidFill>
                  <a:srgbClr val="CC3300"/>
                </a:solidFill>
              </a:rPr>
              <a:t>To hard disk</a:t>
            </a:r>
          </a:p>
        </p:txBody>
      </p:sp>
      <p:pic>
        <p:nvPicPr>
          <p:cNvPr id="63490" name="Picture 2"/>
          <p:cNvPicPr>
            <a:picLocks noChangeAspect="1" noChangeArrowheads="1"/>
          </p:cNvPicPr>
          <p:nvPr/>
        </p:nvPicPr>
        <p:blipFill>
          <a:blip r:embed="rId2" cstate="print"/>
          <a:srcRect/>
          <a:stretch>
            <a:fillRect/>
          </a:stretch>
        </p:blipFill>
        <p:spPr bwMode="auto">
          <a:xfrm>
            <a:off x="5565637" y="4214818"/>
            <a:ext cx="2078197" cy="714380"/>
          </a:xfrm>
          <a:prstGeom prst="rect">
            <a:avLst/>
          </a:prstGeom>
          <a:noFill/>
          <a:ln w="9525">
            <a:noFill/>
            <a:miter lim="800000"/>
            <a:headEnd/>
            <a:tailEnd/>
          </a:ln>
          <a:effectLst/>
        </p:spPr>
      </p:pic>
    </p:spTree>
    <p:extLst>
      <p:ext uri="{BB962C8B-B14F-4D97-AF65-F5344CB8AC3E}">
        <p14:creationId xmlns="" xmlns:p14="http://schemas.microsoft.com/office/powerpoint/2010/main" val="3224308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Concurrent Execution</a:t>
            </a:r>
            <a:endParaRPr lang="en-IN" dirty="0"/>
          </a:p>
        </p:txBody>
      </p:sp>
      <p:sp>
        <p:nvSpPr>
          <p:cNvPr id="3" name="Content Placeholder 2"/>
          <p:cNvSpPr>
            <a:spLocks noGrp="1"/>
          </p:cNvSpPr>
          <p:nvPr>
            <p:ph idx="1"/>
          </p:nvPr>
        </p:nvSpPr>
        <p:spPr/>
        <p:txBody>
          <a:bodyPr/>
          <a:lstStyle/>
          <a:p>
            <a:r>
              <a:rPr lang="en-IN" sz="2800" dirty="0" smtClean="0"/>
              <a:t>What is Concurrent Execution ?</a:t>
            </a:r>
          </a:p>
          <a:p>
            <a:pPr marL="0" indent="0">
              <a:buNone/>
            </a:pPr>
            <a:r>
              <a:rPr lang="en-IN" sz="2800" dirty="0" smtClean="0"/>
              <a:t>When Multiple users trying to access same database record in an uncontrolled manner.</a:t>
            </a:r>
          </a:p>
          <a:p>
            <a:pPr marL="0" indent="0">
              <a:buNone/>
            </a:pPr>
            <a:endParaRPr lang="en-IN" sz="2800" dirty="0" smtClean="0"/>
          </a:p>
          <a:p>
            <a:r>
              <a:rPr lang="en-IN" sz="2800" dirty="0" smtClean="0"/>
              <a:t>Problems with Concurrent execution</a:t>
            </a:r>
          </a:p>
          <a:p>
            <a:pPr marL="985837" lvl="1" indent="-514350">
              <a:buFont typeface="+mj-lt"/>
              <a:buAutoNum type="arabicPeriod"/>
            </a:pPr>
            <a:r>
              <a:rPr lang="en-IN" sz="2400" dirty="0" smtClean="0"/>
              <a:t>Lost Update Problem</a:t>
            </a:r>
          </a:p>
          <a:p>
            <a:pPr marL="985837" lvl="1" indent="-514350">
              <a:buFont typeface="+mj-lt"/>
              <a:buAutoNum type="arabicPeriod"/>
            </a:pPr>
            <a:r>
              <a:rPr lang="en-US" sz="2400" dirty="0"/>
              <a:t>Temporary Update (or Dirty Read) Problem </a:t>
            </a:r>
          </a:p>
          <a:p>
            <a:pPr marL="985837" lvl="1" indent="-514350">
              <a:buFont typeface="+mj-lt"/>
              <a:buAutoNum type="arabicPeriod"/>
            </a:pPr>
            <a:r>
              <a:rPr lang="en-IN" sz="2400" dirty="0"/>
              <a:t>Incorrect Summary </a:t>
            </a:r>
            <a:r>
              <a:rPr lang="en-IN" sz="2400" dirty="0" smtClean="0"/>
              <a:t>Problem</a:t>
            </a:r>
          </a:p>
          <a:p>
            <a:pPr marL="985837" lvl="1" indent="-514350">
              <a:buFont typeface="+mj-lt"/>
              <a:buAutoNum type="arabicPeriod"/>
            </a:pPr>
            <a:r>
              <a:rPr lang="en-IN" sz="2400" dirty="0"/>
              <a:t>Unrepeatable Read</a:t>
            </a:r>
          </a:p>
          <a:p>
            <a:endParaRPr lang="en-IN" sz="2800" dirty="0"/>
          </a:p>
        </p:txBody>
      </p:sp>
      <p:sp>
        <p:nvSpPr>
          <p:cNvPr id="4" name="Date Placeholder 3"/>
          <p:cNvSpPr>
            <a:spLocks noGrp="1"/>
          </p:cNvSpPr>
          <p:nvPr>
            <p:ph type="dt" sz="half" idx="10"/>
          </p:nvPr>
        </p:nvSpPr>
        <p:spPr/>
        <p:txBody>
          <a:bodyPr/>
          <a:lstStyle/>
          <a:p>
            <a:fld id="{8CB009AE-D597-4666-80D6-9826618C905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6648C8C0-0253-4727-9AD0-C348B3E1F64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38</a:t>
            </a:fld>
            <a:endParaRPr lang="en-US"/>
          </a:p>
        </p:txBody>
      </p:sp>
      <p:graphicFrame>
        <p:nvGraphicFramePr>
          <p:cNvPr id="9" name="Table 8"/>
          <p:cNvGraphicFramePr>
            <a:graphicFrameLocks noGrp="1"/>
          </p:cNvGraphicFramePr>
          <p:nvPr>
            <p:extLst>
              <p:ext uri="{D42A27DB-BD31-4B8C-83A1-F6EECF244321}">
                <p14:modId xmlns="" xmlns:p14="http://schemas.microsoft.com/office/powerpoint/2010/main" val="3717165547"/>
              </p:ext>
            </p:extLst>
          </p:nvPr>
        </p:nvGraphicFramePr>
        <p:xfrm>
          <a:off x="762000" y="2459237"/>
          <a:ext cx="7548390" cy="1554480"/>
        </p:xfrm>
        <a:graphic>
          <a:graphicData uri="http://schemas.openxmlformats.org/drawingml/2006/table">
            <a:tbl>
              <a:tblPr firstRow="1" bandRow="1">
                <a:tableStyleId>{5C22544A-7EE6-4342-B048-85BDC9FD1C3A}</a:tableStyleId>
              </a:tblPr>
              <a:tblGrid>
                <a:gridCol w="1090441"/>
                <a:gridCol w="1200149"/>
                <a:gridCol w="1097186"/>
                <a:gridCol w="1184224"/>
                <a:gridCol w="1196264"/>
                <a:gridCol w="1780126"/>
              </a:tblGrid>
              <a:tr h="370840">
                <a:tc>
                  <a:txBody>
                    <a:bodyPr/>
                    <a:lstStyle/>
                    <a:p>
                      <a:r>
                        <a:rPr lang="en-US" sz="1400" b="0" dirty="0" smtClean="0">
                          <a:solidFill>
                            <a:srgbClr val="C00000"/>
                          </a:solidFill>
                        </a:rPr>
                        <a:t>Source</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C00000"/>
                          </a:solidFill>
                        </a:rPr>
                        <a:t>Destination</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C00000"/>
                          </a:solidFill>
                        </a:rPr>
                        <a:t>Train Name</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C00000"/>
                          </a:solidFill>
                        </a:rPr>
                        <a:t>Start Time</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C00000"/>
                          </a:solidFill>
                        </a:rPr>
                        <a:t>Start Date</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C00000"/>
                          </a:solidFill>
                        </a:rPr>
                        <a:t>Number of Seats </a:t>
                      </a:r>
                    </a:p>
                    <a:p>
                      <a:r>
                        <a:rPr lang="en-US" sz="1400" b="0" dirty="0" smtClean="0">
                          <a:solidFill>
                            <a:srgbClr val="C00000"/>
                          </a:solidFill>
                        </a:rPr>
                        <a:t>Reserved</a:t>
                      </a:r>
                      <a:endParaRPr lang="en-US" sz="1400"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b="0" dirty="0" smtClean="0">
                          <a:solidFill>
                            <a:schemeClr val="tx1"/>
                          </a:solidFill>
                        </a:rPr>
                        <a:t>Bangalore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Mysore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err="1" smtClean="0">
                          <a:solidFill>
                            <a:schemeClr val="tx1"/>
                          </a:solidFill>
                        </a:rPr>
                        <a:t>Tippu</a:t>
                      </a:r>
                      <a:endParaRPr lang="en-US" sz="1400" b="0" dirty="0" smtClean="0">
                        <a:solidFill>
                          <a:schemeClr val="tx1"/>
                        </a:solidFill>
                      </a:endParaRPr>
                    </a:p>
                    <a:p>
                      <a:r>
                        <a:rPr lang="en-US" sz="1400" b="0" dirty="0" smtClean="0">
                          <a:solidFill>
                            <a:schemeClr val="tx1"/>
                          </a:solidFill>
                        </a:rPr>
                        <a:t>Express</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15:00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25-3-2016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80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b="0" dirty="0" smtClean="0">
                          <a:solidFill>
                            <a:schemeClr val="tx1"/>
                          </a:solidFill>
                        </a:rPr>
                        <a:t>Bangalore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Mysore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err="1" smtClean="0">
                          <a:solidFill>
                            <a:schemeClr val="tx1"/>
                          </a:solidFill>
                        </a:rPr>
                        <a:t>Chamundi</a:t>
                      </a:r>
                      <a:r>
                        <a:rPr lang="en-US" sz="1400" b="0" dirty="0" smtClean="0">
                          <a:solidFill>
                            <a:schemeClr val="tx1"/>
                          </a:solidFill>
                        </a:rPr>
                        <a:t> Express</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18:15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25-3-2016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chemeClr val="tx1"/>
                          </a:solidFill>
                        </a:rPr>
                        <a:t>70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2709690" y="2081649"/>
            <a:ext cx="3005310" cy="338554"/>
          </a:xfrm>
          <a:prstGeom prst="rect">
            <a:avLst/>
          </a:prstGeom>
          <a:noFill/>
        </p:spPr>
        <p:txBody>
          <a:bodyPr wrap="none" rtlCol="0">
            <a:spAutoFit/>
          </a:bodyPr>
          <a:lstStyle/>
          <a:p>
            <a:r>
              <a:rPr lang="en-US" sz="1600" dirty="0" smtClean="0"/>
              <a:t>Train Reservation Database</a:t>
            </a:r>
            <a:endParaRPr lang="en-US" sz="1600" dirty="0"/>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7744" y="4874663"/>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01377" y="509313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3" name="Rectangle 12"/>
          <p:cNvSpPr/>
          <p:nvPr/>
        </p:nvSpPr>
        <p:spPr bwMode="auto">
          <a:xfrm>
            <a:off x="609600" y="2039203"/>
            <a:ext cx="7922840" cy="2109878"/>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4" name="Rectangle 13"/>
          <p:cNvSpPr/>
          <p:nvPr/>
        </p:nvSpPr>
        <p:spPr bwMode="auto">
          <a:xfrm>
            <a:off x="3199263" y="4491046"/>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sp>
        <p:nvSpPr>
          <p:cNvPr id="15" name="Up Arrow 14"/>
          <p:cNvSpPr/>
          <p:nvPr/>
        </p:nvSpPr>
        <p:spPr bwMode="auto">
          <a:xfrm>
            <a:off x="4343400" y="4149080"/>
            <a:ext cx="304800" cy="34196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cxnSp>
        <p:nvCxnSpPr>
          <p:cNvPr id="16" name="Straight Arrow Connector 15"/>
          <p:cNvCxnSpPr/>
          <p:nvPr/>
        </p:nvCxnSpPr>
        <p:spPr bwMode="auto">
          <a:xfrm flipV="1">
            <a:off x="2709689" y="4795846"/>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a:stCxn id="12" idx="0"/>
          </p:cNvCxnSpPr>
          <p:nvPr/>
        </p:nvCxnSpPr>
        <p:spPr bwMode="auto">
          <a:xfrm flipH="1" flipV="1">
            <a:off x="5868144" y="4826232"/>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3" name="TextBox 2"/>
          <p:cNvSpPr txBox="1"/>
          <p:nvPr/>
        </p:nvSpPr>
        <p:spPr>
          <a:xfrm>
            <a:off x="694839" y="1340768"/>
            <a:ext cx="5958619" cy="369332"/>
          </a:xfrm>
          <a:prstGeom prst="rect">
            <a:avLst/>
          </a:prstGeom>
          <a:noFill/>
        </p:spPr>
        <p:txBody>
          <a:bodyPr wrap="none" rtlCol="0">
            <a:spAutoFit/>
          </a:bodyPr>
          <a:lstStyle/>
          <a:p>
            <a:r>
              <a:rPr lang="en-US" dirty="0" smtClean="0"/>
              <a:t>Consider an example of Train Reservation System</a:t>
            </a:r>
            <a:endParaRPr lang="en-US" dirty="0"/>
          </a:p>
        </p:txBody>
      </p:sp>
      <p:sp>
        <p:nvSpPr>
          <p:cNvPr id="18" name="TextBox 17"/>
          <p:cNvSpPr txBox="1"/>
          <p:nvPr/>
        </p:nvSpPr>
        <p:spPr>
          <a:xfrm>
            <a:off x="1944819" y="5803811"/>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001814" y="5823782"/>
            <a:ext cx="856325" cy="369332"/>
          </a:xfrm>
          <a:prstGeom prst="rect">
            <a:avLst/>
          </a:prstGeom>
          <a:noFill/>
        </p:spPr>
        <p:txBody>
          <a:bodyPr wrap="none" rtlCol="0">
            <a:spAutoFit/>
          </a:bodyPr>
          <a:lstStyle/>
          <a:p>
            <a:r>
              <a:rPr lang="en-US" dirty="0" smtClean="0"/>
              <a:t>User2</a:t>
            </a:r>
            <a:endParaRPr lang="en-US" dirty="0"/>
          </a:p>
        </p:txBody>
      </p:sp>
    </p:spTree>
    <p:extLst>
      <p:ext uri="{BB962C8B-B14F-4D97-AF65-F5344CB8AC3E}">
        <p14:creationId xmlns="" xmlns:p14="http://schemas.microsoft.com/office/powerpoint/2010/main" val="1360171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0865766C-C334-48FF-9E9D-1EFCB68902C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39</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715" y="3561564"/>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1810" y="3759239"/>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nvSpPr>
        <p:spPr bwMode="auto">
          <a:xfrm>
            <a:off x="3131840" y="3501008"/>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cxnSp>
        <p:nvCxnSpPr>
          <p:cNvPr id="16" name="Straight Arrow Connector 15"/>
          <p:cNvCxnSpPr/>
          <p:nvPr/>
        </p:nvCxnSpPr>
        <p:spPr bwMode="auto">
          <a:xfrm flipV="1">
            <a:off x="2603496" y="3803668"/>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p:nvPr/>
        </p:nvCxnSpPr>
        <p:spPr bwMode="auto">
          <a:xfrm flipH="1" flipV="1">
            <a:off x="5799977" y="3759239"/>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3" name="TextBox 2"/>
          <p:cNvSpPr txBox="1"/>
          <p:nvPr/>
        </p:nvSpPr>
        <p:spPr>
          <a:xfrm>
            <a:off x="471358" y="1156102"/>
            <a:ext cx="5958619" cy="369332"/>
          </a:xfrm>
          <a:prstGeom prst="rect">
            <a:avLst/>
          </a:prstGeom>
          <a:noFill/>
        </p:spPr>
        <p:txBody>
          <a:bodyPr wrap="none" rtlCol="0">
            <a:spAutoFit/>
          </a:bodyPr>
          <a:lstStyle/>
          <a:p>
            <a:r>
              <a:rPr lang="en-US" dirty="0" smtClean="0"/>
              <a:t>Consider an example of Train Reservation System</a:t>
            </a:r>
            <a:endParaRPr lang="en-US" dirty="0"/>
          </a:p>
        </p:txBody>
      </p:sp>
      <p:sp>
        <p:nvSpPr>
          <p:cNvPr id="18" name="TextBox 17"/>
          <p:cNvSpPr txBox="1"/>
          <p:nvPr/>
        </p:nvSpPr>
        <p:spPr>
          <a:xfrm>
            <a:off x="1259632" y="3841472"/>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819010" y="3986053"/>
            <a:ext cx="856325" cy="369332"/>
          </a:xfrm>
          <a:prstGeom prst="rect">
            <a:avLst/>
          </a:prstGeom>
          <a:noFill/>
        </p:spPr>
        <p:txBody>
          <a:bodyPr wrap="none" rtlCol="0">
            <a:spAutoFit/>
          </a:bodyPr>
          <a:lstStyle/>
          <a:p>
            <a:r>
              <a:rPr lang="en-US" dirty="0" smtClean="0"/>
              <a:t>User2</a:t>
            </a:r>
            <a:endParaRPr lang="en-US" dirty="0"/>
          </a:p>
        </p:txBody>
      </p:sp>
      <p:sp>
        <p:nvSpPr>
          <p:cNvPr id="8" name="Down Arrow 7"/>
          <p:cNvSpPr/>
          <p:nvPr/>
        </p:nvSpPr>
        <p:spPr bwMode="auto">
          <a:xfrm rot="10598870">
            <a:off x="4274585" y="3150695"/>
            <a:ext cx="322248" cy="360042"/>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0" name="TextBox 19"/>
          <p:cNvSpPr txBox="1"/>
          <p:nvPr/>
        </p:nvSpPr>
        <p:spPr>
          <a:xfrm>
            <a:off x="107135" y="4490536"/>
            <a:ext cx="4808560" cy="738664"/>
          </a:xfrm>
          <a:prstGeom prst="rect">
            <a:avLst/>
          </a:prstGeom>
          <a:noFill/>
          <a:ln>
            <a:solidFill>
              <a:srgbClr val="0000FF"/>
            </a:solidFill>
          </a:ln>
        </p:spPr>
        <p:txBody>
          <a:bodyPr wrap="none" rtlCol="0">
            <a:spAutoFit/>
          </a:bodyPr>
          <a:lstStyle/>
          <a:p>
            <a:r>
              <a:rPr lang="en-US" sz="1400" dirty="0" smtClean="0"/>
              <a:t>User1</a:t>
            </a:r>
          </a:p>
          <a:p>
            <a:r>
              <a:rPr lang="en-US" sz="1400" dirty="0" smtClean="0"/>
              <a:t>1.Wants to </a:t>
            </a:r>
            <a:r>
              <a:rPr lang="en-US" sz="1400" b="1" dirty="0" smtClean="0"/>
              <a:t>cancel</a:t>
            </a:r>
            <a:r>
              <a:rPr lang="en-US" sz="1400" dirty="0" smtClean="0"/>
              <a:t> 5 seats on </a:t>
            </a:r>
            <a:r>
              <a:rPr lang="en-US" sz="1400" b="1" dirty="0" err="1" smtClean="0"/>
              <a:t>Tippu</a:t>
            </a:r>
            <a:r>
              <a:rPr lang="en-US" sz="1400" dirty="0" smtClean="0"/>
              <a:t> express</a:t>
            </a:r>
          </a:p>
          <a:p>
            <a:r>
              <a:rPr lang="en-US" sz="1400" dirty="0" smtClean="0"/>
              <a:t>2.Wants to </a:t>
            </a:r>
            <a:r>
              <a:rPr lang="en-US" sz="1400" b="1" dirty="0" smtClean="0"/>
              <a:t>reserve</a:t>
            </a:r>
            <a:r>
              <a:rPr lang="en-US" sz="1400" dirty="0" smtClean="0"/>
              <a:t> 5 seats on </a:t>
            </a:r>
            <a:r>
              <a:rPr lang="en-US" sz="1400" b="1" dirty="0" err="1" smtClean="0"/>
              <a:t>Chamundi</a:t>
            </a:r>
            <a:r>
              <a:rPr lang="en-US" sz="1400" dirty="0" smtClean="0"/>
              <a:t> express</a:t>
            </a:r>
            <a:endParaRPr lang="en-US" sz="1400" dirty="0"/>
          </a:p>
        </p:txBody>
      </p:sp>
      <p:sp>
        <p:nvSpPr>
          <p:cNvPr id="22" name="TextBox 21"/>
          <p:cNvSpPr txBox="1"/>
          <p:nvPr/>
        </p:nvSpPr>
        <p:spPr>
          <a:xfrm>
            <a:off x="5271055" y="4488376"/>
            <a:ext cx="3662413" cy="738664"/>
          </a:xfrm>
          <a:prstGeom prst="rect">
            <a:avLst/>
          </a:prstGeom>
          <a:noFill/>
          <a:ln>
            <a:solidFill>
              <a:srgbClr val="CC00CC"/>
            </a:solidFill>
          </a:ln>
        </p:spPr>
        <p:txBody>
          <a:bodyPr wrap="none" rtlCol="0">
            <a:spAutoFit/>
          </a:bodyPr>
          <a:lstStyle/>
          <a:p>
            <a:r>
              <a:rPr lang="en-US" sz="1400" dirty="0" smtClean="0"/>
              <a:t>User2</a:t>
            </a:r>
          </a:p>
          <a:p>
            <a:r>
              <a:rPr lang="en-US" sz="1400" dirty="0" smtClean="0"/>
              <a:t>1.Wants to </a:t>
            </a:r>
            <a:r>
              <a:rPr lang="en-US" sz="1400" b="1" dirty="0" smtClean="0"/>
              <a:t>reserve</a:t>
            </a:r>
            <a:r>
              <a:rPr lang="en-US" sz="1400" dirty="0" smtClean="0"/>
              <a:t> 4 seats on </a:t>
            </a:r>
            <a:r>
              <a:rPr lang="en-US" sz="1400" b="1" dirty="0" err="1" smtClean="0"/>
              <a:t>Tippu</a:t>
            </a:r>
            <a:r>
              <a:rPr lang="en-US" sz="1400" dirty="0" smtClean="0"/>
              <a:t> </a:t>
            </a:r>
          </a:p>
          <a:p>
            <a:r>
              <a:rPr lang="en-US" sz="1400" dirty="0" smtClean="0"/>
              <a:t>express</a:t>
            </a:r>
          </a:p>
        </p:txBody>
      </p:sp>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75656" y="1484784"/>
            <a:ext cx="6240117" cy="16869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99738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Why you should Learn Transaction Processing in Database ?</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2000" dirty="0" smtClean="0"/>
              <a:t>What is Transaction ?</a:t>
            </a:r>
          </a:p>
        </p:txBody>
      </p:sp>
      <p:sp>
        <p:nvSpPr>
          <p:cNvPr id="2" name="Date Placeholder 1"/>
          <p:cNvSpPr>
            <a:spLocks noGrp="1"/>
          </p:cNvSpPr>
          <p:nvPr>
            <p:ph type="dt" sz="half" idx="10"/>
          </p:nvPr>
        </p:nvSpPr>
        <p:spPr/>
        <p:txBody>
          <a:bodyPr/>
          <a:lstStyle/>
          <a:p>
            <a:fld id="{96AC3138-9BB5-4B0B-9E39-0F7D4ECBE3EB}"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4</a:t>
            </a:fld>
            <a:endParaRPr lang="en-US"/>
          </a:p>
        </p:txBody>
      </p:sp>
    </p:spTree>
    <p:extLst>
      <p:ext uri="{BB962C8B-B14F-4D97-AF65-F5344CB8AC3E}">
        <p14:creationId xmlns="" xmlns:p14="http://schemas.microsoft.com/office/powerpoint/2010/main" val="19428093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D09FE595-8484-40C7-AEFF-78BA5FA7A1D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40</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715" y="3272919"/>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1810" y="3470594"/>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nvSpPr>
        <p:spPr bwMode="auto">
          <a:xfrm>
            <a:off x="3131840" y="3212363"/>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cxnSp>
        <p:nvCxnSpPr>
          <p:cNvPr id="16" name="Straight Arrow Connector 15"/>
          <p:cNvCxnSpPr/>
          <p:nvPr/>
        </p:nvCxnSpPr>
        <p:spPr bwMode="auto">
          <a:xfrm flipV="1">
            <a:off x="2603496" y="3515023"/>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p:nvPr/>
        </p:nvCxnSpPr>
        <p:spPr bwMode="auto">
          <a:xfrm flipH="1" flipV="1">
            <a:off x="5799977" y="3470594"/>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3" name="TextBox 2"/>
          <p:cNvSpPr txBox="1"/>
          <p:nvPr/>
        </p:nvSpPr>
        <p:spPr>
          <a:xfrm>
            <a:off x="471358" y="1156102"/>
            <a:ext cx="5958619" cy="369332"/>
          </a:xfrm>
          <a:prstGeom prst="rect">
            <a:avLst/>
          </a:prstGeom>
          <a:noFill/>
        </p:spPr>
        <p:txBody>
          <a:bodyPr wrap="none" rtlCol="0">
            <a:spAutoFit/>
          </a:bodyPr>
          <a:lstStyle/>
          <a:p>
            <a:r>
              <a:rPr lang="en-US" dirty="0" smtClean="0"/>
              <a:t>Consider an example of Train Reservation System</a:t>
            </a:r>
            <a:endParaRPr lang="en-US" dirty="0"/>
          </a:p>
        </p:txBody>
      </p:sp>
      <p:sp>
        <p:nvSpPr>
          <p:cNvPr id="18" name="TextBox 17"/>
          <p:cNvSpPr txBox="1"/>
          <p:nvPr/>
        </p:nvSpPr>
        <p:spPr>
          <a:xfrm>
            <a:off x="1259632" y="3552827"/>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819010" y="3697408"/>
            <a:ext cx="856325" cy="369332"/>
          </a:xfrm>
          <a:prstGeom prst="rect">
            <a:avLst/>
          </a:prstGeom>
          <a:noFill/>
        </p:spPr>
        <p:txBody>
          <a:bodyPr wrap="none" rtlCol="0">
            <a:spAutoFit/>
          </a:bodyPr>
          <a:lstStyle/>
          <a:p>
            <a:r>
              <a:rPr lang="en-US" dirty="0" smtClean="0"/>
              <a:t>User2</a:t>
            </a:r>
            <a:endParaRPr lang="en-US" dirty="0"/>
          </a:p>
        </p:txBody>
      </p:sp>
      <p:sp>
        <p:nvSpPr>
          <p:cNvPr id="8" name="Down Arrow 7"/>
          <p:cNvSpPr/>
          <p:nvPr/>
        </p:nvSpPr>
        <p:spPr bwMode="auto">
          <a:xfrm rot="10598870">
            <a:off x="4277894" y="2975169"/>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0" name="TextBox 19"/>
          <p:cNvSpPr txBox="1"/>
          <p:nvPr/>
        </p:nvSpPr>
        <p:spPr>
          <a:xfrm>
            <a:off x="107135" y="4201891"/>
            <a:ext cx="4808560" cy="1815882"/>
          </a:xfrm>
          <a:prstGeom prst="rect">
            <a:avLst/>
          </a:prstGeom>
          <a:noFill/>
          <a:ln>
            <a:solidFill>
              <a:srgbClr val="0000FF"/>
            </a:solidFill>
          </a:ln>
        </p:spPr>
        <p:txBody>
          <a:bodyPr wrap="none" rtlCol="0">
            <a:spAutoFit/>
          </a:bodyPr>
          <a:lstStyle/>
          <a:p>
            <a:r>
              <a:rPr lang="en-US" sz="1400" dirty="0" smtClean="0"/>
              <a:t>User1</a:t>
            </a:r>
          </a:p>
          <a:p>
            <a:r>
              <a:rPr lang="en-US" sz="1400" dirty="0" smtClean="0"/>
              <a:t>1.Wants to </a:t>
            </a:r>
            <a:r>
              <a:rPr lang="en-US" sz="1400" b="1" dirty="0" smtClean="0"/>
              <a:t>cancel</a:t>
            </a:r>
            <a:r>
              <a:rPr lang="en-US" sz="1400" dirty="0" smtClean="0"/>
              <a:t> 5 seats on </a:t>
            </a:r>
            <a:r>
              <a:rPr lang="en-US" sz="1400" b="1" dirty="0" err="1" smtClean="0"/>
              <a:t>Tippu</a:t>
            </a:r>
            <a:r>
              <a:rPr lang="en-US" sz="1400" dirty="0" smtClean="0"/>
              <a:t> express</a:t>
            </a:r>
          </a:p>
          <a:p>
            <a:r>
              <a:rPr lang="en-US" sz="1400" dirty="0" smtClean="0"/>
              <a:t>2.Wants to </a:t>
            </a:r>
            <a:r>
              <a:rPr lang="en-US" sz="1400" b="1" dirty="0" smtClean="0"/>
              <a:t>reserve</a:t>
            </a:r>
            <a:r>
              <a:rPr lang="en-US" sz="1400" dirty="0" smtClean="0"/>
              <a:t> 5 seats on </a:t>
            </a:r>
            <a:r>
              <a:rPr lang="en-US" sz="1400" b="1" dirty="0" err="1" smtClean="0"/>
              <a:t>Chamundi</a:t>
            </a:r>
            <a:r>
              <a:rPr lang="en-US" sz="1400" dirty="0" smtClean="0"/>
              <a:t> express</a:t>
            </a:r>
          </a:p>
          <a:p>
            <a:endParaRPr lang="en-US" sz="1400" dirty="0"/>
          </a:p>
          <a:p>
            <a:r>
              <a:rPr lang="en-US" sz="1400" dirty="0" smtClean="0">
                <a:solidFill>
                  <a:srgbClr val="0000FF"/>
                </a:solidFill>
              </a:rPr>
              <a:t>Update reservation set </a:t>
            </a:r>
            <a:r>
              <a:rPr lang="en-US" sz="1400" b="1" dirty="0" smtClean="0">
                <a:solidFill>
                  <a:srgbClr val="0000FF"/>
                </a:solidFill>
              </a:rPr>
              <a:t>seats=seats-5</a:t>
            </a:r>
          </a:p>
          <a:p>
            <a:r>
              <a:rPr lang="en-US" sz="1400" dirty="0" smtClean="0">
                <a:solidFill>
                  <a:srgbClr val="0000FF"/>
                </a:solidFill>
              </a:rPr>
              <a:t>Where </a:t>
            </a:r>
            <a:r>
              <a:rPr lang="en-US" sz="1400" dirty="0" err="1">
                <a:solidFill>
                  <a:srgbClr val="0000FF"/>
                </a:solidFill>
              </a:rPr>
              <a:t>TrainName</a:t>
            </a:r>
            <a:r>
              <a:rPr lang="en-US" sz="1400" dirty="0">
                <a:solidFill>
                  <a:srgbClr val="0000FF"/>
                </a:solidFill>
              </a:rPr>
              <a:t>=‘</a:t>
            </a:r>
            <a:r>
              <a:rPr lang="en-US" sz="1400" b="1" dirty="0" err="1" smtClean="0">
                <a:solidFill>
                  <a:srgbClr val="0000FF"/>
                </a:solidFill>
              </a:rPr>
              <a:t>TippuExpress</a:t>
            </a:r>
            <a:r>
              <a:rPr lang="en-US" sz="1400" dirty="0" smtClean="0">
                <a:solidFill>
                  <a:srgbClr val="0000FF"/>
                </a:solidFill>
              </a:rPr>
              <a:t>’;</a:t>
            </a:r>
          </a:p>
          <a:p>
            <a:r>
              <a:rPr lang="en-US" sz="1400" dirty="0">
                <a:solidFill>
                  <a:srgbClr val="0000FF"/>
                </a:solidFill>
              </a:rPr>
              <a:t>Update reservation set </a:t>
            </a:r>
            <a:r>
              <a:rPr lang="en-US" sz="1400" b="1" dirty="0" smtClean="0">
                <a:solidFill>
                  <a:srgbClr val="0000FF"/>
                </a:solidFill>
              </a:rPr>
              <a:t>seats=seats+5</a:t>
            </a:r>
            <a:endParaRPr lang="en-US" sz="1400" b="1" dirty="0">
              <a:solidFill>
                <a:srgbClr val="0000FF"/>
              </a:solidFill>
            </a:endParaRPr>
          </a:p>
          <a:p>
            <a:r>
              <a:rPr lang="en-US" sz="1400" dirty="0" smtClean="0">
                <a:solidFill>
                  <a:srgbClr val="0000FF"/>
                </a:solidFill>
              </a:rPr>
              <a:t>Where </a:t>
            </a:r>
            <a:r>
              <a:rPr lang="en-US" sz="1400" dirty="0" err="1">
                <a:solidFill>
                  <a:srgbClr val="0000FF"/>
                </a:solidFill>
              </a:rPr>
              <a:t>TrainName</a:t>
            </a:r>
            <a:r>
              <a:rPr lang="en-US" sz="1400" dirty="0" smtClean="0">
                <a:solidFill>
                  <a:srgbClr val="0000FF"/>
                </a:solidFill>
              </a:rPr>
              <a:t>=‘</a:t>
            </a:r>
            <a:r>
              <a:rPr lang="en-US" sz="1400" b="1" dirty="0" err="1" smtClean="0">
                <a:solidFill>
                  <a:srgbClr val="0000FF"/>
                </a:solidFill>
              </a:rPr>
              <a:t>ChamundiExpress</a:t>
            </a:r>
            <a:r>
              <a:rPr lang="en-US" sz="1400" dirty="0" smtClean="0">
                <a:solidFill>
                  <a:srgbClr val="0000FF"/>
                </a:solidFill>
              </a:rPr>
              <a:t>’;</a:t>
            </a:r>
            <a:endParaRPr lang="en-US" sz="1400" dirty="0">
              <a:solidFill>
                <a:srgbClr val="0000FF"/>
              </a:solidFill>
            </a:endParaRPr>
          </a:p>
        </p:txBody>
      </p:sp>
      <p:sp>
        <p:nvSpPr>
          <p:cNvPr id="22" name="TextBox 21"/>
          <p:cNvSpPr txBox="1"/>
          <p:nvPr/>
        </p:nvSpPr>
        <p:spPr>
          <a:xfrm>
            <a:off x="5271055" y="4199731"/>
            <a:ext cx="3802323" cy="1384995"/>
          </a:xfrm>
          <a:prstGeom prst="rect">
            <a:avLst/>
          </a:prstGeom>
          <a:noFill/>
          <a:ln>
            <a:solidFill>
              <a:srgbClr val="CC00CC"/>
            </a:solidFill>
          </a:ln>
        </p:spPr>
        <p:txBody>
          <a:bodyPr wrap="none" rtlCol="0">
            <a:spAutoFit/>
          </a:bodyPr>
          <a:lstStyle/>
          <a:p>
            <a:r>
              <a:rPr lang="en-US" sz="1400" dirty="0" smtClean="0"/>
              <a:t>User2</a:t>
            </a:r>
          </a:p>
          <a:p>
            <a:r>
              <a:rPr lang="en-US" sz="1400" dirty="0" smtClean="0"/>
              <a:t>1.Wants to </a:t>
            </a:r>
            <a:r>
              <a:rPr lang="en-US" sz="1400" b="1" dirty="0" smtClean="0"/>
              <a:t>reserve</a:t>
            </a:r>
            <a:r>
              <a:rPr lang="en-US" sz="1400" dirty="0" smtClean="0"/>
              <a:t> 4 seats on </a:t>
            </a:r>
            <a:r>
              <a:rPr lang="en-US" sz="1400" b="1" dirty="0" err="1" smtClean="0"/>
              <a:t>Tippu</a:t>
            </a:r>
            <a:r>
              <a:rPr lang="en-US" sz="1400" dirty="0" smtClean="0"/>
              <a:t> </a:t>
            </a:r>
          </a:p>
          <a:p>
            <a:r>
              <a:rPr lang="en-US" sz="1400" dirty="0" smtClean="0"/>
              <a:t>Express</a:t>
            </a:r>
          </a:p>
          <a:p>
            <a:endParaRPr lang="en-US" sz="1400" dirty="0"/>
          </a:p>
          <a:p>
            <a:r>
              <a:rPr lang="en-US" sz="1400" dirty="0">
                <a:solidFill>
                  <a:srgbClr val="CC00CC"/>
                </a:solidFill>
              </a:rPr>
              <a:t>Update reservation set </a:t>
            </a:r>
            <a:r>
              <a:rPr lang="en-US" sz="1400" b="1" dirty="0" smtClean="0">
                <a:solidFill>
                  <a:srgbClr val="CC00CC"/>
                </a:solidFill>
              </a:rPr>
              <a:t>seats=seats+4</a:t>
            </a:r>
            <a:endParaRPr lang="en-US" sz="1400" b="1" dirty="0">
              <a:solidFill>
                <a:srgbClr val="CC00CC"/>
              </a:solidFill>
            </a:endParaRPr>
          </a:p>
          <a:p>
            <a:r>
              <a:rPr lang="en-US" sz="1400" dirty="0" smtClean="0">
                <a:solidFill>
                  <a:srgbClr val="CC00CC"/>
                </a:solidFill>
              </a:rPr>
              <a:t>Where </a:t>
            </a:r>
            <a:r>
              <a:rPr lang="en-US" sz="1400" dirty="0" err="1">
                <a:solidFill>
                  <a:srgbClr val="CC00CC"/>
                </a:solidFill>
              </a:rPr>
              <a:t>TrainName</a:t>
            </a:r>
            <a:r>
              <a:rPr lang="en-US" sz="1400" dirty="0">
                <a:solidFill>
                  <a:srgbClr val="CC00CC"/>
                </a:solidFill>
              </a:rPr>
              <a:t>=‘</a:t>
            </a:r>
            <a:r>
              <a:rPr lang="en-US" sz="1400" b="1" dirty="0" err="1">
                <a:solidFill>
                  <a:srgbClr val="CC00CC"/>
                </a:solidFill>
              </a:rPr>
              <a:t>TippuExpress</a:t>
            </a:r>
            <a:r>
              <a:rPr lang="en-US" sz="1400" dirty="0" smtClean="0">
                <a:solidFill>
                  <a:srgbClr val="CC00CC"/>
                </a:solidFill>
              </a:rPr>
              <a:t>’;</a:t>
            </a:r>
          </a:p>
        </p:txBody>
      </p:sp>
      <p:sp>
        <p:nvSpPr>
          <p:cNvPr id="21" name="TextBox 20"/>
          <p:cNvSpPr txBox="1"/>
          <p:nvPr/>
        </p:nvSpPr>
        <p:spPr>
          <a:xfrm>
            <a:off x="6590410" y="2029508"/>
            <a:ext cx="1486625" cy="646331"/>
          </a:xfrm>
          <a:prstGeom prst="rect">
            <a:avLst/>
          </a:prstGeom>
          <a:noFill/>
        </p:spPr>
        <p:txBody>
          <a:bodyPr wrap="none" rtlCol="0">
            <a:spAutoFit/>
          </a:bodyPr>
          <a:lstStyle/>
          <a:p>
            <a:r>
              <a:rPr lang="en-US" dirty="0" smtClean="0"/>
              <a:t>reservation</a:t>
            </a:r>
          </a:p>
          <a:p>
            <a:r>
              <a:rPr lang="en-US" dirty="0" smtClean="0"/>
              <a:t>table</a:t>
            </a:r>
            <a:endParaRPr lang="en-US" dirty="0"/>
          </a:p>
        </p:txBody>
      </p:sp>
      <p:pic>
        <p:nvPicPr>
          <p:cNvPr id="307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72369" y="1570239"/>
            <a:ext cx="5101310" cy="1379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94117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39804D39-8EB0-4462-9C37-63A2C1815DF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41</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715" y="2844386"/>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1810" y="304206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nvSpPr>
        <p:spPr bwMode="auto">
          <a:xfrm>
            <a:off x="3131840" y="2783830"/>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cxnSp>
        <p:nvCxnSpPr>
          <p:cNvPr id="16" name="Straight Arrow Connector 15"/>
          <p:cNvCxnSpPr/>
          <p:nvPr/>
        </p:nvCxnSpPr>
        <p:spPr bwMode="auto">
          <a:xfrm flipV="1">
            <a:off x="2603496" y="3086490"/>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p:nvPr/>
        </p:nvCxnSpPr>
        <p:spPr bwMode="auto">
          <a:xfrm flipH="1" flipV="1">
            <a:off x="5799977" y="3042061"/>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8" name="TextBox 17"/>
          <p:cNvSpPr txBox="1"/>
          <p:nvPr/>
        </p:nvSpPr>
        <p:spPr>
          <a:xfrm>
            <a:off x="1259632" y="3124294"/>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819010" y="3268875"/>
            <a:ext cx="856325" cy="369332"/>
          </a:xfrm>
          <a:prstGeom prst="rect">
            <a:avLst/>
          </a:prstGeom>
          <a:noFill/>
        </p:spPr>
        <p:txBody>
          <a:bodyPr wrap="none" rtlCol="0">
            <a:spAutoFit/>
          </a:bodyPr>
          <a:lstStyle/>
          <a:p>
            <a:r>
              <a:rPr lang="en-US" dirty="0" smtClean="0"/>
              <a:t>User2</a:t>
            </a:r>
            <a:endParaRPr lang="en-US" dirty="0"/>
          </a:p>
        </p:txBody>
      </p:sp>
      <p:sp>
        <p:nvSpPr>
          <p:cNvPr id="8" name="Down Arrow 7"/>
          <p:cNvSpPr/>
          <p:nvPr/>
        </p:nvSpPr>
        <p:spPr bwMode="auto">
          <a:xfrm rot="10598870">
            <a:off x="4277894" y="2546636"/>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0" name="TextBox 19"/>
          <p:cNvSpPr txBox="1"/>
          <p:nvPr/>
        </p:nvSpPr>
        <p:spPr>
          <a:xfrm>
            <a:off x="107135" y="3773358"/>
            <a:ext cx="4808560" cy="2246769"/>
          </a:xfrm>
          <a:prstGeom prst="rect">
            <a:avLst/>
          </a:prstGeom>
          <a:noFill/>
          <a:ln>
            <a:solidFill>
              <a:srgbClr val="0000FF"/>
            </a:solidFill>
          </a:ln>
        </p:spPr>
        <p:txBody>
          <a:bodyPr wrap="none" rtlCol="0">
            <a:spAutoFit/>
          </a:bodyPr>
          <a:lstStyle/>
          <a:p>
            <a:r>
              <a:rPr lang="en-US" sz="1400" dirty="0" smtClean="0"/>
              <a:t>User1</a:t>
            </a:r>
          </a:p>
          <a:p>
            <a:r>
              <a:rPr lang="en-US" sz="1400" dirty="0" smtClean="0"/>
              <a:t>1.Wants to </a:t>
            </a:r>
            <a:r>
              <a:rPr lang="en-US" sz="1400" b="1" dirty="0" smtClean="0"/>
              <a:t>cancel</a:t>
            </a:r>
            <a:r>
              <a:rPr lang="en-US" sz="1400" dirty="0" smtClean="0"/>
              <a:t> 5 seats on </a:t>
            </a:r>
            <a:r>
              <a:rPr lang="en-US" sz="1400" b="1" dirty="0" err="1" smtClean="0"/>
              <a:t>Tippu</a:t>
            </a:r>
            <a:r>
              <a:rPr lang="en-US" sz="1400" dirty="0" smtClean="0"/>
              <a:t> express</a:t>
            </a:r>
          </a:p>
          <a:p>
            <a:r>
              <a:rPr lang="en-US" sz="1400" dirty="0" smtClean="0"/>
              <a:t>2.Wants to </a:t>
            </a:r>
            <a:r>
              <a:rPr lang="en-US" sz="1400" b="1" dirty="0" smtClean="0"/>
              <a:t>reserve</a:t>
            </a:r>
            <a:r>
              <a:rPr lang="en-US" sz="1400" dirty="0" smtClean="0"/>
              <a:t> 5 seats on </a:t>
            </a:r>
            <a:r>
              <a:rPr lang="en-US" sz="1400" b="1" dirty="0" err="1" smtClean="0"/>
              <a:t>Chamundi</a:t>
            </a:r>
            <a:r>
              <a:rPr lang="en-US" sz="1400" dirty="0" smtClean="0"/>
              <a:t> express</a:t>
            </a:r>
          </a:p>
          <a:p>
            <a:endParaRPr lang="en-US" sz="1400" dirty="0"/>
          </a:p>
          <a:p>
            <a:r>
              <a:rPr lang="en-US" sz="1400" dirty="0" smtClean="0">
                <a:solidFill>
                  <a:srgbClr val="0000FF"/>
                </a:solidFill>
              </a:rPr>
              <a:t>Read(</a:t>
            </a:r>
            <a:r>
              <a:rPr lang="en-US" sz="1400" dirty="0" err="1" smtClean="0">
                <a:solidFill>
                  <a:srgbClr val="0000FF"/>
                </a:solidFill>
              </a:rPr>
              <a:t>TippuSeats</a:t>
            </a:r>
            <a:r>
              <a:rPr lang="en-US" sz="1400" dirty="0" smtClean="0">
                <a:solidFill>
                  <a:srgbClr val="0000FF"/>
                </a:solidFill>
              </a:rPr>
              <a:t>)</a:t>
            </a:r>
          </a:p>
          <a:p>
            <a:r>
              <a:rPr lang="en-US" sz="1400" dirty="0" err="1" smtClean="0">
                <a:solidFill>
                  <a:srgbClr val="0000FF"/>
                </a:solidFill>
              </a:rPr>
              <a:t>TippuSeats</a:t>
            </a:r>
            <a:r>
              <a:rPr lang="en-US" sz="1400" dirty="0" smtClean="0">
                <a:solidFill>
                  <a:srgbClr val="0000FF"/>
                </a:solidFill>
              </a:rPr>
              <a:t>=TippuSeats-5</a:t>
            </a:r>
          </a:p>
          <a:p>
            <a:r>
              <a:rPr lang="en-US" sz="1400" dirty="0" smtClean="0">
                <a:solidFill>
                  <a:srgbClr val="0000FF"/>
                </a:solidFill>
              </a:rPr>
              <a:t>Write(</a:t>
            </a:r>
            <a:r>
              <a:rPr lang="en-US" sz="1400" dirty="0" err="1" smtClean="0">
                <a:solidFill>
                  <a:srgbClr val="0000FF"/>
                </a:solidFill>
              </a:rPr>
              <a:t>TippuSeats</a:t>
            </a:r>
            <a:r>
              <a:rPr lang="en-US" sz="1400" dirty="0" smtClean="0">
                <a:solidFill>
                  <a:srgbClr val="0000FF"/>
                </a:solidFill>
              </a:rPr>
              <a:t>)</a:t>
            </a:r>
            <a:endParaRPr lang="en-US" sz="1400" dirty="0">
              <a:solidFill>
                <a:srgbClr val="0000FF"/>
              </a:solidFill>
            </a:endParaRPr>
          </a:p>
          <a:p>
            <a:r>
              <a:rPr lang="en-US" sz="1400" dirty="0" smtClean="0">
                <a:solidFill>
                  <a:srgbClr val="0000FF"/>
                </a:solidFill>
              </a:rPr>
              <a:t>Read(</a:t>
            </a:r>
            <a:r>
              <a:rPr lang="en-US" sz="1400" dirty="0" err="1" smtClean="0">
                <a:solidFill>
                  <a:srgbClr val="0000FF"/>
                </a:solidFill>
              </a:rPr>
              <a:t>ChamundiSeats</a:t>
            </a:r>
            <a:r>
              <a:rPr lang="en-US" sz="1400" dirty="0">
                <a:solidFill>
                  <a:srgbClr val="0000FF"/>
                </a:solidFill>
              </a:rPr>
              <a:t>)</a:t>
            </a:r>
          </a:p>
          <a:p>
            <a:r>
              <a:rPr lang="en-US" sz="1400" dirty="0" err="1" smtClean="0">
                <a:solidFill>
                  <a:srgbClr val="0000FF"/>
                </a:solidFill>
              </a:rPr>
              <a:t>ChamundiSeats</a:t>
            </a:r>
            <a:r>
              <a:rPr lang="en-US" sz="1400" dirty="0" smtClean="0">
                <a:solidFill>
                  <a:srgbClr val="0000FF"/>
                </a:solidFill>
              </a:rPr>
              <a:t>=ChamundiSeats+5</a:t>
            </a:r>
            <a:endParaRPr lang="en-US" sz="1400" dirty="0">
              <a:solidFill>
                <a:srgbClr val="0000FF"/>
              </a:solidFill>
            </a:endParaRPr>
          </a:p>
          <a:p>
            <a:r>
              <a:rPr lang="en-US" sz="1400" dirty="0" smtClean="0">
                <a:solidFill>
                  <a:srgbClr val="0000FF"/>
                </a:solidFill>
              </a:rPr>
              <a:t>Write(</a:t>
            </a:r>
            <a:r>
              <a:rPr lang="en-US" sz="1400" dirty="0" err="1">
                <a:solidFill>
                  <a:srgbClr val="0000FF"/>
                </a:solidFill>
              </a:rPr>
              <a:t>Chamundi</a:t>
            </a:r>
            <a:r>
              <a:rPr lang="en-US" sz="1400" dirty="0" err="1" smtClean="0">
                <a:solidFill>
                  <a:srgbClr val="0000FF"/>
                </a:solidFill>
              </a:rPr>
              <a:t>Seats</a:t>
            </a:r>
            <a:r>
              <a:rPr lang="en-US" sz="1400" dirty="0" smtClean="0">
                <a:solidFill>
                  <a:srgbClr val="0000FF"/>
                </a:solidFill>
              </a:rPr>
              <a:t>)</a:t>
            </a:r>
            <a:endParaRPr lang="en-US" sz="1400" dirty="0">
              <a:solidFill>
                <a:srgbClr val="0000FF"/>
              </a:solidFill>
            </a:endParaRPr>
          </a:p>
        </p:txBody>
      </p:sp>
      <p:sp>
        <p:nvSpPr>
          <p:cNvPr id="22" name="TextBox 21"/>
          <p:cNvSpPr txBox="1"/>
          <p:nvPr/>
        </p:nvSpPr>
        <p:spPr>
          <a:xfrm>
            <a:off x="5271055" y="3771198"/>
            <a:ext cx="3662413" cy="1600438"/>
          </a:xfrm>
          <a:prstGeom prst="rect">
            <a:avLst/>
          </a:prstGeom>
          <a:noFill/>
          <a:ln>
            <a:solidFill>
              <a:srgbClr val="CC00CC"/>
            </a:solidFill>
          </a:ln>
        </p:spPr>
        <p:txBody>
          <a:bodyPr wrap="none" rtlCol="0">
            <a:spAutoFit/>
          </a:bodyPr>
          <a:lstStyle/>
          <a:p>
            <a:r>
              <a:rPr lang="en-US" sz="1400" dirty="0" smtClean="0"/>
              <a:t>User2</a:t>
            </a:r>
          </a:p>
          <a:p>
            <a:r>
              <a:rPr lang="en-US" sz="1400" dirty="0" smtClean="0"/>
              <a:t>1.Wants to </a:t>
            </a:r>
            <a:r>
              <a:rPr lang="en-US" sz="1400" b="1" dirty="0" smtClean="0"/>
              <a:t>reserve</a:t>
            </a:r>
            <a:r>
              <a:rPr lang="en-US" sz="1400" dirty="0" smtClean="0"/>
              <a:t> 4 seats on </a:t>
            </a:r>
            <a:r>
              <a:rPr lang="en-US" sz="1400" b="1" dirty="0" err="1" smtClean="0"/>
              <a:t>Tippu</a:t>
            </a:r>
            <a:r>
              <a:rPr lang="en-US" sz="1400" dirty="0" smtClean="0"/>
              <a:t> </a:t>
            </a:r>
          </a:p>
          <a:p>
            <a:r>
              <a:rPr lang="en-US" sz="1400" dirty="0" smtClean="0"/>
              <a:t>Express</a:t>
            </a:r>
          </a:p>
          <a:p>
            <a:endParaRPr lang="en-US" sz="1400" dirty="0"/>
          </a:p>
          <a:p>
            <a:r>
              <a:rPr lang="en-US" sz="1400" dirty="0">
                <a:solidFill>
                  <a:srgbClr val="CC00CC"/>
                </a:solidFill>
              </a:rPr>
              <a:t>Read(</a:t>
            </a:r>
            <a:r>
              <a:rPr lang="en-US" sz="1400" dirty="0" err="1">
                <a:solidFill>
                  <a:srgbClr val="CC00CC"/>
                </a:solidFill>
              </a:rPr>
              <a:t>TippuSeats</a:t>
            </a:r>
            <a:r>
              <a:rPr lang="en-US" sz="1400" dirty="0">
                <a:solidFill>
                  <a:srgbClr val="CC00CC"/>
                </a:solidFill>
              </a:rPr>
              <a:t>)</a:t>
            </a:r>
          </a:p>
          <a:p>
            <a:r>
              <a:rPr lang="en-US" sz="1400" dirty="0" err="1" smtClean="0">
                <a:solidFill>
                  <a:srgbClr val="CC00CC"/>
                </a:solidFill>
              </a:rPr>
              <a:t>TippuSeats</a:t>
            </a:r>
            <a:r>
              <a:rPr lang="en-US" sz="1400" dirty="0" smtClean="0">
                <a:solidFill>
                  <a:srgbClr val="CC00CC"/>
                </a:solidFill>
              </a:rPr>
              <a:t>=TippuSeats+4</a:t>
            </a:r>
            <a:endParaRPr lang="en-US" sz="1400" dirty="0">
              <a:solidFill>
                <a:srgbClr val="CC00CC"/>
              </a:solidFill>
            </a:endParaRPr>
          </a:p>
          <a:p>
            <a:r>
              <a:rPr lang="en-US" sz="1400" dirty="0">
                <a:solidFill>
                  <a:srgbClr val="CC00CC"/>
                </a:solidFill>
              </a:rPr>
              <a:t>Write(</a:t>
            </a:r>
            <a:r>
              <a:rPr lang="en-US" sz="1400" dirty="0" err="1">
                <a:solidFill>
                  <a:srgbClr val="CC00CC"/>
                </a:solidFill>
              </a:rPr>
              <a:t>TippuSeats</a:t>
            </a:r>
            <a:r>
              <a:rPr lang="en-US" sz="1400" dirty="0">
                <a:solidFill>
                  <a:srgbClr val="CC00CC"/>
                </a:solidFill>
              </a:rPr>
              <a:t>)</a:t>
            </a:r>
          </a:p>
        </p:txBody>
      </p:sp>
      <p:pic>
        <p:nvPicPr>
          <p:cNvPr id="409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18094" y="1190536"/>
            <a:ext cx="5102178" cy="1379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71794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ED7CF9DF-8F62-4A71-BC10-90E50E6376C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42</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715" y="2844386"/>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1810" y="304206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nvSpPr>
        <p:spPr bwMode="auto">
          <a:xfrm>
            <a:off x="3131840" y="2783830"/>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cxnSp>
        <p:nvCxnSpPr>
          <p:cNvPr id="16" name="Straight Arrow Connector 15"/>
          <p:cNvCxnSpPr/>
          <p:nvPr/>
        </p:nvCxnSpPr>
        <p:spPr bwMode="auto">
          <a:xfrm flipV="1">
            <a:off x="2603496" y="3086490"/>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p:nvPr/>
        </p:nvCxnSpPr>
        <p:spPr bwMode="auto">
          <a:xfrm flipH="1" flipV="1">
            <a:off x="5799977" y="3042061"/>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8" name="TextBox 17"/>
          <p:cNvSpPr txBox="1"/>
          <p:nvPr/>
        </p:nvSpPr>
        <p:spPr>
          <a:xfrm>
            <a:off x="1259632" y="3124294"/>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819010" y="3268875"/>
            <a:ext cx="856325" cy="369332"/>
          </a:xfrm>
          <a:prstGeom prst="rect">
            <a:avLst/>
          </a:prstGeom>
          <a:noFill/>
        </p:spPr>
        <p:txBody>
          <a:bodyPr wrap="none" rtlCol="0">
            <a:spAutoFit/>
          </a:bodyPr>
          <a:lstStyle/>
          <a:p>
            <a:r>
              <a:rPr lang="en-US" dirty="0" smtClean="0"/>
              <a:t>User2</a:t>
            </a:r>
            <a:endParaRPr lang="en-US" dirty="0"/>
          </a:p>
        </p:txBody>
      </p:sp>
      <p:sp>
        <p:nvSpPr>
          <p:cNvPr id="8" name="Down Arrow 7"/>
          <p:cNvSpPr/>
          <p:nvPr/>
        </p:nvSpPr>
        <p:spPr bwMode="auto">
          <a:xfrm rot="10598870">
            <a:off x="4277894" y="2546636"/>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0" name="TextBox 19"/>
          <p:cNvSpPr txBox="1"/>
          <p:nvPr/>
        </p:nvSpPr>
        <p:spPr>
          <a:xfrm>
            <a:off x="107135" y="3773358"/>
            <a:ext cx="3417923" cy="1600438"/>
          </a:xfrm>
          <a:prstGeom prst="rect">
            <a:avLst/>
          </a:prstGeom>
          <a:noFill/>
          <a:ln>
            <a:solidFill>
              <a:srgbClr val="0000FF"/>
            </a:solidFill>
          </a:ln>
        </p:spPr>
        <p:txBody>
          <a:bodyPr wrap="none" rtlCol="0">
            <a:spAutoFit/>
          </a:bodyPr>
          <a:lstStyle/>
          <a:p>
            <a:r>
              <a:rPr lang="en-US" sz="1400" dirty="0" smtClean="0"/>
              <a:t>Transaction1</a:t>
            </a:r>
          </a:p>
          <a:p>
            <a:r>
              <a:rPr lang="en-US" sz="1400" dirty="0" smtClean="0">
                <a:solidFill>
                  <a:srgbClr val="0000FF"/>
                </a:solidFill>
              </a:rPr>
              <a:t>Read(</a:t>
            </a:r>
            <a:r>
              <a:rPr lang="en-US" sz="1400" dirty="0" err="1" smtClean="0">
                <a:solidFill>
                  <a:srgbClr val="0000FF"/>
                </a:solidFill>
              </a:rPr>
              <a:t>TippuSeats</a:t>
            </a:r>
            <a:r>
              <a:rPr lang="en-US" sz="1400" dirty="0" smtClean="0">
                <a:solidFill>
                  <a:srgbClr val="0000FF"/>
                </a:solidFill>
              </a:rPr>
              <a:t>)</a:t>
            </a:r>
          </a:p>
          <a:p>
            <a:r>
              <a:rPr lang="en-US" sz="1400" dirty="0" err="1" smtClean="0">
                <a:solidFill>
                  <a:srgbClr val="0000FF"/>
                </a:solidFill>
              </a:rPr>
              <a:t>TippuSeats</a:t>
            </a:r>
            <a:r>
              <a:rPr lang="en-US" sz="1400" dirty="0" smtClean="0">
                <a:solidFill>
                  <a:srgbClr val="0000FF"/>
                </a:solidFill>
              </a:rPr>
              <a:t>=TippuSeats-5</a:t>
            </a:r>
          </a:p>
          <a:p>
            <a:r>
              <a:rPr lang="en-US" sz="1400" dirty="0" smtClean="0">
                <a:solidFill>
                  <a:srgbClr val="0000FF"/>
                </a:solidFill>
              </a:rPr>
              <a:t>Write(</a:t>
            </a:r>
            <a:r>
              <a:rPr lang="en-US" sz="1400" dirty="0" err="1" smtClean="0">
                <a:solidFill>
                  <a:srgbClr val="0000FF"/>
                </a:solidFill>
              </a:rPr>
              <a:t>TippuSeats</a:t>
            </a:r>
            <a:r>
              <a:rPr lang="en-US" sz="1400" dirty="0" smtClean="0">
                <a:solidFill>
                  <a:srgbClr val="0000FF"/>
                </a:solidFill>
              </a:rPr>
              <a:t>)</a:t>
            </a:r>
            <a:endParaRPr lang="en-US" sz="1400" dirty="0">
              <a:solidFill>
                <a:srgbClr val="0000FF"/>
              </a:solidFill>
            </a:endParaRPr>
          </a:p>
          <a:p>
            <a:r>
              <a:rPr lang="en-US" sz="1400" dirty="0" smtClean="0">
                <a:solidFill>
                  <a:srgbClr val="0000FF"/>
                </a:solidFill>
              </a:rPr>
              <a:t>Read(</a:t>
            </a:r>
            <a:r>
              <a:rPr lang="en-US" sz="1400" dirty="0" err="1" smtClean="0">
                <a:solidFill>
                  <a:srgbClr val="0000FF"/>
                </a:solidFill>
              </a:rPr>
              <a:t>ChamundiSeats</a:t>
            </a:r>
            <a:r>
              <a:rPr lang="en-US" sz="1400" dirty="0">
                <a:solidFill>
                  <a:srgbClr val="0000FF"/>
                </a:solidFill>
              </a:rPr>
              <a:t>)</a:t>
            </a:r>
          </a:p>
          <a:p>
            <a:r>
              <a:rPr lang="en-US" sz="1400" dirty="0" err="1" smtClean="0">
                <a:solidFill>
                  <a:srgbClr val="0000FF"/>
                </a:solidFill>
              </a:rPr>
              <a:t>ChamundiSeats</a:t>
            </a:r>
            <a:r>
              <a:rPr lang="en-US" sz="1400" dirty="0" smtClean="0">
                <a:solidFill>
                  <a:srgbClr val="0000FF"/>
                </a:solidFill>
              </a:rPr>
              <a:t>=ChamundiSeats+5</a:t>
            </a:r>
            <a:endParaRPr lang="en-US" sz="1400" dirty="0">
              <a:solidFill>
                <a:srgbClr val="0000FF"/>
              </a:solidFill>
            </a:endParaRPr>
          </a:p>
          <a:p>
            <a:r>
              <a:rPr lang="en-US" sz="1400" dirty="0" smtClean="0">
                <a:solidFill>
                  <a:srgbClr val="0000FF"/>
                </a:solidFill>
              </a:rPr>
              <a:t>Write(</a:t>
            </a:r>
            <a:r>
              <a:rPr lang="en-US" sz="1400" dirty="0" err="1">
                <a:solidFill>
                  <a:srgbClr val="0000FF"/>
                </a:solidFill>
              </a:rPr>
              <a:t>Chamundi</a:t>
            </a:r>
            <a:r>
              <a:rPr lang="en-US" sz="1400" dirty="0" err="1" smtClean="0">
                <a:solidFill>
                  <a:srgbClr val="0000FF"/>
                </a:solidFill>
              </a:rPr>
              <a:t>Seats</a:t>
            </a:r>
            <a:r>
              <a:rPr lang="en-US" sz="1400" dirty="0" smtClean="0">
                <a:solidFill>
                  <a:srgbClr val="0000FF"/>
                </a:solidFill>
              </a:rPr>
              <a:t>)</a:t>
            </a:r>
            <a:endParaRPr lang="en-US" sz="1400" dirty="0">
              <a:solidFill>
                <a:srgbClr val="0000FF"/>
              </a:solidFill>
            </a:endParaRPr>
          </a:p>
        </p:txBody>
      </p:sp>
      <p:sp>
        <p:nvSpPr>
          <p:cNvPr id="22" name="TextBox 21"/>
          <p:cNvSpPr txBox="1"/>
          <p:nvPr/>
        </p:nvSpPr>
        <p:spPr>
          <a:xfrm>
            <a:off x="5271055" y="3771198"/>
            <a:ext cx="2593980" cy="954107"/>
          </a:xfrm>
          <a:prstGeom prst="rect">
            <a:avLst/>
          </a:prstGeom>
          <a:noFill/>
          <a:ln>
            <a:solidFill>
              <a:srgbClr val="CC00CC"/>
            </a:solidFill>
          </a:ln>
        </p:spPr>
        <p:txBody>
          <a:bodyPr wrap="none" rtlCol="0">
            <a:spAutoFit/>
          </a:bodyPr>
          <a:lstStyle/>
          <a:p>
            <a:r>
              <a:rPr lang="en-US" sz="1400" dirty="0" smtClean="0"/>
              <a:t>Transaction2</a:t>
            </a:r>
          </a:p>
          <a:p>
            <a:r>
              <a:rPr lang="en-US" sz="1400" dirty="0" smtClean="0">
                <a:solidFill>
                  <a:srgbClr val="CC00CC"/>
                </a:solidFill>
              </a:rPr>
              <a:t>Read(</a:t>
            </a:r>
            <a:r>
              <a:rPr lang="en-US" sz="1400" dirty="0" err="1" smtClean="0">
                <a:solidFill>
                  <a:srgbClr val="CC00CC"/>
                </a:solidFill>
              </a:rPr>
              <a:t>TippuSeats</a:t>
            </a:r>
            <a:r>
              <a:rPr lang="en-US" sz="1400" dirty="0">
                <a:solidFill>
                  <a:srgbClr val="CC00CC"/>
                </a:solidFill>
              </a:rPr>
              <a:t>)</a:t>
            </a:r>
          </a:p>
          <a:p>
            <a:r>
              <a:rPr lang="en-US" sz="1400" dirty="0" err="1" smtClean="0">
                <a:solidFill>
                  <a:srgbClr val="CC00CC"/>
                </a:solidFill>
              </a:rPr>
              <a:t>TippuSeats</a:t>
            </a:r>
            <a:r>
              <a:rPr lang="en-US" sz="1400" dirty="0" smtClean="0">
                <a:solidFill>
                  <a:srgbClr val="CC00CC"/>
                </a:solidFill>
              </a:rPr>
              <a:t>=TippuSeats+4</a:t>
            </a:r>
            <a:endParaRPr lang="en-US" sz="1400" dirty="0">
              <a:solidFill>
                <a:srgbClr val="CC00CC"/>
              </a:solidFill>
            </a:endParaRPr>
          </a:p>
          <a:p>
            <a:r>
              <a:rPr lang="en-US" sz="1400" dirty="0">
                <a:solidFill>
                  <a:srgbClr val="CC00CC"/>
                </a:solidFill>
              </a:rPr>
              <a:t>Write(</a:t>
            </a:r>
            <a:r>
              <a:rPr lang="en-US" sz="1400" dirty="0" err="1">
                <a:solidFill>
                  <a:srgbClr val="CC00CC"/>
                </a:solidFill>
              </a:rPr>
              <a:t>TippuSeats</a:t>
            </a:r>
            <a:r>
              <a:rPr lang="en-US" sz="1400" dirty="0">
                <a:solidFill>
                  <a:srgbClr val="CC00CC"/>
                </a:solidFill>
              </a:rPr>
              <a:t>)</a:t>
            </a:r>
          </a:p>
        </p:txBody>
      </p:sp>
      <p:sp>
        <p:nvSpPr>
          <p:cNvPr id="3" name="TextBox 2"/>
          <p:cNvSpPr txBox="1"/>
          <p:nvPr/>
        </p:nvSpPr>
        <p:spPr>
          <a:xfrm>
            <a:off x="656799" y="5355321"/>
            <a:ext cx="7578870" cy="1107996"/>
          </a:xfrm>
          <a:prstGeom prst="rect">
            <a:avLst/>
          </a:prstGeom>
          <a:noFill/>
        </p:spPr>
        <p:txBody>
          <a:bodyPr wrap="none" rtlCol="0">
            <a:spAutoFit/>
          </a:bodyPr>
          <a:lstStyle/>
          <a:p>
            <a:pPr algn="ctr"/>
            <a:r>
              <a:rPr lang="en-US" sz="1600" dirty="0" smtClean="0">
                <a:solidFill>
                  <a:srgbClr val="FF0000"/>
                </a:solidFill>
              </a:rPr>
              <a:t>Question</a:t>
            </a:r>
          </a:p>
          <a:p>
            <a:r>
              <a:rPr lang="en-US" sz="1600" dirty="0" smtClean="0"/>
              <a:t>What will be the total number of seats on </a:t>
            </a:r>
            <a:r>
              <a:rPr lang="en-US" sz="1600" dirty="0" err="1" smtClean="0"/>
              <a:t>Tippu</a:t>
            </a:r>
            <a:r>
              <a:rPr lang="en-US" sz="1600" dirty="0" smtClean="0"/>
              <a:t> express and</a:t>
            </a:r>
          </a:p>
          <a:p>
            <a:r>
              <a:rPr lang="en-US" sz="1600" dirty="0" err="1" smtClean="0"/>
              <a:t>Chamundi</a:t>
            </a:r>
            <a:r>
              <a:rPr lang="en-US" sz="1600" dirty="0" smtClean="0"/>
              <a:t> express if first User1 executes Transaction1 and then User2</a:t>
            </a:r>
          </a:p>
          <a:p>
            <a:r>
              <a:rPr lang="en-US" sz="1600" dirty="0" smtClean="0"/>
              <a:t>Executes Transaction2</a:t>
            </a:r>
            <a:endParaRPr lang="en-US" sz="1600" dirty="0"/>
          </a:p>
        </p:txBody>
      </p:sp>
      <p:pic>
        <p:nvPicPr>
          <p:cNvPr id="512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196585"/>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51948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 Understand problems with concurrent executions</a:t>
            </a:r>
            <a:endParaRPr lang="en-US" sz="2400" dirty="0"/>
          </a:p>
        </p:txBody>
      </p:sp>
      <p:sp>
        <p:nvSpPr>
          <p:cNvPr id="4" name="Date Placeholder 3"/>
          <p:cNvSpPr>
            <a:spLocks noGrp="1"/>
          </p:cNvSpPr>
          <p:nvPr>
            <p:ph type="dt" sz="half" idx="10"/>
          </p:nvPr>
        </p:nvSpPr>
        <p:spPr/>
        <p:txBody>
          <a:bodyPr/>
          <a:lstStyle/>
          <a:p>
            <a:fld id="{4A3E447B-4EEF-4120-9FB6-292A034A322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43</a:t>
            </a:fld>
            <a:endParaRPr lang="en-US"/>
          </a:p>
        </p:txBody>
      </p:sp>
      <p:pic>
        <p:nvPicPr>
          <p:cNvPr id="1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715" y="2844386"/>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1810" y="304206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nvSpPr>
        <p:spPr bwMode="auto">
          <a:xfrm>
            <a:off x="3131840" y="2783830"/>
            <a:ext cx="2668137" cy="76723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Booking/Cancellation Software </a:t>
            </a:r>
          </a:p>
        </p:txBody>
      </p:sp>
      <p:cxnSp>
        <p:nvCxnSpPr>
          <p:cNvPr id="16" name="Straight Arrow Connector 15"/>
          <p:cNvCxnSpPr/>
          <p:nvPr/>
        </p:nvCxnSpPr>
        <p:spPr bwMode="auto">
          <a:xfrm flipV="1">
            <a:off x="2603496" y="3086490"/>
            <a:ext cx="489573" cy="38100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7" name="Straight Arrow Connector 16"/>
          <p:cNvCxnSpPr/>
          <p:nvPr/>
        </p:nvCxnSpPr>
        <p:spPr bwMode="auto">
          <a:xfrm flipH="1" flipV="1">
            <a:off x="5799977" y="3042061"/>
            <a:ext cx="561833" cy="266899"/>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8" name="TextBox 17"/>
          <p:cNvSpPr txBox="1"/>
          <p:nvPr/>
        </p:nvSpPr>
        <p:spPr>
          <a:xfrm>
            <a:off x="1259632" y="3124294"/>
            <a:ext cx="856325" cy="369332"/>
          </a:xfrm>
          <a:prstGeom prst="rect">
            <a:avLst/>
          </a:prstGeom>
          <a:noFill/>
        </p:spPr>
        <p:txBody>
          <a:bodyPr wrap="none" rtlCol="0">
            <a:spAutoFit/>
          </a:bodyPr>
          <a:lstStyle/>
          <a:p>
            <a:r>
              <a:rPr lang="en-US" dirty="0" smtClean="0"/>
              <a:t>User1</a:t>
            </a:r>
            <a:endParaRPr lang="en-US" dirty="0"/>
          </a:p>
        </p:txBody>
      </p:sp>
      <p:sp>
        <p:nvSpPr>
          <p:cNvPr id="19" name="TextBox 18"/>
          <p:cNvSpPr txBox="1"/>
          <p:nvPr/>
        </p:nvSpPr>
        <p:spPr>
          <a:xfrm>
            <a:off x="6819010" y="3268875"/>
            <a:ext cx="856325" cy="369332"/>
          </a:xfrm>
          <a:prstGeom prst="rect">
            <a:avLst/>
          </a:prstGeom>
          <a:noFill/>
        </p:spPr>
        <p:txBody>
          <a:bodyPr wrap="none" rtlCol="0">
            <a:spAutoFit/>
          </a:bodyPr>
          <a:lstStyle/>
          <a:p>
            <a:r>
              <a:rPr lang="en-US" dirty="0" smtClean="0"/>
              <a:t>User2</a:t>
            </a:r>
            <a:endParaRPr lang="en-US" dirty="0"/>
          </a:p>
        </p:txBody>
      </p:sp>
      <p:sp>
        <p:nvSpPr>
          <p:cNvPr id="8" name="Down Arrow 7"/>
          <p:cNvSpPr/>
          <p:nvPr/>
        </p:nvSpPr>
        <p:spPr bwMode="auto">
          <a:xfrm rot="10598870">
            <a:off x="4277894" y="2546636"/>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0" name="TextBox 19"/>
          <p:cNvSpPr txBox="1"/>
          <p:nvPr/>
        </p:nvSpPr>
        <p:spPr>
          <a:xfrm>
            <a:off x="107135" y="3773358"/>
            <a:ext cx="3417923" cy="1600438"/>
          </a:xfrm>
          <a:prstGeom prst="rect">
            <a:avLst/>
          </a:prstGeom>
          <a:noFill/>
          <a:ln>
            <a:solidFill>
              <a:srgbClr val="0000FF"/>
            </a:solidFill>
          </a:ln>
        </p:spPr>
        <p:txBody>
          <a:bodyPr wrap="none" rtlCol="0">
            <a:spAutoFit/>
          </a:bodyPr>
          <a:lstStyle/>
          <a:p>
            <a:r>
              <a:rPr lang="en-US" sz="1400" dirty="0" smtClean="0"/>
              <a:t>Transaction1</a:t>
            </a:r>
          </a:p>
          <a:p>
            <a:r>
              <a:rPr lang="en-US" sz="1400" dirty="0" smtClean="0">
                <a:solidFill>
                  <a:srgbClr val="0000FF"/>
                </a:solidFill>
              </a:rPr>
              <a:t>Read(</a:t>
            </a:r>
            <a:r>
              <a:rPr lang="en-US" sz="1400" dirty="0" err="1" smtClean="0">
                <a:solidFill>
                  <a:srgbClr val="0000FF"/>
                </a:solidFill>
              </a:rPr>
              <a:t>TippuSeats</a:t>
            </a:r>
            <a:r>
              <a:rPr lang="en-US" sz="1400" dirty="0" smtClean="0">
                <a:solidFill>
                  <a:srgbClr val="0000FF"/>
                </a:solidFill>
              </a:rPr>
              <a:t>)</a:t>
            </a:r>
          </a:p>
          <a:p>
            <a:r>
              <a:rPr lang="en-US" sz="1400" dirty="0" err="1" smtClean="0">
                <a:solidFill>
                  <a:srgbClr val="0000FF"/>
                </a:solidFill>
              </a:rPr>
              <a:t>TippuSeats</a:t>
            </a:r>
            <a:r>
              <a:rPr lang="en-US" sz="1400" dirty="0" smtClean="0">
                <a:solidFill>
                  <a:srgbClr val="0000FF"/>
                </a:solidFill>
              </a:rPr>
              <a:t>=TippuSeats-5</a:t>
            </a:r>
          </a:p>
          <a:p>
            <a:r>
              <a:rPr lang="en-US" sz="1400" dirty="0" smtClean="0">
                <a:solidFill>
                  <a:srgbClr val="0000FF"/>
                </a:solidFill>
              </a:rPr>
              <a:t>Write(</a:t>
            </a:r>
            <a:r>
              <a:rPr lang="en-US" sz="1400" dirty="0" err="1" smtClean="0">
                <a:solidFill>
                  <a:srgbClr val="0000FF"/>
                </a:solidFill>
              </a:rPr>
              <a:t>TippuSeats</a:t>
            </a:r>
            <a:r>
              <a:rPr lang="en-US" sz="1400" dirty="0" smtClean="0">
                <a:solidFill>
                  <a:srgbClr val="0000FF"/>
                </a:solidFill>
              </a:rPr>
              <a:t>)</a:t>
            </a:r>
            <a:endParaRPr lang="en-US" sz="1400" dirty="0">
              <a:solidFill>
                <a:srgbClr val="0000FF"/>
              </a:solidFill>
            </a:endParaRPr>
          </a:p>
          <a:p>
            <a:r>
              <a:rPr lang="en-US" sz="1400" dirty="0" smtClean="0">
                <a:solidFill>
                  <a:srgbClr val="0000FF"/>
                </a:solidFill>
              </a:rPr>
              <a:t>Read(</a:t>
            </a:r>
            <a:r>
              <a:rPr lang="en-US" sz="1400" dirty="0" err="1" smtClean="0">
                <a:solidFill>
                  <a:srgbClr val="0000FF"/>
                </a:solidFill>
              </a:rPr>
              <a:t>ChamundiSeats</a:t>
            </a:r>
            <a:r>
              <a:rPr lang="en-US" sz="1400" dirty="0">
                <a:solidFill>
                  <a:srgbClr val="0000FF"/>
                </a:solidFill>
              </a:rPr>
              <a:t>)</a:t>
            </a:r>
          </a:p>
          <a:p>
            <a:r>
              <a:rPr lang="en-US" sz="1400" dirty="0" err="1" smtClean="0">
                <a:solidFill>
                  <a:srgbClr val="0000FF"/>
                </a:solidFill>
              </a:rPr>
              <a:t>ChamundiSeats</a:t>
            </a:r>
            <a:r>
              <a:rPr lang="en-US" sz="1400" dirty="0" smtClean="0">
                <a:solidFill>
                  <a:srgbClr val="0000FF"/>
                </a:solidFill>
              </a:rPr>
              <a:t>=ChamundiSeats+5</a:t>
            </a:r>
            <a:endParaRPr lang="en-US" sz="1400" dirty="0">
              <a:solidFill>
                <a:srgbClr val="0000FF"/>
              </a:solidFill>
            </a:endParaRPr>
          </a:p>
          <a:p>
            <a:r>
              <a:rPr lang="en-US" sz="1400" dirty="0" smtClean="0">
                <a:solidFill>
                  <a:srgbClr val="0000FF"/>
                </a:solidFill>
              </a:rPr>
              <a:t>Write(</a:t>
            </a:r>
            <a:r>
              <a:rPr lang="en-US" sz="1400" dirty="0" err="1">
                <a:solidFill>
                  <a:srgbClr val="0000FF"/>
                </a:solidFill>
              </a:rPr>
              <a:t>Chamundi</a:t>
            </a:r>
            <a:r>
              <a:rPr lang="en-US" sz="1400" dirty="0" err="1" smtClean="0">
                <a:solidFill>
                  <a:srgbClr val="0000FF"/>
                </a:solidFill>
              </a:rPr>
              <a:t>Seats</a:t>
            </a:r>
            <a:r>
              <a:rPr lang="en-US" sz="1400" dirty="0" smtClean="0">
                <a:solidFill>
                  <a:srgbClr val="0000FF"/>
                </a:solidFill>
              </a:rPr>
              <a:t>)</a:t>
            </a:r>
            <a:endParaRPr lang="en-US" sz="1400" dirty="0">
              <a:solidFill>
                <a:srgbClr val="0000FF"/>
              </a:solidFill>
            </a:endParaRPr>
          </a:p>
        </p:txBody>
      </p:sp>
      <p:sp>
        <p:nvSpPr>
          <p:cNvPr id="22" name="TextBox 21"/>
          <p:cNvSpPr txBox="1"/>
          <p:nvPr/>
        </p:nvSpPr>
        <p:spPr>
          <a:xfrm>
            <a:off x="5271055" y="3771198"/>
            <a:ext cx="2593980" cy="954107"/>
          </a:xfrm>
          <a:prstGeom prst="rect">
            <a:avLst/>
          </a:prstGeom>
          <a:noFill/>
          <a:ln>
            <a:solidFill>
              <a:srgbClr val="CC00CC"/>
            </a:solidFill>
          </a:ln>
        </p:spPr>
        <p:txBody>
          <a:bodyPr wrap="none" rtlCol="0">
            <a:spAutoFit/>
          </a:bodyPr>
          <a:lstStyle/>
          <a:p>
            <a:r>
              <a:rPr lang="en-US" sz="1400" dirty="0" smtClean="0"/>
              <a:t>Transaction2</a:t>
            </a:r>
          </a:p>
          <a:p>
            <a:r>
              <a:rPr lang="en-US" sz="1400" dirty="0" smtClean="0">
                <a:solidFill>
                  <a:srgbClr val="CC00CC"/>
                </a:solidFill>
              </a:rPr>
              <a:t>Read(</a:t>
            </a:r>
            <a:r>
              <a:rPr lang="en-US" sz="1400" dirty="0" err="1" smtClean="0">
                <a:solidFill>
                  <a:srgbClr val="CC00CC"/>
                </a:solidFill>
              </a:rPr>
              <a:t>TippuSeats</a:t>
            </a:r>
            <a:r>
              <a:rPr lang="en-US" sz="1400" dirty="0">
                <a:solidFill>
                  <a:srgbClr val="CC00CC"/>
                </a:solidFill>
              </a:rPr>
              <a:t>)</a:t>
            </a:r>
          </a:p>
          <a:p>
            <a:r>
              <a:rPr lang="en-US" sz="1400" dirty="0" err="1" smtClean="0">
                <a:solidFill>
                  <a:srgbClr val="CC00CC"/>
                </a:solidFill>
              </a:rPr>
              <a:t>TippuSeats</a:t>
            </a:r>
            <a:r>
              <a:rPr lang="en-US" sz="1400" dirty="0" smtClean="0">
                <a:solidFill>
                  <a:srgbClr val="CC00CC"/>
                </a:solidFill>
              </a:rPr>
              <a:t>=TippuSeats+4</a:t>
            </a:r>
            <a:endParaRPr lang="en-US" sz="1400" dirty="0">
              <a:solidFill>
                <a:srgbClr val="CC00CC"/>
              </a:solidFill>
            </a:endParaRPr>
          </a:p>
          <a:p>
            <a:r>
              <a:rPr lang="en-US" sz="1400" dirty="0">
                <a:solidFill>
                  <a:srgbClr val="CC00CC"/>
                </a:solidFill>
              </a:rPr>
              <a:t>Write(</a:t>
            </a:r>
            <a:r>
              <a:rPr lang="en-US" sz="1400" dirty="0" err="1">
                <a:solidFill>
                  <a:srgbClr val="CC00CC"/>
                </a:solidFill>
              </a:rPr>
              <a:t>TippuSeats</a:t>
            </a:r>
            <a:r>
              <a:rPr lang="en-US" sz="1400" dirty="0">
                <a:solidFill>
                  <a:srgbClr val="CC00CC"/>
                </a:solidFill>
              </a:rPr>
              <a:t>)</a:t>
            </a:r>
          </a:p>
        </p:txBody>
      </p:sp>
      <p:sp>
        <p:nvSpPr>
          <p:cNvPr id="3" name="TextBox 2"/>
          <p:cNvSpPr txBox="1"/>
          <p:nvPr/>
        </p:nvSpPr>
        <p:spPr>
          <a:xfrm>
            <a:off x="2880741" y="5355321"/>
            <a:ext cx="3130985" cy="830997"/>
          </a:xfrm>
          <a:prstGeom prst="rect">
            <a:avLst/>
          </a:prstGeom>
          <a:noFill/>
        </p:spPr>
        <p:txBody>
          <a:bodyPr wrap="none" rtlCol="0">
            <a:spAutoFit/>
          </a:bodyPr>
          <a:lstStyle/>
          <a:p>
            <a:pPr algn="ctr"/>
            <a:r>
              <a:rPr lang="en-US" sz="1600" dirty="0" smtClean="0">
                <a:solidFill>
                  <a:srgbClr val="FF0000"/>
                </a:solidFill>
              </a:rPr>
              <a:t>Answer</a:t>
            </a:r>
          </a:p>
          <a:p>
            <a:r>
              <a:rPr lang="en-US" sz="1600" dirty="0" err="1" smtClean="0"/>
              <a:t>Tippu</a:t>
            </a:r>
            <a:r>
              <a:rPr lang="en-US" sz="1600" dirty="0" smtClean="0"/>
              <a:t> express seats: 79</a:t>
            </a:r>
          </a:p>
          <a:p>
            <a:r>
              <a:rPr lang="en-US" sz="1600" dirty="0" err="1" smtClean="0"/>
              <a:t>Chamundi</a:t>
            </a:r>
            <a:r>
              <a:rPr lang="en-US" sz="1600" dirty="0" smtClean="0"/>
              <a:t> express seats: 75</a:t>
            </a:r>
            <a:endParaRPr lang="en-US" sz="1600" dirty="0"/>
          </a:p>
        </p:txBody>
      </p:sp>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835696" y="1124744"/>
            <a:ext cx="5185196" cy="14017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4705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Non-interleaved </a:t>
            </a:r>
            <a:r>
              <a:rPr lang="en-US" sz="2400" dirty="0" err="1" smtClean="0"/>
              <a:t>vs</a:t>
            </a:r>
            <a:r>
              <a:rPr lang="en-US" sz="2400" dirty="0" smtClean="0"/>
              <a:t> Interleaved transactions</a:t>
            </a:r>
            <a:endParaRPr lang="en-US" sz="2400" dirty="0"/>
          </a:p>
        </p:txBody>
      </p:sp>
      <p:sp>
        <p:nvSpPr>
          <p:cNvPr id="4" name="Date Placeholder 3"/>
          <p:cNvSpPr>
            <a:spLocks noGrp="1"/>
          </p:cNvSpPr>
          <p:nvPr>
            <p:ph type="dt" sz="half" idx="10"/>
          </p:nvPr>
        </p:nvSpPr>
        <p:spPr/>
        <p:txBody>
          <a:bodyPr/>
          <a:lstStyle/>
          <a:p>
            <a:fld id="{4D571A8D-44BC-4A9E-B51C-DF318897919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44</a:t>
            </a:fld>
            <a:endParaRPr lang="en-US"/>
          </a:p>
        </p:txBody>
      </p:sp>
      <p:grpSp>
        <p:nvGrpSpPr>
          <p:cNvPr id="9" name="Group 8"/>
          <p:cNvGrpSpPr/>
          <p:nvPr/>
        </p:nvGrpSpPr>
        <p:grpSpPr>
          <a:xfrm>
            <a:off x="232426" y="1810559"/>
            <a:ext cx="3417923" cy="2554545"/>
            <a:chOff x="251520" y="2170599"/>
            <a:chExt cx="3417923" cy="2554545"/>
          </a:xfrm>
        </p:grpSpPr>
        <p:sp>
          <p:nvSpPr>
            <p:cNvPr id="7" name="TextBox 6"/>
            <p:cNvSpPr txBox="1"/>
            <p:nvPr/>
          </p:nvSpPr>
          <p:spPr>
            <a:xfrm>
              <a:off x="251520" y="2170599"/>
              <a:ext cx="3417923" cy="1600438"/>
            </a:xfrm>
            <a:prstGeom prst="rect">
              <a:avLst/>
            </a:prstGeom>
            <a:noFill/>
            <a:ln>
              <a:solidFill>
                <a:srgbClr val="0000FF"/>
              </a:solidFill>
            </a:ln>
          </p:spPr>
          <p:txBody>
            <a:bodyPr wrap="none" rtlCol="0">
              <a:spAutoFit/>
            </a:bodyPr>
            <a:lstStyle/>
            <a:p>
              <a:r>
                <a:rPr lang="en-US" sz="1400" b="1" dirty="0" smtClean="0"/>
                <a:t>Transaction1</a:t>
              </a:r>
            </a:p>
            <a:p>
              <a:r>
                <a:rPr lang="en-US" sz="1400" dirty="0" smtClean="0">
                  <a:solidFill>
                    <a:srgbClr val="0000FF"/>
                  </a:solidFill>
                </a:rPr>
                <a:t>Read(</a:t>
              </a:r>
              <a:r>
                <a:rPr lang="en-US" sz="1400" dirty="0" err="1" smtClean="0">
                  <a:solidFill>
                    <a:srgbClr val="0000FF"/>
                  </a:solidFill>
                </a:rPr>
                <a:t>TippuSeats</a:t>
              </a:r>
              <a:r>
                <a:rPr lang="en-US" sz="1400" dirty="0" smtClean="0">
                  <a:solidFill>
                    <a:srgbClr val="0000FF"/>
                  </a:solidFill>
                </a:rPr>
                <a:t>)</a:t>
              </a:r>
            </a:p>
            <a:p>
              <a:r>
                <a:rPr lang="en-US" sz="1400" dirty="0" err="1" smtClean="0">
                  <a:solidFill>
                    <a:srgbClr val="0000FF"/>
                  </a:solidFill>
                </a:rPr>
                <a:t>TippuSeats</a:t>
              </a:r>
              <a:r>
                <a:rPr lang="en-US" sz="1400" dirty="0" smtClean="0">
                  <a:solidFill>
                    <a:srgbClr val="0000FF"/>
                  </a:solidFill>
                </a:rPr>
                <a:t>=TippuSeats-5</a:t>
              </a:r>
            </a:p>
            <a:p>
              <a:r>
                <a:rPr lang="en-US" sz="1400" dirty="0" smtClean="0">
                  <a:solidFill>
                    <a:srgbClr val="0000FF"/>
                  </a:solidFill>
                </a:rPr>
                <a:t>Write(</a:t>
              </a:r>
              <a:r>
                <a:rPr lang="en-US" sz="1400" dirty="0" err="1" smtClean="0">
                  <a:solidFill>
                    <a:srgbClr val="0000FF"/>
                  </a:solidFill>
                </a:rPr>
                <a:t>TippuSeats</a:t>
              </a:r>
              <a:r>
                <a:rPr lang="en-US" sz="1400" dirty="0" smtClean="0">
                  <a:solidFill>
                    <a:srgbClr val="0000FF"/>
                  </a:solidFill>
                </a:rPr>
                <a:t>)</a:t>
              </a:r>
              <a:endParaRPr lang="en-US" sz="1400" dirty="0">
                <a:solidFill>
                  <a:srgbClr val="0000FF"/>
                </a:solidFill>
              </a:endParaRPr>
            </a:p>
            <a:p>
              <a:r>
                <a:rPr lang="en-US" sz="1400" dirty="0" smtClean="0">
                  <a:solidFill>
                    <a:srgbClr val="0000FF"/>
                  </a:solidFill>
                </a:rPr>
                <a:t>Read(</a:t>
              </a:r>
              <a:r>
                <a:rPr lang="en-US" sz="1400" dirty="0" err="1" smtClean="0">
                  <a:solidFill>
                    <a:srgbClr val="0000FF"/>
                  </a:solidFill>
                </a:rPr>
                <a:t>ChamundiSeats</a:t>
              </a:r>
              <a:r>
                <a:rPr lang="en-US" sz="1400" dirty="0">
                  <a:solidFill>
                    <a:srgbClr val="0000FF"/>
                  </a:solidFill>
                </a:rPr>
                <a:t>)</a:t>
              </a:r>
            </a:p>
            <a:p>
              <a:r>
                <a:rPr lang="en-US" sz="1400" dirty="0" err="1" smtClean="0">
                  <a:solidFill>
                    <a:srgbClr val="0000FF"/>
                  </a:solidFill>
                </a:rPr>
                <a:t>ChamundiSeats</a:t>
              </a:r>
              <a:r>
                <a:rPr lang="en-US" sz="1400" dirty="0" smtClean="0">
                  <a:solidFill>
                    <a:srgbClr val="0000FF"/>
                  </a:solidFill>
                </a:rPr>
                <a:t>=ChamundiSeats+5</a:t>
              </a:r>
              <a:endParaRPr lang="en-US" sz="1400" dirty="0">
                <a:solidFill>
                  <a:srgbClr val="0000FF"/>
                </a:solidFill>
              </a:endParaRPr>
            </a:p>
            <a:p>
              <a:r>
                <a:rPr lang="en-US" sz="1400" dirty="0" smtClean="0">
                  <a:solidFill>
                    <a:srgbClr val="0000FF"/>
                  </a:solidFill>
                </a:rPr>
                <a:t>Write(</a:t>
              </a:r>
              <a:r>
                <a:rPr lang="en-US" sz="1400" dirty="0" err="1">
                  <a:solidFill>
                    <a:srgbClr val="0000FF"/>
                  </a:solidFill>
                </a:rPr>
                <a:t>Chamundi</a:t>
              </a:r>
              <a:r>
                <a:rPr lang="en-US" sz="1400" dirty="0" err="1" smtClean="0">
                  <a:solidFill>
                    <a:srgbClr val="0000FF"/>
                  </a:solidFill>
                </a:rPr>
                <a:t>Seats</a:t>
              </a:r>
              <a:r>
                <a:rPr lang="en-US" sz="1400" dirty="0" smtClean="0">
                  <a:solidFill>
                    <a:srgbClr val="0000FF"/>
                  </a:solidFill>
                </a:rPr>
                <a:t>)</a:t>
              </a:r>
              <a:endParaRPr lang="en-US" sz="1400" dirty="0">
                <a:solidFill>
                  <a:srgbClr val="0000FF"/>
                </a:solidFill>
              </a:endParaRPr>
            </a:p>
          </p:txBody>
        </p:sp>
        <p:sp>
          <p:nvSpPr>
            <p:cNvPr id="8" name="TextBox 7"/>
            <p:cNvSpPr txBox="1"/>
            <p:nvPr/>
          </p:nvSpPr>
          <p:spPr>
            <a:xfrm>
              <a:off x="258487" y="3771037"/>
              <a:ext cx="3410955" cy="954107"/>
            </a:xfrm>
            <a:prstGeom prst="rect">
              <a:avLst/>
            </a:prstGeom>
            <a:noFill/>
            <a:ln>
              <a:solidFill>
                <a:srgbClr val="CC00CC"/>
              </a:solidFill>
            </a:ln>
          </p:spPr>
          <p:txBody>
            <a:bodyPr wrap="square" rtlCol="0">
              <a:spAutoFit/>
            </a:bodyPr>
            <a:lstStyle/>
            <a:p>
              <a:r>
                <a:rPr lang="en-US" sz="1400" b="1" dirty="0" smtClean="0"/>
                <a:t>Transaction2</a:t>
              </a:r>
            </a:p>
            <a:p>
              <a:r>
                <a:rPr lang="en-US" sz="1400" dirty="0" smtClean="0">
                  <a:solidFill>
                    <a:srgbClr val="CC00CC"/>
                  </a:solidFill>
                </a:rPr>
                <a:t>Read(</a:t>
              </a:r>
              <a:r>
                <a:rPr lang="en-US" sz="1400" dirty="0" err="1" smtClean="0">
                  <a:solidFill>
                    <a:srgbClr val="CC00CC"/>
                  </a:solidFill>
                </a:rPr>
                <a:t>TippuSeats</a:t>
              </a:r>
              <a:r>
                <a:rPr lang="en-US" sz="1400" dirty="0">
                  <a:solidFill>
                    <a:srgbClr val="CC00CC"/>
                  </a:solidFill>
                </a:rPr>
                <a:t>)</a:t>
              </a:r>
            </a:p>
            <a:p>
              <a:r>
                <a:rPr lang="en-US" sz="1400" dirty="0" err="1" smtClean="0">
                  <a:solidFill>
                    <a:srgbClr val="CC00CC"/>
                  </a:solidFill>
                </a:rPr>
                <a:t>TippuSeats</a:t>
              </a:r>
              <a:r>
                <a:rPr lang="en-US" sz="1400" dirty="0" smtClean="0">
                  <a:solidFill>
                    <a:srgbClr val="CC00CC"/>
                  </a:solidFill>
                </a:rPr>
                <a:t>=TippuSeats+4</a:t>
              </a:r>
              <a:endParaRPr lang="en-US" sz="1400" dirty="0">
                <a:solidFill>
                  <a:srgbClr val="CC00CC"/>
                </a:solidFill>
              </a:endParaRPr>
            </a:p>
            <a:p>
              <a:r>
                <a:rPr lang="en-US" sz="1400" dirty="0">
                  <a:solidFill>
                    <a:srgbClr val="CC00CC"/>
                  </a:solidFill>
                </a:rPr>
                <a:t>Write(</a:t>
              </a:r>
              <a:r>
                <a:rPr lang="en-US" sz="1400" dirty="0" err="1">
                  <a:solidFill>
                    <a:srgbClr val="CC00CC"/>
                  </a:solidFill>
                </a:rPr>
                <a:t>TippuSeats</a:t>
              </a:r>
              <a:r>
                <a:rPr lang="en-US" sz="1400" dirty="0">
                  <a:solidFill>
                    <a:srgbClr val="CC00CC"/>
                  </a:solidFill>
                </a:rPr>
                <a:t>)</a:t>
              </a:r>
            </a:p>
          </p:txBody>
        </p:sp>
      </p:gr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23928" y="3298328"/>
            <a:ext cx="5119861" cy="2002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31519" y="1228110"/>
            <a:ext cx="8412046" cy="584775"/>
          </a:xfrm>
          <a:prstGeom prst="rect">
            <a:avLst/>
          </a:prstGeom>
          <a:noFill/>
        </p:spPr>
        <p:txBody>
          <a:bodyPr wrap="none" rtlCol="0">
            <a:spAutoFit/>
          </a:bodyPr>
          <a:lstStyle/>
          <a:p>
            <a:r>
              <a:rPr lang="en-US" sz="1600" b="1" dirty="0" smtClean="0"/>
              <a:t>Non-interleaved transaction (or Serial transaction)</a:t>
            </a:r>
            <a:r>
              <a:rPr lang="en-US" sz="1600" dirty="0" smtClean="0"/>
              <a:t>: In this case first </a:t>
            </a:r>
          </a:p>
          <a:p>
            <a:r>
              <a:rPr lang="en-US" sz="1600" dirty="0" smtClean="0"/>
              <a:t>completely transaction T1 gets executed and then transaction T2 gets executed</a:t>
            </a:r>
            <a:endParaRPr lang="en-US" sz="1600" dirty="0"/>
          </a:p>
        </p:txBody>
      </p:sp>
      <p:sp>
        <p:nvSpPr>
          <p:cNvPr id="12" name="TextBox 11"/>
          <p:cNvSpPr txBox="1"/>
          <p:nvPr/>
        </p:nvSpPr>
        <p:spPr>
          <a:xfrm>
            <a:off x="2615894" y="5224082"/>
            <a:ext cx="6564618" cy="1077218"/>
          </a:xfrm>
          <a:prstGeom prst="rect">
            <a:avLst/>
          </a:prstGeom>
          <a:noFill/>
        </p:spPr>
        <p:txBody>
          <a:bodyPr wrap="none" rtlCol="0">
            <a:spAutoFit/>
          </a:bodyPr>
          <a:lstStyle/>
          <a:p>
            <a:r>
              <a:rPr lang="en-US" sz="1600" b="1" dirty="0"/>
              <a:t>I</a:t>
            </a:r>
            <a:r>
              <a:rPr lang="en-US" sz="1600" b="1" dirty="0" smtClean="0"/>
              <a:t>nterleaved transaction (or Non-Serial or Concurrent): </a:t>
            </a:r>
          </a:p>
          <a:p>
            <a:r>
              <a:rPr lang="en-US" sz="1600" dirty="0" smtClean="0"/>
              <a:t>First, Part of Transaction T1 gets executed, </a:t>
            </a:r>
          </a:p>
          <a:p>
            <a:r>
              <a:rPr lang="en-US" sz="1600" dirty="0" smtClean="0"/>
              <a:t>second Transaction T2 gets executed  and third </a:t>
            </a:r>
          </a:p>
          <a:p>
            <a:r>
              <a:rPr lang="en-US" sz="1600" dirty="0" smtClean="0"/>
              <a:t>remaining part of transaction T1 gets executed</a:t>
            </a:r>
            <a:endParaRPr lang="en-US" sz="1600" dirty="0"/>
          </a:p>
        </p:txBody>
      </p:sp>
    </p:spTree>
    <p:extLst>
      <p:ext uri="{BB962C8B-B14F-4D97-AF65-F5344CB8AC3E}">
        <p14:creationId xmlns="" xmlns:p14="http://schemas.microsoft.com/office/powerpoint/2010/main" val="585023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Lost Update </a:t>
            </a:r>
            <a:r>
              <a:rPr lang="en-US" dirty="0" smtClean="0"/>
              <a:t>Problem: Example</a:t>
            </a:r>
            <a:endParaRPr lang="en-US" dirty="0"/>
          </a:p>
        </p:txBody>
      </p:sp>
      <p:sp>
        <p:nvSpPr>
          <p:cNvPr id="4" name="Date Placeholder 3"/>
          <p:cNvSpPr>
            <a:spLocks noGrp="1"/>
          </p:cNvSpPr>
          <p:nvPr>
            <p:ph type="dt" sz="half" idx="10"/>
          </p:nvPr>
        </p:nvSpPr>
        <p:spPr/>
        <p:txBody>
          <a:bodyPr/>
          <a:lstStyle/>
          <a:p>
            <a:fld id="{4B05CA45-D383-48AC-9ADF-2E8D2EFDF93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45</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1911767622"/>
              </p:ext>
            </p:extLst>
          </p:nvPr>
        </p:nvGraphicFramePr>
        <p:xfrm>
          <a:off x="830256" y="3429000"/>
          <a:ext cx="7786767" cy="2931160"/>
        </p:xfrm>
        <a:graphic>
          <a:graphicData uri="http://schemas.openxmlformats.org/drawingml/2006/table">
            <a:tbl>
              <a:tblPr firstRow="1" bandRow="1">
                <a:tableStyleId>{5C22544A-7EE6-4342-B048-85BDC9FD1C3A}</a:tableStyleId>
              </a:tblPr>
              <a:tblGrid>
                <a:gridCol w="4369439"/>
                <a:gridCol w="3417328"/>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Transaction 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endParaRPr lang="en-US" b="0" dirty="0" smtClean="0">
                        <a:solidFill>
                          <a:schemeClr val="tx1"/>
                        </a:solidFill>
                      </a:endParaRPr>
                    </a:p>
                    <a:p>
                      <a:endParaRPr lang="en-US" b="0" dirty="0" smtClean="0">
                        <a:solidFill>
                          <a:schemeClr val="tx1"/>
                        </a:solidFill>
                      </a:endParaRP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endParaRPr lang="en-US" b="0" dirty="0" smtClean="0">
                        <a:solidFill>
                          <a:schemeClr val="tx1"/>
                        </a:solidFill>
                      </a:endParaRP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smtClean="0">
                        <a:solidFill>
                          <a:schemeClr val="tx1"/>
                        </a:solidFill>
                      </a:endParaRPr>
                    </a:p>
                    <a:p>
                      <a:endParaRPr lang="en-US" b="0" dirty="0" smtClean="0">
                        <a:solidFill>
                          <a:schemeClr val="tx1"/>
                        </a:solidFill>
                      </a:endParaRPr>
                    </a:p>
                    <a:p>
                      <a:r>
                        <a:rPr lang="en-US" sz="1800" dirty="0" smtClean="0">
                          <a:solidFill>
                            <a:srgbClr val="CC00CC"/>
                          </a:solidFill>
                        </a:rPr>
                        <a:t>Read(</a:t>
                      </a:r>
                      <a:r>
                        <a:rPr lang="en-US" sz="1800" dirty="0" err="1" smtClean="0">
                          <a:solidFill>
                            <a:srgbClr val="CC00CC"/>
                          </a:solidFill>
                        </a:rPr>
                        <a:t>TippuSeats</a:t>
                      </a:r>
                      <a:r>
                        <a:rPr lang="en-US" sz="1800" dirty="0" smtClean="0">
                          <a:solidFill>
                            <a:srgbClr val="CC00CC"/>
                          </a:solidFill>
                        </a:rPr>
                        <a:t>)	 </a:t>
                      </a:r>
                      <a:r>
                        <a:rPr lang="en-US" sz="1800" dirty="0" err="1" smtClean="0">
                          <a:solidFill>
                            <a:srgbClr val="CC00CC"/>
                          </a:solidFill>
                        </a:rPr>
                        <a:t>TippuSeats</a:t>
                      </a:r>
                      <a:r>
                        <a:rPr lang="en-US" sz="1800" dirty="0" smtClean="0">
                          <a:solidFill>
                            <a:srgbClr val="CC00CC"/>
                          </a:solidFill>
                        </a:rPr>
                        <a:t>=TippuSeats+4</a:t>
                      </a:r>
                    </a:p>
                    <a:p>
                      <a:endParaRPr lang="en-US" b="0" dirty="0" smtClean="0">
                        <a:solidFill>
                          <a:schemeClr val="tx1"/>
                        </a:solidFill>
                      </a:endParaRPr>
                    </a:p>
                    <a:p>
                      <a:endParaRPr lang="en-US"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CC00CC"/>
                          </a:solidFill>
                        </a:rPr>
                        <a:t>Write(</a:t>
                      </a:r>
                      <a:r>
                        <a:rPr lang="en-US" sz="1800" dirty="0" err="1" smtClean="0">
                          <a:solidFill>
                            <a:srgbClr val="CC00CC"/>
                          </a:solidFill>
                        </a:rPr>
                        <a:t>TippuSeats</a:t>
                      </a:r>
                      <a:r>
                        <a:rPr lang="en-US" sz="1800" dirty="0" smtClean="0">
                          <a:solidFill>
                            <a:srgbClr val="CC00CC"/>
                          </a:solidFill>
                        </a:rPr>
                        <a:t>)</a:t>
                      </a:r>
                      <a:endParaRPr lang="en-US" sz="1800" dirty="0" smtClean="0">
                        <a:solidFill>
                          <a:srgbClr val="0000FF"/>
                        </a:solidFill>
                      </a:endParaRP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1159894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Concurrent Execution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Lost </a:t>
            </a:r>
            <a:r>
              <a:rPr lang="en-US" dirty="0"/>
              <a:t>Update </a:t>
            </a:r>
            <a:r>
              <a:rPr lang="en-US" dirty="0" smtClean="0"/>
              <a:t>Problem</a:t>
            </a:r>
          </a:p>
          <a:p>
            <a:pPr marL="0" lvl="1" indent="0">
              <a:buNone/>
            </a:pPr>
            <a:r>
              <a:rPr lang="en-US" sz="2400" dirty="0"/>
              <a:t>This occurs when two transactions that access the same database items have their operations interleaved in a way that makes the value of some database item incorrect. </a:t>
            </a:r>
          </a:p>
          <a:p>
            <a:pPr marL="514350" indent="-514350">
              <a:buAutoNum type="arabicPeriod"/>
            </a:pPr>
            <a:endParaRPr lang="en-US" dirty="0"/>
          </a:p>
        </p:txBody>
      </p:sp>
      <p:sp>
        <p:nvSpPr>
          <p:cNvPr id="4" name="Date Placeholder 3"/>
          <p:cNvSpPr>
            <a:spLocks noGrp="1"/>
          </p:cNvSpPr>
          <p:nvPr>
            <p:ph type="dt" sz="half" idx="10"/>
          </p:nvPr>
        </p:nvSpPr>
        <p:spPr/>
        <p:txBody>
          <a:bodyPr/>
          <a:lstStyle/>
          <a:p>
            <a:fld id="{D71EB01E-B76D-4BD1-9CFD-E86DCB95482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46</a:t>
            </a:fld>
            <a:endParaRPr lang="en-US"/>
          </a:p>
        </p:txBody>
      </p:sp>
    </p:spTree>
    <p:extLst>
      <p:ext uri="{BB962C8B-B14F-4D97-AF65-F5344CB8AC3E}">
        <p14:creationId xmlns="" xmlns:p14="http://schemas.microsoft.com/office/powerpoint/2010/main" val="1797780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Lost Update </a:t>
            </a:r>
            <a:r>
              <a:rPr lang="en-US" dirty="0" smtClean="0"/>
              <a:t>Problem: Example</a:t>
            </a:r>
            <a:endParaRPr lang="en-US" dirty="0"/>
          </a:p>
        </p:txBody>
      </p:sp>
      <p:sp>
        <p:nvSpPr>
          <p:cNvPr id="4" name="Date Placeholder 3"/>
          <p:cNvSpPr>
            <a:spLocks noGrp="1"/>
          </p:cNvSpPr>
          <p:nvPr>
            <p:ph type="dt" sz="half" idx="10"/>
          </p:nvPr>
        </p:nvSpPr>
        <p:spPr/>
        <p:txBody>
          <a:bodyPr/>
          <a:lstStyle/>
          <a:p>
            <a:fld id="{B89D6939-4E72-4D1F-94AB-36B1A63948E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47</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197854" y="3356992"/>
            <a:ext cx="5351626" cy="20935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95536" y="5373216"/>
            <a:ext cx="8234352" cy="830997"/>
          </a:xfrm>
          <a:prstGeom prst="rect">
            <a:avLst/>
          </a:prstGeom>
          <a:noFill/>
        </p:spPr>
        <p:txBody>
          <a:bodyPr wrap="square" rtlCol="0">
            <a:spAutoFit/>
          </a:bodyPr>
          <a:lstStyle/>
          <a:p>
            <a:r>
              <a:rPr lang="en-US" sz="1600" dirty="0" smtClean="0">
                <a:solidFill>
                  <a:srgbClr val="FF0000"/>
                </a:solidFill>
              </a:rPr>
              <a:t>Question</a:t>
            </a:r>
          </a:p>
          <a:p>
            <a:r>
              <a:rPr lang="en-US" sz="1600" dirty="0" smtClean="0"/>
              <a:t>What will be the total number of seats on </a:t>
            </a:r>
            <a:r>
              <a:rPr lang="en-US" sz="1600" dirty="0" err="1" smtClean="0"/>
              <a:t>Tippu</a:t>
            </a:r>
            <a:r>
              <a:rPr lang="en-US" sz="1600" dirty="0" smtClean="0"/>
              <a:t> express and</a:t>
            </a:r>
          </a:p>
          <a:p>
            <a:r>
              <a:rPr lang="en-US" sz="1600" dirty="0" err="1" smtClean="0"/>
              <a:t>Chamundi</a:t>
            </a:r>
            <a:r>
              <a:rPr lang="en-US" sz="1600" dirty="0" smtClean="0"/>
              <a:t> express after execution of the above set Transaction statements</a:t>
            </a:r>
            <a:endParaRPr lang="en-US" sz="1600" dirty="0"/>
          </a:p>
        </p:txBody>
      </p:sp>
    </p:spTree>
    <p:extLst>
      <p:ext uri="{BB962C8B-B14F-4D97-AF65-F5344CB8AC3E}">
        <p14:creationId xmlns="" xmlns:p14="http://schemas.microsoft.com/office/powerpoint/2010/main" val="36811516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a:t>Lost Update </a:t>
            </a:r>
            <a:r>
              <a:rPr lang="en-US" sz="2400" dirty="0" smtClean="0"/>
              <a:t>Problem: We are Loosing update</a:t>
            </a:r>
            <a:endParaRPr lang="en-US" sz="2400" dirty="0"/>
          </a:p>
        </p:txBody>
      </p:sp>
      <p:sp>
        <p:nvSpPr>
          <p:cNvPr id="4" name="Date Placeholder 3"/>
          <p:cNvSpPr>
            <a:spLocks noGrp="1"/>
          </p:cNvSpPr>
          <p:nvPr>
            <p:ph type="dt" sz="half" idx="10"/>
          </p:nvPr>
        </p:nvSpPr>
        <p:spPr/>
        <p:txBody>
          <a:bodyPr/>
          <a:lstStyle/>
          <a:p>
            <a:fld id="{37FAA243-544B-4441-A4C0-F707D71AD42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48</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614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97854" y="3356992"/>
            <a:ext cx="5351626" cy="20935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79512" y="5304110"/>
            <a:ext cx="6483047" cy="1077218"/>
          </a:xfrm>
          <a:prstGeom prst="rect">
            <a:avLst/>
          </a:prstGeom>
          <a:noFill/>
        </p:spPr>
        <p:txBody>
          <a:bodyPr wrap="square" rtlCol="0">
            <a:spAutoFit/>
          </a:bodyPr>
          <a:lstStyle/>
          <a:p>
            <a:r>
              <a:rPr lang="en-US" sz="1600" dirty="0" smtClean="0">
                <a:solidFill>
                  <a:srgbClr val="FF0000"/>
                </a:solidFill>
              </a:rPr>
              <a:t>Answer </a:t>
            </a:r>
          </a:p>
          <a:p>
            <a:r>
              <a:rPr lang="en-US" sz="1600" dirty="0" err="1" smtClean="0"/>
              <a:t>Tippu</a:t>
            </a:r>
            <a:r>
              <a:rPr lang="en-US" sz="1600" dirty="0" smtClean="0"/>
              <a:t> express seats: 84  &lt;- </a:t>
            </a:r>
            <a:r>
              <a:rPr lang="en-US" sz="1600" b="1" dirty="0" smtClean="0"/>
              <a:t>INCORRECT</a:t>
            </a:r>
            <a:endParaRPr lang="en-US" sz="1600" b="1" dirty="0"/>
          </a:p>
          <a:p>
            <a:endParaRPr lang="en-US" sz="1600" dirty="0" smtClean="0"/>
          </a:p>
          <a:p>
            <a:r>
              <a:rPr lang="en-US" sz="1600" dirty="0" err="1" smtClean="0"/>
              <a:t>Chamundi</a:t>
            </a:r>
            <a:r>
              <a:rPr lang="en-US" sz="1600" dirty="0" smtClean="0"/>
              <a:t> express seats: 75</a:t>
            </a:r>
            <a:r>
              <a:rPr lang="en-US" sz="1600" b="1" dirty="0" smtClean="0"/>
              <a:t>             </a:t>
            </a:r>
            <a:endParaRPr lang="en-US" sz="1600" b="1" dirty="0"/>
          </a:p>
        </p:txBody>
      </p:sp>
      <p:pic>
        <p:nvPicPr>
          <p:cNvPr id="7170"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55309" y="1012886"/>
            <a:ext cx="5208979" cy="1408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25242" y="5570076"/>
            <a:ext cx="3663182" cy="523220"/>
          </a:xfrm>
          <a:prstGeom prst="rect">
            <a:avLst/>
          </a:prstGeom>
          <a:noFill/>
          <a:ln>
            <a:solidFill>
              <a:schemeClr val="tx1"/>
            </a:solidFill>
          </a:ln>
        </p:spPr>
        <p:txBody>
          <a:bodyPr wrap="none" rtlCol="0">
            <a:spAutoFit/>
          </a:bodyPr>
          <a:lstStyle/>
          <a:p>
            <a:r>
              <a:rPr lang="en-US" sz="1400" dirty="0"/>
              <a:t>Update made by </a:t>
            </a:r>
            <a:r>
              <a:rPr lang="en-US" sz="1400" dirty="0" smtClean="0"/>
              <a:t>one Transaction  </a:t>
            </a:r>
          </a:p>
          <a:p>
            <a:r>
              <a:rPr lang="en-US" sz="1400" dirty="0" smtClean="0"/>
              <a:t>is </a:t>
            </a:r>
            <a:r>
              <a:rPr lang="en-US" sz="1400" dirty="0"/>
              <a:t>overridden by another </a:t>
            </a:r>
            <a:r>
              <a:rPr lang="en-US" sz="1400" dirty="0" smtClean="0"/>
              <a:t>Transaction </a:t>
            </a:r>
            <a:endParaRPr lang="en-US" sz="1400" dirty="0"/>
          </a:p>
        </p:txBody>
      </p:sp>
    </p:spTree>
    <p:extLst>
      <p:ext uri="{BB962C8B-B14F-4D97-AF65-F5344CB8AC3E}">
        <p14:creationId xmlns="" xmlns:p14="http://schemas.microsoft.com/office/powerpoint/2010/main" val="26938657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Concurrent Execution</a:t>
            </a:r>
            <a:endParaRPr lang="en-US" dirty="0"/>
          </a:p>
        </p:txBody>
      </p:sp>
      <p:sp>
        <p:nvSpPr>
          <p:cNvPr id="3" name="Content Placeholder 2"/>
          <p:cNvSpPr>
            <a:spLocks noGrp="1"/>
          </p:cNvSpPr>
          <p:nvPr>
            <p:ph idx="1"/>
          </p:nvPr>
        </p:nvSpPr>
        <p:spPr/>
        <p:txBody>
          <a:bodyPr/>
          <a:lstStyle/>
          <a:p>
            <a:pPr marL="0" indent="0">
              <a:lnSpc>
                <a:spcPct val="80000"/>
              </a:lnSpc>
              <a:buNone/>
            </a:pPr>
            <a:r>
              <a:rPr lang="en-US" sz="2400" dirty="0" smtClean="0"/>
              <a:t>2. The </a:t>
            </a:r>
            <a:r>
              <a:rPr lang="en-US" sz="2400" dirty="0"/>
              <a:t>Dirty Read (or Temporary </a:t>
            </a:r>
            <a:r>
              <a:rPr lang="en-US" sz="2400" dirty="0" smtClean="0"/>
              <a:t>Update) </a:t>
            </a:r>
            <a:r>
              <a:rPr lang="en-US" sz="2400" dirty="0"/>
              <a:t>Problem </a:t>
            </a:r>
          </a:p>
          <a:p>
            <a:pPr lvl="1">
              <a:lnSpc>
                <a:spcPct val="80000"/>
              </a:lnSpc>
            </a:pPr>
            <a:r>
              <a:rPr lang="en-US" sz="2000" dirty="0"/>
              <a:t>This occurs when one transaction updates a database item and then the transaction fails for some </a:t>
            </a:r>
            <a:r>
              <a:rPr lang="en-US" sz="2000" dirty="0" smtClean="0"/>
              <a:t>reason.</a:t>
            </a:r>
            <a:endParaRPr lang="en-US" sz="2000" dirty="0"/>
          </a:p>
          <a:p>
            <a:pPr lvl="1">
              <a:lnSpc>
                <a:spcPct val="80000"/>
              </a:lnSpc>
            </a:pPr>
            <a:r>
              <a:rPr lang="en-US" sz="2000" dirty="0"/>
              <a:t>The updated item is accessed by another transaction before it is changed back to its original value. </a:t>
            </a:r>
          </a:p>
        </p:txBody>
      </p:sp>
      <p:sp>
        <p:nvSpPr>
          <p:cNvPr id="4" name="Date Placeholder 3"/>
          <p:cNvSpPr>
            <a:spLocks noGrp="1"/>
          </p:cNvSpPr>
          <p:nvPr>
            <p:ph type="dt" sz="half" idx="10"/>
          </p:nvPr>
        </p:nvSpPr>
        <p:spPr/>
        <p:txBody>
          <a:bodyPr/>
          <a:lstStyle/>
          <a:p>
            <a:fld id="{AAAA239F-1C6D-4203-A5B9-7EA61151EF6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49</a:t>
            </a:fld>
            <a:endParaRPr lang="en-US"/>
          </a:p>
        </p:txBody>
      </p:sp>
    </p:spTree>
    <p:extLst>
      <p:ext uri="{BB962C8B-B14F-4D97-AF65-F5344CB8AC3E}">
        <p14:creationId xmlns="" xmlns:p14="http://schemas.microsoft.com/office/powerpoint/2010/main" val="2444347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p:txBody>
          <a:bodyPr/>
          <a:lstStyle/>
          <a:p>
            <a:r>
              <a:rPr lang="en-US" sz="2000" dirty="0" smtClean="0"/>
              <a:t>Example: Bank database application</a:t>
            </a:r>
          </a:p>
          <a:p>
            <a:r>
              <a:rPr lang="en-US" sz="2000" dirty="0" smtClean="0"/>
              <a:t>Consider </a:t>
            </a:r>
            <a:r>
              <a:rPr lang="en-US" sz="2000" dirty="0" smtClean="0">
                <a:solidFill>
                  <a:srgbClr val="0000FF"/>
                </a:solidFill>
              </a:rPr>
              <a:t>Ram </a:t>
            </a:r>
            <a:r>
              <a:rPr lang="en-US" sz="2000" dirty="0" smtClean="0"/>
              <a:t>and </a:t>
            </a:r>
            <a:r>
              <a:rPr lang="en-US" sz="2000" dirty="0" err="1" smtClean="0">
                <a:solidFill>
                  <a:srgbClr val="FF00FF"/>
                </a:solidFill>
              </a:rPr>
              <a:t>Shyam</a:t>
            </a:r>
            <a:r>
              <a:rPr lang="en-US" sz="2000" dirty="0" smtClean="0"/>
              <a:t> has an account in SBI bank at </a:t>
            </a:r>
            <a:r>
              <a:rPr lang="en-US" sz="2000" dirty="0" err="1" smtClean="0"/>
              <a:t>Basvangudi</a:t>
            </a:r>
            <a:r>
              <a:rPr lang="en-US" sz="2000" dirty="0" smtClean="0"/>
              <a:t> branch. </a:t>
            </a:r>
            <a:endParaRPr lang="en-US" sz="2000" dirty="0"/>
          </a:p>
        </p:txBody>
      </p:sp>
      <p:sp>
        <p:nvSpPr>
          <p:cNvPr id="4" name="Date Placeholder 3"/>
          <p:cNvSpPr>
            <a:spLocks noGrp="1"/>
          </p:cNvSpPr>
          <p:nvPr>
            <p:ph type="dt" sz="half" idx="10"/>
          </p:nvPr>
        </p:nvSpPr>
        <p:spPr/>
        <p:txBody>
          <a:bodyPr/>
          <a:lstStyle/>
          <a:p>
            <a:fld id="{2C231CFF-B13F-4E70-9FEE-C3374AC2C98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42990" y="1979613"/>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 xmlns:p14="http://schemas.microsoft.com/office/powerpoint/2010/main" val="3026106828"/>
              </p:ext>
            </p:extLst>
          </p:nvPr>
        </p:nvGraphicFramePr>
        <p:xfrm>
          <a:off x="1447800" y="2733040"/>
          <a:ext cx="4038600" cy="1381760"/>
        </p:xfrm>
        <a:graphic>
          <a:graphicData uri="http://schemas.openxmlformats.org/drawingml/2006/table">
            <a:tbl>
              <a:tblPr firstRow="1" bandRow="1">
                <a:tableStyleId>{5C22544A-7EE6-4342-B048-85BDC9FD1C3A}</a:tableStyleId>
              </a:tblPr>
              <a:tblGrid>
                <a:gridCol w="1295400"/>
                <a:gridCol w="1066800"/>
                <a:gridCol w="1676400"/>
              </a:tblGrid>
              <a:tr h="370840">
                <a:tc>
                  <a:txBody>
                    <a:bodyPr/>
                    <a:lstStyle/>
                    <a:p>
                      <a:r>
                        <a:rPr lang="en-US" b="1" dirty="0" smtClean="0">
                          <a:solidFill>
                            <a:schemeClr val="tx1"/>
                          </a:solidFill>
                        </a:rPr>
                        <a:t>Account Number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Name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Balance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rgbClr val="0000FF"/>
                          </a:solidFill>
                        </a:rPr>
                        <a:t>Ram</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rgbClr val="FF00FF"/>
                          </a:solidFill>
                        </a:rPr>
                        <a:t>Shyam</a:t>
                      </a:r>
                      <a:endParaRPr lang="en-US" b="0"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524000" y="2414856"/>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spTree>
    <p:extLst>
      <p:ext uri="{BB962C8B-B14F-4D97-AF65-F5344CB8AC3E}">
        <p14:creationId xmlns="" xmlns:p14="http://schemas.microsoft.com/office/powerpoint/2010/main" val="39133928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smtClean="0"/>
              <a:t>Dirty Read (or </a:t>
            </a:r>
            <a:r>
              <a:rPr lang="en-US" sz="2400" dirty="0"/>
              <a:t>Temporary Update </a:t>
            </a:r>
            <a:r>
              <a:rPr lang="en-US" sz="2400" dirty="0" smtClean="0"/>
              <a:t>) </a:t>
            </a:r>
            <a:r>
              <a:rPr lang="en-US" sz="2400" dirty="0"/>
              <a:t>Problem</a:t>
            </a:r>
          </a:p>
        </p:txBody>
      </p:sp>
      <p:sp>
        <p:nvSpPr>
          <p:cNvPr id="4" name="Date Placeholder 3"/>
          <p:cNvSpPr>
            <a:spLocks noGrp="1"/>
          </p:cNvSpPr>
          <p:nvPr>
            <p:ph type="dt" sz="half" idx="10"/>
          </p:nvPr>
        </p:nvSpPr>
        <p:spPr/>
        <p:txBody>
          <a:bodyPr/>
          <a:lstStyle/>
          <a:p>
            <a:fld id="{C17240DE-CAFC-4BA1-A83B-8F849A1CC904}"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50</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839879298"/>
              </p:ext>
            </p:extLst>
          </p:nvPr>
        </p:nvGraphicFramePr>
        <p:xfrm>
          <a:off x="830256" y="3429000"/>
          <a:ext cx="7786767" cy="2931160"/>
        </p:xfrm>
        <a:graphic>
          <a:graphicData uri="http://schemas.openxmlformats.org/drawingml/2006/table">
            <a:tbl>
              <a:tblPr firstRow="1" bandRow="1">
                <a:tableStyleId>{5C22544A-7EE6-4342-B048-85BDC9FD1C3A}</a:tableStyleId>
              </a:tblPr>
              <a:tblGrid>
                <a:gridCol w="4369439"/>
                <a:gridCol w="3417328"/>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Transaction 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endParaRPr lang="en-US" sz="1800" dirty="0" smtClean="0">
                        <a:solidFill>
                          <a:srgbClr val="0000FF"/>
                        </a:solidFill>
                      </a:endParaRPr>
                    </a:p>
                    <a:p>
                      <a:endParaRPr lang="en-US" sz="1800" dirty="0" smtClean="0">
                        <a:solidFill>
                          <a:srgbClr val="0000FF"/>
                        </a:solidFill>
                      </a:endParaRPr>
                    </a:p>
                    <a:p>
                      <a:r>
                        <a:rPr lang="en-US" sz="1800" b="1" baseline="0" dirty="0" smtClean="0">
                          <a:solidFill>
                            <a:srgbClr val="0000FF"/>
                          </a:solidFill>
                        </a:rPr>
                        <a:t>UNDO or FAIL or </a:t>
                      </a:r>
                      <a:r>
                        <a:rPr lang="en-US" sz="1800" b="1" baseline="0" dirty="0" err="1" smtClean="0">
                          <a:solidFill>
                            <a:srgbClr val="0000FF"/>
                          </a:solidFill>
                        </a:rPr>
                        <a:t>ROLLBack</a:t>
                      </a:r>
                      <a:endParaRPr lang="en-US" sz="1800" b="1" dirty="0" smtClean="0">
                        <a:solidFill>
                          <a:srgbClr val="0000FF"/>
                        </a:solidFill>
                      </a:endParaRP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smtClean="0">
                        <a:solidFill>
                          <a:schemeClr val="tx1"/>
                        </a:solidFill>
                      </a:endParaRPr>
                    </a:p>
                    <a:p>
                      <a:endParaRPr lang="en-US" b="0" dirty="0" smtClean="0">
                        <a:solidFill>
                          <a:schemeClr val="tx1"/>
                        </a:solidFill>
                      </a:endParaRPr>
                    </a:p>
                    <a:p>
                      <a:r>
                        <a:rPr lang="en-US" sz="1800" dirty="0" smtClean="0">
                          <a:solidFill>
                            <a:srgbClr val="CC00CC"/>
                          </a:solidFill>
                        </a:rPr>
                        <a:t>Read(</a:t>
                      </a:r>
                      <a:r>
                        <a:rPr lang="en-US" sz="1800" dirty="0" err="1" smtClean="0">
                          <a:solidFill>
                            <a:srgbClr val="CC00CC"/>
                          </a:solidFill>
                        </a:rPr>
                        <a:t>TippuSeats</a:t>
                      </a:r>
                      <a:r>
                        <a:rPr lang="en-US" sz="1800" dirty="0" smtClean="0">
                          <a:solidFill>
                            <a:srgbClr val="CC00CC"/>
                          </a:solidFill>
                        </a:rPr>
                        <a:t>)	 </a:t>
                      </a:r>
                      <a:r>
                        <a:rPr lang="en-US" sz="1800" dirty="0" err="1" smtClean="0">
                          <a:solidFill>
                            <a:srgbClr val="CC00CC"/>
                          </a:solidFill>
                        </a:rPr>
                        <a:t>TippuSeats</a:t>
                      </a:r>
                      <a:r>
                        <a:rPr lang="en-US" sz="1800" dirty="0" smtClean="0">
                          <a:solidFill>
                            <a:srgbClr val="CC00CC"/>
                          </a:solidFill>
                        </a:rPr>
                        <a:t>=TippuSeats+4</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CC00CC"/>
                          </a:solidFill>
                        </a:rPr>
                        <a:t>Write(</a:t>
                      </a:r>
                      <a:r>
                        <a:rPr lang="en-US" sz="1800" dirty="0" err="1" smtClean="0">
                          <a:solidFill>
                            <a:srgbClr val="CC00CC"/>
                          </a:solidFill>
                        </a:rPr>
                        <a:t>TippuSeats</a:t>
                      </a:r>
                      <a:r>
                        <a:rPr lang="en-US" sz="1800" dirty="0" smtClean="0">
                          <a:solidFill>
                            <a:srgbClr val="CC00CC"/>
                          </a:solidFill>
                        </a:rPr>
                        <a:t>)</a:t>
                      </a:r>
                      <a:endParaRPr lang="en-US" sz="1800" dirty="0" smtClean="0">
                        <a:solidFill>
                          <a:srgbClr val="0000FF"/>
                        </a:solidFill>
                      </a:endParaRP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39429093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smtClean="0"/>
              <a:t>Dirty Read (or </a:t>
            </a:r>
            <a:r>
              <a:rPr lang="en-US" sz="2400" dirty="0"/>
              <a:t>Temporary Update </a:t>
            </a:r>
            <a:r>
              <a:rPr lang="en-US" sz="2400" dirty="0" smtClean="0"/>
              <a:t>) </a:t>
            </a:r>
            <a:r>
              <a:rPr lang="en-US" sz="2400" dirty="0"/>
              <a:t>Problem</a:t>
            </a:r>
          </a:p>
        </p:txBody>
      </p:sp>
      <p:sp>
        <p:nvSpPr>
          <p:cNvPr id="4" name="Date Placeholder 3"/>
          <p:cNvSpPr>
            <a:spLocks noGrp="1"/>
          </p:cNvSpPr>
          <p:nvPr>
            <p:ph type="dt" sz="half" idx="10"/>
          </p:nvPr>
        </p:nvSpPr>
        <p:spPr/>
        <p:txBody>
          <a:bodyPr/>
          <a:lstStyle/>
          <a:p>
            <a:fld id="{118E3B64-85B8-4E39-A99C-0BB168B15BB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51</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98294" y="3284984"/>
            <a:ext cx="5266291" cy="2060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395536" y="5229200"/>
            <a:ext cx="8234352" cy="830997"/>
          </a:xfrm>
          <a:prstGeom prst="rect">
            <a:avLst/>
          </a:prstGeom>
          <a:noFill/>
        </p:spPr>
        <p:txBody>
          <a:bodyPr wrap="square" rtlCol="0">
            <a:spAutoFit/>
          </a:bodyPr>
          <a:lstStyle/>
          <a:p>
            <a:r>
              <a:rPr lang="en-US" sz="1600" dirty="0" smtClean="0">
                <a:solidFill>
                  <a:srgbClr val="FF0000"/>
                </a:solidFill>
              </a:rPr>
              <a:t>Question</a:t>
            </a:r>
          </a:p>
          <a:p>
            <a:r>
              <a:rPr lang="en-US" sz="1600" dirty="0" smtClean="0"/>
              <a:t>What will be the total number of seats on </a:t>
            </a:r>
            <a:r>
              <a:rPr lang="en-US" sz="1600" dirty="0" err="1" smtClean="0"/>
              <a:t>Tippu</a:t>
            </a:r>
            <a:r>
              <a:rPr lang="en-US" sz="1600" dirty="0" smtClean="0"/>
              <a:t> express and</a:t>
            </a:r>
          </a:p>
          <a:p>
            <a:r>
              <a:rPr lang="en-US" sz="1600" dirty="0" err="1" smtClean="0"/>
              <a:t>Chamundi</a:t>
            </a:r>
            <a:r>
              <a:rPr lang="en-US" sz="1600" dirty="0" smtClean="0"/>
              <a:t> express after execution of the above set Transaction statements</a:t>
            </a:r>
            <a:endParaRPr lang="en-US" sz="1600" dirty="0"/>
          </a:p>
        </p:txBody>
      </p:sp>
    </p:spTree>
    <p:extLst>
      <p:ext uri="{BB962C8B-B14F-4D97-AF65-F5344CB8AC3E}">
        <p14:creationId xmlns="" xmlns:p14="http://schemas.microsoft.com/office/powerpoint/2010/main" val="1072968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smtClean="0"/>
              <a:t>Dirty Read (or </a:t>
            </a:r>
            <a:r>
              <a:rPr lang="en-US" sz="2400" dirty="0"/>
              <a:t>Temporary Update </a:t>
            </a:r>
            <a:r>
              <a:rPr lang="en-US" sz="2400" dirty="0" smtClean="0"/>
              <a:t>) </a:t>
            </a:r>
            <a:r>
              <a:rPr lang="en-US" sz="2400" dirty="0"/>
              <a:t>Problem</a:t>
            </a:r>
          </a:p>
        </p:txBody>
      </p:sp>
      <p:sp>
        <p:nvSpPr>
          <p:cNvPr id="4" name="Date Placeholder 3"/>
          <p:cNvSpPr>
            <a:spLocks noGrp="1"/>
          </p:cNvSpPr>
          <p:nvPr>
            <p:ph type="dt" sz="half" idx="10"/>
          </p:nvPr>
        </p:nvSpPr>
        <p:spPr/>
        <p:txBody>
          <a:bodyPr/>
          <a:lstStyle/>
          <a:p>
            <a:fld id="{3C9322C1-7ECB-4FDB-8B45-29A9367EAA2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52</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98294" y="3284984"/>
            <a:ext cx="5266291" cy="2060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5496" y="5304110"/>
            <a:ext cx="6483047" cy="1077218"/>
          </a:xfrm>
          <a:prstGeom prst="rect">
            <a:avLst/>
          </a:prstGeom>
          <a:noFill/>
        </p:spPr>
        <p:txBody>
          <a:bodyPr wrap="square" rtlCol="0">
            <a:spAutoFit/>
          </a:bodyPr>
          <a:lstStyle/>
          <a:p>
            <a:r>
              <a:rPr lang="en-US" sz="1600" dirty="0" smtClean="0">
                <a:solidFill>
                  <a:srgbClr val="FF0000"/>
                </a:solidFill>
              </a:rPr>
              <a:t>Answer </a:t>
            </a:r>
          </a:p>
          <a:p>
            <a:r>
              <a:rPr lang="en-US" sz="1600" dirty="0" err="1" smtClean="0"/>
              <a:t>Tippu</a:t>
            </a:r>
            <a:r>
              <a:rPr lang="en-US" sz="1600" dirty="0" smtClean="0"/>
              <a:t> express seats: 80  &lt;- </a:t>
            </a:r>
            <a:r>
              <a:rPr lang="en-US" sz="1600" b="1" dirty="0" smtClean="0"/>
              <a:t>INCORRECT</a:t>
            </a:r>
            <a:endParaRPr lang="en-US" sz="1600" b="1" dirty="0"/>
          </a:p>
          <a:p>
            <a:endParaRPr lang="en-US" sz="1600" dirty="0" smtClean="0"/>
          </a:p>
          <a:p>
            <a:r>
              <a:rPr lang="en-US" sz="1600" dirty="0" err="1" smtClean="0"/>
              <a:t>Chamundi</a:t>
            </a:r>
            <a:r>
              <a:rPr lang="en-US" sz="1600" dirty="0" smtClean="0"/>
              <a:t> express seats: 75</a:t>
            </a:r>
            <a:r>
              <a:rPr lang="en-US" sz="1600" b="1" dirty="0" smtClean="0"/>
              <a:t>             </a:t>
            </a:r>
            <a:endParaRPr lang="en-US" sz="1600" b="1" dirty="0"/>
          </a:p>
        </p:txBody>
      </p:sp>
      <p:sp>
        <p:nvSpPr>
          <p:cNvPr id="3" name="TextBox 2"/>
          <p:cNvSpPr txBox="1"/>
          <p:nvPr/>
        </p:nvSpPr>
        <p:spPr>
          <a:xfrm>
            <a:off x="4358303" y="5445224"/>
            <a:ext cx="4823756" cy="584775"/>
          </a:xfrm>
          <a:prstGeom prst="rect">
            <a:avLst/>
          </a:prstGeom>
          <a:noFill/>
        </p:spPr>
        <p:txBody>
          <a:bodyPr wrap="none" rtlCol="0">
            <a:spAutoFit/>
          </a:bodyPr>
          <a:lstStyle/>
          <a:p>
            <a:r>
              <a:rPr lang="en-US" sz="1600" dirty="0"/>
              <a:t>“Dirty read” / Reading uncommitted </a:t>
            </a:r>
            <a:r>
              <a:rPr lang="en-US" sz="1600" dirty="0" smtClean="0"/>
              <a:t>data</a:t>
            </a:r>
          </a:p>
          <a:p>
            <a:r>
              <a:rPr lang="en-US" sz="1600" i="1" dirty="0"/>
              <a:t>Occurring with / because of a </a:t>
            </a:r>
            <a:r>
              <a:rPr lang="en-US" sz="1600" b="1" i="1" dirty="0" smtClean="0"/>
              <a:t>write conflict</a:t>
            </a:r>
            <a:endParaRPr lang="en-US" sz="1600" dirty="0"/>
          </a:p>
        </p:txBody>
      </p:sp>
    </p:spTree>
    <p:extLst>
      <p:ext uri="{BB962C8B-B14F-4D97-AF65-F5344CB8AC3E}">
        <p14:creationId xmlns="" xmlns:p14="http://schemas.microsoft.com/office/powerpoint/2010/main" val="1091985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smtClean="0"/>
              <a:t>Example</a:t>
            </a:r>
            <a:endParaRPr lang="en-US" sz="2400" dirty="0"/>
          </a:p>
        </p:txBody>
      </p:sp>
      <p:sp>
        <p:nvSpPr>
          <p:cNvPr id="4" name="Date Placeholder 3"/>
          <p:cNvSpPr>
            <a:spLocks noGrp="1"/>
          </p:cNvSpPr>
          <p:nvPr>
            <p:ph type="dt" sz="half" idx="10"/>
          </p:nvPr>
        </p:nvSpPr>
        <p:spPr/>
        <p:txBody>
          <a:bodyPr/>
          <a:lstStyle/>
          <a:p>
            <a:fld id="{7398AE0A-FEFA-4575-8DA7-3B81FE3DCDA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53</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98294" y="3284984"/>
            <a:ext cx="5266291" cy="2060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5496" y="5304110"/>
            <a:ext cx="6483047" cy="1077218"/>
          </a:xfrm>
          <a:prstGeom prst="rect">
            <a:avLst/>
          </a:prstGeom>
          <a:noFill/>
        </p:spPr>
        <p:txBody>
          <a:bodyPr wrap="square" rtlCol="0">
            <a:spAutoFit/>
          </a:bodyPr>
          <a:lstStyle/>
          <a:p>
            <a:r>
              <a:rPr lang="en-US" sz="1600" dirty="0" smtClean="0">
                <a:solidFill>
                  <a:srgbClr val="FF0000"/>
                </a:solidFill>
              </a:rPr>
              <a:t>Answer </a:t>
            </a:r>
          </a:p>
          <a:p>
            <a:r>
              <a:rPr lang="en-US" sz="1600" dirty="0" err="1" smtClean="0"/>
              <a:t>Tippu</a:t>
            </a:r>
            <a:r>
              <a:rPr lang="en-US" sz="1600" dirty="0" smtClean="0"/>
              <a:t> express seats: 80  &lt;- </a:t>
            </a:r>
            <a:r>
              <a:rPr lang="en-US" sz="1600" b="1" dirty="0" smtClean="0"/>
              <a:t>INCORRECT</a:t>
            </a:r>
            <a:endParaRPr lang="en-US" sz="1600" b="1" dirty="0"/>
          </a:p>
          <a:p>
            <a:endParaRPr lang="en-US" sz="1600" dirty="0" smtClean="0"/>
          </a:p>
          <a:p>
            <a:r>
              <a:rPr lang="en-US" sz="1600" dirty="0" err="1" smtClean="0"/>
              <a:t>Chamundi</a:t>
            </a:r>
            <a:r>
              <a:rPr lang="en-US" sz="1600" dirty="0" smtClean="0"/>
              <a:t> express seats: 75</a:t>
            </a:r>
            <a:r>
              <a:rPr lang="en-US" sz="1600" b="1" dirty="0" smtClean="0"/>
              <a:t>             </a:t>
            </a:r>
            <a:endParaRPr lang="en-US" sz="1600" b="1" dirty="0"/>
          </a:p>
        </p:txBody>
      </p:sp>
      <p:sp>
        <p:nvSpPr>
          <p:cNvPr id="3" name="TextBox 2"/>
          <p:cNvSpPr txBox="1"/>
          <p:nvPr/>
        </p:nvSpPr>
        <p:spPr>
          <a:xfrm>
            <a:off x="4358303" y="5445224"/>
            <a:ext cx="4823756" cy="584775"/>
          </a:xfrm>
          <a:prstGeom prst="rect">
            <a:avLst/>
          </a:prstGeom>
          <a:noFill/>
        </p:spPr>
        <p:txBody>
          <a:bodyPr wrap="none" rtlCol="0">
            <a:spAutoFit/>
          </a:bodyPr>
          <a:lstStyle/>
          <a:p>
            <a:r>
              <a:rPr lang="en-US" sz="1600" dirty="0"/>
              <a:t>“Dirty read” / Reading uncommitted </a:t>
            </a:r>
            <a:r>
              <a:rPr lang="en-US" sz="1600" dirty="0" smtClean="0"/>
              <a:t>data</a:t>
            </a:r>
          </a:p>
          <a:p>
            <a:r>
              <a:rPr lang="en-US" sz="1600" i="1" dirty="0"/>
              <a:t>Occurring with / because of a </a:t>
            </a:r>
            <a:r>
              <a:rPr lang="en-US" sz="1600" b="1" i="1" dirty="0" smtClean="0"/>
              <a:t>write conflict</a:t>
            </a:r>
            <a:endParaRPr lang="en-US" sz="1600" dirty="0"/>
          </a:p>
        </p:txBody>
      </p:sp>
    </p:spTree>
    <p:extLst>
      <p:ext uri="{BB962C8B-B14F-4D97-AF65-F5344CB8AC3E}">
        <p14:creationId xmlns="" xmlns:p14="http://schemas.microsoft.com/office/powerpoint/2010/main" val="28355620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Concurrent Execution</a:t>
            </a:r>
            <a:endParaRPr lang="en-IN" dirty="0"/>
          </a:p>
        </p:txBody>
      </p:sp>
      <p:sp>
        <p:nvSpPr>
          <p:cNvPr id="3" name="Content Placeholder 2"/>
          <p:cNvSpPr>
            <a:spLocks noGrp="1"/>
          </p:cNvSpPr>
          <p:nvPr>
            <p:ph idx="1"/>
          </p:nvPr>
        </p:nvSpPr>
        <p:spPr/>
        <p:txBody>
          <a:bodyPr/>
          <a:lstStyle/>
          <a:p>
            <a:r>
              <a:rPr lang="en-IN" sz="2400" dirty="0" smtClean="0"/>
              <a:t>What is Concurrent Execution ?</a:t>
            </a:r>
          </a:p>
          <a:p>
            <a:pPr marL="0" indent="0">
              <a:buNone/>
            </a:pPr>
            <a:r>
              <a:rPr lang="en-IN" sz="2400" dirty="0" smtClean="0"/>
              <a:t>When Multiple users trying to access same database record in an uncontrolled manner.</a:t>
            </a:r>
          </a:p>
          <a:p>
            <a:pPr marL="0" indent="0">
              <a:buNone/>
            </a:pPr>
            <a:endParaRPr lang="en-IN" sz="2400" dirty="0" smtClean="0"/>
          </a:p>
          <a:p>
            <a:r>
              <a:rPr lang="en-IN" sz="2400" dirty="0" smtClean="0"/>
              <a:t>Problems with Concurrent execution</a:t>
            </a:r>
          </a:p>
          <a:p>
            <a:pPr marL="985837" lvl="1" indent="-514350">
              <a:buFont typeface="+mj-lt"/>
              <a:buAutoNum type="arabicPeriod"/>
            </a:pPr>
            <a:r>
              <a:rPr lang="en-IN" sz="2000" b="1" dirty="0" smtClean="0"/>
              <a:t>Lost Update Problem</a:t>
            </a:r>
          </a:p>
          <a:p>
            <a:pPr marL="985837" lvl="1" indent="-514350">
              <a:buFont typeface="+mj-lt"/>
              <a:buAutoNum type="arabicPeriod"/>
            </a:pPr>
            <a:r>
              <a:rPr lang="en-US" sz="2000" b="1" dirty="0"/>
              <a:t>Temporary Update (or Dirty Read) Problem </a:t>
            </a:r>
          </a:p>
          <a:p>
            <a:pPr marL="985837" lvl="1" indent="-514350">
              <a:buFont typeface="+mj-lt"/>
              <a:buAutoNum type="arabicPeriod"/>
            </a:pPr>
            <a:r>
              <a:rPr lang="en-IN" sz="2000" dirty="0"/>
              <a:t>Incorrect Summary </a:t>
            </a:r>
            <a:r>
              <a:rPr lang="en-IN" sz="2000" dirty="0" smtClean="0"/>
              <a:t>Problem</a:t>
            </a:r>
          </a:p>
          <a:p>
            <a:pPr marL="985837" lvl="1" indent="-514350">
              <a:buFont typeface="+mj-lt"/>
              <a:buAutoNum type="arabicPeriod"/>
            </a:pPr>
            <a:r>
              <a:rPr lang="en-IN" sz="2000" dirty="0"/>
              <a:t>Unrepeatable Read</a:t>
            </a:r>
          </a:p>
          <a:p>
            <a:endParaRPr lang="en-IN" sz="2400" dirty="0"/>
          </a:p>
        </p:txBody>
      </p:sp>
      <p:sp>
        <p:nvSpPr>
          <p:cNvPr id="4" name="Date Placeholder 3"/>
          <p:cNvSpPr>
            <a:spLocks noGrp="1"/>
          </p:cNvSpPr>
          <p:nvPr>
            <p:ph type="dt" sz="half" idx="10"/>
          </p:nvPr>
        </p:nvSpPr>
        <p:spPr/>
        <p:txBody>
          <a:bodyPr/>
          <a:lstStyle/>
          <a:p>
            <a:fld id="{F23E3700-681F-4243-A47A-1207B70BBB4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54</a:t>
            </a:fld>
            <a:endParaRPr lang="en-US"/>
          </a:p>
        </p:txBody>
      </p:sp>
    </p:spTree>
    <p:extLst>
      <p:ext uri="{BB962C8B-B14F-4D97-AF65-F5344CB8AC3E}">
        <p14:creationId xmlns="" xmlns:p14="http://schemas.microsoft.com/office/powerpoint/2010/main" val="34733083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a:t>Lost Update </a:t>
            </a:r>
            <a:r>
              <a:rPr lang="en-US" sz="2400" dirty="0" smtClean="0"/>
              <a:t>Problem: We are Loosing update</a:t>
            </a:r>
            <a:endParaRPr lang="en-US" sz="2400" dirty="0"/>
          </a:p>
        </p:txBody>
      </p:sp>
      <p:sp>
        <p:nvSpPr>
          <p:cNvPr id="4" name="Date Placeholder 3"/>
          <p:cNvSpPr>
            <a:spLocks noGrp="1"/>
          </p:cNvSpPr>
          <p:nvPr>
            <p:ph type="dt" sz="half" idx="10"/>
          </p:nvPr>
        </p:nvSpPr>
        <p:spPr/>
        <p:txBody>
          <a:bodyPr/>
          <a:lstStyle/>
          <a:p>
            <a:fld id="{859B8252-13C6-490B-962F-1822DEAB8DC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55</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614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97854" y="3356992"/>
            <a:ext cx="5351626" cy="20935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79512" y="5304110"/>
            <a:ext cx="6483047" cy="1077218"/>
          </a:xfrm>
          <a:prstGeom prst="rect">
            <a:avLst/>
          </a:prstGeom>
          <a:noFill/>
        </p:spPr>
        <p:txBody>
          <a:bodyPr wrap="square" rtlCol="0">
            <a:spAutoFit/>
          </a:bodyPr>
          <a:lstStyle/>
          <a:p>
            <a:r>
              <a:rPr lang="en-US" sz="1600" dirty="0" smtClean="0">
                <a:solidFill>
                  <a:srgbClr val="FF0000"/>
                </a:solidFill>
              </a:rPr>
              <a:t>Answer </a:t>
            </a:r>
          </a:p>
          <a:p>
            <a:r>
              <a:rPr lang="en-US" sz="1600" dirty="0" err="1" smtClean="0"/>
              <a:t>Tippu</a:t>
            </a:r>
            <a:r>
              <a:rPr lang="en-US" sz="1600" dirty="0" smtClean="0"/>
              <a:t> express seats: 84  &lt;- </a:t>
            </a:r>
            <a:r>
              <a:rPr lang="en-US" sz="1600" b="1" dirty="0" smtClean="0"/>
              <a:t>INCORRECT</a:t>
            </a:r>
            <a:endParaRPr lang="en-US" sz="1600" b="1" dirty="0"/>
          </a:p>
          <a:p>
            <a:endParaRPr lang="en-US" sz="1600" dirty="0" smtClean="0"/>
          </a:p>
          <a:p>
            <a:r>
              <a:rPr lang="en-US" sz="1600" dirty="0" err="1" smtClean="0"/>
              <a:t>Chamundi</a:t>
            </a:r>
            <a:r>
              <a:rPr lang="en-US" sz="1600" dirty="0" smtClean="0"/>
              <a:t> express seats: 75</a:t>
            </a:r>
            <a:r>
              <a:rPr lang="en-US" sz="1600" b="1" dirty="0" smtClean="0"/>
              <a:t>             </a:t>
            </a:r>
            <a:endParaRPr lang="en-US" sz="1600" b="1" dirty="0"/>
          </a:p>
        </p:txBody>
      </p:sp>
      <p:pic>
        <p:nvPicPr>
          <p:cNvPr id="7170"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55309" y="1012886"/>
            <a:ext cx="5208979" cy="1408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25242" y="5570076"/>
            <a:ext cx="3663182" cy="523220"/>
          </a:xfrm>
          <a:prstGeom prst="rect">
            <a:avLst/>
          </a:prstGeom>
          <a:noFill/>
          <a:ln>
            <a:solidFill>
              <a:schemeClr val="tx1"/>
            </a:solidFill>
          </a:ln>
        </p:spPr>
        <p:txBody>
          <a:bodyPr wrap="none" rtlCol="0">
            <a:spAutoFit/>
          </a:bodyPr>
          <a:lstStyle/>
          <a:p>
            <a:r>
              <a:rPr lang="en-US" sz="1400" dirty="0"/>
              <a:t>Update made by </a:t>
            </a:r>
            <a:r>
              <a:rPr lang="en-US" sz="1400" dirty="0" smtClean="0"/>
              <a:t>one Transaction  </a:t>
            </a:r>
          </a:p>
          <a:p>
            <a:r>
              <a:rPr lang="en-US" sz="1400" dirty="0" smtClean="0"/>
              <a:t>is </a:t>
            </a:r>
            <a:r>
              <a:rPr lang="en-US" sz="1400" dirty="0"/>
              <a:t>overridden by another </a:t>
            </a:r>
            <a:r>
              <a:rPr lang="en-US" sz="1400" dirty="0" smtClean="0"/>
              <a:t>Transaction </a:t>
            </a:r>
            <a:endParaRPr lang="en-US" sz="1400" dirty="0"/>
          </a:p>
        </p:txBody>
      </p:sp>
    </p:spTree>
    <p:extLst>
      <p:ext uri="{BB962C8B-B14F-4D97-AF65-F5344CB8AC3E}">
        <p14:creationId xmlns="" xmlns:p14="http://schemas.microsoft.com/office/powerpoint/2010/main" val="2577610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400" dirty="0"/>
              <a:t>Dirty Read (or Temporary Update ) Problem</a:t>
            </a:r>
          </a:p>
        </p:txBody>
      </p:sp>
      <p:sp>
        <p:nvSpPr>
          <p:cNvPr id="4" name="Date Placeholder 3"/>
          <p:cNvSpPr>
            <a:spLocks noGrp="1"/>
          </p:cNvSpPr>
          <p:nvPr>
            <p:ph type="dt" sz="half" idx="10"/>
          </p:nvPr>
        </p:nvSpPr>
        <p:spPr/>
        <p:txBody>
          <a:bodyPr/>
          <a:lstStyle/>
          <a:p>
            <a:fld id="{229EEF10-A18A-430E-A3F5-D8A0E5EB80E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56</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298" y="2349047"/>
            <a:ext cx="533400" cy="9291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280" y="2462191"/>
            <a:ext cx="457200" cy="82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bwMode="auto">
          <a:xfrm>
            <a:off x="3223181" y="2667882"/>
            <a:ext cx="3268874" cy="613318"/>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Train Ticket Booking/ Cancellation Software </a:t>
            </a:r>
          </a:p>
        </p:txBody>
      </p:sp>
      <p:cxnSp>
        <p:nvCxnSpPr>
          <p:cNvPr id="10" name="Straight Arrow Connector 9"/>
          <p:cNvCxnSpPr/>
          <p:nvPr/>
        </p:nvCxnSpPr>
        <p:spPr bwMode="auto">
          <a:xfrm>
            <a:off x="2627784" y="3014069"/>
            <a:ext cx="556626" cy="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flipH="1">
            <a:off x="6492055" y="2919086"/>
            <a:ext cx="600736" cy="1"/>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350973" y="2911868"/>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777190" y="2653383"/>
            <a:ext cx="856325" cy="369332"/>
          </a:xfrm>
          <a:prstGeom prst="rect">
            <a:avLst/>
          </a:prstGeom>
          <a:noFill/>
        </p:spPr>
        <p:txBody>
          <a:bodyPr wrap="none" rtlCol="0">
            <a:spAutoFit/>
          </a:bodyPr>
          <a:lstStyle/>
          <a:p>
            <a:r>
              <a:rPr lang="en-US" dirty="0" smtClean="0"/>
              <a:t>User2</a:t>
            </a:r>
            <a:endParaRPr lang="en-US" dirty="0"/>
          </a:p>
        </p:txBody>
      </p:sp>
      <p:sp>
        <p:nvSpPr>
          <p:cNvPr id="14" name="Down Arrow 13"/>
          <p:cNvSpPr/>
          <p:nvPr/>
        </p:nvSpPr>
        <p:spPr bwMode="auto">
          <a:xfrm rot="10598870">
            <a:off x="4369235" y="2430688"/>
            <a:ext cx="336681" cy="246403"/>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58702" y="1052736"/>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98294" y="3284984"/>
            <a:ext cx="5266291" cy="2060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5496" y="5304110"/>
            <a:ext cx="6483047" cy="1077218"/>
          </a:xfrm>
          <a:prstGeom prst="rect">
            <a:avLst/>
          </a:prstGeom>
          <a:noFill/>
        </p:spPr>
        <p:txBody>
          <a:bodyPr wrap="square" rtlCol="0">
            <a:spAutoFit/>
          </a:bodyPr>
          <a:lstStyle/>
          <a:p>
            <a:r>
              <a:rPr lang="en-US" sz="1600" dirty="0" smtClean="0">
                <a:solidFill>
                  <a:srgbClr val="FF0000"/>
                </a:solidFill>
              </a:rPr>
              <a:t>Answer </a:t>
            </a:r>
          </a:p>
          <a:p>
            <a:r>
              <a:rPr lang="en-US" sz="1600" dirty="0" err="1" smtClean="0"/>
              <a:t>Tippu</a:t>
            </a:r>
            <a:r>
              <a:rPr lang="en-US" sz="1600" dirty="0" smtClean="0"/>
              <a:t> express seats: 80  &lt;- </a:t>
            </a:r>
            <a:r>
              <a:rPr lang="en-US" sz="1600" b="1" dirty="0" smtClean="0"/>
              <a:t>INCORRECT</a:t>
            </a:r>
            <a:endParaRPr lang="en-US" sz="1600" b="1" dirty="0"/>
          </a:p>
          <a:p>
            <a:endParaRPr lang="en-US" sz="1600" dirty="0" smtClean="0"/>
          </a:p>
          <a:p>
            <a:r>
              <a:rPr lang="en-US" sz="1600" dirty="0" err="1" smtClean="0"/>
              <a:t>Chamundi</a:t>
            </a:r>
            <a:r>
              <a:rPr lang="en-US" sz="1600" dirty="0" smtClean="0"/>
              <a:t> express seats: 75</a:t>
            </a:r>
            <a:r>
              <a:rPr lang="en-US" sz="1600" b="1" dirty="0" smtClean="0"/>
              <a:t>             </a:t>
            </a:r>
            <a:endParaRPr lang="en-US" sz="1600" b="1" dirty="0"/>
          </a:p>
        </p:txBody>
      </p:sp>
      <p:sp>
        <p:nvSpPr>
          <p:cNvPr id="3" name="TextBox 2"/>
          <p:cNvSpPr txBox="1"/>
          <p:nvPr/>
        </p:nvSpPr>
        <p:spPr>
          <a:xfrm>
            <a:off x="4358303" y="5445224"/>
            <a:ext cx="4823756" cy="584775"/>
          </a:xfrm>
          <a:prstGeom prst="rect">
            <a:avLst/>
          </a:prstGeom>
          <a:noFill/>
        </p:spPr>
        <p:txBody>
          <a:bodyPr wrap="none" rtlCol="0">
            <a:spAutoFit/>
          </a:bodyPr>
          <a:lstStyle/>
          <a:p>
            <a:r>
              <a:rPr lang="en-US" sz="1600" dirty="0"/>
              <a:t>“Dirty read” / Reading uncommitted </a:t>
            </a:r>
            <a:r>
              <a:rPr lang="en-US" sz="1600" dirty="0" smtClean="0"/>
              <a:t>data</a:t>
            </a:r>
          </a:p>
          <a:p>
            <a:r>
              <a:rPr lang="en-US" sz="1600" i="1" dirty="0"/>
              <a:t>Occurring with / because of a </a:t>
            </a:r>
            <a:r>
              <a:rPr lang="en-US" sz="1600" b="1" i="1" dirty="0" smtClean="0"/>
              <a:t>write conflict</a:t>
            </a:r>
            <a:endParaRPr lang="en-US" sz="1600" dirty="0"/>
          </a:p>
        </p:txBody>
      </p:sp>
    </p:spTree>
    <p:extLst>
      <p:ext uri="{BB962C8B-B14F-4D97-AF65-F5344CB8AC3E}">
        <p14:creationId xmlns="" xmlns:p14="http://schemas.microsoft.com/office/powerpoint/2010/main" val="1565126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Concurrent Execution</a:t>
            </a:r>
            <a:endParaRPr lang="en-IN" dirty="0"/>
          </a:p>
        </p:txBody>
      </p:sp>
      <p:sp>
        <p:nvSpPr>
          <p:cNvPr id="3" name="Content Placeholder 2"/>
          <p:cNvSpPr>
            <a:spLocks noGrp="1"/>
          </p:cNvSpPr>
          <p:nvPr>
            <p:ph idx="1"/>
          </p:nvPr>
        </p:nvSpPr>
        <p:spPr/>
        <p:txBody>
          <a:bodyPr/>
          <a:lstStyle/>
          <a:p>
            <a:r>
              <a:rPr lang="en-IN" sz="2400" dirty="0" smtClean="0"/>
              <a:t>What is Concurrent Execution ?</a:t>
            </a:r>
          </a:p>
          <a:p>
            <a:pPr marL="0" indent="0">
              <a:buNone/>
            </a:pPr>
            <a:r>
              <a:rPr lang="en-IN" sz="2400" dirty="0" smtClean="0"/>
              <a:t>When Multiple users trying to access same database record in an uncontrolled manner.</a:t>
            </a:r>
          </a:p>
          <a:p>
            <a:pPr marL="0" indent="0">
              <a:buNone/>
            </a:pPr>
            <a:endParaRPr lang="en-IN" sz="2400" dirty="0" smtClean="0"/>
          </a:p>
          <a:p>
            <a:r>
              <a:rPr lang="en-IN" sz="2400" dirty="0" smtClean="0"/>
              <a:t>Problems with Concurrent execution</a:t>
            </a:r>
          </a:p>
          <a:p>
            <a:pPr marL="985837" lvl="1" indent="-514350">
              <a:buFont typeface="+mj-lt"/>
              <a:buAutoNum type="arabicPeriod"/>
            </a:pPr>
            <a:r>
              <a:rPr lang="en-IN" sz="2000" dirty="0" smtClean="0"/>
              <a:t>Lost Update Problem</a:t>
            </a:r>
          </a:p>
          <a:p>
            <a:pPr marL="985837" lvl="1" indent="-514350">
              <a:buFont typeface="+mj-lt"/>
              <a:buAutoNum type="arabicPeriod"/>
            </a:pPr>
            <a:r>
              <a:rPr lang="en-US" sz="2000" dirty="0"/>
              <a:t>Temporary Update (or Dirty Read) Problem</a:t>
            </a:r>
            <a:r>
              <a:rPr lang="en-US" sz="2000" b="1" dirty="0"/>
              <a:t> </a:t>
            </a:r>
          </a:p>
          <a:p>
            <a:pPr marL="985837" lvl="1" indent="-514350">
              <a:buFont typeface="+mj-lt"/>
              <a:buAutoNum type="arabicPeriod"/>
            </a:pPr>
            <a:r>
              <a:rPr lang="en-IN" sz="2000" b="1" dirty="0"/>
              <a:t>Incorrect Summary </a:t>
            </a:r>
            <a:r>
              <a:rPr lang="en-IN" sz="2000" b="1" dirty="0" smtClean="0"/>
              <a:t>Problem</a:t>
            </a:r>
          </a:p>
          <a:p>
            <a:pPr marL="985837" lvl="1" indent="-514350">
              <a:buFont typeface="+mj-lt"/>
              <a:buAutoNum type="arabicPeriod"/>
            </a:pPr>
            <a:r>
              <a:rPr lang="en-IN" sz="2000" dirty="0"/>
              <a:t>Unrepeatable Read</a:t>
            </a:r>
          </a:p>
          <a:p>
            <a:endParaRPr lang="en-IN" sz="2400" dirty="0"/>
          </a:p>
        </p:txBody>
      </p:sp>
      <p:sp>
        <p:nvSpPr>
          <p:cNvPr id="4" name="Date Placeholder 3"/>
          <p:cNvSpPr>
            <a:spLocks noGrp="1"/>
          </p:cNvSpPr>
          <p:nvPr>
            <p:ph type="dt" sz="half" idx="10"/>
          </p:nvPr>
        </p:nvSpPr>
        <p:spPr/>
        <p:txBody>
          <a:bodyPr/>
          <a:lstStyle/>
          <a:p>
            <a:fld id="{F63194FC-2AA2-455D-924D-2A133DE377D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57</a:t>
            </a:fld>
            <a:endParaRPr lang="en-US"/>
          </a:p>
        </p:txBody>
      </p:sp>
    </p:spTree>
    <p:extLst>
      <p:ext uri="{BB962C8B-B14F-4D97-AF65-F5344CB8AC3E}">
        <p14:creationId xmlns="" xmlns:p14="http://schemas.microsoft.com/office/powerpoint/2010/main" val="39326409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smtClean="0"/>
              <a:t>Example</a:t>
            </a:r>
            <a:endParaRPr lang="en-US" sz="2400" dirty="0"/>
          </a:p>
        </p:txBody>
      </p:sp>
      <p:sp>
        <p:nvSpPr>
          <p:cNvPr id="4" name="Date Placeholder 3"/>
          <p:cNvSpPr>
            <a:spLocks noGrp="1"/>
          </p:cNvSpPr>
          <p:nvPr>
            <p:ph type="dt" sz="half" idx="10"/>
          </p:nvPr>
        </p:nvSpPr>
        <p:spPr/>
        <p:txBody>
          <a:bodyPr/>
          <a:lstStyle/>
          <a:p>
            <a:fld id="{3F4EC706-CEFC-44B7-8C49-B9DE3E5EC36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58</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1"/>
            <a:ext cx="341097" cy="5941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a:stCxn id="7" idx="3"/>
          </p:cNvCxnSpPr>
          <p:nvPr/>
        </p:nvCxnSpPr>
        <p:spPr bwMode="auto">
          <a:xfrm flipV="1">
            <a:off x="2438834" y="2462025"/>
            <a:ext cx="1125054" cy="2360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3400975608"/>
              </p:ext>
            </p:extLst>
          </p:nvPr>
        </p:nvGraphicFramePr>
        <p:xfrm>
          <a:off x="279715" y="2996952"/>
          <a:ext cx="4369439" cy="2108200"/>
        </p:xfrm>
        <a:graphic>
          <a:graphicData uri="http://schemas.openxmlformats.org/drawingml/2006/table">
            <a:tbl>
              <a:tblPr firstRow="1" bandRow="1">
                <a:tableStyleId>{5C22544A-7EE6-4342-B048-85BDC9FD1C3A}</a:tableStyleId>
              </a:tblPr>
              <a:tblGrid>
                <a:gridCol w="4369439"/>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 xmlns:p14="http://schemas.microsoft.com/office/powerpoint/2010/main" val="4042414706"/>
              </p:ext>
            </p:extLst>
          </p:nvPr>
        </p:nvGraphicFramePr>
        <p:xfrm>
          <a:off x="5364089" y="3158883"/>
          <a:ext cx="3417328" cy="1833880"/>
        </p:xfrm>
        <a:graphic>
          <a:graphicData uri="http://schemas.openxmlformats.org/drawingml/2006/table">
            <a:tbl>
              <a:tblPr firstRow="1" bandRow="1">
                <a:tableStyleId>{5C22544A-7EE6-4342-B048-85BDC9FD1C3A}</a:tableStyleId>
              </a:tblPr>
              <a:tblGrid>
                <a:gridCol w="3417328"/>
              </a:tblGrid>
              <a:tr h="370840">
                <a:tc>
                  <a:txBody>
                    <a:bodyPr/>
                    <a:lstStyle/>
                    <a:p>
                      <a:pPr algn="ctr"/>
                      <a:r>
                        <a:rPr lang="en-US" b="1" dirty="0" smtClean="0">
                          <a:solidFill>
                            <a:schemeClr val="tx1"/>
                          </a:solidFill>
                        </a:rPr>
                        <a:t>Transaction 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b="0" dirty="0" smtClean="0">
                          <a:solidFill>
                            <a:srgbClr val="333333"/>
                          </a:solidFill>
                        </a:rPr>
                        <a:t>sum:=0</a:t>
                      </a:r>
                    </a:p>
                    <a:p>
                      <a:r>
                        <a:rPr lang="en-US" sz="1800" dirty="0" smtClean="0">
                          <a:solidFill>
                            <a:srgbClr val="333333"/>
                          </a:solidFill>
                        </a:rPr>
                        <a:t>Read(</a:t>
                      </a:r>
                      <a:r>
                        <a:rPr lang="en-US" sz="1800" dirty="0" err="1" smtClean="0">
                          <a:solidFill>
                            <a:srgbClr val="333333"/>
                          </a:solidFill>
                        </a:rPr>
                        <a:t>TippuSeats</a:t>
                      </a:r>
                      <a:r>
                        <a:rPr lang="en-US" sz="1800" dirty="0" smtClean="0">
                          <a:solidFill>
                            <a:srgbClr val="333333"/>
                          </a:solidFill>
                        </a:rPr>
                        <a:t>)	</a:t>
                      </a:r>
                    </a:p>
                    <a:p>
                      <a:r>
                        <a:rPr lang="en-US" sz="1800" b="0" dirty="0" smtClean="0">
                          <a:solidFill>
                            <a:srgbClr val="333333"/>
                          </a:solidFill>
                        </a:rPr>
                        <a:t>sum=</a:t>
                      </a:r>
                      <a:r>
                        <a:rPr lang="en-US" sz="1800" b="0" dirty="0" err="1" smtClean="0">
                          <a:solidFill>
                            <a:srgbClr val="333333"/>
                          </a:solidFill>
                        </a:rPr>
                        <a:t>sum+TippuSeats</a:t>
                      </a:r>
                      <a:endParaRPr lang="en-US" sz="1800" b="0" dirty="0" smtClean="0">
                        <a:solidFill>
                          <a:srgbClr val="333333"/>
                        </a:solidFill>
                      </a:endParaRPr>
                    </a:p>
                    <a:p>
                      <a:r>
                        <a:rPr lang="en-US" sz="1800" b="0" dirty="0" smtClean="0">
                          <a:solidFill>
                            <a:srgbClr val="333333"/>
                          </a:solidFill>
                        </a:rPr>
                        <a:t>Read(</a:t>
                      </a:r>
                      <a:r>
                        <a:rPr lang="en-US" sz="1800" b="0" dirty="0" err="1" smtClean="0">
                          <a:solidFill>
                            <a:srgbClr val="333333"/>
                          </a:solidFill>
                        </a:rPr>
                        <a:t>ChamundiSeats</a:t>
                      </a:r>
                      <a:r>
                        <a:rPr lang="en-US" sz="1800" b="0" dirty="0" smtClean="0">
                          <a:solidFill>
                            <a:srgbClr val="333333"/>
                          </a:solidFill>
                        </a:rPr>
                        <a:t>)</a:t>
                      </a:r>
                    </a:p>
                    <a:p>
                      <a:r>
                        <a:rPr lang="en-US" sz="1800" b="0" dirty="0" smtClean="0">
                          <a:solidFill>
                            <a:srgbClr val="333333"/>
                          </a:solidFill>
                        </a:rPr>
                        <a:t>sum=</a:t>
                      </a:r>
                      <a:r>
                        <a:rPr lang="en-US" sz="1800" b="0" dirty="0" err="1" smtClean="0">
                          <a:solidFill>
                            <a:srgbClr val="333333"/>
                          </a:solidFill>
                        </a:rPr>
                        <a:t>sum+ChamundiSeats</a:t>
                      </a:r>
                      <a:endParaRPr lang="en-US" b="0" dirty="0">
                        <a:solidFill>
                          <a:srgbClr val="33333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41604916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smtClean="0"/>
              <a:t>Example</a:t>
            </a:r>
            <a:endParaRPr lang="en-US" sz="2400" dirty="0"/>
          </a:p>
        </p:txBody>
      </p:sp>
      <p:sp>
        <p:nvSpPr>
          <p:cNvPr id="4" name="Date Placeholder 3"/>
          <p:cNvSpPr>
            <a:spLocks noGrp="1"/>
          </p:cNvSpPr>
          <p:nvPr>
            <p:ph type="dt" sz="half" idx="10"/>
          </p:nvPr>
        </p:nvSpPr>
        <p:spPr/>
        <p:txBody>
          <a:bodyPr/>
          <a:lstStyle/>
          <a:p>
            <a:fld id="{E86D7002-0C67-444D-A7D6-78B44A30EB8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59</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1"/>
            <a:ext cx="341097" cy="5941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a:stCxn id="7" idx="3"/>
          </p:cNvCxnSpPr>
          <p:nvPr/>
        </p:nvCxnSpPr>
        <p:spPr bwMode="auto">
          <a:xfrm flipV="1">
            <a:off x="2438834" y="2462025"/>
            <a:ext cx="1125054" cy="2360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4094232400"/>
              </p:ext>
            </p:extLst>
          </p:nvPr>
        </p:nvGraphicFramePr>
        <p:xfrm>
          <a:off x="279715" y="2996952"/>
          <a:ext cx="4369439" cy="2108200"/>
        </p:xfrm>
        <a:graphic>
          <a:graphicData uri="http://schemas.openxmlformats.org/drawingml/2006/table">
            <a:tbl>
              <a:tblPr firstRow="1" bandRow="1">
                <a:tableStyleId>{5C22544A-7EE6-4342-B048-85BDC9FD1C3A}</a:tableStyleId>
              </a:tblPr>
              <a:tblGrid>
                <a:gridCol w="4369439"/>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 xmlns:p14="http://schemas.microsoft.com/office/powerpoint/2010/main" val="1409567020"/>
              </p:ext>
            </p:extLst>
          </p:nvPr>
        </p:nvGraphicFramePr>
        <p:xfrm>
          <a:off x="5364089" y="3158883"/>
          <a:ext cx="3417328" cy="1833880"/>
        </p:xfrm>
        <a:graphic>
          <a:graphicData uri="http://schemas.openxmlformats.org/drawingml/2006/table">
            <a:tbl>
              <a:tblPr firstRow="1" bandRow="1">
                <a:tableStyleId>{5C22544A-7EE6-4342-B048-85BDC9FD1C3A}</a:tableStyleId>
              </a:tblPr>
              <a:tblGrid>
                <a:gridCol w="3417328"/>
              </a:tblGrid>
              <a:tr h="370840">
                <a:tc>
                  <a:txBody>
                    <a:bodyPr/>
                    <a:lstStyle/>
                    <a:p>
                      <a:pPr algn="ctr"/>
                      <a:r>
                        <a:rPr lang="en-US" b="1" dirty="0" smtClean="0">
                          <a:solidFill>
                            <a:schemeClr val="tx1"/>
                          </a:solidFill>
                        </a:rPr>
                        <a:t>Transaction 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b="0" dirty="0" smtClean="0">
                          <a:solidFill>
                            <a:srgbClr val="333333"/>
                          </a:solidFill>
                        </a:rPr>
                        <a:t>sum:=0</a:t>
                      </a:r>
                    </a:p>
                    <a:p>
                      <a:r>
                        <a:rPr lang="en-US" sz="1800" dirty="0" smtClean="0">
                          <a:solidFill>
                            <a:srgbClr val="333333"/>
                          </a:solidFill>
                        </a:rPr>
                        <a:t>Read(</a:t>
                      </a:r>
                      <a:r>
                        <a:rPr lang="en-US" sz="1800" dirty="0" err="1" smtClean="0">
                          <a:solidFill>
                            <a:srgbClr val="333333"/>
                          </a:solidFill>
                        </a:rPr>
                        <a:t>TippuSeats</a:t>
                      </a:r>
                      <a:r>
                        <a:rPr lang="en-US" sz="1800" dirty="0" smtClean="0">
                          <a:solidFill>
                            <a:srgbClr val="333333"/>
                          </a:solidFill>
                        </a:rPr>
                        <a:t>)	</a:t>
                      </a:r>
                    </a:p>
                    <a:p>
                      <a:r>
                        <a:rPr lang="en-US" sz="1800" b="0" dirty="0" smtClean="0">
                          <a:solidFill>
                            <a:srgbClr val="333333"/>
                          </a:solidFill>
                        </a:rPr>
                        <a:t>sum=</a:t>
                      </a:r>
                      <a:r>
                        <a:rPr lang="en-US" sz="1800" b="0" dirty="0" err="1" smtClean="0">
                          <a:solidFill>
                            <a:srgbClr val="333333"/>
                          </a:solidFill>
                        </a:rPr>
                        <a:t>sum+TippuSeats</a:t>
                      </a:r>
                      <a:endParaRPr lang="en-US" sz="1800" b="0" dirty="0" smtClean="0">
                        <a:solidFill>
                          <a:srgbClr val="333333"/>
                        </a:solidFill>
                      </a:endParaRPr>
                    </a:p>
                    <a:p>
                      <a:r>
                        <a:rPr lang="en-US" sz="1800" b="0" dirty="0" smtClean="0">
                          <a:solidFill>
                            <a:srgbClr val="333333"/>
                          </a:solidFill>
                        </a:rPr>
                        <a:t>Read(</a:t>
                      </a:r>
                      <a:r>
                        <a:rPr lang="en-US" sz="1800" b="0" dirty="0" err="1" smtClean="0">
                          <a:solidFill>
                            <a:srgbClr val="333333"/>
                          </a:solidFill>
                        </a:rPr>
                        <a:t>ChamundiSeats</a:t>
                      </a:r>
                      <a:r>
                        <a:rPr lang="en-US" sz="1800" b="0" dirty="0" smtClean="0">
                          <a:solidFill>
                            <a:srgbClr val="333333"/>
                          </a:solidFill>
                        </a:rPr>
                        <a:t>)</a:t>
                      </a:r>
                    </a:p>
                    <a:p>
                      <a:r>
                        <a:rPr lang="en-US" sz="1800" b="0" dirty="0" smtClean="0">
                          <a:solidFill>
                            <a:srgbClr val="333333"/>
                          </a:solidFill>
                        </a:rPr>
                        <a:t>sum=</a:t>
                      </a:r>
                      <a:r>
                        <a:rPr lang="en-US" sz="1800" b="0" dirty="0" err="1" smtClean="0">
                          <a:solidFill>
                            <a:srgbClr val="333333"/>
                          </a:solidFill>
                        </a:rPr>
                        <a:t>sum+ChamundiSeats</a:t>
                      </a:r>
                      <a:endParaRPr lang="en-US" b="0" dirty="0">
                        <a:solidFill>
                          <a:srgbClr val="33333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2" name="TextBox 21"/>
          <p:cNvSpPr txBox="1"/>
          <p:nvPr/>
        </p:nvSpPr>
        <p:spPr>
          <a:xfrm>
            <a:off x="323528" y="5085184"/>
            <a:ext cx="8496944" cy="1323439"/>
          </a:xfrm>
          <a:prstGeom prst="rect">
            <a:avLst/>
          </a:prstGeom>
          <a:noFill/>
        </p:spPr>
        <p:txBody>
          <a:bodyPr wrap="square" rtlCol="0">
            <a:spAutoFit/>
          </a:bodyPr>
          <a:lstStyle/>
          <a:p>
            <a:r>
              <a:rPr lang="en-US" sz="1600" b="1" dirty="0" smtClean="0">
                <a:solidFill>
                  <a:srgbClr val="FF0000"/>
                </a:solidFill>
              </a:rPr>
              <a:t>Question</a:t>
            </a:r>
          </a:p>
          <a:p>
            <a:r>
              <a:rPr lang="en-US" sz="1600" dirty="0" smtClean="0"/>
              <a:t>Say </a:t>
            </a:r>
            <a:r>
              <a:rPr lang="en-US" sz="1600" dirty="0"/>
              <a:t>if first Transaction T1 has been executed first and </a:t>
            </a:r>
            <a:r>
              <a:rPr lang="en-US" sz="1600" dirty="0" smtClean="0"/>
              <a:t>second </a:t>
            </a:r>
            <a:r>
              <a:rPr lang="en-US" sz="1600" dirty="0"/>
              <a:t>Transaction T3 has been </a:t>
            </a:r>
            <a:r>
              <a:rPr lang="en-US" sz="1600" dirty="0" smtClean="0"/>
              <a:t>executed then, </a:t>
            </a:r>
            <a:endParaRPr lang="en-US" sz="1600" dirty="0"/>
          </a:p>
          <a:p>
            <a:r>
              <a:rPr lang="en-US" sz="1600" dirty="0" smtClean="0"/>
              <a:t>What will be the total number of seats on </a:t>
            </a:r>
            <a:r>
              <a:rPr lang="en-US" sz="1600" dirty="0" err="1" smtClean="0"/>
              <a:t>Tippu</a:t>
            </a:r>
            <a:r>
              <a:rPr lang="en-US" sz="1600" dirty="0" smtClean="0"/>
              <a:t> express &amp; </a:t>
            </a:r>
            <a:r>
              <a:rPr lang="en-US" sz="1600" dirty="0" err="1" smtClean="0"/>
              <a:t>Chamundi</a:t>
            </a:r>
            <a:r>
              <a:rPr lang="en-US" sz="1600" dirty="0" smtClean="0"/>
              <a:t> express; and </a:t>
            </a:r>
            <a:r>
              <a:rPr lang="en-US" sz="1600" b="1" dirty="0" smtClean="0"/>
              <a:t>sum</a:t>
            </a:r>
            <a:r>
              <a:rPr lang="en-US" sz="1600" dirty="0" smtClean="0"/>
              <a:t> value</a:t>
            </a:r>
            <a:endParaRPr lang="en-US" sz="1600" dirty="0"/>
          </a:p>
        </p:txBody>
      </p:sp>
    </p:spTree>
    <p:extLst>
      <p:ext uri="{BB962C8B-B14F-4D97-AF65-F5344CB8AC3E}">
        <p14:creationId xmlns="" xmlns:p14="http://schemas.microsoft.com/office/powerpoint/2010/main" val="3693312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p:txBody>
          <a:bodyPr/>
          <a:lstStyle/>
          <a:p>
            <a:r>
              <a:rPr lang="en-US" sz="2000" dirty="0" smtClean="0"/>
              <a:t>Example: Bank database application</a:t>
            </a:r>
          </a:p>
          <a:p>
            <a:r>
              <a:rPr lang="en-US" sz="2000" dirty="0" smtClean="0"/>
              <a:t>Consider </a:t>
            </a:r>
            <a:r>
              <a:rPr lang="en-US" sz="2000" dirty="0" smtClean="0">
                <a:solidFill>
                  <a:srgbClr val="0000FF"/>
                </a:solidFill>
              </a:rPr>
              <a:t>Ram </a:t>
            </a:r>
            <a:r>
              <a:rPr lang="en-US" sz="2000" dirty="0" smtClean="0"/>
              <a:t>and </a:t>
            </a:r>
            <a:r>
              <a:rPr lang="en-US" sz="2000" dirty="0" err="1" smtClean="0">
                <a:solidFill>
                  <a:srgbClr val="FF00FF"/>
                </a:solidFill>
              </a:rPr>
              <a:t>Shyam</a:t>
            </a:r>
            <a:r>
              <a:rPr lang="en-US" sz="2000" dirty="0" smtClean="0"/>
              <a:t> has an account in SBH bank at  KLU branch. </a:t>
            </a:r>
            <a:endParaRPr lang="en-US" sz="2000" dirty="0"/>
          </a:p>
        </p:txBody>
      </p:sp>
      <p:sp>
        <p:nvSpPr>
          <p:cNvPr id="4" name="Date Placeholder 3"/>
          <p:cNvSpPr>
            <a:spLocks noGrp="1"/>
          </p:cNvSpPr>
          <p:nvPr>
            <p:ph type="dt" sz="half" idx="10"/>
          </p:nvPr>
        </p:nvSpPr>
        <p:spPr/>
        <p:txBody>
          <a:bodyPr/>
          <a:lstStyle/>
          <a:p>
            <a:fld id="{99B26908-E684-4B64-A487-E33D1AEA83E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42990" y="1979613"/>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 xmlns:p14="http://schemas.microsoft.com/office/powerpoint/2010/main" val="1303323801"/>
              </p:ext>
            </p:extLst>
          </p:nvPr>
        </p:nvGraphicFramePr>
        <p:xfrm>
          <a:off x="1447800" y="2733040"/>
          <a:ext cx="4038600" cy="1381760"/>
        </p:xfrm>
        <a:graphic>
          <a:graphicData uri="http://schemas.openxmlformats.org/drawingml/2006/table">
            <a:tbl>
              <a:tblPr firstRow="1" bandRow="1">
                <a:tableStyleId>{5C22544A-7EE6-4342-B048-85BDC9FD1C3A}</a:tableStyleId>
              </a:tblPr>
              <a:tblGrid>
                <a:gridCol w="1295400"/>
                <a:gridCol w="1066800"/>
                <a:gridCol w="1676400"/>
              </a:tblGrid>
              <a:tr h="370840">
                <a:tc>
                  <a:txBody>
                    <a:bodyPr/>
                    <a:lstStyle/>
                    <a:p>
                      <a:r>
                        <a:rPr lang="en-US" b="1" dirty="0" smtClean="0">
                          <a:solidFill>
                            <a:schemeClr val="tx1"/>
                          </a:solidFill>
                        </a:rPr>
                        <a:t>Account Number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Name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Balance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rgbClr val="0000FF"/>
                          </a:solidFill>
                        </a:rPr>
                        <a:t>Ram</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rgbClr val="FF00FF"/>
                          </a:solidFill>
                        </a:rPr>
                        <a:t>Shyam</a:t>
                      </a:r>
                      <a:endParaRPr lang="en-US" b="0"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305378" y="4786322"/>
            <a:ext cx="8695778" cy="830997"/>
          </a:xfrm>
          <a:prstGeom prst="rect">
            <a:avLst/>
          </a:prstGeom>
          <a:noFill/>
          <a:ln w="28575">
            <a:solidFill>
              <a:srgbClr val="FF9900"/>
            </a:solidFill>
          </a:ln>
        </p:spPr>
        <p:txBody>
          <a:bodyPr wrap="none" rtlCol="0">
            <a:spAutoFit/>
          </a:bodyPr>
          <a:lstStyle/>
          <a:p>
            <a:r>
              <a:rPr lang="en-US" sz="2400" dirty="0" smtClean="0">
                <a:solidFill>
                  <a:srgbClr val="C00000"/>
                </a:solidFill>
              </a:rPr>
              <a:t>Transaction:</a:t>
            </a:r>
          </a:p>
          <a:p>
            <a:r>
              <a:rPr lang="en-US" sz="2400" dirty="0" smtClean="0"/>
              <a:t>Transfer </a:t>
            </a:r>
            <a:r>
              <a:rPr lang="en-US" sz="2400" dirty="0" err="1" smtClean="0"/>
              <a:t>Rs</a:t>
            </a:r>
            <a:r>
              <a:rPr lang="en-US" sz="2400" dirty="0"/>
              <a:t>. 100 </a:t>
            </a:r>
            <a:r>
              <a:rPr lang="en-US" sz="2400" dirty="0" smtClean="0"/>
              <a:t>from Ram </a:t>
            </a:r>
            <a:r>
              <a:rPr lang="en-US" sz="2400" dirty="0"/>
              <a:t>account to </a:t>
            </a:r>
            <a:r>
              <a:rPr lang="en-US" sz="2400" dirty="0" err="1"/>
              <a:t>Shyam</a:t>
            </a:r>
            <a:r>
              <a:rPr lang="en-US" sz="2400" dirty="0"/>
              <a:t> </a:t>
            </a:r>
            <a:r>
              <a:rPr lang="en-US" sz="2400" dirty="0" smtClean="0"/>
              <a:t>account.</a:t>
            </a:r>
            <a:endParaRPr lang="en-US" sz="2400" dirty="0"/>
          </a:p>
        </p:txBody>
      </p:sp>
      <p:sp>
        <p:nvSpPr>
          <p:cNvPr id="11" name="TextBox 10"/>
          <p:cNvSpPr txBox="1"/>
          <p:nvPr/>
        </p:nvSpPr>
        <p:spPr>
          <a:xfrm>
            <a:off x="1524000" y="2414856"/>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spTree>
    <p:extLst>
      <p:ext uri="{BB962C8B-B14F-4D97-AF65-F5344CB8AC3E}">
        <p14:creationId xmlns="" xmlns:p14="http://schemas.microsoft.com/office/powerpoint/2010/main" val="1603428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smtClean="0"/>
              <a:t>Example</a:t>
            </a:r>
            <a:endParaRPr lang="en-US" sz="2400" dirty="0"/>
          </a:p>
        </p:txBody>
      </p:sp>
      <p:sp>
        <p:nvSpPr>
          <p:cNvPr id="4" name="Date Placeholder 3"/>
          <p:cNvSpPr>
            <a:spLocks noGrp="1"/>
          </p:cNvSpPr>
          <p:nvPr>
            <p:ph type="dt" sz="half" idx="10"/>
          </p:nvPr>
        </p:nvSpPr>
        <p:spPr/>
        <p:txBody>
          <a:bodyPr/>
          <a:lstStyle/>
          <a:p>
            <a:fld id="{DCB25750-D6F4-4151-BC16-06DA38E7E3E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60</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1"/>
            <a:ext cx="341097" cy="5941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a:stCxn id="7" idx="3"/>
          </p:cNvCxnSpPr>
          <p:nvPr/>
        </p:nvCxnSpPr>
        <p:spPr bwMode="auto">
          <a:xfrm flipV="1">
            <a:off x="2438834" y="2462025"/>
            <a:ext cx="1125054" cy="2360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3346713083"/>
              </p:ext>
            </p:extLst>
          </p:nvPr>
        </p:nvGraphicFramePr>
        <p:xfrm>
          <a:off x="279715" y="2996952"/>
          <a:ext cx="4369439" cy="2108200"/>
        </p:xfrm>
        <a:graphic>
          <a:graphicData uri="http://schemas.openxmlformats.org/drawingml/2006/table">
            <a:tbl>
              <a:tblPr firstRow="1" bandRow="1">
                <a:tableStyleId>{5C22544A-7EE6-4342-B048-85BDC9FD1C3A}</a:tableStyleId>
              </a:tblPr>
              <a:tblGrid>
                <a:gridCol w="4369439"/>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 xmlns:p14="http://schemas.microsoft.com/office/powerpoint/2010/main" val="1709753756"/>
              </p:ext>
            </p:extLst>
          </p:nvPr>
        </p:nvGraphicFramePr>
        <p:xfrm>
          <a:off x="5364089" y="3158883"/>
          <a:ext cx="3417328" cy="1833880"/>
        </p:xfrm>
        <a:graphic>
          <a:graphicData uri="http://schemas.openxmlformats.org/drawingml/2006/table">
            <a:tbl>
              <a:tblPr firstRow="1" bandRow="1">
                <a:tableStyleId>{5C22544A-7EE6-4342-B048-85BDC9FD1C3A}</a:tableStyleId>
              </a:tblPr>
              <a:tblGrid>
                <a:gridCol w="3417328"/>
              </a:tblGrid>
              <a:tr h="370840">
                <a:tc>
                  <a:txBody>
                    <a:bodyPr/>
                    <a:lstStyle/>
                    <a:p>
                      <a:pPr algn="ctr"/>
                      <a:r>
                        <a:rPr lang="en-US" b="1" dirty="0" smtClean="0">
                          <a:solidFill>
                            <a:schemeClr val="tx1"/>
                          </a:solidFill>
                        </a:rPr>
                        <a:t>Transaction 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b="0" dirty="0" smtClean="0">
                          <a:solidFill>
                            <a:srgbClr val="333333"/>
                          </a:solidFill>
                        </a:rPr>
                        <a:t>sum:=0</a:t>
                      </a:r>
                    </a:p>
                    <a:p>
                      <a:r>
                        <a:rPr lang="en-US" sz="1800" dirty="0" smtClean="0">
                          <a:solidFill>
                            <a:srgbClr val="333333"/>
                          </a:solidFill>
                        </a:rPr>
                        <a:t>Read(</a:t>
                      </a:r>
                      <a:r>
                        <a:rPr lang="en-US" sz="1800" dirty="0" err="1" smtClean="0">
                          <a:solidFill>
                            <a:srgbClr val="333333"/>
                          </a:solidFill>
                        </a:rPr>
                        <a:t>TippuSeats</a:t>
                      </a:r>
                      <a:r>
                        <a:rPr lang="en-US" sz="1800" dirty="0" smtClean="0">
                          <a:solidFill>
                            <a:srgbClr val="333333"/>
                          </a:solidFill>
                        </a:rPr>
                        <a:t>)	</a:t>
                      </a:r>
                    </a:p>
                    <a:p>
                      <a:r>
                        <a:rPr lang="en-US" sz="1800" b="0" dirty="0" smtClean="0">
                          <a:solidFill>
                            <a:srgbClr val="333333"/>
                          </a:solidFill>
                        </a:rPr>
                        <a:t>sum=</a:t>
                      </a:r>
                      <a:r>
                        <a:rPr lang="en-US" sz="1800" b="0" dirty="0" err="1" smtClean="0">
                          <a:solidFill>
                            <a:srgbClr val="333333"/>
                          </a:solidFill>
                        </a:rPr>
                        <a:t>sum+TippuSeats</a:t>
                      </a:r>
                      <a:endParaRPr lang="en-US" sz="1800" b="0" dirty="0" smtClean="0">
                        <a:solidFill>
                          <a:srgbClr val="333333"/>
                        </a:solidFill>
                      </a:endParaRPr>
                    </a:p>
                    <a:p>
                      <a:r>
                        <a:rPr lang="en-US" sz="1800" b="0" dirty="0" smtClean="0">
                          <a:solidFill>
                            <a:srgbClr val="333333"/>
                          </a:solidFill>
                        </a:rPr>
                        <a:t>Read(</a:t>
                      </a:r>
                      <a:r>
                        <a:rPr lang="en-US" sz="1800" b="0" dirty="0" err="1" smtClean="0">
                          <a:solidFill>
                            <a:srgbClr val="333333"/>
                          </a:solidFill>
                        </a:rPr>
                        <a:t>ChamundiSeats</a:t>
                      </a:r>
                      <a:r>
                        <a:rPr lang="en-US" sz="1800" b="0" dirty="0" smtClean="0">
                          <a:solidFill>
                            <a:srgbClr val="333333"/>
                          </a:solidFill>
                        </a:rPr>
                        <a:t>)</a:t>
                      </a:r>
                    </a:p>
                    <a:p>
                      <a:r>
                        <a:rPr lang="en-US" sz="1800" b="0" dirty="0" smtClean="0">
                          <a:solidFill>
                            <a:srgbClr val="333333"/>
                          </a:solidFill>
                        </a:rPr>
                        <a:t>sum=</a:t>
                      </a:r>
                      <a:r>
                        <a:rPr lang="en-US" sz="1800" b="0" dirty="0" err="1" smtClean="0">
                          <a:solidFill>
                            <a:srgbClr val="333333"/>
                          </a:solidFill>
                        </a:rPr>
                        <a:t>sum+ChamundiSeats</a:t>
                      </a:r>
                      <a:endParaRPr lang="en-US" b="0" dirty="0">
                        <a:solidFill>
                          <a:srgbClr val="33333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2" name="TextBox 21"/>
          <p:cNvSpPr txBox="1"/>
          <p:nvPr/>
        </p:nvSpPr>
        <p:spPr>
          <a:xfrm>
            <a:off x="323528" y="5160094"/>
            <a:ext cx="8496944" cy="1077218"/>
          </a:xfrm>
          <a:prstGeom prst="rect">
            <a:avLst/>
          </a:prstGeom>
          <a:noFill/>
        </p:spPr>
        <p:txBody>
          <a:bodyPr wrap="square" rtlCol="0">
            <a:spAutoFit/>
          </a:bodyPr>
          <a:lstStyle/>
          <a:p>
            <a:r>
              <a:rPr lang="en-US" sz="1600" b="1" dirty="0" smtClean="0">
                <a:solidFill>
                  <a:srgbClr val="FF0000"/>
                </a:solidFill>
              </a:rPr>
              <a:t>Answer</a:t>
            </a:r>
          </a:p>
          <a:p>
            <a:r>
              <a:rPr lang="en-US" sz="1600" dirty="0" err="1" smtClean="0"/>
              <a:t>Tippu</a:t>
            </a:r>
            <a:r>
              <a:rPr lang="en-US" sz="1600" dirty="0" smtClean="0"/>
              <a:t> express  seats=75</a:t>
            </a:r>
          </a:p>
          <a:p>
            <a:r>
              <a:rPr lang="en-US" sz="1600" dirty="0" err="1" smtClean="0"/>
              <a:t>Chamundi</a:t>
            </a:r>
            <a:r>
              <a:rPr lang="en-US" sz="1600" dirty="0" smtClean="0"/>
              <a:t> express seats=75</a:t>
            </a:r>
          </a:p>
          <a:p>
            <a:r>
              <a:rPr lang="en-US" sz="1600" b="1" dirty="0"/>
              <a:t>s</a:t>
            </a:r>
            <a:r>
              <a:rPr lang="en-US" sz="1600" b="1" dirty="0" smtClean="0"/>
              <a:t>um</a:t>
            </a:r>
            <a:r>
              <a:rPr lang="en-US" sz="1600" dirty="0" smtClean="0"/>
              <a:t>=150</a:t>
            </a:r>
            <a:endParaRPr lang="en-US" sz="1600" dirty="0"/>
          </a:p>
        </p:txBody>
      </p:sp>
    </p:spTree>
    <p:extLst>
      <p:ext uri="{BB962C8B-B14F-4D97-AF65-F5344CB8AC3E}">
        <p14:creationId xmlns="" xmlns:p14="http://schemas.microsoft.com/office/powerpoint/2010/main" val="26078795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Concurrent Execution</a:t>
            </a:r>
            <a:endParaRPr lang="en-US" dirty="0"/>
          </a:p>
        </p:txBody>
      </p:sp>
      <p:sp>
        <p:nvSpPr>
          <p:cNvPr id="3" name="Content Placeholder 2"/>
          <p:cNvSpPr>
            <a:spLocks noGrp="1"/>
          </p:cNvSpPr>
          <p:nvPr>
            <p:ph idx="1"/>
          </p:nvPr>
        </p:nvSpPr>
        <p:spPr/>
        <p:txBody>
          <a:bodyPr/>
          <a:lstStyle/>
          <a:p>
            <a:pPr marL="0" indent="0">
              <a:lnSpc>
                <a:spcPct val="80000"/>
              </a:lnSpc>
              <a:buNone/>
            </a:pPr>
            <a:r>
              <a:rPr lang="en-US" sz="2400" dirty="0"/>
              <a:t>3</a:t>
            </a:r>
            <a:r>
              <a:rPr lang="en-US" sz="2400" dirty="0" smtClean="0"/>
              <a:t>. The </a:t>
            </a:r>
            <a:r>
              <a:rPr lang="en-US" sz="2400" dirty="0"/>
              <a:t>Incorrect Summary Problem</a:t>
            </a:r>
          </a:p>
          <a:p>
            <a:pPr lvl="1">
              <a:lnSpc>
                <a:spcPct val="80000"/>
              </a:lnSpc>
            </a:pPr>
            <a:r>
              <a:rPr lang="en-US" sz="2000" dirty="0"/>
              <a:t>If one transaction is calculating an aggregate summary function on a number of records while other transactions are updating some of these records, the aggregate function may calculate some values before they are updated and others after they are updated. </a:t>
            </a:r>
          </a:p>
        </p:txBody>
      </p:sp>
      <p:sp>
        <p:nvSpPr>
          <p:cNvPr id="4" name="Date Placeholder 3"/>
          <p:cNvSpPr>
            <a:spLocks noGrp="1"/>
          </p:cNvSpPr>
          <p:nvPr>
            <p:ph type="dt" sz="half" idx="10"/>
          </p:nvPr>
        </p:nvSpPr>
        <p:spPr/>
        <p:txBody>
          <a:bodyPr/>
          <a:lstStyle/>
          <a:p>
            <a:fld id="{0DAA9925-7192-4AA3-A248-C7222AA2A39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61</a:t>
            </a:fld>
            <a:endParaRPr lang="en-US"/>
          </a:p>
        </p:txBody>
      </p:sp>
    </p:spTree>
    <p:extLst>
      <p:ext uri="{BB962C8B-B14F-4D97-AF65-F5344CB8AC3E}">
        <p14:creationId xmlns="" xmlns:p14="http://schemas.microsoft.com/office/powerpoint/2010/main" val="2267010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a:t>Incorrect Summary Problem</a:t>
            </a:r>
          </a:p>
        </p:txBody>
      </p:sp>
      <p:sp>
        <p:nvSpPr>
          <p:cNvPr id="4" name="Date Placeholder 3"/>
          <p:cNvSpPr>
            <a:spLocks noGrp="1"/>
          </p:cNvSpPr>
          <p:nvPr>
            <p:ph type="dt" sz="half" idx="10"/>
          </p:nvPr>
        </p:nvSpPr>
        <p:spPr/>
        <p:txBody>
          <a:bodyPr/>
          <a:lstStyle/>
          <a:p>
            <a:fld id="{4AA8FC58-D3EB-4F4F-B937-B9317D6E33D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62</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0"/>
            <a:ext cx="420486" cy="732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p:nvPr/>
        </p:nvCxnSpPr>
        <p:spPr bwMode="auto">
          <a:xfrm flipV="1">
            <a:off x="2464435" y="2462024"/>
            <a:ext cx="1099453" cy="551878"/>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3" name="Table 22"/>
          <p:cNvGraphicFramePr>
            <a:graphicFrameLocks noGrp="1"/>
          </p:cNvGraphicFramePr>
          <p:nvPr>
            <p:extLst>
              <p:ext uri="{D42A27DB-BD31-4B8C-83A1-F6EECF244321}">
                <p14:modId xmlns="" xmlns:p14="http://schemas.microsoft.com/office/powerpoint/2010/main" val="4125242461"/>
              </p:ext>
            </p:extLst>
          </p:nvPr>
        </p:nvGraphicFramePr>
        <p:xfrm>
          <a:off x="673665" y="3140968"/>
          <a:ext cx="7786767" cy="3205480"/>
        </p:xfrm>
        <a:graphic>
          <a:graphicData uri="http://schemas.openxmlformats.org/drawingml/2006/table">
            <a:tbl>
              <a:tblPr firstRow="1" bandRow="1">
                <a:tableStyleId>{5C22544A-7EE6-4342-B048-85BDC9FD1C3A}</a:tableStyleId>
              </a:tblPr>
              <a:tblGrid>
                <a:gridCol w="4369439"/>
                <a:gridCol w="3417328"/>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Transaction 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endParaRPr lang="en-US" sz="1800" dirty="0" smtClean="0">
                        <a:solidFill>
                          <a:srgbClr val="0000FF"/>
                        </a:solidFill>
                      </a:endParaRPr>
                    </a:p>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r>
                        <a:rPr lang="en-US" sz="1800" dirty="0" err="1" smtClean="0">
                          <a:solidFill>
                            <a:srgbClr val="0000FF"/>
                          </a:solidFill>
                        </a:rPr>
                        <a:t>TippuSeats</a:t>
                      </a:r>
                      <a:r>
                        <a:rPr lang="en-US" sz="1800" dirty="0" smtClean="0">
                          <a:solidFill>
                            <a:srgbClr val="0000FF"/>
                          </a:solidFill>
                        </a:rPr>
                        <a:t>=TippuSeats-5</a:t>
                      </a:r>
                    </a:p>
                    <a:p>
                      <a:r>
                        <a:rPr lang="en-US" sz="1800" dirty="0" smtClean="0">
                          <a:solidFill>
                            <a:srgbClr val="0000FF"/>
                          </a:solidFill>
                        </a:rPr>
                        <a:t>Write(</a:t>
                      </a:r>
                      <a:r>
                        <a:rPr lang="en-US" sz="1800" dirty="0" err="1" smtClean="0">
                          <a:solidFill>
                            <a:srgbClr val="0000FF"/>
                          </a:solidFill>
                        </a:rPr>
                        <a:t>TippuSeats</a:t>
                      </a:r>
                      <a:r>
                        <a:rPr lang="en-US" sz="1800" dirty="0" smtClean="0">
                          <a:solidFill>
                            <a:srgbClr val="0000FF"/>
                          </a:solidFill>
                        </a:rPr>
                        <a:t>)</a:t>
                      </a:r>
                    </a:p>
                    <a:p>
                      <a:endParaRPr lang="en-US" sz="1800" dirty="0" smtClean="0">
                        <a:solidFill>
                          <a:srgbClr val="0000FF"/>
                        </a:solidFill>
                      </a:endParaRPr>
                    </a:p>
                    <a:p>
                      <a:endParaRPr lang="en-US" sz="1800" dirty="0" smtClean="0">
                        <a:solidFill>
                          <a:srgbClr val="0000FF"/>
                        </a:solidFill>
                      </a:endParaRPr>
                    </a:p>
                    <a:p>
                      <a:endParaRPr lang="en-US" sz="1800" dirty="0" smtClean="0">
                        <a:solidFill>
                          <a:srgbClr val="0000FF"/>
                        </a:solidFill>
                      </a:endParaRPr>
                    </a:p>
                    <a:p>
                      <a:r>
                        <a:rPr lang="en-US" sz="1800" dirty="0" smtClean="0">
                          <a:solidFill>
                            <a:srgbClr val="0000FF"/>
                          </a:solidFill>
                        </a:rPr>
                        <a:t>Read(</a:t>
                      </a:r>
                      <a:r>
                        <a:rPr lang="en-US" sz="1800" dirty="0" err="1" smtClean="0">
                          <a:solidFill>
                            <a:srgbClr val="0000FF"/>
                          </a:solidFill>
                        </a:rPr>
                        <a:t>ChamundiSeats</a:t>
                      </a:r>
                      <a:r>
                        <a:rPr lang="en-US" sz="1800" dirty="0" smtClean="0">
                          <a:solidFill>
                            <a:srgbClr val="0000FF"/>
                          </a:solidFill>
                        </a:rPr>
                        <a:t>)</a:t>
                      </a:r>
                    </a:p>
                    <a:p>
                      <a:r>
                        <a:rPr lang="en-US" sz="1800" dirty="0" err="1" smtClean="0">
                          <a:solidFill>
                            <a:srgbClr val="0000FF"/>
                          </a:solidFill>
                        </a:rPr>
                        <a:t>ChamundiSeats</a:t>
                      </a:r>
                      <a:r>
                        <a:rPr lang="en-US" sz="1800" dirty="0" smtClean="0">
                          <a:solidFill>
                            <a:srgbClr val="0000FF"/>
                          </a:solidFill>
                        </a:rPr>
                        <a:t>=ChamundiSeats+5</a:t>
                      </a:r>
                    </a:p>
                    <a:p>
                      <a:r>
                        <a:rPr lang="en-US" sz="1800" dirty="0" smtClean="0">
                          <a:solidFill>
                            <a:srgbClr val="0000FF"/>
                          </a:solidFill>
                        </a:rPr>
                        <a:t>Write(</a:t>
                      </a:r>
                      <a:r>
                        <a:rPr lang="en-US" sz="1800" dirty="0" err="1" smtClean="0">
                          <a:solidFill>
                            <a:srgbClr val="0000FF"/>
                          </a:solidFill>
                        </a:rPr>
                        <a:t>ChamundiSeats</a:t>
                      </a:r>
                      <a:r>
                        <a:rPr lang="en-US" sz="1800" dirty="0" smtClean="0">
                          <a:solidFill>
                            <a:srgbClr val="0000FF"/>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rgbClr val="333333"/>
                          </a:solidFill>
                        </a:rPr>
                        <a:t>sum:=0</a:t>
                      </a:r>
                    </a:p>
                    <a:p>
                      <a:endParaRPr lang="en-US" b="0" dirty="0" smtClean="0">
                        <a:solidFill>
                          <a:schemeClr val="tx1"/>
                        </a:solidFill>
                      </a:endParaRPr>
                    </a:p>
                    <a:p>
                      <a:endParaRPr lang="en-US" sz="1800" dirty="0" smtClean="0">
                        <a:solidFill>
                          <a:srgbClr val="CC00CC"/>
                        </a:solidFill>
                      </a:endParaRPr>
                    </a:p>
                    <a:p>
                      <a:r>
                        <a:rPr lang="en-US" sz="1800" dirty="0" smtClean="0">
                          <a:solidFill>
                            <a:srgbClr val="333333"/>
                          </a:solidFill>
                        </a:rPr>
                        <a:t>Read(</a:t>
                      </a:r>
                      <a:r>
                        <a:rPr lang="en-US" sz="1800" dirty="0" err="1" smtClean="0">
                          <a:solidFill>
                            <a:srgbClr val="333333"/>
                          </a:solidFill>
                        </a:rPr>
                        <a:t>TippuSeats</a:t>
                      </a:r>
                      <a:r>
                        <a:rPr lang="en-US" sz="1800" dirty="0" smtClean="0">
                          <a:solidFill>
                            <a:srgbClr val="333333"/>
                          </a:solidFill>
                        </a:rPr>
                        <a:t>)	</a:t>
                      </a:r>
                    </a:p>
                    <a:p>
                      <a:r>
                        <a:rPr lang="en-US" sz="1800" b="0" dirty="0" smtClean="0">
                          <a:solidFill>
                            <a:srgbClr val="333333"/>
                          </a:solidFill>
                        </a:rPr>
                        <a:t>sum=</a:t>
                      </a:r>
                      <a:r>
                        <a:rPr lang="en-US" sz="1800" b="0" dirty="0" err="1" smtClean="0">
                          <a:solidFill>
                            <a:srgbClr val="333333"/>
                          </a:solidFill>
                        </a:rPr>
                        <a:t>sum+TippuSeats</a:t>
                      </a:r>
                      <a:endParaRPr lang="en-US" sz="1800" b="0" dirty="0" smtClean="0">
                        <a:solidFill>
                          <a:srgbClr val="333333"/>
                        </a:solidFill>
                      </a:endParaRPr>
                    </a:p>
                    <a:p>
                      <a:r>
                        <a:rPr lang="en-US" sz="1800" b="0" dirty="0" smtClean="0">
                          <a:solidFill>
                            <a:srgbClr val="333333"/>
                          </a:solidFill>
                        </a:rPr>
                        <a:t>Read(</a:t>
                      </a:r>
                      <a:r>
                        <a:rPr lang="en-US" sz="1800" b="0" dirty="0" err="1" smtClean="0">
                          <a:solidFill>
                            <a:srgbClr val="333333"/>
                          </a:solidFill>
                        </a:rPr>
                        <a:t>ChamundiSeats</a:t>
                      </a:r>
                      <a:r>
                        <a:rPr lang="en-US" sz="1800" b="0" dirty="0" smtClean="0">
                          <a:solidFill>
                            <a:srgbClr val="333333"/>
                          </a:solidFill>
                        </a:rPr>
                        <a:t>)</a:t>
                      </a:r>
                    </a:p>
                    <a:p>
                      <a:r>
                        <a:rPr lang="en-US" sz="1800" b="0" dirty="0" smtClean="0">
                          <a:solidFill>
                            <a:srgbClr val="333333"/>
                          </a:solidFill>
                        </a:rPr>
                        <a:t>sum=</a:t>
                      </a:r>
                      <a:r>
                        <a:rPr lang="en-US" sz="1800" b="0" dirty="0" err="1" smtClean="0">
                          <a:solidFill>
                            <a:srgbClr val="333333"/>
                          </a:solidFill>
                        </a:rPr>
                        <a:t>sum+ChamundiSeats</a:t>
                      </a:r>
                      <a:endParaRPr lang="en-US" b="0" dirty="0">
                        <a:solidFill>
                          <a:srgbClr val="33333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3677191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a:t>Incorrect Summary Problem</a:t>
            </a:r>
          </a:p>
        </p:txBody>
      </p:sp>
      <p:sp>
        <p:nvSpPr>
          <p:cNvPr id="4" name="Date Placeholder 3"/>
          <p:cNvSpPr>
            <a:spLocks noGrp="1"/>
          </p:cNvSpPr>
          <p:nvPr>
            <p:ph type="dt" sz="half" idx="10"/>
          </p:nvPr>
        </p:nvSpPr>
        <p:spPr/>
        <p:txBody>
          <a:bodyPr/>
          <a:lstStyle/>
          <a:p>
            <a:fld id="{BBD59AAD-BCF5-4656-B5B3-77489586B6ED}"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63</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0"/>
            <a:ext cx="420486" cy="732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a:stCxn id="7" idx="3"/>
          </p:cNvCxnSpPr>
          <p:nvPr/>
        </p:nvCxnSpPr>
        <p:spPr bwMode="auto">
          <a:xfrm flipV="1">
            <a:off x="2518223" y="2462024"/>
            <a:ext cx="1045665" cy="305156"/>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18223" y="3076179"/>
            <a:ext cx="4572370" cy="1948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23528" y="5085184"/>
            <a:ext cx="8496944" cy="830997"/>
          </a:xfrm>
          <a:prstGeom prst="rect">
            <a:avLst/>
          </a:prstGeom>
          <a:noFill/>
        </p:spPr>
        <p:txBody>
          <a:bodyPr wrap="square" rtlCol="0">
            <a:spAutoFit/>
          </a:bodyPr>
          <a:lstStyle/>
          <a:p>
            <a:r>
              <a:rPr lang="en-US" sz="1600" b="1" dirty="0" smtClean="0">
                <a:solidFill>
                  <a:srgbClr val="FF0000"/>
                </a:solidFill>
              </a:rPr>
              <a:t>Question</a:t>
            </a:r>
          </a:p>
          <a:p>
            <a:r>
              <a:rPr lang="en-US" sz="1600" dirty="0" smtClean="0"/>
              <a:t>What will be the total number of seats on </a:t>
            </a:r>
            <a:r>
              <a:rPr lang="en-US" sz="1600" dirty="0" err="1" smtClean="0"/>
              <a:t>Tippu</a:t>
            </a:r>
            <a:r>
              <a:rPr lang="en-US" sz="1600" dirty="0" smtClean="0"/>
              <a:t> express &amp; </a:t>
            </a:r>
            <a:r>
              <a:rPr lang="en-US" sz="1600" dirty="0" err="1" smtClean="0"/>
              <a:t>Chamundi</a:t>
            </a:r>
            <a:r>
              <a:rPr lang="en-US" sz="1600" dirty="0" smtClean="0"/>
              <a:t> express; and sum value when above set of transactions statements are executed</a:t>
            </a:r>
            <a:endParaRPr lang="en-US" sz="1600" dirty="0"/>
          </a:p>
        </p:txBody>
      </p:sp>
    </p:spTree>
    <p:extLst>
      <p:ext uri="{BB962C8B-B14F-4D97-AF65-F5344CB8AC3E}">
        <p14:creationId xmlns="" xmlns:p14="http://schemas.microsoft.com/office/powerpoint/2010/main" val="14791661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pPr>
            <a:r>
              <a:rPr lang="en-US" sz="2400" dirty="0"/>
              <a:t>Incorrect Summary Problem</a:t>
            </a:r>
          </a:p>
        </p:txBody>
      </p:sp>
      <p:sp>
        <p:nvSpPr>
          <p:cNvPr id="4" name="Date Placeholder 3"/>
          <p:cNvSpPr>
            <a:spLocks noGrp="1"/>
          </p:cNvSpPr>
          <p:nvPr>
            <p:ph type="dt" sz="half" idx="10"/>
          </p:nvPr>
        </p:nvSpPr>
        <p:spPr/>
        <p:txBody>
          <a:bodyPr/>
          <a:lstStyle/>
          <a:p>
            <a:fld id="{D13EE6AA-D910-430A-9DF6-5BF0F5281A58}"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64</a:t>
            </a:fld>
            <a:endParaRPr lang="en-US"/>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7737" y="2400950"/>
            <a:ext cx="420486" cy="732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928931" y="2462024"/>
            <a:ext cx="387144" cy="6968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Straight Arrow Connector 9"/>
          <p:cNvCxnSpPr>
            <a:stCxn id="7" idx="3"/>
          </p:cNvCxnSpPr>
          <p:nvPr/>
        </p:nvCxnSpPr>
        <p:spPr bwMode="auto">
          <a:xfrm flipV="1">
            <a:off x="2518223" y="2462024"/>
            <a:ext cx="1045665" cy="305156"/>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cxnSp>
        <p:nvCxnSpPr>
          <p:cNvPr id="11" name="Straight Arrow Connector 10"/>
          <p:cNvCxnSpPr>
            <a:stCxn id="8" idx="1"/>
          </p:cNvCxnSpPr>
          <p:nvPr/>
        </p:nvCxnSpPr>
        <p:spPr bwMode="auto">
          <a:xfrm flipH="1" flipV="1">
            <a:off x="5364089" y="2427844"/>
            <a:ext cx="1564842" cy="382610"/>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2" name="TextBox 11"/>
          <p:cNvSpPr txBox="1"/>
          <p:nvPr/>
        </p:nvSpPr>
        <p:spPr>
          <a:xfrm>
            <a:off x="1187624" y="2644570"/>
            <a:ext cx="856325" cy="369332"/>
          </a:xfrm>
          <a:prstGeom prst="rect">
            <a:avLst/>
          </a:prstGeom>
          <a:noFill/>
        </p:spPr>
        <p:txBody>
          <a:bodyPr wrap="none" rtlCol="0">
            <a:spAutoFit/>
          </a:bodyPr>
          <a:lstStyle/>
          <a:p>
            <a:r>
              <a:rPr lang="en-US" dirty="0" smtClean="0"/>
              <a:t>User1</a:t>
            </a:r>
            <a:endParaRPr lang="en-US" dirty="0"/>
          </a:p>
        </p:txBody>
      </p:sp>
      <p:sp>
        <p:nvSpPr>
          <p:cNvPr id="13" name="TextBox 12"/>
          <p:cNvSpPr txBox="1"/>
          <p:nvPr/>
        </p:nvSpPr>
        <p:spPr>
          <a:xfrm>
            <a:off x="7325239" y="2625787"/>
            <a:ext cx="856325" cy="369332"/>
          </a:xfrm>
          <a:prstGeom prst="rect">
            <a:avLst/>
          </a:prstGeom>
          <a:noFill/>
        </p:spPr>
        <p:txBody>
          <a:bodyPr wrap="none" rtlCol="0">
            <a:spAutoFit/>
          </a:bodyPr>
          <a:lstStyle/>
          <a:p>
            <a:r>
              <a:rPr lang="en-US" dirty="0" smtClean="0"/>
              <a:t>User3</a:t>
            </a:r>
            <a:endParaRPr lang="en-US" dirty="0"/>
          </a:p>
        </p:txBody>
      </p:sp>
      <p:pic>
        <p:nvPicPr>
          <p:cNvPr id="18"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18223" y="3076179"/>
            <a:ext cx="4572370" cy="1948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23528" y="5085184"/>
            <a:ext cx="8496944" cy="1323439"/>
          </a:xfrm>
          <a:prstGeom prst="rect">
            <a:avLst/>
          </a:prstGeom>
          <a:noFill/>
        </p:spPr>
        <p:txBody>
          <a:bodyPr wrap="square" rtlCol="0">
            <a:spAutoFit/>
          </a:bodyPr>
          <a:lstStyle/>
          <a:p>
            <a:r>
              <a:rPr lang="en-US" sz="1600" b="1" dirty="0" smtClean="0">
                <a:solidFill>
                  <a:srgbClr val="FF0000"/>
                </a:solidFill>
              </a:rPr>
              <a:t>Answer</a:t>
            </a:r>
          </a:p>
          <a:p>
            <a:r>
              <a:rPr lang="en-US" sz="1600" dirty="0" err="1"/>
              <a:t>Tippu</a:t>
            </a:r>
            <a:r>
              <a:rPr lang="en-US" sz="1600" dirty="0"/>
              <a:t> express  seats=75</a:t>
            </a:r>
          </a:p>
          <a:p>
            <a:r>
              <a:rPr lang="en-US" sz="1600" dirty="0" err="1"/>
              <a:t>Chamundi</a:t>
            </a:r>
            <a:r>
              <a:rPr lang="en-US" sz="1600" dirty="0"/>
              <a:t> express seats=75</a:t>
            </a:r>
          </a:p>
          <a:p>
            <a:r>
              <a:rPr lang="en-US" sz="1600" dirty="0" smtClean="0"/>
              <a:t>Sum=145   &lt;- </a:t>
            </a:r>
            <a:r>
              <a:rPr lang="en-US" sz="1600" b="1" dirty="0" smtClean="0"/>
              <a:t>INCORRECT</a:t>
            </a:r>
            <a:endParaRPr lang="en-US" sz="1600" b="1" dirty="0"/>
          </a:p>
          <a:p>
            <a:endParaRPr lang="en-US" sz="1600" b="1" dirty="0" smtClean="0">
              <a:solidFill>
                <a:srgbClr val="FF0000"/>
              </a:solidFill>
            </a:endParaRPr>
          </a:p>
        </p:txBody>
      </p:sp>
    </p:spTree>
    <p:extLst>
      <p:ext uri="{BB962C8B-B14F-4D97-AF65-F5344CB8AC3E}">
        <p14:creationId xmlns="" xmlns:p14="http://schemas.microsoft.com/office/powerpoint/2010/main" val="33286333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Concurrent Execution</a:t>
            </a:r>
            <a:endParaRPr lang="en-IN" dirty="0"/>
          </a:p>
        </p:txBody>
      </p:sp>
      <p:sp>
        <p:nvSpPr>
          <p:cNvPr id="3" name="Content Placeholder 2"/>
          <p:cNvSpPr>
            <a:spLocks noGrp="1"/>
          </p:cNvSpPr>
          <p:nvPr>
            <p:ph idx="1"/>
          </p:nvPr>
        </p:nvSpPr>
        <p:spPr/>
        <p:txBody>
          <a:bodyPr/>
          <a:lstStyle/>
          <a:p>
            <a:r>
              <a:rPr lang="en-IN" sz="2400" dirty="0" smtClean="0"/>
              <a:t>What is Concurrent Execution ?</a:t>
            </a:r>
          </a:p>
          <a:p>
            <a:pPr marL="0" indent="0">
              <a:buNone/>
            </a:pPr>
            <a:r>
              <a:rPr lang="en-IN" sz="2400" dirty="0" smtClean="0"/>
              <a:t>When Multiple users trying to access same database record in an uncontrolled manner.</a:t>
            </a:r>
          </a:p>
          <a:p>
            <a:pPr marL="0" indent="0">
              <a:buNone/>
            </a:pPr>
            <a:endParaRPr lang="en-IN" sz="2400" dirty="0" smtClean="0"/>
          </a:p>
          <a:p>
            <a:r>
              <a:rPr lang="en-IN" sz="2400" dirty="0" smtClean="0"/>
              <a:t>Problems with Concurrent execution</a:t>
            </a:r>
          </a:p>
          <a:p>
            <a:pPr marL="985837" lvl="1" indent="-514350">
              <a:buFont typeface="+mj-lt"/>
              <a:buAutoNum type="arabicPeriod"/>
            </a:pPr>
            <a:r>
              <a:rPr lang="en-IN" sz="2000" dirty="0" smtClean="0"/>
              <a:t>Lost Update Problem</a:t>
            </a:r>
          </a:p>
          <a:p>
            <a:pPr marL="985837" lvl="1" indent="-514350">
              <a:buFont typeface="+mj-lt"/>
              <a:buAutoNum type="arabicPeriod"/>
            </a:pPr>
            <a:r>
              <a:rPr lang="en-US" sz="2000" dirty="0"/>
              <a:t>Temporary Update (or Dirty Read) Problem</a:t>
            </a:r>
            <a:r>
              <a:rPr lang="en-US" sz="2000" b="1" dirty="0"/>
              <a:t> </a:t>
            </a:r>
          </a:p>
          <a:p>
            <a:pPr marL="985837" lvl="1" indent="-514350">
              <a:buFont typeface="+mj-lt"/>
              <a:buAutoNum type="arabicPeriod"/>
            </a:pPr>
            <a:r>
              <a:rPr lang="en-IN" sz="2000" dirty="0"/>
              <a:t>Incorrect Summary </a:t>
            </a:r>
            <a:r>
              <a:rPr lang="en-IN" sz="2000" dirty="0" smtClean="0"/>
              <a:t>Problem</a:t>
            </a:r>
          </a:p>
          <a:p>
            <a:pPr marL="985837" lvl="1" indent="-514350">
              <a:buFont typeface="+mj-lt"/>
              <a:buAutoNum type="arabicPeriod"/>
            </a:pPr>
            <a:r>
              <a:rPr lang="en-IN" sz="2000" b="1" dirty="0"/>
              <a:t>Unrepeatable Read</a:t>
            </a:r>
          </a:p>
          <a:p>
            <a:endParaRPr lang="en-IN" sz="2400" dirty="0"/>
          </a:p>
        </p:txBody>
      </p:sp>
      <p:sp>
        <p:nvSpPr>
          <p:cNvPr id="4" name="Date Placeholder 3"/>
          <p:cNvSpPr>
            <a:spLocks noGrp="1"/>
          </p:cNvSpPr>
          <p:nvPr>
            <p:ph type="dt" sz="half" idx="10"/>
          </p:nvPr>
        </p:nvSpPr>
        <p:spPr/>
        <p:txBody>
          <a:bodyPr/>
          <a:lstStyle/>
          <a:p>
            <a:fld id="{A8A83AA0-C31F-4406-B40A-510EE1870C4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65</a:t>
            </a:fld>
            <a:endParaRPr lang="en-US"/>
          </a:p>
        </p:txBody>
      </p:sp>
    </p:spTree>
    <p:extLst>
      <p:ext uri="{BB962C8B-B14F-4D97-AF65-F5344CB8AC3E}">
        <p14:creationId xmlns="" xmlns:p14="http://schemas.microsoft.com/office/powerpoint/2010/main" val="12168741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Unrepeatable Read</a:t>
            </a:r>
            <a:endParaRPr lang="en-US" dirty="0"/>
          </a:p>
        </p:txBody>
      </p:sp>
      <p:sp>
        <p:nvSpPr>
          <p:cNvPr id="3" name="Content Placeholder 2"/>
          <p:cNvSpPr>
            <a:spLocks noGrp="1"/>
          </p:cNvSpPr>
          <p:nvPr>
            <p:ph idx="1"/>
          </p:nvPr>
        </p:nvSpPr>
        <p:spPr/>
        <p:txBody>
          <a:bodyPr/>
          <a:lstStyle/>
          <a:p>
            <a:r>
              <a:rPr lang="en-IN" sz="2400" dirty="0"/>
              <a:t>Unrepeatable </a:t>
            </a:r>
            <a:r>
              <a:rPr lang="en-IN" sz="2400" dirty="0" smtClean="0"/>
              <a:t>Read occurs, i</a:t>
            </a:r>
            <a:r>
              <a:rPr lang="en-US" sz="2400" dirty="0" smtClean="0"/>
              <a:t>f </a:t>
            </a:r>
            <a:r>
              <a:rPr lang="en-US" sz="2400" dirty="0"/>
              <a:t>transaction T1 reads an item twice and the item </a:t>
            </a:r>
            <a:r>
              <a:rPr lang="en-US" sz="2400" dirty="0" smtClean="0"/>
              <a:t>is </a:t>
            </a:r>
            <a:r>
              <a:rPr lang="en-US" sz="2400" dirty="0"/>
              <a:t>changed by an </a:t>
            </a:r>
            <a:r>
              <a:rPr lang="en-US" sz="2400" dirty="0" smtClean="0"/>
              <a:t>another </a:t>
            </a:r>
            <a:r>
              <a:rPr lang="en-US" sz="2400" dirty="0"/>
              <a:t>transaction T2 between </a:t>
            </a:r>
            <a:r>
              <a:rPr lang="en-US" sz="2400" dirty="0" smtClean="0"/>
              <a:t>two </a:t>
            </a:r>
            <a:r>
              <a:rPr lang="en-US" sz="2400" dirty="0"/>
              <a:t>reads hence T1 </a:t>
            </a:r>
            <a:r>
              <a:rPr lang="en-US" sz="2400" dirty="0" smtClean="0"/>
              <a:t>finds two different </a:t>
            </a:r>
            <a:r>
              <a:rPr lang="en-US" sz="2400" dirty="0"/>
              <a:t>values on it's two reads.</a:t>
            </a:r>
            <a:endParaRPr lang="en-IN" sz="2400" dirty="0" smtClean="0"/>
          </a:p>
          <a:p>
            <a:r>
              <a:rPr lang="en-IN" sz="2400" dirty="0" smtClean="0"/>
              <a:t>Example: If during train reservation, a user inquires about seat availability on several trains. When user decides on a particular train, the transaction reads the number of seats on that train a second time before completing the reservation.</a:t>
            </a:r>
            <a:endParaRPr lang="en-US" sz="2400" dirty="0"/>
          </a:p>
        </p:txBody>
      </p:sp>
      <p:sp>
        <p:nvSpPr>
          <p:cNvPr id="4" name="Date Placeholder 3"/>
          <p:cNvSpPr>
            <a:spLocks noGrp="1"/>
          </p:cNvSpPr>
          <p:nvPr>
            <p:ph type="dt" sz="half" idx="10"/>
          </p:nvPr>
        </p:nvSpPr>
        <p:spPr/>
        <p:txBody>
          <a:bodyPr/>
          <a:lstStyle/>
          <a:p>
            <a:fld id="{22CBE7C0-5C40-437A-BA6D-7511B5CFA2A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66</a:t>
            </a:fld>
            <a:endParaRPr lang="en-US"/>
          </a:p>
        </p:txBody>
      </p:sp>
    </p:spTree>
    <p:extLst>
      <p:ext uri="{BB962C8B-B14F-4D97-AF65-F5344CB8AC3E}">
        <p14:creationId xmlns="" xmlns:p14="http://schemas.microsoft.com/office/powerpoint/2010/main" val="2175927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Unrepeatable </a:t>
            </a:r>
            <a:r>
              <a:rPr lang="en-IN" dirty="0" smtClean="0"/>
              <a:t>Read: Example</a:t>
            </a:r>
            <a:endParaRPr lang="en-US" dirty="0"/>
          </a:p>
        </p:txBody>
      </p:sp>
      <p:sp>
        <p:nvSpPr>
          <p:cNvPr id="4" name="Date Placeholder 3"/>
          <p:cNvSpPr>
            <a:spLocks noGrp="1"/>
          </p:cNvSpPr>
          <p:nvPr>
            <p:ph type="dt" sz="half" idx="10"/>
          </p:nvPr>
        </p:nvSpPr>
        <p:spPr/>
        <p:txBody>
          <a:bodyPr/>
          <a:lstStyle/>
          <a:p>
            <a:fld id="{1E88DE7F-7E50-4BF6-A01E-F906F78003C6}"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67</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179821215"/>
              </p:ext>
            </p:extLst>
          </p:nvPr>
        </p:nvGraphicFramePr>
        <p:xfrm>
          <a:off x="899592" y="2636912"/>
          <a:ext cx="7128792" cy="2108200"/>
        </p:xfrm>
        <a:graphic>
          <a:graphicData uri="http://schemas.openxmlformats.org/drawingml/2006/table">
            <a:tbl>
              <a:tblPr firstRow="1" bandRow="1">
                <a:tableStyleId>{5C22544A-7EE6-4342-B048-85BDC9FD1C3A}</a:tableStyleId>
              </a:tblPr>
              <a:tblGrid>
                <a:gridCol w="3230246"/>
                <a:gridCol w="3898546"/>
              </a:tblGrid>
              <a:tr h="370840">
                <a:tc>
                  <a:txBody>
                    <a:bodyPr/>
                    <a:lstStyle/>
                    <a:p>
                      <a:pPr algn="ctr"/>
                      <a:r>
                        <a:rPr lang="en-US" b="1" dirty="0" smtClean="0">
                          <a:solidFill>
                            <a:schemeClr val="tx1"/>
                          </a:solidFill>
                        </a:rPr>
                        <a:t>Transaction 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Transaction 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9280">
                <a:tc>
                  <a:txBody>
                    <a:bodyPr/>
                    <a:lstStyle/>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p>
                      <a:endParaRPr lang="en-US" sz="1800" dirty="0" smtClean="0">
                        <a:solidFill>
                          <a:srgbClr val="0000FF"/>
                        </a:solidFill>
                      </a:endParaRPr>
                    </a:p>
                    <a:p>
                      <a:endParaRPr lang="en-US" sz="1800" dirty="0" smtClean="0">
                        <a:solidFill>
                          <a:srgbClr val="0000FF"/>
                        </a:solidFill>
                      </a:endParaRPr>
                    </a:p>
                    <a:p>
                      <a:endParaRPr lang="en-US" sz="1800" dirty="0" smtClean="0">
                        <a:solidFill>
                          <a:srgbClr val="0000FF"/>
                        </a:solidFill>
                      </a:endParaRPr>
                    </a:p>
                    <a:p>
                      <a:endParaRPr lang="en-US" sz="1800" dirty="0" smtClean="0">
                        <a:solidFill>
                          <a:srgbClr val="0000FF"/>
                        </a:solidFill>
                      </a:endParaRPr>
                    </a:p>
                    <a:p>
                      <a:r>
                        <a:rPr lang="en-US" sz="1800" dirty="0" smtClean="0">
                          <a:solidFill>
                            <a:srgbClr val="0000FF"/>
                          </a:solidFill>
                        </a:rPr>
                        <a:t>Read(</a:t>
                      </a:r>
                      <a:r>
                        <a:rPr lang="en-US" sz="1800" dirty="0" err="1" smtClean="0">
                          <a:solidFill>
                            <a:srgbClr val="0000FF"/>
                          </a:solidFill>
                        </a:rPr>
                        <a:t>TippuSeats</a:t>
                      </a:r>
                      <a:r>
                        <a:rPr lang="en-US" sz="1800" dirty="0" smtClean="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smtClean="0">
                        <a:solidFill>
                          <a:schemeClr val="tx1"/>
                        </a:solidFill>
                      </a:endParaRPr>
                    </a:p>
                    <a:p>
                      <a:r>
                        <a:rPr lang="en-US" sz="1800" dirty="0" smtClean="0">
                          <a:solidFill>
                            <a:srgbClr val="CC00CC"/>
                          </a:solidFill>
                        </a:rPr>
                        <a:t>Read(</a:t>
                      </a:r>
                      <a:r>
                        <a:rPr lang="en-US" sz="1800" dirty="0" err="1" smtClean="0">
                          <a:solidFill>
                            <a:srgbClr val="CC00CC"/>
                          </a:solidFill>
                        </a:rPr>
                        <a:t>TippuSeats</a:t>
                      </a:r>
                      <a:r>
                        <a:rPr lang="en-US" sz="1800" dirty="0" smtClean="0">
                          <a:solidFill>
                            <a:srgbClr val="CC00CC"/>
                          </a:solidFill>
                        </a:rPr>
                        <a:t>)	 </a:t>
                      </a:r>
                      <a:r>
                        <a:rPr lang="en-US" sz="1800" dirty="0" err="1" smtClean="0">
                          <a:solidFill>
                            <a:srgbClr val="CC00CC"/>
                          </a:solidFill>
                        </a:rPr>
                        <a:t>TippuSeats</a:t>
                      </a:r>
                      <a:r>
                        <a:rPr lang="en-US" sz="1800" dirty="0" smtClean="0">
                          <a:solidFill>
                            <a:srgbClr val="CC00CC"/>
                          </a:solidFill>
                        </a:rPr>
                        <a:t>=TippuSeats+4</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CC00CC"/>
                          </a:solidFill>
                        </a:rPr>
                        <a:t>Write(</a:t>
                      </a:r>
                      <a:r>
                        <a:rPr lang="en-US" sz="1800" dirty="0" err="1" smtClean="0">
                          <a:solidFill>
                            <a:srgbClr val="CC00CC"/>
                          </a:solidFill>
                        </a:rPr>
                        <a:t>TippuSeats</a:t>
                      </a:r>
                      <a:r>
                        <a:rPr lang="en-US" sz="1800" dirty="0" smtClean="0">
                          <a:solidFill>
                            <a:srgbClr val="CC00CC"/>
                          </a:solidFill>
                        </a:rPr>
                        <a:t>)</a:t>
                      </a:r>
                      <a:endParaRPr lang="en-US" sz="1800" dirty="0" smtClean="0">
                        <a:solidFill>
                          <a:srgbClr val="0000FF"/>
                        </a:solidFill>
                      </a:endParaRP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353" y="1052569"/>
            <a:ext cx="5061570" cy="1368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7544" y="5013176"/>
            <a:ext cx="8298875" cy="1200329"/>
          </a:xfrm>
          <a:prstGeom prst="rect">
            <a:avLst/>
          </a:prstGeom>
          <a:noFill/>
        </p:spPr>
        <p:txBody>
          <a:bodyPr wrap="none" rtlCol="0">
            <a:spAutoFit/>
          </a:bodyPr>
          <a:lstStyle/>
          <a:p>
            <a:r>
              <a:rPr lang="en-US" dirty="0" smtClean="0"/>
              <a:t>First time when Transaction T1 reads, </a:t>
            </a:r>
            <a:r>
              <a:rPr lang="en-US" dirty="0" err="1" smtClean="0"/>
              <a:t>TippuSeats</a:t>
            </a:r>
            <a:r>
              <a:rPr lang="en-US" dirty="0" smtClean="0"/>
              <a:t> value</a:t>
            </a:r>
          </a:p>
          <a:p>
            <a:r>
              <a:rPr lang="en-US" dirty="0"/>
              <a:t>w</a:t>
            </a:r>
            <a:r>
              <a:rPr lang="en-US" dirty="0" smtClean="0"/>
              <a:t>ill be 80  but second time when the same Transaction T1</a:t>
            </a:r>
          </a:p>
          <a:p>
            <a:r>
              <a:rPr lang="en-US" dirty="0" smtClean="0"/>
              <a:t>Reads,  </a:t>
            </a:r>
            <a:r>
              <a:rPr lang="en-US" dirty="0" err="1" smtClean="0"/>
              <a:t>TippuSeats</a:t>
            </a:r>
            <a:r>
              <a:rPr lang="en-US" dirty="0" smtClean="0"/>
              <a:t> value will be 84. T1 is seeing two different values</a:t>
            </a:r>
          </a:p>
          <a:p>
            <a:r>
              <a:rPr lang="en-US" dirty="0"/>
              <a:t>f</a:t>
            </a:r>
            <a:r>
              <a:rPr lang="en-US" dirty="0" smtClean="0"/>
              <a:t>or same item </a:t>
            </a:r>
            <a:r>
              <a:rPr lang="en-US" dirty="0" err="1" smtClean="0"/>
              <a:t>TippuSeats</a:t>
            </a:r>
            <a:endParaRPr lang="en-US" dirty="0"/>
          </a:p>
        </p:txBody>
      </p:sp>
    </p:spTree>
    <p:extLst>
      <p:ext uri="{BB962C8B-B14F-4D97-AF65-F5344CB8AC3E}">
        <p14:creationId xmlns="" xmlns:p14="http://schemas.microsoft.com/office/powerpoint/2010/main" val="32668744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Concurrency Control is needed ?</a:t>
            </a:r>
            <a:endParaRPr lang="en-IN" dirty="0"/>
          </a:p>
        </p:txBody>
      </p:sp>
      <p:sp>
        <p:nvSpPr>
          <p:cNvPr id="3" name="Content Placeholder 2"/>
          <p:cNvSpPr>
            <a:spLocks noGrp="1"/>
          </p:cNvSpPr>
          <p:nvPr>
            <p:ph idx="1"/>
          </p:nvPr>
        </p:nvSpPr>
        <p:spPr/>
        <p:txBody>
          <a:bodyPr/>
          <a:lstStyle/>
          <a:p>
            <a:pPr marL="547687" indent="-514350">
              <a:buNone/>
            </a:pPr>
            <a:r>
              <a:rPr lang="en-IN" sz="2800" dirty="0" smtClean="0"/>
              <a:t>To avoid following Problems</a:t>
            </a:r>
          </a:p>
          <a:p>
            <a:pPr marL="985837" lvl="1" indent="-514350">
              <a:buFont typeface="+mj-lt"/>
              <a:buAutoNum type="arabicPeriod"/>
            </a:pPr>
            <a:r>
              <a:rPr lang="en-IN" sz="2400" dirty="0" smtClean="0"/>
              <a:t>Lost Update Problem</a:t>
            </a:r>
          </a:p>
          <a:p>
            <a:pPr marL="985837" lvl="1" indent="-514350">
              <a:buFont typeface="+mj-lt"/>
              <a:buAutoNum type="arabicPeriod"/>
            </a:pPr>
            <a:r>
              <a:rPr lang="en-US" sz="2400" dirty="0"/>
              <a:t>Temporary Update (or Dirty Read) Problem </a:t>
            </a:r>
          </a:p>
          <a:p>
            <a:pPr marL="985837" lvl="1" indent="-514350">
              <a:buFont typeface="+mj-lt"/>
              <a:buAutoNum type="arabicPeriod"/>
            </a:pPr>
            <a:r>
              <a:rPr lang="en-IN" sz="2400" dirty="0"/>
              <a:t>Incorrect Summary </a:t>
            </a:r>
            <a:r>
              <a:rPr lang="en-IN" sz="2400" dirty="0" smtClean="0"/>
              <a:t>Problem</a:t>
            </a:r>
          </a:p>
          <a:p>
            <a:pPr marL="985837" lvl="1" indent="-514350">
              <a:buFont typeface="+mj-lt"/>
              <a:buAutoNum type="arabicPeriod"/>
            </a:pPr>
            <a:r>
              <a:rPr lang="en-IN" sz="2400" dirty="0" smtClean="0"/>
              <a:t>Unrepeatable Read</a:t>
            </a:r>
            <a:endParaRPr lang="en-IN" sz="2400" dirty="0"/>
          </a:p>
          <a:p>
            <a:endParaRPr lang="en-IN" sz="2800" dirty="0"/>
          </a:p>
        </p:txBody>
      </p:sp>
      <p:sp>
        <p:nvSpPr>
          <p:cNvPr id="4" name="Date Placeholder 3"/>
          <p:cNvSpPr>
            <a:spLocks noGrp="1"/>
          </p:cNvSpPr>
          <p:nvPr>
            <p:ph type="dt" sz="half" idx="10"/>
          </p:nvPr>
        </p:nvSpPr>
        <p:spPr/>
        <p:txBody>
          <a:bodyPr/>
          <a:lstStyle/>
          <a:p>
            <a:fld id="{EADFD0B1-473C-45B4-A040-640B3B65093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68</a:t>
            </a:fld>
            <a:endParaRPr lang="en-US"/>
          </a:p>
        </p:txBody>
      </p:sp>
    </p:spTree>
    <p:extLst>
      <p:ext uri="{BB962C8B-B14F-4D97-AF65-F5344CB8AC3E}">
        <p14:creationId xmlns="" xmlns:p14="http://schemas.microsoft.com/office/powerpoint/2010/main" val="38061219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Next we  will Understand Schedules</a:t>
            </a:r>
          </a:p>
        </p:txBody>
      </p:sp>
      <p:sp>
        <p:nvSpPr>
          <p:cNvPr id="9219" name="Rectangle 3"/>
          <p:cNvSpPr>
            <a:spLocks noGrp="1" noChangeArrowheads="1"/>
          </p:cNvSpPr>
          <p:nvPr>
            <p:ph type="subTitle" idx="1"/>
          </p:nvPr>
        </p:nvSpPr>
        <p:spPr>
          <a:xfrm>
            <a:off x="457200" y="3200400"/>
            <a:ext cx="8382000" cy="1600200"/>
          </a:xfrm>
        </p:spPr>
        <p:txBody>
          <a:bodyPr/>
          <a:lstStyle/>
          <a:p>
            <a:pPr algn="ctr">
              <a:lnSpc>
                <a:spcPct val="80000"/>
              </a:lnSpc>
            </a:pPr>
            <a:r>
              <a:rPr lang="en-US" altLang="en-US" sz="2000" dirty="0" smtClean="0"/>
              <a:t>Schedule is  a sequence </a:t>
            </a:r>
            <a:r>
              <a:rPr lang="en-US" altLang="en-US" sz="2000" dirty="0"/>
              <a:t>of operations of various transactions</a:t>
            </a:r>
            <a:endParaRPr lang="en-US" altLang="en-US" sz="2000" dirty="0" smtClean="0"/>
          </a:p>
        </p:txBody>
      </p:sp>
      <p:sp>
        <p:nvSpPr>
          <p:cNvPr id="2" name="Date Placeholder 1"/>
          <p:cNvSpPr>
            <a:spLocks noGrp="1"/>
          </p:cNvSpPr>
          <p:nvPr>
            <p:ph type="dt" sz="half" idx="10"/>
          </p:nvPr>
        </p:nvSpPr>
        <p:spPr/>
        <p:txBody>
          <a:bodyPr/>
          <a:lstStyle/>
          <a:p>
            <a:fld id="{E541750C-8E33-409C-B946-CB1A95F611E2}"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69</a:t>
            </a:fld>
            <a:endParaRPr lang="en-US"/>
          </a:p>
        </p:txBody>
      </p:sp>
    </p:spTree>
    <p:extLst>
      <p:ext uri="{BB962C8B-B14F-4D97-AF65-F5344CB8AC3E}">
        <p14:creationId xmlns="" xmlns:p14="http://schemas.microsoft.com/office/powerpoint/2010/main" val="25934019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p:txBody>
          <a:bodyPr/>
          <a:lstStyle/>
          <a:p>
            <a:r>
              <a:rPr lang="en-US" sz="2000" dirty="0" smtClean="0"/>
              <a:t>Example: Bank database application</a:t>
            </a:r>
          </a:p>
          <a:p>
            <a:r>
              <a:rPr lang="en-US" sz="2000" dirty="0" smtClean="0"/>
              <a:t>Consider </a:t>
            </a:r>
            <a:r>
              <a:rPr lang="en-US" sz="2000" dirty="0" smtClean="0">
                <a:solidFill>
                  <a:srgbClr val="0000FF"/>
                </a:solidFill>
              </a:rPr>
              <a:t>Ram </a:t>
            </a:r>
            <a:r>
              <a:rPr lang="en-US" sz="2000" dirty="0" smtClean="0"/>
              <a:t>and </a:t>
            </a:r>
            <a:r>
              <a:rPr lang="en-US" sz="2000" dirty="0" err="1" smtClean="0">
                <a:solidFill>
                  <a:srgbClr val="FF00FF"/>
                </a:solidFill>
              </a:rPr>
              <a:t>Shyam</a:t>
            </a:r>
            <a:r>
              <a:rPr lang="en-US" sz="2000" dirty="0" smtClean="0"/>
              <a:t> has an account in SBH bank at KLU branch. </a:t>
            </a:r>
            <a:endParaRPr lang="en-US" sz="2000" dirty="0"/>
          </a:p>
        </p:txBody>
      </p:sp>
      <p:sp>
        <p:nvSpPr>
          <p:cNvPr id="4" name="Date Placeholder 3"/>
          <p:cNvSpPr>
            <a:spLocks noGrp="1"/>
          </p:cNvSpPr>
          <p:nvPr>
            <p:ph type="dt" sz="half" idx="10"/>
          </p:nvPr>
        </p:nvSpPr>
        <p:spPr/>
        <p:txBody>
          <a:bodyPr/>
          <a:lstStyle/>
          <a:p>
            <a:fld id="{1C5FC026-41B8-43DE-A615-7A475CF0DC4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42990" y="1979613"/>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 xmlns:p14="http://schemas.microsoft.com/office/powerpoint/2010/main" val="2073681155"/>
              </p:ext>
            </p:extLst>
          </p:nvPr>
        </p:nvGraphicFramePr>
        <p:xfrm>
          <a:off x="1447800" y="2733040"/>
          <a:ext cx="4038600" cy="1381760"/>
        </p:xfrm>
        <a:graphic>
          <a:graphicData uri="http://schemas.openxmlformats.org/drawingml/2006/table">
            <a:tbl>
              <a:tblPr firstRow="1" bandRow="1">
                <a:tableStyleId>{5C22544A-7EE6-4342-B048-85BDC9FD1C3A}</a:tableStyleId>
              </a:tblPr>
              <a:tblGrid>
                <a:gridCol w="1295400"/>
                <a:gridCol w="1066800"/>
                <a:gridCol w="1676400"/>
              </a:tblGrid>
              <a:tr h="370840">
                <a:tc>
                  <a:txBody>
                    <a:bodyPr/>
                    <a:lstStyle/>
                    <a:p>
                      <a:r>
                        <a:rPr lang="en-US" b="1" dirty="0" smtClean="0">
                          <a:solidFill>
                            <a:schemeClr val="tx1"/>
                          </a:solidFill>
                        </a:rPr>
                        <a:t>Account Number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Name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Balance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rgbClr val="0000FF"/>
                          </a:solidFill>
                        </a:rPr>
                        <a:t>Ram</a:t>
                      </a:r>
                      <a:endParaRPr lang="en-US" b="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150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rPr>
                        <a:t>502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rgbClr val="FF00FF"/>
                          </a:solidFill>
                        </a:rPr>
                        <a:t>Shyam</a:t>
                      </a:r>
                      <a:endParaRPr lang="en-US" b="0"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1066800" y="4172634"/>
            <a:ext cx="5927264" cy="646331"/>
          </a:xfrm>
          <a:prstGeom prst="rect">
            <a:avLst/>
          </a:prstGeom>
          <a:noFill/>
        </p:spPr>
        <p:txBody>
          <a:bodyPr wrap="none" rtlCol="0">
            <a:spAutoFit/>
          </a:bodyPr>
          <a:lstStyle/>
          <a:p>
            <a:r>
              <a:rPr lang="en-US" dirty="0" smtClean="0">
                <a:solidFill>
                  <a:srgbClr val="C00000"/>
                </a:solidFill>
              </a:rPr>
              <a:t>Transaction:</a:t>
            </a:r>
          </a:p>
          <a:p>
            <a:r>
              <a:rPr lang="en-US" dirty="0" smtClean="0"/>
              <a:t>Transfer </a:t>
            </a:r>
            <a:r>
              <a:rPr lang="en-US" dirty="0" err="1" smtClean="0"/>
              <a:t>Rs</a:t>
            </a:r>
            <a:r>
              <a:rPr lang="en-US" dirty="0"/>
              <a:t>. 100 </a:t>
            </a:r>
            <a:r>
              <a:rPr lang="en-US" dirty="0" smtClean="0">
                <a:solidFill>
                  <a:srgbClr val="0000FF"/>
                </a:solidFill>
              </a:rPr>
              <a:t>Ram</a:t>
            </a:r>
            <a:r>
              <a:rPr lang="en-US" dirty="0" smtClean="0"/>
              <a:t> </a:t>
            </a:r>
            <a:r>
              <a:rPr lang="en-US" dirty="0"/>
              <a:t>account to </a:t>
            </a:r>
            <a:r>
              <a:rPr lang="en-US" dirty="0" err="1">
                <a:solidFill>
                  <a:srgbClr val="FF00FF"/>
                </a:solidFill>
              </a:rPr>
              <a:t>Shyam</a:t>
            </a:r>
            <a:r>
              <a:rPr lang="en-US" dirty="0"/>
              <a:t> </a:t>
            </a:r>
            <a:r>
              <a:rPr lang="en-US" dirty="0" smtClean="0"/>
              <a:t>account.</a:t>
            </a:r>
            <a:endParaRPr lang="en-US" dirty="0"/>
          </a:p>
        </p:txBody>
      </p:sp>
      <p:sp>
        <p:nvSpPr>
          <p:cNvPr id="10" name="TextBox 9"/>
          <p:cNvSpPr txBox="1"/>
          <p:nvPr/>
        </p:nvSpPr>
        <p:spPr>
          <a:xfrm>
            <a:off x="1332161" y="5105400"/>
            <a:ext cx="5396542" cy="923330"/>
          </a:xfrm>
          <a:prstGeom prst="rect">
            <a:avLst/>
          </a:prstGeom>
          <a:noFill/>
          <a:ln w="28575">
            <a:solidFill>
              <a:srgbClr val="FF0000"/>
            </a:solidFill>
          </a:ln>
        </p:spPr>
        <p:txBody>
          <a:bodyPr wrap="none" rtlCol="0">
            <a:spAutoFit/>
          </a:bodyPr>
          <a:lstStyle/>
          <a:p>
            <a:r>
              <a:rPr lang="en-US" dirty="0" smtClean="0">
                <a:solidFill>
                  <a:srgbClr val="FF0000"/>
                </a:solidFill>
              </a:rPr>
              <a:t>Question:</a:t>
            </a:r>
          </a:p>
          <a:p>
            <a:r>
              <a:rPr lang="en-US" dirty="0" smtClean="0"/>
              <a:t>What are the SQL statement to be executed </a:t>
            </a:r>
          </a:p>
          <a:p>
            <a:r>
              <a:rPr lang="en-US" dirty="0" smtClean="0"/>
              <a:t>to perform the above transaction ?</a:t>
            </a:r>
            <a:endParaRPr lang="en-US" dirty="0"/>
          </a:p>
        </p:txBody>
      </p:sp>
      <p:sp>
        <p:nvSpPr>
          <p:cNvPr id="11" name="TextBox 10"/>
          <p:cNvSpPr txBox="1"/>
          <p:nvPr/>
        </p:nvSpPr>
        <p:spPr>
          <a:xfrm>
            <a:off x="1524000" y="2414856"/>
            <a:ext cx="1441420" cy="338554"/>
          </a:xfrm>
          <a:prstGeom prst="rect">
            <a:avLst/>
          </a:prstGeom>
          <a:noFill/>
        </p:spPr>
        <p:txBody>
          <a:bodyPr wrap="none" rtlCol="0">
            <a:spAutoFit/>
          </a:bodyPr>
          <a:lstStyle/>
          <a:p>
            <a:r>
              <a:rPr lang="en-US" sz="1600" b="1" dirty="0" smtClean="0">
                <a:solidFill>
                  <a:srgbClr val="00B050"/>
                </a:solidFill>
              </a:rPr>
              <a:t>ACCOUNTS</a:t>
            </a:r>
            <a:endParaRPr lang="en-US" sz="1600" b="1" dirty="0">
              <a:solidFill>
                <a:srgbClr val="00B050"/>
              </a:solidFill>
            </a:endParaRPr>
          </a:p>
        </p:txBody>
      </p:sp>
    </p:spTree>
    <p:extLst>
      <p:ext uri="{BB962C8B-B14F-4D97-AF65-F5344CB8AC3E}">
        <p14:creationId xmlns="" xmlns:p14="http://schemas.microsoft.com/office/powerpoint/2010/main" val="3518415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Schedules </a:t>
            </a:r>
            <a:endParaRPr lang="en-US" dirty="0"/>
          </a:p>
        </p:txBody>
      </p:sp>
      <p:sp>
        <p:nvSpPr>
          <p:cNvPr id="3" name="Content Placeholder 2"/>
          <p:cNvSpPr>
            <a:spLocks noGrp="1"/>
          </p:cNvSpPr>
          <p:nvPr>
            <p:ph idx="1"/>
          </p:nvPr>
        </p:nvSpPr>
        <p:spPr/>
        <p:txBody>
          <a:bodyPr/>
          <a:lstStyle/>
          <a:p>
            <a:pPr marL="0" indent="0">
              <a:buNone/>
            </a:pPr>
            <a:r>
              <a:rPr lang="en-US" sz="1600" dirty="0" smtClean="0"/>
              <a:t>Example to Understand Transaction Schedules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Consider TWO transactions </a:t>
            </a:r>
            <a:r>
              <a:rPr lang="en-US" sz="1600" b="1" dirty="0" smtClean="0">
                <a:solidFill>
                  <a:srgbClr val="0000FF"/>
                </a:solidFill>
              </a:rPr>
              <a:t>T1</a:t>
            </a:r>
            <a:r>
              <a:rPr lang="en-US" sz="1600" dirty="0" smtClean="0"/>
              <a:t> and </a:t>
            </a:r>
            <a:r>
              <a:rPr lang="en-US" sz="1600" b="1" dirty="0" smtClean="0">
                <a:solidFill>
                  <a:srgbClr val="FF00FF"/>
                </a:solidFill>
              </a:rPr>
              <a:t>T2</a:t>
            </a:r>
          </a:p>
          <a:p>
            <a:r>
              <a:rPr lang="en-US" sz="1600" b="1" dirty="0" smtClean="0">
                <a:solidFill>
                  <a:srgbClr val="0000FF"/>
                </a:solidFill>
              </a:rPr>
              <a:t>T1: </a:t>
            </a:r>
            <a:r>
              <a:rPr lang="en-US" sz="1600" dirty="0" smtClean="0"/>
              <a:t>Cancel  FIVE seats on </a:t>
            </a:r>
            <a:r>
              <a:rPr lang="en-US" sz="1600" dirty="0" err="1" smtClean="0"/>
              <a:t>Tippu</a:t>
            </a:r>
            <a:r>
              <a:rPr lang="en-US" sz="1600" dirty="0" smtClean="0"/>
              <a:t> express</a:t>
            </a:r>
          </a:p>
          <a:p>
            <a:pPr marL="0" indent="0">
              <a:buNone/>
            </a:pPr>
            <a:r>
              <a:rPr lang="en-US" sz="1600" dirty="0">
                <a:solidFill>
                  <a:srgbClr val="0000FF"/>
                </a:solidFill>
              </a:rPr>
              <a:t>Read(</a:t>
            </a:r>
            <a:r>
              <a:rPr lang="en-US" sz="1600" dirty="0" err="1">
                <a:solidFill>
                  <a:srgbClr val="0000FF"/>
                </a:solidFill>
              </a:rPr>
              <a:t>TippuSeats</a:t>
            </a:r>
            <a:r>
              <a:rPr lang="en-US" sz="1600" dirty="0">
                <a:solidFill>
                  <a:srgbClr val="0000FF"/>
                </a:solidFill>
              </a:rPr>
              <a:t>)</a:t>
            </a:r>
          </a:p>
          <a:p>
            <a:pPr marL="0" indent="0">
              <a:buNone/>
            </a:pPr>
            <a:r>
              <a:rPr lang="en-US" sz="1600" dirty="0" err="1">
                <a:solidFill>
                  <a:srgbClr val="0000FF"/>
                </a:solidFill>
              </a:rPr>
              <a:t>TippuSeats</a:t>
            </a:r>
            <a:r>
              <a:rPr lang="en-US" sz="1600" dirty="0">
                <a:solidFill>
                  <a:srgbClr val="0000FF"/>
                </a:solidFill>
              </a:rPr>
              <a:t>=TippuSeats-5</a:t>
            </a:r>
          </a:p>
          <a:p>
            <a:pPr marL="0" indent="0">
              <a:buNone/>
            </a:pPr>
            <a:r>
              <a:rPr lang="en-US" sz="1600" dirty="0">
                <a:solidFill>
                  <a:srgbClr val="0000FF"/>
                </a:solidFill>
              </a:rPr>
              <a:t>Write(</a:t>
            </a:r>
            <a:r>
              <a:rPr lang="en-US" sz="1600" dirty="0" err="1">
                <a:solidFill>
                  <a:srgbClr val="0000FF"/>
                </a:solidFill>
              </a:rPr>
              <a:t>TippuSeats</a:t>
            </a:r>
            <a:r>
              <a:rPr lang="en-US" sz="1600" dirty="0">
                <a:solidFill>
                  <a:srgbClr val="0000FF"/>
                </a:solidFill>
              </a:rPr>
              <a:t>)</a:t>
            </a:r>
          </a:p>
          <a:p>
            <a:endParaRPr lang="en-US" sz="1600" dirty="0" smtClean="0"/>
          </a:p>
          <a:p>
            <a:r>
              <a:rPr lang="en-US" sz="1600" b="1" dirty="0" smtClean="0">
                <a:solidFill>
                  <a:srgbClr val="FF00FF"/>
                </a:solidFill>
              </a:rPr>
              <a:t>T2: </a:t>
            </a:r>
            <a:r>
              <a:rPr lang="en-US" sz="1600" dirty="0" smtClean="0"/>
              <a:t>Reserve  FOUR seats on </a:t>
            </a:r>
            <a:r>
              <a:rPr lang="en-US" sz="1600" dirty="0" err="1" smtClean="0"/>
              <a:t>Chamundi</a:t>
            </a:r>
            <a:r>
              <a:rPr lang="en-US" sz="1600" dirty="0" smtClean="0"/>
              <a:t> express</a:t>
            </a:r>
          </a:p>
          <a:p>
            <a:pPr marL="0" indent="0">
              <a:buNone/>
            </a:pPr>
            <a:r>
              <a:rPr lang="en-US" sz="1600" dirty="0" smtClean="0">
                <a:solidFill>
                  <a:srgbClr val="CC00CC"/>
                </a:solidFill>
              </a:rPr>
              <a:t>Read(</a:t>
            </a:r>
            <a:r>
              <a:rPr lang="en-US" sz="1600" dirty="0" err="1" smtClean="0">
                <a:solidFill>
                  <a:srgbClr val="CC00CC"/>
                </a:solidFill>
              </a:rPr>
              <a:t>ChamundiSeats</a:t>
            </a:r>
            <a:r>
              <a:rPr lang="en-US" sz="1600" dirty="0">
                <a:solidFill>
                  <a:srgbClr val="CC00CC"/>
                </a:solidFill>
              </a:rPr>
              <a:t>)	 </a:t>
            </a:r>
            <a:endParaRPr lang="en-US" sz="1600" dirty="0" smtClean="0">
              <a:solidFill>
                <a:srgbClr val="CC00CC"/>
              </a:solidFill>
            </a:endParaRPr>
          </a:p>
          <a:p>
            <a:pPr marL="0" indent="0">
              <a:buNone/>
            </a:pPr>
            <a:r>
              <a:rPr lang="en-US" sz="1600" dirty="0" err="1" smtClean="0">
                <a:solidFill>
                  <a:srgbClr val="CC00CC"/>
                </a:solidFill>
              </a:rPr>
              <a:t>ChamundiSeats</a:t>
            </a:r>
            <a:r>
              <a:rPr lang="en-US" sz="1600" dirty="0" smtClean="0">
                <a:solidFill>
                  <a:srgbClr val="CC00CC"/>
                </a:solidFill>
              </a:rPr>
              <a:t>=</a:t>
            </a:r>
            <a:r>
              <a:rPr lang="en-US" sz="1600" dirty="0">
                <a:solidFill>
                  <a:srgbClr val="CC00CC"/>
                </a:solidFill>
              </a:rPr>
              <a:t>Chamundi</a:t>
            </a:r>
            <a:r>
              <a:rPr lang="en-US" sz="1600" dirty="0" smtClean="0">
                <a:solidFill>
                  <a:srgbClr val="CC00CC"/>
                </a:solidFill>
              </a:rPr>
              <a:t>Seats+4</a:t>
            </a:r>
            <a:endParaRPr lang="en-US" sz="1600" dirty="0">
              <a:solidFill>
                <a:srgbClr val="CC00CC"/>
              </a:solidFill>
            </a:endParaRPr>
          </a:p>
          <a:p>
            <a:pPr marL="0" indent="0" fontAlgn="auto">
              <a:spcBef>
                <a:spcPts val="0"/>
              </a:spcBef>
              <a:spcAft>
                <a:spcPts val="0"/>
              </a:spcAft>
              <a:buClrTx/>
              <a:buNone/>
              <a:defRPr/>
            </a:pPr>
            <a:r>
              <a:rPr lang="en-US" sz="1600" dirty="0" smtClean="0">
                <a:solidFill>
                  <a:srgbClr val="CC00CC"/>
                </a:solidFill>
              </a:rPr>
              <a:t>Write(</a:t>
            </a:r>
            <a:r>
              <a:rPr lang="en-US" sz="1600" dirty="0" err="1">
                <a:solidFill>
                  <a:srgbClr val="CC00CC"/>
                </a:solidFill>
              </a:rPr>
              <a:t>Chamundi</a:t>
            </a:r>
            <a:r>
              <a:rPr lang="en-US" sz="1600" dirty="0" err="1" smtClean="0">
                <a:solidFill>
                  <a:srgbClr val="CC00CC"/>
                </a:solidFill>
              </a:rPr>
              <a:t>Seats</a:t>
            </a:r>
            <a:r>
              <a:rPr lang="en-US" sz="1600" dirty="0">
                <a:solidFill>
                  <a:srgbClr val="CC00CC"/>
                </a:solidFill>
              </a:rPr>
              <a:t>)</a:t>
            </a:r>
            <a:endParaRPr lang="en-US" sz="1600" dirty="0">
              <a:solidFill>
                <a:srgbClr val="0000FF"/>
              </a:solidFill>
            </a:endParaRPr>
          </a:p>
          <a:p>
            <a:endParaRPr lang="en-US" sz="1600" dirty="0" smtClean="0"/>
          </a:p>
          <a:p>
            <a:endParaRPr lang="en-US" sz="1600" dirty="0"/>
          </a:p>
        </p:txBody>
      </p:sp>
      <p:sp>
        <p:nvSpPr>
          <p:cNvPr id="4" name="Date Placeholder 3"/>
          <p:cNvSpPr>
            <a:spLocks noGrp="1"/>
          </p:cNvSpPr>
          <p:nvPr>
            <p:ph type="dt" sz="half" idx="10"/>
          </p:nvPr>
        </p:nvSpPr>
        <p:spPr/>
        <p:txBody>
          <a:bodyPr/>
          <a:lstStyle/>
          <a:p>
            <a:fld id="{77651DE7-B370-4A4D-B71F-7D30DD97FBFF}"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70</a:t>
            </a:fld>
            <a:endParaRPr lang="en-US"/>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1628800"/>
            <a:ext cx="5101310" cy="1379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791211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Schedules</a:t>
            </a:r>
            <a:endParaRPr lang="en-US" dirty="0"/>
          </a:p>
        </p:txBody>
      </p:sp>
      <p:sp>
        <p:nvSpPr>
          <p:cNvPr id="4" name="Date Placeholder 3"/>
          <p:cNvSpPr>
            <a:spLocks noGrp="1"/>
          </p:cNvSpPr>
          <p:nvPr>
            <p:ph type="dt" sz="half" idx="10"/>
          </p:nvPr>
        </p:nvSpPr>
        <p:spPr/>
        <p:txBody>
          <a:bodyPr/>
          <a:lstStyle/>
          <a:p>
            <a:fld id="{6F343DEC-7D29-47D8-8E9F-F3D02483492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71</a:t>
            </a:fld>
            <a:endParaRPr lang="en-US"/>
          </a:p>
        </p:txBody>
      </p:sp>
      <p:sp>
        <p:nvSpPr>
          <p:cNvPr id="8" name="TextBox 7"/>
          <p:cNvSpPr txBox="1"/>
          <p:nvPr/>
        </p:nvSpPr>
        <p:spPr>
          <a:xfrm>
            <a:off x="179512" y="1628800"/>
            <a:ext cx="4229043" cy="1569660"/>
          </a:xfrm>
          <a:prstGeom prst="rect">
            <a:avLst/>
          </a:prstGeom>
          <a:noFill/>
          <a:ln>
            <a:solidFill>
              <a:schemeClr val="tx1"/>
            </a:solidFill>
          </a:ln>
        </p:spPr>
        <p:txBody>
          <a:bodyPr wrap="none" rtlCol="0">
            <a:spAutoFit/>
          </a:bodyPr>
          <a:lstStyle/>
          <a:p>
            <a:r>
              <a:rPr lang="en-US" sz="1600" dirty="0" smtClean="0">
                <a:solidFill>
                  <a:srgbClr val="0000FF"/>
                </a:solidFill>
              </a:rPr>
              <a:t>T1:Read(</a:t>
            </a:r>
            <a:r>
              <a:rPr lang="en-US" sz="1600" dirty="0" err="1" smtClean="0">
                <a:solidFill>
                  <a:srgbClr val="0000FF"/>
                </a:solidFill>
              </a:rPr>
              <a:t>TippuSeats</a:t>
            </a:r>
            <a:r>
              <a:rPr lang="en-US" sz="1600" dirty="0" smtClean="0">
                <a:solidFill>
                  <a:srgbClr val="0000FF"/>
                </a:solidFill>
              </a:rPr>
              <a:t>)</a:t>
            </a:r>
          </a:p>
          <a:p>
            <a:r>
              <a:rPr lang="en-US" sz="1600" dirty="0" smtClean="0">
                <a:solidFill>
                  <a:srgbClr val="0000FF"/>
                </a:solidFill>
              </a:rPr>
              <a:t>T1:TippuSeats=TippuSeats-5 </a:t>
            </a:r>
          </a:p>
          <a:p>
            <a:r>
              <a:rPr lang="en-US" sz="1600" dirty="0" smtClean="0">
                <a:solidFill>
                  <a:srgbClr val="0000FF"/>
                </a:solidFill>
              </a:rPr>
              <a:t>T1:Write(</a:t>
            </a:r>
            <a:r>
              <a:rPr lang="en-US" sz="1600" dirty="0" err="1" smtClean="0">
                <a:solidFill>
                  <a:srgbClr val="0000FF"/>
                </a:solidFill>
              </a:rPr>
              <a:t>TippuSeats</a:t>
            </a:r>
            <a:r>
              <a:rPr lang="en-US" sz="1600" dirty="0" smtClean="0">
                <a:solidFill>
                  <a:srgbClr val="0000FF"/>
                </a:solidFill>
              </a:rPr>
              <a:t>) </a:t>
            </a:r>
          </a:p>
          <a:p>
            <a:r>
              <a:rPr lang="en-US" sz="1600" dirty="0" smtClean="0">
                <a:solidFill>
                  <a:srgbClr val="CC00CC"/>
                </a:solidFill>
              </a:rPr>
              <a:t>T2:Read(</a:t>
            </a:r>
            <a:r>
              <a:rPr lang="en-US" sz="1600" dirty="0" err="1" smtClean="0">
                <a:solidFill>
                  <a:srgbClr val="CC00CC"/>
                </a:solidFill>
              </a:rPr>
              <a:t>ChamundiSeats</a:t>
            </a:r>
            <a:r>
              <a:rPr lang="en-US" sz="1600" dirty="0">
                <a:solidFill>
                  <a:srgbClr val="CC00CC"/>
                </a:solidFill>
              </a:rPr>
              <a:t>)	 </a:t>
            </a:r>
          </a:p>
          <a:p>
            <a:r>
              <a:rPr lang="en-US" sz="1600" dirty="0" smtClean="0">
                <a:solidFill>
                  <a:srgbClr val="CC00CC"/>
                </a:solidFill>
              </a:rPr>
              <a:t>T2:ChamundiSeats=ChamundiSeats+4</a:t>
            </a:r>
            <a:endParaRPr lang="en-US" sz="1600" dirty="0">
              <a:solidFill>
                <a:srgbClr val="CC00CC"/>
              </a:solidFill>
            </a:endParaRPr>
          </a:p>
          <a:p>
            <a:pPr>
              <a:defRPr/>
            </a:pPr>
            <a:r>
              <a:rPr lang="en-US" sz="1600" dirty="0" smtClean="0">
                <a:solidFill>
                  <a:srgbClr val="CC00CC"/>
                </a:solidFill>
              </a:rPr>
              <a:t>T2:Write(</a:t>
            </a:r>
            <a:r>
              <a:rPr lang="en-US" sz="1600" dirty="0" err="1" smtClean="0">
                <a:solidFill>
                  <a:srgbClr val="CC00CC"/>
                </a:solidFill>
              </a:rPr>
              <a:t>ChamundiSeats</a:t>
            </a:r>
            <a:r>
              <a:rPr lang="en-US" sz="1600" dirty="0">
                <a:solidFill>
                  <a:srgbClr val="CC00CC"/>
                </a:solidFill>
              </a:rPr>
              <a:t>)</a:t>
            </a:r>
            <a:endParaRPr lang="en-US" sz="1600" dirty="0">
              <a:solidFill>
                <a:srgbClr val="0000FF"/>
              </a:solidFill>
            </a:endParaRPr>
          </a:p>
        </p:txBody>
      </p:sp>
      <p:sp>
        <p:nvSpPr>
          <p:cNvPr id="9" name="TextBox 8"/>
          <p:cNvSpPr txBox="1"/>
          <p:nvPr/>
        </p:nvSpPr>
        <p:spPr>
          <a:xfrm>
            <a:off x="467544" y="1290918"/>
            <a:ext cx="2532440" cy="369332"/>
          </a:xfrm>
          <a:prstGeom prst="rect">
            <a:avLst/>
          </a:prstGeom>
          <a:noFill/>
        </p:spPr>
        <p:txBody>
          <a:bodyPr wrap="square" rtlCol="0">
            <a:spAutoFit/>
          </a:bodyPr>
          <a:lstStyle/>
          <a:p>
            <a:r>
              <a:rPr lang="en-US" b="1" dirty="0"/>
              <a:t>Schedule </a:t>
            </a:r>
            <a:r>
              <a:rPr lang="en-US" b="1" dirty="0" smtClean="0"/>
              <a:t>1</a:t>
            </a:r>
            <a:r>
              <a:rPr lang="en-US" dirty="0" smtClean="0"/>
              <a:t>: </a:t>
            </a:r>
            <a:r>
              <a:rPr lang="en-US" dirty="0" smtClean="0">
                <a:solidFill>
                  <a:srgbClr val="0000FF"/>
                </a:solidFill>
              </a:rPr>
              <a:t>T1</a:t>
            </a:r>
            <a:r>
              <a:rPr lang="en-US" dirty="0" smtClean="0"/>
              <a:t>, </a:t>
            </a:r>
            <a:r>
              <a:rPr lang="en-US" dirty="0" smtClean="0">
                <a:solidFill>
                  <a:srgbClr val="FF00FF"/>
                </a:solidFill>
              </a:rPr>
              <a:t>T2</a:t>
            </a:r>
            <a:endParaRPr lang="en-US" dirty="0">
              <a:solidFill>
                <a:srgbClr val="FF00FF"/>
              </a:solidFill>
            </a:endParaRPr>
          </a:p>
        </p:txBody>
      </p:sp>
      <p:sp>
        <p:nvSpPr>
          <p:cNvPr id="12" name="Down Arrow 11"/>
          <p:cNvSpPr/>
          <p:nvPr/>
        </p:nvSpPr>
        <p:spPr bwMode="auto">
          <a:xfrm>
            <a:off x="1403648" y="3284984"/>
            <a:ext cx="432048" cy="7200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1835696" y="3475747"/>
            <a:ext cx="2206053" cy="338554"/>
          </a:xfrm>
          <a:prstGeom prst="rect">
            <a:avLst/>
          </a:prstGeom>
          <a:noFill/>
        </p:spPr>
        <p:txBody>
          <a:bodyPr wrap="none" rtlCol="0">
            <a:spAutoFit/>
          </a:bodyPr>
          <a:lstStyle/>
          <a:p>
            <a:r>
              <a:rPr lang="en-US" sz="1600" dirty="0" smtClean="0"/>
              <a:t>Shorthand Notation</a:t>
            </a:r>
            <a:endParaRPr lang="en-US" sz="1600" dirty="0"/>
          </a:p>
        </p:txBody>
      </p:sp>
      <p:sp>
        <p:nvSpPr>
          <p:cNvPr id="14" name="TextBox 13"/>
          <p:cNvSpPr txBox="1"/>
          <p:nvPr/>
        </p:nvSpPr>
        <p:spPr>
          <a:xfrm>
            <a:off x="683568" y="4342946"/>
            <a:ext cx="2159566" cy="400110"/>
          </a:xfrm>
          <a:prstGeom prst="rect">
            <a:avLst/>
          </a:prstGeom>
          <a:noFill/>
          <a:ln>
            <a:solidFill>
              <a:schemeClr val="tx1"/>
            </a:solidFill>
          </a:ln>
        </p:spPr>
        <p:txBody>
          <a:bodyPr wrap="none" rtlCol="0">
            <a:spAutoFit/>
          </a:bodyPr>
          <a:lstStyle/>
          <a:p>
            <a:r>
              <a:rPr lang="en-US" sz="2000" dirty="0" smtClean="0">
                <a:solidFill>
                  <a:srgbClr val="0000FF"/>
                </a:solidFill>
              </a:rPr>
              <a:t>R1, W1, </a:t>
            </a:r>
            <a:r>
              <a:rPr lang="en-US" sz="2000" dirty="0" smtClean="0">
                <a:solidFill>
                  <a:srgbClr val="FF00FF"/>
                </a:solidFill>
              </a:rPr>
              <a:t>R2,W2</a:t>
            </a:r>
            <a:endParaRPr lang="en-US" sz="2000" dirty="0">
              <a:solidFill>
                <a:srgbClr val="FF00FF"/>
              </a:solidFill>
            </a:endParaRPr>
          </a:p>
        </p:txBody>
      </p:sp>
      <p:sp>
        <p:nvSpPr>
          <p:cNvPr id="15" name="TextBox 14"/>
          <p:cNvSpPr txBox="1"/>
          <p:nvPr/>
        </p:nvSpPr>
        <p:spPr>
          <a:xfrm>
            <a:off x="500501" y="4005064"/>
            <a:ext cx="2532440" cy="369332"/>
          </a:xfrm>
          <a:prstGeom prst="rect">
            <a:avLst/>
          </a:prstGeom>
          <a:noFill/>
        </p:spPr>
        <p:txBody>
          <a:bodyPr wrap="square" rtlCol="0">
            <a:spAutoFit/>
          </a:bodyPr>
          <a:lstStyle/>
          <a:p>
            <a:r>
              <a:rPr lang="en-US" b="1" dirty="0"/>
              <a:t>Schedule </a:t>
            </a:r>
            <a:r>
              <a:rPr lang="en-US" b="1" dirty="0" smtClean="0"/>
              <a:t>1</a:t>
            </a:r>
            <a:r>
              <a:rPr lang="en-US" dirty="0" smtClean="0"/>
              <a:t>: </a:t>
            </a:r>
            <a:r>
              <a:rPr lang="en-US" dirty="0" smtClean="0">
                <a:solidFill>
                  <a:srgbClr val="0000FF"/>
                </a:solidFill>
              </a:rPr>
              <a:t>T1</a:t>
            </a:r>
            <a:r>
              <a:rPr lang="en-US" dirty="0" smtClean="0"/>
              <a:t>, </a:t>
            </a:r>
            <a:r>
              <a:rPr lang="en-US" dirty="0" smtClean="0">
                <a:solidFill>
                  <a:srgbClr val="FF00FF"/>
                </a:solidFill>
              </a:rPr>
              <a:t>T2</a:t>
            </a:r>
            <a:endParaRPr lang="en-US" dirty="0">
              <a:solidFill>
                <a:srgbClr val="FF00FF"/>
              </a:solidFill>
            </a:endParaRPr>
          </a:p>
        </p:txBody>
      </p:sp>
    </p:spTree>
    <p:extLst>
      <p:ext uri="{BB962C8B-B14F-4D97-AF65-F5344CB8AC3E}">
        <p14:creationId xmlns="" xmlns:p14="http://schemas.microsoft.com/office/powerpoint/2010/main" val="28408299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Schedules</a:t>
            </a:r>
            <a:endParaRPr lang="en-US" dirty="0"/>
          </a:p>
        </p:txBody>
      </p:sp>
      <p:sp>
        <p:nvSpPr>
          <p:cNvPr id="4" name="Date Placeholder 3"/>
          <p:cNvSpPr>
            <a:spLocks noGrp="1"/>
          </p:cNvSpPr>
          <p:nvPr>
            <p:ph type="dt" sz="half" idx="10"/>
          </p:nvPr>
        </p:nvSpPr>
        <p:spPr/>
        <p:txBody>
          <a:bodyPr/>
          <a:lstStyle/>
          <a:p>
            <a:fld id="{16B78DF4-27D5-4732-9FC0-BED53EF2315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72</a:t>
            </a:fld>
            <a:endParaRPr lang="en-US"/>
          </a:p>
        </p:txBody>
      </p:sp>
      <p:sp>
        <p:nvSpPr>
          <p:cNvPr id="8" name="TextBox 7"/>
          <p:cNvSpPr txBox="1"/>
          <p:nvPr/>
        </p:nvSpPr>
        <p:spPr>
          <a:xfrm>
            <a:off x="179512" y="1628800"/>
            <a:ext cx="4229043" cy="1569660"/>
          </a:xfrm>
          <a:prstGeom prst="rect">
            <a:avLst/>
          </a:prstGeom>
          <a:noFill/>
          <a:ln>
            <a:solidFill>
              <a:schemeClr val="tx1"/>
            </a:solidFill>
          </a:ln>
        </p:spPr>
        <p:txBody>
          <a:bodyPr wrap="none" rtlCol="0">
            <a:spAutoFit/>
          </a:bodyPr>
          <a:lstStyle/>
          <a:p>
            <a:r>
              <a:rPr lang="en-US" sz="1600" dirty="0" smtClean="0">
                <a:solidFill>
                  <a:srgbClr val="0000FF"/>
                </a:solidFill>
              </a:rPr>
              <a:t>T1:Read(</a:t>
            </a:r>
            <a:r>
              <a:rPr lang="en-US" sz="1600" dirty="0" err="1" smtClean="0">
                <a:solidFill>
                  <a:srgbClr val="0000FF"/>
                </a:solidFill>
              </a:rPr>
              <a:t>TippuSeats</a:t>
            </a:r>
            <a:r>
              <a:rPr lang="en-US" sz="1600" dirty="0" smtClean="0">
                <a:solidFill>
                  <a:srgbClr val="0000FF"/>
                </a:solidFill>
              </a:rPr>
              <a:t>)</a:t>
            </a:r>
          </a:p>
          <a:p>
            <a:r>
              <a:rPr lang="en-US" sz="1600" dirty="0" smtClean="0">
                <a:solidFill>
                  <a:srgbClr val="0000FF"/>
                </a:solidFill>
              </a:rPr>
              <a:t>T1:TippuSeats=TippuSeats-5 </a:t>
            </a:r>
          </a:p>
          <a:p>
            <a:r>
              <a:rPr lang="en-US" sz="1600" dirty="0" smtClean="0">
                <a:solidFill>
                  <a:srgbClr val="0000FF"/>
                </a:solidFill>
              </a:rPr>
              <a:t>T1:Write(</a:t>
            </a:r>
            <a:r>
              <a:rPr lang="en-US" sz="1600" dirty="0" err="1" smtClean="0">
                <a:solidFill>
                  <a:srgbClr val="0000FF"/>
                </a:solidFill>
              </a:rPr>
              <a:t>TippuSeats</a:t>
            </a:r>
            <a:r>
              <a:rPr lang="en-US" sz="1600" dirty="0" smtClean="0">
                <a:solidFill>
                  <a:srgbClr val="0000FF"/>
                </a:solidFill>
              </a:rPr>
              <a:t>) </a:t>
            </a:r>
          </a:p>
          <a:p>
            <a:r>
              <a:rPr lang="en-US" sz="1600" dirty="0" smtClean="0">
                <a:solidFill>
                  <a:srgbClr val="CC00CC"/>
                </a:solidFill>
              </a:rPr>
              <a:t>T2:Read(</a:t>
            </a:r>
            <a:r>
              <a:rPr lang="en-US" sz="1600" dirty="0" err="1" smtClean="0">
                <a:solidFill>
                  <a:srgbClr val="CC00CC"/>
                </a:solidFill>
              </a:rPr>
              <a:t>ChamundiSeats</a:t>
            </a:r>
            <a:r>
              <a:rPr lang="en-US" sz="1600" dirty="0">
                <a:solidFill>
                  <a:srgbClr val="CC00CC"/>
                </a:solidFill>
              </a:rPr>
              <a:t>)	 </a:t>
            </a:r>
          </a:p>
          <a:p>
            <a:r>
              <a:rPr lang="en-US" sz="1600" dirty="0" smtClean="0">
                <a:solidFill>
                  <a:srgbClr val="CC00CC"/>
                </a:solidFill>
              </a:rPr>
              <a:t>T2:ChamundiSeats=ChamundiSeats+4</a:t>
            </a:r>
            <a:endParaRPr lang="en-US" sz="1600" dirty="0">
              <a:solidFill>
                <a:srgbClr val="CC00CC"/>
              </a:solidFill>
            </a:endParaRPr>
          </a:p>
          <a:p>
            <a:pPr>
              <a:defRPr/>
            </a:pPr>
            <a:r>
              <a:rPr lang="en-US" sz="1600" dirty="0" smtClean="0">
                <a:solidFill>
                  <a:srgbClr val="CC00CC"/>
                </a:solidFill>
              </a:rPr>
              <a:t>T2:Write(</a:t>
            </a:r>
            <a:r>
              <a:rPr lang="en-US" sz="1600" dirty="0" err="1" smtClean="0">
                <a:solidFill>
                  <a:srgbClr val="CC00CC"/>
                </a:solidFill>
              </a:rPr>
              <a:t>ChamundiSeats</a:t>
            </a:r>
            <a:r>
              <a:rPr lang="en-US" sz="1600" dirty="0">
                <a:solidFill>
                  <a:srgbClr val="CC00CC"/>
                </a:solidFill>
              </a:rPr>
              <a:t>)</a:t>
            </a:r>
            <a:endParaRPr lang="en-US" sz="1600" dirty="0">
              <a:solidFill>
                <a:srgbClr val="0000FF"/>
              </a:solidFill>
            </a:endParaRPr>
          </a:p>
        </p:txBody>
      </p:sp>
      <p:sp>
        <p:nvSpPr>
          <p:cNvPr id="9" name="TextBox 8"/>
          <p:cNvSpPr txBox="1"/>
          <p:nvPr/>
        </p:nvSpPr>
        <p:spPr>
          <a:xfrm>
            <a:off x="467544" y="1290918"/>
            <a:ext cx="2532440" cy="369332"/>
          </a:xfrm>
          <a:prstGeom prst="rect">
            <a:avLst/>
          </a:prstGeom>
          <a:noFill/>
        </p:spPr>
        <p:txBody>
          <a:bodyPr wrap="square" rtlCol="0">
            <a:spAutoFit/>
          </a:bodyPr>
          <a:lstStyle/>
          <a:p>
            <a:r>
              <a:rPr lang="en-US" b="1" dirty="0"/>
              <a:t>Schedule </a:t>
            </a:r>
            <a:r>
              <a:rPr lang="en-US" b="1" dirty="0" smtClean="0"/>
              <a:t>1</a:t>
            </a:r>
            <a:r>
              <a:rPr lang="en-US" dirty="0" smtClean="0"/>
              <a:t>: </a:t>
            </a:r>
            <a:r>
              <a:rPr lang="en-US" dirty="0" smtClean="0">
                <a:solidFill>
                  <a:srgbClr val="0000FF"/>
                </a:solidFill>
              </a:rPr>
              <a:t>T1</a:t>
            </a:r>
            <a:r>
              <a:rPr lang="en-US" dirty="0" smtClean="0"/>
              <a:t>, </a:t>
            </a:r>
            <a:r>
              <a:rPr lang="en-US" dirty="0" smtClean="0">
                <a:solidFill>
                  <a:srgbClr val="FF00FF"/>
                </a:solidFill>
              </a:rPr>
              <a:t>T2</a:t>
            </a:r>
            <a:endParaRPr lang="en-US" dirty="0">
              <a:solidFill>
                <a:srgbClr val="FF00FF"/>
              </a:solidFill>
            </a:endParaRPr>
          </a:p>
        </p:txBody>
      </p:sp>
      <p:sp>
        <p:nvSpPr>
          <p:cNvPr id="10" name="TextBox 9"/>
          <p:cNvSpPr txBox="1"/>
          <p:nvPr/>
        </p:nvSpPr>
        <p:spPr>
          <a:xfrm>
            <a:off x="4735445" y="1614356"/>
            <a:ext cx="4229043" cy="1569660"/>
          </a:xfrm>
          <a:prstGeom prst="rect">
            <a:avLst/>
          </a:prstGeom>
          <a:noFill/>
          <a:ln>
            <a:solidFill>
              <a:schemeClr val="tx1"/>
            </a:solidFill>
          </a:ln>
        </p:spPr>
        <p:txBody>
          <a:bodyPr wrap="none" rtlCol="0">
            <a:spAutoFit/>
          </a:bodyPr>
          <a:lstStyle/>
          <a:p>
            <a:r>
              <a:rPr lang="en-US" sz="1600" dirty="0">
                <a:solidFill>
                  <a:srgbClr val="CC00CC"/>
                </a:solidFill>
              </a:rPr>
              <a:t>T2:Read(</a:t>
            </a:r>
            <a:r>
              <a:rPr lang="en-US" sz="1600" dirty="0" err="1">
                <a:solidFill>
                  <a:srgbClr val="CC00CC"/>
                </a:solidFill>
              </a:rPr>
              <a:t>ChamundiSeats</a:t>
            </a:r>
            <a:r>
              <a:rPr lang="en-US" sz="1600" dirty="0">
                <a:solidFill>
                  <a:srgbClr val="CC00CC"/>
                </a:solidFill>
              </a:rPr>
              <a:t>)	 </a:t>
            </a:r>
          </a:p>
          <a:p>
            <a:r>
              <a:rPr lang="en-US" sz="1600" dirty="0">
                <a:solidFill>
                  <a:srgbClr val="CC00CC"/>
                </a:solidFill>
              </a:rPr>
              <a:t>T2:ChamundiSeats=ChamundiSeats+4</a:t>
            </a:r>
          </a:p>
          <a:p>
            <a:pPr>
              <a:defRPr/>
            </a:pPr>
            <a:r>
              <a:rPr lang="en-US" sz="1600" dirty="0">
                <a:solidFill>
                  <a:srgbClr val="CC00CC"/>
                </a:solidFill>
              </a:rPr>
              <a:t>T2:Write(</a:t>
            </a:r>
            <a:r>
              <a:rPr lang="en-US" sz="1600" dirty="0" err="1">
                <a:solidFill>
                  <a:srgbClr val="CC00CC"/>
                </a:solidFill>
              </a:rPr>
              <a:t>ChamundiSeats</a:t>
            </a:r>
            <a:r>
              <a:rPr lang="en-US" sz="1600" dirty="0">
                <a:solidFill>
                  <a:srgbClr val="CC00CC"/>
                </a:solidFill>
              </a:rPr>
              <a:t>)</a:t>
            </a:r>
            <a:endParaRPr lang="en-US" sz="1600" dirty="0">
              <a:solidFill>
                <a:srgbClr val="0000FF"/>
              </a:solidFill>
            </a:endParaRPr>
          </a:p>
          <a:p>
            <a:r>
              <a:rPr lang="en-US" sz="1600" dirty="0" smtClean="0">
                <a:solidFill>
                  <a:srgbClr val="0000FF"/>
                </a:solidFill>
              </a:rPr>
              <a:t>T1:Read(</a:t>
            </a:r>
            <a:r>
              <a:rPr lang="en-US" sz="1600" dirty="0" err="1" smtClean="0">
                <a:solidFill>
                  <a:srgbClr val="0000FF"/>
                </a:solidFill>
              </a:rPr>
              <a:t>TippuSeats</a:t>
            </a:r>
            <a:r>
              <a:rPr lang="en-US" sz="1600" dirty="0">
                <a:solidFill>
                  <a:srgbClr val="0000FF"/>
                </a:solidFill>
              </a:rPr>
              <a:t>)</a:t>
            </a:r>
          </a:p>
          <a:p>
            <a:r>
              <a:rPr lang="en-US" sz="1600" dirty="0">
                <a:solidFill>
                  <a:srgbClr val="0000FF"/>
                </a:solidFill>
              </a:rPr>
              <a:t>T1:TippuSeats=TippuSeats-5 </a:t>
            </a:r>
          </a:p>
          <a:p>
            <a:r>
              <a:rPr lang="en-US" sz="1600" dirty="0">
                <a:solidFill>
                  <a:srgbClr val="0000FF"/>
                </a:solidFill>
              </a:rPr>
              <a:t>T1:Write(</a:t>
            </a:r>
            <a:r>
              <a:rPr lang="en-US" sz="1600" dirty="0" err="1">
                <a:solidFill>
                  <a:srgbClr val="0000FF"/>
                </a:solidFill>
              </a:rPr>
              <a:t>TippuSeats</a:t>
            </a:r>
            <a:r>
              <a:rPr lang="en-US" sz="1600" dirty="0">
                <a:solidFill>
                  <a:srgbClr val="0000FF"/>
                </a:solidFill>
              </a:rPr>
              <a:t>) </a:t>
            </a:r>
            <a:endParaRPr lang="en-US" sz="1600" dirty="0"/>
          </a:p>
        </p:txBody>
      </p:sp>
      <p:sp>
        <p:nvSpPr>
          <p:cNvPr id="11" name="TextBox 10"/>
          <p:cNvSpPr txBox="1"/>
          <p:nvPr/>
        </p:nvSpPr>
        <p:spPr>
          <a:xfrm>
            <a:off x="5148064" y="1268760"/>
            <a:ext cx="2532440" cy="369332"/>
          </a:xfrm>
          <a:prstGeom prst="rect">
            <a:avLst/>
          </a:prstGeom>
          <a:noFill/>
        </p:spPr>
        <p:txBody>
          <a:bodyPr wrap="square" rtlCol="0">
            <a:spAutoFit/>
          </a:bodyPr>
          <a:lstStyle/>
          <a:p>
            <a:r>
              <a:rPr lang="en-US" b="1" dirty="0"/>
              <a:t>Schedule </a:t>
            </a:r>
            <a:r>
              <a:rPr lang="en-US" b="1" dirty="0" smtClean="0"/>
              <a:t>2</a:t>
            </a:r>
            <a:r>
              <a:rPr lang="en-US" dirty="0" smtClean="0"/>
              <a:t>: </a:t>
            </a:r>
            <a:r>
              <a:rPr lang="en-US" dirty="0" smtClean="0">
                <a:solidFill>
                  <a:srgbClr val="FF00FF"/>
                </a:solidFill>
              </a:rPr>
              <a:t>T2, </a:t>
            </a:r>
            <a:r>
              <a:rPr lang="en-US" dirty="0">
                <a:solidFill>
                  <a:srgbClr val="0000FF"/>
                </a:solidFill>
              </a:rPr>
              <a:t>T1</a:t>
            </a:r>
            <a:endParaRPr lang="en-US" dirty="0">
              <a:solidFill>
                <a:srgbClr val="FF00FF"/>
              </a:solidFill>
            </a:endParaRPr>
          </a:p>
        </p:txBody>
      </p:sp>
      <p:sp>
        <p:nvSpPr>
          <p:cNvPr id="12" name="Down Arrow 11"/>
          <p:cNvSpPr/>
          <p:nvPr/>
        </p:nvSpPr>
        <p:spPr bwMode="auto">
          <a:xfrm>
            <a:off x="1403648" y="3284984"/>
            <a:ext cx="432048" cy="7200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1835696" y="3475747"/>
            <a:ext cx="2206053" cy="338554"/>
          </a:xfrm>
          <a:prstGeom prst="rect">
            <a:avLst/>
          </a:prstGeom>
          <a:noFill/>
        </p:spPr>
        <p:txBody>
          <a:bodyPr wrap="none" rtlCol="0">
            <a:spAutoFit/>
          </a:bodyPr>
          <a:lstStyle/>
          <a:p>
            <a:r>
              <a:rPr lang="en-US" sz="1600" dirty="0" smtClean="0"/>
              <a:t>Shorthand Notation</a:t>
            </a:r>
            <a:endParaRPr lang="en-US" sz="1600" dirty="0"/>
          </a:p>
        </p:txBody>
      </p:sp>
      <p:sp>
        <p:nvSpPr>
          <p:cNvPr id="14" name="TextBox 13"/>
          <p:cNvSpPr txBox="1"/>
          <p:nvPr/>
        </p:nvSpPr>
        <p:spPr>
          <a:xfrm>
            <a:off x="683568" y="4342946"/>
            <a:ext cx="2159566" cy="400110"/>
          </a:xfrm>
          <a:prstGeom prst="rect">
            <a:avLst/>
          </a:prstGeom>
          <a:noFill/>
          <a:ln>
            <a:solidFill>
              <a:schemeClr val="tx1"/>
            </a:solidFill>
          </a:ln>
        </p:spPr>
        <p:txBody>
          <a:bodyPr wrap="none" rtlCol="0">
            <a:spAutoFit/>
          </a:bodyPr>
          <a:lstStyle/>
          <a:p>
            <a:r>
              <a:rPr lang="en-US" sz="2000" dirty="0" smtClean="0">
                <a:solidFill>
                  <a:srgbClr val="0000FF"/>
                </a:solidFill>
              </a:rPr>
              <a:t>R1, W1, </a:t>
            </a:r>
            <a:r>
              <a:rPr lang="en-US" sz="2000" dirty="0" smtClean="0">
                <a:solidFill>
                  <a:srgbClr val="FF00FF"/>
                </a:solidFill>
              </a:rPr>
              <a:t>R2,W2</a:t>
            </a:r>
            <a:endParaRPr lang="en-US" sz="2000" dirty="0">
              <a:solidFill>
                <a:srgbClr val="FF00FF"/>
              </a:solidFill>
            </a:endParaRPr>
          </a:p>
        </p:txBody>
      </p:sp>
      <p:sp>
        <p:nvSpPr>
          <p:cNvPr id="15" name="TextBox 14"/>
          <p:cNvSpPr txBox="1"/>
          <p:nvPr/>
        </p:nvSpPr>
        <p:spPr>
          <a:xfrm>
            <a:off x="500501" y="4005064"/>
            <a:ext cx="2532440" cy="369332"/>
          </a:xfrm>
          <a:prstGeom prst="rect">
            <a:avLst/>
          </a:prstGeom>
          <a:noFill/>
        </p:spPr>
        <p:txBody>
          <a:bodyPr wrap="square" rtlCol="0">
            <a:spAutoFit/>
          </a:bodyPr>
          <a:lstStyle/>
          <a:p>
            <a:r>
              <a:rPr lang="en-US" b="1" dirty="0"/>
              <a:t>Schedule </a:t>
            </a:r>
            <a:r>
              <a:rPr lang="en-US" b="1" dirty="0" smtClean="0"/>
              <a:t>1</a:t>
            </a:r>
            <a:r>
              <a:rPr lang="en-US" dirty="0" smtClean="0"/>
              <a:t>: </a:t>
            </a:r>
            <a:r>
              <a:rPr lang="en-US" dirty="0" smtClean="0">
                <a:solidFill>
                  <a:srgbClr val="0000FF"/>
                </a:solidFill>
              </a:rPr>
              <a:t>T1</a:t>
            </a:r>
            <a:r>
              <a:rPr lang="en-US" dirty="0" smtClean="0"/>
              <a:t>, </a:t>
            </a:r>
            <a:r>
              <a:rPr lang="en-US" dirty="0" smtClean="0">
                <a:solidFill>
                  <a:srgbClr val="FF00FF"/>
                </a:solidFill>
              </a:rPr>
              <a:t>T2</a:t>
            </a:r>
            <a:endParaRPr lang="en-US" dirty="0">
              <a:solidFill>
                <a:srgbClr val="FF00FF"/>
              </a:solidFill>
            </a:endParaRPr>
          </a:p>
        </p:txBody>
      </p:sp>
      <p:sp>
        <p:nvSpPr>
          <p:cNvPr id="16" name="Down Arrow 15"/>
          <p:cNvSpPr/>
          <p:nvPr/>
        </p:nvSpPr>
        <p:spPr bwMode="auto">
          <a:xfrm>
            <a:off x="5678315" y="3284984"/>
            <a:ext cx="432048" cy="7200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7" name="TextBox 16"/>
          <p:cNvSpPr txBox="1"/>
          <p:nvPr/>
        </p:nvSpPr>
        <p:spPr>
          <a:xfrm>
            <a:off x="6110363" y="3475747"/>
            <a:ext cx="2206053" cy="338554"/>
          </a:xfrm>
          <a:prstGeom prst="rect">
            <a:avLst/>
          </a:prstGeom>
          <a:noFill/>
        </p:spPr>
        <p:txBody>
          <a:bodyPr wrap="none" rtlCol="0">
            <a:spAutoFit/>
          </a:bodyPr>
          <a:lstStyle/>
          <a:p>
            <a:r>
              <a:rPr lang="en-US" sz="1600" dirty="0" smtClean="0"/>
              <a:t>Shorthand Notation</a:t>
            </a:r>
            <a:endParaRPr lang="en-US" sz="1600" dirty="0"/>
          </a:p>
        </p:txBody>
      </p:sp>
      <p:sp>
        <p:nvSpPr>
          <p:cNvPr id="18" name="TextBox 17"/>
          <p:cNvSpPr txBox="1"/>
          <p:nvPr/>
        </p:nvSpPr>
        <p:spPr>
          <a:xfrm>
            <a:off x="4958235" y="4342946"/>
            <a:ext cx="2159566" cy="400110"/>
          </a:xfrm>
          <a:prstGeom prst="rect">
            <a:avLst/>
          </a:prstGeom>
          <a:noFill/>
          <a:ln>
            <a:solidFill>
              <a:schemeClr val="tx1"/>
            </a:solidFill>
          </a:ln>
        </p:spPr>
        <p:txBody>
          <a:bodyPr wrap="none" rtlCol="0">
            <a:spAutoFit/>
          </a:bodyPr>
          <a:lstStyle/>
          <a:p>
            <a:r>
              <a:rPr lang="en-US" sz="2000" dirty="0" smtClean="0">
                <a:solidFill>
                  <a:srgbClr val="FF00FF"/>
                </a:solidFill>
              </a:rPr>
              <a:t>R2,W2, </a:t>
            </a:r>
            <a:r>
              <a:rPr lang="en-US" sz="2000" dirty="0">
                <a:solidFill>
                  <a:srgbClr val="0000FF"/>
                </a:solidFill>
              </a:rPr>
              <a:t>R1, W1</a:t>
            </a:r>
            <a:endParaRPr lang="en-US" sz="2000" dirty="0">
              <a:solidFill>
                <a:srgbClr val="FF00FF"/>
              </a:solidFill>
            </a:endParaRPr>
          </a:p>
        </p:txBody>
      </p:sp>
      <p:sp>
        <p:nvSpPr>
          <p:cNvPr id="19" name="TextBox 18"/>
          <p:cNvSpPr txBox="1"/>
          <p:nvPr/>
        </p:nvSpPr>
        <p:spPr>
          <a:xfrm>
            <a:off x="4775168" y="4005064"/>
            <a:ext cx="2532440" cy="369332"/>
          </a:xfrm>
          <a:prstGeom prst="rect">
            <a:avLst/>
          </a:prstGeom>
          <a:noFill/>
        </p:spPr>
        <p:txBody>
          <a:bodyPr wrap="square" rtlCol="0">
            <a:spAutoFit/>
          </a:bodyPr>
          <a:lstStyle/>
          <a:p>
            <a:r>
              <a:rPr lang="en-US" b="1" dirty="0"/>
              <a:t>Schedule 2</a:t>
            </a:r>
            <a:r>
              <a:rPr lang="en-US" dirty="0" smtClean="0"/>
              <a:t>: </a:t>
            </a:r>
            <a:r>
              <a:rPr lang="en-US" dirty="0" smtClean="0">
                <a:solidFill>
                  <a:srgbClr val="FF00FF"/>
                </a:solidFill>
              </a:rPr>
              <a:t>T2, </a:t>
            </a:r>
            <a:r>
              <a:rPr lang="en-US" dirty="0">
                <a:solidFill>
                  <a:srgbClr val="0000FF"/>
                </a:solidFill>
              </a:rPr>
              <a:t>T1</a:t>
            </a:r>
            <a:endParaRPr lang="en-US" dirty="0">
              <a:solidFill>
                <a:srgbClr val="FF00FF"/>
              </a:solidFill>
            </a:endParaRPr>
          </a:p>
        </p:txBody>
      </p:sp>
    </p:spTree>
    <p:extLst>
      <p:ext uri="{BB962C8B-B14F-4D97-AF65-F5344CB8AC3E}">
        <p14:creationId xmlns="" xmlns:p14="http://schemas.microsoft.com/office/powerpoint/2010/main" val="27382292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Different Possible Schedules for given set of transactions</a:t>
            </a:r>
            <a:endParaRPr lang="en-US" sz="2000"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3661224198"/>
              </p:ext>
            </p:extLst>
          </p:nvPr>
        </p:nvGraphicFramePr>
        <p:xfrm>
          <a:off x="755576" y="2708920"/>
          <a:ext cx="5544616" cy="1828800"/>
        </p:xfrm>
        <a:graphic>
          <a:graphicData uri="http://schemas.openxmlformats.org/drawingml/2006/table">
            <a:tbl>
              <a:tblPr firstRow="1" bandRow="1">
                <a:tableStyleId>{5C22544A-7EE6-4342-B048-85BDC9FD1C3A}</a:tableStyleId>
              </a:tblPr>
              <a:tblGrid>
                <a:gridCol w="2318658"/>
                <a:gridCol w="3225958"/>
              </a:tblGrid>
              <a:tr h="0">
                <a:tc>
                  <a:txBody>
                    <a:bodyPr/>
                    <a:lstStyle/>
                    <a:p>
                      <a:r>
                        <a:rPr lang="en-US" sz="2400" b="0" dirty="0" smtClean="0">
                          <a:solidFill>
                            <a:schemeClr val="tx1"/>
                          </a:solidFill>
                        </a:rPr>
                        <a:t>Schedule 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W1, </a:t>
                      </a:r>
                      <a:r>
                        <a:rPr lang="en-US" sz="2400" b="0" dirty="0" smtClean="0">
                          <a:solidFill>
                            <a:srgbClr val="FF00FF"/>
                          </a:solidFill>
                        </a:rPr>
                        <a:t>R2,W2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R2,W2, </a:t>
                      </a:r>
                      <a:r>
                        <a:rPr lang="en-US" sz="2400" dirty="0" smtClean="0">
                          <a:solidFill>
                            <a:srgbClr val="0000FF"/>
                          </a:solidFill>
                        </a:rPr>
                        <a:t>R1, 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3</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a:t>
                      </a:r>
                      <a:r>
                        <a:rPr lang="en-US" sz="2400" b="0" dirty="0" smtClean="0">
                          <a:solidFill>
                            <a:srgbClr val="FF00FF"/>
                          </a:solidFill>
                        </a:rPr>
                        <a:t>R2, </a:t>
                      </a:r>
                      <a:r>
                        <a:rPr lang="en-US" sz="2400" b="0" dirty="0" smtClean="0">
                          <a:solidFill>
                            <a:srgbClr val="0000FF"/>
                          </a:solidFill>
                        </a:rPr>
                        <a:t>W1,</a:t>
                      </a:r>
                      <a:r>
                        <a:rPr lang="en-US" sz="2400" b="0" dirty="0" smtClean="0">
                          <a:solidFill>
                            <a:srgbClr val="FF00FF"/>
                          </a:solidFill>
                        </a:rPr>
                        <a:t>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4</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 </a:t>
                      </a:r>
                      <a:r>
                        <a:rPr lang="en-US" sz="2400" dirty="0" smtClean="0">
                          <a:solidFill>
                            <a:srgbClr val="0000FF"/>
                          </a:solidFill>
                        </a:rPr>
                        <a:t>R1, </a:t>
                      </a:r>
                      <a:r>
                        <a:rPr lang="en-US" sz="2400" dirty="0" smtClean="0">
                          <a:solidFill>
                            <a:srgbClr val="FF00FF"/>
                          </a:solidFill>
                        </a:rPr>
                        <a:t>W2, </a:t>
                      </a:r>
                      <a:r>
                        <a:rPr lang="en-US" sz="2400" dirty="0" smtClean="0">
                          <a:solidFill>
                            <a:srgbClr val="0000FF"/>
                          </a:solidFill>
                        </a:rPr>
                        <a:t>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FF2EC0D7-D016-445F-901B-78FE762FBE60}"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73</a:t>
            </a:fld>
            <a:endParaRPr lang="en-US"/>
          </a:p>
        </p:txBody>
      </p:sp>
      <p:sp>
        <p:nvSpPr>
          <p:cNvPr id="8" name="TextBox 7"/>
          <p:cNvSpPr txBox="1"/>
          <p:nvPr/>
        </p:nvSpPr>
        <p:spPr>
          <a:xfrm>
            <a:off x="323528" y="1196752"/>
            <a:ext cx="8837932" cy="1477328"/>
          </a:xfrm>
          <a:prstGeom prst="rect">
            <a:avLst/>
          </a:prstGeom>
          <a:noFill/>
        </p:spPr>
        <p:txBody>
          <a:bodyPr wrap="none" rtlCol="0">
            <a:spAutoFit/>
          </a:bodyPr>
          <a:lstStyle/>
          <a:p>
            <a:r>
              <a:rPr lang="en-US" dirty="0" smtClean="0"/>
              <a:t>Consider Two Transactions</a:t>
            </a:r>
          </a:p>
          <a:p>
            <a:r>
              <a:rPr lang="en-US" b="1" dirty="0" smtClean="0">
                <a:solidFill>
                  <a:srgbClr val="0000FF"/>
                </a:solidFill>
              </a:rPr>
              <a:t>T1</a:t>
            </a:r>
            <a:r>
              <a:rPr lang="en-US" b="1" dirty="0">
                <a:solidFill>
                  <a:srgbClr val="0000FF"/>
                </a:solidFill>
              </a:rPr>
              <a:t>: </a:t>
            </a:r>
            <a:r>
              <a:rPr lang="en-US" dirty="0"/>
              <a:t>Cancel  FIVE seats on </a:t>
            </a:r>
            <a:r>
              <a:rPr lang="en-US" dirty="0" err="1"/>
              <a:t>Tippu</a:t>
            </a:r>
            <a:r>
              <a:rPr lang="en-US" dirty="0"/>
              <a:t> </a:t>
            </a:r>
            <a:r>
              <a:rPr lang="en-US" dirty="0" smtClean="0"/>
              <a:t>express (</a:t>
            </a:r>
            <a:r>
              <a:rPr lang="en-US" dirty="0">
                <a:solidFill>
                  <a:srgbClr val="0000FF"/>
                </a:solidFill>
              </a:rPr>
              <a:t>R1, </a:t>
            </a:r>
            <a:r>
              <a:rPr lang="en-US" dirty="0" smtClean="0">
                <a:solidFill>
                  <a:srgbClr val="0000FF"/>
                </a:solidFill>
              </a:rPr>
              <a:t>W1)</a:t>
            </a:r>
            <a:endParaRPr lang="en-US" dirty="0" smtClean="0"/>
          </a:p>
          <a:p>
            <a:r>
              <a:rPr lang="en-US" b="1" dirty="0">
                <a:solidFill>
                  <a:srgbClr val="FF00FF"/>
                </a:solidFill>
              </a:rPr>
              <a:t>T2: </a:t>
            </a:r>
            <a:r>
              <a:rPr lang="en-US" dirty="0"/>
              <a:t>Reserve  four seats on </a:t>
            </a:r>
            <a:r>
              <a:rPr lang="en-US" dirty="0" err="1" smtClean="0"/>
              <a:t>Chamundi</a:t>
            </a:r>
            <a:r>
              <a:rPr lang="en-US" dirty="0" smtClean="0"/>
              <a:t> express (</a:t>
            </a:r>
            <a:r>
              <a:rPr lang="en-US" dirty="0" smtClean="0">
                <a:solidFill>
                  <a:srgbClr val="FF00FF"/>
                </a:solidFill>
              </a:rPr>
              <a:t>R2,W2)</a:t>
            </a:r>
            <a:endParaRPr lang="en-US" dirty="0" smtClean="0"/>
          </a:p>
          <a:p>
            <a:endParaRPr lang="en-US" dirty="0" smtClean="0"/>
          </a:p>
          <a:p>
            <a:r>
              <a:rPr lang="en-US" dirty="0" smtClean="0"/>
              <a:t>Different possible schedules for the ab</a:t>
            </a:r>
            <a:r>
              <a:rPr lang="en-US" dirty="0"/>
              <a:t>ove two </a:t>
            </a:r>
            <a:r>
              <a:rPr lang="en-US" dirty="0" smtClean="0"/>
              <a:t>transactions are as follows:</a:t>
            </a:r>
            <a:endParaRPr lang="en-US" dirty="0"/>
          </a:p>
        </p:txBody>
      </p:sp>
    </p:spTree>
    <p:extLst>
      <p:ext uri="{BB962C8B-B14F-4D97-AF65-F5344CB8AC3E}">
        <p14:creationId xmlns="" xmlns:p14="http://schemas.microsoft.com/office/powerpoint/2010/main" val="32973425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Schedules</a:t>
            </a:r>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3877495051"/>
              </p:ext>
            </p:extLst>
          </p:nvPr>
        </p:nvGraphicFramePr>
        <p:xfrm>
          <a:off x="755576" y="2708920"/>
          <a:ext cx="5544616" cy="1828800"/>
        </p:xfrm>
        <a:graphic>
          <a:graphicData uri="http://schemas.openxmlformats.org/drawingml/2006/table">
            <a:tbl>
              <a:tblPr firstRow="1" bandRow="1">
                <a:tableStyleId>{5C22544A-7EE6-4342-B048-85BDC9FD1C3A}</a:tableStyleId>
              </a:tblPr>
              <a:tblGrid>
                <a:gridCol w="2318658"/>
                <a:gridCol w="3225958"/>
              </a:tblGrid>
              <a:tr h="0">
                <a:tc>
                  <a:txBody>
                    <a:bodyPr/>
                    <a:lstStyle/>
                    <a:p>
                      <a:r>
                        <a:rPr lang="en-US" sz="2400" b="0" dirty="0" smtClean="0">
                          <a:solidFill>
                            <a:schemeClr val="tx1"/>
                          </a:solidFill>
                        </a:rPr>
                        <a:t>Schedule 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W1, </a:t>
                      </a:r>
                      <a:r>
                        <a:rPr lang="en-US" sz="2400" b="0" dirty="0" smtClean="0">
                          <a:solidFill>
                            <a:srgbClr val="FF00FF"/>
                          </a:solidFill>
                        </a:rPr>
                        <a:t>R2,W2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R2,W2, </a:t>
                      </a:r>
                      <a:r>
                        <a:rPr lang="en-US" sz="2400" dirty="0" smtClean="0">
                          <a:solidFill>
                            <a:srgbClr val="0000FF"/>
                          </a:solidFill>
                        </a:rPr>
                        <a:t>R1, 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3</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a:t>
                      </a:r>
                      <a:r>
                        <a:rPr lang="en-US" sz="2400" b="0" dirty="0" smtClean="0">
                          <a:solidFill>
                            <a:srgbClr val="FF00FF"/>
                          </a:solidFill>
                        </a:rPr>
                        <a:t>R2, </a:t>
                      </a:r>
                      <a:r>
                        <a:rPr lang="en-US" sz="2400" b="0" dirty="0" smtClean="0">
                          <a:solidFill>
                            <a:srgbClr val="0000FF"/>
                          </a:solidFill>
                        </a:rPr>
                        <a:t>W1,</a:t>
                      </a:r>
                      <a:r>
                        <a:rPr lang="en-US" sz="2400" b="0" dirty="0" smtClean="0">
                          <a:solidFill>
                            <a:srgbClr val="FF00FF"/>
                          </a:solidFill>
                        </a:rPr>
                        <a:t>,W2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4</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 </a:t>
                      </a:r>
                      <a:r>
                        <a:rPr lang="en-US" sz="2400" dirty="0" smtClean="0">
                          <a:solidFill>
                            <a:srgbClr val="0000FF"/>
                          </a:solidFill>
                        </a:rPr>
                        <a:t>R1, </a:t>
                      </a:r>
                      <a:r>
                        <a:rPr lang="en-US" sz="2400" dirty="0" smtClean="0">
                          <a:solidFill>
                            <a:srgbClr val="FF00FF"/>
                          </a:solidFill>
                        </a:rPr>
                        <a:t>W2, </a:t>
                      </a:r>
                      <a:r>
                        <a:rPr lang="en-US" sz="2400" dirty="0" smtClean="0">
                          <a:solidFill>
                            <a:srgbClr val="0000FF"/>
                          </a:solidFill>
                        </a:rPr>
                        <a:t>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D94704A8-7593-4C36-A830-7162CE5A518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74</a:t>
            </a:fld>
            <a:endParaRPr lang="en-US"/>
          </a:p>
        </p:txBody>
      </p:sp>
      <p:sp>
        <p:nvSpPr>
          <p:cNvPr id="9" name="TextBox 8"/>
          <p:cNvSpPr txBox="1"/>
          <p:nvPr/>
        </p:nvSpPr>
        <p:spPr>
          <a:xfrm>
            <a:off x="467544" y="4706214"/>
            <a:ext cx="7500130" cy="646331"/>
          </a:xfrm>
          <a:prstGeom prst="rect">
            <a:avLst/>
          </a:prstGeom>
          <a:noFill/>
        </p:spPr>
        <p:txBody>
          <a:bodyPr wrap="none" rtlCol="0">
            <a:spAutoFit/>
          </a:bodyPr>
          <a:lstStyle/>
          <a:p>
            <a:r>
              <a:rPr lang="en-US" dirty="0" smtClean="0"/>
              <a:t>Following are </a:t>
            </a:r>
            <a:r>
              <a:rPr lang="en-US" b="1" dirty="0" smtClean="0"/>
              <a:t>not feasible schedules </a:t>
            </a:r>
            <a:r>
              <a:rPr lang="en-US" dirty="0" smtClean="0"/>
              <a:t>because they do not </a:t>
            </a:r>
          </a:p>
          <a:p>
            <a:r>
              <a:rPr lang="en-US" dirty="0" smtClean="0"/>
              <a:t>preserve the order of operations of the individual Transactions </a:t>
            </a:r>
            <a:endParaRPr lang="en-US" dirty="0"/>
          </a:p>
        </p:txBody>
      </p:sp>
      <p:sp>
        <p:nvSpPr>
          <p:cNvPr id="10" name="TextBox 9"/>
          <p:cNvSpPr txBox="1"/>
          <p:nvPr/>
        </p:nvSpPr>
        <p:spPr>
          <a:xfrm>
            <a:off x="629739" y="5363924"/>
            <a:ext cx="2160240" cy="369332"/>
          </a:xfrm>
          <a:prstGeom prst="rect">
            <a:avLst/>
          </a:prstGeom>
          <a:noFill/>
          <a:ln>
            <a:solidFill>
              <a:schemeClr val="tx1"/>
            </a:solidFill>
          </a:ln>
        </p:spPr>
        <p:txBody>
          <a:bodyPr wrap="square" rtlCol="0">
            <a:spAutoFit/>
          </a:bodyPr>
          <a:lstStyle/>
          <a:p>
            <a:r>
              <a:rPr lang="en-US" dirty="0" smtClean="0">
                <a:solidFill>
                  <a:srgbClr val="0000FF"/>
                </a:solidFill>
              </a:rPr>
              <a:t> </a:t>
            </a:r>
            <a:r>
              <a:rPr lang="en-US" dirty="0">
                <a:solidFill>
                  <a:srgbClr val="0000FF"/>
                </a:solidFill>
              </a:rPr>
              <a:t>W1</a:t>
            </a:r>
            <a:r>
              <a:rPr lang="en-US" dirty="0" smtClean="0">
                <a:solidFill>
                  <a:srgbClr val="0000FF"/>
                </a:solidFill>
              </a:rPr>
              <a:t>,</a:t>
            </a:r>
            <a:r>
              <a:rPr lang="en-US" dirty="0">
                <a:solidFill>
                  <a:srgbClr val="0000FF"/>
                </a:solidFill>
              </a:rPr>
              <a:t> </a:t>
            </a:r>
            <a:r>
              <a:rPr lang="en-US" dirty="0" smtClean="0">
                <a:solidFill>
                  <a:srgbClr val="0000FF"/>
                </a:solidFill>
              </a:rPr>
              <a:t>R1, </a:t>
            </a:r>
            <a:r>
              <a:rPr lang="en-US" dirty="0" smtClean="0">
                <a:solidFill>
                  <a:srgbClr val="FF00FF"/>
                </a:solidFill>
              </a:rPr>
              <a:t>W2, R2</a:t>
            </a:r>
            <a:endParaRPr lang="en-US" dirty="0"/>
          </a:p>
        </p:txBody>
      </p:sp>
      <p:sp>
        <p:nvSpPr>
          <p:cNvPr id="11" name="TextBox 10"/>
          <p:cNvSpPr txBox="1"/>
          <p:nvPr/>
        </p:nvSpPr>
        <p:spPr>
          <a:xfrm>
            <a:off x="3275856" y="5363924"/>
            <a:ext cx="2160240" cy="369332"/>
          </a:xfrm>
          <a:prstGeom prst="rect">
            <a:avLst/>
          </a:prstGeom>
          <a:noFill/>
          <a:ln>
            <a:solidFill>
              <a:schemeClr val="tx1"/>
            </a:solidFill>
          </a:ln>
        </p:spPr>
        <p:txBody>
          <a:bodyPr wrap="square" rtlCol="0">
            <a:spAutoFit/>
          </a:bodyPr>
          <a:lstStyle/>
          <a:p>
            <a:r>
              <a:rPr lang="en-US" dirty="0" smtClean="0">
                <a:solidFill>
                  <a:srgbClr val="FF00FF"/>
                </a:solidFill>
              </a:rPr>
              <a:t>W2, R2, </a:t>
            </a:r>
            <a:r>
              <a:rPr lang="en-US" dirty="0">
                <a:solidFill>
                  <a:srgbClr val="0000FF"/>
                </a:solidFill>
              </a:rPr>
              <a:t>W1, </a:t>
            </a:r>
            <a:r>
              <a:rPr lang="en-US" dirty="0" smtClean="0">
                <a:solidFill>
                  <a:srgbClr val="0000FF"/>
                </a:solidFill>
              </a:rPr>
              <a:t>R1</a:t>
            </a:r>
            <a:endParaRPr lang="en-US" dirty="0"/>
          </a:p>
        </p:txBody>
      </p:sp>
      <p:sp>
        <p:nvSpPr>
          <p:cNvPr id="12" name="TextBox 11"/>
          <p:cNvSpPr txBox="1"/>
          <p:nvPr/>
        </p:nvSpPr>
        <p:spPr>
          <a:xfrm>
            <a:off x="323528" y="1196752"/>
            <a:ext cx="8837932" cy="1477328"/>
          </a:xfrm>
          <a:prstGeom prst="rect">
            <a:avLst/>
          </a:prstGeom>
          <a:noFill/>
        </p:spPr>
        <p:txBody>
          <a:bodyPr wrap="none" rtlCol="0">
            <a:spAutoFit/>
          </a:bodyPr>
          <a:lstStyle/>
          <a:p>
            <a:r>
              <a:rPr lang="en-US" dirty="0" smtClean="0"/>
              <a:t>Consider Two Transactions</a:t>
            </a:r>
          </a:p>
          <a:p>
            <a:r>
              <a:rPr lang="en-US" b="1" dirty="0" smtClean="0">
                <a:solidFill>
                  <a:srgbClr val="0000FF"/>
                </a:solidFill>
              </a:rPr>
              <a:t>T1</a:t>
            </a:r>
            <a:r>
              <a:rPr lang="en-US" b="1" dirty="0">
                <a:solidFill>
                  <a:srgbClr val="0000FF"/>
                </a:solidFill>
              </a:rPr>
              <a:t>: </a:t>
            </a:r>
            <a:r>
              <a:rPr lang="en-US" dirty="0"/>
              <a:t>Cancel  FIVE seats on </a:t>
            </a:r>
            <a:r>
              <a:rPr lang="en-US" dirty="0" err="1"/>
              <a:t>Tippu</a:t>
            </a:r>
            <a:r>
              <a:rPr lang="en-US" dirty="0"/>
              <a:t> </a:t>
            </a:r>
            <a:r>
              <a:rPr lang="en-US" dirty="0" smtClean="0"/>
              <a:t>express (</a:t>
            </a:r>
            <a:r>
              <a:rPr lang="en-US" dirty="0">
                <a:solidFill>
                  <a:srgbClr val="0000FF"/>
                </a:solidFill>
              </a:rPr>
              <a:t>R1, </a:t>
            </a:r>
            <a:r>
              <a:rPr lang="en-US" dirty="0" smtClean="0">
                <a:solidFill>
                  <a:srgbClr val="0000FF"/>
                </a:solidFill>
              </a:rPr>
              <a:t>W1)</a:t>
            </a:r>
            <a:endParaRPr lang="en-US" dirty="0" smtClean="0"/>
          </a:p>
          <a:p>
            <a:r>
              <a:rPr lang="en-US" b="1" dirty="0">
                <a:solidFill>
                  <a:srgbClr val="FF00FF"/>
                </a:solidFill>
              </a:rPr>
              <a:t>T2: </a:t>
            </a:r>
            <a:r>
              <a:rPr lang="en-US" dirty="0"/>
              <a:t>Reserve  four seats on </a:t>
            </a:r>
            <a:r>
              <a:rPr lang="en-US" dirty="0" err="1" smtClean="0"/>
              <a:t>Chamundi</a:t>
            </a:r>
            <a:r>
              <a:rPr lang="en-US" dirty="0" smtClean="0"/>
              <a:t> express (</a:t>
            </a:r>
            <a:r>
              <a:rPr lang="en-US" dirty="0" smtClean="0">
                <a:solidFill>
                  <a:srgbClr val="FF00FF"/>
                </a:solidFill>
              </a:rPr>
              <a:t>R2,W2)</a:t>
            </a:r>
            <a:endParaRPr lang="en-US" dirty="0" smtClean="0"/>
          </a:p>
          <a:p>
            <a:endParaRPr lang="en-US" dirty="0" smtClean="0"/>
          </a:p>
          <a:p>
            <a:r>
              <a:rPr lang="en-US" dirty="0" smtClean="0"/>
              <a:t>Different possible schedules for the ab</a:t>
            </a:r>
            <a:r>
              <a:rPr lang="en-US" dirty="0"/>
              <a:t>ove two </a:t>
            </a:r>
            <a:r>
              <a:rPr lang="en-US" dirty="0" smtClean="0"/>
              <a:t>transactions are as follows:</a:t>
            </a:r>
            <a:endParaRPr lang="en-US" dirty="0"/>
          </a:p>
        </p:txBody>
      </p:sp>
    </p:spTree>
    <p:extLst>
      <p:ext uri="{BB962C8B-B14F-4D97-AF65-F5344CB8AC3E}">
        <p14:creationId xmlns="" xmlns:p14="http://schemas.microsoft.com/office/powerpoint/2010/main" val="36238603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Schedules</a:t>
            </a:r>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4186460561"/>
              </p:ext>
            </p:extLst>
          </p:nvPr>
        </p:nvGraphicFramePr>
        <p:xfrm>
          <a:off x="755576" y="2708920"/>
          <a:ext cx="5544616" cy="1828800"/>
        </p:xfrm>
        <a:graphic>
          <a:graphicData uri="http://schemas.openxmlformats.org/drawingml/2006/table">
            <a:tbl>
              <a:tblPr firstRow="1" bandRow="1">
                <a:tableStyleId>{5C22544A-7EE6-4342-B048-85BDC9FD1C3A}</a:tableStyleId>
              </a:tblPr>
              <a:tblGrid>
                <a:gridCol w="2318658"/>
                <a:gridCol w="3225958"/>
              </a:tblGrid>
              <a:tr h="0">
                <a:tc>
                  <a:txBody>
                    <a:bodyPr/>
                    <a:lstStyle/>
                    <a:p>
                      <a:r>
                        <a:rPr lang="en-US" sz="2400" b="0" dirty="0" smtClean="0">
                          <a:solidFill>
                            <a:schemeClr val="tx1"/>
                          </a:solidFill>
                        </a:rPr>
                        <a:t>Schedule 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W1, </a:t>
                      </a:r>
                      <a:r>
                        <a:rPr lang="en-US" sz="2400" b="0" dirty="0" smtClean="0">
                          <a:solidFill>
                            <a:srgbClr val="FF00FF"/>
                          </a:solidFill>
                        </a:rPr>
                        <a:t>R2,W2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R2,W2, </a:t>
                      </a:r>
                      <a:r>
                        <a:rPr lang="en-US" sz="2400" dirty="0" smtClean="0">
                          <a:solidFill>
                            <a:srgbClr val="0000FF"/>
                          </a:solidFill>
                        </a:rPr>
                        <a:t>R1, 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3</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a:t>
                      </a:r>
                      <a:r>
                        <a:rPr lang="en-US" sz="2400" b="0" dirty="0" smtClean="0">
                          <a:solidFill>
                            <a:srgbClr val="FF00FF"/>
                          </a:solidFill>
                        </a:rPr>
                        <a:t>R2, </a:t>
                      </a:r>
                      <a:r>
                        <a:rPr lang="en-US" sz="2400" b="0" dirty="0" smtClean="0">
                          <a:solidFill>
                            <a:srgbClr val="0000FF"/>
                          </a:solidFill>
                        </a:rPr>
                        <a:t>W1,</a:t>
                      </a:r>
                      <a:r>
                        <a:rPr lang="en-US" sz="2400" b="0" dirty="0" smtClean="0">
                          <a:solidFill>
                            <a:srgbClr val="FF00FF"/>
                          </a:solidFill>
                        </a:rPr>
                        <a:t>,W2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4</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 </a:t>
                      </a:r>
                      <a:r>
                        <a:rPr lang="en-US" sz="2400" dirty="0" smtClean="0">
                          <a:solidFill>
                            <a:srgbClr val="0000FF"/>
                          </a:solidFill>
                        </a:rPr>
                        <a:t>R1, </a:t>
                      </a:r>
                      <a:r>
                        <a:rPr lang="en-US" sz="2400" dirty="0" smtClean="0">
                          <a:solidFill>
                            <a:srgbClr val="FF00FF"/>
                          </a:solidFill>
                        </a:rPr>
                        <a:t>W2, </a:t>
                      </a:r>
                      <a:r>
                        <a:rPr lang="en-US" sz="2400" dirty="0" smtClean="0">
                          <a:solidFill>
                            <a:srgbClr val="0000FF"/>
                          </a:solidFill>
                        </a:rPr>
                        <a:t>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3F4A2DAD-28C0-465F-8B45-90579ADBB0D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75</a:t>
            </a:fld>
            <a:endParaRPr lang="en-US"/>
          </a:p>
        </p:txBody>
      </p:sp>
      <p:sp>
        <p:nvSpPr>
          <p:cNvPr id="9" name="TextBox 8"/>
          <p:cNvSpPr txBox="1"/>
          <p:nvPr/>
        </p:nvSpPr>
        <p:spPr>
          <a:xfrm>
            <a:off x="467544" y="4706214"/>
            <a:ext cx="7500130" cy="646331"/>
          </a:xfrm>
          <a:prstGeom prst="rect">
            <a:avLst/>
          </a:prstGeom>
          <a:noFill/>
        </p:spPr>
        <p:txBody>
          <a:bodyPr wrap="none" rtlCol="0">
            <a:spAutoFit/>
          </a:bodyPr>
          <a:lstStyle/>
          <a:p>
            <a:r>
              <a:rPr lang="en-US" dirty="0" smtClean="0"/>
              <a:t>Following are </a:t>
            </a:r>
            <a:r>
              <a:rPr lang="en-US" b="1" dirty="0" smtClean="0"/>
              <a:t>not feasible schedules </a:t>
            </a:r>
            <a:r>
              <a:rPr lang="en-US" dirty="0" smtClean="0"/>
              <a:t>because they do not </a:t>
            </a:r>
          </a:p>
          <a:p>
            <a:r>
              <a:rPr lang="en-US" dirty="0" smtClean="0"/>
              <a:t>preserve the order of operations of the individual Transactions </a:t>
            </a:r>
            <a:endParaRPr lang="en-US" dirty="0"/>
          </a:p>
        </p:txBody>
      </p:sp>
      <p:sp>
        <p:nvSpPr>
          <p:cNvPr id="10" name="TextBox 9"/>
          <p:cNvSpPr txBox="1"/>
          <p:nvPr/>
        </p:nvSpPr>
        <p:spPr>
          <a:xfrm>
            <a:off x="491372" y="5363924"/>
            <a:ext cx="2160240" cy="369332"/>
          </a:xfrm>
          <a:prstGeom prst="rect">
            <a:avLst/>
          </a:prstGeom>
          <a:noFill/>
          <a:ln>
            <a:solidFill>
              <a:schemeClr val="tx1"/>
            </a:solidFill>
          </a:ln>
        </p:spPr>
        <p:txBody>
          <a:bodyPr wrap="square" rtlCol="0">
            <a:spAutoFit/>
          </a:bodyPr>
          <a:lstStyle/>
          <a:p>
            <a:r>
              <a:rPr lang="en-US" dirty="0" smtClean="0">
                <a:solidFill>
                  <a:srgbClr val="0000FF"/>
                </a:solidFill>
              </a:rPr>
              <a:t> </a:t>
            </a:r>
            <a:r>
              <a:rPr lang="en-US" dirty="0">
                <a:solidFill>
                  <a:srgbClr val="0000FF"/>
                </a:solidFill>
              </a:rPr>
              <a:t>W1</a:t>
            </a:r>
            <a:r>
              <a:rPr lang="en-US" dirty="0" smtClean="0">
                <a:solidFill>
                  <a:srgbClr val="0000FF"/>
                </a:solidFill>
              </a:rPr>
              <a:t>,</a:t>
            </a:r>
            <a:r>
              <a:rPr lang="en-US" dirty="0">
                <a:solidFill>
                  <a:srgbClr val="0000FF"/>
                </a:solidFill>
              </a:rPr>
              <a:t> </a:t>
            </a:r>
            <a:r>
              <a:rPr lang="en-US" dirty="0" smtClean="0">
                <a:solidFill>
                  <a:srgbClr val="0000FF"/>
                </a:solidFill>
              </a:rPr>
              <a:t>R1, </a:t>
            </a:r>
            <a:r>
              <a:rPr lang="en-US" dirty="0" smtClean="0">
                <a:solidFill>
                  <a:srgbClr val="FF00FF"/>
                </a:solidFill>
              </a:rPr>
              <a:t>W2, R2</a:t>
            </a:r>
            <a:endParaRPr lang="en-US" dirty="0"/>
          </a:p>
        </p:txBody>
      </p:sp>
      <p:sp>
        <p:nvSpPr>
          <p:cNvPr id="11" name="TextBox 10"/>
          <p:cNvSpPr txBox="1"/>
          <p:nvPr/>
        </p:nvSpPr>
        <p:spPr>
          <a:xfrm>
            <a:off x="3137489" y="5363924"/>
            <a:ext cx="2160240" cy="369332"/>
          </a:xfrm>
          <a:prstGeom prst="rect">
            <a:avLst/>
          </a:prstGeom>
          <a:noFill/>
          <a:ln>
            <a:solidFill>
              <a:schemeClr val="tx1"/>
            </a:solidFill>
          </a:ln>
        </p:spPr>
        <p:txBody>
          <a:bodyPr wrap="square" rtlCol="0">
            <a:spAutoFit/>
          </a:bodyPr>
          <a:lstStyle/>
          <a:p>
            <a:r>
              <a:rPr lang="en-US" dirty="0" smtClean="0">
                <a:solidFill>
                  <a:srgbClr val="FF00FF"/>
                </a:solidFill>
              </a:rPr>
              <a:t>W2, R2, </a:t>
            </a:r>
            <a:r>
              <a:rPr lang="en-US" dirty="0">
                <a:solidFill>
                  <a:srgbClr val="0000FF"/>
                </a:solidFill>
              </a:rPr>
              <a:t>W1, </a:t>
            </a:r>
            <a:r>
              <a:rPr lang="en-US" dirty="0" smtClean="0">
                <a:solidFill>
                  <a:srgbClr val="0000FF"/>
                </a:solidFill>
              </a:rPr>
              <a:t>R1</a:t>
            </a:r>
            <a:endParaRPr lang="en-US" dirty="0"/>
          </a:p>
        </p:txBody>
      </p:sp>
      <p:sp>
        <p:nvSpPr>
          <p:cNvPr id="12" name="TextBox 11"/>
          <p:cNvSpPr txBox="1"/>
          <p:nvPr/>
        </p:nvSpPr>
        <p:spPr>
          <a:xfrm>
            <a:off x="323528" y="1196752"/>
            <a:ext cx="8837932" cy="1477328"/>
          </a:xfrm>
          <a:prstGeom prst="rect">
            <a:avLst/>
          </a:prstGeom>
          <a:noFill/>
        </p:spPr>
        <p:txBody>
          <a:bodyPr wrap="none" rtlCol="0">
            <a:spAutoFit/>
          </a:bodyPr>
          <a:lstStyle/>
          <a:p>
            <a:r>
              <a:rPr lang="en-US" dirty="0" smtClean="0"/>
              <a:t>Consider Two Transactions</a:t>
            </a:r>
          </a:p>
          <a:p>
            <a:r>
              <a:rPr lang="en-US" b="1" dirty="0" smtClean="0">
                <a:solidFill>
                  <a:srgbClr val="0000FF"/>
                </a:solidFill>
              </a:rPr>
              <a:t>T1</a:t>
            </a:r>
            <a:r>
              <a:rPr lang="en-US" b="1" dirty="0">
                <a:solidFill>
                  <a:srgbClr val="0000FF"/>
                </a:solidFill>
              </a:rPr>
              <a:t>: </a:t>
            </a:r>
            <a:r>
              <a:rPr lang="en-US" dirty="0"/>
              <a:t>Cancel  FIVE seats on </a:t>
            </a:r>
            <a:r>
              <a:rPr lang="en-US" dirty="0" err="1"/>
              <a:t>Tippu</a:t>
            </a:r>
            <a:r>
              <a:rPr lang="en-US" dirty="0"/>
              <a:t> </a:t>
            </a:r>
            <a:r>
              <a:rPr lang="en-US" dirty="0" smtClean="0"/>
              <a:t>express (</a:t>
            </a:r>
            <a:r>
              <a:rPr lang="en-US" dirty="0">
                <a:solidFill>
                  <a:srgbClr val="0000FF"/>
                </a:solidFill>
              </a:rPr>
              <a:t>R1, </a:t>
            </a:r>
            <a:r>
              <a:rPr lang="en-US" dirty="0" smtClean="0">
                <a:solidFill>
                  <a:srgbClr val="0000FF"/>
                </a:solidFill>
              </a:rPr>
              <a:t>W1)</a:t>
            </a:r>
            <a:endParaRPr lang="en-US" dirty="0" smtClean="0"/>
          </a:p>
          <a:p>
            <a:r>
              <a:rPr lang="en-US" b="1" dirty="0">
                <a:solidFill>
                  <a:srgbClr val="FF00FF"/>
                </a:solidFill>
              </a:rPr>
              <a:t>T2: </a:t>
            </a:r>
            <a:r>
              <a:rPr lang="en-US" dirty="0"/>
              <a:t>Reserve  four seats on </a:t>
            </a:r>
            <a:r>
              <a:rPr lang="en-US" dirty="0" err="1" smtClean="0"/>
              <a:t>Chamundi</a:t>
            </a:r>
            <a:r>
              <a:rPr lang="en-US" dirty="0" smtClean="0"/>
              <a:t> express (</a:t>
            </a:r>
            <a:r>
              <a:rPr lang="en-US" dirty="0" smtClean="0">
                <a:solidFill>
                  <a:srgbClr val="FF00FF"/>
                </a:solidFill>
              </a:rPr>
              <a:t>R2,W2)</a:t>
            </a:r>
            <a:endParaRPr lang="en-US" dirty="0" smtClean="0"/>
          </a:p>
          <a:p>
            <a:endParaRPr lang="en-US" dirty="0" smtClean="0"/>
          </a:p>
          <a:p>
            <a:r>
              <a:rPr lang="en-US" dirty="0" smtClean="0"/>
              <a:t>Different possible schedules for the ab</a:t>
            </a:r>
            <a:r>
              <a:rPr lang="en-US" dirty="0"/>
              <a:t>ove two </a:t>
            </a:r>
            <a:r>
              <a:rPr lang="en-US" dirty="0" smtClean="0"/>
              <a:t>transactions are as follows:</a:t>
            </a:r>
            <a:endParaRPr lang="en-US" dirty="0"/>
          </a:p>
        </p:txBody>
      </p:sp>
      <p:sp>
        <p:nvSpPr>
          <p:cNvPr id="13" name="TextBox 12"/>
          <p:cNvSpPr txBox="1"/>
          <p:nvPr/>
        </p:nvSpPr>
        <p:spPr>
          <a:xfrm>
            <a:off x="467544" y="5880611"/>
            <a:ext cx="2160240" cy="369332"/>
          </a:xfrm>
          <a:prstGeom prst="rect">
            <a:avLst/>
          </a:prstGeom>
          <a:noFill/>
          <a:ln>
            <a:solidFill>
              <a:schemeClr val="tx1"/>
            </a:solidFill>
          </a:ln>
        </p:spPr>
        <p:txBody>
          <a:bodyPr wrap="square" rtlCol="0">
            <a:spAutoFit/>
          </a:bodyPr>
          <a:lstStyle/>
          <a:p>
            <a:r>
              <a:rPr lang="en-US" dirty="0" smtClean="0">
                <a:solidFill>
                  <a:srgbClr val="0000FF"/>
                </a:solidFill>
              </a:rPr>
              <a:t> </a:t>
            </a:r>
            <a:r>
              <a:rPr lang="en-US" dirty="0">
                <a:solidFill>
                  <a:srgbClr val="0000FF"/>
                </a:solidFill>
              </a:rPr>
              <a:t>W1</a:t>
            </a:r>
            <a:r>
              <a:rPr lang="en-US" dirty="0" smtClean="0">
                <a:solidFill>
                  <a:srgbClr val="0000FF"/>
                </a:solidFill>
              </a:rPr>
              <a:t>,</a:t>
            </a:r>
            <a:r>
              <a:rPr lang="en-US" dirty="0">
                <a:solidFill>
                  <a:srgbClr val="0000FF"/>
                </a:solidFill>
              </a:rPr>
              <a:t> </a:t>
            </a:r>
            <a:r>
              <a:rPr lang="en-US" dirty="0">
                <a:solidFill>
                  <a:srgbClr val="FF00FF"/>
                </a:solidFill>
              </a:rPr>
              <a:t>W2, </a:t>
            </a:r>
            <a:r>
              <a:rPr lang="en-US" dirty="0" smtClean="0">
                <a:solidFill>
                  <a:srgbClr val="0000FF"/>
                </a:solidFill>
              </a:rPr>
              <a:t>R1, </a:t>
            </a:r>
            <a:r>
              <a:rPr lang="en-US" dirty="0" smtClean="0">
                <a:solidFill>
                  <a:srgbClr val="FF00FF"/>
                </a:solidFill>
              </a:rPr>
              <a:t>R2</a:t>
            </a:r>
            <a:endParaRPr lang="en-US" dirty="0"/>
          </a:p>
        </p:txBody>
      </p:sp>
      <p:sp>
        <p:nvSpPr>
          <p:cNvPr id="14" name="TextBox 13"/>
          <p:cNvSpPr txBox="1"/>
          <p:nvPr/>
        </p:nvSpPr>
        <p:spPr>
          <a:xfrm>
            <a:off x="3152678" y="5880611"/>
            <a:ext cx="2160240" cy="369332"/>
          </a:xfrm>
          <a:prstGeom prst="rect">
            <a:avLst/>
          </a:prstGeom>
          <a:noFill/>
          <a:ln>
            <a:solidFill>
              <a:schemeClr val="tx1"/>
            </a:solidFill>
          </a:ln>
        </p:spPr>
        <p:txBody>
          <a:bodyPr wrap="square" rtlCol="0">
            <a:spAutoFit/>
          </a:bodyPr>
          <a:lstStyle/>
          <a:p>
            <a:r>
              <a:rPr lang="en-US" dirty="0" smtClean="0">
                <a:solidFill>
                  <a:srgbClr val="FF00FF"/>
                </a:solidFill>
              </a:rPr>
              <a:t>W2, </a:t>
            </a:r>
            <a:r>
              <a:rPr lang="en-US" dirty="0" smtClean="0">
                <a:solidFill>
                  <a:srgbClr val="0000FF"/>
                </a:solidFill>
              </a:rPr>
              <a:t>W1</a:t>
            </a:r>
            <a:r>
              <a:rPr lang="en-US" dirty="0">
                <a:solidFill>
                  <a:srgbClr val="0000FF"/>
                </a:solidFill>
              </a:rPr>
              <a:t>, </a:t>
            </a:r>
            <a:r>
              <a:rPr lang="en-US" dirty="0">
                <a:solidFill>
                  <a:srgbClr val="FF00FF"/>
                </a:solidFill>
              </a:rPr>
              <a:t>R2, </a:t>
            </a:r>
            <a:r>
              <a:rPr lang="en-US" dirty="0" smtClean="0">
                <a:solidFill>
                  <a:srgbClr val="0000FF"/>
                </a:solidFill>
              </a:rPr>
              <a:t>R1</a:t>
            </a:r>
            <a:endParaRPr lang="en-US" dirty="0"/>
          </a:p>
        </p:txBody>
      </p:sp>
    </p:spTree>
    <p:extLst>
      <p:ext uri="{BB962C8B-B14F-4D97-AF65-F5344CB8AC3E}">
        <p14:creationId xmlns="" xmlns:p14="http://schemas.microsoft.com/office/powerpoint/2010/main" val="32641062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Serial Schedule vs Interleaved Schedule</a:t>
            </a:r>
            <a:endParaRPr lang="en-US" sz="2800"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109146847"/>
              </p:ext>
            </p:extLst>
          </p:nvPr>
        </p:nvGraphicFramePr>
        <p:xfrm>
          <a:off x="755576" y="2708920"/>
          <a:ext cx="5283062" cy="1828800"/>
        </p:xfrm>
        <a:graphic>
          <a:graphicData uri="http://schemas.openxmlformats.org/drawingml/2006/table">
            <a:tbl>
              <a:tblPr firstRow="1" bandRow="1">
                <a:tableStyleId>{5C22544A-7EE6-4342-B048-85BDC9FD1C3A}</a:tableStyleId>
              </a:tblPr>
              <a:tblGrid>
                <a:gridCol w="2268195"/>
                <a:gridCol w="3014867"/>
              </a:tblGrid>
              <a:tr h="0">
                <a:tc>
                  <a:txBody>
                    <a:bodyPr/>
                    <a:lstStyle/>
                    <a:p>
                      <a:r>
                        <a:rPr lang="en-US" sz="2400" b="0" dirty="0" smtClean="0">
                          <a:solidFill>
                            <a:schemeClr val="tx1"/>
                          </a:solidFill>
                        </a:rPr>
                        <a:t>Schedule 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W1, </a:t>
                      </a:r>
                      <a:r>
                        <a:rPr lang="en-US" sz="2400" b="0" dirty="0" smtClean="0">
                          <a:solidFill>
                            <a:srgbClr val="FF00FF"/>
                          </a:solidFill>
                        </a:rPr>
                        <a:t>R2,W2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R2,W2, </a:t>
                      </a:r>
                      <a:r>
                        <a:rPr lang="en-US" sz="2400" dirty="0" smtClean="0">
                          <a:solidFill>
                            <a:srgbClr val="0000FF"/>
                          </a:solidFill>
                        </a:rPr>
                        <a:t>R1, 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3</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FF"/>
                          </a:solidFill>
                        </a:rPr>
                        <a:t>R1, </a:t>
                      </a:r>
                      <a:r>
                        <a:rPr lang="en-US" sz="2400" b="0" dirty="0" smtClean="0">
                          <a:solidFill>
                            <a:srgbClr val="FF00FF"/>
                          </a:solidFill>
                        </a:rPr>
                        <a:t>R2, </a:t>
                      </a:r>
                      <a:r>
                        <a:rPr lang="en-US" sz="2400" b="0" dirty="0" smtClean="0">
                          <a:solidFill>
                            <a:srgbClr val="0000FF"/>
                          </a:solidFill>
                        </a:rPr>
                        <a:t>W1,</a:t>
                      </a:r>
                      <a:r>
                        <a:rPr lang="en-US" sz="2400" b="0" dirty="0" smtClean="0">
                          <a:solidFill>
                            <a:srgbClr val="FF00FF"/>
                          </a:solidFill>
                        </a:rPr>
                        <a:t>W2</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Schedule 4</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FF"/>
                          </a:solidFill>
                        </a:rPr>
                        <a:t>R2, </a:t>
                      </a:r>
                      <a:r>
                        <a:rPr lang="en-US" sz="2400" dirty="0" smtClean="0">
                          <a:solidFill>
                            <a:srgbClr val="0000FF"/>
                          </a:solidFill>
                        </a:rPr>
                        <a:t>R1, </a:t>
                      </a:r>
                      <a:r>
                        <a:rPr lang="en-US" sz="2400" dirty="0" smtClean="0">
                          <a:solidFill>
                            <a:srgbClr val="FF00FF"/>
                          </a:solidFill>
                        </a:rPr>
                        <a:t>W2, </a:t>
                      </a:r>
                      <a:r>
                        <a:rPr lang="en-US" sz="2400" dirty="0" smtClean="0">
                          <a:solidFill>
                            <a:srgbClr val="0000FF"/>
                          </a:solidFill>
                        </a:rPr>
                        <a:t>W1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fld id="{1DCB5811-91DE-40A8-AD82-68267AC6A95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76</a:t>
            </a:fld>
            <a:endParaRPr lang="en-US"/>
          </a:p>
        </p:txBody>
      </p:sp>
      <p:sp>
        <p:nvSpPr>
          <p:cNvPr id="8" name="TextBox 7"/>
          <p:cNvSpPr txBox="1"/>
          <p:nvPr/>
        </p:nvSpPr>
        <p:spPr>
          <a:xfrm>
            <a:off x="539552" y="1196752"/>
            <a:ext cx="8837932" cy="1200329"/>
          </a:xfrm>
          <a:prstGeom prst="rect">
            <a:avLst/>
          </a:prstGeom>
          <a:noFill/>
        </p:spPr>
        <p:txBody>
          <a:bodyPr wrap="none" rtlCol="0">
            <a:spAutoFit/>
          </a:bodyPr>
          <a:lstStyle/>
          <a:p>
            <a:r>
              <a:rPr lang="en-US" dirty="0" smtClean="0"/>
              <a:t>Consider Two Transactions</a:t>
            </a:r>
          </a:p>
          <a:p>
            <a:r>
              <a:rPr lang="en-US" b="1" dirty="0" smtClean="0">
                <a:solidFill>
                  <a:srgbClr val="0000FF"/>
                </a:solidFill>
              </a:rPr>
              <a:t>T1</a:t>
            </a:r>
            <a:r>
              <a:rPr lang="en-US" b="1" dirty="0">
                <a:solidFill>
                  <a:srgbClr val="0000FF"/>
                </a:solidFill>
              </a:rPr>
              <a:t>: </a:t>
            </a:r>
            <a:r>
              <a:rPr lang="en-US" dirty="0"/>
              <a:t>Cancel  FIVE seats on </a:t>
            </a:r>
            <a:r>
              <a:rPr lang="en-US" dirty="0" err="1"/>
              <a:t>Tippu</a:t>
            </a:r>
            <a:r>
              <a:rPr lang="en-US" dirty="0"/>
              <a:t> </a:t>
            </a:r>
            <a:r>
              <a:rPr lang="en-US" dirty="0" smtClean="0"/>
              <a:t>express</a:t>
            </a:r>
          </a:p>
          <a:p>
            <a:r>
              <a:rPr lang="en-US" b="1" dirty="0">
                <a:solidFill>
                  <a:srgbClr val="FF00FF"/>
                </a:solidFill>
              </a:rPr>
              <a:t>T2: </a:t>
            </a:r>
            <a:r>
              <a:rPr lang="en-US" dirty="0"/>
              <a:t>Reserve  four seats on </a:t>
            </a:r>
            <a:r>
              <a:rPr lang="en-US" dirty="0" err="1" smtClean="0"/>
              <a:t>Chamundi</a:t>
            </a:r>
            <a:r>
              <a:rPr lang="en-US" dirty="0" smtClean="0"/>
              <a:t> express</a:t>
            </a:r>
          </a:p>
          <a:p>
            <a:r>
              <a:rPr lang="en-US" dirty="0" smtClean="0"/>
              <a:t>Different possible schedules for the ab</a:t>
            </a:r>
            <a:r>
              <a:rPr lang="en-US" dirty="0"/>
              <a:t>ove two </a:t>
            </a:r>
            <a:r>
              <a:rPr lang="en-US" dirty="0" smtClean="0"/>
              <a:t>transactions are as follows:</a:t>
            </a:r>
            <a:endParaRPr lang="en-US" dirty="0"/>
          </a:p>
        </p:txBody>
      </p:sp>
      <p:sp>
        <p:nvSpPr>
          <p:cNvPr id="3" name="Right Brace 2"/>
          <p:cNvSpPr/>
          <p:nvPr/>
        </p:nvSpPr>
        <p:spPr bwMode="auto">
          <a:xfrm>
            <a:off x="6038638" y="2708920"/>
            <a:ext cx="261554" cy="921496"/>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6371951" y="2708920"/>
            <a:ext cx="2401619" cy="646331"/>
          </a:xfrm>
          <a:prstGeom prst="rect">
            <a:avLst/>
          </a:prstGeom>
          <a:noFill/>
        </p:spPr>
        <p:txBody>
          <a:bodyPr wrap="none" rtlCol="0">
            <a:spAutoFit/>
          </a:bodyPr>
          <a:lstStyle/>
          <a:p>
            <a:r>
              <a:rPr lang="en-US" dirty="0" smtClean="0"/>
              <a:t>Schedule 1 &amp; 2 are</a:t>
            </a:r>
          </a:p>
          <a:p>
            <a:r>
              <a:rPr lang="en-US" dirty="0" smtClean="0">
                <a:solidFill>
                  <a:srgbClr val="C00000"/>
                </a:solidFill>
              </a:rPr>
              <a:t>Serial Schedule</a:t>
            </a:r>
            <a:endParaRPr lang="en-US" dirty="0">
              <a:solidFill>
                <a:srgbClr val="C00000"/>
              </a:solidFill>
            </a:endParaRPr>
          </a:p>
        </p:txBody>
      </p:sp>
      <p:sp>
        <p:nvSpPr>
          <p:cNvPr id="13" name="TextBox 12"/>
          <p:cNvSpPr txBox="1"/>
          <p:nvPr/>
        </p:nvSpPr>
        <p:spPr>
          <a:xfrm>
            <a:off x="6389592" y="3651411"/>
            <a:ext cx="2743956" cy="923330"/>
          </a:xfrm>
          <a:prstGeom prst="rect">
            <a:avLst/>
          </a:prstGeom>
          <a:noFill/>
        </p:spPr>
        <p:txBody>
          <a:bodyPr wrap="none" rtlCol="0">
            <a:spAutoFit/>
          </a:bodyPr>
          <a:lstStyle/>
          <a:p>
            <a:r>
              <a:rPr lang="en-US" dirty="0" smtClean="0"/>
              <a:t>Schedule 3 &amp; 4 are</a:t>
            </a:r>
          </a:p>
          <a:p>
            <a:r>
              <a:rPr lang="en-US" dirty="0" smtClean="0">
                <a:solidFill>
                  <a:srgbClr val="C00000"/>
                </a:solidFill>
              </a:rPr>
              <a:t>Interleaved or Parallel</a:t>
            </a:r>
          </a:p>
          <a:p>
            <a:r>
              <a:rPr lang="en-US" dirty="0" smtClean="0">
                <a:solidFill>
                  <a:srgbClr val="C00000"/>
                </a:solidFill>
              </a:rPr>
              <a:t>Schedule</a:t>
            </a:r>
            <a:endParaRPr lang="en-US" dirty="0">
              <a:solidFill>
                <a:srgbClr val="C00000"/>
              </a:solidFill>
            </a:endParaRPr>
          </a:p>
        </p:txBody>
      </p:sp>
      <p:sp>
        <p:nvSpPr>
          <p:cNvPr id="14" name="Right Brace 13"/>
          <p:cNvSpPr/>
          <p:nvPr/>
        </p:nvSpPr>
        <p:spPr bwMode="auto">
          <a:xfrm>
            <a:off x="6061958" y="3717032"/>
            <a:ext cx="238234" cy="792088"/>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370492" y="4941168"/>
            <a:ext cx="8449980" cy="1169551"/>
          </a:xfrm>
          <a:prstGeom prst="rect">
            <a:avLst/>
          </a:prstGeom>
          <a:noFill/>
        </p:spPr>
        <p:txBody>
          <a:bodyPr wrap="square" rtlCol="0">
            <a:spAutoFit/>
          </a:bodyPr>
          <a:lstStyle/>
          <a:p>
            <a:r>
              <a:rPr lang="en-US" sz="1400" dirty="0" smtClean="0"/>
              <a:t>Note: </a:t>
            </a:r>
          </a:p>
          <a:p>
            <a:r>
              <a:rPr lang="en-US" sz="1400" b="1" dirty="0" smtClean="0"/>
              <a:t>Serial Schedule</a:t>
            </a:r>
            <a:r>
              <a:rPr lang="en-US" sz="1400" dirty="0" smtClean="0"/>
              <a:t>: A </a:t>
            </a:r>
            <a:r>
              <a:rPr lang="en-US" sz="1400" dirty="0"/>
              <a:t>schedule in which the different transactions are </a:t>
            </a:r>
            <a:r>
              <a:rPr lang="en-US" sz="1400" dirty="0" smtClean="0"/>
              <a:t>NOT interleaved </a:t>
            </a:r>
            <a:r>
              <a:rPr lang="en-US" sz="1400" dirty="0"/>
              <a:t>(i.e., transactions are executed from start </a:t>
            </a:r>
            <a:r>
              <a:rPr lang="en-US" sz="1400" dirty="0" smtClean="0"/>
              <a:t>to finish </a:t>
            </a:r>
            <a:r>
              <a:rPr lang="en-US" sz="1400" dirty="0"/>
              <a:t>one-by-one</a:t>
            </a:r>
            <a:r>
              <a:rPr lang="en-US" sz="1400" dirty="0" smtClean="0"/>
              <a:t>)</a:t>
            </a:r>
          </a:p>
          <a:p>
            <a:endParaRPr lang="en-US" sz="1400" dirty="0"/>
          </a:p>
          <a:p>
            <a:r>
              <a:rPr lang="en-US" sz="1400" dirty="0" smtClean="0"/>
              <a:t>-The result of </a:t>
            </a:r>
            <a:r>
              <a:rPr lang="en-US" sz="1400" b="1" dirty="0" smtClean="0"/>
              <a:t>Interleaved Schedule </a:t>
            </a:r>
            <a:r>
              <a:rPr lang="en-US" sz="1400" dirty="0" smtClean="0"/>
              <a:t>should be equivalent Some serial schedule</a:t>
            </a:r>
            <a:endParaRPr lang="en-US" sz="1400" dirty="0"/>
          </a:p>
        </p:txBody>
      </p:sp>
    </p:spTree>
    <p:extLst>
      <p:ext uri="{BB962C8B-B14F-4D97-AF65-F5344CB8AC3E}">
        <p14:creationId xmlns="" xmlns:p14="http://schemas.microsoft.com/office/powerpoint/2010/main" val="8127519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Question</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smtClean="0"/>
              <a:t>What will be the total number of </a:t>
            </a:r>
            <a:r>
              <a:rPr lang="en-US" sz="2000" b="1" dirty="0" smtClean="0"/>
              <a:t>serial schedules</a:t>
            </a:r>
            <a:r>
              <a:rPr lang="en-US" sz="2000" dirty="0" smtClean="0"/>
              <a:t> that can occur if there are m Transactions i.e., T1, T2,….Tm</a:t>
            </a:r>
          </a:p>
          <a:p>
            <a:endParaRPr lang="en-US" sz="1600" dirty="0" smtClean="0"/>
          </a:p>
          <a:p>
            <a:endParaRPr lang="en-US" sz="1600" dirty="0"/>
          </a:p>
        </p:txBody>
      </p:sp>
      <p:sp>
        <p:nvSpPr>
          <p:cNvPr id="4" name="Date Placeholder 3"/>
          <p:cNvSpPr>
            <a:spLocks noGrp="1"/>
          </p:cNvSpPr>
          <p:nvPr>
            <p:ph type="dt" sz="half" idx="10"/>
          </p:nvPr>
        </p:nvSpPr>
        <p:spPr/>
        <p:txBody>
          <a:bodyPr/>
          <a:lstStyle/>
          <a:p>
            <a:fld id="{240E1DE6-B27B-492E-AF75-3BE4C682A7C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77</a:t>
            </a:fld>
            <a:endParaRPr lang="en-US"/>
          </a:p>
        </p:txBody>
      </p:sp>
    </p:spTree>
    <p:extLst>
      <p:ext uri="{BB962C8B-B14F-4D97-AF65-F5344CB8AC3E}">
        <p14:creationId xmlns="" xmlns:p14="http://schemas.microsoft.com/office/powerpoint/2010/main" val="15153285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sz="1600" dirty="0"/>
              <a:t>What will be the total number of </a:t>
            </a:r>
            <a:r>
              <a:rPr lang="en-US" sz="1600" b="1" dirty="0"/>
              <a:t>serial schedules</a:t>
            </a:r>
            <a:r>
              <a:rPr lang="en-US" sz="1600" dirty="0"/>
              <a:t> </a:t>
            </a:r>
            <a:r>
              <a:rPr lang="en-US" sz="1600" dirty="0" smtClean="0"/>
              <a:t>that can occur  </a:t>
            </a:r>
            <a:r>
              <a:rPr lang="en-US" sz="1600" dirty="0"/>
              <a:t>if there are m Transactions i.e., T1, T2,….Tm</a:t>
            </a:r>
          </a:p>
          <a:p>
            <a:r>
              <a:rPr lang="en-US" sz="1600" dirty="0" smtClean="0"/>
              <a:t>Answer: </a:t>
            </a:r>
            <a:r>
              <a:rPr lang="en-US" sz="1600" b="1" dirty="0" smtClean="0"/>
              <a:t>m!</a:t>
            </a:r>
            <a:r>
              <a:rPr lang="en-US" sz="1600" dirty="0" smtClean="0"/>
              <a:t>  (m * (m-1) * (m-2)…..*1)</a:t>
            </a:r>
          </a:p>
          <a:p>
            <a:endParaRPr lang="en-US" sz="1600" dirty="0"/>
          </a:p>
          <a:p>
            <a:pPr marL="0" indent="0">
              <a:buNone/>
            </a:pPr>
            <a:r>
              <a:rPr lang="en-US" sz="1600" dirty="0" smtClean="0"/>
              <a:t>Example: </a:t>
            </a:r>
          </a:p>
          <a:p>
            <a:r>
              <a:rPr lang="en-US" sz="1600" dirty="0" smtClean="0"/>
              <a:t>Two Transactions T1 &amp; T2</a:t>
            </a:r>
          </a:p>
          <a:p>
            <a:pPr marL="0" indent="0">
              <a:buNone/>
            </a:pPr>
            <a:r>
              <a:rPr lang="en-US" sz="1600" dirty="0" smtClean="0"/>
              <a:t>Two (2!) Serial Schedules: </a:t>
            </a:r>
          </a:p>
          <a:p>
            <a:pPr marL="0" indent="0">
              <a:buNone/>
            </a:pPr>
            <a:r>
              <a:rPr lang="en-US" sz="1600" dirty="0" smtClean="0"/>
              <a:t>T1, T2  </a:t>
            </a:r>
          </a:p>
          <a:p>
            <a:pPr marL="0" indent="0">
              <a:buNone/>
            </a:pPr>
            <a:r>
              <a:rPr lang="en-US" sz="1600" dirty="0" smtClean="0"/>
              <a:t>T2,T1 </a:t>
            </a:r>
          </a:p>
          <a:p>
            <a:r>
              <a:rPr lang="en-US" sz="1600" dirty="0" smtClean="0"/>
              <a:t>Three </a:t>
            </a:r>
            <a:r>
              <a:rPr lang="en-US" sz="1600" dirty="0"/>
              <a:t>Transactions T1 </a:t>
            </a:r>
            <a:r>
              <a:rPr lang="en-US" sz="1600" dirty="0" smtClean="0"/>
              <a:t>, T2 &amp; T3</a:t>
            </a:r>
            <a:endParaRPr lang="en-US" sz="1600" dirty="0"/>
          </a:p>
          <a:p>
            <a:pPr marL="0" indent="0">
              <a:buNone/>
            </a:pPr>
            <a:r>
              <a:rPr lang="en-US" sz="1600" dirty="0" smtClean="0"/>
              <a:t>Six (3!) Serial Schedules : </a:t>
            </a:r>
          </a:p>
          <a:p>
            <a:pPr marL="0" indent="0">
              <a:buNone/>
            </a:pPr>
            <a:r>
              <a:rPr lang="en-US" sz="1600" dirty="0" smtClean="0"/>
              <a:t>T1,T2,T3  </a:t>
            </a:r>
          </a:p>
          <a:p>
            <a:pPr marL="0" indent="0">
              <a:buNone/>
            </a:pPr>
            <a:r>
              <a:rPr lang="en-US" sz="1600" dirty="0" smtClean="0"/>
              <a:t>T1,T3,T2 </a:t>
            </a:r>
          </a:p>
          <a:p>
            <a:pPr marL="0" indent="0">
              <a:buNone/>
            </a:pPr>
            <a:r>
              <a:rPr lang="en-US" sz="1600" dirty="0" smtClean="0"/>
              <a:t>T2,T1,T3  </a:t>
            </a:r>
          </a:p>
          <a:p>
            <a:pPr marL="0" indent="0">
              <a:buNone/>
            </a:pPr>
            <a:r>
              <a:rPr lang="en-US" sz="1600" dirty="0" smtClean="0"/>
              <a:t>T2,T3,T1 </a:t>
            </a:r>
          </a:p>
          <a:p>
            <a:pPr marL="0" indent="0">
              <a:buNone/>
            </a:pPr>
            <a:r>
              <a:rPr lang="en-US" sz="1600" dirty="0" smtClean="0"/>
              <a:t>T3,T1,T2 </a:t>
            </a:r>
          </a:p>
          <a:p>
            <a:pPr marL="0" indent="0">
              <a:buNone/>
            </a:pPr>
            <a:r>
              <a:rPr lang="en-US" sz="1600" dirty="0" smtClean="0"/>
              <a:t>T3,T2,T1</a:t>
            </a:r>
            <a:endParaRPr lang="en-US" sz="1600" dirty="0"/>
          </a:p>
          <a:p>
            <a:endParaRPr lang="en-US" sz="1600" dirty="0" smtClean="0"/>
          </a:p>
          <a:p>
            <a:endParaRPr lang="en-US" sz="1600" dirty="0"/>
          </a:p>
        </p:txBody>
      </p:sp>
      <p:sp>
        <p:nvSpPr>
          <p:cNvPr id="4" name="Date Placeholder 3"/>
          <p:cNvSpPr>
            <a:spLocks noGrp="1"/>
          </p:cNvSpPr>
          <p:nvPr>
            <p:ph type="dt" sz="half" idx="10"/>
          </p:nvPr>
        </p:nvSpPr>
        <p:spPr/>
        <p:txBody>
          <a:bodyPr/>
          <a:lstStyle/>
          <a:p>
            <a:fld id="{121B0AE4-A1AC-4FA2-A462-BC79782B9BE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78</a:t>
            </a:fld>
            <a:endParaRPr lang="en-US"/>
          </a:p>
        </p:txBody>
      </p:sp>
    </p:spTree>
    <p:extLst>
      <p:ext uri="{BB962C8B-B14F-4D97-AF65-F5344CB8AC3E}">
        <p14:creationId xmlns="" xmlns:p14="http://schemas.microsoft.com/office/powerpoint/2010/main" val="30418952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dirty="0"/>
              <a:t>Scheduling</a:t>
            </a:r>
            <a:r>
              <a:rPr lang="en-US" dirty="0" smtClean="0"/>
              <a:t> Definitions</a:t>
            </a:r>
            <a:endParaRPr lang="en-US" dirty="0"/>
          </a:p>
        </p:txBody>
      </p:sp>
      <p:sp>
        <p:nvSpPr>
          <p:cNvPr id="15363" name="Rectangle 3"/>
          <p:cNvSpPr>
            <a:spLocks noGrp="1" noChangeArrowheads="1"/>
          </p:cNvSpPr>
          <p:nvPr>
            <p:ph type="body" idx="1"/>
          </p:nvPr>
        </p:nvSpPr>
        <p:spPr>
          <a:xfrm>
            <a:off x="604786" y="1311821"/>
            <a:ext cx="7886700" cy="4800600"/>
          </a:xfrm>
          <a:noFill/>
          <a:ln/>
        </p:spPr>
        <p:txBody>
          <a:bodyPr>
            <a:normAutofit/>
          </a:bodyPr>
          <a:lstStyle/>
          <a:p>
            <a:r>
              <a:rPr lang="en-US" sz="2000" dirty="0" smtClean="0"/>
              <a:t>A </a:t>
            </a:r>
            <a:r>
              <a:rPr lang="en-US" sz="2000" b="1" u="sng" dirty="0"/>
              <a:t>s</a:t>
            </a:r>
            <a:r>
              <a:rPr lang="en-US" sz="2000" b="1" u="sng" dirty="0" smtClean="0"/>
              <a:t>erial schedule</a:t>
            </a:r>
            <a:r>
              <a:rPr lang="en-US" sz="2000" dirty="0"/>
              <a:t> </a:t>
            </a:r>
            <a:r>
              <a:rPr lang="en-US" sz="2000" dirty="0" smtClean="0"/>
              <a:t>is one that </a:t>
            </a:r>
            <a:r>
              <a:rPr lang="en-US" sz="2000" dirty="0"/>
              <a:t>does not interleave the actions of different </a:t>
            </a:r>
            <a:r>
              <a:rPr lang="en-US" sz="2000" dirty="0" smtClean="0"/>
              <a:t>transactions</a:t>
            </a:r>
            <a:endParaRPr lang="en-US" sz="2000" dirty="0"/>
          </a:p>
          <a:p>
            <a:endParaRPr lang="en-US" sz="2000" i="1" u="sng" dirty="0" smtClean="0">
              <a:solidFill>
                <a:schemeClr val="accent2"/>
              </a:solidFill>
            </a:endParaRPr>
          </a:p>
          <a:p>
            <a:r>
              <a:rPr lang="en-US" sz="2000" dirty="0" smtClean="0"/>
              <a:t>A and B are </a:t>
            </a:r>
            <a:r>
              <a:rPr lang="en-US" sz="2000" b="1" u="sng" dirty="0"/>
              <a:t>e</a:t>
            </a:r>
            <a:r>
              <a:rPr lang="en-US" sz="2000" b="1" u="sng" dirty="0" smtClean="0"/>
              <a:t>quivalent schedules</a:t>
            </a:r>
            <a:r>
              <a:rPr lang="en-US" sz="2000" dirty="0" smtClean="0"/>
              <a:t> if,</a:t>
            </a:r>
            <a:r>
              <a:rPr lang="en-US" sz="2000" i="1" dirty="0" smtClean="0"/>
              <a:t> </a:t>
            </a:r>
            <a:r>
              <a:rPr lang="en-US" sz="2000" b="1" i="1" dirty="0"/>
              <a:t>f</a:t>
            </a:r>
            <a:r>
              <a:rPr lang="en-US" sz="2000" b="1" i="1" dirty="0" smtClean="0"/>
              <a:t>or </a:t>
            </a:r>
            <a:r>
              <a:rPr lang="en-US" sz="2000" b="1" i="1" dirty="0"/>
              <a:t>any database state</a:t>
            </a:r>
            <a:r>
              <a:rPr lang="en-US" sz="2000" dirty="0"/>
              <a:t>, the effect </a:t>
            </a:r>
            <a:r>
              <a:rPr lang="en-US" sz="2000" dirty="0" smtClean="0"/>
              <a:t>on DB of </a:t>
            </a:r>
            <a:r>
              <a:rPr lang="en-US" sz="2000" dirty="0"/>
              <a:t>executing </a:t>
            </a:r>
            <a:r>
              <a:rPr lang="en-US" sz="2000" dirty="0" smtClean="0"/>
              <a:t>A </a:t>
            </a:r>
            <a:r>
              <a:rPr lang="en-US" sz="2000" b="1" dirty="0"/>
              <a:t>is identical to </a:t>
            </a:r>
            <a:r>
              <a:rPr lang="en-US" sz="2000" dirty="0"/>
              <a:t>the effect of executing </a:t>
            </a:r>
            <a:r>
              <a:rPr lang="en-US" sz="2000" dirty="0" smtClean="0"/>
              <a:t>B</a:t>
            </a:r>
            <a:endParaRPr lang="en-US" sz="2000" dirty="0"/>
          </a:p>
          <a:p>
            <a:endParaRPr lang="en-US" sz="2000" i="1" u="sng" dirty="0" smtClean="0">
              <a:solidFill>
                <a:schemeClr val="accent2"/>
              </a:solidFill>
            </a:endParaRPr>
          </a:p>
          <a:p>
            <a:r>
              <a:rPr lang="en-US" sz="2000" i="1" dirty="0" smtClean="0"/>
              <a:t>A </a:t>
            </a:r>
            <a:r>
              <a:rPr lang="en-US" sz="2000" b="1" u="sng" dirty="0"/>
              <a:t>s</a:t>
            </a:r>
            <a:r>
              <a:rPr lang="en-US" sz="2000" b="1" u="sng" dirty="0" smtClean="0"/>
              <a:t>erializable schedule</a:t>
            </a:r>
            <a:r>
              <a:rPr lang="en-US" sz="2000" dirty="0" smtClean="0"/>
              <a:t> is </a:t>
            </a:r>
            <a:r>
              <a:rPr lang="en-US" sz="2000" dirty="0"/>
              <a:t>a</a:t>
            </a:r>
            <a:r>
              <a:rPr lang="en-US" sz="2000" dirty="0" smtClean="0"/>
              <a:t> </a:t>
            </a:r>
            <a:r>
              <a:rPr lang="en-US" sz="2000" dirty="0"/>
              <a:t>schedule that is equivalent to </a:t>
            </a:r>
            <a:r>
              <a:rPr lang="en-US" sz="2000" b="1" i="1" dirty="0"/>
              <a:t>some</a:t>
            </a:r>
            <a:r>
              <a:rPr lang="en-US" sz="2000" dirty="0"/>
              <a:t> serial execution of the transactions.</a:t>
            </a:r>
          </a:p>
          <a:p>
            <a:pPr>
              <a:buFont typeface="Wingdings" charset="2"/>
              <a:buNone/>
            </a:pPr>
            <a:endParaRPr lang="en-US" sz="2000" dirty="0"/>
          </a:p>
        </p:txBody>
      </p:sp>
      <p:sp>
        <p:nvSpPr>
          <p:cNvPr id="3" name="TextBox 2"/>
          <p:cNvSpPr txBox="1"/>
          <p:nvPr/>
        </p:nvSpPr>
        <p:spPr>
          <a:xfrm>
            <a:off x="4211960" y="5047874"/>
            <a:ext cx="4176464" cy="707886"/>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dirty="0">
                <a:latin typeface="+mj-lt"/>
              </a:rPr>
              <a:t>The word “</a:t>
            </a:r>
            <a:r>
              <a:rPr lang="en-US" sz="2000" b="1" dirty="0">
                <a:latin typeface="+mj-lt"/>
              </a:rPr>
              <a:t>some” </a:t>
            </a:r>
            <a:r>
              <a:rPr lang="en-US" sz="2000" dirty="0">
                <a:latin typeface="+mj-lt"/>
              </a:rPr>
              <a:t>makes this </a:t>
            </a:r>
            <a:r>
              <a:rPr lang="en-US" sz="2000" dirty="0" smtClean="0">
                <a:latin typeface="+mj-lt"/>
              </a:rPr>
              <a:t>definition </a:t>
            </a:r>
            <a:r>
              <a:rPr lang="en-US" sz="2000" dirty="0">
                <a:latin typeface="+mj-lt"/>
              </a:rPr>
              <a:t>powerful and tricky!</a:t>
            </a:r>
          </a:p>
        </p:txBody>
      </p:sp>
      <p:sp>
        <p:nvSpPr>
          <p:cNvPr id="5" name="Date Placeholder 4"/>
          <p:cNvSpPr>
            <a:spLocks noGrp="1"/>
          </p:cNvSpPr>
          <p:nvPr>
            <p:ph type="dt" sz="half" idx="10"/>
          </p:nvPr>
        </p:nvSpPr>
        <p:spPr/>
        <p:txBody>
          <a:bodyPr/>
          <a:lstStyle/>
          <a:p>
            <a:fld id="{4EF92B35-373B-42DE-9221-8C0BE0BAD5C4}" type="datetime3">
              <a:rPr lang="en-US" smtClean="0"/>
              <a:pPr/>
              <a:t>6 July 2020</a:t>
            </a:fld>
            <a:endParaRPr lang="en-US"/>
          </a:p>
        </p:txBody>
      </p:sp>
      <p:sp>
        <p:nvSpPr>
          <p:cNvPr id="6" name="Slide Number Placeholder 5"/>
          <p:cNvSpPr>
            <a:spLocks noGrp="1"/>
          </p:cNvSpPr>
          <p:nvPr>
            <p:ph type="sldNum" sz="quarter" idx="12"/>
          </p:nvPr>
        </p:nvSpPr>
        <p:spPr/>
        <p:txBody>
          <a:bodyPr/>
          <a:lstStyle/>
          <a:p>
            <a:fld id="{BB2CE0DE-867F-455F-B20B-96D381B4AB71}" type="slidenum">
              <a:rPr lang="en-US" smtClean="0"/>
              <a:pPr/>
              <a:t>79</a:t>
            </a:fld>
            <a:endParaRPr lang="en-US"/>
          </a:p>
        </p:txBody>
      </p:sp>
      <p:sp>
        <p:nvSpPr>
          <p:cNvPr id="7" name="Footer Placeholder 6"/>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3252647360"/>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251520" y="1268760"/>
            <a:ext cx="8316218" cy="490344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in SBH bank at KLU  branch. </a:t>
            </a:r>
            <a:endParaRPr lang="en-US" sz="1600" dirty="0"/>
          </a:p>
        </p:txBody>
      </p:sp>
      <p:sp>
        <p:nvSpPr>
          <p:cNvPr id="4" name="Date Placeholder 3"/>
          <p:cNvSpPr>
            <a:spLocks noGrp="1"/>
          </p:cNvSpPr>
          <p:nvPr>
            <p:ph type="dt" sz="half" idx="10"/>
          </p:nvPr>
        </p:nvSpPr>
        <p:spPr/>
        <p:txBody>
          <a:bodyPr/>
          <a:lstStyle/>
          <a:p>
            <a:fld id="{F5D511FB-9A3C-42E8-9330-692A7ED746EA}"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8</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3265513"/>
            <a:ext cx="7624844" cy="369332"/>
          </a:xfrm>
          <a:prstGeom prst="rect">
            <a:avLst/>
          </a:prstGeom>
          <a:noFill/>
        </p:spPr>
        <p:txBody>
          <a:bodyPr wrap="none" rtlCol="0">
            <a:spAutoFit/>
          </a:bodyPr>
          <a:lstStyle/>
          <a:p>
            <a:r>
              <a:rPr lang="en-US" b="1" dirty="0" smtClean="0">
                <a:solidFill>
                  <a:srgbClr val="C00000"/>
                </a:solidFill>
              </a:rPr>
              <a:t>Transaction: </a:t>
            </a:r>
            <a:r>
              <a:rPr lang="en-US" dirty="0" smtClean="0"/>
              <a:t>Transfer </a:t>
            </a:r>
            <a:r>
              <a:rPr lang="en-US" dirty="0" err="1" smtClean="0"/>
              <a:t>Rs</a:t>
            </a:r>
            <a:r>
              <a:rPr lang="en-US" dirty="0"/>
              <a:t>. 100 </a:t>
            </a:r>
            <a:r>
              <a:rPr lang="en-US" dirty="0" smtClean="0">
                <a:solidFill>
                  <a:srgbClr val="0000FF"/>
                </a:solidFill>
              </a:rPr>
              <a:t>Ram</a:t>
            </a:r>
            <a:r>
              <a:rPr lang="en-US" dirty="0" smtClean="0"/>
              <a:t> </a:t>
            </a:r>
            <a:r>
              <a:rPr lang="en-US" dirty="0"/>
              <a:t>account to </a:t>
            </a:r>
            <a:r>
              <a:rPr lang="en-US" dirty="0" err="1">
                <a:solidFill>
                  <a:srgbClr val="FF00FF"/>
                </a:solidFill>
              </a:rPr>
              <a:t>Shyam</a:t>
            </a:r>
            <a:r>
              <a:rPr lang="en-US" dirty="0"/>
              <a:t> </a:t>
            </a:r>
            <a:r>
              <a:rPr lang="en-US" dirty="0" smtClean="0"/>
              <a:t>account.</a:t>
            </a:r>
            <a:endParaRPr lang="en-US" dirty="0"/>
          </a:p>
        </p:txBody>
      </p:sp>
      <p:sp>
        <p:nvSpPr>
          <p:cNvPr id="10" name="TextBox 9"/>
          <p:cNvSpPr txBox="1"/>
          <p:nvPr/>
        </p:nvSpPr>
        <p:spPr>
          <a:xfrm>
            <a:off x="562160" y="4053653"/>
            <a:ext cx="3564181" cy="830997"/>
          </a:xfrm>
          <a:prstGeom prst="rect">
            <a:avLst/>
          </a:prstGeom>
          <a:noFill/>
          <a:ln w="28575">
            <a:solidFill>
              <a:srgbClr val="FF9900"/>
            </a:solidFill>
            <a:prstDash val="dash"/>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231571" y="3733800"/>
            <a:ext cx="4180119" cy="338554"/>
          </a:xfrm>
          <a:prstGeom prst="rect">
            <a:avLst/>
          </a:prstGeom>
          <a:noFill/>
        </p:spPr>
        <p:txBody>
          <a:bodyPr wrap="none" rtlCol="0">
            <a:spAutoFit/>
          </a:bodyPr>
          <a:lstStyle/>
          <a:p>
            <a:r>
              <a:rPr lang="en-US" sz="1600" b="1" dirty="0" smtClean="0">
                <a:solidFill>
                  <a:srgbClr val="FF0000"/>
                </a:solidFill>
              </a:rPr>
              <a:t>Subtract</a:t>
            </a:r>
            <a:r>
              <a:rPr lang="en-US" sz="1600" dirty="0" smtClean="0"/>
              <a: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714" y="2057399"/>
            <a:ext cx="2857500" cy="12804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959704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Problem to Solve</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2000" dirty="0" smtClean="0"/>
              <a:t>To check whether given schedule is </a:t>
            </a:r>
            <a:r>
              <a:rPr lang="en-US" altLang="en-US" sz="2000" b="1" dirty="0" smtClean="0"/>
              <a:t>serializable or not</a:t>
            </a:r>
          </a:p>
        </p:txBody>
      </p:sp>
      <p:sp>
        <p:nvSpPr>
          <p:cNvPr id="2" name="Date Placeholder 1"/>
          <p:cNvSpPr>
            <a:spLocks noGrp="1"/>
          </p:cNvSpPr>
          <p:nvPr>
            <p:ph type="dt" sz="half" idx="10"/>
          </p:nvPr>
        </p:nvSpPr>
        <p:spPr/>
        <p:txBody>
          <a:bodyPr/>
          <a:lstStyle/>
          <a:p>
            <a:fld id="{3D71DF71-9FCD-4298-AF55-55BC6829F54F}"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80</a:t>
            </a:fld>
            <a:endParaRPr lang="en-US"/>
          </a:p>
        </p:txBody>
      </p:sp>
    </p:spTree>
    <p:extLst>
      <p:ext uri="{BB962C8B-B14F-4D97-AF65-F5344CB8AC3E}">
        <p14:creationId xmlns="" xmlns:p14="http://schemas.microsoft.com/office/powerpoint/2010/main" val="183405029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sp>
        <p:nvSpPr>
          <p:cNvPr id="12" name="Rectangle 3"/>
          <p:cNvSpPr>
            <a:spLocks noChangeArrowheads="1"/>
          </p:cNvSpPr>
          <p:nvPr/>
        </p:nvSpPr>
        <p:spPr bwMode="auto">
          <a:xfrm>
            <a:off x="971600" y="1340768"/>
            <a:ext cx="3322513" cy="2585323"/>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dirty="0" smtClean="0">
                <a:latin typeface="Menlo" charset="0"/>
                <a:ea typeface="Menlo" charset="0"/>
                <a:cs typeface="Menlo" charset="0"/>
              </a:rPr>
              <a:t>T1: START TRANSACTION</a:t>
            </a:r>
          </a:p>
          <a:p>
            <a:pPr eaLnBrk="0" hangingPunct="0"/>
            <a:r>
              <a:rPr lang="en-US" dirty="0" smtClean="0">
                <a:solidFill>
                  <a:schemeClr val="accent2"/>
                </a:solidFill>
                <a:latin typeface="Menlo" charset="0"/>
                <a:ea typeface="Menlo" charset="0"/>
                <a:cs typeface="Menlo" charset="0"/>
              </a:rPr>
              <a:t>	UPDATE</a:t>
            </a:r>
            <a:r>
              <a:rPr lang="en-US" dirty="0" smtClean="0">
                <a:latin typeface="Menlo" charset="0"/>
                <a:ea typeface="Menlo" charset="0"/>
                <a:cs typeface="Menlo" charset="0"/>
              </a:rPr>
              <a:t> Accounts</a:t>
            </a:r>
            <a:br>
              <a:rPr lang="en-US" dirty="0" smtClean="0">
                <a:latin typeface="Menlo" charset="0"/>
                <a:ea typeface="Menlo" charset="0"/>
                <a:cs typeface="Menlo" charset="0"/>
              </a:rPr>
            </a:b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SET</a:t>
            </a:r>
            <a:r>
              <a:rPr lang="en-US" dirty="0" smtClean="0">
                <a:latin typeface="Menlo" charset="0"/>
                <a:ea typeface="Menlo" charset="0"/>
                <a:cs typeface="Menlo" charset="0"/>
              </a:rPr>
              <a:t> </a:t>
            </a:r>
            <a:r>
              <a:rPr lang="en-US" dirty="0" err="1" smtClean="0">
                <a:latin typeface="Menlo" charset="0"/>
                <a:ea typeface="Menlo" charset="0"/>
                <a:cs typeface="Menlo" charset="0"/>
              </a:rPr>
              <a:t>Amt</a:t>
            </a:r>
            <a:r>
              <a:rPr lang="en-US" dirty="0" smtClean="0">
                <a:latin typeface="Menlo" charset="0"/>
                <a:ea typeface="Menlo" charset="0"/>
                <a:cs typeface="Menlo" charset="0"/>
              </a:rPr>
              <a:t> = </a:t>
            </a:r>
            <a:r>
              <a:rPr lang="en-US" dirty="0" err="1" smtClean="0">
                <a:latin typeface="Menlo" charset="0"/>
                <a:ea typeface="Menlo" charset="0"/>
                <a:cs typeface="Menlo" charset="0"/>
              </a:rPr>
              <a:t>Amt</a:t>
            </a:r>
            <a:r>
              <a:rPr lang="en-US" dirty="0" smtClean="0">
                <a:latin typeface="Menlo" charset="0"/>
                <a:ea typeface="Menlo" charset="0"/>
                <a:cs typeface="Menlo" charset="0"/>
              </a:rPr>
              <a:t> + 100</a:t>
            </a:r>
          </a:p>
          <a:p>
            <a:pPr eaLnBrk="0" hangingPunct="0"/>
            <a:r>
              <a:rPr lang="en-US" dirty="0" smtClean="0">
                <a:solidFill>
                  <a:schemeClr val="accent2"/>
                </a:solidFill>
                <a:latin typeface="Menlo" charset="0"/>
                <a:ea typeface="Menlo" charset="0"/>
                <a:cs typeface="Menlo" charset="0"/>
              </a:rPr>
              <a:t>	WHERE</a:t>
            </a:r>
            <a:r>
              <a:rPr lang="en-US" dirty="0" smtClean="0">
                <a:latin typeface="Menlo" charset="0"/>
                <a:ea typeface="Menlo" charset="0"/>
                <a:cs typeface="Menlo" charset="0"/>
              </a:rPr>
              <a:t> Name = ‘A’</a:t>
            </a:r>
          </a:p>
          <a:p>
            <a:pPr eaLnBrk="0" hangingPunct="0"/>
            <a:r>
              <a:rPr lang="en-US" dirty="0" smtClean="0">
                <a:solidFill>
                  <a:schemeClr val="accent2"/>
                </a:solidFill>
                <a:latin typeface="Menlo" charset="0"/>
                <a:ea typeface="Menlo" charset="0"/>
                <a:cs typeface="Menlo" charset="0"/>
              </a:rPr>
              <a:t>	</a:t>
            </a:r>
          </a:p>
          <a:p>
            <a:pPr eaLnBrk="0" hangingPunct="0"/>
            <a:r>
              <a:rPr lang="en-US" dirty="0" smtClean="0">
                <a:solidFill>
                  <a:schemeClr val="accent2"/>
                </a:solidFill>
                <a:latin typeface="Menlo" charset="0"/>
                <a:ea typeface="Menlo" charset="0"/>
                <a:cs typeface="Menlo" charset="0"/>
              </a:rPr>
              <a:t>	UPDATE</a:t>
            </a:r>
            <a:r>
              <a:rPr lang="en-US" dirty="0" smtClean="0">
                <a:latin typeface="Menlo" charset="0"/>
                <a:ea typeface="Menlo" charset="0"/>
                <a:cs typeface="Menlo" charset="0"/>
              </a:rPr>
              <a:t> Accounts</a:t>
            </a:r>
            <a:br>
              <a:rPr lang="en-US" dirty="0" smtClean="0">
                <a:latin typeface="Menlo" charset="0"/>
                <a:ea typeface="Menlo" charset="0"/>
                <a:cs typeface="Menlo" charset="0"/>
              </a:rPr>
            </a:b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SET</a:t>
            </a:r>
            <a:r>
              <a:rPr lang="en-US" dirty="0" smtClean="0">
                <a:latin typeface="Menlo" charset="0"/>
                <a:ea typeface="Menlo" charset="0"/>
                <a:cs typeface="Menlo" charset="0"/>
              </a:rPr>
              <a:t> </a:t>
            </a:r>
            <a:r>
              <a:rPr lang="en-US" dirty="0" err="1" smtClean="0">
                <a:latin typeface="Menlo" charset="0"/>
                <a:ea typeface="Menlo" charset="0"/>
                <a:cs typeface="Menlo" charset="0"/>
              </a:rPr>
              <a:t>Amt</a:t>
            </a:r>
            <a:r>
              <a:rPr lang="en-US" dirty="0" smtClean="0">
                <a:latin typeface="Menlo" charset="0"/>
                <a:ea typeface="Menlo" charset="0"/>
                <a:cs typeface="Menlo" charset="0"/>
              </a:rPr>
              <a:t> = </a:t>
            </a:r>
            <a:r>
              <a:rPr lang="en-US" dirty="0" err="1" smtClean="0">
                <a:latin typeface="Menlo" charset="0"/>
                <a:ea typeface="Menlo" charset="0"/>
                <a:cs typeface="Menlo" charset="0"/>
              </a:rPr>
              <a:t>Amt</a:t>
            </a:r>
            <a:r>
              <a:rPr lang="en-US" dirty="0" smtClean="0">
                <a:latin typeface="Menlo" charset="0"/>
                <a:ea typeface="Menlo" charset="0"/>
                <a:cs typeface="Menlo" charset="0"/>
              </a:rPr>
              <a:t> - 100</a:t>
            </a:r>
          </a:p>
          <a:p>
            <a:pPr eaLnBrk="0" hangingPunct="0"/>
            <a:r>
              <a:rPr lang="en-US" dirty="0" smtClean="0">
                <a:solidFill>
                  <a:schemeClr val="accent2"/>
                </a:solidFill>
                <a:latin typeface="Menlo" charset="0"/>
                <a:ea typeface="Menlo" charset="0"/>
                <a:cs typeface="Menlo" charset="0"/>
              </a:rPr>
              <a:t>	WHERE</a:t>
            </a:r>
            <a:r>
              <a:rPr lang="en-US" dirty="0" smtClean="0">
                <a:latin typeface="Menlo" charset="0"/>
                <a:ea typeface="Menlo" charset="0"/>
                <a:cs typeface="Menlo" charset="0"/>
              </a:rPr>
              <a:t> Name = ‘B’</a:t>
            </a:r>
          </a:p>
          <a:p>
            <a:pPr eaLnBrk="0" hangingPunct="0"/>
            <a:r>
              <a:rPr lang="en-US" dirty="0" smtClean="0">
                <a:latin typeface="Menlo" charset="0"/>
                <a:ea typeface="Menlo" charset="0"/>
                <a:cs typeface="Menlo" charset="0"/>
              </a:rPr>
              <a:t>COMMIT</a:t>
            </a:r>
            <a:endParaRPr lang="en-US" dirty="0">
              <a:latin typeface="Menlo" charset="0"/>
              <a:ea typeface="Menlo" charset="0"/>
              <a:cs typeface="Menlo" charset="0"/>
            </a:endParaRPr>
          </a:p>
        </p:txBody>
      </p:sp>
      <p:sp>
        <p:nvSpPr>
          <p:cNvPr id="13" name="Rectangle 3"/>
          <p:cNvSpPr>
            <a:spLocks noChangeArrowheads="1"/>
          </p:cNvSpPr>
          <p:nvPr/>
        </p:nvSpPr>
        <p:spPr bwMode="auto">
          <a:xfrm>
            <a:off x="5060318" y="1700808"/>
            <a:ext cx="3341749" cy="1200329"/>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dirty="0" smtClean="0">
                <a:latin typeface="Menlo" charset="0"/>
                <a:ea typeface="Menlo" charset="0"/>
                <a:cs typeface="Menlo" charset="0"/>
              </a:rPr>
              <a:t>T2: START TRANSACTION</a:t>
            </a:r>
          </a:p>
          <a:p>
            <a:pPr eaLnBrk="0" hangingPunct="0"/>
            <a:r>
              <a:rPr lang="en-US" dirty="0" smtClean="0">
                <a:solidFill>
                  <a:schemeClr val="accent2"/>
                </a:solidFill>
                <a:latin typeface="Menlo" charset="0"/>
                <a:ea typeface="Menlo" charset="0"/>
                <a:cs typeface="Menlo" charset="0"/>
              </a:rPr>
              <a:t>	UPDATE</a:t>
            </a:r>
            <a:r>
              <a:rPr lang="en-US" dirty="0" smtClean="0">
                <a:latin typeface="Menlo" charset="0"/>
                <a:ea typeface="Menlo" charset="0"/>
                <a:cs typeface="Menlo" charset="0"/>
              </a:rPr>
              <a:t> Accounts</a:t>
            </a:r>
            <a:br>
              <a:rPr lang="en-US" dirty="0" smtClean="0">
                <a:latin typeface="Menlo" charset="0"/>
                <a:ea typeface="Menlo" charset="0"/>
                <a:cs typeface="Menlo" charset="0"/>
              </a:rPr>
            </a:b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SET</a:t>
            </a:r>
            <a:r>
              <a:rPr lang="en-US" dirty="0" smtClean="0">
                <a:latin typeface="Menlo" charset="0"/>
                <a:ea typeface="Menlo" charset="0"/>
                <a:cs typeface="Menlo" charset="0"/>
              </a:rPr>
              <a:t> </a:t>
            </a:r>
            <a:r>
              <a:rPr lang="en-US" dirty="0" err="1" smtClean="0">
                <a:latin typeface="Menlo" charset="0"/>
                <a:ea typeface="Menlo" charset="0"/>
                <a:cs typeface="Menlo" charset="0"/>
              </a:rPr>
              <a:t>Amt</a:t>
            </a:r>
            <a:r>
              <a:rPr lang="en-US" dirty="0" smtClean="0">
                <a:latin typeface="Menlo" charset="0"/>
                <a:ea typeface="Menlo" charset="0"/>
                <a:cs typeface="Menlo" charset="0"/>
              </a:rPr>
              <a:t> = </a:t>
            </a:r>
            <a:r>
              <a:rPr lang="en-US" dirty="0" err="1" smtClean="0">
                <a:latin typeface="Menlo" charset="0"/>
                <a:ea typeface="Menlo" charset="0"/>
                <a:cs typeface="Menlo" charset="0"/>
              </a:rPr>
              <a:t>Amt</a:t>
            </a:r>
            <a:r>
              <a:rPr lang="en-US" dirty="0" smtClean="0">
                <a:latin typeface="Menlo" charset="0"/>
                <a:ea typeface="Menlo" charset="0"/>
                <a:cs typeface="Menlo" charset="0"/>
              </a:rPr>
              <a:t> * 1.06</a:t>
            </a:r>
          </a:p>
          <a:p>
            <a:pPr eaLnBrk="0" hangingPunct="0"/>
            <a:r>
              <a:rPr lang="en-US" dirty="0" smtClean="0">
                <a:latin typeface="Menlo" charset="0"/>
                <a:ea typeface="Menlo" charset="0"/>
                <a:cs typeface="Menlo" charset="0"/>
              </a:rPr>
              <a:t>COMMIT</a:t>
            </a:r>
            <a:endParaRPr lang="en-US" dirty="0">
              <a:latin typeface="Menlo" charset="0"/>
              <a:ea typeface="Menlo" charset="0"/>
              <a:cs typeface="Menlo" charset="0"/>
            </a:endParaRPr>
          </a:p>
        </p:txBody>
      </p:sp>
      <p:sp>
        <p:nvSpPr>
          <p:cNvPr id="2" name="Rectangle 1"/>
          <p:cNvSpPr/>
          <p:nvPr/>
        </p:nvSpPr>
        <p:spPr>
          <a:xfrm>
            <a:off x="813352" y="4341003"/>
            <a:ext cx="3480761" cy="1015663"/>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000" dirty="0">
                <a:latin typeface="+mj-lt"/>
              </a:rPr>
              <a:t>T1 transfers </a:t>
            </a:r>
            <a:r>
              <a:rPr lang="en-US" sz="2000" dirty="0" smtClean="0">
                <a:latin typeface="+mj-lt"/>
              </a:rPr>
              <a:t>Rs.100/- </a:t>
            </a:r>
            <a:r>
              <a:rPr lang="en-US" sz="2000" dirty="0">
                <a:latin typeface="+mj-lt"/>
              </a:rPr>
              <a:t>from B’s account to A’s account</a:t>
            </a:r>
          </a:p>
        </p:txBody>
      </p:sp>
      <p:sp>
        <p:nvSpPr>
          <p:cNvPr id="15" name="Rectangle 14"/>
          <p:cNvSpPr/>
          <p:nvPr/>
        </p:nvSpPr>
        <p:spPr>
          <a:xfrm>
            <a:off x="5058612" y="3429000"/>
            <a:ext cx="3620222" cy="1015663"/>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000" dirty="0">
                <a:latin typeface="+mj-lt"/>
              </a:rPr>
              <a:t>T2 credits both accounts with a 6% interest payment</a:t>
            </a:r>
          </a:p>
        </p:txBody>
      </p:sp>
      <p:sp>
        <p:nvSpPr>
          <p:cNvPr id="7" name="Date Placeholder 6"/>
          <p:cNvSpPr>
            <a:spLocks noGrp="1"/>
          </p:cNvSpPr>
          <p:nvPr>
            <p:ph type="dt" sz="half" idx="10"/>
          </p:nvPr>
        </p:nvSpPr>
        <p:spPr/>
        <p:txBody>
          <a:bodyPr/>
          <a:lstStyle/>
          <a:p>
            <a:fld id="{7BEEE94B-4990-46A9-AE51-76DCC17BC1DB}" type="datetime3">
              <a:rPr lang="en-US" smtClean="0"/>
              <a:pPr/>
              <a:t>6 July 2020</a:t>
            </a:fld>
            <a:endParaRPr lang="en-US"/>
          </a:p>
        </p:txBody>
      </p:sp>
      <p:sp>
        <p:nvSpPr>
          <p:cNvPr id="8" name="Slide Number Placeholder 7"/>
          <p:cNvSpPr>
            <a:spLocks noGrp="1"/>
          </p:cNvSpPr>
          <p:nvPr>
            <p:ph type="sldNum" sz="quarter" idx="12"/>
          </p:nvPr>
        </p:nvSpPr>
        <p:spPr/>
        <p:txBody>
          <a:bodyPr/>
          <a:lstStyle/>
          <a:p>
            <a:fld id="{BB2CE0DE-867F-455F-B20B-96D381B4AB71}" type="slidenum">
              <a:rPr lang="en-US" smtClean="0"/>
              <a:pPr/>
              <a:t>81</a:t>
            </a:fld>
            <a:endParaRPr lang="en-US"/>
          </a:p>
        </p:txBody>
      </p:sp>
      <p:sp>
        <p:nvSpPr>
          <p:cNvPr id="9" name="Footer Placeholder 8"/>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2035997950"/>
      </p:ext>
    </p:extLst>
  </p:cSld>
  <p:clrMapOvr>
    <a:masterClrMapping/>
  </p:clrMapOvr>
  <p:transition>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sz="2400" dirty="0" smtClean="0"/>
              <a:t>Example- consider two Transactions (T1 and T2):</a:t>
            </a:r>
            <a:endParaRPr lang="en-US" sz="2400" dirty="0"/>
          </a:p>
        </p:txBody>
      </p:sp>
      <p:sp>
        <p:nvSpPr>
          <p:cNvPr id="2" name="Rectangle 1"/>
          <p:cNvSpPr/>
          <p:nvPr/>
        </p:nvSpPr>
        <p:spPr>
          <a:xfrm>
            <a:off x="1691013" y="4941168"/>
            <a:ext cx="3025003" cy="1015663"/>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000" dirty="0">
                <a:latin typeface="+mj-lt"/>
              </a:rPr>
              <a:t>T1 transfers </a:t>
            </a:r>
            <a:r>
              <a:rPr lang="en-US" sz="2000" dirty="0" smtClean="0">
                <a:latin typeface="+mj-lt"/>
              </a:rPr>
              <a:t>Rs.100 </a:t>
            </a:r>
            <a:r>
              <a:rPr lang="en-US" sz="2000" dirty="0">
                <a:latin typeface="+mj-lt"/>
              </a:rPr>
              <a:t>from B’s account to A’s account</a:t>
            </a:r>
          </a:p>
        </p:txBody>
      </p:sp>
      <p:sp>
        <p:nvSpPr>
          <p:cNvPr id="15" name="Rectangle 14"/>
          <p:cNvSpPr/>
          <p:nvPr/>
        </p:nvSpPr>
        <p:spPr>
          <a:xfrm>
            <a:off x="5364088" y="4933720"/>
            <a:ext cx="3236599" cy="1015663"/>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000" dirty="0">
                <a:latin typeface="+mj-lt"/>
              </a:rPr>
              <a:t>T2 credits both accounts with a 6% interest payment</a:t>
            </a:r>
          </a:p>
        </p:txBody>
      </p:sp>
      <p:cxnSp>
        <p:nvCxnSpPr>
          <p:cNvPr id="4" name="Straight Arrow Connector 3"/>
          <p:cNvCxnSpPr/>
          <p:nvPr/>
        </p:nvCxnSpPr>
        <p:spPr>
          <a:xfrm>
            <a:off x="894523" y="4399722"/>
            <a:ext cx="7814651"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494" y="2697456"/>
            <a:ext cx="599844"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4" name="TextBox 13"/>
          <p:cNvSpPr txBox="1"/>
          <p:nvPr/>
        </p:nvSpPr>
        <p:spPr>
          <a:xfrm>
            <a:off x="407494" y="3585352"/>
            <a:ext cx="599844"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0" name="TextBox 9"/>
          <p:cNvSpPr txBox="1"/>
          <p:nvPr/>
        </p:nvSpPr>
        <p:spPr>
          <a:xfrm>
            <a:off x="1316817" y="2666679"/>
            <a:ext cx="1702710" cy="461665"/>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19" name="TextBox 18"/>
          <p:cNvSpPr txBox="1"/>
          <p:nvPr/>
        </p:nvSpPr>
        <p:spPr>
          <a:xfrm>
            <a:off x="3275856" y="2666678"/>
            <a:ext cx="1620385" cy="461665"/>
          </a:xfrm>
          <a:prstGeom prst="rect">
            <a:avLst/>
          </a:prstGeom>
          <a:solidFill>
            <a:srgbClr val="C00000">
              <a:alpha val="20000"/>
            </a:srgbClr>
          </a:solidFill>
          <a:ln>
            <a:solidFill>
              <a:srgbClr val="C00000"/>
            </a:solidFill>
          </a:ln>
        </p:spPr>
        <p:txBody>
          <a:bodyPr wrap="squar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20" name="TextBox 19"/>
          <p:cNvSpPr txBox="1"/>
          <p:nvPr/>
        </p:nvSpPr>
        <p:spPr>
          <a:xfrm>
            <a:off x="4979871" y="3500632"/>
            <a:ext cx="1758815"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21" name="TextBox 20"/>
          <p:cNvSpPr txBox="1"/>
          <p:nvPr/>
        </p:nvSpPr>
        <p:spPr>
          <a:xfrm>
            <a:off x="6921404" y="3504507"/>
            <a:ext cx="1760418" cy="461665"/>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sp>
        <p:nvSpPr>
          <p:cNvPr id="11" name="TextBox 10"/>
          <p:cNvSpPr txBox="1"/>
          <p:nvPr/>
        </p:nvSpPr>
        <p:spPr>
          <a:xfrm>
            <a:off x="8216470" y="4442515"/>
            <a:ext cx="753732" cy="369332"/>
          </a:xfrm>
          <a:prstGeom prst="rect">
            <a:avLst/>
          </a:prstGeom>
          <a:noFill/>
        </p:spPr>
        <p:txBody>
          <a:bodyPr wrap="none" rtlCol="0">
            <a:spAutoFit/>
          </a:bodyPr>
          <a:lstStyle/>
          <a:p>
            <a:r>
              <a:rPr lang="en-US" i="1" dirty="0" smtClean="0">
                <a:latin typeface="+mj-lt"/>
              </a:rPr>
              <a:t>Time</a:t>
            </a:r>
            <a:endParaRPr lang="en-US" i="1" dirty="0">
              <a:latin typeface="+mj-lt"/>
            </a:endParaRPr>
          </a:p>
        </p:txBody>
      </p:sp>
      <p:sp>
        <p:nvSpPr>
          <p:cNvPr id="23" name="TextBox 22"/>
          <p:cNvSpPr txBox="1"/>
          <p:nvPr/>
        </p:nvSpPr>
        <p:spPr>
          <a:xfrm>
            <a:off x="607816" y="1340768"/>
            <a:ext cx="8362385" cy="707886"/>
          </a:xfrm>
          <a:prstGeom prst="rect">
            <a:avLst/>
          </a:prstGeom>
          <a:noFill/>
        </p:spPr>
        <p:txBody>
          <a:bodyPr wrap="square" rtlCol="0">
            <a:spAutoFit/>
          </a:bodyPr>
          <a:lstStyle/>
          <a:p>
            <a:r>
              <a:rPr lang="en-US" sz="2000" dirty="0" smtClean="0">
                <a:latin typeface="+mj-lt"/>
              </a:rPr>
              <a:t>We can look at the transactions in a timeline view- serial execution:</a:t>
            </a:r>
            <a:endParaRPr lang="en-US" sz="2000" b="1" dirty="0">
              <a:latin typeface="+mj-lt"/>
            </a:endParaRPr>
          </a:p>
        </p:txBody>
      </p:sp>
      <p:sp>
        <p:nvSpPr>
          <p:cNvPr id="16" name="Date Placeholder 15"/>
          <p:cNvSpPr>
            <a:spLocks noGrp="1"/>
          </p:cNvSpPr>
          <p:nvPr>
            <p:ph type="dt" sz="half" idx="10"/>
          </p:nvPr>
        </p:nvSpPr>
        <p:spPr/>
        <p:txBody>
          <a:bodyPr/>
          <a:lstStyle/>
          <a:p>
            <a:fld id="{9A5BC594-6995-4E09-BDD0-11C44755642E}" type="datetime3">
              <a:rPr lang="en-US" smtClean="0"/>
              <a:pPr/>
              <a:t>6 July 2020</a:t>
            </a:fld>
            <a:endParaRPr lang="en-US"/>
          </a:p>
        </p:txBody>
      </p:sp>
      <p:sp>
        <p:nvSpPr>
          <p:cNvPr id="17" name="Slide Number Placeholder 16"/>
          <p:cNvSpPr>
            <a:spLocks noGrp="1"/>
          </p:cNvSpPr>
          <p:nvPr>
            <p:ph type="sldNum" sz="quarter" idx="12"/>
          </p:nvPr>
        </p:nvSpPr>
        <p:spPr/>
        <p:txBody>
          <a:bodyPr/>
          <a:lstStyle/>
          <a:p>
            <a:fld id="{BB2CE0DE-867F-455F-B20B-96D381B4AB71}" type="slidenum">
              <a:rPr lang="en-US" smtClean="0"/>
              <a:pPr/>
              <a:t>82</a:t>
            </a:fld>
            <a:endParaRPr lang="en-US"/>
          </a:p>
        </p:txBody>
      </p:sp>
      <p:sp>
        <p:nvSpPr>
          <p:cNvPr id="18" name="Footer Placeholder 17"/>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2704064355"/>
      </p:ext>
    </p:extLst>
  </p:cSld>
  <p:clrMapOvr>
    <a:masterClrMapping/>
  </p:clrMapOvr>
  <p:transition>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sz="2400" dirty="0"/>
              <a:t>Example- consider two Transactions (T1 and T2):</a:t>
            </a:r>
          </a:p>
        </p:txBody>
      </p:sp>
      <p:sp>
        <p:nvSpPr>
          <p:cNvPr id="2" name="Rectangle 1"/>
          <p:cNvSpPr/>
          <p:nvPr/>
        </p:nvSpPr>
        <p:spPr>
          <a:xfrm>
            <a:off x="5170256" y="4935337"/>
            <a:ext cx="3046214"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T1 transfers </a:t>
            </a:r>
            <a:r>
              <a:rPr lang="en-US" dirty="0" smtClean="0">
                <a:latin typeface="+mj-lt"/>
              </a:rPr>
              <a:t>Rs.100/- </a:t>
            </a:r>
            <a:r>
              <a:rPr lang="en-US" dirty="0">
                <a:latin typeface="+mj-lt"/>
              </a:rPr>
              <a:t>from B’s account to A’s account</a:t>
            </a:r>
          </a:p>
        </p:txBody>
      </p:sp>
      <p:sp>
        <p:nvSpPr>
          <p:cNvPr id="15" name="Rectangle 14"/>
          <p:cNvSpPr/>
          <p:nvPr/>
        </p:nvSpPr>
        <p:spPr>
          <a:xfrm>
            <a:off x="1253187" y="4935337"/>
            <a:ext cx="3261557"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T2 credits both accounts with a 6% interest payment</a:t>
            </a:r>
          </a:p>
        </p:txBody>
      </p:sp>
      <p:cxnSp>
        <p:nvCxnSpPr>
          <p:cNvPr id="4" name="Straight Arrow Connector 3"/>
          <p:cNvCxnSpPr/>
          <p:nvPr/>
        </p:nvCxnSpPr>
        <p:spPr>
          <a:xfrm>
            <a:off x="894523" y="4399722"/>
            <a:ext cx="7814651"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494" y="2697456"/>
            <a:ext cx="540533" cy="461665"/>
          </a:xfrm>
          <a:prstGeom prst="rect">
            <a:avLst/>
          </a:prstGeom>
          <a:noFill/>
        </p:spPr>
        <p:txBody>
          <a:bodyPr wrap="none" rtlCol="0">
            <a:spAutoFit/>
          </a:bodyPr>
          <a:lstStyle/>
          <a:p>
            <a:r>
              <a:rPr lang="en-US" sz="2400" b="1" dirty="0" smtClean="0">
                <a:solidFill>
                  <a:srgbClr val="C00000"/>
                </a:solidFill>
                <a:latin typeface="+mj-lt"/>
              </a:rPr>
              <a:t>T</a:t>
            </a:r>
            <a:r>
              <a:rPr lang="en-US" sz="2400" b="1" baseline="-25000" dirty="0" smtClean="0">
                <a:solidFill>
                  <a:srgbClr val="C00000"/>
                </a:solidFill>
                <a:latin typeface="+mj-lt"/>
              </a:rPr>
              <a:t>1</a:t>
            </a:r>
            <a:endParaRPr lang="en-US" sz="2400" b="1" baseline="-25000" dirty="0">
              <a:solidFill>
                <a:srgbClr val="C00000"/>
              </a:solidFill>
              <a:latin typeface="+mj-lt"/>
            </a:endParaRPr>
          </a:p>
        </p:txBody>
      </p:sp>
      <p:sp>
        <p:nvSpPr>
          <p:cNvPr id="14" name="TextBox 13"/>
          <p:cNvSpPr txBox="1"/>
          <p:nvPr/>
        </p:nvSpPr>
        <p:spPr>
          <a:xfrm>
            <a:off x="407494" y="3585352"/>
            <a:ext cx="540533" cy="461665"/>
          </a:xfrm>
          <a:prstGeom prst="rect">
            <a:avLst/>
          </a:prstGeom>
          <a:noFill/>
        </p:spPr>
        <p:txBody>
          <a:bodyPr wrap="none" rtlCol="0">
            <a:spAutoFit/>
          </a:bodyPr>
          <a:lstStyle/>
          <a:p>
            <a:r>
              <a:rPr lang="en-US" sz="2400" b="1" dirty="0" smtClean="0">
                <a:solidFill>
                  <a:srgbClr val="0070C0"/>
                </a:solidFill>
                <a:latin typeface="+mj-lt"/>
              </a:rPr>
              <a:t>T</a:t>
            </a:r>
            <a:r>
              <a:rPr lang="en-US" sz="2400" b="1" baseline="-25000" dirty="0">
                <a:solidFill>
                  <a:srgbClr val="0070C0"/>
                </a:solidFill>
                <a:latin typeface="+mj-lt"/>
              </a:rPr>
              <a:t>2</a:t>
            </a:r>
          </a:p>
        </p:txBody>
      </p:sp>
      <p:sp>
        <p:nvSpPr>
          <p:cNvPr id="10" name="TextBox 9"/>
          <p:cNvSpPr txBox="1"/>
          <p:nvPr/>
        </p:nvSpPr>
        <p:spPr>
          <a:xfrm>
            <a:off x="5170257" y="2697458"/>
            <a:ext cx="1702710" cy="461665"/>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19" name="TextBox 18"/>
          <p:cNvSpPr txBox="1"/>
          <p:nvPr/>
        </p:nvSpPr>
        <p:spPr>
          <a:xfrm>
            <a:off x="7057258" y="2666679"/>
            <a:ext cx="1592103"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20" name="TextBox 19"/>
          <p:cNvSpPr txBox="1"/>
          <p:nvPr/>
        </p:nvSpPr>
        <p:spPr>
          <a:xfrm>
            <a:off x="1253187" y="3550699"/>
            <a:ext cx="1758815"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21" name="TextBox 20"/>
          <p:cNvSpPr txBox="1"/>
          <p:nvPr/>
        </p:nvSpPr>
        <p:spPr>
          <a:xfrm>
            <a:off x="3215930" y="3554575"/>
            <a:ext cx="1760418" cy="461665"/>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sp>
        <p:nvSpPr>
          <p:cNvPr id="11" name="TextBox 10"/>
          <p:cNvSpPr txBox="1"/>
          <p:nvPr/>
        </p:nvSpPr>
        <p:spPr>
          <a:xfrm>
            <a:off x="8216470" y="4442515"/>
            <a:ext cx="941283" cy="461665"/>
          </a:xfrm>
          <a:prstGeom prst="rect">
            <a:avLst/>
          </a:prstGeom>
          <a:noFill/>
        </p:spPr>
        <p:txBody>
          <a:bodyPr wrap="none" rtlCol="0">
            <a:spAutoFit/>
          </a:bodyPr>
          <a:lstStyle/>
          <a:p>
            <a:r>
              <a:rPr lang="en-US" sz="2400" i="1" dirty="0" smtClean="0">
                <a:latin typeface="+mj-lt"/>
              </a:rPr>
              <a:t>Time</a:t>
            </a:r>
            <a:endParaRPr lang="en-US" sz="2400" i="1" dirty="0">
              <a:latin typeface="+mj-lt"/>
            </a:endParaRPr>
          </a:p>
        </p:txBody>
      </p:sp>
      <p:sp>
        <p:nvSpPr>
          <p:cNvPr id="3" name="TextBox 2"/>
          <p:cNvSpPr txBox="1"/>
          <p:nvPr/>
        </p:nvSpPr>
        <p:spPr>
          <a:xfrm>
            <a:off x="543380" y="1490665"/>
            <a:ext cx="8165794" cy="369332"/>
          </a:xfrm>
          <a:prstGeom prst="rect">
            <a:avLst/>
          </a:prstGeom>
          <a:noFill/>
        </p:spPr>
        <p:txBody>
          <a:bodyPr wrap="square" rtlCol="0">
            <a:spAutoFit/>
          </a:bodyPr>
          <a:lstStyle/>
          <a:p>
            <a:r>
              <a:rPr lang="en-US" dirty="0" smtClean="0">
                <a:latin typeface="+mj-lt"/>
              </a:rPr>
              <a:t>The transactions could occur in either order… DBMS allows!</a:t>
            </a:r>
            <a:endParaRPr lang="en-US" b="1" dirty="0">
              <a:latin typeface="+mj-lt"/>
            </a:endParaRPr>
          </a:p>
        </p:txBody>
      </p:sp>
      <p:sp>
        <p:nvSpPr>
          <p:cNvPr id="16" name="Date Placeholder 15"/>
          <p:cNvSpPr>
            <a:spLocks noGrp="1"/>
          </p:cNvSpPr>
          <p:nvPr>
            <p:ph type="dt" sz="half" idx="10"/>
          </p:nvPr>
        </p:nvSpPr>
        <p:spPr/>
        <p:txBody>
          <a:bodyPr/>
          <a:lstStyle/>
          <a:p>
            <a:fld id="{D56E8DE3-C44B-444D-BD64-7F7DA2028414}" type="datetime3">
              <a:rPr lang="en-US" smtClean="0"/>
              <a:pPr/>
              <a:t>6 July 2020</a:t>
            </a:fld>
            <a:endParaRPr lang="en-US"/>
          </a:p>
        </p:txBody>
      </p:sp>
      <p:sp>
        <p:nvSpPr>
          <p:cNvPr id="17" name="Slide Number Placeholder 16"/>
          <p:cNvSpPr>
            <a:spLocks noGrp="1"/>
          </p:cNvSpPr>
          <p:nvPr>
            <p:ph type="sldNum" sz="quarter" idx="12"/>
          </p:nvPr>
        </p:nvSpPr>
        <p:spPr/>
        <p:txBody>
          <a:bodyPr/>
          <a:lstStyle/>
          <a:p>
            <a:fld id="{BB2CE0DE-867F-455F-B20B-96D381B4AB71}" type="slidenum">
              <a:rPr lang="en-US" smtClean="0"/>
              <a:pPr/>
              <a:t>83</a:t>
            </a:fld>
            <a:endParaRPr lang="en-US"/>
          </a:p>
        </p:txBody>
      </p:sp>
      <p:sp>
        <p:nvSpPr>
          <p:cNvPr id="18" name="Footer Placeholder 17"/>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3337175088"/>
      </p:ext>
    </p:extLst>
  </p:cSld>
  <p:clrMapOvr>
    <a:masterClrMapping/>
  </p:clrMapOvr>
  <p:transition>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A01959-B587-3B45-A9B3-C17F42F09305}" type="slidenum">
              <a:rPr lang="en-US" smtClean="0"/>
              <a:pPr/>
              <a:t>84</a:t>
            </a:fld>
            <a:endParaRPr lang="en-US" dirty="0"/>
          </a:p>
        </p:txBody>
      </p:sp>
      <p:grpSp>
        <p:nvGrpSpPr>
          <p:cNvPr id="18" name="Group 17"/>
          <p:cNvGrpSpPr/>
          <p:nvPr/>
        </p:nvGrpSpPr>
        <p:grpSpPr>
          <a:xfrm>
            <a:off x="107504" y="1983086"/>
            <a:ext cx="6200925" cy="1403906"/>
            <a:chOff x="543325" y="2666677"/>
            <a:chExt cx="12712910" cy="1733045"/>
          </a:xfrm>
        </p:grpSpPr>
        <p:cxnSp>
          <p:nvCxnSpPr>
            <p:cNvPr id="10" name="Straight Arrow Connector 9"/>
            <p:cNvCxnSpPr/>
            <p:nvPr/>
          </p:nvCxnSpPr>
          <p:spPr>
            <a:xfrm>
              <a:off x="1192698" y="4399722"/>
              <a:ext cx="12063537"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5"/>
              <a:ext cx="1293461" cy="645886"/>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1293461" cy="645886"/>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5" y="2666678"/>
              <a:ext cx="2718525" cy="455920"/>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14" name="TextBox 13"/>
            <p:cNvSpPr txBox="1"/>
            <p:nvPr/>
          </p:nvSpPr>
          <p:spPr>
            <a:xfrm>
              <a:off x="4687079" y="2666677"/>
              <a:ext cx="2657307" cy="455920"/>
            </a:xfrm>
            <a:prstGeom prst="rect">
              <a:avLst/>
            </a:prstGeom>
            <a:solidFill>
              <a:srgbClr val="C00000">
                <a:alpha val="20000"/>
              </a:srgbClr>
            </a:solidFill>
            <a:ln>
              <a:solidFill>
                <a:srgbClr val="C00000"/>
              </a:solidFill>
            </a:ln>
          </p:spPr>
          <p:txBody>
            <a:bodyPr wrap="square" rtlCol="0">
              <a:spAutoFit/>
            </a:bodyPr>
            <a:lstStyle/>
            <a:p>
              <a:r>
                <a:rPr lang="en-US" dirty="0">
                  <a:latin typeface="+mj-lt"/>
                </a:rPr>
                <a:t>B</a:t>
              </a:r>
              <a:r>
                <a:rPr lang="en-US" dirty="0" smtClean="0">
                  <a:latin typeface="+mj-lt"/>
                </a:rPr>
                <a:t> -= 100</a:t>
              </a:r>
              <a:endParaRPr lang="en-US" dirty="0">
                <a:latin typeface="+mj-lt"/>
              </a:endParaRPr>
            </a:p>
          </p:txBody>
        </p:sp>
        <p:sp>
          <p:nvSpPr>
            <p:cNvPr id="15" name="TextBox 14"/>
            <p:cNvSpPr txBox="1"/>
            <p:nvPr/>
          </p:nvSpPr>
          <p:spPr>
            <a:xfrm>
              <a:off x="7372918" y="3602103"/>
              <a:ext cx="2803972" cy="455920"/>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16" name="TextBox 15"/>
            <p:cNvSpPr txBox="1"/>
            <p:nvPr/>
          </p:nvSpPr>
          <p:spPr>
            <a:xfrm>
              <a:off x="10443944" y="3585352"/>
              <a:ext cx="2807260" cy="455920"/>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graphicFrame>
        <p:nvGraphicFramePr>
          <p:cNvPr id="37" name="Table 36"/>
          <p:cNvGraphicFramePr>
            <a:graphicFrameLocks noGrp="1"/>
          </p:cNvGraphicFramePr>
          <p:nvPr>
            <p:extLst>
              <p:ext uri="{D42A27DB-BD31-4B8C-83A1-F6EECF244321}">
                <p14:modId xmlns="" xmlns:p14="http://schemas.microsoft.com/office/powerpoint/2010/main" val="1751010290"/>
              </p:ext>
            </p:extLst>
          </p:nvPr>
        </p:nvGraphicFramePr>
        <p:xfrm>
          <a:off x="6460384" y="1073896"/>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 xmlns:p14="http://schemas.microsoft.com/office/powerpoint/2010/main" val="1779229718"/>
              </p:ext>
            </p:extLst>
          </p:nvPr>
        </p:nvGraphicFramePr>
        <p:xfrm>
          <a:off x="6876256" y="2465094"/>
          <a:ext cx="2202524" cy="819890"/>
        </p:xfrm>
        <a:graphic>
          <a:graphicData uri="http://schemas.openxmlformats.org/drawingml/2006/table">
            <a:tbl>
              <a:tblPr firstRow="1" bandRow="1">
                <a:tableStyleId>{69012ECD-51FC-41F1-AA8D-1B2483CD663E}</a:tableStyleId>
              </a:tblPr>
              <a:tblGrid>
                <a:gridCol w="1244905"/>
                <a:gridCol w="957619"/>
              </a:tblGrid>
              <a:tr h="409945">
                <a:tc>
                  <a:txBody>
                    <a:bodyPr/>
                    <a:lstStyle/>
                    <a:p>
                      <a:pPr algn="ctr"/>
                      <a:r>
                        <a:rPr lang="en-US" b="1" dirty="0" smtClean="0">
                          <a:solidFill>
                            <a:schemeClr val="tx1"/>
                          </a:solidFill>
                        </a:rPr>
                        <a:t>A</a:t>
                      </a:r>
                      <a:endParaRPr lang="en-US" b="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B</a:t>
                      </a:r>
                      <a:endParaRPr lang="en-US" b="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9945">
                <a:tc>
                  <a:txBody>
                    <a:bodyPr/>
                    <a:lstStyle/>
                    <a:p>
                      <a:r>
                        <a:rPr lang="en-US" dirty="0" smtClean="0">
                          <a:solidFill>
                            <a:schemeClr val="tx1"/>
                          </a:solidFill>
                        </a:rPr>
                        <a:t>Rs.159</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solidFill>
                            <a:schemeClr val="tx1"/>
                          </a:solidFill>
                        </a:rPr>
                        <a:t>Rs.106</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44" name="TextBox 43"/>
          <p:cNvSpPr txBox="1"/>
          <p:nvPr/>
        </p:nvSpPr>
        <p:spPr>
          <a:xfrm>
            <a:off x="6434040" y="692696"/>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39" name="TextBox 38"/>
          <p:cNvSpPr txBox="1"/>
          <p:nvPr/>
        </p:nvSpPr>
        <p:spPr>
          <a:xfrm>
            <a:off x="533144" y="1137244"/>
            <a:ext cx="3254417" cy="400110"/>
          </a:xfrm>
          <a:prstGeom prst="rect">
            <a:avLst/>
          </a:prstGeom>
          <a:noFill/>
        </p:spPr>
        <p:txBody>
          <a:bodyPr wrap="none" rtlCol="0">
            <a:spAutoFit/>
          </a:bodyPr>
          <a:lstStyle/>
          <a:p>
            <a:r>
              <a:rPr lang="en-US" sz="2000" b="1" dirty="0" smtClean="0">
                <a:latin typeface="+mj-lt"/>
              </a:rPr>
              <a:t>Serial schedule T</a:t>
            </a:r>
            <a:r>
              <a:rPr lang="en-US" sz="2000" b="1" baseline="-25000" dirty="0" smtClean="0">
                <a:latin typeface="+mj-lt"/>
              </a:rPr>
              <a:t>1</a:t>
            </a:r>
            <a:r>
              <a:rPr lang="en-US" sz="2000" b="1" dirty="0">
                <a:latin typeface="+mj-lt"/>
                <a:sym typeface="Wingdings"/>
              </a:rPr>
              <a:t>,</a:t>
            </a:r>
            <a:r>
              <a:rPr lang="en-US" sz="2000" b="1" dirty="0" smtClean="0">
                <a:latin typeface="+mj-lt"/>
                <a:sym typeface="Wingdings"/>
              </a:rPr>
              <a:t>T</a:t>
            </a:r>
            <a:r>
              <a:rPr lang="en-US" sz="2000" b="1" baseline="-25000" dirty="0" smtClean="0">
                <a:latin typeface="+mj-lt"/>
                <a:sym typeface="Wingdings"/>
              </a:rPr>
              <a:t>2</a:t>
            </a:r>
            <a:r>
              <a:rPr lang="en-US" sz="2000" b="1" dirty="0" smtClean="0">
                <a:latin typeface="+mj-lt"/>
              </a:rPr>
              <a:t>:</a:t>
            </a:r>
          </a:p>
        </p:txBody>
      </p:sp>
      <p:sp>
        <p:nvSpPr>
          <p:cNvPr id="36" name="TextBox 35"/>
          <p:cNvSpPr txBox="1"/>
          <p:nvPr/>
        </p:nvSpPr>
        <p:spPr>
          <a:xfrm>
            <a:off x="361544" y="3405189"/>
            <a:ext cx="753732" cy="369332"/>
          </a:xfrm>
          <a:prstGeom prst="rect">
            <a:avLst/>
          </a:prstGeom>
          <a:noFill/>
        </p:spPr>
        <p:txBody>
          <a:bodyPr wrap="none" rtlCol="0">
            <a:spAutoFit/>
          </a:bodyPr>
          <a:lstStyle/>
          <a:p>
            <a:r>
              <a:rPr lang="en-US" i="1" dirty="0" smtClean="0">
                <a:latin typeface="+mj-lt"/>
              </a:rPr>
              <a:t>Time</a:t>
            </a:r>
            <a:endParaRPr lang="en-US" i="1" dirty="0">
              <a:latin typeface="+mj-lt"/>
            </a:endParaRPr>
          </a:p>
        </p:txBody>
      </p:sp>
      <p:grpSp>
        <p:nvGrpSpPr>
          <p:cNvPr id="41" name="Group 40"/>
          <p:cNvGrpSpPr/>
          <p:nvPr/>
        </p:nvGrpSpPr>
        <p:grpSpPr>
          <a:xfrm>
            <a:off x="35496" y="5030759"/>
            <a:ext cx="6571133" cy="1405102"/>
            <a:chOff x="543325" y="2677561"/>
            <a:chExt cx="13471897" cy="1734521"/>
          </a:xfrm>
        </p:grpSpPr>
        <p:cxnSp>
          <p:nvCxnSpPr>
            <p:cNvPr id="42" name="Straight Arrow Connector 41"/>
            <p:cNvCxnSpPr/>
            <p:nvPr/>
          </p:nvCxnSpPr>
          <p:spPr>
            <a:xfrm>
              <a:off x="1192697" y="4399722"/>
              <a:ext cx="12822525"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3325" y="2697455"/>
              <a:ext cx="1293461" cy="645886"/>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46" name="TextBox 45"/>
            <p:cNvSpPr txBox="1"/>
            <p:nvPr/>
          </p:nvSpPr>
          <p:spPr>
            <a:xfrm>
              <a:off x="543325" y="3585352"/>
              <a:ext cx="1293461" cy="645886"/>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49" name="TextBox 48"/>
            <p:cNvSpPr txBox="1"/>
            <p:nvPr/>
          </p:nvSpPr>
          <p:spPr>
            <a:xfrm>
              <a:off x="8072362" y="2697455"/>
              <a:ext cx="2718525" cy="455920"/>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50" name="TextBox 49"/>
            <p:cNvSpPr txBox="1"/>
            <p:nvPr/>
          </p:nvSpPr>
          <p:spPr>
            <a:xfrm>
              <a:off x="11024925" y="2677561"/>
              <a:ext cx="2657307" cy="455920"/>
            </a:xfrm>
            <a:prstGeom prst="rect">
              <a:avLst/>
            </a:prstGeom>
            <a:solidFill>
              <a:srgbClr val="C00000">
                <a:alpha val="20000"/>
              </a:srgbClr>
            </a:solidFill>
            <a:ln>
              <a:solidFill>
                <a:srgbClr val="C00000"/>
              </a:solidFill>
            </a:ln>
          </p:spPr>
          <p:txBody>
            <a:bodyPr wrap="square" rtlCol="0">
              <a:spAutoFit/>
            </a:bodyPr>
            <a:lstStyle/>
            <a:p>
              <a:r>
                <a:rPr lang="en-US" dirty="0">
                  <a:latin typeface="+mj-lt"/>
                </a:rPr>
                <a:t>B</a:t>
              </a:r>
              <a:r>
                <a:rPr lang="en-US" dirty="0" smtClean="0">
                  <a:latin typeface="+mj-lt"/>
                </a:rPr>
                <a:t> -= 100</a:t>
              </a:r>
              <a:endParaRPr lang="en-US" dirty="0">
                <a:latin typeface="+mj-lt"/>
              </a:endParaRPr>
            </a:p>
          </p:txBody>
        </p:sp>
        <p:sp>
          <p:nvSpPr>
            <p:cNvPr id="51" name="TextBox 50"/>
            <p:cNvSpPr txBox="1"/>
            <p:nvPr/>
          </p:nvSpPr>
          <p:spPr>
            <a:xfrm>
              <a:off x="2348953" y="3772053"/>
              <a:ext cx="2803972" cy="455920"/>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52" name="TextBox 51"/>
            <p:cNvSpPr txBox="1"/>
            <p:nvPr/>
          </p:nvSpPr>
          <p:spPr>
            <a:xfrm>
              <a:off x="5267427" y="3772053"/>
              <a:ext cx="2807260" cy="455920"/>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graphicFrame>
        <p:nvGraphicFramePr>
          <p:cNvPr id="53" name="Table 52"/>
          <p:cNvGraphicFramePr>
            <a:graphicFrameLocks noGrp="1"/>
          </p:cNvGraphicFramePr>
          <p:nvPr>
            <p:extLst>
              <p:ext uri="{D42A27DB-BD31-4B8C-83A1-F6EECF244321}">
                <p14:modId xmlns="" xmlns:p14="http://schemas.microsoft.com/office/powerpoint/2010/main" val="3869519648"/>
              </p:ext>
            </p:extLst>
          </p:nvPr>
        </p:nvGraphicFramePr>
        <p:xfrm>
          <a:off x="6892432" y="4005064"/>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4" name="Table 53"/>
          <p:cNvGraphicFramePr>
            <a:graphicFrameLocks noGrp="1"/>
          </p:cNvGraphicFramePr>
          <p:nvPr>
            <p:extLst>
              <p:ext uri="{D42A27DB-BD31-4B8C-83A1-F6EECF244321}">
                <p14:modId xmlns="" xmlns:p14="http://schemas.microsoft.com/office/powerpoint/2010/main" val="3112549066"/>
              </p:ext>
            </p:extLst>
          </p:nvPr>
        </p:nvGraphicFramePr>
        <p:xfrm>
          <a:off x="6876256" y="5469473"/>
          <a:ext cx="2202524" cy="819890"/>
        </p:xfrm>
        <a:graphic>
          <a:graphicData uri="http://schemas.openxmlformats.org/drawingml/2006/table">
            <a:tbl>
              <a:tblPr firstRow="1" bandRow="1">
                <a:tableStyleId>{69012ECD-51FC-41F1-AA8D-1B2483CD663E}</a:tableStyleId>
              </a:tblPr>
              <a:tblGrid>
                <a:gridCol w="1008112"/>
                <a:gridCol w="1194412"/>
              </a:tblGrid>
              <a:tr h="409945">
                <a:tc>
                  <a:txBody>
                    <a:bodyPr/>
                    <a:lstStyle/>
                    <a:p>
                      <a:pPr algn="ctr"/>
                      <a:r>
                        <a:rPr lang="en-US" dirty="0" smtClean="0">
                          <a:solidFill>
                            <a:schemeClr val="tx1"/>
                          </a:solidFill>
                        </a:rPr>
                        <a:t>A</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B</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9945">
                <a:tc>
                  <a:txBody>
                    <a:bodyPr/>
                    <a:lstStyle/>
                    <a:p>
                      <a:r>
                        <a:rPr lang="en-US" dirty="0" smtClean="0"/>
                        <a:t>Rs.153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00"/>
                    </a:solidFill>
                  </a:tcPr>
                </a:tc>
                <a:tc>
                  <a:txBody>
                    <a:bodyPr/>
                    <a:lstStyle/>
                    <a:p>
                      <a:r>
                        <a:rPr lang="en-US" dirty="0" smtClean="0"/>
                        <a:t>Rs.112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00"/>
                    </a:solidFill>
                  </a:tcPr>
                </a:tc>
              </a:tr>
            </a:tbl>
          </a:graphicData>
        </a:graphic>
      </p:graphicFrame>
      <p:sp>
        <p:nvSpPr>
          <p:cNvPr id="55" name="TextBox 54"/>
          <p:cNvSpPr txBox="1"/>
          <p:nvPr/>
        </p:nvSpPr>
        <p:spPr>
          <a:xfrm>
            <a:off x="6981680" y="3663362"/>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56" name="TextBox 55"/>
          <p:cNvSpPr txBox="1"/>
          <p:nvPr/>
        </p:nvSpPr>
        <p:spPr>
          <a:xfrm>
            <a:off x="407533" y="4176099"/>
            <a:ext cx="3315331" cy="400110"/>
          </a:xfrm>
          <a:prstGeom prst="rect">
            <a:avLst/>
          </a:prstGeom>
          <a:noFill/>
        </p:spPr>
        <p:txBody>
          <a:bodyPr wrap="none" rtlCol="0">
            <a:spAutoFit/>
          </a:bodyPr>
          <a:lstStyle/>
          <a:p>
            <a:r>
              <a:rPr lang="en-US" sz="2000" b="1" dirty="0" smtClean="0">
                <a:latin typeface="+mj-lt"/>
              </a:rPr>
              <a:t>Serial schedule T</a:t>
            </a:r>
            <a:r>
              <a:rPr lang="en-US" sz="2000" b="1" baseline="-25000" dirty="0" smtClean="0">
                <a:latin typeface="+mj-lt"/>
              </a:rPr>
              <a:t>2</a:t>
            </a:r>
            <a:r>
              <a:rPr lang="en-US" sz="2000" b="1" dirty="0" smtClean="0">
                <a:latin typeface="+mj-lt"/>
                <a:sym typeface="Wingdings"/>
              </a:rPr>
              <a:t>,T1</a:t>
            </a:r>
            <a:r>
              <a:rPr lang="en-US" sz="2000" b="1" dirty="0" smtClean="0">
                <a:latin typeface="+mj-lt"/>
              </a:rPr>
              <a:t>:</a:t>
            </a:r>
            <a:endParaRPr lang="en-US" sz="2400" b="1" dirty="0" smtClean="0">
              <a:latin typeface="+mj-lt"/>
            </a:endParaRPr>
          </a:p>
        </p:txBody>
      </p:sp>
      <p:sp>
        <p:nvSpPr>
          <p:cNvPr id="57" name="TextBox 56"/>
          <p:cNvSpPr txBox="1"/>
          <p:nvPr/>
        </p:nvSpPr>
        <p:spPr>
          <a:xfrm>
            <a:off x="322020" y="6488668"/>
            <a:ext cx="753732" cy="369332"/>
          </a:xfrm>
          <a:prstGeom prst="rect">
            <a:avLst/>
          </a:prstGeom>
          <a:noFill/>
        </p:spPr>
        <p:txBody>
          <a:bodyPr wrap="none" rtlCol="0">
            <a:spAutoFit/>
          </a:bodyPr>
          <a:lstStyle/>
          <a:p>
            <a:r>
              <a:rPr lang="en-US" i="1" dirty="0" smtClean="0">
                <a:latin typeface="+mj-lt"/>
              </a:rPr>
              <a:t>Time</a:t>
            </a:r>
            <a:endParaRPr lang="en-US" i="1" dirty="0">
              <a:latin typeface="+mj-lt"/>
            </a:endParaRPr>
          </a:p>
        </p:txBody>
      </p:sp>
      <p:sp>
        <p:nvSpPr>
          <p:cNvPr id="8" name="TextBox 7"/>
          <p:cNvSpPr txBox="1"/>
          <p:nvPr/>
        </p:nvSpPr>
        <p:spPr>
          <a:xfrm>
            <a:off x="6590159" y="2157082"/>
            <a:ext cx="2553841" cy="307777"/>
          </a:xfrm>
          <a:prstGeom prst="rect">
            <a:avLst/>
          </a:prstGeom>
          <a:noFill/>
        </p:spPr>
        <p:txBody>
          <a:bodyPr wrap="none" rtlCol="0">
            <a:spAutoFit/>
          </a:bodyPr>
          <a:lstStyle/>
          <a:p>
            <a:r>
              <a:rPr lang="en-US" sz="1400" dirty="0" smtClean="0"/>
              <a:t>Result of Executing T1, T2</a:t>
            </a:r>
            <a:endParaRPr lang="en-US" sz="1400" dirty="0"/>
          </a:p>
        </p:txBody>
      </p:sp>
      <p:sp>
        <p:nvSpPr>
          <p:cNvPr id="58" name="TextBox 57"/>
          <p:cNvSpPr txBox="1"/>
          <p:nvPr/>
        </p:nvSpPr>
        <p:spPr>
          <a:xfrm>
            <a:off x="6660232" y="5106506"/>
            <a:ext cx="2491323" cy="307777"/>
          </a:xfrm>
          <a:prstGeom prst="rect">
            <a:avLst/>
          </a:prstGeom>
          <a:noFill/>
        </p:spPr>
        <p:txBody>
          <a:bodyPr wrap="none" rtlCol="0">
            <a:spAutoFit/>
          </a:bodyPr>
          <a:lstStyle/>
          <a:p>
            <a:r>
              <a:rPr lang="en-US" sz="1400" dirty="0" smtClean="0"/>
              <a:t>Result of Executing T2,T1</a:t>
            </a:r>
            <a:endParaRPr lang="en-US" sz="1400" dirty="0"/>
          </a:p>
        </p:txBody>
      </p:sp>
      <p:sp>
        <p:nvSpPr>
          <p:cNvPr id="31" name="Date Placeholder 30"/>
          <p:cNvSpPr>
            <a:spLocks noGrp="1"/>
          </p:cNvSpPr>
          <p:nvPr>
            <p:ph type="dt" sz="half" idx="10"/>
          </p:nvPr>
        </p:nvSpPr>
        <p:spPr/>
        <p:txBody>
          <a:bodyPr/>
          <a:lstStyle/>
          <a:p>
            <a:fld id="{F7F49346-3CBA-42F9-9B9A-2D68A1466055}" type="datetime3">
              <a:rPr lang="en-US" smtClean="0"/>
              <a:pPr/>
              <a:t>6 July 2020</a:t>
            </a:fld>
            <a:endParaRPr lang="en-US"/>
          </a:p>
        </p:txBody>
      </p:sp>
      <p:sp>
        <p:nvSpPr>
          <p:cNvPr id="32" name="Footer Placeholder 31"/>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23925957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51" y="321440"/>
            <a:ext cx="7886700" cy="605483"/>
          </a:xfrm>
        </p:spPr>
        <p:txBody>
          <a:bodyPr/>
          <a:lstStyle/>
          <a:p>
            <a:r>
              <a:rPr lang="en-US" sz="2800" dirty="0" smtClean="0"/>
              <a:t>Problem to Solve</a:t>
            </a:r>
            <a:endParaRPr lang="en-US" sz="2800" dirty="0"/>
          </a:p>
        </p:txBody>
      </p:sp>
      <p:sp>
        <p:nvSpPr>
          <p:cNvPr id="4" name="Slide Number Placeholder 3"/>
          <p:cNvSpPr>
            <a:spLocks noGrp="1"/>
          </p:cNvSpPr>
          <p:nvPr>
            <p:ph type="sldNum" sz="quarter" idx="12"/>
          </p:nvPr>
        </p:nvSpPr>
        <p:spPr/>
        <p:txBody>
          <a:bodyPr/>
          <a:lstStyle/>
          <a:p>
            <a:fld id="{40A01959-B587-3B45-A9B3-C17F42F09305}" type="slidenum">
              <a:rPr lang="en-US" smtClean="0"/>
              <a:pPr/>
              <a:t>85</a:t>
            </a:fld>
            <a:endParaRPr lang="en-US" dirty="0"/>
          </a:p>
        </p:txBody>
      </p:sp>
      <p:grpSp>
        <p:nvGrpSpPr>
          <p:cNvPr id="18" name="Group 17"/>
          <p:cNvGrpSpPr/>
          <p:nvPr/>
        </p:nvGrpSpPr>
        <p:grpSpPr>
          <a:xfrm>
            <a:off x="296723" y="3539683"/>
            <a:ext cx="6147485" cy="1707737"/>
            <a:chOff x="543325" y="2639978"/>
            <a:chExt cx="11869086" cy="1772104"/>
          </a:xfrm>
        </p:grpSpPr>
        <p:cxnSp>
          <p:nvCxnSpPr>
            <p:cNvPr id="10" name="Straight Arrow Connector 9"/>
            <p:cNvCxnSpPr/>
            <p:nvPr/>
          </p:nvCxnSpPr>
          <p:spPr>
            <a:xfrm>
              <a:off x="1192696" y="4399722"/>
              <a:ext cx="10802633"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1158132"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1158132"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5" y="2639978"/>
              <a:ext cx="2560145" cy="383253"/>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14" name="TextBox 13"/>
            <p:cNvSpPr txBox="1"/>
            <p:nvPr/>
          </p:nvSpPr>
          <p:spPr>
            <a:xfrm>
              <a:off x="7129368" y="2683339"/>
              <a:ext cx="2399208" cy="383253"/>
            </a:xfrm>
            <a:prstGeom prst="rect">
              <a:avLst/>
            </a:prstGeom>
            <a:solidFill>
              <a:srgbClr val="C00000">
                <a:alpha val="20000"/>
              </a:srgbClr>
            </a:solidFill>
            <a:ln>
              <a:solidFill>
                <a:srgbClr val="C00000"/>
              </a:solidFill>
            </a:ln>
          </p:spPr>
          <p:txBody>
            <a:bodyPr wrap="none" rtlCol="0">
              <a:spAutoFit/>
            </a:bodyPr>
            <a:lstStyle/>
            <a:p>
              <a:r>
                <a:rPr lang="en-US" dirty="0">
                  <a:latin typeface="+mj-lt"/>
                </a:rPr>
                <a:t>B</a:t>
              </a:r>
              <a:r>
                <a:rPr lang="en-US" dirty="0" smtClean="0">
                  <a:latin typeface="+mj-lt"/>
                </a:rPr>
                <a:t> -= 100</a:t>
              </a:r>
              <a:endParaRPr lang="en-US" dirty="0">
                <a:latin typeface="+mj-lt"/>
              </a:endParaRPr>
            </a:p>
          </p:txBody>
        </p:sp>
        <p:sp>
          <p:nvSpPr>
            <p:cNvPr id="15" name="TextBox 14"/>
            <p:cNvSpPr txBox="1"/>
            <p:nvPr/>
          </p:nvSpPr>
          <p:spPr>
            <a:xfrm>
              <a:off x="4349727" y="3550697"/>
              <a:ext cx="2640614" cy="383253"/>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16" name="TextBox 15"/>
            <p:cNvSpPr txBox="1"/>
            <p:nvPr/>
          </p:nvSpPr>
          <p:spPr>
            <a:xfrm>
              <a:off x="9768700" y="3550390"/>
              <a:ext cx="2643711" cy="383253"/>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sp>
        <p:nvSpPr>
          <p:cNvPr id="3" name="TextBox 2"/>
          <p:cNvSpPr txBox="1"/>
          <p:nvPr/>
        </p:nvSpPr>
        <p:spPr>
          <a:xfrm>
            <a:off x="5786430" y="1628800"/>
            <a:ext cx="2601994" cy="338554"/>
          </a:xfrm>
          <a:prstGeom prst="rect">
            <a:avLst/>
          </a:prstGeom>
          <a:noFill/>
        </p:spPr>
        <p:txBody>
          <a:bodyPr wrap="none" rtlCol="0">
            <a:spAutoFit/>
          </a:bodyPr>
          <a:lstStyle/>
          <a:p>
            <a:r>
              <a:rPr lang="en-US" sz="1600" dirty="0" smtClean="0">
                <a:latin typeface="+mj-lt"/>
              </a:rPr>
              <a:t>Serial schedule results:</a:t>
            </a:r>
          </a:p>
        </p:txBody>
      </p:sp>
      <p:graphicFrame>
        <p:nvGraphicFramePr>
          <p:cNvPr id="8" name="Table 7"/>
          <p:cNvGraphicFramePr>
            <a:graphicFrameLocks noGrp="1"/>
          </p:cNvGraphicFramePr>
          <p:nvPr>
            <p:extLst>
              <p:ext uri="{D42A27DB-BD31-4B8C-83A1-F6EECF244321}">
                <p14:modId xmlns="" xmlns:p14="http://schemas.microsoft.com/office/powerpoint/2010/main" val="2035089337"/>
              </p:ext>
            </p:extLst>
          </p:nvPr>
        </p:nvGraphicFramePr>
        <p:xfrm>
          <a:off x="5364088" y="1912773"/>
          <a:ext cx="3261522" cy="1112538"/>
        </p:xfrm>
        <a:graphic>
          <a:graphicData uri="http://schemas.openxmlformats.org/drawingml/2006/table">
            <a:tbl>
              <a:tblPr firstRow="1" bandRow="1">
                <a:tableStyleId>{5940675A-B579-460E-94D1-54222C63F5DA}</a:tableStyleId>
              </a:tblPr>
              <a:tblGrid>
                <a:gridCol w="987178"/>
                <a:gridCol w="936104"/>
                <a:gridCol w="1338240"/>
              </a:tblGrid>
              <a:tr h="0">
                <a:tc>
                  <a:txBody>
                    <a:bodyPr/>
                    <a:lstStyle/>
                    <a:p>
                      <a:endParaRPr lang="en-US" baseline="-25000" dirty="0"/>
                    </a:p>
                  </a:txBody>
                  <a:tcPr marL="68580" marR="68580"/>
                </a:tc>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marL="68580" marR="68580"/>
                </a:tc>
                <a:tc>
                  <a:txBody>
                    <a:bodyPr/>
                    <a:lstStyle/>
                    <a:p>
                      <a:r>
                        <a:rPr lang="en-US" dirty="0" smtClean="0">
                          <a:solidFill>
                            <a:schemeClr val="tx1"/>
                          </a:solidFill>
                        </a:rPr>
                        <a:t>Rs.159</a:t>
                      </a:r>
                      <a:endParaRPr lang="en-US" dirty="0">
                        <a:solidFill>
                          <a:schemeClr val="tx1"/>
                        </a:solidFill>
                      </a:endParaRPr>
                    </a:p>
                  </a:txBody>
                  <a:tcPr marL="68580" marR="68580"/>
                </a:tc>
                <a:tc>
                  <a:txBody>
                    <a:bodyPr/>
                    <a:lstStyle/>
                    <a:p>
                      <a:r>
                        <a:rPr lang="en-US" dirty="0" smtClean="0">
                          <a:solidFill>
                            <a:schemeClr val="tx1"/>
                          </a:solidFill>
                        </a:rPr>
                        <a:t>  Rs.106</a:t>
                      </a:r>
                      <a:endParaRPr lang="en-US" dirty="0">
                        <a:solidFill>
                          <a:schemeClr val="tx1"/>
                        </a:solidFill>
                      </a:endParaRPr>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marL="68580" marR="68580"/>
                </a:tc>
                <a:tc>
                  <a:txBody>
                    <a:bodyPr/>
                    <a:lstStyle/>
                    <a:p>
                      <a:r>
                        <a:rPr lang="en-US" dirty="0" smtClean="0"/>
                        <a:t>Rs.153</a:t>
                      </a:r>
                      <a:endParaRPr lang="en-US" dirty="0"/>
                    </a:p>
                  </a:txBody>
                  <a:tcPr marL="68580" marR="68580"/>
                </a:tc>
                <a:tc>
                  <a:txBody>
                    <a:bodyPr/>
                    <a:lstStyle/>
                    <a:p>
                      <a:r>
                        <a:rPr lang="en-US" dirty="0" smtClean="0"/>
                        <a:t>  Rs.112</a:t>
                      </a:r>
                      <a:endParaRPr lang="en-US" dirty="0"/>
                    </a:p>
                  </a:txBody>
                  <a:tcPr marL="68580" marR="68580"/>
                </a:tc>
              </a:tr>
            </a:tbl>
          </a:graphicData>
        </a:graphic>
      </p:graphicFrame>
      <p:graphicFrame>
        <p:nvGraphicFramePr>
          <p:cNvPr id="22" name="Table 21"/>
          <p:cNvGraphicFramePr>
            <a:graphicFrameLocks noGrp="1"/>
          </p:cNvGraphicFramePr>
          <p:nvPr>
            <p:extLst>
              <p:ext uri="{D42A27DB-BD31-4B8C-83A1-F6EECF244321}">
                <p14:modId xmlns="" xmlns:p14="http://schemas.microsoft.com/office/powerpoint/2010/main" val="858521015"/>
              </p:ext>
            </p:extLst>
          </p:nvPr>
        </p:nvGraphicFramePr>
        <p:xfrm>
          <a:off x="682192" y="2122078"/>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22"/>
          <p:cNvSpPr txBox="1"/>
          <p:nvPr/>
        </p:nvSpPr>
        <p:spPr>
          <a:xfrm>
            <a:off x="655848" y="1767772"/>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20" name="Rectangle 19"/>
          <p:cNvSpPr/>
          <p:nvPr/>
        </p:nvSpPr>
        <p:spPr>
          <a:xfrm>
            <a:off x="562818" y="5661248"/>
            <a:ext cx="6961509" cy="683264"/>
          </a:xfrm>
          <a:prstGeom prst="rect">
            <a:avLst/>
          </a:prstGeom>
        </p:spPr>
        <p:txBody>
          <a:bodyPr wrap="square">
            <a:spAutoFit/>
          </a:bodyPr>
          <a:lstStyle/>
          <a:p>
            <a:pPr>
              <a:lnSpc>
                <a:spcPct val="80000"/>
              </a:lnSpc>
            </a:pPr>
            <a:r>
              <a:rPr lang="en-US" altLang="en-US" sz="1600" dirty="0" err="1" smtClean="0"/>
              <a:t>Note:To</a:t>
            </a:r>
            <a:r>
              <a:rPr lang="en-US" altLang="en-US" sz="1600" dirty="0" smtClean="0"/>
              <a:t> </a:t>
            </a:r>
            <a:r>
              <a:rPr lang="en-US" altLang="en-US" sz="1600" dirty="0"/>
              <a:t>check whether given schedule is serializable or </a:t>
            </a:r>
            <a:r>
              <a:rPr lang="en-US" altLang="en-US" sz="1600" dirty="0" smtClean="0"/>
              <a:t>not, </a:t>
            </a:r>
            <a:r>
              <a:rPr lang="en-US" altLang="en-US" sz="1600" dirty="0"/>
              <a:t>we should check whether the given </a:t>
            </a:r>
            <a:r>
              <a:rPr lang="en-US" altLang="en-US" sz="1600" dirty="0" smtClean="0"/>
              <a:t>interleaved </a:t>
            </a:r>
            <a:r>
              <a:rPr lang="en-US" altLang="en-US" sz="1600" dirty="0"/>
              <a:t>schedule result is equivalent to result of some serial schedule</a:t>
            </a:r>
          </a:p>
        </p:txBody>
      </p:sp>
      <p:sp>
        <p:nvSpPr>
          <p:cNvPr id="5" name="TextBox 4"/>
          <p:cNvSpPr txBox="1"/>
          <p:nvPr/>
        </p:nvSpPr>
        <p:spPr>
          <a:xfrm>
            <a:off x="251520" y="1052736"/>
            <a:ext cx="7534178" cy="646331"/>
          </a:xfrm>
          <a:prstGeom prst="rect">
            <a:avLst/>
          </a:prstGeom>
          <a:noFill/>
        </p:spPr>
        <p:txBody>
          <a:bodyPr wrap="none" rtlCol="0">
            <a:spAutoFit/>
          </a:bodyPr>
          <a:lstStyle/>
          <a:p>
            <a:r>
              <a:rPr lang="en-US" dirty="0">
                <a:solidFill>
                  <a:srgbClr val="FF0000"/>
                </a:solidFill>
              </a:rPr>
              <a:t>Check whether the following schedule i.e., (A+=100, A*=1.06</a:t>
            </a:r>
            <a:r>
              <a:rPr lang="en-US" dirty="0" smtClean="0">
                <a:solidFill>
                  <a:srgbClr val="FF0000"/>
                </a:solidFill>
              </a:rPr>
              <a:t>,</a:t>
            </a:r>
          </a:p>
          <a:p>
            <a:r>
              <a:rPr lang="en-US" dirty="0" smtClean="0">
                <a:solidFill>
                  <a:srgbClr val="FF0000"/>
                </a:solidFill>
              </a:rPr>
              <a:t>B-</a:t>
            </a:r>
            <a:r>
              <a:rPr lang="en-US" dirty="0">
                <a:solidFill>
                  <a:srgbClr val="FF0000"/>
                </a:solidFill>
              </a:rPr>
              <a:t>=100, B*=1.06) is </a:t>
            </a:r>
            <a:r>
              <a:rPr lang="en-US" dirty="0" smtClean="0">
                <a:solidFill>
                  <a:srgbClr val="FF0000"/>
                </a:solidFill>
              </a:rPr>
              <a:t>Serializable ?</a:t>
            </a:r>
            <a:endParaRPr lang="en-US" dirty="0">
              <a:solidFill>
                <a:srgbClr val="FF0000"/>
              </a:solidFill>
            </a:endParaRPr>
          </a:p>
        </p:txBody>
      </p:sp>
      <p:sp>
        <p:nvSpPr>
          <p:cNvPr id="6" name="Rectangle 5"/>
          <p:cNvSpPr/>
          <p:nvPr/>
        </p:nvSpPr>
        <p:spPr bwMode="auto">
          <a:xfrm>
            <a:off x="251520" y="3366284"/>
            <a:ext cx="6480720" cy="2189623"/>
          </a:xfrm>
          <a:prstGeom prst="rect">
            <a:avLst/>
          </a:prstGeom>
          <a:noFill/>
          <a:ln w="28575"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2319634" y="2996952"/>
            <a:ext cx="2636299" cy="369332"/>
          </a:xfrm>
          <a:prstGeom prst="rect">
            <a:avLst/>
          </a:prstGeom>
          <a:noFill/>
        </p:spPr>
        <p:txBody>
          <a:bodyPr wrap="none" rtlCol="0">
            <a:spAutoFit/>
          </a:bodyPr>
          <a:lstStyle/>
          <a:p>
            <a:r>
              <a:rPr lang="en-US" dirty="0" smtClean="0"/>
              <a:t>Transaction Schedule</a:t>
            </a:r>
            <a:endParaRPr lang="en-US" dirty="0"/>
          </a:p>
        </p:txBody>
      </p:sp>
      <p:sp>
        <p:nvSpPr>
          <p:cNvPr id="21" name="Date Placeholder 20"/>
          <p:cNvSpPr>
            <a:spLocks noGrp="1"/>
          </p:cNvSpPr>
          <p:nvPr>
            <p:ph type="dt" sz="half" idx="10"/>
          </p:nvPr>
        </p:nvSpPr>
        <p:spPr/>
        <p:txBody>
          <a:bodyPr/>
          <a:lstStyle/>
          <a:p>
            <a:fld id="{E92A200C-C34F-4EDA-927E-11BF8A9E0092}" type="datetime3">
              <a:rPr lang="en-US" smtClean="0"/>
              <a:pPr/>
              <a:t>6 July 2020</a:t>
            </a:fld>
            <a:endParaRPr lang="en-US"/>
          </a:p>
        </p:txBody>
      </p:sp>
      <p:sp>
        <p:nvSpPr>
          <p:cNvPr id="24" name="Footer Placeholder 2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33170101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51" y="321440"/>
            <a:ext cx="7886700" cy="605483"/>
          </a:xfrm>
        </p:spPr>
        <p:txBody>
          <a:bodyPr/>
          <a:lstStyle/>
          <a:p>
            <a:r>
              <a:rPr lang="en-US" dirty="0" err="1" smtClean="0"/>
              <a:t>Serializable</a:t>
            </a:r>
            <a:r>
              <a:rPr lang="en-US" dirty="0" smtClean="0"/>
              <a:t>, </a:t>
            </a:r>
            <a:r>
              <a:rPr lang="en-US" b="1" dirty="0" smtClean="0"/>
              <a:t>Yes</a:t>
            </a:r>
            <a:endParaRPr lang="en-US" b="1" dirty="0"/>
          </a:p>
        </p:txBody>
      </p:sp>
      <p:sp>
        <p:nvSpPr>
          <p:cNvPr id="4" name="Slide Number Placeholder 3"/>
          <p:cNvSpPr>
            <a:spLocks noGrp="1"/>
          </p:cNvSpPr>
          <p:nvPr>
            <p:ph type="sldNum" sz="quarter" idx="12"/>
          </p:nvPr>
        </p:nvSpPr>
        <p:spPr/>
        <p:txBody>
          <a:bodyPr/>
          <a:lstStyle/>
          <a:p>
            <a:fld id="{40A01959-B587-3B45-A9B3-C17F42F09305}" type="slidenum">
              <a:rPr lang="en-US" smtClean="0"/>
              <a:pPr/>
              <a:t>86</a:t>
            </a:fld>
            <a:endParaRPr lang="en-US" dirty="0"/>
          </a:p>
        </p:txBody>
      </p:sp>
      <p:grpSp>
        <p:nvGrpSpPr>
          <p:cNvPr id="18" name="Group 17"/>
          <p:cNvGrpSpPr/>
          <p:nvPr/>
        </p:nvGrpSpPr>
        <p:grpSpPr>
          <a:xfrm>
            <a:off x="35496" y="3161423"/>
            <a:ext cx="5977798" cy="1707737"/>
            <a:chOff x="543325" y="2639978"/>
            <a:chExt cx="11541468" cy="1772104"/>
          </a:xfrm>
        </p:grpSpPr>
        <p:cxnSp>
          <p:nvCxnSpPr>
            <p:cNvPr id="10" name="Straight Arrow Connector 9"/>
            <p:cNvCxnSpPr/>
            <p:nvPr/>
          </p:nvCxnSpPr>
          <p:spPr>
            <a:xfrm>
              <a:off x="1192696" y="4399722"/>
              <a:ext cx="10802633"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1158132"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1158132"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5" y="2639978"/>
              <a:ext cx="2560145" cy="383253"/>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14" name="TextBox 13"/>
            <p:cNvSpPr txBox="1"/>
            <p:nvPr/>
          </p:nvSpPr>
          <p:spPr>
            <a:xfrm>
              <a:off x="6902846" y="2683339"/>
              <a:ext cx="2399208" cy="383253"/>
            </a:xfrm>
            <a:prstGeom prst="rect">
              <a:avLst/>
            </a:prstGeom>
            <a:solidFill>
              <a:srgbClr val="C00000">
                <a:alpha val="20000"/>
              </a:srgbClr>
            </a:solidFill>
            <a:ln>
              <a:solidFill>
                <a:srgbClr val="C00000"/>
              </a:solidFill>
            </a:ln>
          </p:spPr>
          <p:txBody>
            <a:bodyPr wrap="none" rtlCol="0">
              <a:spAutoFit/>
            </a:bodyPr>
            <a:lstStyle/>
            <a:p>
              <a:r>
                <a:rPr lang="en-US" dirty="0">
                  <a:latin typeface="+mj-lt"/>
                </a:rPr>
                <a:t>B</a:t>
              </a:r>
              <a:r>
                <a:rPr lang="en-US" dirty="0" smtClean="0">
                  <a:latin typeface="+mj-lt"/>
                </a:rPr>
                <a:t> -= 100</a:t>
              </a:r>
              <a:endParaRPr lang="en-US" dirty="0">
                <a:latin typeface="+mj-lt"/>
              </a:endParaRPr>
            </a:p>
          </p:txBody>
        </p:sp>
        <p:sp>
          <p:nvSpPr>
            <p:cNvPr id="15" name="TextBox 14"/>
            <p:cNvSpPr txBox="1"/>
            <p:nvPr/>
          </p:nvSpPr>
          <p:spPr>
            <a:xfrm>
              <a:off x="4001974" y="3550697"/>
              <a:ext cx="2640614" cy="383253"/>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16" name="TextBox 15"/>
            <p:cNvSpPr txBox="1"/>
            <p:nvPr/>
          </p:nvSpPr>
          <p:spPr>
            <a:xfrm>
              <a:off x="9441082" y="3550390"/>
              <a:ext cx="2643711" cy="383253"/>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sp>
        <p:nvSpPr>
          <p:cNvPr id="47" name="TextBox 46"/>
          <p:cNvSpPr txBox="1"/>
          <p:nvPr/>
        </p:nvSpPr>
        <p:spPr>
          <a:xfrm>
            <a:off x="6455462" y="4797152"/>
            <a:ext cx="2526505" cy="1200329"/>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dirty="0" smtClean="0">
                <a:latin typeface="+mj-lt"/>
              </a:rPr>
              <a:t>Same as a serial schedule </a:t>
            </a:r>
            <a:r>
              <a:rPr lang="en-US" b="1" i="1" dirty="0" smtClean="0">
                <a:latin typeface="+mj-lt"/>
              </a:rPr>
              <a:t>for all possible values of A, B = </a:t>
            </a:r>
            <a:r>
              <a:rPr lang="en-US" b="1" u="sng" dirty="0" smtClean="0">
                <a:latin typeface="+mj-lt"/>
              </a:rPr>
              <a:t>serializable</a:t>
            </a:r>
            <a:endParaRPr lang="en-US" u="sng" dirty="0">
              <a:latin typeface="+mj-lt"/>
            </a:endParaRPr>
          </a:p>
        </p:txBody>
      </p:sp>
      <p:sp>
        <p:nvSpPr>
          <p:cNvPr id="3" name="TextBox 2"/>
          <p:cNvSpPr txBox="1"/>
          <p:nvPr/>
        </p:nvSpPr>
        <p:spPr>
          <a:xfrm>
            <a:off x="5567531" y="1012666"/>
            <a:ext cx="2380780" cy="400110"/>
          </a:xfrm>
          <a:prstGeom prst="rect">
            <a:avLst/>
          </a:prstGeom>
          <a:noFill/>
        </p:spPr>
        <p:txBody>
          <a:bodyPr wrap="none" rtlCol="0">
            <a:spAutoFit/>
          </a:bodyPr>
          <a:lstStyle/>
          <a:p>
            <a:r>
              <a:rPr lang="en-US" sz="2000" dirty="0" smtClean="0">
                <a:latin typeface="+mj-lt"/>
              </a:rPr>
              <a:t>Serial schedules:</a:t>
            </a:r>
          </a:p>
        </p:txBody>
      </p:sp>
      <p:graphicFrame>
        <p:nvGraphicFramePr>
          <p:cNvPr id="8" name="Table 7"/>
          <p:cNvGraphicFramePr>
            <a:graphicFrameLocks noGrp="1"/>
          </p:cNvGraphicFramePr>
          <p:nvPr>
            <p:extLst>
              <p:ext uri="{D42A27DB-BD31-4B8C-83A1-F6EECF244321}">
                <p14:modId xmlns="" xmlns:p14="http://schemas.microsoft.com/office/powerpoint/2010/main" val="2149803928"/>
              </p:ext>
            </p:extLst>
          </p:nvPr>
        </p:nvGraphicFramePr>
        <p:xfrm>
          <a:off x="5436096" y="1368647"/>
          <a:ext cx="3261522" cy="1112538"/>
        </p:xfrm>
        <a:graphic>
          <a:graphicData uri="http://schemas.openxmlformats.org/drawingml/2006/table">
            <a:tbl>
              <a:tblPr firstRow="1" bandRow="1">
                <a:tableStyleId>{5940675A-B579-460E-94D1-54222C63F5DA}</a:tableStyleId>
              </a:tblPr>
              <a:tblGrid>
                <a:gridCol w="987178"/>
                <a:gridCol w="936104"/>
                <a:gridCol w="1338240"/>
              </a:tblGrid>
              <a:tr h="0">
                <a:tc>
                  <a:txBody>
                    <a:bodyPr/>
                    <a:lstStyle/>
                    <a:p>
                      <a:endParaRPr lang="en-US" baseline="-25000" dirty="0"/>
                    </a:p>
                  </a:txBody>
                  <a:tcPr marL="68580" marR="68580"/>
                </a:tc>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marL="68580" marR="68580"/>
                </a:tc>
                <a:tc>
                  <a:txBody>
                    <a:bodyPr/>
                    <a:lstStyle/>
                    <a:p>
                      <a:r>
                        <a:rPr lang="en-US" dirty="0" smtClean="0">
                          <a:solidFill>
                            <a:schemeClr val="tx1"/>
                          </a:solidFill>
                        </a:rPr>
                        <a:t>Rs.159</a:t>
                      </a:r>
                      <a:endParaRPr lang="en-US" dirty="0">
                        <a:solidFill>
                          <a:schemeClr val="tx1"/>
                        </a:solidFill>
                      </a:endParaRPr>
                    </a:p>
                  </a:txBody>
                  <a:tcPr marL="68580" marR="68580"/>
                </a:tc>
                <a:tc>
                  <a:txBody>
                    <a:bodyPr/>
                    <a:lstStyle/>
                    <a:p>
                      <a:r>
                        <a:rPr lang="en-US" dirty="0" smtClean="0">
                          <a:solidFill>
                            <a:schemeClr val="tx1"/>
                          </a:solidFill>
                        </a:rPr>
                        <a:t>  Rs.106</a:t>
                      </a:r>
                      <a:endParaRPr lang="en-US" dirty="0">
                        <a:solidFill>
                          <a:schemeClr val="tx1"/>
                        </a:solidFill>
                      </a:endParaRPr>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marL="68580" marR="68580"/>
                </a:tc>
                <a:tc>
                  <a:txBody>
                    <a:bodyPr/>
                    <a:lstStyle/>
                    <a:p>
                      <a:r>
                        <a:rPr lang="en-US" dirty="0" smtClean="0"/>
                        <a:t>Rs.153</a:t>
                      </a:r>
                      <a:endParaRPr lang="en-US" dirty="0"/>
                    </a:p>
                  </a:txBody>
                  <a:tcPr marL="68580" marR="68580"/>
                </a:tc>
                <a:tc>
                  <a:txBody>
                    <a:bodyPr/>
                    <a:lstStyle/>
                    <a:p>
                      <a:r>
                        <a:rPr lang="en-US" dirty="0" smtClean="0"/>
                        <a:t>  Rs.112</a:t>
                      </a:r>
                      <a:endParaRPr lang="en-US" dirty="0"/>
                    </a:p>
                  </a:txBody>
                  <a:tcPr marL="68580" marR="68580"/>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1489444675"/>
              </p:ext>
            </p:extLst>
          </p:nvPr>
        </p:nvGraphicFramePr>
        <p:xfrm>
          <a:off x="6575031" y="3857401"/>
          <a:ext cx="2126799" cy="739149"/>
        </p:xfrm>
        <a:graphic>
          <a:graphicData uri="http://schemas.openxmlformats.org/drawingml/2006/table">
            <a:tbl>
              <a:tblPr firstRow="1" bandRow="1">
                <a:tableStyleId>{5940675A-B579-460E-94D1-54222C63F5DA}</a:tableStyleId>
              </a:tblPr>
              <a:tblGrid>
                <a:gridCol w="1052251"/>
                <a:gridCol w="1074548"/>
              </a:tblGrid>
              <a:tr h="0">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r>
                        <a:rPr lang="en-US" dirty="0" smtClean="0"/>
                        <a:t>Rs.159</a:t>
                      </a:r>
                      <a:endParaRPr lang="en-US" dirty="0"/>
                    </a:p>
                  </a:txBody>
                  <a:tcPr marL="68580" marR="68580"/>
                </a:tc>
                <a:tc>
                  <a:txBody>
                    <a:bodyPr/>
                    <a:lstStyle/>
                    <a:p>
                      <a:r>
                        <a:rPr lang="en-US" dirty="0" smtClean="0"/>
                        <a:t>Rs.106</a:t>
                      </a:r>
                      <a:endParaRPr lang="en-US" dirty="0"/>
                    </a:p>
                  </a:txBody>
                  <a:tcPr marL="68580" marR="68580"/>
                </a:tc>
              </a:tr>
            </a:tbl>
          </a:graphicData>
        </a:graphic>
      </p:graphicFrame>
      <p:sp>
        <p:nvSpPr>
          <p:cNvPr id="17" name="Rounded Rectangle 16"/>
          <p:cNvSpPr/>
          <p:nvPr/>
        </p:nvSpPr>
        <p:spPr>
          <a:xfrm>
            <a:off x="5436096" y="1700808"/>
            <a:ext cx="3312368" cy="42407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 xmlns:p14="http://schemas.microsoft.com/office/powerpoint/2010/main" val="1432163550"/>
              </p:ext>
            </p:extLst>
          </p:nvPr>
        </p:nvGraphicFramePr>
        <p:xfrm>
          <a:off x="682192" y="1433936"/>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22"/>
          <p:cNvSpPr txBox="1"/>
          <p:nvPr/>
        </p:nvSpPr>
        <p:spPr>
          <a:xfrm>
            <a:off x="655848" y="1052736"/>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24" name="Rounded Rectangle 23"/>
          <p:cNvSpPr/>
          <p:nvPr/>
        </p:nvSpPr>
        <p:spPr>
          <a:xfrm>
            <a:off x="6508151" y="4223729"/>
            <a:ext cx="2312321" cy="37195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auto">
          <a:xfrm>
            <a:off x="107504" y="2934236"/>
            <a:ext cx="6120680" cy="2189623"/>
          </a:xfrm>
          <a:prstGeom prst="rect">
            <a:avLst/>
          </a:prstGeom>
          <a:noFill/>
          <a:ln w="28575"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2175618" y="2564904"/>
            <a:ext cx="2636299" cy="369332"/>
          </a:xfrm>
          <a:prstGeom prst="rect">
            <a:avLst/>
          </a:prstGeom>
          <a:noFill/>
        </p:spPr>
        <p:txBody>
          <a:bodyPr wrap="none" rtlCol="0">
            <a:spAutoFit/>
          </a:bodyPr>
          <a:lstStyle/>
          <a:p>
            <a:r>
              <a:rPr lang="en-US" dirty="0" smtClean="0"/>
              <a:t>Transaction Schedule</a:t>
            </a:r>
            <a:endParaRPr lang="en-US" dirty="0"/>
          </a:p>
        </p:txBody>
      </p:sp>
      <p:sp>
        <p:nvSpPr>
          <p:cNvPr id="25" name="Date Placeholder 24"/>
          <p:cNvSpPr>
            <a:spLocks noGrp="1"/>
          </p:cNvSpPr>
          <p:nvPr>
            <p:ph type="dt" sz="half" idx="10"/>
          </p:nvPr>
        </p:nvSpPr>
        <p:spPr/>
        <p:txBody>
          <a:bodyPr/>
          <a:lstStyle/>
          <a:p>
            <a:fld id="{5704BE9E-60DE-47E7-95CC-BB9BAF5D6DAF}" type="datetime3">
              <a:rPr lang="en-US" smtClean="0"/>
              <a:pPr/>
              <a:t>6 July 2020</a:t>
            </a:fld>
            <a:endParaRPr lang="en-US"/>
          </a:p>
        </p:txBody>
      </p:sp>
      <p:sp>
        <p:nvSpPr>
          <p:cNvPr id="26" name="Footer Placeholder 25"/>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2100435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51" y="321440"/>
            <a:ext cx="7886700" cy="605483"/>
          </a:xfrm>
        </p:spPr>
        <p:txBody>
          <a:bodyPr/>
          <a:lstStyle/>
          <a:p>
            <a:r>
              <a:rPr lang="en-US" sz="2800" dirty="0" smtClean="0"/>
              <a:t>Problem to Solve</a:t>
            </a:r>
            <a:endParaRPr lang="en-US" sz="2800" dirty="0"/>
          </a:p>
        </p:txBody>
      </p:sp>
      <p:sp>
        <p:nvSpPr>
          <p:cNvPr id="4" name="Slide Number Placeholder 3"/>
          <p:cNvSpPr>
            <a:spLocks noGrp="1"/>
          </p:cNvSpPr>
          <p:nvPr>
            <p:ph type="sldNum" sz="quarter" idx="12"/>
          </p:nvPr>
        </p:nvSpPr>
        <p:spPr/>
        <p:txBody>
          <a:bodyPr/>
          <a:lstStyle/>
          <a:p>
            <a:fld id="{40A01959-B587-3B45-A9B3-C17F42F09305}" type="slidenum">
              <a:rPr lang="en-US" smtClean="0"/>
              <a:pPr/>
              <a:t>87</a:t>
            </a:fld>
            <a:endParaRPr lang="en-US" dirty="0"/>
          </a:p>
        </p:txBody>
      </p:sp>
      <p:grpSp>
        <p:nvGrpSpPr>
          <p:cNvPr id="18" name="Group 17"/>
          <p:cNvGrpSpPr/>
          <p:nvPr/>
        </p:nvGrpSpPr>
        <p:grpSpPr>
          <a:xfrm>
            <a:off x="296723" y="3539683"/>
            <a:ext cx="6176706" cy="1707737"/>
            <a:chOff x="543325" y="2639978"/>
            <a:chExt cx="11925504" cy="1772104"/>
          </a:xfrm>
        </p:grpSpPr>
        <p:cxnSp>
          <p:nvCxnSpPr>
            <p:cNvPr id="10" name="Straight Arrow Connector 9"/>
            <p:cNvCxnSpPr/>
            <p:nvPr/>
          </p:nvCxnSpPr>
          <p:spPr>
            <a:xfrm>
              <a:off x="1192696" y="4399722"/>
              <a:ext cx="10802633"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1158132"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1158132"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5" y="2639978"/>
              <a:ext cx="2560145" cy="383253"/>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14" name="TextBox 13"/>
            <p:cNvSpPr txBox="1"/>
            <p:nvPr/>
          </p:nvSpPr>
          <p:spPr>
            <a:xfrm>
              <a:off x="10069621" y="2683339"/>
              <a:ext cx="2399208" cy="383253"/>
            </a:xfrm>
            <a:prstGeom prst="rect">
              <a:avLst/>
            </a:prstGeom>
            <a:solidFill>
              <a:srgbClr val="C00000">
                <a:alpha val="20000"/>
              </a:srgbClr>
            </a:solidFill>
            <a:ln>
              <a:solidFill>
                <a:srgbClr val="C00000"/>
              </a:solidFill>
            </a:ln>
          </p:spPr>
          <p:txBody>
            <a:bodyPr wrap="none" rtlCol="0">
              <a:spAutoFit/>
            </a:bodyPr>
            <a:lstStyle/>
            <a:p>
              <a:r>
                <a:rPr lang="en-US" dirty="0">
                  <a:latin typeface="+mj-lt"/>
                </a:rPr>
                <a:t>B</a:t>
              </a:r>
              <a:r>
                <a:rPr lang="en-US" dirty="0" smtClean="0">
                  <a:latin typeface="+mj-lt"/>
                </a:rPr>
                <a:t> -= 100</a:t>
              </a:r>
              <a:endParaRPr lang="en-US" dirty="0">
                <a:latin typeface="+mj-lt"/>
              </a:endParaRPr>
            </a:p>
          </p:txBody>
        </p:sp>
        <p:sp>
          <p:nvSpPr>
            <p:cNvPr id="15" name="TextBox 14"/>
            <p:cNvSpPr txBox="1"/>
            <p:nvPr/>
          </p:nvSpPr>
          <p:spPr>
            <a:xfrm>
              <a:off x="4349727" y="3550697"/>
              <a:ext cx="2640614" cy="383253"/>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16" name="TextBox 15"/>
            <p:cNvSpPr txBox="1"/>
            <p:nvPr/>
          </p:nvSpPr>
          <p:spPr>
            <a:xfrm>
              <a:off x="7266206" y="3550390"/>
              <a:ext cx="2643711" cy="383253"/>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sp>
        <p:nvSpPr>
          <p:cNvPr id="3" name="TextBox 2"/>
          <p:cNvSpPr txBox="1"/>
          <p:nvPr/>
        </p:nvSpPr>
        <p:spPr>
          <a:xfrm>
            <a:off x="5786430" y="1628800"/>
            <a:ext cx="2601994" cy="338554"/>
          </a:xfrm>
          <a:prstGeom prst="rect">
            <a:avLst/>
          </a:prstGeom>
          <a:noFill/>
        </p:spPr>
        <p:txBody>
          <a:bodyPr wrap="none" rtlCol="0">
            <a:spAutoFit/>
          </a:bodyPr>
          <a:lstStyle/>
          <a:p>
            <a:r>
              <a:rPr lang="en-US" sz="1600" dirty="0" smtClean="0">
                <a:latin typeface="+mj-lt"/>
              </a:rPr>
              <a:t>Serial schedule results:</a:t>
            </a:r>
          </a:p>
        </p:txBody>
      </p:sp>
      <p:graphicFrame>
        <p:nvGraphicFramePr>
          <p:cNvPr id="8" name="Table 7"/>
          <p:cNvGraphicFramePr>
            <a:graphicFrameLocks noGrp="1"/>
          </p:cNvGraphicFramePr>
          <p:nvPr>
            <p:extLst>
              <p:ext uri="{D42A27DB-BD31-4B8C-83A1-F6EECF244321}">
                <p14:modId xmlns="" xmlns:p14="http://schemas.microsoft.com/office/powerpoint/2010/main" val="448198834"/>
              </p:ext>
            </p:extLst>
          </p:nvPr>
        </p:nvGraphicFramePr>
        <p:xfrm>
          <a:off x="5364088" y="1912773"/>
          <a:ext cx="3261522" cy="1112538"/>
        </p:xfrm>
        <a:graphic>
          <a:graphicData uri="http://schemas.openxmlformats.org/drawingml/2006/table">
            <a:tbl>
              <a:tblPr firstRow="1" bandRow="1">
                <a:tableStyleId>{5940675A-B579-460E-94D1-54222C63F5DA}</a:tableStyleId>
              </a:tblPr>
              <a:tblGrid>
                <a:gridCol w="987178"/>
                <a:gridCol w="936104"/>
                <a:gridCol w="1338240"/>
              </a:tblGrid>
              <a:tr h="0">
                <a:tc>
                  <a:txBody>
                    <a:bodyPr/>
                    <a:lstStyle/>
                    <a:p>
                      <a:endParaRPr lang="en-US" baseline="-25000" dirty="0"/>
                    </a:p>
                  </a:txBody>
                  <a:tcPr marL="68580" marR="68580"/>
                </a:tc>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marL="68580" marR="68580"/>
                </a:tc>
                <a:tc>
                  <a:txBody>
                    <a:bodyPr/>
                    <a:lstStyle/>
                    <a:p>
                      <a:r>
                        <a:rPr lang="en-US" dirty="0" smtClean="0">
                          <a:solidFill>
                            <a:schemeClr val="tx1"/>
                          </a:solidFill>
                        </a:rPr>
                        <a:t>Rs.159</a:t>
                      </a:r>
                      <a:endParaRPr lang="en-US" dirty="0">
                        <a:solidFill>
                          <a:schemeClr val="tx1"/>
                        </a:solidFill>
                      </a:endParaRPr>
                    </a:p>
                  </a:txBody>
                  <a:tcPr marL="68580" marR="68580"/>
                </a:tc>
                <a:tc>
                  <a:txBody>
                    <a:bodyPr/>
                    <a:lstStyle/>
                    <a:p>
                      <a:r>
                        <a:rPr lang="en-US" dirty="0" smtClean="0">
                          <a:solidFill>
                            <a:schemeClr val="tx1"/>
                          </a:solidFill>
                        </a:rPr>
                        <a:t>  Rs.106</a:t>
                      </a:r>
                      <a:endParaRPr lang="en-US" dirty="0">
                        <a:solidFill>
                          <a:schemeClr val="tx1"/>
                        </a:solidFill>
                      </a:endParaRPr>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marL="68580" marR="68580"/>
                </a:tc>
                <a:tc>
                  <a:txBody>
                    <a:bodyPr/>
                    <a:lstStyle/>
                    <a:p>
                      <a:r>
                        <a:rPr lang="en-US" dirty="0" smtClean="0"/>
                        <a:t>Rs.153</a:t>
                      </a:r>
                      <a:endParaRPr lang="en-US" dirty="0"/>
                    </a:p>
                  </a:txBody>
                  <a:tcPr marL="68580" marR="68580"/>
                </a:tc>
                <a:tc>
                  <a:txBody>
                    <a:bodyPr/>
                    <a:lstStyle/>
                    <a:p>
                      <a:r>
                        <a:rPr lang="en-US" dirty="0" smtClean="0"/>
                        <a:t>  Rs.112</a:t>
                      </a:r>
                      <a:endParaRPr lang="en-US" dirty="0"/>
                    </a:p>
                  </a:txBody>
                  <a:tcPr marL="68580" marR="68580"/>
                </a:tc>
              </a:tr>
            </a:tbl>
          </a:graphicData>
        </a:graphic>
      </p:graphicFrame>
      <p:graphicFrame>
        <p:nvGraphicFramePr>
          <p:cNvPr id="22" name="Table 21"/>
          <p:cNvGraphicFramePr>
            <a:graphicFrameLocks noGrp="1"/>
          </p:cNvGraphicFramePr>
          <p:nvPr>
            <p:extLst>
              <p:ext uri="{D42A27DB-BD31-4B8C-83A1-F6EECF244321}">
                <p14:modId xmlns="" xmlns:p14="http://schemas.microsoft.com/office/powerpoint/2010/main" val="243790324"/>
              </p:ext>
            </p:extLst>
          </p:nvPr>
        </p:nvGraphicFramePr>
        <p:xfrm>
          <a:off x="682192" y="2122078"/>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22"/>
          <p:cNvSpPr txBox="1"/>
          <p:nvPr/>
        </p:nvSpPr>
        <p:spPr>
          <a:xfrm>
            <a:off x="655848" y="1767772"/>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20" name="Rectangle 19"/>
          <p:cNvSpPr/>
          <p:nvPr/>
        </p:nvSpPr>
        <p:spPr>
          <a:xfrm>
            <a:off x="562818" y="5661248"/>
            <a:ext cx="6961509" cy="683264"/>
          </a:xfrm>
          <a:prstGeom prst="rect">
            <a:avLst/>
          </a:prstGeom>
        </p:spPr>
        <p:txBody>
          <a:bodyPr wrap="square">
            <a:spAutoFit/>
          </a:bodyPr>
          <a:lstStyle/>
          <a:p>
            <a:pPr>
              <a:lnSpc>
                <a:spcPct val="80000"/>
              </a:lnSpc>
            </a:pPr>
            <a:r>
              <a:rPr lang="en-US" altLang="en-US" sz="1600" dirty="0" err="1" smtClean="0"/>
              <a:t>Note:To</a:t>
            </a:r>
            <a:r>
              <a:rPr lang="en-US" altLang="en-US" sz="1600" dirty="0" smtClean="0"/>
              <a:t> </a:t>
            </a:r>
            <a:r>
              <a:rPr lang="en-US" altLang="en-US" sz="1600" dirty="0"/>
              <a:t>check whether given schedule is serializable or </a:t>
            </a:r>
            <a:r>
              <a:rPr lang="en-US" altLang="en-US" sz="1600" dirty="0" smtClean="0"/>
              <a:t>not, </a:t>
            </a:r>
            <a:r>
              <a:rPr lang="en-US" altLang="en-US" sz="1600" dirty="0"/>
              <a:t>we should check whether the given </a:t>
            </a:r>
            <a:r>
              <a:rPr lang="en-US" altLang="en-US" sz="1600" dirty="0" smtClean="0"/>
              <a:t>interleaved </a:t>
            </a:r>
            <a:r>
              <a:rPr lang="en-US" altLang="en-US" sz="1600" dirty="0"/>
              <a:t>schedule result is equivalent to result of some serial schedule</a:t>
            </a:r>
          </a:p>
        </p:txBody>
      </p:sp>
      <p:sp>
        <p:nvSpPr>
          <p:cNvPr id="5" name="TextBox 4"/>
          <p:cNvSpPr txBox="1"/>
          <p:nvPr/>
        </p:nvSpPr>
        <p:spPr>
          <a:xfrm>
            <a:off x="251520" y="1052736"/>
            <a:ext cx="7534178" cy="646331"/>
          </a:xfrm>
          <a:prstGeom prst="rect">
            <a:avLst/>
          </a:prstGeom>
          <a:noFill/>
        </p:spPr>
        <p:txBody>
          <a:bodyPr wrap="none" rtlCol="0">
            <a:spAutoFit/>
          </a:bodyPr>
          <a:lstStyle/>
          <a:p>
            <a:r>
              <a:rPr lang="en-US" dirty="0">
                <a:solidFill>
                  <a:srgbClr val="FF0000"/>
                </a:solidFill>
              </a:rPr>
              <a:t>Check whether the following schedule i.e., (A+=100, A*=1.06</a:t>
            </a:r>
            <a:r>
              <a:rPr lang="en-US" dirty="0" smtClean="0">
                <a:solidFill>
                  <a:srgbClr val="FF0000"/>
                </a:solidFill>
              </a:rPr>
              <a:t>,</a:t>
            </a:r>
          </a:p>
          <a:p>
            <a:r>
              <a:rPr lang="en-US" dirty="0" smtClean="0">
                <a:solidFill>
                  <a:srgbClr val="FF0000"/>
                </a:solidFill>
              </a:rPr>
              <a:t>B-</a:t>
            </a:r>
            <a:r>
              <a:rPr lang="en-US" dirty="0">
                <a:solidFill>
                  <a:srgbClr val="FF0000"/>
                </a:solidFill>
              </a:rPr>
              <a:t>=100, B*=1.06) is </a:t>
            </a:r>
            <a:r>
              <a:rPr lang="en-US" dirty="0" smtClean="0">
                <a:solidFill>
                  <a:srgbClr val="FF0000"/>
                </a:solidFill>
              </a:rPr>
              <a:t>Serializable ?</a:t>
            </a:r>
            <a:endParaRPr lang="en-US" dirty="0">
              <a:solidFill>
                <a:srgbClr val="FF0000"/>
              </a:solidFill>
            </a:endParaRPr>
          </a:p>
        </p:txBody>
      </p:sp>
      <p:sp>
        <p:nvSpPr>
          <p:cNvPr id="6" name="Rectangle 5"/>
          <p:cNvSpPr/>
          <p:nvPr/>
        </p:nvSpPr>
        <p:spPr bwMode="auto">
          <a:xfrm>
            <a:off x="251520" y="3366284"/>
            <a:ext cx="6480720" cy="2189623"/>
          </a:xfrm>
          <a:prstGeom prst="rect">
            <a:avLst/>
          </a:prstGeom>
          <a:noFill/>
          <a:ln w="28575"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2319634" y="2996952"/>
            <a:ext cx="2636299" cy="369332"/>
          </a:xfrm>
          <a:prstGeom prst="rect">
            <a:avLst/>
          </a:prstGeom>
          <a:noFill/>
        </p:spPr>
        <p:txBody>
          <a:bodyPr wrap="none" rtlCol="0">
            <a:spAutoFit/>
          </a:bodyPr>
          <a:lstStyle/>
          <a:p>
            <a:r>
              <a:rPr lang="en-US" dirty="0" smtClean="0"/>
              <a:t>Transaction Schedule</a:t>
            </a:r>
            <a:endParaRPr lang="en-US" dirty="0"/>
          </a:p>
        </p:txBody>
      </p:sp>
      <p:sp>
        <p:nvSpPr>
          <p:cNvPr id="21" name="Date Placeholder 20"/>
          <p:cNvSpPr>
            <a:spLocks noGrp="1"/>
          </p:cNvSpPr>
          <p:nvPr>
            <p:ph type="dt" sz="half" idx="10"/>
          </p:nvPr>
        </p:nvSpPr>
        <p:spPr/>
        <p:txBody>
          <a:bodyPr/>
          <a:lstStyle/>
          <a:p>
            <a:fld id="{CE0EB9E1-9CBD-4CB0-94A2-68A626ED521C}" type="datetime3">
              <a:rPr lang="en-US" smtClean="0"/>
              <a:pPr/>
              <a:t>6 July 2020</a:t>
            </a:fld>
            <a:endParaRPr lang="en-US"/>
          </a:p>
        </p:txBody>
      </p:sp>
      <p:sp>
        <p:nvSpPr>
          <p:cNvPr id="24" name="Footer Placeholder 2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28604040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51" y="321440"/>
            <a:ext cx="7886700" cy="605483"/>
          </a:xfrm>
        </p:spPr>
        <p:txBody>
          <a:bodyPr/>
          <a:lstStyle/>
          <a:p>
            <a:r>
              <a:rPr lang="en-US" dirty="0" smtClean="0"/>
              <a:t>Serializable, </a:t>
            </a:r>
            <a:r>
              <a:rPr lang="en-US" b="1" dirty="0" smtClean="0"/>
              <a:t>No</a:t>
            </a:r>
            <a:endParaRPr lang="en-US" b="1" dirty="0"/>
          </a:p>
        </p:txBody>
      </p:sp>
      <p:sp>
        <p:nvSpPr>
          <p:cNvPr id="4" name="Slide Number Placeholder 3"/>
          <p:cNvSpPr>
            <a:spLocks noGrp="1"/>
          </p:cNvSpPr>
          <p:nvPr>
            <p:ph type="sldNum" sz="quarter" idx="12"/>
          </p:nvPr>
        </p:nvSpPr>
        <p:spPr/>
        <p:txBody>
          <a:bodyPr/>
          <a:lstStyle/>
          <a:p>
            <a:fld id="{40A01959-B587-3B45-A9B3-C17F42F09305}" type="slidenum">
              <a:rPr lang="en-US" smtClean="0"/>
              <a:pPr/>
              <a:t>88</a:t>
            </a:fld>
            <a:endParaRPr lang="en-US" dirty="0"/>
          </a:p>
        </p:txBody>
      </p:sp>
      <p:grpSp>
        <p:nvGrpSpPr>
          <p:cNvPr id="18" name="Group 17"/>
          <p:cNvGrpSpPr/>
          <p:nvPr/>
        </p:nvGrpSpPr>
        <p:grpSpPr>
          <a:xfrm>
            <a:off x="35496" y="3161423"/>
            <a:ext cx="6193137" cy="1707737"/>
            <a:chOff x="543325" y="2639978"/>
            <a:chExt cx="11957228" cy="1772104"/>
          </a:xfrm>
        </p:grpSpPr>
        <p:cxnSp>
          <p:nvCxnSpPr>
            <p:cNvPr id="10" name="Straight Arrow Connector 9"/>
            <p:cNvCxnSpPr/>
            <p:nvPr/>
          </p:nvCxnSpPr>
          <p:spPr>
            <a:xfrm>
              <a:off x="1192696" y="4399722"/>
              <a:ext cx="10802633"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1158132"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1158132"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571133" y="2639978"/>
              <a:ext cx="2560146" cy="383253"/>
            </a:xfrm>
            <a:prstGeom prst="rect">
              <a:avLst/>
            </a:prstGeom>
            <a:solidFill>
              <a:srgbClr val="C00000">
                <a:alpha val="20000"/>
              </a:srgbClr>
            </a:solidFill>
            <a:ln>
              <a:solidFill>
                <a:srgbClr val="C00000"/>
              </a:solidFill>
            </a:ln>
          </p:spPr>
          <p:txBody>
            <a:bodyPr wrap="none" rtlCol="0">
              <a:spAutoFit/>
            </a:bodyPr>
            <a:lstStyle/>
            <a:p>
              <a:r>
                <a:rPr lang="en-US" dirty="0" smtClean="0">
                  <a:latin typeface="+mj-lt"/>
                </a:rPr>
                <a:t>A += 100</a:t>
              </a:r>
              <a:endParaRPr lang="en-US" dirty="0">
                <a:latin typeface="+mj-lt"/>
              </a:endParaRPr>
            </a:p>
          </p:txBody>
        </p:sp>
        <p:sp>
          <p:nvSpPr>
            <p:cNvPr id="14" name="TextBox 13"/>
            <p:cNvSpPr txBox="1"/>
            <p:nvPr/>
          </p:nvSpPr>
          <p:spPr>
            <a:xfrm>
              <a:off x="10101345" y="2697456"/>
              <a:ext cx="2399208" cy="383253"/>
            </a:xfrm>
            <a:prstGeom prst="rect">
              <a:avLst/>
            </a:prstGeom>
            <a:solidFill>
              <a:srgbClr val="C00000">
                <a:alpha val="20000"/>
              </a:srgbClr>
            </a:solidFill>
            <a:ln>
              <a:solidFill>
                <a:srgbClr val="C00000"/>
              </a:solidFill>
            </a:ln>
          </p:spPr>
          <p:txBody>
            <a:bodyPr wrap="none" rtlCol="0">
              <a:spAutoFit/>
            </a:bodyPr>
            <a:lstStyle/>
            <a:p>
              <a:r>
                <a:rPr lang="en-US" dirty="0">
                  <a:latin typeface="+mj-lt"/>
                </a:rPr>
                <a:t>B</a:t>
              </a:r>
              <a:r>
                <a:rPr lang="en-US" dirty="0" smtClean="0">
                  <a:latin typeface="+mj-lt"/>
                </a:rPr>
                <a:t> -= 100</a:t>
              </a:r>
              <a:endParaRPr lang="en-US" dirty="0">
                <a:latin typeface="+mj-lt"/>
              </a:endParaRPr>
            </a:p>
          </p:txBody>
        </p:sp>
        <p:sp>
          <p:nvSpPr>
            <p:cNvPr id="15" name="TextBox 14"/>
            <p:cNvSpPr txBox="1"/>
            <p:nvPr/>
          </p:nvSpPr>
          <p:spPr>
            <a:xfrm>
              <a:off x="4305059" y="3550697"/>
              <a:ext cx="2640614" cy="383253"/>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16" name="TextBox 15"/>
            <p:cNvSpPr txBox="1"/>
            <p:nvPr/>
          </p:nvSpPr>
          <p:spPr>
            <a:xfrm>
              <a:off x="7327518" y="3540304"/>
              <a:ext cx="2643711" cy="383253"/>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sp>
        <p:nvSpPr>
          <p:cNvPr id="47" name="TextBox 46"/>
          <p:cNvSpPr txBox="1"/>
          <p:nvPr/>
        </p:nvSpPr>
        <p:spPr>
          <a:xfrm>
            <a:off x="6660232" y="4797152"/>
            <a:ext cx="2238473" cy="1200329"/>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dirty="0"/>
              <a:t>Not </a:t>
            </a:r>
            <a:r>
              <a:rPr lang="en-US" i="1" dirty="0"/>
              <a:t>equivalent</a:t>
            </a:r>
            <a:r>
              <a:rPr lang="en-US" dirty="0"/>
              <a:t> to any serializable schedule</a:t>
            </a:r>
            <a:r>
              <a:rPr lang="en-US" b="1" i="1" dirty="0"/>
              <a:t> = not </a:t>
            </a:r>
            <a:r>
              <a:rPr lang="en-US" b="1" u="sng" dirty="0"/>
              <a:t>serializable</a:t>
            </a:r>
            <a:endParaRPr lang="en-US" u="sng" dirty="0"/>
          </a:p>
        </p:txBody>
      </p:sp>
      <p:sp>
        <p:nvSpPr>
          <p:cNvPr id="3" name="TextBox 2"/>
          <p:cNvSpPr txBox="1"/>
          <p:nvPr/>
        </p:nvSpPr>
        <p:spPr>
          <a:xfrm>
            <a:off x="5567531" y="1012666"/>
            <a:ext cx="2380780" cy="400110"/>
          </a:xfrm>
          <a:prstGeom prst="rect">
            <a:avLst/>
          </a:prstGeom>
          <a:noFill/>
        </p:spPr>
        <p:txBody>
          <a:bodyPr wrap="none" rtlCol="0">
            <a:spAutoFit/>
          </a:bodyPr>
          <a:lstStyle/>
          <a:p>
            <a:r>
              <a:rPr lang="en-US" sz="2000" dirty="0" smtClean="0">
                <a:latin typeface="+mj-lt"/>
              </a:rPr>
              <a:t>Serial schedules:</a:t>
            </a:r>
          </a:p>
        </p:txBody>
      </p:sp>
      <p:graphicFrame>
        <p:nvGraphicFramePr>
          <p:cNvPr id="8" name="Table 7"/>
          <p:cNvGraphicFramePr>
            <a:graphicFrameLocks noGrp="1"/>
          </p:cNvGraphicFramePr>
          <p:nvPr>
            <p:extLst>
              <p:ext uri="{D42A27DB-BD31-4B8C-83A1-F6EECF244321}">
                <p14:modId xmlns="" xmlns:p14="http://schemas.microsoft.com/office/powerpoint/2010/main" val="1068092803"/>
              </p:ext>
            </p:extLst>
          </p:nvPr>
        </p:nvGraphicFramePr>
        <p:xfrm>
          <a:off x="5436096" y="1368647"/>
          <a:ext cx="3261522" cy="1112538"/>
        </p:xfrm>
        <a:graphic>
          <a:graphicData uri="http://schemas.openxmlformats.org/drawingml/2006/table">
            <a:tbl>
              <a:tblPr firstRow="1" bandRow="1">
                <a:tableStyleId>{5940675A-B579-460E-94D1-54222C63F5DA}</a:tableStyleId>
              </a:tblPr>
              <a:tblGrid>
                <a:gridCol w="987178"/>
                <a:gridCol w="936104"/>
                <a:gridCol w="1338240"/>
              </a:tblGrid>
              <a:tr h="0">
                <a:tc>
                  <a:txBody>
                    <a:bodyPr/>
                    <a:lstStyle/>
                    <a:p>
                      <a:endParaRPr lang="en-US" baseline="-25000" dirty="0"/>
                    </a:p>
                  </a:txBody>
                  <a:tcPr marL="68580" marR="68580"/>
                </a:tc>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marL="68580" marR="68580"/>
                </a:tc>
                <a:tc>
                  <a:txBody>
                    <a:bodyPr/>
                    <a:lstStyle/>
                    <a:p>
                      <a:r>
                        <a:rPr lang="en-US" dirty="0" smtClean="0">
                          <a:solidFill>
                            <a:schemeClr val="tx1"/>
                          </a:solidFill>
                        </a:rPr>
                        <a:t>Rs.159</a:t>
                      </a:r>
                      <a:endParaRPr lang="en-US" dirty="0">
                        <a:solidFill>
                          <a:schemeClr val="tx1"/>
                        </a:solidFill>
                      </a:endParaRPr>
                    </a:p>
                  </a:txBody>
                  <a:tcPr marL="68580" marR="68580"/>
                </a:tc>
                <a:tc>
                  <a:txBody>
                    <a:bodyPr/>
                    <a:lstStyle/>
                    <a:p>
                      <a:r>
                        <a:rPr lang="en-US" dirty="0" smtClean="0">
                          <a:solidFill>
                            <a:schemeClr val="tx1"/>
                          </a:solidFill>
                        </a:rPr>
                        <a:t>  Rs.106</a:t>
                      </a:r>
                      <a:endParaRPr lang="en-US" dirty="0">
                        <a:solidFill>
                          <a:schemeClr val="tx1"/>
                        </a:solidFill>
                      </a:endParaRPr>
                    </a:p>
                  </a:txBody>
                  <a:tcPr marL="68580" marR="68580"/>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marL="68580" marR="68580"/>
                </a:tc>
                <a:tc>
                  <a:txBody>
                    <a:bodyPr/>
                    <a:lstStyle/>
                    <a:p>
                      <a:r>
                        <a:rPr lang="en-US" dirty="0" smtClean="0"/>
                        <a:t>Rs.153</a:t>
                      </a:r>
                      <a:endParaRPr lang="en-US" dirty="0"/>
                    </a:p>
                  </a:txBody>
                  <a:tcPr marL="68580" marR="68580"/>
                </a:tc>
                <a:tc>
                  <a:txBody>
                    <a:bodyPr/>
                    <a:lstStyle/>
                    <a:p>
                      <a:r>
                        <a:rPr lang="en-US" dirty="0" smtClean="0"/>
                        <a:t>  Rs.112</a:t>
                      </a:r>
                      <a:endParaRPr lang="en-US" dirty="0"/>
                    </a:p>
                  </a:txBody>
                  <a:tcPr marL="68580" marR="68580"/>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137451660"/>
              </p:ext>
            </p:extLst>
          </p:nvPr>
        </p:nvGraphicFramePr>
        <p:xfrm>
          <a:off x="6575031" y="3857401"/>
          <a:ext cx="2126799" cy="739149"/>
        </p:xfrm>
        <a:graphic>
          <a:graphicData uri="http://schemas.openxmlformats.org/drawingml/2006/table">
            <a:tbl>
              <a:tblPr firstRow="1" bandRow="1">
                <a:tableStyleId>{5940675A-B579-460E-94D1-54222C63F5DA}</a:tableStyleId>
              </a:tblPr>
              <a:tblGrid>
                <a:gridCol w="1052251"/>
                <a:gridCol w="1074548"/>
              </a:tblGrid>
              <a:tr h="0">
                <a:tc>
                  <a:txBody>
                    <a:bodyPr/>
                    <a:lstStyle/>
                    <a:p>
                      <a:pPr algn="ctr"/>
                      <a:r>
                        <a:rPr lang="en-US" b="1" dirty="0" smtClean="0"/>
                        <a:t>A</a:t>
                      </a:r>
                      <a:endParaRPr lang="en-US" b="1" dirty="0"/>
                    </a:p>
                  </a:txBody>
                  <a:tcPr marL="68580" marR="68580"/>
                </a:tc>
                <a:tc>
                  <a:txBody>
                    <a:bodyPr/>
                    <a:lstStyle/>
                    <a:p>
                      <a:pPr algn="ctr"/>
                      <a:r>
                        <a:rPr lang="en-US" b="1" dirty="0" smtClean="0"/>
                        <a:t>B</a:t>
                      </a:r>
                      <a:endParaRPr lang="en-US" b="1" dirty="0"/>
                    </a:p>
                  </a:txBody>
                  <a:tcPr marL="68580" marR="68580"/>
                </a:tc>
              </a:tr>
              <a:tr h="373389">
                <a:tc>
                  <a:txBody>
                    <a:bodyPr/>
                    <a:lstStyle/>
                    <a:p>
                      <a:r>
                        <a:rPr lang="en-US" dirty="0" smtClean="0"/>
                        <a:t>Rs.159</a:t>
                      </a:r>
                      <a:endParaRPr lang="en-US" dirty="0"/>
                    </a:p>
                  </a:txBody>
                  <a:tcPr marL="68580" marR="68580"/>
                </a:tc>
                <a:tc>
                  <a:txBody>
                    <a:bodyPr/>
                    <a:lstStyle/>
                    <a:p>
                      <a:r>
                        <a:rPr lang="en-US" dirty="0" smtClean="0"/>
                        <a:t>Rs.112</a:t>
                      </a:r>
                      <a:endParaRPr lang="en-US" dirty="0"/>
                    </a:p>
                  </a:txBody>
                  <a:tcPr marL="68580" marR="68580"/>
                </a:tc>
              </a:tr>
            </a:tbl>
          </a:graphicData>
        </a:graphic>
      </p:graphicFrame>
      <p:graphicFrame>
        <p:nvGraphicFramePr>
          <p:cNvPr id="22" name="Table 21"/>
          <p:cNvGraphicFramePr>
            <a:graphicFrameLocks noGrp="1"/>
          </p:cNvGraphicFramePr>
          <p:nvPr>
            <p:extLst>
              <p:ext uri="{D42A27DB-BD31-4B8C-83A1-F6EECF244321}">
                <p14:modId xmlns="" xmlns:p14="http://schemas.microsoft.com/office/powerpoint/2010/main" val="1511024223"/>
              </p:ext>
            </p:extLst>
          </p:nvPr>
        </p:nvGraphicFramePr>
        <p:xfrm>
          <a:off x="682192" y="1433936"/>
          <a:ext cx="2144064" cy="819890"/>
        </p:xfrm>
        <a:graphic>
          <a:graphicData uri="http://schemas.openxmlformats.org/drawingml/2006/table">
            <a:tbl>
              <a:tblPr firstRow="1" bandRow="1">
                <a:tableStyleId>{F2DE63D5-997A-4646-A377-4702673A728D}</a:tableStyleId>
              </a:tblPr>
              <a:tblGrid>
                <a:gridCol w="1072032"/>
                <a:gridCol w="1072032"/>
              </a:tblGrid>
              <a:tr h="409945">
                <a:tc>
                  <a:txBody>
                    <a:bodyPr/>
                    <a:lstStyle/>
                    <a:p>
                      <a:pPr algn="ctr"/>
                      <a:r>
                        <a:rPr lang="en-US" dirty="0" smtClean="0">
                          <a:solidFill>
                            <a:schemeClr val="tx1"/>
                          </a:solidFill>
                        </a:rPr>
                        <a:t>A</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B</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945">
                <a:tc>
                  <a:txBody>
                    <a:bodyPr/>
                    <a:lstStyle/>
                    <a:p>
                      <a:r>
                        <a:rPr lang="en-US" dirty="0" smtClean="0">
                          <a:solidFill>
                            <a:schemeClr val="tx1"/>
                          </a:solidFill>
                        </a:rPr>
                        <a:t>Rs.50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Rs.200</a:t>
                      </a:r>
                      <a:endParaRPr lang="en-US" i="1"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22"/>
          <p:cNvSpPr txBox="1"/>
          <p:nvPr/>
        </p:nvSpPr>
        <p:spPr>
          <a:xfrm>
            <a:off x="655848" y="1052736"/>
            <a:ext cx="2475992" cy="338554"/>
          </a:xfrm>
          <a:prstGeom prst="rect">
            <a:avLst/>
          </a:prstGeom>
          <a:noFill/>
        </p:spPr>
        <p:txBody>
          <a:bodyPr wrap="square" rtlCol="0">
            <a:spAutoFit/>
          </a:bodyPr>
          <a:lstStyle/>
          <a:p>
            <a:r>
              <a:rPr lang="en-US" sz="1600" i="1" dirty="0" smtClean="0">
                <a:latin typeface="+mj-lt"/>
              </a:rPr>
              <a:t>Starting Balance</a:t>
            </a:r>
            <a:endParaRPr lang="en-US" sz="1600" i="1" dirty="0">
              <a:latin typeface="+mj-lt"/>
            </a:endParaRPr>
          </a:p>
        </p:txBody>
      </p:sp>
      <p:sp>
        <p:nvSpPr>
          <p:cNvPr id="20" name="Rectangle 19"/>
          <p:cNvSpPr/>
          <p:nvPr/>
        </p:nvSpPr>
        <p:spPr bwMode="auto">
          <a:xfrm>
            <a:off x="107504" y="2934236"/>
            <a:ext cx="6347958" cy="2189623"/>
          </a:xfrm>
          <a:prstGeom prst="rect">
            <a:avLst/>
          </a:prstGeom>
          <a:noFill/>
          <a:ln w="28575"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2175618" y="2564904"/>
            <a:ext cx="2636299" cy="369332"/>
          </a:xfrm>
          <a:prstGeom prst="rect">
            <a:avLst/>
          </a:prstGeom>
          <a:noFill/>
        </p:spPr>
        <p:txBody>
          <a:bodyPr wrap="none" rtlCol="0">
            <a:spAutoFit/>
          </a:bodyPr>
          <a:lstStyle/>
          <a:p>
            <a:r>
              <a:rPr lang="en-US" dirty="0" smtClean="0"/>
              <a:t>Transaction Schedule</a:t>
            </a:r>
            <a:endParaRPr lang="en-US" dirty="0"/>
          </a:p>
        </p:txBody>
      </p:sp>
      <p:sp>
        <p:nvSpPr>
          <p:cNvPr id="24" name="Date Placeholder 23"/>
          <p:cNvSpPr>
            <a:spLocks noGrp="1"/>
          </p:cNvSpPr>
          <p:nvPr>
            <p:ph type="dt" sz="half" idx="10"/>
          </p:nvPr>
        </p:nvSpPr>
        <p:spPr/>
        <p:txBody>
          <a:bodyPr/>
          <a:lstStyle/>
          <a:p>
            <a:fld id="{EBA2C7E2-909B-4FFA-B2D4-FF4FB590FCF7}" type="datetime3">
              <a:rPr lang="en-US" smtClean="0"/>
              <a:pPr/>
              <a:t>6 July 2020</a:t>
            </a:fld>
            <a:endParaRPr lang="en-US"/>
          </a:p>
        </p:txBody>
      </p:sp>
      <p:sp>
        <p:nvSpPr>
          <p:cNvPr id="25" name="Footer Placeholder 2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Tree>
    <p:extLst>
      <p:ext uri="{BB962C8B-B14F-4D97-AF65-F5344CB8AC3E}">
        <p14:creationId xmlns="" xmlns:p14="http://schemas.microsoft.com/office/powerpoint/2010/main" val="7461474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Schedule</a:t>
            </a:r>
          </a:p>
        </p:txBody>
      </p:sp>
      <p:sp>
        <p:nvSpPr>
          <p:cNvPr id="3" name="Content Placeholder 2"/>
          <p:cNvSpPr>
            <a:spLocks noGrp="1"/>
          </p:cNvSpPr>
          <p:nvPr>
            <p:ph idx="1"/>
          </p:nvPr>
        </p:nvSpPr>
        <p:spPr/>
        <p:txBody>
          <a:bodyPr/>
          <a:lstStyle/>
          <a:p>
            <a:r>
              <a:rPr lang="en-US" sz="2400" dirty="0"/>
              <a:t>Complete Schedule: A schedule that </a:t>
            </a:r>
            <a:r>
              <a:rPr lang="en-US" sz="2400" b="1" dirty="0"/>
              <a:t>contains either a commit </a:t>
            </a:r>
            <a:r>
              <a:rPr lang="en-US" sz="2400" b="1" dirty="0" smtClean="0"/>
              <a:t>or </a:t>
            </a:r>
            <a:r>
              <a:rPr lang="en-US" sz="2400" b="1" dirty="0"/>
              <a:t>an abort </a:t>
            </a:r>
            <a:r>
              <a:rPr lang="en-US" sz="2400" dirty="0" smtClean="0"/>
              <a:t>action </a:t>
            </a:r>
            <a:r>
              <a:rPr lang="en-US" sz="2400" dirty="0"/>
              <a:t>for EACH </a:t>
            </a:r>
            <a:r>
              <a:rPr lang="en-US" sz="2400" dirty="0" smtClean="0"/>
              <a:t>transaction</a:t>
            </a:r>
          </a:p>
          <a:p>
            <a:endParaRPr lang="en-US" dirty="0"/>
          </a:p>
        </p:txBody>
      </p:sp>
      <p:sp>
        <p:nvSpPr>
          <p:cNvPr id="4" name="Date Placeholder 3"/>
          <p:cNvSpPr>
            <a:spLocks noGrp="1"/>
          </p:cNvSpPr>
          <p:nvPr>
            <p:ph type="dt" sz="half" idx="10"/>
          </p:nvPr>
        </p:nvSpPr>
        <p:spPr/>
        <p:txBody>
          <a:bodyPr/>
          <a:lstStyle/>
          <a:p>
            <a:fld id="{AE0EB08F-BE67-4C79-B14E-372BBCB2643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89</a:t>
            </a:fld>
            <a:endParaRPr lang="en-US"/>
          </a:p>
        </p:txBody>
      </p:sp>
      <p:sp>
        <p:nvSpPr>
          <p:cNvPr id="7" name="TextBox 6"/>
          <p:cNvSpPr txBox="1"/>
          <p:nvPr/>
        </p:nvSpPr>
        <p:spPr>
          <a:xfrm>
            <a:off x="473188" y="5234443"/>
            <a:ext cx="8159541" cy="646331"/>
          </a:xfrm>
          <a:prstGeom prst="rect">
            <a:avLst/>
          </a:prstGeom>
          <a:noFill/>
        </p:spPr>
        <p:txBody>
          <a:bodyPr wrap="none" rtlCol="0">
            <a:spAutoFit/>
          </a:bodyPr>
          <a:lstStyle/>
          <a:p>
            <a:r>
              <a:rPr lang="en-US" dirty="0"/>
              <a:t>Note: consequently, a complete schedule will not contain any active </a:t>
            </a:r>
            <a:endParaRPr lang="en-US" dirty="0" smtClean="0"/>
          </a:p>
          <a:p>
            <a:r>
              <a:rPr lang="en-US" dirty="0" smtClean="0"/>
              <a:t>transactions </a:t>
            </a:r>
            <a:r>
              <a:rPr lang="en-US" dirty="0"/>
              <a:t>at the end of the schedule</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2810457"/>
            <a:ext cx="6844630" cy="19146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1901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Introduction</a:t>
            </a:r>
            <a:endParaRPr lang="en-US" dirty="0"/>
          </a:p>
        </p:txBody>
      </p:sp>
      <p:sp>
        <p:nvSpPr>
          <p:cNvPr id="3" name="Content Placeholder 2"/>
          <p:cNvSpPr>
            <a:spLocks noGrp="1"/>
          </p:cNvSpPr>
          <p:nvPr>
            <p:ph idx="1"/>
          </p:nvPr>
        </p:nvSpPr>
        <p:spPr>
          <a:xfrm>
            <a:off x="566738" y="1143000"/>
            <a:ext cx="8001000" cy="5029200"/>
          </a:xfrm>
        </p:spPr>
        <p:txBody>
          <a:bodyPr/>
          <a:lstStyle/>
          <a:p>
            <a:r>
              <a:rPr lang="en-US" sz="1600" dirty="0" smtClean="0"/>
              <a:t>Example: Bank database application</a:t>
            </a:r>
          </a:p>
          <a:p>
            <a:r>
              <a:rPr lang="en-US" sz="1600" dirty="0" smtClean="0"/>
              <a:t>Consider </a:t>
            </a:r>
            <a:r>
              <a:rPr lang="en-US" sz="1600" dirty="0" smtClean="0">
                <a:solidFill>
                  <a:srgbClr val="0000FF"/>
                </a:solidFill>
              </a:rPr>
              <a:t>Ram </a:t>
            </a:r>
            <a:r>
              <a:rPr lang="en-US" sz="1600" dirty="0" smtClean="0"/>
              <a:t>and </a:t>
            </a:r>
            <a:r>
              <a:rPr lang="en-US" sz="1600" dirty="0" err="1" smtClean="0">
                <a:solidFill>
                  <a:srgbClr val="FF00FF"/>
                </a:solidFill>
              </a:rPr>
              <a:t>Shyam</a:t>
            </a:r>
            <a:r>
              <a:rPr lang="en-US" sz="1600" dirty="0" smtClean="0"/>
              <a:t> has an account in SBH bank at KLU  branch. </a:t>
            </a:r>
            <a:endParaRPr lang="en-US" sz="1600" dirty="0"/>
          </a:p>
        </p:txBody>
      </p:sp>
      <p:sp>
        <p:nvSpPr>
          <p:cNvPr id="4" name="Date Placeholder 3"/>
          <p:cNvSpPr>
            <a:spLocks noGrp="1"/>
          </p:cNvSpPr>
          <p:nvPr>
            <p:ph type="dt" sz="half" idx="10"/>
          </p:nvPr>
        </p:nvSpPr>
        <p:spPr/>
        <p:txBody>
          <a:bodyPr/>
          <a:lstStyle/>
          <a:p>
            <a:fld id="{244AEA44-D099-4321-BD8C-D07C0AF34EF3}"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a:t>
            </a:fld>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61898" y="1917769"/>
            <a:ext cx="1582738" cy="9921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330721" y="3265513"/>
            <a:ext cx="7624844" cy="369332"/>
          </a:xfrm>
          <a:prstGeom prst="rect">
            <a:avLst/>
          </a:prstGeom>
          <a:noFill/>
        </p:spPr>
        <p:txBody>
          <a:bodyPr wrap="none" rtlCol="0">
            <a:spAutoFit/>
          </a:bodyPr>
          <a:lstStyle/>
          <a:p>
            <a:r>
              <a:rPr lang="en-US" b="1" dirty="0" smtClean="0">
                <a:solidFill>
                  <a:srgbClr val="C00000"/>
                </a:solidFill>
              </a:rPr>
              <a:t>Transaction: </a:t>
            </a:r>
            <a:r>
              <a:rPr lang="en-US" dirty="0" smtClean="0"/>
              <a:t>Transfer </a:t>
            </a:r>
            <a:r>
              <a:rPr lang="en-US" dirty="0" err="1" smtClean="0"/>
              <a:t>Rs</a:t>
            </a:r>
            <a:r>
              <a:rPr lang="en-US" dirty="0"/>
              <a:t>. 100 </a:t>
            </a:r>
            <a:r>
              <a:rPr lang="en-US" dirty="0" smtClean="0">
                <a:solidFill>
                  <a:srgbClr val="0000FF"/>
                </a:solidFill>
              </a:rPr>
              <a:t>Ram</a:t>
            </a:r>
            <a:r>
              <a:rPr lang="en-US" dirty="0" smtClean="0"/>
              <a:t> </a:t>
            </a:r>
            <a:r>
              <a:rPr lang="en-US" dirty="0"/>
              <a:t>account to </a:t>
            </a:r>
            <a:r>
              <a:rPr lang="en-US" dirty="0" err="1">
                <a:solidFill>
                  <a:srgbClr val="FF00FF"/>
                </a:solidFill>
              </a:rPr>
              <a:t>Shyam</a:t>
            </a:r>
            <a:r>
              <a:rPr lang="en-US" dirty="0"/>
              <a:t> </a:t>
            </a:r>
            <a:r>
              <a:rPr lang="en-US" dirty="0" smtClean="0"/>
              <a:t>account.</a:t>
            </a:r>
            <a:endParaRPr lang="en-US" dirty="0"/>
          </a:p>
        </p:txBody>
      </p:sp>
      <p:sp>
        <p:nvSpPr>
          <p:cNvPr id="10" name="TextBox 9"/>
          <p:cNvSpPr txBox="1"/>
          <p:nvPr/>
        </p:nvSpPr>
        <p:spPr>
          <a:xfrm>
            <a:off x="562160" y="4053653"/>
            <a:ext cx="3564181" cy="830997"/>
          </a:xfrm>
          <a:prstGeom prst="rect">
            <a:avLst/>
          </a:prstGeom>
          <a:noFill/>
          <a:ln w="28575">
            <a:solidFill>
              <a:srgbClr val="FF9900"/>
            </a:solidFill>
            <a:prstDash val="dash"/>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501</a:t>
            </a:r>
            <a:r>
              <a:rPr lang="en-US" sz="1600" dirty="0" smtClean="0">
                <a:solidFill>
                  <a:srgbClr val="0000FF"/>
                </a:solidFill>
              </a:rPr>
              <a:t>;</a:t>
            </a:r>
            <a:endParaRPr lang="en-US" sz="1600" dirty="0">
              <a:solidFill>
                <a:srgbClr val="0000FF"/>
              </a:solidFill>
            </a:endParaRPr>
          </a:p>
        </p:txBody>
      </p:sp>
      <p:sp>
        <p:nvSpPr>
          <p:cNvPr id="12" name="TextBox 11"/>
          <p:cNvSpPr txBox="1"/>
          <p:nvPr/>
        </p:nvSpPr>
        <p:spPr>
          <a:xfrm>
            <a:off x="231571" y="3733800"/>
            <a:ext cx="4180119" cy="338554"/>
          </a:xfrm>
          <a:prstGeom prst="rect">
            <a:avLst/>
          </a:prstGeom>
          <a:noFill/>
        </p:spPr>
        <p:txBody>
          <a:bodyPr wrap="none" rtlCol="0">
            <a:spAutoFit/>
          </a:bodyPr>
          <a:lstStyle/>
          <a:p>
            <a:r>
              <a:rPr lang="en-US" sz="1600" b="1" dirty="0" smtClean="0">
                <a:solidFill>
                  <a:srgbClr val="FF0000"/>
                </a:solidFill>
              </a:rPr>
              <a:t>Subtract</a:t>
            </a:r>
            <a:r>
              <a:rPr lang="en-US" sz="1600" dirty="0" smtClean="0"/>
              <a:t> </a:t>
            </a:r>
            <a:r>
              <a:rPr lang="en-US" sz="1600" dirty="0" err="1" smtClean="0"/>
              <a:t>Rs</a:t>
            </a:r>
            <a:r>
              <a:rPr lang="en-US" sz="1600" dirty="0" smtClean="0"/>
              <a:t>. 100/- from </a:t>
            </a:r>
            <a:r>
              <a:rPr lang="en-US" sz="1600" dirty="0" smtClean="0">
                <a:solidFill>
                  <a:srgbClr val="0000FF"/>
                </a:solidFill>
              </a:rPr>
              <a:t>Ram</a:t>
            </a:r>
            <a:r>
              <a:rPr lang="en-US" sz="1600" dirty="0" smtClean="0"/>
              <a:t> account</a:t>
            </a:r>
            <a:endParaRPr lang="en-US" sz="1600" dirty="0"/>
          </a:p>
        </p:txBody>
      </p:sp>
      <p:sp>
        <p:nvSpPr>
          <p:cNvPr id="13" name="TextBox 12"/>
          <p:cNvSpPr txBox="1"/>
          <p:nvPr/>
        </p:nvSpPr>
        <p:spPr>
          <a:xfrm>
            <a:off x="4784727" y="4074994"/>
            <a:ext cx="3564181" cy="830997"/>
          </a:xfrm>
          <a:prstGeom prst="rect">
            <a:avLst/>
          </a:prstGeom>
          <a:noFill/>
          <a:ln w="28575">
            <a:solidFill>
              <a:srgbClr val="FF9900"/>
            </a:solidFill>
            <a:prstDash val="dash"/>
          </a:ln>
        </p:spPr>
        <p:txBody>
          <a:bodyPr wrap="square" rtlCol="0">
            <a:spAutoFit/>
          </a:bodyPr>
          <a:lstStyle/>
          <a:p>
            <a:r>
              <a:rPr lang="en-US" sz="1600" dirty="0" smtClean="0">
                <a:solidFill>
                  <a:srgbClr val="0000FF"/>
                </a:solidFill>
              </a:rPr>
              <a:t>update </a:t>
            </a:r>
            <a:r>
              <a:rPr lang="en-US" sz="1600" b="1" dirty="0">
                <a:solidFill>
                  <a:srgbClr val="00B050"/>
                </a:solidFill>
              </a:rPr>
              <a:t>ACCOUNTS</a:t>
            </a:r>
          </a:p>
          <a:p>
            <a:r>
              <a:rPr lang="en-US" sz="1600" dirty="0" smtClean="0">
                <a:solidFill>
                  <a:srgbClr val="0000FF"/>
                </a:solidFill>
              </a:rPr>
              <a:t>set Balance =Balance+100</a:t>
            </a:r>
          </a:p>
          <a:p>
            <a:r>
              <a:rPr lang="en-US" sz="1600" dirty="0" smtClean="0">
                <a:solidFill>
                  <a:srgbClr val="0000FF"/>
                </a:solidFill>
              </a:rPr>
              <a:t>where </a:t>
            </a:r>
            <a:r>
              <a:rPr lang="en-US" sz="1600" dirty="0" err="1" smtClean="0">
                <a:solidFill>
                  <a:srgbClr val="0000FF"/>
                </a:solidFill>
              </a:rPr>
              <a:t>AccountNumber</a:t>
            </a:r>
            <a:r>
              <a:rPr lang="en-US" sz="1600" dirty="0" smtClean="0">
                <a:solidFill>
                  <a:srgbClr val="0000FF"/>
                </a:solidFill>
              </a:rPr>
              <a:t>=</a:t>
            </a:r>
            <a:r>
              <a:rPr lang="en-US" sz="1600" b="1" dirty="0" smtClean="0">
                <a:solidFill>
                  <a:srgbClr val="0000FF"/>
                </a:solidFill>
              </a:rPr>
              <a:t>502</a:t>
            </a:r>
            <a:r>
              <a:rPr lang="en-US" sz="1600" dirty="0" smtClean="0">
                <a:solidFill>
                  <a:srgbClr val="0000FF"/>
                </a:solidFill>
              </a:rPr>
              <a:t>;</a:t>
            </a:r>
            <a:endParaRPr lang="en-US" sz="1600" dirty="0">
              <a:solidFill>
                <a:srgbClr val="0000FF"/>
              </a:solidFill>
            </a:endParaRPr>
          </a:p>
        </p:txBody>
      </p:sp>
      <p:sp>
        <p:nvSpPr>
          <p:cNvPr id="14" name="TextBox 13"/>
          <p:cNvSpPr txBox="1"/>
          <p:nvPr/>
        </p:nvSpPr>
        <p:spPr>
          <a:xfrm>
            <a:off x="4747287" y="3755141"/>
            <a:ext cx="3684407" cy="338554"/>
          </a:xfrm>
          <a:prstGeom prst="rect">
            <a:avLst/>
          </a:prstGeom>
          <a:noFill/>
        </p:spPr>
        <p:txBody>
          <a:bodyPr wrap="none" rtlCol="0">
            <a:spAutoFit/>
          </a:bodyPr>
          <a:lstStyle/>
          <a:p>
            <a:r>
              <a:rPr lang="en-US" sz="1600" b="1" dirty="0" smtClean="0">
                <a:solidFill>
                  <a:srgbClr val="FF0000"/>
                </a:solidFill>
              </a:rPr>
              <a:t>Add</a:t>
            </a:r>
            <a:r>
              <a:rPr lang="en-US" sz="1600" dirty="0" smtClean="0"/>
              <a:t>  </a:t>
            </a:r>
            <a:r>
              <a:rPr lang="en-US" sz="1600" dirty="0" err="1" smtClean="0"/>
              <a:t>Rs</a:t>
            </a:r>
            <a:r>
              <a:rPr lang="en-US" sz="1600" dirty="0" smtClean="0"/>
              <a:t>. 100/- to </a:t>
            </a:r>
            <a:r>
              <a:rPr lang="en-US" sz="1600" dirty="0" err="1" smtClean="0">
                <a:solidFill>
                  <a:srgbClr val="FF00FF"/>
                </a:solidFill>
              </a:rPr>
              <a:t>Shyam</a:t>
            </a:r>
            <a:r>
              <a:rPr lang="en-US" sz="1600" dirty="0" smtClean="0"/>
              <a:t> account</a:t>
            </a:r>
            <a:endParaRPr lang="en-US" sz="16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714" y="2057399"/>
            <a:ext cx="2857500" cy="12804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959704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Next we will Understand</a:t>
            </a:r>
          </a:p>
        </p:txBody>
      </p:sp>
      <p:sp>
        <p:nvSpPr>
          <p:cNvPr id="9219" name="Rectangle 3"/>
          <p:cNvSpPr>
            <a:spLocks noGrp="1" noChangeArrowheads="1"/>
          </p:cNvSpPr>
          <p:nvPr>
            <p:ph type="subTitle" idx="1"/>
          </p:nvPr>
        </p:nvSpPr>
        <p:spPr>
          <a:xfrm>
            <a:off x="457200" y="3200400"/>
            <a:ext cx="8382000" cy="1600200"/>
          </a:xfrm>
        </p:spPr>
        <p:txBody>
          <a:bodyPr/>
          <a:lstStyle/>
          <a:p>
            <a:pPr>
              <a:lnSpc>
                <a:spcPct val="80000"/>
              </a:lnSpc>
            </a:pPr>
            <a:r>
              <a:rPr lang="en-US" altLang="en-US" sz="2000" dirty="0" smtClean="0"/>
              <a:t>Conflicting operations in Schedules</a:t>
            </a:r>
            <a:endParaRPr lang="en-US" altLang="en-US" sz="2000" b="1" dirty="0" smtClean="0"/>
          </a:p>
        </p:txBody>
      </p:sp>
      <p:sp>
        <p:nvSpPr>
          <p:cNvPr id="2" name="Date Placeholder 1"/>
          <p:cNvSpPr>
            <a:spLocks noGrp="1"/>
          </p:cNvSpPr>
          <p:nvPr>
            <p:ph type="dt" sz="half" idx="10"/>
          </p:nvPr>
        </p:nvSpPr>
        <p:spPr/>
        <p:txBody>
          <a:bodyPr/>
          <a:lstStyle/>
          <a:p>
            <a:fld id="{FE9F9D40-54D2-4857-A6CF-860F9086386C}" type="datetime3">
              <a:rPr lang="en-US" smtClean="0"/>
              <a:pPr/>
              <a:t>6 July 2020</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90</a:t>
            </a:fld>
            <a:endParaRPr lang="en-US"/>
          </a:p>
        </p:txBody>
      </p:sp>
    </p:spTree>
    <p:extLst>
      <p:ext uri="{BB962C8B-B14F-4D97-AF65-F5344CB8AC3E}">
        <p14:creationId xmlns="" xmlns:p14="http://schemas.microsoft.com/office/powerpoint/2010/main" val="247778930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2000" dirty="0" smtClean="0"/>
              <a:t>Two operations in schedule are said to CONFLICT if they satisfy </a:t>
            </a:r>
            <a:r>
              <a:rPr lang="en-US" sz="2000" b="1" dirty="0" smtClean="0"/>
              <a:t>all three </a:t>
            </a:r>
            <a:r>
              <a:rPr lang="en-US" sz="2000" dirty="0" smtClean="0"/>
              <a:t>of the following </a:t>
            </a:r>
            <a:r>
              <a:rPr lang="en-US" sz="2000" b="1" dirty="0" smtClean="0"/>
              <a:t>conditions</a:t>
            </a:r>
          </a:p>
          <a:p>
            <a:pPr>
              <a:buFont typeface="+mj-lt"/>
              <a:buAutoNum type="arabicPeriod"/>
            </a:pPr>
            <a:r>
              <a:rPr lang="en-US" sz="2000" dirty="0"/>
              <a:t>If two operations belong to different transactions</a:t>
            </a:r>
          </a:p>
          <a:p>
            <a:pPr>
              <a:buFont typeface="+mj-lt"/>
              <a:buAutoNum type="arabicPeriod"/>
            </a:pPr>
            <a:r>
              <a:rPr lang="en-US" sz="2000" dirty="0"/>
              <a:t>If two operations access same data item</a:t>
            </a:r>
          </a:p>
          <a:p>
            <a:pPr>
              <a:buFont typeface="+mj-lt"/>
              <a:buAutoNum type="arabicPeriod"/>
            </a:pPr>
            <a:r>
              <a:rPr lang="en-US" sz="2000" dirty="0"/>
              <a:t>Among two operations at least one operation is write</a:t>
            </a:r>
          </a:p>
        </p:txBody>
      </p:sp>
      <p:sp>
        <p:nvSpPr>
          <p:cNvPr id="4" name="Date Placeholder 3"/>
          <p:cNvSpPr>
            <a:spLocks noGrp="1"/>
          </p:cNvSpPr>
          <p:nvPr>
            <p:ph type="dt" sz="half" idx="10"/>
          </p:nvPr>
        </p:nvSpPr>
        <p:spPr/>
        <p:txBody>
          <a:bodyPr/>
          <a:lstStyle/>
          <a:p>
            <a:fld id="{F5D2B3B5-0D4D-4251-BB7B-C5B5837BF31B}"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91</a:t>
            </a:fld>
            <a:endParaRPr lang="en-US"/>
          </a:p>
        </p:txBody>
      </p:sp>
    </p:spTree>
    <p:extLst>
      <p:ext uri="{BB962C8B-B14F-4D97-AF65-F5344CB8AC3E}">
        <p14:creationId xmlns="" xmlns:p14="http://schemas.microsoft.com/office/powerpoint/2010/main" val="28214982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all three of the following conditions</a:t>
            </a:r>
          </a:p>
          <a:p>
            <a:pPr>
              <a:buFont typeface="+mj-lt"/>
              <a:buAutoNum type="arabicPeriod"/>
            </a:pPr>
            <a:r>
              <a:rPr lang="en-US" sz="1600" dirty="0" smtClean="0">
                <a:solidFill>
                  <a:srgbClr val="0000FF"/>
                </a:solidFill>
              </a:rPr>
              <a:t>If </a:t>
            </a:r>
            <a:r>
              <a:rPr lang="en-US" sz="1600" dirty="0">
                <a:solidFill>
                  <a:srgbClr val="0000FF"/>
                </a:solidFill>
              </a:rPr>
              <a:t>two operations belong to </a:t>
            </a:r>
            <a:r>
              <a:rPr lang="en-US" sz="1600" b="1" dirty="0">
                <a:solidFill>
                  <a:srgbClr val="0000FF"/>
                </a:solidFill>
              </a:rPr>
              <a:t>different </a:t>
            </a:r>
            <a:r>
              <a:rPr lang="en-US" sz="1600" b="1" dirty="0" smtClean="0">
                <a:solidFill>
                  <a:srgbClr val="0000FF"/>
                </a:solidFill>
              </a:rPr>
              <a:t>transactions</a:t>
            </a:r>
          </a:p>
          <a:p>
            <a:pPr>
              <a:buFont typeface="+mj-lt"/>
              <a:buAutoNum type="arabicPeriod"/>
            </a:pPr>
            <a:r>
              <a:rPr lang="en-US" sz="1600" dirty="0"/>
              <a:t>If two operations access same data item</a:t>
            </a:r>
          </a:p>
          <a:p>
            <a:pPr>
              <a:buFont typeface="+mj-lt"/>
              <a:buAutoNum type="arabicPeriod"/>
            </a:pPr>
            <a:r>
              <a:rPr lang="en-US" sz="1600" dirty="0"/>
              <a:t>Among two operations at least one operation is write</a:t>
            </a:r>
          </a:p>
          <a:p>
            <a:pPr marL="0" indent="0">
              <a:buNone/>
            </a:pPr>
            <a:r>
              <a:rPr lang="en-US" sz="1600" dirty="0" smtClean="0"/>
              <a:t>Example: Consider two transactions </a:t>
            </a:r>
          </a:p>
          <a:p>
            <a:pPr marL="0" indent="0">
              <a:buNone/>
            </a:pPr>
            <a:r>
              <a:rPr lang="en-US" sz="1600" dirty="0" smtClean="0"/>
              <a:t>T1 with operations R1(X) and R1(Y)</a:t>
            </a:r>
          </a:p>
          <a:p>
            <a:pPr marL="0" indent="0">
              <a:buNone/>
            </a:pPr>
            <a:r>
              <a:rPr lang="en-US" sz="1600" dirty="0" smtClean="0"/>
              <a:t>T2 </a:t>
            </a:r>
            <a:r>
              <a:rPr lang="en-US" sz="1600" dirty="0"/>
              <a:t>with operations </a:t>
            </a:r>
            <a:r>
              <a:rPr lang="en-US" sz="1600" dirty="0" smtClean="0"/>
              <a:t>W2(X</a:t>
            </a:r>
            <a:r>
              <a:rPr lang="en-US" sz="1600" dirty="0"/>
              <a:t>) and </a:t>
            </a:r>
            <a:r>
              <a:rPr lang="en-US" sz="1600" dirty="0" smtClean="0"/>
              <a:t>R2(Z)</a:t>
            </a:r>
          </a:p>
          <a:p>
            <a:pPr marL="0" indent="0">
              <a:buNone/>
            </a:pPr>
            <a:r>
              <a:rPr lang="en-US" sz="1600" dirty="0" smtClean="0"/>
              <a:t>Consider the schedule as:   R1(X),  </a:t>
            </a:r>
            <a:r>
              <a:rPr lang="en-US" sz="1600" dirty="0"/>
              <a:t>W2(X</a:t>
            </a:r>
            <a:r>
              <a:rPr lang="en-US" sz="1600" dirty="0" smtClean="0"/>
              <a:t>),  R1(Y),  </a:t>
            </a:r>
            <a:r>
              <a:rPr lang="en-US" sz="1600" dirty="0"/>
              <a:t>R2(Z)</a:t>
            </a:r>
            <a:endParaRPr lang="en-US" sz="1600" dirty="0" smtClean="0"/>
          </a:p>
          <a:p>
            <a:pPr marL="0" indent="0">
              <a:buNone/>
            </a:pP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696C7D23-205D-4269-A658-484509E97BD5}"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92</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931302778"/>
              </p:ext>
            </p:extLst>
          </p:nvPr>
        </p:nvGraphicFramePr>
        <p:xfrm>
          <a:off x="1259632" y="4437112"/>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34671" y="4720956"/>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26804" y="4988590"/>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181317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all three of the following conditions</a:t>
            </a:r>
          </a:p>
          <a:p>
            <a:pPr>
              <a:buFont typeface="+mj-lt"/>
              <a:buAutoNum type="arabicPeriod"/>
            </a:pPr>
            <a:r>
              <a:rPr lang="en-US" sz="1600" dirty="0">
                <a:solidFill>
                  <a:srgbClr val="0000FF"/>
                </a:solidFill>
              </a:rPr>
              <a:t>If two operations belong to </a:t>
            </a:r>
            <a:r>
              <a:rPr lang="en-US" sz="1600" b="1" dirty="0">
                <a:solidFill>
                  <a:srgbClr val="0000FF"/>
                </a:solidFill>
              </a:rPr>
              <a:t>different transactions</a:t>
            </a:r>
          </a:p>
          <a:p>
            <a:pPr>
              <a:buFont typeface="+mj-lt"/>
              <a:buAutoNum type="arabicPeriod"/>
            </a:pPr>
            <a:r>
              <a:rPr lang="en-US" sz="1600" dirty="0"/>
              <a:t>If two operations access same data item</a:t>
            </a:r>
          </a:p>
          <a:p>
            <a:pPr>
              <a:buFont typeface="+mj-lt"/>
              <a:buAutoNum type="arabicPeriod"/>
            </a:pPr>
            <a:r>
              <a:rPr lang="en-US" sz="1600" dirty="0"/>
              <a:t>Among two operations at least one operation is write</a:t>
            </a:r>
          </a:p>
          <a:p>
            <a:pPr marL="0" indent="0">
              <a:buNone/>
            </a:pPr>
            <a:r>
              <a:rPr lang="en-US" sz="1600" dirty="0"/>
              <a:t>Example: Consider two transactions </a:t>
            </a:r>
          </a:p>
          <a:p>
            <a:pPr marL="0" indent="0">
              <a:buNone/>
            </a:pPr>
            <a:r>
              <a:rPr lang="en-US" sz="1600" dirty="0"/>
              <a:t>T1 with operations R1(X) and R1(Y)</a:t>
            </a:r>
          </a:p>
          <a:p>
            <a:pPr marL="0" indent="0">
              <a:buNone/>
            </a:pPr>
            <a:r>
              <a:rPr lang="en-US" sz="1600" dirty="0"/>
              <a:t>T2 with operations W2(X) and R2(Z)</a:t>
            </a:r>
          </a:p>
          <a:p>
            <a:pPr marL="0" indent="0">
              <a:buNone/>
            </a:pPr>
            <a:r>
              <a:rPr lang="en-US" sz="1600" dirty="0"/>
              <a:t>Consider the schedule as:   R1(X),  W2(X),  R1(Y),  R2(Z)</a:t>
            </a:r>
          </a:p>
          <a:p>
            <a:pPr marL="0" indent="0">
              <a:buNone/>
            </a:pPr>
            <a:endParaRPr lang="en-US" sz="1600" dirty="0"/>
          </a:p>
        </p:txBody>
      </p:sp>
      <p:sp>
        <p:nvSpPr>
          <p:cNvPr id="4" name="Date Placeholder 3"/>
          <p:cNvSpPr>
            <a:spLocks noGrp="1"/>
          </p:cNvSpPr>
          <p:nvPr>
            <p:ph type="dt" sz="half" idx="10"/>
          </p:nvPr>
        </p:nvSpPr>
        <p:spPr/>
        <p:txBody>
          <a:bodyPr/>
          <a:lstStyle/>
          <a:p>
            <a:fld id="{26CCDB4B-3730-4BE1-AF8F-773BC00DB78E}"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93</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516781658"/>
              </p:ext>
            </p:extLst>
          </p:nvPr>
        </p:nvGraphicFramePr>
        <p:xfrm>
          <a:off x="1259632" y="4437112"/>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34671" y="4720956"/>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26804" y="4988590"/>
            <a:ext cx="954107" cy="338554"/>
          </a:xfrm>
          <a:prstGeom prst="rect">
            <a:avLst/>
          </a:prstGeom>
          <a:noFill/>
        </p:spPr>
        <p:txBody>
          <a:bodyPr wrap="none" rtlCol="0">
            <a:spAutoFit/>
          </a:bodyPr>
          <a:lstStyle/>
          <a:p>
            <a:r>
              <a:rPr lang="en-US" sz="1600" dirty="0" smtClean="0"/>
              <a:t>Conflict</a:t>
            </a:r>
            <a:endParaRPr lang="en-US" sz="1600" dirty="0"/>
          </a:p>
        </p:txBody>
      </p:sp>
      <p:sp>
        <p:nvSpPr>
          <p:cNvPr id="35" name="Freeform 34"/>
          <p:cNvSpPr/>
          <p:nvPr/>
        </p:nvSpPr>
        <p:spPr bwMode="auto">
          <a:xfrm>
            <a:off x="3455894" y="4747226"/>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6" name="TextBox 35"/>
          <p:cNvSpPr txBox="1"/>
          <p:nvPr/>
        </p:nvSpPr>
        <p:spPr>
          <a:xfrm>
            <a:off x="5177117" y="5044574"/>
            <a:ext cx="954107" cy="338554"/>
          </a:xfrm>
          <a:prstGeom prst="rect">
            <a:avLst/>
          </a:prstGeom>
          <a:noFill/>
        </p:spPr>
        <p:txBody>
          <a:bodyPr wrap="none" rtlCol="0">
            <a:spAutoFit/>
          </a:bodyPr>
          <a:lstStyle/>
          <a:p>
            <a:r>
              <a:rPr lang="en-US" sz="1600" dirty="0" smtClean="0"/>
              <a:t>Conflict</a:t>
            </a:r>
            <a:endParaRPr lang="en-US" sz="1600" dirty="0"/>
          </a:p>
        </p:txBody>
      </p:sp>
      <p:sp>
        <p:nvSpPr>
          <p:cNvPr id="37" name="Freeform 36"/>
          <p:cNvSpPr/>
          <p:nvPr/>
        </p:nvSpPr>
        <p:spPr bwMode="auto">
          <a:xfrm>
            <a:off x="5177117" y="4792464"/>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8" name="TextBox 37"/>
          <p:cNvSpPr txBox="1"/>
          <p:nvPr/>
        </p:nvSpPr>
        <p:spPr>
          <a:xfrm>
            <a:off x="3839451" y="5143172"/>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42292226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all three of the following conditions</a:t>
            </a:r>
          </a:p>
          <a:p>
            <a:pPr>
              <a:buFont typeface="+mj-lt"/>
              <a:buAutoNum type="arabicPeriod"/>
            </a:pPr>
            <a:r>
              <a:rPr lang="en-US" sz="1600" dirty="0">
                <a:solidFill>
                  <a:srgbClr val="0000FF"/>
                </a:solidFill>
              </a:rPr>
              <a:t>If two operations belong to </a:t>
            </a:r>
            <a:r>
              <a:rPr lang="en-US" sz="1600" b="1" dirty="0">
                <a:solidFill>
                  <a:srgbClr val="0000FF"/>
                </a:solidFill>
              </a:rPr>
              <a:t>different transactions</a:t>
            </a:r>
          </a:p>
          <a:p>
            <a:pPr>
              <a:buFont typeface="+mj-lt"/>
              <a:buAutoNum type="arabicPeriod"/>
            </a:pPr>
            <a:r>
              <a:rPr lang="en-US" sz="1600" dirty="0"/>
              <a:t>If two operations access same data item</a:t>
            </a:r>
          </a:p>
          <a:p>
            <a:pPr>
              <a:buFont typeface="+mj-lt"/>
              <a:buAutoNum type="arabicPeriod"/>
            </a:pPr>
            <a:r>
              <a:rPr lang="en-US" sz="1600" dirty="0"/>
              <a:t>Among two operations at least one operation is write</a:t>
            </a:r>
          </a:p>
          <a:p>
            <a:pPr marL="0" indent="0">
              <a:buNone/>
            </a:pPr>
            <a:r>
              <a:rPr lang="en-US" sz="1600" dirty="0"/>
              <a:t>Example: Consider two transactions </a:t>
            </a:r>
          </a:p>
          <a:p>
            <a:pPr marL="0" indent="0">
              <a:buNone/>
            </a:pPr>
            <a:r>
              <a:rPr lang="en-US" sz="1600" dirty="0"/>
              <a:t>T1 with operations R1(X) and R1(Y)</a:t>
            </a:r>
          </a:p>
          <a:p>
            <a:pPr marL="0" indent="0">
              <a:buNone/>
            </a:pPr>
            <a:r>
              <a:rPr lang="en-US" sz="1600" dirty="0"/>
              <a:t>T2 with operations W2(X) and R2(Z)</a:t>
            </a:r>
          </a:p>
          <a:p>
            <a:pPr marL="0" indent="0">
              <a:buNone/>
            </a:pPr>
            <a:r>
              <a:rPr lang="en-US" sz="1600" dirty="0"/>
              <a:t>Consider the schedule as:   R1(X),  W2(X),  R1(Y),  R2(Z)</a:t>
            </a:r>
          </a:p>
          <a:p>
            <a:pPr marL="0" indent="0">
              <a:buNone/>
            </a:pP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4C3BD79B-0185-4D46-BF59-DB5926821857}"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94</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043864737"/>
              </p:ext>
            </p:extLst>
          </p:nvPr>
        </p:nvGraphicFramePr>
        <p:xfrm>
          <a:off x="1259632" y="4437112"/>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34671" y="4720956"/>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26804" y="4988590"/>
            <a:ext cx="954107" cy="338554"/>
          </a:xfrm>
          <a:prstGeom prst="rect">
            <a:avLst/>
          </a:prstGeom>
          <a:noFill/>
        </p:spPr>
        <p:txBody>
          <a:bodyPr wrap="none" rtlCol="0">
            <a:spAutoFit/>
          </a:bodyPr>
          <a:lstStyle/>
          <a:p>
            <a:r>
              <a:rPr lang="en-US" sz="1600" dirty="0" smtClean="0"/>
              <a:t>Conflict</a:t>
            </a:r>
            <a:endParaRPr lang="en-US" sz="1600" dirty="0"/>
          </a:p>
        </p:txBody>
      </p:sp>
      <p:sp>
        <p:nvSpPr>
          <p:cNvPr id="35" name="Freeform 34"/>
          <p:cNvSpPr/>
          <p:nvPr/>
        </p:nvSpPr>
        <p:spPr bwMode="auto">
          <a:xfrm>
            <a:off x="3455894" y="4747226"/>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6" name="TextBox 35"/>
          <p:cNvSpPr txBox="1"/>
          <p:nvPr/>
        </p:nvSpPr>
        <p:spPr>
          <a:xfrm>
            <a:off x="5177117" y="5044574"/>
            <a:ext cx="954107" cy="338554"/>
          </a:xfrm>
          <a:prstGeom prst="rect">
            <a:avLst/>
          </a:prstGeom>
          <a:noFill/>
        </p:spPr>
        <p:txBody>
          <a:bodyPr wrap="none" rtlCol="0">
            <a:spAutoFit/>
          </a:bodyPr>
          <a:lstStyle/>
          <a:p>
            <a:r>
              <a:rPr lang="en-US" sz="1600" dirty="0" smtClean="0"/>
              <a:t>Conflict</a:t>
            </a:r>
            <a:endParaRPr lang="en-US" sz="1600" dirty="0"/>
          </a:p>
        </p:txBody>
      </p:sp>
      <p:sp>
        <p:nvSpPr>
          <p:cNvPr id="37" name="Freeform 36"/>
          <p:cNvSpPr/>
          <p:nvPr/>
        </p:nvSpPr>
        <p:spPr bwMode="auto">
          <a:xfrm>
            <a:off x="5177117" y="4792464"/>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8" name="TextBox 37"/>
          <p:cNvSpPr txBox="1"/>
          <p:nvPr/>
        </p:nvSpPr>
        <p:spPr>
          <a:xfrm>
            <a:off x="3839451" y="5143172"/>
            <a:ext cx="954107" cy="338554"/>
          </a:xfrm>
          <a:prstGeom prst="rect">
            <a:avLst/>
          </a:prstGeom>
          <a:noFill/>
        </p:spPr>
        <p:txBody>
          <a:bodyPr wrap="none" rtlCol="0">
            <a:spAutoFit/>
          </a:bodyPr>
          <a:lstStyle/>
          <a:p>
            <a:r>
              <a:rPr lang="en-US" sz="1600" dirty="0" smtClean="0"/>
              <a:t>Conflict</a:t>
            </a:r>
            <a:endParaRPr lang="en-US" sz="1600" dirty="0"/>
          </a:p>
        </p:txBody>
      </p:sp>
      <p:sp>
        <p:nvSpPr>
          <p:cNvPr id="39" name="Freeform 38"/>
          <p:cNvSpPr/>
          <p:nvPr/>
        </p:nvSpPr>
        <p:spPr bwMode="auto">
          <a:xfrm>
            <a:off x="1547665" y="4792464"/>
            <a:ext cx="5688632" cy="1059011"/>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0" name="TextBox 39"/>
          <p:cNvSpPr txBox="1"/>
          <p:nvPr/>
        </p:nvSpPr>
        <p:spPr>
          <a:xfrm>
            <a:off x="3772216" y="5816405"/>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3072077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all three of the following conditions</a:t>
            </a:r>
          </a:p>
          <a:p>
            <a:pPr>
              <a:buFont typeface="+mj-lt"/>
              <a:buAutoNum type="arabicPeriod"/>
            </a:pPr>
            <a:r>
              <a:rPr lang="en-US" sz="1600" dirty="0"/>
              <a:t>If two operations belong to different transactions</a:t>
            </a:r>
          </a:p>
          <a:p>
            <a:pPr>
              <a:buFont typeface="+mj-lt"/>
              <a:buAutoNum type="arabicPeriod"/>
            </a:pPr>
            <a:r>
              <a:rPr lang="en-US" sz="1600" dirty="0">
                <a:solidFill>
                  <a:srgbClr val="0000FF"/>
                </a:solidFill>
              </a:rPr>
              <a:t>If two operations </a:t>
            </a:r>
            <a:r>
              <a:rPr lang="en-US" sz="1600" b="1" dirty="0">
                <a:solidFill>
                  <a:srgbClr val="0000FF"/>
                </a:solidFill>
              </a:rPr>
              <a:t>access same data item</a:t>
            </a:r>
          </a:p>
          <a:p>
            <a:pPr>
              <a:buFont typeface="+mj-lt"/>
              <a:buAutoNum type="arabicPeriod"/>
            </a:pPr>
            <a:r>
              <a:rPr lang="en-US" sz="1600" dirty="0"/>
              <a:t>Among two operations at least one operation is write</a:t>
            </a:r>
          </a:p>
          <a:p>
            <a:pPr marL="0" indent="0">
              <a:buNone/>
            </a:pPr>
            <a:r>
              <a:rPr lang="en-US" sz="1600" dirty="0"/>
              <a:t>Example: Consider two transactions </a:t>
            </a:r>
          </a:p>
          <a:p>
            <a:pPr marL="0" indent="0">
              <a:buNone/>
            </a:pPr>
            <a:r>
              <a:rPr lang="en-US" sz="1600" dirty="0"/>
              <a:t>T1 with operations R1(X) and R1(Y)</a:t>
            </a:r>
          </a:p>
          <a:p>
            <a:pPr marL="0" indent="0">
              <a:buNone/>
            </a:pPr>
            <a:r>
              <a:rPr lang="en-US" sz="1600" dirty="0"/>
              <a:t>T2 with operations W2(X) and R2(Z)</a:t>
            </a:r>
          </a:p>
          <a:p>
            <a:pPr marL="0" indent="0">
              <a:buNone/>
            </a:pPr>
            <a:r>
              <a:rPr lang="en-US" sz="1600" dirty="0"/>
              <a:t>Consider the schedule as:   R1(X),  W2(X),  R1(Y),  R2(Z)</a:t>
            </a:r>
          </a:p>
        </p:txBody>
      </p:sp>
      <p:sp>
        <p:nvSpPr>
          <p:cNvPr id="4" name="Date Placeholder 3"/>
          <p:cNvSpPr>
            <a:spLocks noGrp="1"/>
          </p:cNvSpPr>
          <p:nvPr>
            <p:ph type="dt" sz="half" idx="10"/>
          </p:nvPr>
        </p:nvSpPr>
        <p:spPr/>
        <p:txBody>
          <a:bodyPr/>
          <a:lstStyle/>
          <a:p>
            <a:fld id="{CF087BFD-75CD-4996-A4F4-AC1D155DDA32}"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95</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86236642"/>
              </p:ext>
            </p:extLst>
          </p:nvPr>
        </p:nvGraphicFramePr>
        <p:xfrm>
          <a:off x="1284312" y="4581128"/>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59351" y="4864972"/>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51484" y="5132606"/>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2927422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all three of the following conditions</a:t>
            </a:r>
          </a:p>
          <a:p>
            <a:pPr>
              <a:buFont typeface="+mj-lt"/>
              <a:buAutoNum type="arabicPeriod"/>
            </a:pPr>
            <a:r>
              <a:rPr lang="en-US" sz="1600" dirty="0"/>
              <a:t>If two operations belong to different transactions</a:t>
            </a:r>
          </a:p>
          <a:p>
            <a:pPr>
              <a:buFont typeface="+mj-lt"/>
              <a:buAutoNum type="arabicPeriod"/>
            </a:pPr>
            <a:r>
              <a:rPr lang="en-US" sz="1600" dirty="0"/>
              <a:t>If two operations access same data item</a:t>
            </a:r>
          </a:p>
          <a:p>
            <a:pPr>
              <a:buFont typeface="+mj-lt"/>
              <a:buAutoNum type="arabicPeriod"/>
            </a:pPr>
            <a:r>
              <a:rPr lang="en-US" sz="1600" dirty="0">
                <a:solidFill>
                  <a:srgbClr val="0000FF"/>
                </a:solidFill>
              </a:rPr>
              <a:t>Among two operations </a:t>
            </a:r>
            <a:r>
              <a:rPr lang="en-US" sz="1600" b="1" dirty="0">
                <a:solidFill>
                  <a:srgbClr val="0000FF"/>
                </a:solidFill>
              </a:rPr>
              <a:t>at least one operation is write</a:t>
            </a:r>
          </a:p>
          <a:p>
            <a:pPr marL="0" indent="0">
              <a:buNone/>
            </a:pPr>
            <a:r>
              <a:rPr lang="en-US" sz="1600" dirty="0"/>
              <a:t>Example: Consider two transactions </a:t>
            </a:r>
          </a:p>
          <a:p>
            <a:pPr marL="0" indent="0">
              <a:buNone/>
            </a:pPr>
            <a:r>
              <a:rPr lang="en-US" sz="1600" dirty="0"/>
              <a:t>T1 with operations R1(X) and R1(Y)</a:t>
            </a:r>
          </a:p>
          <a:p>
            <a:pPr marL="0" indent="0">
              <a:buNone/>
            </a:pPr>
            <a:r>
              <a:rPr lang="en-US" sz="1600" dirty="0"/>
              <a:t>T2 with operations W2(X) and R2(Z)</a:t>
            </a:r>
          </a:p>
          <a:p>
            <a:pPr marL="0" indent="0">
              <a:buNone/>
            </a:pPr>
            <a:r>
              <a:rPr lang="en-US" sz="1600" dirty="0"/>
              <a:t>Consider the schedule as:   R1(X),  W2(X),  R1(Y),  R2(Z)</a:t>
            </a:r>
          </a:p>
        </p:txBody>
      </p:sp>
      <p:sp>
        <p:nvSpPr>
          <p:cNvPr id="4" name="Date Placeholder 3"/>
          <p:cNvSpPr>
            <a:spLocks noGrp="1"/>
          </p:cNvSpPr>
          <p:nvPr>
            <p:ph type="dt" sz="half" idx="10"/>
          </p:nvPr>
        </p:nvSpPr>
        <p:spPr/>
        <p:txBody>
          <a:bodyPr/>
          <a:lstStyle/>
          <a:p>
            <a:fld id="{EAEACF1A-BF2B-4981-996B-534023D49C5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089707960"/>
              </p:ext>
            </p:extLst>
          </p:nvPr>
        </p:nvGraphicFramePr>
        <p:xfrm>
          <a:off x="1284312" y="4581128"/>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59351" y="4864972"/>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51484" y="5132606"/>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2160957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1600" dirty="0"/>
              <a:t>Two operations in schedule are said to CONFLICT if they satisfy </a:t>
            </a:r>
            <a:r>
              <a:rPr lang="en-US" sz="1600" b="1" dirty="0"/>
              <a:t>all three of the following conditions</a:t>
            </a:r>
          </a:p>
          <a:p>
            <a:pPr>
              <a:buFont typeface="+mj-lt"/>
              <a:buAutoNum type="arabicPeriod"/>
            </a:pPr>
            <a:r>
              <a:rPr lang="en-US" sz="1600" dirty="0"/>
              <a:t>If two operations belong to different transactions</a:t>
            </a:r>
          </a:p>
          <a:p>
            <a:pPr>
              <a:buFont typeface="+mj-lt"/>
              <a:buAutoNum type="arabicPeriod"/>
            </a:pPr>
            <a:r>
              <a:rPr lang="en-US" sz="1600" dirty="0"/>
              <a:t>If two operations access same data item</a:t>
            </a:r>
          </a:p>
          <a:p>
            <a:pPr>
              <a:buFont typeface="+mj-lt"/>
              <a:buAutoNum type="arabicPeriod"/>
            </a:pPr>
            <a:r>
              <a:rPr lang="en-US" sz="1600" dirty="0"/>
              <a:t>Among two operations at least one operation is write</a:t>
            </a:r>
          </a:p>
          <a:p>
            <a:pPr marL="0" indent="0">
              <a:buNone/>
            </a:pPr>
            <a:r>
              <a:rPr lang="en-US" sz="1600" dirty="0"/>
              <a:t>Example: Consider two transactions </a:t>
            </a:r>
          </a:p>
          <a:p>
            <a:pPr marL="0" indent="0">
              <a:buNone/>
            </a:pPr>
            <a:r>
              <a:rPr lang="en-US" sz="1600" dirty="0"/>
              <a:t>T1 with operations R1(X) and R1(Y)</a:t>
            </a:r>
          </a:p>
          <a:p>
            <a:pPr marL="0" indent="0">
              <a:buNone/>
            </a:pPr>
            <a:r>
              <a:rPr lang="en-US" sz="1600" dirty="0"/>
              <a:t>T2 with operations W2(X) and R2(Z</a:t>
            </a:r>
            <a:r>
              <a:rPr lang="en-US" sz="1600" dirty="0" smtClean="0"/>
              <a:t>)</a:t>
            </a:r>
          </a:p>
          <a:p>
            <a:pPr marL="0" indent="0">
              <a:buNone/>
            </a:pPr>
            <a:r>
              <a:rPr lang="en-US" sz="1600" dirty="0" smtClean="0"/>
              <a:t>Consider </a:t>
            </a:r>
            <a:r>
              <a:rPr lang="en-US" sz="1600" dirty="0"/>
              <a:t>the schedule as:   R1(X),  W2(X),  R1(Y),  R2(Z</a:t>
            </a:r>
            <a:r>
              <a:rPr lang="en-US" sz="1600" dirty="0" smtClean="0"/>
              <a:t>)</a:t>
            </a:r>
          </a:p>
          <a:p>
            <a:pPr marL="0" indent="0">
              <a:buNone/>
            </a:pPr>
            <a:r>
              <a:rPr lang="en-US" sz="1600" dirty="0" smtClean="0"/>
              <a:t>Now only </a:t>
            </a:r>
            <a:r>
              <a:rPr lang="en-US" sz="1600" dirty="0" err="1" smtClean="0"/>
              <a:t>CONFLICTing</a:t>
            </a:r>
            <a:r>
              <a:rPr lang="en-US" sz="1600" dirty="0" smtClean="0"/>
              <a:t> operation in the given schedule which satisfy all three conditions is </a:t>
            </a:r>
            <a:r>
              <a:rPr lang="en-US" sz="1600" b="1" dirty="0" smtClean="0"/>
              <a:t>(R1(X), W2(X))</a:t>
            </a:r>
            <a:endParaRPr lang="en-US" sz="1600" b="1" dirty="0"/>
          </a:p>
          <a:p>
            <a:pPr marL="0" indent="0">
              <a:buNone/>
            </a:pPr>
            <a:endParaRPr lang="en-US" sz="1600" dirty="0"/>
          </a:p>
        </p:txBody>
      </p:sp>
      <p:sp>
        <p:nvSpPr>
          <p:cNvPr id="4" name="Date Placeholder 3"/>
          <p:cNvSpPr>
            <a:spLocks noGrp="1"/>
          </p:cNvSpPr>
          <p:nvPr>
            <p:ph type="dt" sz="half" idx="10"/>
          </p:nvPr>
        </p:nvSpPr>
        <p:spPr/>
        <p:txBody>
          <a:bodyPr/>
          <a:lstStyle/>
          <a:p>
            <a:fld id="{3E2ECB0E-AE05-4AE2-A8BF-CE75D9506D3C}"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97</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834076618"/>
              </p:ext>
            </p:extLst>
          </p:nvPr>
        </p:nvGraphicFramePr>
        <p:xfrm>
          <a:off x="1284312" y="4581128"/>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0" dirty="0" smtClean="0">
                          <a:solidFill>
                            <a:schemeClr val="tx1"/>
                          </a:solidFill>
                        </a:rPr>
                        <a:t>R1(X)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R1(Y)</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R2(Z)</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Freeform 32"/>
          <p:cNvSpPr/>
          <p:nvPr/>
        </p:nvSpPr>
        <p:spPr bwMode="auto">
          <a:xfrm>
            <a:off x="1759351" y="4864972"/>
            <a:ext cx="1721223" cy="364228"/>
          </a:xfrm>
          <a:custGeom>
            <a:avLst/>
            <a:gdLst>
              <a:gd name="connsiteX0" fmla="*/ 0 w 1721223"/>
              <a:gd name="connsiteY0" fmla="*/ 0 h 349624"/>
              <a:gd name="connsiteX1" fmla="*/ 833717 w 1721223"/>
              <a:gd name="connsiteY1" fmla="*/ 349624 h 349624"/>
              <a:gd name="connsiteX2" fmla="*/ 1721223 w 1721223"/>
              <a:gd name="connsiteY2" fmla="*/ 0 h 349624"/>
              <a:gd name="connsiteX3" fmla="*/ 1721223 w 1721223"/>
              <a:gd name="connsiteY3" fmla="*/ 0 h 349624"/>
              <a:gd name="connsiteX4" fmla="*/ 1721223 w 1721223"/>
              <a:gd name="connsiteY4" fmla="*/ 0 h 349624"/>
              <a:gd name="connsiteX5" fmla="*/ 1721223 w 1721223"/>
              <a:gd name="connsiteY5" fmla="*/ 0 h 34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223" h="349624">
                <a:moveTo>
                  <a:pt x="0" y="0"/>
                </a:moveTo>
                <a:cubicBezTo>
                  <a:pt x="273423" y="174812"/>
                  <a:pt x="546847" y="349624"/>
                  <a:pt x="833717" y="349624"/>
                </a:cubicBezTo>
                <a:cubicBezTo>
                  <a:pt x="1120587" y="349624"/>
                  <a:pt x="1721223" y="0"/>
                  <a:pt x="1721223" y="0"/>
                </a:cubicBezTo>
                <a:lnTo>
                  <a:pt x="1721223" y="0"/>
                </a:lnTo>
                <a:lnTo>
                  <a:pt x="1721223" y="0"/>
                </a:lnTo>
                <a:lnTo>
                  <a:pt x="1721223" y="0"/>
                </a:lnTo>
              </a:path>
            </a:pathLst>
          </a:custGeom>
          <a:noFill/>
          <a:ln w="28575" cap="flat" cmpd="sng" algn="ctr">
            <a:solidFill>
              <a:srgbClr val="0000FF"/>
            </a:solidFill>
            <a:prstDash val="dash"/>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34" name="TextBox 33"/>
          <p:cNvSpPr txBox="1"/>
          <p:nvPr/>
        </p:nvSpPr>
        <p:spPr>
          <a:xfrm>
            <a:off x="2451484" y="5132606"/>
            <a:ext cx="954107" cy="338554"/>
          </a:xfrm>
          <a:prstGeom prst="rect">
            <a:avLst/>
          </a:prstGeom>
          <a:noFill/>
        </p:spPr>
        <p:txBody>
          <a:bodyPr wrap="none" rtlCol="0">
            <a:spAutoFit/>
          </a:bodyPr>
          <a:lstStyle/>
          <a:p>
            <a:r>
              <a:rPr lang="en-US" sz="1600" dirty="0" smtClean="0"/>
              <a:t>Conflict</a:t>
            </a:r>
            <a:endParaRPr lang="en-US" sz="1600" dirty="0"/>
          </a:p>
        </p:txBody>
      </p:sp>
    </p:spTree>
    <p:extLst>
      <p:ext uri="{BB962C8B-B14F-4D97-AF65-F5344CB8AC3E}">
        <p14:creationId xmlns="" xmlns:p14="http://schemas.microsoft.com/office/powerpoint/2010/main" val="17905306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2000" dirty="0"/>
              <a:t>Two operations in schedule are said to CONFLICT if they satisfy all three of the following conditions</a:t>
            </a:r>
          </a:p>
          <a:p>
            <a:pPr>
              <a:buFont typeface="+mj-lt"/>
              <a:buAutoNum type="arabicPeriod"/>
            </a:pPr>
            <a:r>
              <a:rPr lang="en-US" sz="2000" dirty="0"/>
              <a:t>If two operations belong to different transactions</a:t>
            </a:r>
          </a:p>
          <a:p>
            <a:pPr>
              <a:buFont typeface="+mj-lt"/>
              <a:buAutoNum type="arabicPeriod"/>
            </a:pPr>
            <a:r>
              <a:rPr lang="en-US" sz="2000" dirty="0"/>
              <a:t>If two operations access same data item</a:t>
            </a:r>
          </a:p>
          <a:p>
            <a:pPr>
              <a:buFont typeface="+mj-lt"/>
              <a:buAutoNum type="arabicPeriod"/>
            </a:pPr>
            <a:r>
              <a:rPr lang="en-US" sz="2000" dirty="0"/>
              <a:t>Among two operations at least one operation is write</a:t>
            </a:r>
          </a:p>
          <a:p>
            <a:pPr marL="0" indent="0">
              <a:buNone/>
            </a:pPr>
            <a:endParaRPr lang="en-US" sz="1800" dirty="0" smtClean="0"/>
          </a:p>
        </p:txBody>
      </p:sp>
      <p:sp>
        <p:nvSpPr>
          <p:cNvPr id="4" name="Date Placeholder 3"/>
          <p:cNvSpPr>
            <a:spLocks noGrp="1"/>
          </p:cNvSpPr>
          <p:nvPr>
            <p:ph type="dt" sz="half" idx="10"/>
          </p:nvPr>
        </p:nvSpPr>
        <p:spPr/>
        <p:txBody>
          <a:bodyPr/>
          <a:lstStyle/>
          <a:p>
            <a:fld id="{FB239B9C-04C4-4A2A-B2EE-73148D5016D9}"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98</a:t>
            </a:fld>
            <a:endParaRPr lang="en-US"/>
          </a:p>
        </p:txBody>
      </p:sp>
      <p:graphicFrame>
        <p:nvGraphicFramePr>
          <p:cNvPr id="10" name="Content Placeholder 6"/>
          <p:cNvGraphicFramePr>
            <a:graphicFrameLocks/>
          </p:cNvGraphicFramePr>
          <p:nvPr>
            <p:extLst>
              <p:ext uri="{D42A27DB-BD31-4B8C-83A1-F6EECF244321}">
                <p14:modId xmlns="" xmlns:p14="http://schemas.microsoft.com/office/powerpoint/2010/main" val="1111201678"/>
              </p:ext>
            </p:extLst>
          </p:nvPr>
        </p:nvGraphicFramePr>
        <p:xfrm>
          <a:off x="539552" y="4005064"/>
          <a:ext cx="8424936" cy="1112520"/>
        </p:xfrm>
        <a:graphic>
          <a:graphicData uri="http://schemas.openxmlformats.org/drawingml/2006/table">
            <a:tbl>
              <a:tblPr firstRow="1" bandRow="1">
                <a:tableStyleId>{5C22544A-7EE6-4342-B048-85BDC9FD1C3A}</a:tableStyleId>
              </a:tblPr>
              <a:tblGrid>
                <a:gridCol w="1728192"/>
                <a:gridCol w="2808312"/>
                <a:gridCol w="3888432"/>
              </a:tblGrid>
              <a:tr h="370840">
                <a:tc>
                  <a:txBody>
                    <a:bodyPr/>
                    <a:lstStyle/>
                    <a:p>
                      <a:r>
                        <a:rPr lang="en-US" b="1" dirty="0" smtClean="0">
                          <a:solidFill>
                            <a:schemeClr val="tx1"/>
                          </a:solidFill>
                        </a:rPr>
                        <a:t>Schedule 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R1(X), W2(X), W3(X)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Schedule 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R1(X), R2(X), R3(X)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Schedule 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R1(X), W2(Y), R3(X)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23528" y="3288886"/>
            <a:ext cx="8554521" cy="646331"/>
          </a:xfrm>
          <a:prstGeom prst="rect">
            <a:avLst/>
          </a:prstGeom>
          <a:noFill/>
        </p:spPr>
        <p:txBody>
          <a:bodyPr wrap="none" rtlCol="0">
            <a:spAutoFit/>
          </a:bodyPr>
          <a:lstStyle/>
          <a:p>
            <a:r>
              <a:rPr lang="en-US" dirty="0" smtClean="0">
                <a:solidFill>
                  <a:srgbClr val="FF0000"/>
                </a:solidFill>
              </a:rPr>
              <a:t>Question: </a:t>
            </a:r>
          </a:p>
          <a:p>
            <a:r>
              <a:rPr lang="en-US" dirty="0" smtClean="0">
                <a:solidFill>
                  <a:srgbClr val="FF0000"/>
                </a:solidFill>
              </a:rPr>
              <a:t>Check which of the following schedules are having Conflicting operations</a:t>
            </a:r>
            <a:endParaRPr lang="en-US" dirty="0">
              <a:solidFill>
                <a:srgbClr val="FF0000"/>
              </a:solidFill>
            </a:endParaRPr>
          </a:p>
        </p:txBody>
      </p:sp>
    </p:spTree>
    <p:extLst>
      <p:ext uri="{BB962C8B-B14F-4D97-AF65-F5344CB8AC3E}">
        <p14:creationId xmlns="" xmlns:p14="http://schemas.microsoft.com/office/powerpoint/2010/main" val="1477030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 in Schedules</a:t>
            </a:r>
            <a:endParaRPr lang="en-US" dirty="0"/>
          </a:p>
        </p:txBody>
      </p:sp>
      <p:sp>
        <p:nvSpPr>
          <p:cNvPr id="3" name="Content Placeholder 2"/>
          <p:cNvSpPr>
            <a:spLocks noGrp="1"/>
          </p:cNvSpPr>
          <p:nvPr>
            <p:ph idx="1"/>
          </p:nvPr>
        </p:nvSpPr>
        <p:spPr/>
        <p:txBody>
          <a:bodyPr/>
          <a:lstStyle/>
          <a:p>
            <a:pPr marL="0" indent="0">
              <a:buNone/>
            </a:pPr>
            <a:r>
              <a:rPr lang="en-US" sz="2000" dirty="0"/>
              <a:t>Two operations in schedule are said to CONFLICT if they satisfy all three of the following conditions</a:t>
            </a:r>
          </a:p>
          <a:p>
            <a:pPr>
              <a:buFont typeface="+mj-lt"/>
              <a:buAutoNum type="arabicPeriod"/>
            </a:pPr>
            <a:r>
              <a:rPr lang="en-US" sz="2000" dirty="0"/>
              <a:t>If two operations belong to different transactions</a:t>
            </a:r>
          </a:p>
          <a:p>
            <a:pPr>
              <a:buFont typeface="+mj-lt"/>
              <a:buAutoNum type="arabicPeriod"/>
            </a:pPr>
            <a:r>
              <a:rPr lang="en-US" sz="2000" dirty="0"/>
              <a:t>If two operations access same data item</a:t>
            </a:r>
          </a:p>
          <a:p>
            <a:pPr>
              <a:buFont typeface="+mj-lt"/>
              <a:buAutoNum type="arabicPeriod"/>
            </a:pPr>
            <a:r>
              <a:rPr lang="en-US" sz="2000" dirty="0"/>
              <a:t>Among two operations at least one operation is write</a:t>
            </a:r>
          </a:p>
          <a:p>
            <a:pPr marL="0" indent="0">
              <a:buNone/>
            </a:pPr>
            <a:endParaRPr lang="en-US" sz="1800" dirty="0" smtClean="0"/>
          </a:p>
        </p:txBody>
      </p:sp>
      <p:sp>
        <p:nvSpPr>
          <p:cNvPr id="4" name="Date Placeholder 3"/>
          <p:cNvSpPr>
            <a:spLocks noGrp="1"/>
          </p:cNvSpPr>
          <p:nvPr>
            <p:ph type="dt" sz="half" idx="10"/>
          </p:nvPr>
        </p:nvSpPr>
        <p:spPr/>
        <p:txBody>
          <a:bodyPr/>
          <a:lstStyle/>
          <a:p>
            <a:fld id="{0BA093DF-6152-433F-87E2-4A382EEF0151}" type="datetime3">
              <a:rPr lang="en-US" smtClean="0"/>
              <a:pPr/>
              <a:t>6 July 2020</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KL UNIVERSITY</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99</a:t>
            </a:fld>
            <a:endParaRPr lang="en-US"/>
          </a:p>
        </p:txBody>
      </p:sp>
      <p:graphicFrame>
        <p:nvGraphicFramePr>
          <p:cNvPr id="10" name="Content Placeholder 6"/>
          <p:cNvGraphicFramePr>
            <a:graphicFrameLocks/>
          </p:cNvGraphicFramePr>
          <p:nvPr>
            <p:extLst>
              <p:ext uri="{D42A27DB-BD31-4B8C-83A1-F6EECF244321}">
                <p14:modId xmlns="" xmlns:p14="http://schemas.microsoft.com/office/powerpoint/2010/main" val="1464590742"/>
              </p:ext>
            </p:extLst>
          </p:nvPr>
        </p:nvGraphicFramePr>
        <p:xfrm>
          <a:off x="539552" y="4005064"/>
          <a:ext cx="8424936" cy="1112520"/>
        </p:xfrm>
        <a:graphic>
          <a:graphicData uri="http://schemas.openxmlformats.org/drawingml/2006/table">
            <a:tbl>
              <a:tblPr firstRow="1" bandRow="1">
                <a:tableStyleId>{5C22544A-7EE6-4342-B048-85BDC9FD1C3A}</a:tableStyleId>
              </a:tblPr>
              <a:tblGrid>
                <a:gridCol w="1728192"/>
                <a:gridCol w="2808312"/>
                <a:gridCol w="3888432"/>
              </a:tblGrid>
              <a:tr h="370840">
                <a:tc>
                  <a:txBody>
                    <a:bodyPr/>
                    <a:lstStyle/>
                    <a:p>
                      <a:r>
                        <a:rPr lang="en-US" b="1" dirty="0" smtClean="0">
                          <a:solidFill>
                            <a:schemeClr val="tx1"/>
                          </a:solidFill>
                        </a:rPr>
                        <a:t>Schedule 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R1(X), W2(X), W3(X)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YES, because (R1(X), W2(X))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Schedule 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R1(X), R2(X), R3(X)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NO</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Schedule 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R1(X), W2(Y), R3(X)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NO</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23528" y="3288886"/>
            <a:ext cx="8554521" cy="646331"/>
          </a:xfrm>
          <a:prstGeom prst="rect">
            <a:avLst/>
          </a:prstGeom>
          <a:noFill/>
        </p:spPr>
        <p:txBody>
          <a:bodyPr wrap="none" rtlCol="0">
            <a:spAutoFit/>
          </a:bodyPr>
          <a:lstStyle/>
          <a:p>
            <a:r>
              <a:rPr lang="en-US" dirty="0" smtClean="0">
                <a:solidFill>
                  <a:srgbClr val="FF0000"/>
                </a:solidFill>
              </a:rPr>
              <a:t>Question: </a:t>
            </a:r>
          </a:p>
          <a:p>
            <a:r>
              <a:rPr lang="en-US" dirty="0" smtClean="0">
                <a:solidFill>
                  <a:srgbClr val="FF0000"/>
                </a:solidFill>
              </a:rPr>
              <a:t>Check which of the following schedules are having Conflicting operations</a:t>
            </a:r>
            <a:endParaRPr lang="en-US" dirty="0">
              <a:solidFill>
                <a:srgbClr val="FF0000"/>
              </a:solidFill>
            </a:endParaRPr>
          </a:p>
        </p:txBody>
      </p:sp>
    </p:spTree>
    <p:extLst>
      <p:ext uri="{BB962C8B-B14F-4D97-AF65-F5344CB8AC3E}">
        <p14:creationId xmlns="" xmlns:p14="http://schemas.microsoft.com/office/powerpoint/2010/main" val="936689391"/>
      </p:ext>
    </p:extLst>
  </p:cSld>
  <p:clrMapOvr>
    <a:masterClrMapping/>
  </p:clrMapOvr>
</p:sld>
</file>

<file path=ppt/theme/theme1.xml><?xml version="1.0" encoding="utf-8"?>
<a:theme xmlns:a="http://schemas.openxmlformats.org/drawingml/2006/main"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3468</TotalTime>
  <Words>21033</Words>
  <Application>Microsoft Office PowerPoint</Application>
  <PresentationFormat>On-screen Show (4:3)</PresentationFormat>
  <Paragraphs>5073</Paragraphs>
  <Slides>286</Slides>
  <Notes>30</Notes>
  <HiddenSlides>0</HiddenSlides>
  <MMClips>0</MMClips>
  <ScaleCrop>false</ScaleCrop>
  <HeadingPairs>
    <vt:vector size="4" baseType="variant">
      <vt:variant>
        <vt:lpstr>Theme</vt:lpstr>
      </vt:variant>
      <vt:variant>
        <vt:i4>1</vt:i4>
      </vt:variant>
      <vt:variant>
        <vt:lpstr>Slide Titles</vt:lpstr>
      </vt:variant>
      <vt:variant>
        <vt:i4>286</vt:i4>
      </vt:variant>
    </vt:vector>
  </HeadingPairs>
  <TitlesOfParts>
    <vt:vector size="287" baseType="lpstr">
      <vt:lpstr>Theme1</vt:lpstr>
      <vt:lpstr>Course – DBMS</vt:lpstr>
      <vt:lpstr>Instruction to Students</vt:lpstr>
      <vt:lpstr>Unit 4</vt:lpstr>
      <vt:lpstr>Why you should Learn Transaction Processing in Database ?</vt:lpstr>
      <vt:lpstr>Transactions : Introduction</vt:lpstr>
      <vt:lpstr>Transactions : Introduction</vt:lpstr>
      <vt:lpstr>Transactions : Introduction</vt:lpstr>
      <vt:lpstr>Transactions : Introduction</vt:lpstr>
      <vt:lpstr>Transactions : Introduction</vt:lpstr>
      <vt:lpstr>Transactions : Introduction</vt:lpstr>
      <vt:lpstr>Transactions : Introduction</vt:lpstr>
      <vt:lpstr>Transactions : Introduction</vt:lpstr>
      <vt:lpstr>Transactions : Introduction</vt:lpstr>
      <vt:lpstr>Demonstration</vt:lpstr>
      <vt:lpstr>Demonstration</vt:lpstr>
      <vt:lpstr>Demonstration</vt:lpstr>
      <vt:lpstr>Demonstration</vt:lpstr>
      <vt:lpstr>Demonstration</vt:lpstr>
      <vt:lpstr>Demonstration</vt:lpstr>
      <vt:lpstr>Demonstration</vt:lpstr>
      <vt:lpstr>Demonstration</vt:lpstr>
      <vt:lpstr>Transactions</vt:lpstr>
      <vt:lpstr>Transactions : Basic Definition</vt:lpstr>
      <vt:lpstr>Transactions in SQL</vt:lpstr>
      <vt:lpstr>Model of Transaction for 15CS4DCDBM</vt:lpstr>
      <vt:lpstr>Model of Transaction: Read-Write Operations</vt:lpstr>
      <vt:lpstr>Model of Transaction: Read-Write Operations</vt:lpstr>
      <vt:lpstr>Model of Transaction: Read Operations</vt:lpstr>
      <vt:lpstr>Model of Transaction: Read Operations</vt:lpstr>
      <vt:lpstr>Model of Transaction: Read Operations</vt:lpstr>
      <vt:lpstr>Model of Transaction: Read Operations</vt:lpstr>
      <vt:lpstr>Model of Transaction: Read-Write Operations</vt:lpstr>
      <vt:lpstr>Model of Transaction: Read-Write Operations</vt:lpstr>
      <vt:lpstr>Model of Transaction: Read-Write Operations</vt:lpstr>
      <vt:lpstr>Model of Transaction: Read-Write Operations</vt:lpstr>
      <vt:lpstr>Model of Transaction: Read-Write Operations</vt:lpstr>
      <vt:lpstr>Problems with Concurrent Execution</vt:lpstr>
      <vt:lpstr>To Understand problems with concurrent executions</vt:lpstr>
      <vt:lpstr>To Understand problems with concurrent executions</vt:lpstr>
      <vt:lpstr>To Understand problems with concurrent executions</vt:lpstr>
      <vt:lpstr>To Understand problems with concurrent executions</vt:lpstr>
      <vt:lpstr>To Understand problems with concurrent executions</vt:lpstr>
      <vt:lpstr>To Understand problems with concurrent executions</vt:lpstr>
      <vt:lpstr>Non-interleaved vs Interleaved transactions</vt:lpstr>
      <vt:lpstr>Lost Update Problem: Example</vt:lpstr>
      <vt:lpstr>Problems with Concurrent Execution</vt:lpstr>
      <vt:lpstr>Lost Update Problem: Example</vt:lpstr>
      <vt:lpstr>Lost Update Problem: We are Loosing update</vt:lpstr>
      <vt:lpstr>Problems with Concurrent Execution</vt:lpstr>
      <vt:lpstr>Dirty Read (or Temporary Update ) Problem</vt:lpstr>
      <vt:lpstr>Dirty Read (or Temporary Update ) Problem</vt:lpstr>
      <vt:lpstr>Dirty Read (or Temporary Update ) Problem</vt:lpstr>
      <vt:lpstr>Example</vt:lpstr>
      <vt:lpstr>Problems with Concurrent Execution</vt:lpstr>
      <vt:lpstr>Lost Update Problem: We are Loosing update</vt:lpstr>
      <vt:lpstr>Dirty Read (or Temporary Update ) Problem</vt:lpstr>
      <vt:lpstr>Problems with Concurrent Execution</vt:lpstr>
      <vt:lpstr>Example</vt:lpstr>
      <vt:lpstr>Example</vt:lpstr>
      <vt:lpstr>Example</vt:lpstr>
      <vt:lpstr>Problems with Concurrent Execution</vt:lpstr>
      <vt:lpstr>Incorrect Summary Problem</vt:lpstr>
      <vt:lpstr>Incorrect Summary Problem</vt:lpstr>
      <vt:lpstr>Incorrect Summary Problem</vt:lpstr>
      <vt:lpstr>Problems with Concurrent Execution</vt:lpstr>
      <vt:lpstr>Unrepeatable Read</vt:lpstr>
      <vt:lpstr>Unrepeatable Read: Example</vt:lpstr>
      <vt:lpstr>Why Concurrency Control is needed ?</vt:lpstr>
      <vt:lpstr>Next we  will Understand Schedules</vt:lpstr>
      <vt:lpstr>Transaction Schedules </vt:lpstr>
      <vt:lpstr>Transaction Schedules</vt:lpstr>
      <vt:lpstr>Transaction Schedules</vt:lpstr>
      <vt:lpstr>Different Possible Schedules for given set of transactions</vt:lpstr>
      <vt:lpstr>Transaction Schedules</vt:lpstr>
      <vt:lpstr>Transaction Schedules</vt:lpstr>
      <vt:lpstr>Serial Schedule vs Interleaved Schedule</vt:lpstr>
      <vt:lpstr>Question</vt:lpstr>
      <vt:lpstr>Question</vt:lpstr>
      <vt:lpstr>Scheduling Definitions</vt:lpstr>
      <vt:lpstr>Problem to Solve</vt:lpstr>
      <vt:lpstr>Example- consider two TXNs:</vt:lpstr>
      <vt:lpstr>Example- consider two Transactions (T1 and T2):</vt:lpstr>
      <vt:lpstr>Example- consider two Transactions (T1 and T2):</vt:lpstr>
      <vt:lpstr>Slide 84</vt:lpstr>
      <vt:lpstr>Problem to Solve</vt:lpstr>
      <vt:lpstr>Serializable, Yes</vt:lpstr>
      <vt:lpstr>Problem to Solve</vt:lpstr>
      <vt:lpstr>Serializable, No</vt:lpstr>
      <vt:lpstr>Complete Schedule</vt:lpstr>
      <vt:lpstr>Next we will Understand</vt:lpstr>
      <vt:lpstr>Conflicting Operations in Schedules</vt:lpstr>
      <vt:lpstr>Conflicting Operations in Schedules</vt:lpstr>
      <vt:lpstr>Conflicting Operations in Schedules</vt:lpstr>
      <vt:lpstr>Conflicting Operations in Schedules</vt:lpstr>
      <vt:lpstr>Conflicting Operations in Schedules</vt:lpstr>
      <vt:lpstr>Conflicting Operations in Schedules</vt:lpstr>
      <vt:lpstr>Conflicting Operations in Schedules</vt:lpstr>
      <vt:lpstr>Conflicting Operations in Schedules</vt:lpstr>
      <vt:lpstr>Conflicting Operations in Schedules</vt:lpstr>
      <vt:lpstr>Serializibility</vt:lpstr>
      <vt:lpstr>Serializibility</vt:lpstr>
      <vt:lpstr>Serializibility</vt:lpstr>
      <vt:lpstr>Serializibility</vt:lpstr>
      <vt:lpstr>Characterizing Schedules based on Serializibility</vt:lpstr>
      <vt:lpstr>Conflict Serializibility Schedule</vt:lpstr>
      <vt:lpstr>Conflict Serializibility Schedule</vt:lpstr>
      <vt:lpstr>Check whether the given Two schedules are conflict equivalent ?</vt:lpstr>
      <vt:lpstr>Check whether the given Two schedules are conflict equivalent ?</vt:lpstr>
      <vt:lpstr>Check whether the given Two schedules are conflict equivalent ?</vt:lpstr>
      <vt:lpstr>Check whether the given Two schedules are conflict equivalent ?</vt:lpstr>
      <vt:lpstr>Problem to Solve </vt:lpstr>
      <vt:lpstr>Problem to Solve </vt:lpstr>
      <vt:lpstr>Testing for conflict-serializability of a schedule</vt:lpstr>
      <vt:lpstr>Algorithm Testing for conflict-serializability</vt:lpstr>
      <vt:lpstr>Problem To Solve</vt:lpstr>
      <vt:lpstr>Solution</vt:lpstr>
      <vt:lpstr>Problem To Solve</vt:lpstr>
      <vt:lpstr>Problem To Solve</vt:lpstr>
      <vt:lpstr>Problem To Solve</vt:lpstr>
      <vt:lpstr>Problem To Solve</vt:lpstr>
      <vt:lpstr>Problem To Solve</vt:lpstr>
      <vt:lpstr>Problem To Solve</vt:lpstr>
      <vt:lpstr>Problem To Solve</vt:lpstr>
      <vt:lpstr>Solution</vt:lpstr>
      <vt:lpstr>Problem to Solve </vt:lpstr>
      <vt:lpstr>Solution</vt:lpstr>
      <vt:lpstr>Problem to Solve</vt:lpstr>
      <vt:lpstr>Solution</vt:lpstr>
      <vt:lpstr>What you have learned until now in Unit4:Transactions</vt:lpstr>
      <vt:lpstr>Characterizing Schedules based on Serializibility</vt:lpstr>
      <vt:lpstr>View Serializability Schedule</vt:lpstr>
      <vt:lpstr>View Serializability Schedule</vt:lpstr>
      <vt:lpstr>View Equivalence Schedules</vt:lpstr>
      <vt:lpstr>View Equivalence Schedules</vt:lpstr>
      <vt:lpstr>View Equivalence Schedules</vt:lpstr>
      <vt:lpstr>View Equivalence Schedules</vt:lpstr>
      <vt:lpstr>View Equivalence</vt:lpstr>
      <vt:lpstr>Summarizing Serializability Schedules</vt:lpstr>
      <vt:lpstr>Characterizing Schedules</vt:lpstr>
      <vt:lpstr>Characterizing Schedules based on Recoverability </vt:lpstr>
      <vt:lpstr>Recoverable Schedule</vt:lpstr>
      <vt:lpstr>Recoverable Schedule</vt:lpstr>
      <vt:lpstr>Recoverable Schedule</vt:lpstr>
      <vt:lpstr>Recoverable Schedule</vt:lpstr>
      <vt:lpstr>Recoverable Schedule</vt:lpstr>
      <vt:lpstr>Recoverable Schedule</vt:lpstr>
      <vt:lpstr>Problem to Solve on Recoverable Schedules</vt:lpstr>
      <vt:lpstr>Problem to Solve on Recoverable Schedules</vt:lpstr>
      <vt:lpstr>Problem to Solve </vt:lpstr>
      <vt:lpstr>Problem to Solve </vt:lpstr>
      <vt:lpstr>Problem to Solve on Recoverable Schedules</vt:lpstr>
      <vt:lpstr>Problem to Solve on Recoverable Schedules</vt:lpstr>
      <vt:lpstr>Characterizing Schedules based on Recoverability </vt:lpstr>
      <vt:lpstr>Cascading Abort</vt:lpstr>
      <vt:lpstr>Cascading Abort</vt:lpstr>
      <vt:lpstr>Cascadeless Schedule</vt:lpstr>
      <vt:lpstr>Problem to Solve on Cascadeless Schedules</vt:lpstr>
      <vt:lpstr>Problem to Solve on Cascadeless Schedules</vt:lpstr>
      <vt:lpstr>Characterizing Schedules based on Recoverability </vt:lpstr>
      <vt:lpstr>Strict Schedule </vt:lpstr>
      <vt:lpstr>Problem to Solve on Strict Schedules</vt:lpstr>
      <vt:lpstr>Problem to Solve on Strict Schedules</vt:lpstr>
      <vt:lpstr>Problem to Solve on Strict Schedules</vt:lpstr>
      <vt:lpstr>Problem to Solve on Strict Schedules</vt:lpstr>
      <vt:lpstr>Problem to Solve on Strict Schedules</vt:lpstr>
      <vt:lpstr>Problem to Solve on Strict Schedules</vt:lpstr>
      <vt:lpstr>Summary of Schedules based on Recoverability</vt:lpstr>
      <vt:lpstr>Transactions and Schedule</vt:lpstr>
      <vt:lpstr>Properties of Transactions</vt:lpstr>
      <vt:lpstr>Properties of Transactions</vt:lpstr>
      <vt:lpstr>Properties of Transactions</vt:lpstr>
      <vt:lpstr>Properties of Transactions</vt:lpstr>
      <vt:lpstr>Properties of Transactions</vt:lpstr>
      <vt:lpstr>Summarizing Properties of Transactions</vt:lpstr>
      <vt:lpstr>Transaction</vt:lpstr>
      <vt:lpstr>State transition diagram illustrating the states for transaction execution</vt:lpstr>
      <vt:lpstr>Next what you are going learn is………</vt:lpstr>
      <vt:lpstr>Why we need Concurrency Control Protocols ?</vt:lpstr>
      <vt:lpstr>Why we need Concurrency Control Protocols ?</vt:lpstr>
      <vt:lpstr>Why we need Concurrency Control Protocols ?</vt:lpstr>
      <vt:lpstr>Why we need Concurrency Control Protocols ?</vt:lpstr>
      <vt:lpstr>Why we need Concurrency Control Protocols ?</vt:lpstr>
      <vt:lpstr>Why we need Concurrency Control Protocols ?</vt:lpstr>
      <vt:lpstr>Why we need Concurrency Control Protocols ?</vt:lpstr>
      <vt:lpstr>Concurrency Control Protocol: LOCK based</vt:lpstr>
      <vt:lpstr>Concurrency Control Protocol: LOCK based</vt:lpstr>
      <vt:lpstr>Concurrency Control Protocol: LOCK based</vt:lpstr>
      <vt:lpstr>Concurrency Control Protocol: LOCK based</vt:lpstr>
      <vt:lpstr>Concurrency Control Protocol: LOCK based</vt:lpstr>
      <vt:lpstr>Concurrency Control Protocol: LOCK based</vt:lpstr>
      <vt:lpstr>Lock-based Protocols</vt:lpstr>
      <vt:lpstr>Lock-based Protocols</vt:lpstr>
      <vt:lpstr>Lock-based Protocols</vt:lpstr>
      <vt:lpstr>Lock-based Protocols</vt:lpstr>
      <vt:lpstr>Lock-based Protocols</vt:lpstr>
      <vt:lpstr>Lock-based Protocols</vt:lpstr>
      <vt:lpstr>Lock instructions</vt:lpstr>
      <vt:lpstr>Lock instructions</vt:lpstr>
      <vt:lpstr>Lock-based Protocols</vt:lpstr>
      <vt:lpstr>Lock-based Protocols</vt:lpstr>
      <vt:lpstr>Two-Phase Locking Protocol (2PL)</vt:lpstr>
      <vt:lpstr>Two-Phase Locking Protocol (2PL)</vt:lpstr>
      <vt:lpstr>Two-Phase Locking Protocol (2PL)</vt:lpstr>
      <vt:lpstr>Two-Phase Locking Protocol (2PL)</vt:lpstr>
      <vt:lpstr>Variations of 2PL</vt:lpstr>
      <vt:lpstr>Database Recovery Systems</vt:lpstr>
      <vt:lpstr>Why recovery is Needed ?</vt:lpstr>
      <vt:lpstr>Failure Classification</vt:lpstr>
      <vt:lpstr>Recovery Algorithms</vt:lpstr>
      <vt:lpstr>Example: Database Transaction</vt:lpstr>
      <vt:lpstr>Example: Database Transaction</vt:lpstr>
      <vt:lpstr>Example: Database Transaction</vt:lpstr>
      <vt:lpstr>Example: Database Transaction</vt:lpstr>
      <vt:lpstr>Database Recovery Mechanisms</vt:lpstr>
      <vt:lpstr>Recovery using Shadowing</vt:lpstr>
      <vt:lpstr>Recovery using Shadowing</vt:lpstr>
      <vt:lpstr>Recovery using Shadowing</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Entries</vt:lpstr>
      <vt:lpstr>Recovery using LOG enteries</vt:lpstr>
      <vt:lpstr>Recovery using LOG enteries</vt:lpstr>
      <vt:lpstr>Recovery using LOG enteries</vt:lpstr>
      <vt:lpstr>Recovery using LOG enteries</vt:lpstr>
      <vt:lpstr>Recovery using LOG enteries</vt:lpstr>
      <vt:lpstr>Recovery using LOG enteries</vt:lpstr>
      <vt:lpstr>Recovery using LOG enteries</vt:lpstr>
      <vt:lpstr>Problem to Solve</vt:lpstr>
      <vt:lpstr>Answer</vt:lpstr>
      <vt:lpstr>Problem to Solve</vt:lpstr>
      <vt:lpstr>Answer</vt:lpstr>
      <vt:lpstr>Approaches to Recovery</vt:lpstr>
      <vt:lpstr>Log-Based Recovery</vt:lpstr>
      <vt:lpstr>Deferred Database Modification</vt:lpstr>
      <vt:lpstr>Deferred Database Modification</vt:lpstr>
      <vt:lpstr>Deferred Database Modification</vt:lpstr>
      <vt:lpstr>Deferred Database Modification</vt:lpstr>
      <vt:lpstr>Deferred Database Modification</vt:lpstr>
      <vt:lpstr>Deferred Database Modification</vt:lpstr>
      <vt:lpstr>Deferred Database Modification</vt:lpstr>
      <vt:lpstr>Deferred Database Modification</vt:lpstr>
      <vt:lpstr>Deferred Database Modification</vt:lpstr>
      <vt:lpstr>Immediate Database Modification</vt:lpstr>
      <vt:lpstr>Immediate Database Modification</vt:lpstr>
      <vt:lpstr>Immediate Database Modification</vt:lpstr>
      <vt:lpstr>Immediate Database Modification</vt:lpstr>
      <vt:lpstr>Deferred Database Modification</vt:lpstr>
      <vt:lpstr>Immediate Database Modification</vt:lpstr>
      <vt:lpstr>Immediate Database Modification</vt:lpstr>
      <vt:lpstr>Immediate Database Modification</vt:lpstr>
      <vt:lpstr>Immediate Database Modification</vt:lpstr>
      <vt:lpstr>Immediate Database Modification</vt:lpstr>
      <vt:lpstr>Immediate Database Modification</vt:lpstr>
      <vt:lpstr>  Checkpoints </vt:lpstr>
      <vt:lpstr>Checkpoints</vt:lpstr>
      <vt:lpstr>Recovery using Deferred Update with Concurrent Transactions</vt:lpstr>
      <vt:lpstr>Shadow Paging: Recovery Scheme that does not require log and useful for single-user environment</vt:lpstr>
      <vt:lpstr>Shadow Paging</vt:lpstr>
      <vt:lpstr>Shadow Paging</vt:lpstr>
      <vt:lpstr>Shadow Paging</vt:lpstr>
      <vt:lpstr>Shadow Paging</vt:lpstr>
      <vt:lpstr>Shadow Paging</vt:lpstr>
      <vt:lpstr>Shadow Paging</vt:lpstr>
      <vt:lpstr>Shadow Paging</vt:lpstr>
      <vt:lpstr>“ARIES” recovery algorithm</vt:lpstr>
      <vt:lpstr>“ARIES” recovery algorithm</vt:lpstr>
      <vt:lpstr>“ARIES” recovery algorithm</vt:lpstr>
      <vt:lpstr>Next we will learn Deadlocks</vt:lpstr>
      <vt:lpstr>Illustrating Deadlock Problem</vt:lpstr>
      <vt:lpstr>Approaches for dealing with deadlocks</vt:lpstr>
      <vt:lpstr>Deadlock Prevention Protocols</vt:lpstr>
      <vt:lpstr>Deadlock Prevention protocol</vt:lpstr>
      <vt:lpstr>Deadlock Prevention protocol</vt:lpstr>
      <vt:lpstr>Deadlock Detection protocols</vt:lpstr>
      <vt:lpstr>Starvation</vt:lpstr>
      <vt:lpstr>Approaches for dealing with deadlocks</vt:lpstr>
      <vt:lpstr>Thanks for Listening</vt:lpstr>
    </vt:vector>
  </TitlesOfParts>
  <Company>System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DBMS</dc:title>
  <dc:creator>System</dc:creator>
  <cp:lastModifiedBy>SUBRAHMANYAM</cp:lastModifiedBy>
  <cp:revision>494</cp:revision>
  <dcterms:created xsi:type="dcterms:W3CDTF">2016-03-17T09:41:08Z</dcterms:created>
  <dcterms:modified xsi:type="dcterms:W3CDTF">2020-07-06T14:30:19Z</dcterms:modified>
</cp:coreProperties>
</file>