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2" r:id="rId5"/>
    <p:sldId id="310" r:id="rId6"/>
    <p:sldId id="317" r:id="rId7"/>
    <p:sldId id="322" r:id="rId8"/>
    <p:sldId id="321" r:id="rId9"/>
    <p:sldId id="318" r:id="rId10"/>
    <p:sldId id="316" r:id="rId11"/>
    <p:sldId id="32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7" d="100"/>
          <a:sy n="67" d="100"/>
        </p:scale>
        <p:origin x="610"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0C0817-A112-4847-8014-A94B7D2A4EA3}" type="datetime1">
              <a:rPr lang="en-US" smtClean="0"/>
              <a:t>10/10/2020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4B7E4EF-A1BD-40F4-AB7B-04F084DD991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103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519577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22556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8607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05322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08885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5693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1848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80606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0667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761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0200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974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5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9258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8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2526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10/10/2020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706719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2"/>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a:solidFill>
            <a:srgbClr val="FFFF00"/>
          </a:solidFill>
          <a:ln w="19050">
            <a:solidFill>
              <a:srgbClr val="002060"/>
            </a:solidFill>
          </a:ln>
        </p:spPr>
        <p:txBody>
          <a:bodyPr>
            <a:normAutofit/>
          </a:bodyPr>
          <a:lstStyle/>
          <a:p>
            <a:r>
              <a:rPr lang="en-US" sz="4400" dirty="0">
                <a:solidFill>
                  <a:srgbClr val="002060"/>
                </a:solidFill>
              </a:rPr>
              <a:t>THREE NUGGETS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a:solidFill>
            <a:srgbClr val="FFFF00"/>
          </a:solidFill>
          <a:ln w="19050">
            <a:solidFill>
              <a:srgbClr val="002060"/>
            </a:solidFill>
          </a:ln>
        </p:spPr>
        <p:txBody>
          <a:bodyPr>
            <a:normAutofit/>
          </a:bodyPr>
          <a:lstStyle/>
          <a:p>
            <a:r>
              <a:rPr lang="en-US" dirty="0">
                <a:solidFill>
                  <a:srgbClr val="002060"/>
                </a:solidFill>
              </a:rPr>
              <a:t>Batch  12  , Group D</a:t>
            </a:r>
          </a:p>
          <a:p>
            <a:endParaRPr lang="en-US" dirty="0">
              <a:solidFill>
                <a:srgbClr val="002060"/>
              </a:solidFill>
            </a:endParaRPr>
          </a:p>
        </p:txBody>
      </p:sp>
    </p:spTree>
    <p:extLst>
      <p:ext uri="{BB962C8B-B14F-4D97-AF65-F5344CB8AC3E}">
        <p14:creationId xmlns:p14="http://schemas.microsoft.com/office/powerpoint/2010/main" val="215208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F042-6510-4FBB-899C-E99C14E4D8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Today’s Presentation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0327F-6B84-418E-99BD-D8B3CED2AFC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t>Marks Vs Knowledge</a:t>
            </a:r>
            <a:endParaRPr lang="en-US" dirty="0">
              <a:latin typeface="Times New Roman" panose="02020603050405020304" pitchFamily="18" charset="0"/>
              <a:cs typeface="Times New Roman" panose="02020603050405020304" pitchFamily="18" charset="0"/>
            </a:endParaRPr>
          </a:p>
          <a:p>
            <a:r>
              <a:rPr lang="en-IN" dirty="0">
                <a:solidFill>
                  <a:srgbClr val="262626"/>
                </a:solidFill>
                <a:latin typeface="Times New Roman" panose="02020603050405020304" pitchFamily="18" charset="0"/>
                <a:cs typeface="Times New Roman" panose="02020603050405020304" pitchFamily="18" charset="0"/>
              </a:rPr>
              <a:t>Smart People Can Do Smart Work</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Andhra Pradesh Problems Ka Swadesh</a:t>
            </a:r>
          </a:p>
          <a:p>
            <a:r>
              <a:rPr lang="en-US">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96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4378-CE75-4389-B6B1-95A6119B985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1CF1DDA-5352-478B-8EE9-30B37BADC5C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is part of a Design Thinking (DT) project. The DT challenge is to raise the approval rating of the AP state government to 90%.</a:t>
            </a:r>
          </a:p>
          <a:p>
            <a:r>
              <a:rPr lang="en-IN" dirty="0">
                <a:latin typeface="Times New Roman" panose="02020603050405020304" pitchFamily="18" charset="0"/>
                <a:cs typeface="Times New Roman" panose="02020603050405020304" pitchFamily="18" charset="0"/>
              </a:rPr>
              <a:t>The steps We took to prepare these nuggets and this PowerPoint are we have taken a nugget and the information we heard or saw  from  people .</a:t>
            </a:r>
          </a:p>
        </p:txBody>
      </p:sp>
    </p:spTree>
    <p:extLst>
      <p:ext uri="{BB962C8B-B14F-4D97-AF65-F5344CB8AC3E}">
        <p14:creationId xmlns:p14="http://schemas.microsoft.com/office/powerpoint/2010/main" val="151701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A3BC-BC90-4C1D-8BF7-F65C8E2993EB}"/>
              </a:ext>
            </a:extLst>
          </p:cNvPr>
          <p:cNvSpPr>
            <a:spLocks noGrp="1"/>
          </p:cNvSpPr>
          <p:nvPr>
            <p:ph type="title"/>
          </p:nvPr>
        </p:nvSpPr>
        <p:spPr>
          <a:xfrm>
            <a:off x="6094412" y="982132"/>
            <a:ext cx="4802185" cy="1303867"/>
          </a:xfrm>
        </p:spPr>
        <p:txBody>
          <a:bodyPr vert="horz" lIns="91440" tIns="45720" rIns="91440" bIns="45720" rtlCol="0" anchor="ctr">
            <a:normAutofit/>
          </a:bodyPr>
          <a:lstStyle/>
          <a:p>
            <a:pPr>
              <a:lnSpc>
                <a:spcPct val="90000"/>
              </a:lnSpc>
            </a:pPr>
            <a:r>
              <a:rPr lang="en-US" sz="4100" dirty="0"/>
              <a:t>Marks Vs Knowledge</a:t>
            </a:r>
          </a:p>
        </p:txBody>
      </p:sp>
      <p:sp>
        <p:nvSpPr>
          <p:cNvPr id="6" name="Subtitle 2">
            <a:extLst>
              <a:ext uri="{FF2B5EF4-FFF2-40B4-BE49-F238E27FC236}">
                <a16:creationId xmlns:a16="http://schemas.microsoft.com/office/drawing/2014/main" id="{7F04D244-43A3-48FE-8509-AD4273DB635C}"/>
              </a:ext>
            </a:extLst>
          </p:cNvPr>
          <p:cNvSpPr>
            <a:spLocks noGrp="1"/>
          </p:cNvSpPr>
          <p:nvPr/>
        </p:nvSpPr>
        <p:spPr>
          <a:xfrm>
            <a:off x="6094412" y="2556932"/>
            <a:ext cx="4802184" cy="3318936"/>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defTabSz="457200">
              <a:lnSpc>
                <a:spcPct val="90000"/>
              </a:lnSpc>
              <a:spcAft>
                <a:spcPts val="600"/>
              </a:spcAft>
              <a:buClr>
                <a:schemeClr val="accent1"/>
              </a:buClr>
              <a:buSzPct val="115000"/>
              <a:buFont typeface="Arial"/>
              <a:buChar char="•"/>
            </a:pPr>
            <a:r>
              <a:rPr lang="en-US" sz="2200" b="1" dirty="0">
                <a:solidFill>
                  <a:schemeClr val="tx1">
                    <a:lumMod val="85000"/>
                    <a:lumOff val="15000"/>
                  </a:schemeClr>
                </a:solidFill>
              </a:rPr>
              <a:t>Insight:</a:t>
            </a:r>
            <a:r>
              <a:rPr lang="en-US" sz="2200" dirty="0">
                <a:solidFill>
                  <a:schemeClr val="tx1">
                    <a:lumMod val="85000"/>
                    <a:lumOff val="15000"/>
                  </a:schemeClr>
                </a:solidFill>
              </a:rPr>
              <a:t> Marks and Grades are being too important than the knowledge.</a:t>
            </a:r>
          </a:p>
          <a:p>
            <a:pPr marL="285750" indent="-285750" algn="l" defTabSz="457200">
              <a:lnSpc>
                <a:spcPct val="90000"/>
              </a:lnSpc>
              <a:spcAft>
                <a:spcPts val="600"/>
              </a:spcAft>
              <a:buClr>
                <a:schemeClr val="accent1"/>
              </a:buClr>
              <a:buSzPct val="115000"/>
              <a:buFont typeface="Arial"/>
              <a:buChar char="•"/>
            </a:pPr>
            <a:r>
              <a:rPr lang="en-US" sz="2200" b="1" dirty="0">
                <a:solidFill>
                  <a:schemeClr val="tx1">
                    <a:lumMod val="85000"/>
                    <a:lumOff val="15000"/>
                  </a:schemeClr>
                </a:solidFill>
              </a:rPr>
              <a:t>Evidence:</a:t>
            </a:r>
            <a:r>
              <a:rPr lang="en-US" sz="2200" dirty="0">
                <a:solidFill>
                  <a:schemeClr val="tx1">
                    <a:lumMod val="85000"/>
                    <a:lumOff val="15000"/>
                  </a:schemeClr>
                </a:solidFill>
              </a:rPr>
              <a:t> I saw people memorizing the theory without understanding.</a:t>
            </a:r>
          </a:p>
          <a:p>
            <a:pPr marL="285750" indent="-285750" algn="l" defTabSz="457200">
              <a:lnSpc>
                <a:spcPct val="90000"/>
              </a:lnSpc>
              <a:spcAft>
                <a:spcPts val="600"/>
              </a:spcAft>
              <a:buClr>
                <a:schemeClr val="accent1"/>
              </a:buClr>
              <a:buSzPct val="115000"/>
              <a:buFont typeface="Arial"/>
              <a:buChar char="•"/>
            </a:pPr>
            <a:r>
              <a:rPr lang="en-US" sz="2200" b="1" dirty="0">
                <a:solidFill>
                  <a:schemeClr val="tx1">
                    <a:lumMod val="85000"/>
                    <a:lumOff val="15000"/>
                  </a:schemeClr>
                </a:solidFill>
              </a:rPr>
              <a:t>Movie title: MARKS VS KNOWLEDGE</a:t>
            </a:r>
            <a:endParaRPr lang="en-US" sz="2200" dirty="0">
              <a:solidFill>
                <a:schemeClr val="tx1">
                  <a:lumMod val="85000"/>
                  <a:lumOff val="15000"/>
                </a:schemeClr>
              </a:solidFill>
            </a:endParaRPr>
          </a:p>
          <a:p>
            <a:pPr marL="285750" indent="-285750" algn="l" defTabSz="457200">
              <a:lnSpc>
                <a:spcPct val="90000"/>
              </a:lnSpc>
              <a:spcAft>
                <a:spcPts val="600"/>
              </a:spcAft>
              <a:buClr>
                <a:schemeClr val="accent1"/>
              </a:buClr>
              <a:buSzPct val="115000"/>
              <a:buFont typeface="Arial"/>
              <a:buChar char="•"/>
            </a:pPr>
            <a:r>
              <a:rPr lang="en-US" sz="2200" b="1" dirty="0">
                <a:solidFill>
                  <a:schemeClr val="tx1">
                    <a:lumMod val="85000"/>
                    <a:lumOff val="15000"/>
                  </a:schemeClr>
                </a:solidFill>
              </a:rPr>
              <a:t>Poster:</a:t>
            </a:r>
            <a:r>
              <a:rPr lang="en-US" sz="2200" dirty="0">
                <a:solidFill>
                  <a:schemeClr val="tx1">
                    <a:lumMod val="85000"/>
                    <a:lumOff val="15000"/>
                  </a:schemeClr>
                </a:solidFill>
              </a:rPr>
              <a:t> student mugging up for exam.</a:t>
            </a:r>
          </a:p>
          <a:p>
            <a:pPr algn="l" defTabSz="457200">
              <a:lnSpc>
                <a:spcPct val="90000"/>
              </a:lnSpc>
              <a:spcAft>
                <a:spcPts val="600"/>
              </a:spcAft>
              <a:buClr>
                <a:schemeClr val="accent1"/>
              </a:buClr>
              <a:buSzPct val="115000"/>
              <a:buFont typeface="Arial"/>
              <a:buChar char="•"/>
            </a:pPr>
            <a:endParaRPr lang="en-US" sz="2200" dirty="0">
              <a:solidFill>
                <a:schemeClr val="tx1">
                  <a:lumMod val="85000"/>
                  <a:lumOff val="15000"/>
                </a:schemeClr>
              </a:solidFill>
            </a:endParaRPr>
          </a:p>
        </p:txBody>
      </p:sp>
      <p:pic>
        <p:nvPicPr>
          <p:cNvPr id="1026" name="Picture 2" descr="C:\Users\DELL\Downloads\Study to understand not to rememb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153" y="805346"/>
            <a:ext cx="3847718" cy="544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0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A3BC-BC90-4C1D-8BF7-F65C8E2993EB}"/>
              </a:ext>
            </a:extLst>
          </p:cNvPr>
          <p:cNvSpPr>
            <a:spLocks noGrp="1"/>
          </p:cNvSpPr>
          <p:nvPr>
            <p:ph type="title"/>
          </p:nvPr>
        </p:nvSpPr>
        <p:spPr>
          <a:xfrm>
            <a:off x="1295402" y="982132"/>
            <a:ext cx="9601196" cy="1303867"/>
          </a:xfrm>
        </p:spPr>
        <p:txBody>
          <a:bodyPr>
            <a:normAutofit/>
          </a:bodyPr>
          <a:lstStyle/>
          <a:p>
            <a:pPr>
              <a:lnSpc>
                <a:spcPct val="90000"/>
              </a:lnSpc>
            </a:pPr>
            <a:r>
              <a:rPr lang="en-IN" sz="4100" dirty="0">
                <a:solidFill>
                  <a:srgbClr val="262626"/>
                </a:solidFill>
              </a:rPr>
              <a:t>SMART PEOPLE CAN DO SMART WORK</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bwMode="auto">
          <a:xfrm>
            <a:off x="1434269" y="2990513"/>
            <a:ext cx="2739728" cy="2273974"/>
          </a:xfrm>
          <a:prstGeom prst="rect">
            <a:avLst/>
          </a:prstGeom>
          <a:noFill/>
          <a:ln w="57150" cmpd="thickThin">
            <a:solidFill>
              <a:srgbClr val="7F7F7F"/>
            </a:solidFill>
            <a:miter lim="800000"/>
          </a:ln>
        </p:spPr>
      </p:pic>
      <p:sp>
        <p:nvSpPr>
          <p:cNvPr id="3" name="Content Placeholder 2">
            <a:extLst>
              <a:ext uri="{FF2B5EF4-FFF2-40B4-BE49-F238E27FC236}">
                <a16:creationId xmlns:a16="http://schemas.microsoft.com/office/drawing/2014/main" id="{88E2D60B-530D-4006-826D-E49B7A6A690B}"/>
              </a:ext>
            </a:extLst>
          </p:cNvPr>
          <p:cNvSpPr>
            <a:spLocks noGrp="1"/>
          </p:cNvSpPr>
          <p:nvPr>
            <p:ph idx="1"/>
          </p:nvPr>
        </p:nvSpPr>
        <p:spPr>
          <a:xfrm>
            <a:off x="4639732" y="2556932"/>
            <a:ext cx="6256863" cy="3318936"/>
          </a:xfrm>
        </p:spPr>
        <p:txBody>
          <a:bodyPr>
            <a:normAutofit/>
          </a:bodyPr>
          <a:lstStyle/>
          <a:p>
            <a:pPr>
              <a:lnSpc>
                <a:spcPct val="90000"/>
              </a:lnSpc>
            </a:pPr>
            <a:r>
              <a:rPr lang="en-IN" sz="1500" b="1" dirty="0">
                <a:solidFill>
                  <a:srgbClr val="262626"/>
                </a:solidFill>
                <a:latin typeface="+mj-lt"/>
                <a:cs typeface="Calibri" panose="020F0502020204030204" pitchFamily="34" charset="0"/>
              </a:rPr>
              <a:t>INSIGHT</a:t>
            </a:r>
            <a:r>
              <a:rPr lang="en-IN" sz="1500" dirty="0">
                <a:solidFill>
                  <a:srgbClr val="262626"/>
                </a:solidFill>
                <a:latin typeface="+mj-lt"/>
                <a:cs typeface="Calibri" panose="020F0502020204030204" pitchFamily="34" charset="0"/>
              </a:rPr>
              <a:t>: Smart Cities make everything inside them and around them SMART!</a:t>
            </a:r>
          </a:p>
          <a:p>
            <a:pPr>
              <a:lnSpc>
                <a:spcPct val="90000"/>
              </a:lnSpc>
            </a:pPr>
            <a:r>
              <a:rPr lang="en-IN" sz="1500" b="1" dirty="0">
                <a:solidFill>
                  <a:srgbClr val="262626"/>
                </a:solidFill>
                <a:latin typeface="+mj-lt"/>
                <a:cs typeface="Calibri" panose="020F0502020204030204" pitchFamily="34" charset="0"/>
              </a:rPr>
              <a:t>EVIDENCE:</a:t>
            </a:r>
          </a:p>
          <a:p>
            <a:pPr marL="0" lvl="0" indent="0">
              <a:lnSpc>
                <a:spcPct val="90000"/>
              </a:lnSpc>
              <a:buNone/>
            </a:pPr>
            <a:r>
              <a:rPr lang="en-IN" sz="1500" dirty="0">
                <a:solidFill>
                  <a:srgbClr val="262626"/>
                </a:solidFill>
                <a:latin typeface="+mj-lt"/>
                <a:cs typeface="Calibri" panose="020F0502020204030204" pitchFamily="34" charset="0"/>
              </a:rPr>
              <a:t>	I saw my friends who living in smart cities they getting smart education 	in this Pandemic.</a:t>
            </a:r>
          </a:p>
          <a:p>
            <a:pPr marL="0" lvl="0" indent="0">
              <a:lnSpc>
                <a:spcPct val="90000"/>
              </a:lnSpc>
              <a:buNone/>
            </a:pPr>
            <a:r>
              <a:rPr lang="en-IN" sz="1500" dirty="0">
                <a:solidFill>
                  <a:srgbClr val="262626"/>
                </a:solidFill>
                <a:latin typeface="+mj-lt"/>
                <a:cs typeface="Calibri" panose="020F0502020204030204" pitchFamily="34" charset="0"/>
              </a:rPr>
              <a:t>	My Professor’s are living in smart cities and using smart technology to 	teach us.</a:t>
            </a:r>
          </a:p>
          <a:p>
            <a:pPr marL="0" lvl="0" indent="0">
              <a:lnSpc>
                <a:spcPct val="90000"/>
              </a:lnSpc>
              <a:buNone/>
            </a:pPr>
            <a:r>
              <a:rPr lang="en-IN" sz="1500" dirty="0">
                <a:solidFill>
                  <a:srgbClr val="262626"/>
                </a:solidFill>
                <a:latin typeface="+mj-lt"/>
                <a:cs typeface="Calibri" panose="020F0502020204030204" pitchFamily="34" charset="0"/>
              </a:rPr>
              <a:t>	AP government is trying to build a smart city in Amaravati.</a:t>
            </a:r>
          </a:p>
          <a:p>
            <a:pPr>
              <a:lnSpc>
                <a:spcPct val="90000"/>
              </a:lnSpc>
            </a:pPr>
            <a:r>
              <a:rPr lang="en-IN" sz="1500" b="1" dirty="0">
                <a:solidFill>
                  <a:srgbClr val="262626"/>
                </a:solidFill>
                <a:latin typeface="+mj-lt"/>
                <a:cs typeface="Calibri" panose="020F0502020204030204" pitchFamily="34" charset="0"/>
              </a:rPr>
              <a:t>Movie-Style Title</a:t>
            </a:r>
            <a:r>
              <a:rPr lang="en-IN" sz="1500" dirty="0">
                <a:solidFill>
                  <a:srgbClr val="262626"/>
                </a:solidFill>
                <a:latin typeface="+mj-lt"/>
                <a:cs typeface="Calibri" panose="020F0502020204030204" pitchFamily="34" charset="0"/>
              </a:rPr>
              <a:t>: SMART PEOPLE CAN DO SMART WORK</a:t>
            </a:r>
          </a:p>
          <a:p>
            <a:pPr>
              <a:lnSpc>
                <a:spcPct val="90000"/>
              </a:lnSpc>
            </a:pPr>
            <a:r>
              <a:rPr lang="en-IN" sz="1500" b="1" dirty="0">
                <a:solidFill>
                  <a:srgbClr val="262626"/>
                </a:solidFill>
                <a:latin typeface="+mj-lt"/>
                <a:cs typeface="Calibri" panose="020F0502020204030204" pitchFamily="34" charset="0"/>
              </a:rPr>
              <a:t>POSTER: </a:t>
            </a:r>
            <a:r>
              <a:rPr lang="en-IN" sz="1500" dirty="0">
                <a:solidFill>
                  <a:srgbClr val="262626"/>
                </a:solidFill>
                <a:latin typeface="+mj-lt"/>
                <a:cs typeface="Calibri" panose="020F0502020204030204" pitchFamily="34" charset="0"/>
              </a:rPr>
              <a:t>The People Living In Smart City’s are enjoying by using Facilities.</a:t>
            </a:r>
          </a:p>
          <a:p>
            <a:pPr>
              <a:lnSpc>
                <a:spcPct val="90000"/>
              </a:lnSpc>
            </a:pPr>
            <a:r>
              <a:rPr lang="en-IN" sz="1500" dirty="0">
                <a:solidFill>
                  <a:srgbClr val="262626"/>
                </a:solidFill>
                <a:latin typeface="+mj-lt"/>
                <a:cs typeface="Calibri" panose="020F0502020204030204" pitchFamily="34" charset="0"/>
              </a:rPr>
              <a:t>Smart Cities make people lives better.</a:t>
            </a:r>
          </a:p>
          <a:p>
            <a:pPr>
              <a:lnSpc>
                <a:spcPct val="90000"/>
              </a:lnSpc>
            </a:pPr>
            <a:endParaRPr lang="en-US" sz="1500" dirty="0">
              <a:solidFill>
                <a:srgbClr val="262626"/>
              </a:solidFill>
              <a:latin typeface="+mj-lt"/>
              <a:cs typeface="Calibri" panose="020F0502020204030204" pitchFamily="34" charset="0"/>
            </a:endParaRPr>
          </a:p>
        </p:txBody>
      </p:sp>
    </p:spTree>
    <p:extLst>
      <p:ext uri="{BB962C8B-B14F-4D97-AF65-F5344CB8AC3E}">
        <p14:creationId xmlns:p14="http://schemas.microsoft.com/office/powerpoint/2010/main" val="121694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A3BC-BC90-4C1D-8BF7-F65C8E2993EB}"/>
              </a:ext>
            </a:extLst>
          </p:cNvPr>
          <p:cNvSpPr>
            <a:spLocks noGrp="1"/>
          </p:cNvSpPr>
          <p:nvPr>
            <p:ph type="title"/>
          </p:nvPr>
        </p:nvSpPr>
        <p:spPr>
          <a:xfrm>
            <a:off x="1295402" y="982132"/>
            <a:ext cx="9601196" cy="1303867"/>
          </a:xfrm>
        </p:spPr>
        <p:txBody>
          <a:bodyPr>
            <a:normAutofit/>
          </a:bodyPr>
          <a:lstStyle/>
          <a:p>
            <a:r>
              <a:rPr lang="en-IN" dirty="0">
                <a:effectLst/>
                <a:ea typeface="Calibri" panose="020F0502020204030204" pitchFamily="34" charset="0"/>
                <a:cs typeface="Times New Roman" panose="02020603050405020304" pitchFamily="18" charset="0"/>
              </a:rPr>
              <a:t>Andhra Pradesh Problems Ka Swadesh</a:t>
            </a: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88E2D60B-530D-4006-826D-E49B7A6A690B}"/>
              </a:ext>
            </a:extLst>
          </p:cNvPr>
          <p:cNvSpPr>
            <a:spLocks noGrp="1"/>
          </p:cNvSpPr>
          <p:nvPr>
            <p:ph idx="1"/>
          </p:nvPr>
        </p:nvSpPr>
        <p:spPr>
          <a:xfrm>
            <a:off x="1295402" y="2556932"/>
            <a:ext cx="6256866" cy="3318936"/>
          </a:xfrm>
        </p:spPr>
        <p:txBody>
          <a:bodyPr>
            <a:normAutofit/>
          </a:bodyPr>
          <a:lstStyle/>
          <a:p>
            <a:pPr>
              <a:lnSpc>
                <a:spcPct val="90000"/>
              </a:lnSpc>
            </a:pPr>
            <a:r>
              <a:rPr lang="en-IN" sz="1500" b="1">
                <a:latin typeface="+mj-lt"/>
                <a:cs typeface="Calibri" panose="020F0502020204030204" pitchFamily="34" charset="0"/>
              </a:rPr>
              <a:t>INSIGHT</a:t>
            </a:r>
            <a:r>
              <a:rPr lang="en-IN" sz="1500">
                <a:latin typeface="+mj-lt"/>
                <a:cs typeface="Calibri" panose="020F0502020204030204" pitchFamily="34" charset="0"/>
              </a:rPr>
              <a:t>: </a:t>
            </a:r>
            <a:r>
              <a:rPr lang="en-IN" sz="1500" b="0">
                <a:effectLst/>
                <a:latin typeface="+mj-lt"/>
                <a:ea typeface="Calibri" panose="020F0502020204030204" pitchFamily="34" charset="0"/>
                <a:cs typeface="Times New Roman" panose="02020603050405020304" pitchFamily="18" charset="0"/>
              </a:rPr>
              <a:t>People are not getting proper facilities provided by the government                                                                      </a:t>
            </a:r>
            <a:endParaRPr lang="en-IN" sz="1500">
              <a:latin typeface="+mj-lt"/>
              <a:cs typeface="Calibri" panose="020F0502020204030204" pitchFamily="34" charset="0"/>
            </a:endParaRPr>
          </a:p>
          <a:p>
            <a:pPr>
              <a:lnSpc>
                <a:spcPct val="90000"/>
              </a:lnSpc>
            </a:pPr>
            <a:r>
              <a:rPr lang="en-IN" sz="1500" b="1">
                <a:latin typeface="+mj-lt"/>
                <a:cs typeface="Calibri" panose="020F0502020204030204" pitchFamily="34" charset="0"/>
              </a:rPr>
              <a:t>EVIDENCE: </a:t>
            </a:r>
            <a:r>
              <a:rPr lang="en-IN" sz="1500" b="0">
                <a:effectLst/>
                <a:latin typeface="+mj-lt"/>
                <a:ea typeface="Calibri" panose="020F0502020204030204" pitchFamily="34" charset="0"/>
                <a:cs typeface="Times New Roman" panose="02020603050405020304" pitchFamily="18" charset="0"/>
              </a:rPr>
              <a:t>I heard that all the schemes provided by the government doesn’t reach the people</a:t>
            </a:r>
            <a:endParaRPr lang="en-IN" sz="1500" b="1">
              <a:effectLst/>
              <a:latin typeface="+mj-lt"/>
              <a:ea typeface="Calibri" panose="020F0502020204030204" pitchFamily="34" charset="0"/>
              <a:cs typeface="Times New Roman" panose="02020603050405020304" pitchFamily="18" charset="0"/>
            </a:endParaRPr>
          </a:p>
          <a:p>
            <a:pPr marL="0" indent="0">
              <a:lnSpc>
                <a:spcPct val="90000"/>
              </a:lnSpc>
              <a:buNone/>
            </a:pPr>
            <a:r>
              <a:rPr lang="en-IN" sz="1500">
                <a:latin typeface="+mj-lt"/>
                <a:cs typeface="Times New Roman" panose="02020603050405020304" pitchFamily="18" charset="0"/>
              </a:rPr>
              <a:t>	</a:t>
            </a:r>
            <a:r>
              <a:rPr lang="en-IN" sz="1500" b="0">
                <a:effectLst/>
                <a:latin typeface="+mj-lt"/>
                <a:ea typeface="Calibri" panose="020F0502020204030204" pitchFamily="34" charset="0"/>
                <a:cs typeface="Times New Roman" panose="02020603050405020304" pitchFamily="18" charset="0"/>
              </a:rPr>
              <a:t>I saw that  people are not getting proper facilities like ration on time.</a:t>
            </a:r>
            <a:endParaRPr lang="en-IN" sz="1500">
              <a:latin typeface="+mj-lt"/>
              <a:cs typeface="Times New Roman" panose="02020603050405020304" pitchFamily="18" charset="0"/>
            </a:endParaRPr>
          </a:p>
          <a:p>
            <a:pPr>
              <a:lnSpc>
                <a:spcPct val="90000"/>
              </a:lnSpc>
            </a:pPr>
            <a:r>
              <a:rPr lang="en-IN" sz="1500" b="1">
                <a:latin typeface="+mj-lt"/>
                <a:cs typeface="Calibri" panose="020F0502020204030204" pitchFamily="34" charset="0"/>
              </a:rPr>
              <a:t>Movie-Style Title: </a:t>
            </a:r>
            <a:r>
              <a:rPr lang="en-IN" sz="1500">
                <a:effectLst/>
                <a:latin typeface="+mj-lt"/>
                <a:ea typeface="Calibri" panose="020F0502020204030204" pitchFamily="34" charset="0"/>
                <a:cs typeface="Times New Roman" panose="02020603050405020304" pitchFamily="18" charset="0"/>
              </a:rPr>
              <a:t>Andhra Pradesh Problems Ka Swadesh</a:t>
            </a:r>
            <a:endParaRPr lang="en-IN" sz="1500">
              <a:latin typeface="+mj-lt"/>
              <a:cs typeface="Calibri" panose="020F0502020204030204" pitchFamily="34" charset="0"/>
            </a:endParaRPr>
          </a:p>
          <a:p>
            <a:pPr>
              <a:lnSpc>
                <a:spcPct val="90000"/>
              </a:lnSpc>
            </a:pPr>
            <a:r>
              <a:rPr lang="en-IN" sz="1500" b="1">
                <a:latin typeface="+mj-lt"/>
                <a:cs typeface="Calibri" panose="020F0502020204030204" pitchFamily="34" charset="0"/>
              </a:rPr>
              <a:t>POSTER: </a:t>
            </a:r>
          </a:p>
          <a:p>
            <a:pPr marL="0" indent="0">
              <a:lnSpc>
                <a:spcPct val="90000"/>
              </a:lnSpc>
              <a:buNone/>
            </a:pPr>
            <a:r>
              <a:rPr lang="en-US" sz="1500">
                <a:latin typeface="+mj-lt"/>
                <a:cs typeface="Times New Roman" panose="02020603050405020304" pitchFamily="18" charset="0"/>
              </a:rPr>
              <a:t>	This poster conveys that some people are not getting the proper facilties. and for some people the government was not providing the medicine in time. and the government is not providing  the pension to the senior citizens. And unemployment is increased. And in some villages, there is no proper water, electricity and road facility and transportation </a:t>
            </a:r>
          </a:p>
          <a:p>
            <a:pPr>
              <a:lnSpc>
                <a:spcPct val="90000"/>
              </a:lnSpc>
            </a:pPr>
            <a:endParaRPr lang="en-IN" sz="1500" dirty="0">
              <a:latin typeface="+mj-lt"/>
              <a:cs typeface="Calibri" panose="020F0502020204030204" pitchFamily="34" charset="0"/>
            </a:endParaRPr>
          </a:p>
        </p:txBody>
      </p:sp>
      <p:pic>
        <p:nvPicPr>
          <p:cNvPr id="5" name="Picture 4">
            <a:extLst>
              <a:ext uri="{FF2B5EF4-FFF2-40B4-BE49-F238E27FC236}">
                <a16:creationId xmlns:a16="http://schemas.microsoft.com/office/drawing/2014/main" id="{6607BEB9-AD6B-4256-BBC5-BFEEDA47597C}"/>
              </a:ext>
            </a:extLst>
          </p:cNvPr>
          <p:cNvPicPr/>
          <p:nvPr/>
        </p:nvPicPr>
        <p:blipFill rotWithShape="1">
          <a:blip r:embed="rId3" cstate="print">
            <a:extLst>
              <a:ext uri="{28A0092B-C50C-407E-A947-70E740481C1C}">
                <a14:useLocalDpi xmlns:a14="http://schemas.microsoft.com/office/drawing/2010/main" val="0"/>
              </a:ext>
            </a:extLst>
          </a:blip>
          <a:srcRect l="13267" r="14703" b="2"/>
          <a:stretch/>
        </p:blipFill>
        <p:spPr bwMode="auto">
          <a:xfrm>
            <a:off x="8085026" y="2701180"/>
            <a:ext cx="2739728" cy="2852640"/>
          </a:xfrm>
          <a:prstGeom prst="rect">
            <a:avLst/>
          </a:prstGeom>
          <a:noFill/>
          <a:ln w="57150" cmpd="thickThin">
            <a:solidFill>
              <a:schemeClr val="tx1">
                <a:lumMod val="50000"/>
                <a:lumOff val="50000"/>
              </a:schemeClr>
            </a:solidFill>
            <a:miter lim="800000"/>
          </a:ln>
        </p:spPr>
      </p:pic>
    </p:spTree>
    <p:extLst>
      <p:ext uri="{BB962C8B-B14F-4D97-AF65-F5344CB8AC3E}">
        <p14:creationId xmlns:p14="http://schemas.microsoft.com/office/powerpoint/2010/main" val="79416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D324-A277-49D0-9C05-A7F37901376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094150F-D3D3-4800-AF6F-3DB3A6916C34}"/>
              </a:ext>
            </a:extLst>
          </p:cNvPr>
          <p:cNvSpPr>
            <a:spLocks noGrp="1"/>
          </p:cNvSpPr>
          <p:nvPr>
            <p:ph idx="1"/>
          </p:nvPr>
        </p:nvSpPr>
        <p:spPr/>
        <p:txBody>
          <a:bodyPr>
            <a:normAutofit/>
          </a:bodyPr>
          <a:lstStyle/>
          <a:p>
            <a:r>
              <a:rPr lang="en-IN" sz="2800" dirty="0"/>
              <a:t>Our team learned</a:t>
            </a:r>
          </a:p>
          <a:p>
            <a:pPr lvl="1"/>
            <a:r>
              <a:rPr lang="en-IN" sz="2400" dirty="0"/>
              <a:t>About the importance of insights in Design Thinking like the sensible way to solve a problem.</a:t>
            </a:r>
          </a:p>
          <a:p>
            <a:pPr lvl="1"/>
            <a:r>
              <a:rPr lang="en-IN" sz="2400" dirty="0"/>
              <a:t>About the right way to define and document an insight in a nugget form.</a:t>
            </a:r>
          </a:p>
        </p:txBody>
      </p:sp>
    </p:spTree>
    <p:extLst>
      <p:ext uri="{BB962C8B-B14F-4D97-AF65-F5344CB8AC3E}">
        <p14:creationId xmlns:p14="http://schemas.microsoft.com/office/powerpoint/2010/main" val="427930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993BCF-0E79-4561-9896-804941C7B452}"/>
              </a:ext>
            </a:extLst>
          </p:cNvPr>
          <p:cNvSpPr txBox="1"/>
          <p:nvPr/>
        </p:nvSpPr>
        <p:spPr>
          <a:xfrm>
            <a:off x="2043344" y="2705725"/>
            <a:ext cx="8105311" cy="1446550"/>
          </a:xfrm>
          <a:prstGeom prst="rect">
            <a:avLst/>
          </a:prstGeom>
          <a:noFill/>
        </p:spPr>
        <p:txBody>
          <a:bodyPr wrap="square">
            <a:spAutoFit/>
          </a:bodyPr>
          <a:lstStyle/>
          <a:p>
            <a:r>
              <a:rPr lang="en-US" sz="8800" dirty="0"/>
              <a:t>Thank You…!</a:t>
            </a:r>
            <a:r>
              <a:rPr lang="en-IN" sz="8800" b="0" i="0" dirty="0">
                <a:solidFill>
                  <a:srgbClr val="000000"/>
                </a:solidFill>
                <a:effectLst/>
                <a:latin typeface="apple color emoji"/>
              </a:rPr>
              <a:t> 👍</a:t>
            </a:r>
            <a:endParaRPr lang="en-IN" sz="8800" b="1" i="0" dirty="0">
              <a:solidFill>
                <a:srgbClr val="000000"/>
              </a:solidFill>
              <a:effectLst/>
              <a:latin typeface="helvetica neue"/>
            </a:endParaRPr>
          </a:p>
        </p:txBody>
      </p:sp>
      <p:sp>
        <p:nvSpPr>
          <p:cNvPr id="2" name="TextBox 1">
            <a:extLst>
              <a:ext uri="{FF2B5EF4-FFF2-40B4-BE49-F238E27FC236}">
                <a16:creationId xmlns:a16="http://schemas.microsoft.com/office/drawing/2014/main" id="{6F65A2B6-593D-4100-A06B-A73F1106A26C}"/>
              </a:ext>
            </a:extLst>
          </p:cNvPr>
          <p:cNvSpPr txBox="1"/>
          <p:nvPr/>
        </p:nvSpPr>
        <p:spPr>
          <a:xfrm>
            <a:off x="6883154" y="4669169"/>
            <a:ext cx="4542407" cy="523220"/>
          </a:xfrm>
          <a:prstGeom prst="rect">
            <a:avLst/>
          </a:prstGeom>
          <a:noFill/>
        </p:spPr>
        <p:txBody>
          <a:bodyPr wrap="square">
            <a:spAutoFit/>
          </a:bodyPr>
          <a:lstStyle/>
          <a:p>
            <a:pPr marL="0" algn="l" rtl="0" eaLnBrk="1" latinLnBrk="0" hangingPunct="1">
              <a:spcBef>
                <a:spcPts val="0"/>
              </a:spcBef>
              <a:spcAft>
                <a:spcPts val="0"/>
              </a:spcAft>
            </a:pPr>
            <a:r>
              <a:rPr lang="en-IN" sz="2800" b="1" kern="1200" dirty="0">
                <a:solidFill>
                  <a:srgbClr val="000000"/>
                </a:solidFill>
                <a:effectLst/>
                <a:latin typeface="Garamond" panose="02020404030301010803" pitchFamily="18" charset="0"/>
                <a:ea typeface="+mn-ea"/>
                <a:cs typeface="+mn-cs"/>
              </a:rPr>
              <a:t>From Batch – 12 Project – D </a:t>
            </a:r>
            <a:endParaRPr lang="en-IN" sz="13800" b="1" dirty="0">
              <a:effectLst/>
            </a:endParaRPr>
          </a:p>
        </p:txBody>
      </p:sp>
    </p:spTree>
    <p:extLst>
      <p:ext uri="{BB962C8B-B14F-4D97-AF65-F5344CB8AC3E}">
        <p14:creationId xmlns:p14="http://schemas.microsoft.com/office/powerpoint/2010/main" val="5644508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391</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 color emoji</vt:lpstr>
      <vt:lpstr>Arial</vt:lpstr>
      <vt:lpstr>Garamond</vt:lpstr>
      <vt:lpstr>helvetica neue</vt:lpstr>
      <vt:lpstr>Times New Roman</vt:lpstr>
      <vt:lpstr>Organic</vt:lpstr>
      <vt:lpstr>THREE NUGGETS</vt:lpstr>
      <vt:lpstr>Today’s Presentation</vt:lpstr>
      <vt:lpstr>Introduction</vt:lpstr>
      <vt:lpstr>Marks Vs Knowledge</vt:lpstr>
      <vt:lpstr>SMART PEOPLE CAN DO SMART WORK</vt:lpstr>
      <vt:lpstr>Andhra Pradesh Problems Ka Swadesh</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NUGGETS</dc:title>
  <dc:creator>NERELLA VENKATA RADHAKRISHNA</dc:creator>
  <cp:lastModifiedBy>NERELLA VENKATA RADHAKRISHNA</cp:lastModifiedBy>
  <cp:revision>2</cp:revision>
  <dcterms:created xsi:type="dcterms:W3CDTF">2020-10-09T10:44:26Z</dcterms:created>
  <dcterms:modified xsi:type="dcterms:W3CDTF">2020-10-10T02:26:13Z</dcterms:modified>
</cp:coreProperties>
</file>