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0" r:id="rId4"/>
  </p:sldMasterIdLst>
  <p:notesMasterIdLst>
    <p:notesMasterId r:id="rId13"/>
  </p:notesMasterIdLst>
  <p:sldIdLst>
    <p:sldId id="292" r:id="rId5"/>
    <p:sldId id="310" r:id="rId6"/>
    <p:sldId id="317" r:id="rId7"/>
    <p:sldId id="311" r:id="rId8"/>
    <p:sldId id="321" r:id="rId9"/>
    <p:sldId id="319" r:id="rId10"/>
    <p:sldId id="316" r:id="rId11"/>
    <p:sldId id="32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67" d="100"/>
          <a:sy n="67" d="100"/>
        </p:scale>
        <p:origin x="610" y="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9373F7-3C2F-4E41-B493-BF03E460F9D6}" type="datetimeFigureOut">
              <a:rPr lang="en-IN" smtClean="0"/>
              <a:t>10-10-2020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140D09-E2C3-4F8D-B2D6-98A175FE6D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9013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EA0C0817-A112-4847-8014-A94B7D2A4EA3}" type="datetime1">
              <a:rPr lang="en-US" smtClean="0"/>
              <a:t>10/10/2020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1037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10/10/2020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95775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225561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386076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53226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088854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156933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8184899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06068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675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10/10/2020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7611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10/10/2020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009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10/10/2020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9742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10/10/2020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7523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10/10/2020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580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t>10/10/2020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3839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CE86-875F-4587-BCF6-FA054AFC0D53}" type="datetime1">
              <a:rPr lang="en-US" smtClean="0"/>
              <a:pPr/>
              <a:t>10/10/2020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267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6FA2B21-3FCD-4721-B95C-427943F61125}" type="datetime1">
              <a:rPr lang="en-US" smtClean="0"/>
              <a:t>10/10/2020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067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  <p:sldLayoutId id="2147483687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BA1780-A246-4C7F-9267-727EF2F4E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46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D7398C-75E5-4CB0-BA4F-D7D5CF249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  <a:solidFill>
            <a:srgbClr val="FFFF00"/>
          </a:solidFill>
          <a:ln w="19050">
            <a:solidFill>
              <a:srgbClr val="002060"/>
            </a:solidFill>
          </a:ln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002060"/>
                </a:solidFill>
              </a:rPr>
              <a:t>THREE NUGGETS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5BFB45-FC34-495C-9C68-F9641246C2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3990546"/>
            <a:ext cx="4775075" cy="559656"/>
          </a:xfrm>
          <a:solidFill>
            <a:srgbClr val="FFFF00"/>
          </a:solidFill>
          <a:ln w="19050">
            <a:solidFill>
              <a:srgbClr val="002060"/>
            </a:solidFill>
          </a:ln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Batch  12  , Group D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2082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BF042-6510-4FBB-899C-E99C14E4D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Presentation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0327F-6B84-418E-99BD-D8B3CED2A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Literally Unemployed</a:t>
            </a:r>
          </a:p>
          <a:p>
            <a:r>
              <a:rPr lang="en-US" dirty="0">
                <a:cs typeface="Times New Roman" panose="02020603050405020304" pitchFamily="18" charset="0"/>
              </a:rPr>
              <a:t>Confusing Capitals</a:t>
            </a:r>
          </a:p>
          <a:p>
            <a:r>
              <a:rPr lang="en-IN" altLang="en-US" dirty="0"/>
              <a:t>Corruption Scandals</a:t>
            </a:r>
          </a:p>
          <a:p>
            <a:r>
              <a:rPr lang="en-US" dirty="0"/>
              <a:t>Conclusion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7964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64378-CE75-4389-B6B1-95A6119B9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F1DDA-5352-478B-8EE9-30B37BADC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This is part of a Design Thinking (DT) project. The DT challenge is to raise the approval rating of the AP state government to 90%.</a:t>
            </a:r>
          </a:p>
          <a:p>
            <a:r>
              <a:rPr lang="en-IN" dirty="0"/>
              <a:t>The steps We took to prepare these nuggets and this PowerPoint are we have taken a nugget and the information we heard or saw  from  people .</a:t>
            </a:r>
          </a:p>
        </p:txBody>
      </p:sp>
    </p:spTree>
    <p:extLst>
      <p:ext uri="{BB962C8B-B14F-4D97-AF65-F5344CB8AC3E}">
        <p14:creationId xmlns:p14="http://schemas.microsoft.com/office/powerpoint/2010/main" val="1517015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E61F402-3445-458A-9A2B-D28FD2883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73C096-95AE-4644-B76C-1DF1B667D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-23750"/>
            <a:ext cx="12229962" cy="6856214"/>
            <a:chOff x="-15736" y="-23750"/>
            <a:chExt cx="12229962" cy="6856214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7A91835-418B-4867-87D7-1376A57F3F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23750"/>
              <a:ext cx="12188825" cy="6856214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5B511A1-E0EC-49FE-8068-9DA29CD00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4A61BC5F-ADA4-4DBA-9C6B-E17E0B82E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1CE6F7D2-ACED-47D2-BEFD-FB26F7537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11AA3BC-BC90-4C1D-8BF7-F65C8E299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3660056" cy="132537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b="1" dirty="0">
                <a:solidFill>
                  <a:srgbClr val="262626"/>
                </a:solidFill>
              </a:rPr>
              <a:t>Literally Unemployed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BE880E9-2B86-4CDB-B5B7-308745CDD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5401" y="2400639"/>
            <a:ext cx="36600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817A8883-4F96-4E2F-BD27-ED197E05BF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78688" y="1020044"/>
            <a:ext cx="2960707" cy="4893735"/>
          </a:xfrm>
          <a:prstGeom prst="rect">
            <a:avLst/>
          </a:prstGeom>
          <a:noFill/>
          <a:ln w="57150" cmpd="thickThin">
            <a:solidFill>
              <a:srgbClr val="7F7F7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Subtitle 2">
            <a:extLst>
              <a:ext uri="{FF2B5EF4-FFF2-40B4-BE49-F238E27FC236}">
                <a16:creationId xmlns:a16="http://schemas.microsoft.com/office/drawing/2014/main" id="{23A91A44-D527-402F-93E3-D8D74941AD9C}"/>
              </a:ext>
            </a:extLst>
          </p:cNvPr>
          <p:cNvSpPr>
            <a:spLocks noGrp="1"/>
          </p:cNvSpPr>
          <p:nvPr/>
        </p:nvSpPr>
        <p:spPr>
          <a:xfrm>
            <a:off x="1295400" y="2630189"/>
            <a:ext cx="4800599" cy="328359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itchFamily="34" charset="0"/>
              <a:buChar char="•"/>
            </a:pPr>
            <a:r>
              <a:rPr lang="en-IN" sz="2800" b="1" dirty="0">
                <a:solidFill>
                  <a:schemeClr val="tx1"/>
                </a:solidFill>
              </a:rPr>
              <a:t>Insight</a:t>
            </a:r>
            <a:r>
              <a:rPr lang="en-IN" sz="2400" dirty="0">
                <a:solidFill>
                  <a:schemeClr val="tx1"/>
                </a:solidFill>
              </a:rPr>
              <a:t>: People are not satisfied with the literacy rate and employment.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en-IN" sz="2400" b="1" dirty="0">
                <a:solidFill>
                  <a:schemeClr val="tx1"/>
                </a:solidFill>
              </a:rPr>
              <a:t>Evidence</a:t>
            </a:r>
            <a:r>
              <a:rPr lang="en-IN" sz="2400" dirty="0">
                <a:solidFill>
                  <a:schemeClr val="tx1"/>
                </a:solidFill>
              </a:rPr>
              <a:t>: </a:t>
            </a:r>
          </a:p>
          <a:p>
            <a:pPr marL="742950" lvl="1" indent="-285750" algn="l">
              <a:buFont typeface="Arial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</a:rPr>
              <a:t>I saw people with good degree but                 unemployed</a:t>
            </a:r>
          </a:p>
          <a:p>
            <a:pPr marL="742950" lvl="1" indent="-285750" algn="l">
              <a:buFont typeface="Arial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</a:rPr>
              <a:t>I heard people are not getting chance of entrepreneurship.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en-IN" sz="2400" b="1" dirty="0">
                <a:solidFill>
                  <a:schemeClr val="tx1"/>
                </a:solidFill>
              </a:rPr>
              <a:t>Movie title: </a:t>
            </a:r>
            <a:r>
              <a:rPr lang="en-IN" sz="2400" dirty="0">
                <a:solidFill>
                  <a:schemeClr val="tx1"/>
                </a:solidFill>
              </a:rPr>
              <a:t>Literally Unemployed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en-IN" sz="2400" b="1" dirty="0">
                <a:solidFill>
                  <a:schemeClr val="tx1"/>
                </a:solidFill>
              </a:rPr>
              <a:t>Poster: </a:t>
            </a:r>
            <a:r>
              <a:rPr lang="en-IN" sz="2400" dirty="0">
                <a:solidFill>
                  <a:schemeClr val="tx1"/>
                </a:solidFill>
              </a:rPr>
              <a:t>More number of graduates are </a:t>
            </a:r>
            <a:r>
              <a:rPr lang="en-IN" sz="2800" dirty="0">
                <a:solidFill>
                  <a:schemeClr val="tx1"/>
                </a:solidFill>
              </a:rPr>
              <a:t>unemployed.</a:t>
            </a:r>
          </a:p>
        </p:txBody>
      </p:sp>
    </p:spTree>
    <p:extLst>
      <p:ext uri="{BB962C8B-B14F-4D97-AF65-F5344CB8AC3E}">
        <p14:creationId xmlns:p14="http://schemas.microsoft.com/office/powerpoint/2010/main" val="78418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8">
            <a:extLst>
              <a:ext uri="{FF2B5EF4-FFF2-40B4-BE49-F238E27FC236}">
                <a16:creationId xmlns:a16="http://schemas.microsoft.com/office/drawing/2014/main" id="{572F6A24-139E-4EB5-86D2-431F42EF8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10">
            <a:extLst>
              <a:ext uri="{FF2B5EF4-FFF2-40B4-BE49-F238E27FC236}">
                <a16:creationId xmlns:a16="http://schemas.microsoft.com/office/drawing/2014/main" id="{3963AE85-BE5D-4975-BACF-DDDCC9C2A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E7751F0-16BF-4A9D-B778-5D46B92B4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D755924-121A-47AA-8613-995D4108BC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4D2AFDA-19BE-4455-830E-1541E5D7B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2" name="Picture 14">
              <a:extLst>
                <a:ext uri="{FF2B5EF4-FFF2-40B4-BE49-F238E27FC236}">
                  <a16:creationId xmlns:a16="http://schemas.microsoft.com/office/drawing/2014/main" id="{0FB15EBF-E414-4E00-87E7-700A78A60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11AA3BC-BC90-4C1D-8BF7-F65C8E299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2" y="982132"/>
            <a:ext cx="4802185" cy="1303867"/>
          </a:xfrm>
        </p:spPr>
        <p:txBody>
          <a:bodyPr>
            <a:normAutofit/>
          </a:bodyPr>
          <a:lstStyle/>
          <a:p>
            <a:r>
              <a:rPr lang="en-IN" altLang="en-US"/>
              <a:t>Corruption Scandals</a:t>
            </a:r>
            <a:endParaRPr lang="en-IN" dirty="0"/>
          </a:p>
        </p:txBody>
      </p:sp>
      <p:sp>
        <p:nvSpPr>
          <p:cNvPr id="23" name="Rectangle 16">
            <a:extLst>
              <a:ext uri="{FF2B5EF4-FFF2-40B4-BE49-F238E27FC236}">
                <a16:creationId xmlns:a16="http://schemas.microsoft.com/office/drawing/2014/main" id="{C9DA5B05-DD14-4860-AC45-02A8D2EE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3" y="1092200"/>
            <a:ext cx="4517009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517A32-F26C-4C65-BAC8-C2D54213480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" b="3953"/>
          <a:stretch/>
        </p:blipFill>
        <p:spPr>
          <a:xfrm>
            <a:off x="1412683" y="1410208"/>
            <a:ext cx="3876801" cy="385878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6BE37AC-AD36-4C42-9B8C-C5500F4E7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4412" y="2400639"/>
            <a:ext cx="480218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2D60B-530D-4006-826D-E49B7A6A6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412" y="2556932"/>
            <a:ext cx="4802184" cy="3318936"/>
          </a:xfrm>
        </p:spPr>
        <p:txBody>
          <a:bodyPr>
            <a:normAutofit/>
          </a:bodyPr>
          <a:lstStyle/>
          <a:p>
            <a:pPr marL="285750" indent="-285750">
              <a:lnSpc>
                <a:spcPct val="90000"/>
              </a:lnSpc>
              <a:buFont typeface="Arial" pitchFamily="34" charset="0"/>
              <a:buChar char="•"/>
            </a:pPr>
            <a:r>
              <a:rPr lang="en-IN" sz="2000" b="1" dirty="0"/>
              <a:t>Insight</a:t>
            </a:r>
            <a:r>
              <a:rPr lang="en-IN" sz="2000" dirty="0"/>
              <a:t>: Corruption of Government officials</a:t>
            </a:r>
          </a:p>
          <a:p>
            <a:pPr marL="285750" indent="-285750">
              <a:lnSpc>
                <a:spcPct val="90000"/>
              </a:lnSpc>
              <a:buFont typeface="Arial" pitchFamily="34" charset="0"/>
              <a:buChar char="•"/>
            </a:pPr>
            <a:r>
              <a:rPr lang="en-IN" sz="2000" b="1" dirty="0"/>
              <a:t>Evidence</a:t>
            </a:r>
            <a:r>
              <a:rPr lang="en-IN" sz="2000" dirty="0"/>
              <a:t>: 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IN" dirty="0"/>
              <a:t>I saw government officials taking bribe for land registrations etc…</a:t>
            </a:r>
          </a:p>
          <a:p>
            <a:pPr marL="285750" indent="-285750">
              <a:lnSpc>
                <a:spcPct val="90000"/>
              </a:lnSpc>
              <a:buFont typeface="Arial" pitchFamily="34" charset="0"/>
              <a:buChar char="•"/>
            </a:pPr>
            <a:r>
              <a:rPr lang="en-IN" sz="2000" b="1" dirty="0"/>
              <a:t>Movie title: </a:t>
            </a:r>
            <a:r>
              <a:rPr lang="en-IN" altLang="en-US" sz="2000" dirty="0"/>
              <a:t>Corruption Scandals</a:t>
            </a:r>
            <a:endParaRPr lang="en-IN" sz="2000" dirty="0"/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IN" sz="2000" b="1" dirty="0"/>
              <a:t>Poster: </a:t>
            </a:r>
            <a:r>
              <a:rPr lang="en-IN" sz="2000" dirty="0"/>
              <a:t>Government official</a:t>
            </a:r>
            <a:r>
              <a:rPr lang="en-IN" sz="2000" dirty="0">
                <a:sym typeface="+mn-ea"/>
              </a:rPr>
              <a:t> is taking money in order to approve  the work or to do the work.</a:t>
            </a:r>
          </a:p>
        </p:txBody>
      </p:sp>
    </p:spTree>
    <p:extLst>
      <p:ext uri="{BB962C8B-B14F-4D97-AF65-F5344CB8AC3E}">
        <p14:creationId xmlns:p14="http://schemas.microsoft.com/office/powerpoint/2010/main" val="1888790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AA3BC-BC90-4C1D-8BF7-F65C8E299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2" y="982132"/>
            <a:ext cx="4802185" cy="1303867"/>
          </a:xfrm>
        </p:spPr>
        <p:txBody>
          <a:bodyPr>
            <a:normAutofit/>
          </a:bodyPr>
          <a:lstStyle/>
          <a:p>
            <a:r>
              <a:rPr lang="en-US" dirty="0"/>
              <a:t>Confusing Capitals</a:t>
            </a:r>
            <a:endParaRPr lang="en-IN" dirty="0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6DA415BF-05B6-46AD-8F9C-081F1E943D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65"/>
          <a:stretch/>
        </p:blipFill>
        <p:spPr>
          <a:xfrm>
            <a:off x="1412683" y="1410208"/>
            <a:ext cx="3876801" cy="385878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2D60B-530D-4006-826D-E49B7A6A6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412" y="2556932"/>
            <a:ext cx="4802184" cy="331893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1800" b="1" dirty="0">
                <a:latin typeface="Calibri" panose="020F0502020204030204" pitchFamily="34" charset="0"/>
                <a:cs typeface="Calibri" panose="020F0502020204030204" pitchFamily="34" charset="0"/>
              </a:rPr>
              <a:t>INSIGHT</a:t>
            </a: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1800" dirty="0"/>
              <a:t>Citizens are not too happy for three capitals </a:t>
            </a:r>
          </a:p>
          <a:p>
            <a:pPr>
              <a:lnSpc>
                <a:spcPct val="90000"/>
              </a:lnSpc>
            </a:pPr>
            <a:r>
              <a:rPr lang="en-IN" sz="1800" b="1" dirty="0">
                <a:latin typeface="Calibri" panose="020F0502020204030204" pitchFamily="34" charset="0"/>
                <a:cs typeface="Calibri" panose="020F0502020204030204" pitchFamily="34" charset="0"/>
              </a:rPr>
              <a:t>EVIDENCE: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I saw that many people are fighting for one capital. </a:t>
            </a:r>
          </a:p>
          <a:p>
            <a:pPr>
              <a:lnSpc>
                <a:spcPct val="90000"/>
              </a:lnSpc>
            </a:pPr>
            <a:r>
              <a:rPr lang="en-IN" sz="1800" b="1" dirty="0">
                <a:latin typeface="Calibri" panose="020F0502020204030204" pitchFamily="34" charset="0"/>
                <a:cs typeface="Calibri" panose="020F0502020204030204" pitchFamily="34" charset="0"/>
              </a:rPr>
              <a:t>Movie-Style Title</a:t>
            </a: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000" dirty="0"/>
              <a:t>Confusing Capitals</a:t>
            </a:r>
            <a:endParaRPr lang="en-IN" sz="1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</a:pPr>
            <a:r>
              <a:rPr lang="en-IN" sz="1800" b="1" dirty="0">
                <a:latin typeface="Calibri" panose="020F0502020204030204" pitchFamily="34" charset="0"/>
                <a:cs typeface="Calibri" panose="020F0502020204030204" pitchFamily="34" charset="0"/>
              </a:rPr>
              <a:t>POSTER: </a:t>
            </a:r>
            <a:r>
              <a:rPr lang="en-US" sz="1800" dirty="0"/>
              <a:t>Government confusing people by making tuff decisions by making three capitals even though they don't have enough money to fulfill the needs of ap people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75596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5D324-A277-49D0-9C05-A7F379013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4150F-D3D3-4800-AF6F-3DB3A6916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Our team learned</a:t>
            </a:r>
          </a:p>
          <a:p>
            <a:pPr lvl="1"/>
            <a:r>
              <a:rPr lang="en-IN" sz="2400" dirty="0"/>
              <a:t>About the importance of insights in Design Thinking like the sensible way to solve a problem.</a:t>
            </a:r>
          </a:p>
          <a:p>
            <a:pPr lvl="1"/>
            <a:r>
              <a:rPr lang="en-IN" sz="2400" dirty="0"/>
              <a:t>About the right way to define and document an insight in a nugget form.</a:t>
            </a:r>
          </a:p>
        </p:txBody>
      </p:sp>
    </p:spTree>
    <p:extLst>
      <p:ext uri="{BB962C8B-B14F-4D97-AF65-F5344CB8AC3E}">
        <p14:creationId xmlns:p14="http://schemas.microsoft.com/office/powerpoint/2010/main" val="4279304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2993BCF-0E79-4561-9896-804941C7B452}"/>
              </a:ext>
            </a:extLst>
          </p:cNvPr>
          <p:cNvSpPr txBox="1"/>
          <p:nvPr/>
        </p:nvSpPr>
        <p:spPr>
          <a:xfrm>
            <a:off x="2043344" y="2705725"/>
            <a:ext cx="8105311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800" dirty="0"/>
              <a:t>Thank You…!</a:t>
            </a:r>
            <a:r>
              <a:rPr lang="en-IN" sz="8800" b="0" i="0" dirty="0">
                <a:solidFill>
                  <a:srgbClr val="000000"/>
                </a:solidFill>
                <a:effectLst/>
                <a:latin typeface="apple color emoji"/>
              </a:rPr>
              <a:t> 👍</a:t>
            </a:r>
            <a:endParaRPr lang="en-IN" sz="8800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65A2B6-593D-4100-A06B-A73F1106A26C}"/>
              </a:ext>
            </a:extLst>
          </p:cNvPr>
          <p:cNvSpPr txBox="1"/>
          <p:nvPr/>
        </p:nvSpPr>
        <p:spPr>
          <a:xfrm>
            <a:off x="6883154" y="4669169"/>
            <a:ext cx="454240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sz="2800" b="1" kern="1200" dirty="0">
                <a:solidFill>
                  <a:srgbClr val="000000"/>
                </a:solidFill>
                <a:effectLst/>
                <a:latin typeface="Garamond" panose="02020404030301010803" pitchFamily="18" charset="0"/>
                <a:ea typeface="+mn-ea"/>
                <a:cs typeface="+mn-cs"/>
              </a:rPr>
              <a:t>From Batch – 12 Project – D </a:t>
            </a:r>
            <a:endParaRPr lang="en-IN" sz="138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644508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0DB95DD-0319-4EE5-8C5C-9CEDF75E02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2F3B215-496E-4790-A364-7C1C46DEC771}">
  <ds:schemaRefs>
    <ds:schemaRef ds:uri="http://purl.org/dc/terms/"/>
    <ds:schemaRef ds:uri="http://schemas.openxmlformats.org/package/2006/metadata/core-properties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71af3243-3dd4-4a8d-8c0d-dd76da1f02a5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E2713E1-6312-427E-BFCB-C5A5DA30137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272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apple color emoji</vt:lpstr>
      <vt:lpstr>Arial</vt:lpstr>
      <vt:lpstr>Calibri</vt:lpstr>
      <vt:lpstr>Garamond</vt:lpstr>
      <vt:lpstr>helvetica neue</vt:lpstr>
      <vt:lpstr>Organic</vt:lpstr>
      <vt:lpstr>THREE NUGGETS</vt:lpstr>
      <vt:lpstr>Today’s Presentation</vt:lpstr>
      <vt:lpstr>Introduction</vt:lpstr>
      <vt:lpstr>Literally Unemployed</vt:lpstr>
      <vt:lpstr>Corruption Scandals</vt:lpstr>
      <vt:lpstr>Confusing Capitals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THREE NUGGETS</dc:title>
  <dc:creator>NERELLA VENKATA RADHAKRISHNA</dc:creator>
  <cp:lastModifiedBy>NERELLA VENKATA RADHAKRISHNA</cp:lastModifiedBy>
  <cp:revision>4</cp:revision>
  <dcterms:created xsi:type="dcterms:W3CDTF">2020-10-09T10:33:26Z</dcterms:created>
  <dcterms:modified xsi:type="dcterms:W3CDTF">2020-10-10T02:26:57Z</dcterms:modified>
</cp:coreProperties>
</file>