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4" r:id="rId4"/>
    <p:sldId id="257" r:id="rId5"/>
    <p:sldId id="258" r:id="rId6"/>
    <p:sldId id="259"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41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Session-5</a:t>
            </a:r>
            <a:br>
              <a:rPr lang="en-US" dirty="0"/>
            </a:br>
            <a:r>
              <a:rPr lang="en-US" dirty="0"/>
              <a:t>Simplex Method</a:t>
            </a:r>
          </a:p>
        </p:txBody>
      </p:sp>
      <p:pic>
        <p:nvPicPr>
          <p:cNvPr id="3" name="Picture 2" descr="Image result for kluniversity logo"/>
          <p:cNvPicPr/>
          <p:nvPr/>
        </p:nvPicPr>
        <p:blipFill>
          <a:blip r:embed="rId2" cstate="print"/>
          <a:srcRect/>
          <a:stretch>
            <a:fillRect/>
          </a:stretch>
        </p:blipFill>
        <p:spPr bwMode="auto">
          <a:xfrm>
            <a:off x="8343015" y="282875"/>
            <a:ext cx="457200" cy="533400"/>
          </a:xfrm>
          <a:prstGeom prst="rect">
            <a:avLst/>
          </a:prstGeom>
          <a:noFill/>
          <a:ln w="9525">
            <a:noFill/>
            <a:miter lim="800000"/>
            <a:headEnd/>
            <a:tailEnd/>
          </a:ln>
        </p:spPr>
      </p:pic>
      <p:sp>
        <p:nvSpPr>
          <p:cNvPr id="4" name="Footer Placeholder 3"/>
          <p:cNvSpPr>
            <a:spLocks noGrp="1"/>
          </p:cNvSpPr>
          <p:nvPr/>
        </p:nvSpPr>
        <p:spPr>
          <a:xfrm>
            <a:off x="674104" y="5954629"/>
            <a:ext cx="7252097"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extLst>
      <p:ext uri="{BB962C8B-B14F-4D97-AF65-F5344CB8AC3E}">
        <p14:creationId xmlns:p14="http://schemas.microsoft.com/office/powerpoint/2010/main" val="307201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09601"/>
            <a:ext cx="7772400" cy="990600"/>
          </a:xfrm>
        </p:spPr>
        <p:txBody>
          <a:bodyPr>
            <a:normAutofit/>
          </a:bodyPr>
          <a:lstStyle/>
          <a:p>
            <a:r>
              <a:rPr lang="en-US" sz="4000" dirty="0"/>
              <a:t>Simplex Method</a:t>
            </a:r>
            <a:endParaRPr lang="en-IN" sz="4000" dirty="0"/>
          </a:p>
        </p:txBody>
      </p:sp>
      <p:sp>
        <p:nvSpPr>
          <p:cNvPr id="3" name="Subtitle 2"/>
          <p:cNvSpPr>
            <a:spLocks noGrp="1"/>
          </p:cNvSpPr>
          <p:nvPr>
            <p:ph type="subTitle" idx="1"/>
          </p:nvPr>
        </p:nvSpPr>
        <p:spPr>
          <a:xfrm>
            <a:off x="533400" y="1524000"/>
            <a:ext cx="8077200" cy="4953000"/>
          </a:xfrm>
        </p:spPr>
        <p:txBody>
          <a:bodyPr>
            <a:noAutofit/>
          </a:bodyPr>
          <a:lstStyle/>
          <a:p>
            <a:pPr algn="just"/>
            <a:r>
              <a:rPr lang="en-US" sz="2800" b="1" dirty="0">
                <a:solidFill>
                  <a:schemeClr val="tx1"/>
                </a:solidFill>
                <a:latin typeface="+mj-lt"/>
                <a:cs typeface="Arial" pitchFamily="34" charset="0"/>
              </a:rPr>
              <a:t>Steps to follow:</a:t>
            </a:r>
            <a:endParaRPr lang="en-IN" sz="2800" dirty="0">
              <a:solidFill>
                <a:schemeClr val="tx1"/>
              </a:solidFill>
              <a:latin typeface="+mj-lt"/>
              <a:cs typeface="Arial" pitchFamily="34" charset="0"/>
            </a:endParaRPr>
          </a:p>
          <a:p>
            <a:pPr algn="just"/>
            <a:r>
              <a:rPr lang="en-US" sz="2800" b="1" dirty="0">
                <a:solidFill>
                  <a:schemeClr val="tx1"/>
                </a:solidFill>
                <a:latin typeface="+mj-lt"/>
                <a:cs typeface="Arial" pitchFamily="34" charset="0"/>
              </a:rPr>
              <a:t>Step:1</a:t>
            </a:r>
            <a:r>
              <a:rPr lang="en-US" sz="2800" dirty="0">
                <a:solidFill>
                  <a:schemeClr val="tx1"/>
                </a:solidFill>
                <a:latin typeface="+mj-lt"/>
                <a:cs typeface="Arial" pitchFamily="34" charset="0"/>
              </a:rPr>
              <a:t>Check whether the objective function of the given L.P.P is to be maximized or minimized. If it is to be minimized then we convert it into a problem of maximizing it by using the result Minimum Z = - Maximum(-z).</a:t>
            </a:r>
            <a:endParaRPr lang="en-IN" sz="2800" dirty="0">
              <a:solidFill>
                <a:schemeClr val="tx1"/>
              </a:solidFill>
              <a:latin typeface="+mj-lt"/>
              <a:cs typeface="Arial" pitchFamily="34" charset="0"/>
            </a:endParaRPr>
          </a:p>
          <a:p>
            <a:pPr algn="just"/>
            <a:endParaRPr lang="en-IN" sz="2800" dirty="0">
              <a:solidFill>
                <a:schemeClr val="tx1"/>
              </a:solidFill>
              <a:latin typeface="+mj-lt"/>
            </a:endParaRPr>
          </a:p>
        </p:txBody>
      </p:sp>
      <p:pic>
        <p:nvPicPr>
          <p:cNvPr id="4" name="Picture 3" descr="Image result for kluniversity logo"/>
          <p:cNvPicPr/>
          <p:nvPr/>
        </p:nvPicPr>
        <p:blipFill>
          <a:blip r:embed="rId2" cstate="print"/>
          <a:srcRect/>
          <a:stretch>
            <a:fillRect/>
          </a:stretch>
        </p:blipFill>
        <p:spPr bwMode="auto">
          <a:xfrm>
            <a:off x="8077200" y="304800"/>
            <a:ext cx="609600" cy="533400"/>
          </a:xfrm>
          <a:prstGeom prst="rect">
            <a:avLst/>
          </a:prstGeom>
          <a:noFill/>
          <a:ln w="9525">
            <a:noFill/>
            <a:miter lim="800000"/>
            <a:headEnd/>
            <a:tailEnd/>
          </a:ln>
        </p:spPr>
      </p:pic>
      <p:sp>
        <p:nvSpPr>
          <p:cNvPr id="5" name="Footer Placeholder 3"/>
          <p:cNvSpPr>
            <a:spLocks noGrp="1"/>
          </p:cNvSpPr>
          <p:nvPr/>
        </p:nvSpPr>
        <p:spPr>
          <a:xfrm>
            <a:off x="898805" y="5954628"/>
            <a:ext cx="801659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914400"/>
            <a:ext cx="8077200" cy="5562600"/>
          </a:xfrm>
        </p:spPr>
        <p:txBody>
          <a:bodyPr>
            <a:noAutofit/>
          </a:bodyPr>
          <a:lstStyle/>
          <a:p>
            <a:pPr algn="just"/>
            <a:r>
              <a:rPr lang="en-US" sz="2800" b="1" dirty="0">
                <a:solidFill>
                  <a:schemeClr val="tx1"/>
                </a:solidFill>
                <a:cs typeface="Arial" pitchFamily="34" charset="0"/>
              </a:rPr>
              <a:t>Step: 2 </a:t>
            </a:r>
            <a:r>
              <a:rPr lang="en-US" sz="2800" dirty="0">
                <a:solidFill>
                  <a:schemeClr val="tx1"/>
                </a:solidFill>
                <a:cs typeface="Arial" pitchFamily="34" charset="0"/>
              </a:rPr>
              <a:t>Check whether all b</a:t>
            </a:r>
            <a:r>
              <a:rPr lang="en-US" sz="2800" baseline="-25000" dirty="0">
                <a:solidFill>
                  <a:schemeClr val="tx1"/>
                </a:solidFill>
                <a:cs typeface="Arial" pitchFamily="34" charset="0"/>
              </a:rPr>
              <a:t>i</a:t>
            </a:r>
            <a:r>
              <a:rPr lang="en-US" sz="2800" dirty="0">
                <a:solidFill>
                  <a:schemeClr val="tx1"/>
                </a:solidFill>
                <a:cs typeface="Arial" pitchFamily="34" charset="0"/>
              </a:rPr>
              <a:t> (</a:t>
            </a:r>
            <a:r>
              <a:rPr lang="en-US" sz="2800" dirty="0" err="1">
                <a:solidFill>
                  <a:schemeClr val="tx1"/>
                </a:solidFill>
                <a:cs typeface="Arial" pitchFamily="34" charset="0"/>
              </a:rPr>
              <a:t>i</a:t>
            </a:r>
            <a:r>
              <a:rPr lang="en-US" sz="2800" dirty="0">
                <a:solidFill>
                  <a:schemeClr val="tx1"/>
                </a:solidFill>
                <a:cs typeface="Arial" pitchFamily="34" charset="0"/>
              </a:rPr>
              <a:t>=1,2, ..., m) are non-negative. If any one of b</a:t>
            </a:r>
            <a:r>
              <a:rPr lang="en-US" sz="2800" baseline="-25000" dirty="0">
                <a:solidFill>
                  <a:schemeClr val="tx1"/>
                </a:solidFill>
                <a:cs typeface="Arial" pitchFamily="34" charset="0"/>
              </a:rPr>
              <a:t>i</a:t>
            </a:r>
            <a:r>
              <a:rPr lang="en-US" sz="2800" dirty="0">
                <a:solidFill>
                  <a:schemeClr val="tx1"/>
                </a:solidFill>
                <a:cs typeface="Arial" pitchFamily="34" charset="0"/>
              </a:rPr>
              <a:t> is negative then multiply the corresponding in equation of the constraints by -1, so as to get all b</a:t>
            </a:r>
            <a:r>
              <a:rPr lang="en-US" sz="2800" baseline="-25000" dirty="0">
                <a:solidFill>
                  <a:schemeClr val="tx1"/>
                </a:solidFill>
                <a:cs typeface="Arial" pitchFamily="34" charset="0"/>
              </a:rPr>
              <a:t>i</a:t>
            </a:r>
            <a:r>
              <a:rPr lang="en-US" sz="2800" dirty="0">
                <a:solidFill>
                  <a:schemeClr val="tx1"/>
                </a:solidFill>
                <a:cs typeface="Arial" pitchFamily="34" charset="0"/>
              </a:rPr>
              <a:t>(</a:t>
            </a:r>
            <a:r>
              <a:rPr lang="en-US" sz="2800" dirty="0" err="1">
                <a:solidFill>
                  <a:schemeClr val="tx1"/>
                </a:solidFill>
                <a:cs typeface="Arial" pitchFamily="34" charset="0"/>
              </a:rPr>
              <a:t>i</a:t>
            </a:r>
            <a:r>
              <a:rPr lang="en-US" sz="2800" dirty="0">
                <a:solidFill>
                  <a:schemeClr val="tx1"/>
                </a:solidFill>
                <a:cs typeface="Arial" pitchFamily="34" charset="0"/>
              </a:rPr>
              <a:t>=1,2,..., m) non-negative</a:t>
            </a:r>
            <a:r>
              <a:rPr lang="en-US" sz="2800" dirty="0">
                <a:solidFill>
                  <a:schemeClr val="tx1"/>
                </a:solidFill>
              </a:rPr>
              <a:t>.</a:t>
            </a:r>
          </a:p>
          <a:p>
            <a:pPr algn="just"/>
            <a:r>
              <a:rPr lang="en-US" sz="2800" b="1" dirty="0">
                <a:solidFill>
                  <a:schemeClr val="tx1"/>
                </a:solidFill>
              </a:rPr>
              <a:t>Step: 3 </a:t>
            </a:r>
            <a:r>
              <a:rPr lang="en-US" sz="2800" dirty="0">
                <a:solidFill>
                  <a:schemeClr val="tx1"/>
                </a:solidFill>
              </a:rPr>
              <a:t>convert all the in equations of the constraints into equation by introducing slack/surplus and artificial variables in the constraints. Put the costs of slack/surplus variables equal to zero and the cost of artificial variable -1 or M (depending on the method) in modified objective function.</a:t>
            </a:r>
            <a:endParaRPr lang="en-IN" sz="2800" dirty="0">
              <a:solidFill>
                <a:schemeClr val="tx1"/>
              </a:solidFill>
            </a:endParaRPr>
          </a:p>
          <a:p>
            <a:pPr algn="just"/>
            <a:endParaRPr lang="en-IN" sz="2800" dirty="0">
              <a:solidFill>
                <a:schemeClr val="tx1"/>
              </a:solidFill>
            </a:endParaRPr>
          </a:p>
          <a:p>
            <a:pPr algn="just"/>
            <a:endParaRPr lang="en-IN" sz="2800" dirty="0">
              <a:solidFill>
                <a:schemeClr val="tx1"/>
              </a:solidFill>
              <a:latin typeface="+mj-lt"/>
            </a:endParaRPr>
          </a:p>
        </p:txBody>
      </p:sp>
      <p:pic>
        <p:nvPicPr>
          <p:cNvPr id="4" name="Picture 3" descr="Image result for kluniversity logo"/>
          <p:cNvPicPr/>
          <p:nvPr/>
        </p:nvPicPr>
        <p:blipFill>
          <a:blip r:embed="rId2" cstate="print"/>
          <a:srcRect/>
          <a:stretch>
            <a:fillRect/>
          </a:stretch>
        </p:blipFill>
        <p:spPr bwMode="auto">
          <a:xfrm>
            <a:off x="8077200" y="304800"/>
            <a:ext cx="609600" cy="533400"/>
          </a:xfrm>
          <a:prstGeom prst="rect">
            <a:avLst/>
          </a:prstGeom>
          <a:noFill/>
          <a:ln w="9525">
            <a:noFill/>
            <a:miter lim="800000"/>
            <a:headEnd/>
            <a:tailEnd/>
          </a:ln>
        </p:spPr>
      </p:pic>
      <p:sp>
        <p:nvSpPr>
          <p:cNvPr id="5" name="Footer Placeholder 3"/>
          <p:cNvSpPr>
            <a:spLocks noGrp="1"/>
          </p:cNvSpPr>
          <p:nvPr/>
        </p:nvSpPr>
        <p:spPr>
          <a:xfrm>
            <a:off x="898805" y="5954628"/>
            <a:ext cx="801659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t>© 2020 KL University – The contents of this presentation are an intellectual and copyrighted property of KL University.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609600"/>
            <a:ext cx="8077200" cy="5867400"/>
          </a:xfrm>
        </p:spPr>
        <p:txBody>
          <a:bodyPr>
            <a:normAutofit/>
          </a:bodyPr>
          <a:lstStyle/>
          <a:p>
            <a:pPr algn="just"/>
            <a:endParaRPr lang="en-US" sz="2800" b="1" dirty="0">
              <a:solidFill>
                <a:schemeClr val="tx1"/>
              </a:solidFill>
            </a:endParaRPr>
          </a:p>
          <a:p>
            <a:pPr algn="just"/>
            <a:r>
              <a:rPr lang="en-US" sz="2800" b="1" dirty="0">
                <a:solidFill>
                  <a:schemeClr val="tx1"/>
                </a:solidFill>
              </a:rPr>
              <a:t>Step: 4 </a:t>
            </a:r>
            <a:r>
              <a:rPr lang="en-US" sz="2800" dirty="0">
                <a:solidFill>
                  <a:schemeClr val="tx1"/>
                </a:solidFill>
              </a:rPr>
              <a:t>Obtain an initial basic feasible solution by setting x</a:t>
            </a:r>
            <a:r>
              <a:rPr lang="en-US" sz="2800" baseline="-25000" dirty="0">
                <a:solidFill>
                  <a:schemeClr val="tx1"/>
                </a:solidFill>
              </a:rPr>
              <a:t>1</a:t>
            </a:r>
            <a:r>
              <a:rPr lang="en-US" sz="2800" dirty="0">
                <a:solidFill>
                  <a:schemeClr val="tx1"/>
                </a:solidFill>
              </a:rPr>
              <a:t>=x</a:t>
            </a:r>
            <a:r>
              <a:rPr lang="en-US" sz="2800" baseline="-25000" dirty="0">
                <a:solidFill>
                  <a:schemeClr val="tx1"/>
                </a:solidFill>
              </a:rPr>
              <a:t>2</a:t>
            </a:r>
            <a:r>
              <a:rPr lang="en-US" sz="2800" dirty="0">
                <a:solidFill>
                  <a:schemeClr val="tx1"/>
                </a:solidFill>
              </a:rPr>
              <a:t>=...=</a:t>
            </a:r>
            <a:r>
              <a:rPr lang="en-US" sz="2800" dirty="0" err="1">
                <a:solidFill>
                  <a:schemeClr val="tx1"/>
                </a:solidFill>
              </a:rPr>
              <a:t>x</a:t>
            </a:r>
            <a:r>
              <a:rPr lang="en-US" sz="2800" baseline="-25000" dirty="0" err="1">
                <a:solidFill>
                  <a:schemeClr val="tx1"/>
                </a:solidFill>
              </a:rPr>
              <a:t>n</a:t>
            </a:r>
            <a:r>
              <a:rPr lang="en-US" sz="2800" dirty="0">
                <a:solidFill>
                  <a:schemeClr val="tx1"/>
                </a:solidFill>
              </a:rPr>
              <a:t>=0 in equations obtained in step 3.</a:t>
            </a:r>
          </a:p>
          <a:p>
            <a:pPr algn="just"/>
            <a:endParaRPr lang="en-US" sz="2800" b="1" dirty="0">
              <a:solidFill>
                <a:schemeClr val="tx1"/>
              </a:solidFill>
            </a:endParaRPr>
          </a:p>
          <a:p>
            <a:pPr algn="just"/>
            <a:r>
              <a:rPr lang="en-US" sz="2800" b="1" dirty="0">
                <a:solidFill>
                  <a:schemeClr val="tx1"/>
                </a:solidFill>
              </a:rPr>
              <a:t>Step: 5 </a:t>
            </a:r>
            <a:r>
              <a:rPr lang="en-US" sz="2800" dirty="0">
                <a:solidFill>
                  <a:schemeClr val="tx1"/>
                </a:solidFill>
              </a:rPr>
              <a:t>Determine which variable to enter into the solution next. Identify the column— hence the variable—with the largest positive number in the </a:t>
            </a:r>
            <a:r>
              <a:rPr lang="en-US" sz="2800" i="1" dirty="0" err="1">
                <a:solidFill>
                  <a:schemeClr val="tx1"/>
                </a:solidFill>
              </a:rPr>
              <a:t>Cj</a:t>
            </a:r>
            <a:r>
              <a:rPr lang="en-US" sz="2800" dirty="0">
                <a:solidFill>
                  <a:schemeClr val="tx1"/>
                </a:solidFill>
              </a:rPr>
              <a:t>_ </a:t>
            </a:r>
            <a:r>
              <a:rPr lang="en-US" sz="2800" i="1" dirty="0" err="1">
                <a:solidFill>
                  <a:schemeClr val="tx1"/>
                </a:solidFill>
              </a:rPr>
              <a:t>Zj</a:t>
            </a:r>
            <a:r>
              <a:rPr lang="en-US" sz="2800" i="1" dirty="0">
                <a:solidFill>
                  <a:schemeClr val="tx1"/>
                </a:solidFill>
              </a:rPr>
              <a:t> </a:t>
            </a:r>
            <a:r>
              <a:rPr lang="en-US" sz="2800" dirty="0">
                <a:solidFill>
                  <a:schemeClr val="tx1"/>
                </a:solidFill>
              </a:rPr>
              <a:t>row of the previous tableau. This step means that we will now be producing some of the product contributing the greatest additional profit per unit.</a:t>
            </a:r>
            <a:endParaRPr lang="en-IN" sz="2800" dirty="0">
              <a:solidFill>
                <a:schemeClr val="tx1"/>
              </a:solidFill>
            </a:endParaRPr>
          </a:p>
          <a:p>
            <a:pPr algn="just"/>
            <a:endParaRPr lang="en-IN" sz="2800" dirty="0">
              <a:solidFill>
                <a:schemeClr val="tx1"/>
              </a:solidFill>
            </a:endParaRPr>
          </a:p>
          <a:p>
            <a:pPr algn="just"/>
            <a:endParaRPr lang="en-IN"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04800"/>
            <a:ext cx="8077200" cy="6172200"/>
          </a:xfrm>
        </p:spPr>
        <p:txBody>
          <a:bodyPr>
            <a:noAutofit/>
          </a:bodyPr>
          <a:lstStyle/>
          <a:p>
            <a:pPr algn="just"/>
            <a:r>
              <a:rPr lang="en-US" sz="2800" b="1" dirty="0">
                <a:solidFill>
                  <a:schemeClr val="tx1"/>
                </a:solidFill>
              </a:rPr>
              <a:t>Step: 6 </a:t>
            </a:r>
            <a:r>
              <a:rPr lang="en-US" sz="2800" dirty="0">
                <a:solidFill>
                  <a:schemeClr val="tx1"/>
                </a:solidFill>
              </a:rPr>
              <a:t>Determine which variable to replace. Because we have just chosen a new variable to enter into the solution, we must decide which variable currently in the solution to remove to make room for it. To do so, we divide each amount in the quantity column by the corresponding number in the column selected in the step 5. The row with the </a:t>
            </a:r>
            <a:r>
              <a:rPr lang="en-US" sz="2800" i="1" dirty="0">
                <a:solidFill>
                  <a:schemeClr val="tx1"/>
                </a:solidFill>
              </a:rPr>
              <a:t>smallest nonnegative number </a:t>
            </a:r>
            <a:r>
              <a:rPr lang="en-US" sz="2800" dirty="0">
                <a:solidFill>
                  <a:schemeClr val="tx1"/>
                </a:solidFill>
              </a:rPr>
              <a:t>calculated in this fashion will be replaced in the next tableau. This row is often referred to as the </a:t>
            </a:r>
            <a:r>
              <a:rPr lang="en-US" sz="2800" b="1" dirty="0">
                <a:solidFill>
                  <a:schemeClr val="tx1"/>
                </a:solidFill>
              </a:rPr>
              <a:t>pivot row</a:t>
            </a:r>
            <a:r>
              <a:rPr lang="en-US" sz="2800" dirty="0">
                <a:solidFill>
                  <a:schemeClr val="tx1"/>
                </a:solidFill>
              </a:rPr>
              <a:t>, and the column identified in step 5 is called the </a:t>
            </a:r>
            <a:r>
              <a:rPr lang="en-US" sz="2800" b="1" dirty="0">
                <a:solidFill>
                  <a:schemeClr val="tx1"/>
                </a:solidFill>
              </a:rPr>
              <a:t>pivot column</a:t>
            </a:r>
            <a:r>
              <a:rPr lang="en-US" sz="2800" dirty="0">
                <a:solidFill>
                  <a:schemeClr val="tx1"/>
                </a:solidFill>
              </a:rPr>
              <a:t>. The number at the intersection of the pivot row and pivot column is the </a:t>
            </a:r>
            <a:r>
              <a:rPr lang="en-US" sz="2800" b="1" dirty="0">
                <a:solidFill>
                  <a:schemeClr val="tx1"/>
                </a:solidFill>
              </a:rPr>
              <a:t>pivot number</a:t>
            </a:r>
            <a:endParaRPr lang="en-IN" sz="2800" dirty="0">
              <a:solidFill>
                <a:schemeClr val="tx1"/>
              </a:solidFill>
            </a:endParaRPr>
          </a:p>
          <a:p>
            <a:pPr algn="just"/>
            <a:r>
              <a:rPr lang="en-US" sz="2800" dirty="0">
                <a:solidFill>
                  <a:schemeClr val="tx1"/>
                </a:solidFill>
              </a:rPr>
              <a:t> </a:t>
            </a:r>
            <a:endParaRPr lang="en-IN" sz="28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81000"/>
            <a:ext cx="8077200" cy="6096000"/>
          </a:xfrm>
        </p:spPr>
        <p:txBody>
          <a:bodyPr>
            <a:noAutofit/>
          </a:bodyPr>
          <a:lstStyle/>
          <a:p>
            <a:pPr algn="just"/>
            <a:r>
              <a:rPr lang="en-US" sz="2800" b="1" dirty="0">
                <a:solidFill>
                  <a:schemeClr val="tx1"/>
                </a:solidFill>
              </a:rPr>
              <a:t>Step 7:</a:t>
            </a:r>
            <a:r>
              <a:rPr lang="en-US" sz="2800" dirty="0">
                <a:solidFill>
                  <a:schemeClr val="tx1"/>
                </a:solidFill>
              </a:rPr>
              <a:t>Compute new values for the pivot row. To find them, we simply divide every number in the row by the </a:t>
            </a:r>
            <a:r>
              <a:rPr lang="en-US" sz="2800" i="1" dirty="0">
                <a:solidFill>
                  <a:schemeClr val="tx1"/>
                </a:solidFill>
              </a:rPr>
              <a:t>pivot number</a:t>
            </a:r>
            <a:r>
              <a:rPr lang="en-US" sz="2800" dirty="0">
                <a:solidFill>
                  <a:schemeClr val="tx1"/>
                </a:solidFill>
              </a:rPr>
              <a:t>.</a:t>
            </a:r>
            <a:endParaRPr lang="en-IN" sz="2800" dirty="0">
              <a:solidFill>
                <a:schemeClr val="tx1"/>
              </a:solidFill>
            </a:endParaRPr>
          </a:p>
          <a:p>
            <a:pPr algn="just"/>
            <a:r>
              <a:rPr lang="en-US" sz="2800" dirty="0">
                <a:solidFill>
                  <a:schemeClr val="tx1"/>
                </a:solidFill>
              </a:rPr>
              <a:t>The new coefficients of the tableau are calculated as follows:</a:t>
            </a:r>
            <a:endParaRPr lang="en-IN" sz="2800" dirty="0">
              <a:solidFill>
                <a:schemeClr val="tx1"/>
              </a:solidFill>
            </a:endParaRPr>
          </a:p>
          <a:p>
            <a:pPr lvl="0" algn="just"/>
            <a:r>
              <a:rPr lang="en-US" sz="2800" dirty="0">
                <a:solidFill>
                  <a:schemeClr val="tx1"/>
                </a:solidFill>
              </a:rPr>
              <a:t>In the pivot row each new value is calculated as: </a:t>
            </a:r>
            <a:r>
              <a:rPr lang="en-US" sz="2800" i="1" dirty="0">
                <a:solidFill>
                  <a:schemeClr val="tx1"/>
                </a:solidFill>
              </a:rPr>
              <a:t>New value = Previous value / Pivot</a:t>
            </a:r>
            <a:endParaRPr lang="en-IN" sz="2800" dirty="0">
              <a:solidFill>
                <a:schemeClr val="tx1"/>
              </a:solidFill>
            </a:endParaRPr>
          </a:p>
          <a:p>
            <a:pPr lvl="0" algn="just"/>
            <a:r>
              <a:rPr lang="en-US" sz="2800" dirty="0">
                <a:solidFill>
                  <a:schemeClr val="tx1"/>
                </a:solidFill>
              </a:rPr>
              <a:t>In the other rows each new value is calculated as: </a:t>
            </a:r>
            <a:endParaRPr lang="en-IN" sz="2800" dirty="0">
              <a:solidFill>
                <a:schemeClr val="tx1"/>
              </a:solidFill>
            </a:endParaRPr>
          </a:p>
          <a:p>
            <a:pPr algn="just"/>
            <a:r>
              <a:rPr lang="en-US" sz="2800" i="1" dirty="0">
                <a:solidFill>
                  <a:schemeClr val="tx1"/>
                </a:solidFill>
              </a:rPr>
              <a:t>New value = Previous value - (Previous value in pivot column * New value in pivot row)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04800"/>
            <a:ext cx="8077200" cy="6172200"/>
          </a:xfrm>
        </p:spPr>
        <p:txBody>
          <a:bodyPr>
            <a:noAutofit/>
          </a:bodyPr>
          <a:lstStyle/>
          <a:p>
            <a:pPr algn="just"/>
            <a:r>
              <a:rPr lang="en-US" sz="2800" b="1" dirty="0">
                <a:solidFill>
                  <a:schemeClr val="tx1"/>
                </a:solidFill>
              </a:rPr>
              <a:t>Step 8:</a:t>
            </a:r>
            <a:r>
              <a:rPr lang="en-US" sz="2800" dirty="0">
                <a:solidFill>
                  <a:schemeClr val="tx1"/>
                </a:solidFill>
              </a:rPr>
              <a:t>Compute the </a:t>
            </a:r>
            <a:r>
              <a:rPr lang="en-US" sz="2800" i="1" dirty="0" err="1">
                <a:solidFill>
                  <a:schemeClr val="tx1"/>
                </a:solidFill>
              </a:rPr>
              <a:t>Zj</a:t>
            </a:r>
            <a:r>
              <a:rPr lang="en-US" sz="2800" dirty="0" err="1">
                <a:solidFill>
                  <a:schemeClr val="tx1"/>
                </a:solidFill>
              </a:rPr>
              <a:t>and</a:t>
            </a:r>
            <a:r>
              <a:rPr lang="en-US" sz="2800" dirty="0">
                <a:solidFill>
                  <a:schemeClr val="tx1"/>
                </a:solidFill>
              </a:rPr>
              <a:t> </a:t>
            </a:r>
            <a:r>
              <a:rPr lang="en-US" sz="2800" i="1" dirty="0" err="1">
                <a:solidFill>
                  <a:schemeClr val="tx1"/>
                </a:solidFill>
              </a:rPr>
              <a:t>Cj</a:t>
            </a:r>
            <a:r>
              <a:rPr lang="en-US" sz="2800" dirty="0">
                <a:solidFill>
                  <a:schemeClr val="tx1"/>
                </a:solidFill>
              </a:rPr>
              <a:t>_ </a:t>
            </a:r>
            <a:r>
              <a:rPr lang="en-US" sz="2800" i="1" dirty="0" err="1">
                <a:solidFill>
                  <a:schemeClr val="tx1"/>
                </a:solidFill>
              </a:rPr>
              <a:t>Zj</a:t>
            </a:r>
            <a:r>
              <a:rPr lang="en-US" sz="2800" dirty="0" err="1">
                <a:solidFill>
                  <a:schemeClr val="tx1"/>
                </a:solidFill>
              </a:rPr>
              <a:t>rows</a:t>
            </a:r>
            <a:r>
              <a:rPr lang="en-US" sz="2800" dirty="0">
                <a:solidFill>
                  <a:schemeClr val="tx1"/>
                </a:solidFill>
              </a:rPr>
              <a:t>, as demonstrated in the initial tableau. If all numbers in</a:t>
            </a:r>
            <a:endParaRPr lang="en-IN" sz="2800" dirty="0">
              <a:solidFill>
                <a:schemeClr val="tx1"/>
              </a:solidFill>
            </a:endParaRPr>
          </a:p>
          <a:p>
            <a:pPr algn="just"/>
            <a:r>
              <a:rPr lang="en-US" sz="2800" dirty="0">
                <a:solidFill>
                  <a:schemeClr val="tx1"/>
                </a:solidFill>
              </a:rPr>
              <a:t>the </a:t>
            </a:r>
            <a:r>
              <a:rPr lang="en-US" sz="2800" i="1" dirty="0" err="1">
                <a:solidFill>
                  <a:schemeClr val="tx1"/>
                </a:solidFill>
              </a:rPr>
              <a:t>Cj</a:t>
            </a:r>
            <a:r>
              <a:rPr lang="en-US" sz="2800" dirty="0">
                <a:solidFill>
                  <a:schemeClr val="tx1"/>
                </a:solidFill>
              </a:rPr>
              <a:t>_ </a:t>
            </a:r>
            <a:r>
              <a:rPr lang="en-US" sz="2800" i="1" dirty="0" err="1">
                <a:solidFill>
                  <a:schemeClr val="tx1"/>
                </a:solidFill>
              </a:rPr>
              <a:t>Zj</a:t>
            </a:r>
            <a:r>
              <a:rPr lang="en-US" sz="2800" dirty="0" err="1">
                <a:solidFill>
                  <a:schemeClr val="tx1"/>
                </a:solidFill>
              </a:rPr>
              <a:t>row</a:t>
            </a:r>
            <a:r>
              <a:rPr lang="en-US" sz="2800" dirty="0">
                <a:solidFill>
                  <a:schemeClr val="tx1"/>
                </a:solidFill>
              </a:rPr>
              <a:t> are zero or negative, we have found an optimal solution. If this is not the case, we must return to step 5.</a:t>
            </a:r>
            <a:endParaRPr lang="en-IN" sz="280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585</Words>
  <Application>Microsoft Office PowerPoint</Application>
  <PresentationFormat>On-screen Show (4:3)</PresentationFormat>
  <Paragraphs>22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Session-5 Simplex Method</vt:lpstr>
      <vt:lpstr>Simplex Method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Simplex Method</dc:title>
  <dc:creator>Suma Sumadhura</dc:creator>
  <cp:lastModifiedBy>T Sanath Kumar</cp:lastModifiedBy>
  <cp:revision>7</cp:revision>
  <dcterms:created xsi:type="dcterms:W3CDTF">2006-08-16T00:00:00Z</dcterms:created>
  <dcterms:modified xsi:type="dcterms:W3CDTF">2020-07-23T10:14:10Z</dcterms:modified>
</cp:coreProperties>
</file>