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0" d="100"/>
          <a:sy n="80" d="100"/>
        </p:scale>
        <p:origin x="52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C5345E5-17D5-4AF5-8587-62FC03890D2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101B92-2B40-4B1B-8A8C-5C0883FF1384}">
      <dgm:prSet/>
      <dgm:spPr/>
      <dgm:t>
        <a:bodyPr/>
        <a:lstStyle/>
        <a:p>
          <a:r>
            <a:rPr lang="en-US"/>
            <a:t>This approach to operate successfully, it is mandatory to</a:t>
          </a:r>
        </a:p>
      </dgm:t>
    </dgm:pt>
    <dgm:pt modelId="{C68A2110-BF53-4A85-8FEA-8904F3FCBEB2}" type="parTrans" cxnId="{55B8E050-C0BF-4A53-B911-C4652A515689}">
      <dgm:prSet/>
      <dgm:spPr/>
      <dgm:t>
        <a:bodyPr/>
        <a:lstStyle/>
        <a:p>
          <a:endParaRPr lang="en-US"/>
        </a:p>
      </dgm:t>
    </dgm:pt>
    <dgm:pt modelId="{72862222-AD64-4764-9DBD-CEBF95ADF3E0}" type="sibTrans" cxnId="{55B8E050-C0BF-4A53-B911-C4652A515689}">
      <dgm:prSet/>
      <dgm:spPr/>
      <dgm:t>
        <a:bodyPr/>
        <a:lstStyle/>
        <a:p>
          <a:endParaRPr lang="en-US"/>
        </a:p>
      </dgm:t>
    </dgm:pt>
    <dgm:pt modelId="{F2FCD136-CE0E-4FCD-BF6A-4A181A9AC713}">
      <dgm:prSet/>
      <dgm:spPr/>
      <dgm:t>
        <a:bodyPr/>
        <a:lstStyle/>
        <a:p>
          <a:r>
            <a:rPr lang="en-US"/>
            <a:t>design experiments to be conducted carefully</a:t>
          </a:r>
        </a:p>
      </dgm:t>
    </dgm:pt>
    <dgm:pt modelId="{AFAA860F-2F38-4F8A-AA58-811A95ADEE74}" type="parTrans" cxnId="{7B9E7227-EF03-49B9-82FD-9FDCBA0769C0}">
      <dgm:prSet/>
      <dgm:spPr/>
      <dgm:t>
        <a:bodyPr/>
        <a:lstStyle/>
        <a:p>
          <a:endParaRPr lang="en-US"/>
        </a:p>
      </dgm:t>
    </dgm:pt>
    <dgm:pt modelId="{AE1C772A-AB04-4288-B563-1B19A7B76975}" type="sibTrans" cxnId="{7B9E7227-EF03-49B9-82FD-9FDCBA0769C0}">
      <dgm:prSet/>
      <dgm:spPr/>
      <dgm:t>
        <a:bodyPr/>
        <a:lstStyle/>
        <a:p>
          <a:endParaRPr lang="en-US"/>
        </a:p>
      </dgm:t>
    </dgm:pt>
    <dgm:pt modelId="{122FC597-3C18-4055-90E3-F0905896F9B7}">
      <dgm:prSet/>
      <dgm:spPr/>
      <dgm:t>
        <a:bodyPr/>
        <a:lstStyle/>
        <a:p>
          <a:r>
            <a:rPr lang="en-US"/>
            <a:t>To evaluate the experimental results in light of errors that can be introduced by measurement inaccuracies, </a:t>
          </a:r>
        </a:p>
      </dgm:t>
    </dgm:pt>
    <dgm:pt modelId="{C4396AB5-1C1B-4047-B5D5-72BD5595F2A4}" type="parTrans" cxnId="{0B99844E-9841-43C8-A96C-E6D1678A8EDA}">
      <dgm:prSet/>
      <dgm:spPr/>
      <dgm:t>
        <a:bodyPr/>
        <a:lstStyle/>
        <a:p>
          <a:endParaRPr lang="en-US"/>
        </a:p>
      </dgm:t>
    </dgm:pt>
    <dgm:pt modelId="{A74342F6-D6FB-41C7-A0DD-CB5F3B6248EA}" type="sibTrans" cxnId="{0B99844E-9841-43C8-A96C-E6D1678A8EDA}">
      <dgm:prSet/>
      <dgm:spPr/>
      <dgm:t>
        <a:bodyPr/>
        <a:lstStyle/>
        <a:p>
          <a:endParaRPr lang="en-US"/>
        </a:p>
      </dgm:t>
    </dgm:pt>
    <dgm:pt modelId="{3F939513-FE5C-4FF6-BC25-14CCB9B21D98}">
      <dgm:prSet/>
      <dgm:spPr/>
      <dgm:t>
        <a:bodyPr/>
        <a:lstStyle/>
        <a:p>
          <a:r>
            <a:rPr lang="en-US"/>
            <a:t>To draw inferences about the decisions reached, based upon the limited number of observations performed</a:t>
          </a:r>
        </a:p>
      </dgm:t>
    </dgm:pt>
    <dgm:pt modelId="{81670788-C55B-49BE-B437-378EF149D2B9}" type="parTrans" cxnId="{2895B868-87F5-4BB6-AD50-AEBC3450EF3A}">
      <dgm:prSet/>
      <dgm:spPr/>
      <dgm:t>
        <a:bodyPr/>
        <a:lstStyle/>
        <a:p>
          <a:endParaRPr lang="en-US"/>
        </a:p>
      </dgm:t>
    </dgm:pt>
    <dgm:pt modelId="{78A59741-7FEB-433E-920E-C7D70857D5E0}" type="sibTrans" cxnId="{2895B868-87F5-4BB6-AD50-AEBC3450EF3A}">
      <dgm:prSet/>
      <dgm:spPr/>
      <dgm:t>
        <a:bodyPr/>
        <a:lstStyle/>
        <a:p>
          <a:endParaRPr lang="en-US"/>
        </a:p>
      </dgm:t>
    </dgm:pt>
    <dgm:pt modelId="{79B0A350-940F-4ED2-A6E0-1D621420604F}" type="pres">
      <dgm:prSet presAssocID="{9C5345E5-17D5-4AF5-8587-62FC03890D27}" presName="root" presStyleCnt="0">
        <dgm:presLayoutVars>
          <dgm:dir/>
          <dgm:resizeHandles val="exact"/>
        </dgm:presLayoutVars>
      </dgm:prSet>
      <dgm:spPr/>
    </dgm:pt>
    <dgm:pt modelId="{E87A7AC2-3E87-4301-93C5-CD8AF01CE60E}" type="pres">
      <dgm:prSet presAssocID="{55101B92-2B40-4B1B-8A8C-5C0883FF1384}" presName="compNode" presStyleCnt="0"/>
      <dgm:spPr/>
    </dgm:pt>
    <dgm:pt modelId="{B755410D-E284-4606-A869-37EC1636BB47}" type="pres">
      <dgm:prSet presAssocID="{55101B92-2B40-4B1B-8A8C-5C0883FF1384}" presName="bgRect" presStyleLbl="bgShp" presStyleIdx="0" presStyleCnt="4"/>
      <dgm:spPr/>
    </dgm:pt>
    <dgm:pt modelId="{F9107EC8-7934-409A-B09F-BA95FDA0E549}" type="pres">
      <dgm:prSet presAssocID="{55101B92-2B40-4B1B-8A8C-5C0883FF13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FE1116D0-D980-4607-B173-1CCCBE6AC37C}" type="pres">
      <dgm:prSet presAssocID="{55101B92-2B40-4B1B-8A8C-5C0883FF1384}" presName="spaceRect" presStyleCnt="0"/>
      <dgm:spPr/>
    </dgm:pt>
    <dgm:pt modelId="{DA4C17CC-1EDF-4B70-B26A-D1B677A77B56}" type="pres">
      <dgm:prSet presAssocID="{55101B92-2B40-4B1B-8A8C-5C0883FF1384}" presName="parTx" presStyleLbl="revTx" presStyleIdx="0" presStyleCnt="4">
        <dgm:presLayoutVars>
          <dgm:chMax val="0"/>
          <dgm:chPref val="0"/>
        </dgm:presLayoutVars>
      </dgm:prSet>
      <dgm:spPr/>
    </dgm:pt>
    <dgm:pt modelId="{D073F2F0-84B4-4B36-9EA4-CBC6266F41FF}" type="pres">
      <dgm:prSet presAssocID="{72862222-AD64-4764-9DBD-CEBF95ADF3E0}" presName="sibTrans" presStyleCnt="0"/>
      <dgm:spPr/>
    </dgm:pt>
    <dgm:pt modelId="{6C502C4D-D89A-46E9-A57D-88933A7C7F0C}" type="pres">
      <dgm:prSet presAssocID="{F2FCD136-CE0E-4FCD-BF6A-4A181A9AC713}" presName="compNode" presStyleCnt="0"/>
      <dgm:spPr/>
    </dgm:pt>
    <dgm:pt modelId="{10AAA30F-D0B7-40CC-B437-3E5F4B973704}" type="pres">
      <dgm:prSet presAssocID="{F2FCD136-CE0E-4FCD-BF6A-4A181A9AC713}" presName="bgRect" presStyleLbl="bgShp" presStyleIdx="1" presStyleCnt="4"/>
      <dgm:spPr/>
    </dgm:pt>
    <dgm:pt modelId="{C2D7F7F4-9BCB-410C-AC02-2CBAC6F6008D}" type="pres">
      <dgm:prSet presAssocID="{F2FCD136-CE0E-4FCD-BF6A-4A181A9AC7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64A7F413-1332-46D8-81CA-2D1773EFAF12}" type="pres">
      <dgm:prSet presAssocID="{F2FCD136-CE0E-4FCD-BF6A-4A181A9AC713}" presName="spaceRect" presStyleCnt="0"/>
      <dgm:spPr/>
    </dgm:pt>
    <dgm:pt modelId="{41BB10B4-EB02-4636-865B-67472C95CA31}" type="pres">
      <dgm:prSet presAssocID="{F2FCD136-CE0E-4FCD-BF6A-4A181A9AC713}" presName="parTx" presStyleLbl="revTx" presStyleIdx="1" presStyleCnt="4">
        <dgm:presLayoutVars>
          <dgm:chMax val="0"/>
          <dgm:chPref val="0"/>
        </dgm:presLayoutVars>
      </dgm:prSet>
      <dgm:spPr/>
    </dgm:pt>
    <dgm:pt modelId="{09F39849-EBEE-4112-A3A8-BA70AD3129CA}" type="pres">
      <dgm:prSet presAssocID="{AE1C772A-AB04-4288-B563-1B19A7B76975}" presName="sibTrans" presStyleCnt="0"/>
      <dgm:spPr/>
    </dgm:pt>
    <dgm:pt modelId="{95AF5F26-C28E-4A26-AAEA-7EA9F6A09AC7}" type="pres">
      <dgm:prSet presAssocID="{122FC597-3C18-4055-90E3-F0905896F9B7}" presName="compNode" presStyleCnt="0"/>
      <dgm:spPr/>
    </dgm:pt>
    <dgm:pt modelId="{53DE3297-655E-4286-9E79-7CC2CA3E1AC7}" type="pres">
      <dgm:prSet presAssocID="{122FC597-3C18-4055-90E3-F0905896F9B7}" presName="bgRect" presStyleLbl="bgShp" presStyleIdx="2" presStyleCnt="4"/>
      <dgm:spPr/>
    </dgm:pt>
    <dgm:pt modelId="{92336DA9-C4F2-4CE4-9057-3322D466CF1C}" type="pres">
      <dgm:prSet presAssocID="{122FC597-3C18-4055-90E3-F0905896F9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7A33AA7-2607-4045-AA17-E780D0401137}" type="pres">
      <dgm:prSet presAssocID="{122FC597-3C18-4055-90E3-F0905896F9B7}" presName="spaceRect" presStyleCnt="0"/>
      <dgm:spPr/>
    </dgm:pt>
    <dgm:pt modelId="{A1918112-A6D1-468E-B9F6-2C842C1159BC}" type="pres">
      <dgm:prSet presAssocID="{122FC597-3C18-4055-90E3-F0905896F9B7}" presName="parTx" presStyleLbl="revTx" presStyleIdx="2" presStyleCnt="4">
        <dgm:presLayoutVars>
          <dgm:chMax val="0"/>
          <dgm:chPref val="0"/>
        </dgm:presLayoutVars>
      </dgm:prSet>
      <dgm:spPr/>
    </dgm:pt>
    <dgm:pt modelId="{F89A00EA-6408-4032-BFD1-E20AB1B306C7}" type="pres">
      <dgm:prSet presAssocID="{A74342F6-D6FB-41C7-A0DD-CB5F3B6248EA}" presName="sibTrans" presStyleCnt="0"/>
      <dgm:spPr/>
    </dgm:pt>
    <dgm:pt modelId="{489D7735-DE52-404C-806C-DCC6051B4024}" type="pres">
      <dgm:prSet presAssocID="{3F939513-FE5C-4FF6-BC25-14CCB9B21D98}" presName="compNode" presStyleCnt="0"/>
      <dgm:spPr/>
    </dgm:pt>
    <dgm:pt modelId="{DC6AC9EF-EC86-4C1B-B533-1FDD7972E9A4}" type="pres">
      <dgm:prSet presAssocID="{3F939513-FE5C-4FF6-BC25-14CCB9B21D98}" presName="bgRect" presStyleLbl="bgShp" presStyleIdx="3" presStyleCnt="4"/>
      <dgm:spPr/>
    </dgm:pt>
    <dgm:pt modelId="{C9CDE38E-D25E-46DE-B345-62B0399225D1}" type="pres">
      <dgm:prSet presAssocID="{3F939513-FE5C-4FF6-BC25-14CCB9B21D98}" presName="iconRect" presStyleLbl="node1" presStyleIdx="3" presStyleCnt="4" custLinFactNeighborY="3021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5874A6EB-ABAA-475A-994D-D4BF4DE7FF0C}" type="pres">
      <dgm:prSet presAssocID="{3F939513-FE5C-4FF6-BC25-14CCB9B21D98}" presName="spaceRect" presStyleCnt="0"/>
      <dgm:spPr/>
    </dgm:pt>
    <dgm:pt modelId="{CA69B42F-9B79-4FF4-842F-1FBBF404E039}" type="pres">
      <dgm:prSet presAssocID="{3F939513-FE5C-4FF6-BC25-14CCB9B21D98}" presName="parTx" presStyleLbl="revTx" presStyleIdx="3" presStyleCnt="4">
        <dgm:presLayoutVars>
          <dgm:chMax val="0"/>
          <dgm:chPref val="0"/>
        </dgm:presLayoutVars>
      </dgm:prSet>
      <dgm:spPr/>
    </dgm:pt>
  </dgm:ptLst>
  <dgm:cxnLst>
    <dgm:cxn modelId="{692BEE17-B9E9-4AC8-9CD8-F585ACDDCD27}" type="presOf" srcId="{122FC597-3C18-4055-90E3-F0905896F9B7}" destId="{A1918112-A6D1-468E-B9F6-2C842C1159BC}" srcOrd="0" destOrd="0" presId="urn:microsoft.com/office/officeart/2018/2/layout/IconVerticalSolidList"/>
    <dgm:cxn modelId="{7B9E7227-EF03-49B9-82FD-9FDCBA0769C0}" srcId="{9C5345E5-17D5-4AF5-8587-62FC03890D27}" destId="{F2FCD136-CE0E-4FCD-BF6A-4A181A9AC713}" srcOrd="1" destOrd="0" parTransId="{AFAA860F-2F38-4F8A-AA58-811A95ADEE74}" sibTransId="{AE1C772A-AB04-4288-B563-1B19A7B76975}"/>
    <dgm:cxn modelId="{41787036-BC53-4E5D-89B3-153A64D7BDC6}" type="presOf" srcId="{3F939513-FE5C-4FF6-BC25-14CCB9B21D98}" destId="{CA69B42F-9B79-4FF4-842F-1FBBF404E039}" srcOrd="0" destOrd="0" presId="urn:microsoft.com/office/officeart/2018/2/layout/IconVerticalSolidList"/>
    <dgm:cxn modelId="{13FB035D-7248-4F49-A590-A69E691A0E4F}" type="presOf" srcId="{55101B92-2B40-4B1B-8A8C-5C0883FF1384}" destId="{DA4C17CC-1EDF-4B70-B26A-D1B677A77B56}" srcOrd="0" destOrd="0" presId="urn:microsoft.com/office/officeart/2018/2/layout/IconVerticalSolidList"/>
    <dgm:cxn modelId="{2895B868-87F5-4BB6-AD50-AEBC3450EF3A}" srcId="{9C5345E5-17D5-4AF5-8587-62FC03890D27}" destId="{3F939513-FE5C-4FF6-BC25-14CCB9B21D98}" srcOrd="3" destOrd="0" parTransId="{81670788-C55B-49BE-B437-378EF149D2B9}" sibTransId="{78A59741-7FEB-433E-920E-C7D70857D5E0}"/>
    <dgm:cxn modelId="{EEB1A46D-B172-4A74-B0D2-EA951A59BB7F}" type="presOf" srcId="{F2FCD136-CE0E-4FCD-BF6A-4A181A9AC713}" destId="{41BB10B4-EB02-4636-865B-67472C95CA31}" srcOrd="0" destOrd="0" presId="urn:microsoft.com/office/officeart/2018/2/layout/IconVerticalSolidList"/>
    <dgm:cxn modelId="{0B99844E-9841-43C8-A96C-E6D1678A8EDA}" srcId="{9C5345E5-17D5-4AF5-8587-62FC03890D27}" destId="{122FC597-3C18-4055-90E3-F0905896F9B7}" srcOrd="2" destOrd="0" parTransId="{C4396AB5-1C1B-4047-B5D5-72BD5595F2A4}" sibTransId="{A74342F6-D6FB-41C7-A0DD-CB5F3B6248EA}"/>
    <dgm:cxn modelId="{55B8E050-C0BF-4A53-B911-C4652A515689}" srcId="{9C5345E5-17D5-4AF5-8587-62FC03890D27}" destId="{55101B92-2B40-4B1B-8A8C-5C0883FF1384}" srcOrd="0" destOrd="0" parTransId="{C68A2110-BF53-4A85-8FEA-8904F3FCBEB2}" sibTransId="{72862222-AD64-4764-9DBD-CEBF95ADF3E0}"/>
    <dgm:cxn modelId="{60EFC788-0463-4BF6-A5F1-4F661275A096}" type="presOf" srcId="{9C5345E5-17D5-4AF5-8587-62FC03890D27}" destId="{79B0A350-940F-4ED2-A6E0-1D621420604F}" srcOrd="0" destOrd="0" presId="urn:microsoft.com/office/officeart/2018/2/layout/IconVerticalSolidList"/>
    <dgm:cxn modelId="{B9A084C9-317E-4BE8-8627-13F673E50514}" type="presParOf" srcId="{79B0A350-940F-4ED2-A6E0-1D621420604F}" destId="{E87A7AC2-3E87-4301-93C5-CD8AF01CE60E}" srcOrd="0" destOrd="0" presId="urn:microsoft.com/office/officeart/2018/2/layout/IconVerticalSolidList"/>
    <dgm:cxn modelId="{00B605BF-0A73-4DEF-9425-B582E1D26C82}" type="presParOf" srcId="{E87A7AC2-3E87-4301-93C5-CD8AF01CE60E}" destId="{B755410D-E284-4606-A869-37EC1636BB47}" srcOrd="0" destOrd="0" presId="urn:microsoft.com/office/officeart/2018/2/layout/IconVerticalSolidList"/>
    <dgm:cxn modelId="{7DE0F0A7-4217-49FB-8154-EA91D74CF55E}" type="presParOf" srcId="{E87A7AC2-3E87-4301-93C5-CD8AF01CE60E}" destId="{F9107EC8-7934-409A-B09F-BA95FDA0E549}" srcOrd="1" destOrd="0" presId="urn:microsoft.com/office/officeart/2018/2/layout/IconVerticalSolidList"/>
    <dgm:cxn modelId="{B16C3B16-3253-4767-944D-D0D109718D5B}" type="presParOf" srcId="{E87A7AC2-3E87-4301-93C5-CD8AF01CE60E}" destId="{FE1116D0-D980-4607-B173-1CCCBE6AC37C}" srcOrd="2" destOrd="0" presId="urn:microsoft.com/office/officeart/2018/2/layout/IconVerticalSolidList"/>
    <dgm:cxn modelId="{42C54D75-EAE7-46AF-A4D5-C1CAEBC9F854}" type="presParOf" srcId="{E87A7AC2-3E87-4301-93C5-CD8AF01CE60E}" destId="{DA4C17CC-1EDF-4B70-B26A-D1B677A77B56}" srcOrd="3" destOrd="0" presId="urn:microsoft.com/office/officeart/2018/2/layout/IconVerticalSolidList"/>
    <dgm:cxn modelId="{3E3FBCD9-A334-434D-8E26-3503F3839499}" type="presParOf" srcId="{79B0A350-940F-4ED2-A6E0-1D621420604F}" destId="{D073F2F0-84B4-4B36-9EA4-CBC6266F41FF}" srcOrd="1" destOrd="0" presId="urn:microsoft.com/office/officeart/2018/2/layout/IconVerticalSolidList"/>
    <dgm:cxn modelId="{F47575C1-3238-449F-8C8C-EB3AC19186F4}" type="presParOf" srcId="{79B0A350-940F-4ED2-A6E0-1D621420604F}" destId="{6C502C4D-D89A-46E9-A57D-88933A7C7F0C}" srcOrd="2" destOrd="0" presId="urn:microsoft.com/office/officeart/2018/2/layout/IconVerticalSolidList"/>
    <dgm:cxn modelId="{C45DAE02-250F-4BA7-92F1-0935252A08FB}" type="presParOf" srcId="{6C502C4D-D89A-46E9-A57D-88933A7C7F0C}" destId="{10AAA30F-D0B7-40CC-B437-3E5F4B973704}" srcOrd="0" destOrd="0" presId="urn:microsoft.com/office/officeart/2018/2/layout/IconVerticalSolidList"/>
    <dgm:cxn modelId="{C6477889-5992-4717-A242-4867BAD912E1}" type="presParOf" srcId="{6C502C4D-D89A-46E9-A57D-88933A7C7F0C}" destId="{C2D7F7F4-9BCB-410C-AC02-2CBAC6F6008D}" srcOrd="1" destOrd="0" presId="urn:microsoft.com/office/officeart/2018/2/layout/IconVerticalSolidList"/>
    <dgm:cxn modelId="{C63B25E7-D440-410B-BB42-8EE2D42F1427}" type="presParOf" srcId="{6C502C4D-D89A-46E9-A57D-88933A7C7F0C}" destId="{64A7F413-1332-46D8-81CA-2D1773EFAF12}" srcOrd="2" destOrd="0" presId="urn:microsoft.com/office/officeart/2018/2/layout/IconVerticalSolidList"/>
    <dgm:cxn modelId="{F8DB55E3-BCC2-4FC2-8A3D-9C0D53A32F30}" type="presParOf" srcId="{6C502C4D-D89A-46E9-A57D-88933A7C7F0C}" destId="{41BB10B4-EB02-4636-865B-67472C95CA31}" srcOrd="3" destOrd="0" presId="urn:microsoft.com/office/officeart/2018/2/layout/IconVerticalSolidList"/>
    <dgm:cxn modelId="{3826073C-E116-4751-9658-773113B5F3F5}" type="presParOf" srcId="{79B0A350-940F-4ED2-A6E0-1D621420604F}" destId="{09F39849-EBEE-4112-A3A8-BA70AD3129CA}" srcOrd="3" destOrd="0" presId="urn:microsoft.com/office/officeart/2018/2/layout/IconVerticalSolidList"/>
    <dgm:cxn modelId="{AC7958C9-EAF2-4939-8438-A1217A9598AD}" type="presParOf" srcId="{79B0A350-940F-4ED2-A6E0-1D621420604F}" destId="{95AF5F26-C28E-4A26-AAEA-7EA9F6A09AC7}" srcOrd="4" destOrd="0" presId="urn:microsoft.com/office/officeart/2018/2/layout/IconVerticalSolidList"/>
    <dgm:cxn modelId="{C0114D4E-FE98-49FB-B578-E9BEEDC8A95E}" type="presParOf" srcId="{95AF5F26-C28E-4A26-AAEA-7EA9F6A09AC7}" destId="{53DE3297-655E-4286-9E79-7CC2CA3E1AC7}" srcOrd="0" destOrd="0" presId="urn:microsoft.com/office/officeart/2018/2/layout/IconVerticalSolidList"/>
    <dgm:cxn modelId="{548D8DCC-9265-477F-9888-6C0BE920E022}" type="presParOf" srcId="{95AF5F26-C28E-4A26-AAEA-7EA9F6A09AC7}" destId="{92336DA9-C4F2-4CE4-9057-3322D466CF1C}" srcOrd="1" destOrd="0" presId="urn:microsoft.com/office/officeart/2018/2/layout/IconVerticalSolidList"/>
    <dgm:cxn modelId="{C6FC094A-0690-4E69-AFCB-B9FEC934217F}" type="presParOf" srcId="{95AF5F26-C28E-4A26-AAEA-7EA9F6A09AC7}" destId="{F7A33AA7-2607-4045-AA17-E780D0401137}" srcOrd="2" destOrd="0" presId="urn:microsoft.com/office/officeart/2018/2/layout/IconVerticalSolidList"/>
    <dgm:cxn modelId="{824BA1AA-297E-45D5-A3CD-A38B5BD99BA9}" type="presParOf" srcId="{95AF5F26-C28E-4A26-AAEA-7EA9F6A09AC7}" destId="{A1918112-A6D1-468E-B9F6-2C842C1159BC}" srcOrd="3" destOrd="0" presId="urn:microsoft.com/office/officeart/2018/2/layout/IconVerticalSolidList"/>
    <dgm:cxn modelId="{887F39D3-0918-4097-93AB-C1A52D44E2F6}" type="presParOf" srcId="{79B0A350-940F-4ED2-A6E0-1D621420604F}" destId="{F89A00EA-6408-4032-BFD1-E20AB1B306C7}" srcOrd="5" destOrd="0" presId="urn:microsoft.com/office/officeart/2018/2/layout/IconVerticalSolidList"/>
    <dgm:cxn modelId="{321D6E73-D8B9-49AA-9EEA-05E2A4304DB4}" type="presParOf" srcId="{79B0A350-940F-4ED2-A6E0-1D621420604F}" destId="{489D7735-DE52-404C-806C-DCC6051B4024}" srcOrd="6" destOrd="0" presId="urn:microsoft.com/office/officeart/2018/2/layout/IconVerticalSolidList"/>
    <dgm:cxn modelId="{CDBFE5EE-3AF2-4348-8DFE-7E2B3E74CFE5}" type="presParOf" srcId="{489D7735-DE52-404C-806C-DCC6051B4024}" destId="{DC6AC9EF-EC86-4C1B-B533-1FDD7972E9A4}" srcOrd="0" destOrd="0" presId="urn:microsoft.com/office/officeart/2018/2/layout/IconVerticalSolidList"/>
    <dgm:cxn modelId="{5EC2AA98-2C2D-4B8D-8DBB-B5AE5ACB32D0}" type="presParOf" srcId="{489D7735-DE52-404C-806C-DCC6051B4024}" destId="{C9CDE38E-D25E-46DE-B345-62B0399225D1}" srcOrd="1" destOrd="0" presId="urn:microsoft.com/office/officeart/2018/2/layout/IconVerticalSolidList"/>
    <dgm:cxn modelId="{AFFAF4A2-E19B-4313-9B18-C1A20B91994A}" type="presParOf" srcId="{489D7735-DE52-404C-806C-DCC6051B4024}" destId="{5874A6EB-ABAA-475A-994D-D4BF4DE7FF0C}" srcOrd="2" destOrd="0" presId="urn:microsoft.com/office/officeart/2018/2/layout/IconVerticalSolidList"/>
    <dgm:cxn modelId="{7E4F1893-8F05-4712-9490-D5A218AF90CA}" type="presParOf" srcId="{489D7735-DE52-404C-806C-DCC6051B4024}" destId="{CA69B42F-9B79-4FF4-842F-1FBBF404E0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5410D-E284-4606-A869-37EC1636BB47}">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07EC8-7934-409A-B09F-BA95FDA0E549}">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C17CC-1EDF-4B70-B26A-D1B677A77B56}">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This approach to operate successfully, it is mandatory to</a:t>
          </a:r>
        </a:p>
      </dsp:txBody>
      <dsp:txXfrm>
        <a:off x="1374223" y="2347"/>
        <a:ext cx="4874176" cy="1189803"/>
      </dsp:txXfrm>
    </dsp:sp>
    <dsp:sp modelId="{10AAA30F-D0B7-40CC-B437-3E5F4B973704}">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7F7F4-9BCB-410C-AC02-2CBAC6F6008D}">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BB10B4-EB02-4636-865B-67472C95CA31}">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design experiments to be conducted carefully</a:t>
          </a:r>
        </a:p>
      </dsp:txBody>
      <dsp:txXfrm>
        <a:off x="1374223" y="1489602"/>
        <a:ext cx="4874176" cy="1189803"/>
      </dsp:txXfrm>
    </dsp:sp>
    <dsp:sp modelId="{53DE3297-655E-4286-9E79-7CC2CA3E1AC7}">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36DA9-C4F2-4CE4-9057-3322D466CF1C}">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918112-A6D1-468E-B9F6-2C842C1159BC}">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To evaluate the experimental results in light of errors that can be introduced by measurement inaccuracies, </a:t>
          </a:r>
        </a:p>
      </dsp:txBody>
      <dsp:txXfrm>
        <a:off x="1374223" y="2976856"/>
        <a:ext cx="4874176" cy="1189803"/>
      </dsp:txXfrm>
    </dsp:sp>
    <dsp:sp modelId="{DC6AC9EF-EC86-4C1B-B533-1FDD7972E9A4}">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DE38E-D25E-46DE-B345-62B0399225D1}">
      <dsp:nvSpPr>
        <dsp:cNvPr id="0" name=""/>
        <dsp:cNvSpPr/>
      </dsp:nvSpPr>
      <dsp:spPr>
        <a:xfrm>
          <a:off x="359915" y="4929522"/>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9B42F-9B79-4FF4-842F-1FBBF404E039}">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To draw inferences about the decisions reached, based upon the limited number of observations performed</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Programming</a:t>
            </a:r>
          </a:p>
        </p:txBody>
      </p:sp>
      <p:pic>
        <p:nvPicPr>
          <p:cNvPr id="3" name="Picture 2"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4" name="Footer Placeholder 3"/>
          <p:cNvSpPr>
            <a:spLocks noGrp="1"/>
          </p:cNvSpPr>
          <p:nvPr/>
        </p:nvSpPr>
        <p:spPr>
          <a:xfrm>
            <a:off x="898804" y="5954628"/>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066FD-7DB9-4010-9C0C-91CDD5197F3D}"/>
              </a:ext>
            </a:extLst>
          </p:cNvPr>
          <p:cNvSpPr>
            <a:spLocks noGrp="1"/>
          </p:cNvSpPr>
          <p:nvPr>
            <p:ph idx="1"/>
          </p:nvPr>
        </p:nvSpPr>
        <p:spPr>
          <a:xfrm>
            <a:off x="838200" y="972065"/>
            <a:ext cx="10515600" cy="5204898"/>
          </a:xfrm>
        </p:spPr>
        <p:txBody>
          <a:bodyPr/>
          <a:lstStyle/>
          <a:p>
            <a:pPr algn="just"/>
            <a:r>
              <a:rPr lang="en-US" dirty="0"/>
              <a:t>Subsequently, all the personnel who participate in structuring the decision process in the management of the reﬁnery would be allowed to interact with the model. </a:t>
            </a:r>
          </a:p>
          <a:p>
            <a:pPr algn="just"/>
            <a:r>
              <a:rPr lang="en-US" dirty="0"/>
              <a:t>The production manager would establish production plans</a:t>
            </a:r>
          </a:p>
          <a:p>
            <a:pPr algn="just"/>
            <a:r>
              <a:rPr lang="en-US" dirty="0"/>
              <a:t>The marketing manager would secure contracts and develop marketing strategies </a:t>
            </a:r>
          </a:p>
          <a:p>
            <a:pPr algn="just"/>
            <a:r>
              <a:rPr lang="en-US" dirty="0"/>
              <a:t>The purchasing manager would identify prices and sources of crude oil and develop acquisition programs, and so forth.</a:t>
            </a:r>
            <a:endParaRPr lang="en-IN" dirty="0"/>
          </a:p>
          <a:p>
            <a:pPr algn="just"/>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0566" y="62347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23575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1DC98-EB5D-4689-8D02-18D8C8DA5996}"/>
              </a:ext>
            </a:extLst>
          </p:cNvPr>
          <p:cNvSpPr>
            <a:spLocks noGrp="1"/>
          </p:cNvSpPr>
          <p:nvPr>
            <p:ph idx="1"/>
          </p:nvPr>
        </p:nvSpPr>
        <p:spPr>
          <a:xfrm>
            <a:off x="838200" y="1005016"/>
            <a:ext cx="10515600" cy="5171947"/>
          </a:xfrm>
        </p:spPr>
        <p:txBody>
          <a:bodyPr/>
          <a:lstStyle/>
          <a:p>
            <a:r>
              <a:rPr lang="en-US" dirty="0"/>
              <a:t>The cost of processing each alternative has been reduced, and the speed of measuring the performance of each alternative has been increased. </a:t>
            </a:r>
          </a:p>
          <a:p>
            <a:r>
              <a:rPr lang="en-US" dirty="0"/>
              <a:t>Gaming is used mostly as a learning device for developing some appreciation for those complexities inherent in a decision-making process. </a:t>
            </a:r>
          </a:p>
          <a:p>
            <a:r>
              <a:rPr lang="en-US" dirty="0"/>
              <a:t>Several management games have been designed to illustrate how marketing, production, and ﬁnancial decisions interact in a competitive economy.</a:t>
            </a:r>
          </a:p>
          <a:p>
            <a:pPr>
              <a:buNone/>
            </a:pP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4711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E7FB-9EC5-45AE-8E22-088760700B12}"/>
              </a:ext>
            </a:extLst>
          </p:cNvPr>
          <p:cNvSpPr>
            <a:spLocks noGrp="1"/>
          </p:cNvSpPr>
          <p:nvPr>
            <p:ph type="title"/>
          </p:nvPr>
        </p:nvSpPr>
        <p:spPr/>
        <p:txBody>
          <a:bodyPr/>
          <a:lstStyle/>
          <a:p>
            <a:pPr algn="ctr"/>
            <a:r>
              <a:rPr lang="en-IN" dirty="0"/>
              <a:t>Simulation</a:t>
            </a:r>
          </a:p>
        </p:txBody>
      </p:sp>
      <p:sp>
        <p:nvSpPr>
          <p:cNvPr id="3" name="Content Placeholder 2">
            <a:extLst>
              <a:ext uri="{FF2B5EF4-FFF2-40B4-BE49-F238E27FC236}">
                <a16:creationId xmlns:a16="http://schemas.microsoft.com/office/drawing/2014/main" id="{4140681B-FEDD-471B-B99F-D07D44D87BC5}"/>
              </a:ext>
            </a:extLst>
          </p:cNvPr>
          <p:cNvSpPr>
            <a:spLocks noGrp="1"/>
          </p:cNvSpPr>
          <p:nvPr>
            <p:ph idx="1"/>
          </p:nvPr>
        </p:nvSpPr>
        <p:spPr/>
        <p:txBody>
          <a:bodyPr/>
          <a:lstStyle/>
          <a:p>
            <a:r>
              <a:rPr lang="en-US" dirty="0"/>
              <a:t>Simulation models are similar to gaming models except that all human decision-makers are removed from the modeling process.</a:t>
            </a:r>
          </a:p>
          <a:p>
            <a:r>
              <a:rPr lang="en-US" dirty="0"/>
              <a:t>The model provides the means to evaluate the performance of a number of alternatives, supplied externally to the model by the decision-maker, without allowing for human interactions at intermediate stages of the model computation. </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16681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7B46-C3D7-4774-B55B-04303A1BC1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F5921B-B5B6-458B-9549-7F4B8618A540}"/>
              </a:ext>
            </a:extLst>
          </p:cNvPr>
          <p:cNvSpPr>
            <a:spLocks noGrp="1"/>
          </p:cNvSpPr>
          <p:nvPr>
            <p:ph idx="1"/>
          </p:nvPr>
        </p:nvSpPr>
        <p:spPr/>
        <p:txBody>
          <a:bodyPr/>
          <a:lstStyle/>
          <a:p>
            <a:r>
              <a:rPr lang="en-US" dirty="0"/>
              <a:t>Like operational exercises and gaming, simulation models neither generate alternatives nor produce an optimum answer to the decision under study. </a:t>
            </a:r>
          </a:p>
          <a:p>
            <a:r>
              <a:rPr lang="en-US" dirty="0"/>
              <a:t>These types of models are inductive and empirical in nature; they are useful only to assess the performance of alternatives identiﬁed previously by the decision-maker.</a:t>
            </a:r>
          </a:p>
          <a:p>
            <a:r>
              <a:rPr lang="en-US" dirty="0"/>
              <a:t>Many simulation models take the form of computer programs, where logical arithmetic operations are performed in a prearranged sequence.</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32303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D03B-3192-41FE-A7BA-B690B3D34321}"/>
              </a:ext>
            </a:extLst>
          </p:cNvPr>
          <p:cNvSpPr>
            <a:spLocks noGrp="1"/>
          </p:cNvSpPr>
          <p:nvPr>
            <p:ph type="title"/>
          </p:nvPr>
        </p:nvSpPr>
        <p:spPr/>
        <p:txBody>
          <a:bodyPr/>
          <a:lstStyle/>
          <a:p>
            <a:pPr algn="ctr"/>
            <a:r>
              <a:rPr lang="en-IN" dirty="0"/>
              <a:t>Analytical Model</a:t>
            </a:r>
          </a:p>
        </p:txBody>
      </p:sp>
      <p:sp>
        <p:nvSpPr>
          <p:cNvPr id="3" name="Content Placeholder 2">
            <a:extLst>
              <a:ext uri="{FF2B5EF4-FFF2-40B4-BE49-F238E27FC236}">
                <a16:creationId xmlns:a16="http://schemas.microsoft.com/office/drawing/2014/main" id="{799F33D7-F6BF-4A67-9A59-FF8B56E03C83}"/>
              </a:ext>
            </a:extLst>
          </p:cNvPr>
          <p:cNvSpPr>
            <a:spLocks noGrp="1"/>
          </p:cNvSpPr>
          <p:nvPr>
            <p:ph idx="1"/>
          </p:nvPr>
        </p:nvSpPr>
        <p:spPr/>
        <p:txBody>
          <a:bodyPr/>
          <a:lstStyle/>
          <a:p>
            <a:r>
              <a:rPr lang="en-US" dirty="0"/>
              <a:t>Finally, the fourth model category proposed in this framework is the analytical model</a:t>
            </a:r>
          </a:p>
          <a:p>
            <a:r>
              <a:rPr lang="en-US" dirty="0"/>
              <a:t>In this type of model, the problem is represented completely in mathematical terms</a:t>
            </a:r>
          </a:p>
          <a:p>
            <a:r>
              <a:rPr lang="en-US" dirty="0"/>
              <a:t>Normally by means of a criterion or objective, which we seek to maximize or minimize</a:t>
            </a:r>
          </a:p>
          <a:p>
            <a:r>
              <a:rPr lang="en-US" dirty="0"/>
              <a:t>Subject to a set of mathematical constraints that portray the conditions under which the decisions have to be made.</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80875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01D3E-ED08-4783-A7CE-C6A04C8B8DF0}"/>
              </a:ext>
            </a:extLst>
          </p:cNvPr>
          <p:cNvSpPr>
            <a:spLocks noGrp="1"/>
          </p:cNvSpPr>
          <p:nvPr>
            <p:ph idx="1"/>
          </p:nvPr>
        </p:nvSpPr>
        <p:spPr/>
        <p:txBody>
          <a:bodyPr/>
          <a:lstStyle/>
          <a:p>
            <a:r>
              <a:rPr lang="en-US" dirty="0"/>
              <a:t>The model computes an optimal solution, that is, one that satisﬁes all the constraints and gives the best possible value of the objective function.</a:t>
            </a:r>
          </a:p>
          <a:p>
            <a:r>
              <a:rPr lang="en-US" dirty="0"/>
              <a:t>Most of the work undertaken by management scientists has been oriented toward the development and implementation of analytical models.</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407546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DDB95-9B0A-42AE-93CB-A7A1BBAA29E5}"/>
              </a:ext>
            </a:extLst>
          </p:cNvPr>
          <p:cNvSpPr>
            <a:spLocks noGrp="1"/>
          </p:cNvSpPr>
          <p:nvPr>
            <p:ph type="title"/>
          </p:nvPr>
        </p:nvSpPr>
        <p:spPr>
          <a:xfrm>
            <a:off x="9093496" y="618681"/>
            <a:ext cx="2980316" cy="4794567"/>
          </a:xfrm>
        </p:spPr>
        <p:txBody>
          <a:bodyPr vert="horz" lIns="91440" tIns="45720" rIns="91440" bIns="45720" rtlCol="0" anchor="ctr">
            <a:noAutofit/>
          </a:bodyPr>
          <a:lstStyle/>
          <a:p>
            <a:r>
              <a:rPr lang="en-US" sz="2800" dirty="0">
                <a:solidFill>
                  <a:srgbClr val="FFFFFF"/>
                </a:solidFill>
              </a:rPr>
              <a:t>The classiﬁcation presented in Table  is not rigid, since strategy evaluation models are used for improving decisions by trying different alternatives until one is determined that </a:t>
            </a:r>
            <a:r>
              <a:rPr lang="en-US" sz="2800" dirty="0" err="1">
                <a:solidFill>
                  <a:srgbClr val="FFFFFF"/>
                </a:solidFill>
              </a:rPr>
              <a:t>appears‘‘best</a:t>
            </a:r>
            <a:r>
              <a:rPr lang="en-US" sz="2800" dirty="0">
                <a:solidFill>
                  <a:srgbClr val="FFFFFF"/>
                </a:solidFill>
              </a:rPr>
              <a:t>.’</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EC97B0A-A2D2-4736-874E-610FF4A01532}"/>
              </a:ext>
            </a:extLst>
          </p:cNvPr>
          <p:cNvPicPr>
            <a:picLocks noGrp="1" noChangeAspect="1"/>
          </p:cNvPicPr>
          <p:nvPr>
            <p:ph idx="1"/>
          </p:nvPr>
        </p:nvPicPr>
        <p:blipFill rotWithShape="1">
          <a:blip r:embed="rId2"/>
          <a:srcRect l="2421" r="-2" b="-2"/>
          <a:stretch/>
        </p:blipFill>
        <p:spPr>
          <a:xfrm>
            <a:off x="976251" y="942538"/>
            <a:ext cx="7163222" cy="4808332"/>
          </a:xfrm>
          <a:prstGeom prst="rect">
            <a:avLst/>
          </a:prstGeom>
          <a:effectLst/>
        </p:spPr>
      </p:pic>
      <p:pic>
        <p:nvPicPr>
          <p:cNvPr id="6" name="Picture 5"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7"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411655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3FA6D-9185-4627-A4F6-ABB5BD543D17}"/>
              </a:ext>
            </a:extLst>
          </p:cNvPr>
          <p:cNvSpPr>
            <a:spLocks noGrp="1"/>
          </p:cNvSpPr>
          <p:nvPr>
            <p:ph idx="1"/>
          </p:nvPr>
        </p:nvSpPr>
        <p:spPr>
          <a:xfrm>
            <a:off x="838200" y="864973"/>
            <a:ext cx="10515600" cy="5311990"/>
          </a:xfrm>
        </p:spPr>
        <p:txBody>
          <a:bodyPr/>
          <a:lstStyle/>
          <a:p>
            <a:r>
              <a:rPr lang="en-US" dirty="0"/>
              <a:t>Management science is characterized by a scientiﬁc approach to managerial decision making.</a:t>
            </a:r>
          </a:p>
          <a:p>
            <a:r>
              <a:rPr lang="en-US" dirty="0"/>
              <a:t>Management science has been known by a variety of other names</a:t>
            </a:r>
          </a:p>
          <a:p>
            <a:pPr lvl="1"/>
            <a:r>
              <a:rPr lang="en-IN" dirty="0"/>
              <a:t>operations research in US</a:t>
            </a:r>
          </a:p>
          <a:p>
            <a:pPr lvl="1"/>
            <a:r>
              <a:rPr lang="en-IN" dirty="0"/>
              <a:t>operational research in Great </a:t>
            </a:r>
            <a:r>
              <a:rPr lang="en-IN" dirty="0" err="1"/>
              <a:t>Britan</a:t>
            </a:r>
            <a:endParaRPr lang="en-IN" dirty="0"/>
          </a:p>
          <a:p>
            <a:pPr marL="457200" lvl="1" indent="0">
              <a:buNone/>
            </a:pPr>
            <a:endParaRPr lang="en-IN" dirty="0"/>
          </a:p>
          <a:p>
            <a:pPr marL="457200" lvl="1" indent="0">
              <a:buNone/>
            </a:pPr>
            <a:r>
              <a:rPr lang="en-US" dirty="0"/>
              <a:t>To identify the scientiﬁc approach to managerial problem solving under such other names as systems analysis, cost–beneﬁt analysis, and cost-effectiveness analysis</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0011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72D0-2009-477D-8588-AC19D312523D}"/>
              </a:ext>
            </a:extLst>
          </p:cNvPr>
          <p:cNvSpPr>
            <a:spLocks noGrp="1"/>
          </p:cNvSpPr>
          <p:nvPr>
            <p:ph type="title"/>
          </p:nvPr>
        </p:nvSpPr>
        <p:spPr/>
        <p:txBody>
          <a:bodyPr/>
          <a:lstStyle/>
          <a:p>
            <a:pPr algn="ctr"/>
            <a:r>
              <a:rPr lang="en-US" dirty="0"/>
              <a:t>Management science</a:t>
            </a:r>
            <a:endParaRPr lang="en-IN" dirty="0"/>
          </a:p>
        </p:txBody>
      </p:sp>
      <p:sp>
        <p:nvSpPr>
          <p:cNvPr id="3" name="Content Placeholder 2">
            <a:extLst>
              <a:ext uri="{FF2B5EF4-FFF2-40B4-BE49-F238E27FC236}">
                <a16:creationId xmlns:a16="http://schemas.microsoft.com/office/drawing/2014/main" id="{C67B21C8-B92A-4B39-963D-F1DC19E717DD}"/>
              </a:ext>
            </a:extLst>
          </p:cNvPr>
          <p:cNvSpPr>
            <a:spLocks noGrp="1"/>
          </p:cNvSpPr>
          <p:nvPr>
            <p:ph idx="1"/>
          </p:nvPr>
        </p:nvSpPr>
        <p:spPr/>
        <p:txBody>
          <a:bodyPr/>
          <a:lstStyle/>
          <a:p>
            <a:pPr algn="just"/>
            <a:r>
              <a:rPr lang="en-US" dirty="0"/>
              <a:t>Management science is characterized by the use of mathematical models in providing guidelines to managers for making effective decisions within the state of the current information, or in seeking further information if current knowledge is insufﬁcient to reach a proper decision</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656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35779-E699-4FAE-8D5D-984EFE0744D9}"/>
              </a:ext>
            </a:extLst>
          </p:cNvPr>
          <p:cNvSpPr>
            <a:spLocks noGrp="1"/>
          </p:cNvSpPr>
          <p:nvPr>
            <p:ph idx="1"/>
          </p:nvPr>
        </p:nvSpPr>
        <p:spPr>
          <a:xfrm>
            <a:off x="838200" y="716692"/>
            <a:ext cx="10515600" cy="5460271"/>
          </a:xfrm>
        </p:spPr>
        <p:txBody>
          <a:bodyPr/>
          <a:lstStyle/>
          <a:p>
            <a:pPr algn="just"/>
            <a:r>
              <a:rPr lang="en-US" dirty="0"/>
              <a:t>There are several elements of this statement that are deserving of emphasis</a:t>
            </a:r>
            <a:endParaRPr lang="en-IN" dirty="0"/>
          </a:p>
          <a:p>
            <a:pPr algn="just"/>
            <a:r>
              <a:rPr lang="en-US" dirty="0"/>
              <a:t> First, the essence of management science is the model-building approach— that is, an attempt to capture the most signiﬁcant features of the decision under consideration by means of a mathematical abstraction. </a:t>
            </a:r>
          </a:p>
          <a:p>
            <a:pPr algn="just"/>
            <a:r>
              <a:rPr lang="en-US" dirty="0"/>
              <a:t>Second, through this model-design effort, management science tries to provide guidelines to managers or, in other words, to increase managers’ understanding of the consequences of their actions. The aim is to support the managers.</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37054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F6C4F-1974-466B-84A9-D086022F4538}"/>
              </a:ext>
            </a:extLst>
          </p:cNvPr>
          <p:cNvSpPr>
            <a:spLocks noGrp="1"/>
          </p:cNvSpPr>
          <p:nvPr>
            <p:ph idx="1"/>
          </p:nvPr>
        </p:nvSpPr>
        <p:spPr/>
        <p:txBody>
          <a:bodyPr/>
          <a:lstStyle/>
          <a:p>
            <a:pPr algn="just"/>
            <a:r>
              <a:rPr lang="en-US" dirty="0"/>
              <a:t>Finally, it is the complexity of the decision under study, and not the tool being used to investigate the decision-making process, that should determine the amount of information needed to handle that decision effectively.</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71464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3322-8B6D-4C7C-930E-555D12FA0984}"/>
              </a:ext>
            </a:extLst>
          </p:cNvPr>
          <p:cNvSpPr>
            <a:spLocks noGrp="1"/>
          </p:cNvSpPr>
          <p:nvPr>
            <p:ph type="title"/>
          </p:nvPr>
        </p:nvSpPr>
        <p:spPr>
          <a:xfrm>
            <a:off x="838200" y="365126"/>
            <a:ext cx="5340605" cy="1146176"/>
          </a:xfrm>
        </p:spPr>
        <p:txBody>
          <a:bodyPr>
            <a:normAutofit/>
          </a:bodyPr>
          <a:lstStyle/>
          <a:p>
            <a:r>
              <a:rPr lang="en-IN" sz="4100"/>
              <a:t>MODEL CLASSIFICATION</a:t>
            </a:r>
          </a:p>
        </p:txBody>
      </p:sp>
      <p:sp>
        <p:nvSpPr>
          <p:cNvPr id="14" name="Freeform: Shape 13">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53D406-F688-4358-BF6A-3D7D3D259D86}"/>
              </a:ext>
            </a:extLst>
          </p:cNvPr>
          <p:cNvSpPr>
            <a:spLocks noGrp="1"/>
          </p:cNvSpPr>
          <p:nvPr>
            <p:ph idx="1"/>
          </p:nvPr>
        </p:nvSpPr>
        <p:spPr>
          <a:xfrm>
            <a:off x="838200" y="2173288"/>
            <a:ext cx="3603171" cy="3639684"/>
          </a:xfrm>
        </p:spPr>
        <p:txBody>
          <a:bodyPr anchor="ctr">
            <a:normAutofit/>
          </a:bodyPr>
          <a:lstStyle/>
          <a:p>
            <a:r>
              <a:rPr lang="en-US" sz="2000" dirty="0">
                <a:solidFill>
                  <a:srgbClr val="FFFFFF"/>
                </a:solidFill>
              </a:rPr>
              <a:t>The management-science literature includes several approaches to classifying models.</a:t>
            </a:r>
          </a:p>
          <a:p>
            <a:endParaRPr lang="en-IN" sz="2000" dirty="0">
              <a:solidFill>
                <a:srgbClr val="FFFFFF"/>
              </a:solidFill>
            </a:endParaRPr>
          </a:p>
        </p:txBody>
      </p:sp>
      <p:pic>
        <p:nvPicPr>
          <p:cNvPr id="4" name="Picture 3">
            <a:extLst>
              <a:ext uri="{FF2B5EF4-FFF2-40B4-BE49-F238E27FC236}">
                <a16:creationId xmlns:a16="http://schemas.microsoft.com/office/drawing/2014/main" id="{25263785-5ED7-4C71-86D0-747BF4E76055}"/>
              </a:ext>
            </a:extLst>
          </p:cNvPr>
          <p:cNvPicPr>
            <a:picLocks noChangeAspect="1"/>
          </p:cNvPicPr>
          <p:nvPr/>
        </p:nvPicPr>
        <p:blipFill>
          <a:blip r:embed="rId2"/>
          <a:stretch>
            <a:fillRect/>
          </a:stretch>
        </p:blipFill>
        <p:spPr>
          <a:xfrm>
            <a:off x="6183088" y="3115129"/>
            <a:ext cx="5170711" cy="2119991"/>
          </a:xfrm>
          <a:custGeom>
            <a:avLst/>
            <a:gdLst/>
            <a:ahLst/>
            <a:cxnLst/>
            <a:rect l="l" t="t" r="r" b="b"/>
            <a:pathLst>
              <a:path w="4636009" h="5032375">
                <a:moveTo>
                  <a:pt x="0" y="0"/>
                </a:moveTo>
                <a:lnTo>
                  <a:pt x="4636009" y="0"/>
                </a:lnTo>
                <a:lnTo>
                  <a:pt x="4636009" y="5032375"/>
                </a:lnTo>
                <a:lnTo>
                  <a:pt x="0" y="5032375"/>
                </a:lnTo>
                <a:close/>
              </a:path>
            </a:pathLst>
          </a:custGeom>
        </p:spPr>
      </p:pic>
      <p:sp>
        <p:nvSpPr>
          <p:cNvPr id="5" name="TextBox 4">
            <a:extLst>
              <a:ext uri="{FF2B5EF4-FFF2-40B4-BE49-F238E27FC236}">
                <a16:creationId xmlns:a16="http://schemas.microsoft.com/office/drawing/2014/main" id="{E98CE8EA-2A59-4987-ABDF-6718ABA79077}"/>
              </a:ext>
            </a:extLst>
          </p:cNvPr>
          <p:cNvSpPr txBox="1"/>
          <p:nvPr/>
        </p:nvSpPr>
        <p:spPr>
          <a:xfrm>
            <a:off x="6912428" y="5402424"/>
            <a:ext cx="4777273" cy="369332"/>
          </a:xfrm>
          <a:prstGeom prst="rect">
            <a:avLst/>
          </a:prstGeom>
          <a:noFill/>
        </p:spPr>
        <p:txBody>
          <a:bodyPr wrap="square" rtlCol="0">
            <a:spAutoFit/>
          </a:bodyPr>
          <a:lstStyle/>
          <a:p>
            <a:r>
              <a:rPr lang="en-IN"/>
              <a:t>Types of model representation</a:t>
            </a:r>
            <a:endParaRPr lang="en-IN" dirty="0"/>
          </a:p>
        </p:txBody>
      </p:sp>
      <p:pic>
        <p:nvPicPr>
          <p:cNvPr id="9" name="Picture 8"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10"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425295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199ED8F-B171-4798-88AC-5EFDEF45E500}"/>
              </a:ext>
            </a:extLst>
          </p:cNvPr>
          <p:cNvGraphicFramePr>
            <a:graphicFrameLocks noGrp="1"/>
          </p:cNvGraphicFramePr>
          <p:nvPr>
            <p:ph idx="1"/>
            <p:extLst>
              <p:ext uri="{D42A27DB-BD31-4B8C-83A1-F6EECF244321}">
                <p14:modId xmlns:p14="http://schemas.microsoft.com/office/powerpoint/2010/main" val="88157803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C5D5ABB-709B-412B-8068-BF2B632A9041}"/>
              </a:ext>
            </a:extLst>
          </p:cNvPr>
          <p:cNvSpPr txBox="1"/>
          <p:nvPr/>
        </p:nvSpPr>
        <p:spPr>
          <a:xfrm>
            <a:off x="906011" y="1023457"/>
            <a:ext cx="2776756" cy="646331"/>
          </a:xfrm>
          <a:prstGeom prst="rect">
            <a:avLst/>
          </a:prstGeom>
          <a:noFill/>
        </p:spPr>
        <p:txBody>
          <a:bodyPr wrap="square" rtlCol="0">
            <a:spAutoFit/>
          </a:bodyPr>
          <a:lstStyle/>
          <a:p>
            <a:r>
              <a:rPr lang="en-US">
                <a:solidFill>
                  <a:srgbClr val="FFFFFF"/>
                </a:solidFill>
              </a:rPr>
              <a:t>The ﬁrst model type is an operational exercise</a:t>
            </a:r>
            <a:endParaRPr lang="en-US" dirty="0">
              <a:solidFill>
                <a:srgbClr val="FFFFFF"/>
              </a:solidFill>
            </a:endParaRPr>
          </a:p>
        </p:txBody>
      </p:sp>
      <p:pic>
        <p:nvPicPr>
          <p:cNvPr id="6" name="Picture 5" descr="Image result for kluniversity logo"/>
          <p:cNvPicPr/>
          <p:nvPr/>
        </p:nvPicPr>
        <p:blipFill>
          <a:blip r:embed="rId7" cstate="print"/>
          <a:srcRect/>
          <a:stretch>
            <a:fillRect/>
          </a:stretch>
        </p:blipFill>
        <p:spPr bwMode="auto">
          <a:xfrm>
            <a:off x="11124020" y="282875"/>
            <a:ext cx="609600" cy="533400"/>
          </a:xfrm>
          <a:prstGeom prst="rect">
            <a:avLst/>
          </a:prstGeom>
          <a:noFill/>
          <a:ln w="9525">
            <a:noFill/>
            <a:miter lim="800000"/>
            <a:headEnd/>
            <a:tailEnd/>
          </a:ln>
        </p:spPr>
      </p:pic>
      <p:sp>
        <p:nvSpPr>
          <p:cNvPr id="7"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410806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EDAF-34BF-4347-8AEB-0D69CD365A3B}"/>
              </a:ext>
            </a:extLst>
          </p:cNvPr>
          <p:cNvSpPr>
            <a:spLocks noGrp="1"/>
          </p:cNvSpPr>
          <p:nvPr>
            <p:ph type="title"/>
          </p:nvPr>
        </p:nvSpPr>
        <p:spPr/>
        <p:txBody>
          <a:bodyPr/>
          <a:lstStyle/>
          <a:p>
            <a:pPr algn="ctr"/>
            <a:r>
              <a:rPr lang="en-IN" dirty="0"/>
              <a:t>Gaming</a:t>
            </a:r>
          </a:p>
        </p:txBody>
      </p:sp>
      <p:sp>
        <p:nvSpPr>
          <p:cNvPr id="3" name="Content Placeholder 2">
            <a:extLst>
              <a:ext uri="{FF2B5EF4-FFF2-40B4-BE49-F238E27FC236}">
                <a16:creationId xmlns:a16="http://schemas.microsoft.com/office/drawing/2014/main" id="{0390B4F7-1CDE-496C-B6DF-83566CCDD55A}"/>
              </a:ext>
            </a:extLst>
          </p:cNvPr>
          <p:cNvSpPr>
            <a:spLocks noGrp="1"/>
          </p:cNvSpPr>
          <p:nvPr>
            <p:ph idx="1"/>
          </p:nvPr>
        </p:nvSpPr>
        <p:spPr/>
        <p:txBody>
          <a:bodyPr>
            <a:normAutofit/>
          </a:bodyPr>
          <a:lstStyle/>
          <a:p>
            <a:r>
              <a:rPr lang="en-US" dirty="0"/>
              <a:t>The second type of model in this classiﬁcation is gaming</a:t>
            </a:r>
          </a:p>
          <a:p>
            <a:r>
              <a:rPr lang="en-US" dirty="0"/>
              <a:t> In this case, a model is constructed that is an abstract and simpliﬁed representation of the real environment.</a:t>
            </a:r>
          </a:p>
          <a:p>
            <a:r>
              <a:rPr lang="en-US" dirty="0"/>
              <a:t> This model provides a responsive mechanism to evaluate the effectiveness of proposed alternatives, which the decision-maker must supply in an organized and sequential fashion. </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76381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E48C-6E4D-46BC-9A8F-474A5393A04A}"/>
              </a:ext>
            </a:extLst>
          </p:cNvPr>
          <p:cNvSpPr>
            <a:spLocks noGrp="1"/>
          </p:cNvSpPr>
          <p:nvPr>
            <p:ph type="title"/>
          </p:nvPr>
        </p:nvSpPr>
        <p:spPr/>
        <p:txBody>
          <a:bodyPr/>
          <a:lstStyle/>
          <a:p>
            <a:pPr algn="ctr"/>
            <a:r>
              <a:rPr lang="en-IN" dirty="0"/>
              <a:t>Gaming </a:t>
            </a:r>
          </a:p>
        </p:txBody>
      </p:sp>
      <p:sp>
        <p:nvSpPr>
          <p:cNvPr id="3" name="Content Placeholder 2">
            <a:extLst>
              <a:ext uri="{FF2B5EF4-FFF2-40B4-BE49-F238E27FC236}">
                <a16:creationId xmlns:a16="http://schemas.microsoft.com/office/drawing/2014/main" id="{CD822733-53D2-4A6F-974E-AD52F7CFCBB1}"/>
              </a:ext>
            </a:extLst>
          </p:cNvPr>
          <p:cNvSpPr>
            <a:spLocks noGrp="1"/>
          </p:cNvSpPr>
          <p:nvPr>
            <p:ph idx="1"/>
          </p:nvPr>
        </p:nvSpPr>
        <p:spPr/>
        <p:txBody>
          <a:bodyPr>
            <a:normAutofit/>
          </a:bodyPr>
          <a:lstStyle/>
          <a:p>
            <a:r>
              <a:rPr lang="en-US" dirty="0"/>
              <a:t>The model is simply a device that allows the decision-maker to test the performance of the various alternatives that seem worthwhile to pursue. </a:t>
            </a:r>
          </a:p>
          <a:p>
            <a:r>
              <a:rPr lang="en-US" dirty="0"/>
              <a:t>In addition, in a gaming situation, all the human interactions that affect the decision environment are allowed to participate actively by providing the inputs they usually are responsible for in the actual realization of their activities. </a:t>
            </a:r>
          </a:p>
          <a:p>
            <a:r>
              <a:rPr lang="en-US" dirty="0"/>
              <a:t>The model should reﬂect, with an acceptable degree of accuracy, the relationships between the inputs and outputs of the reﬁnery process. </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21246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1221</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Mathematical Programming</vt:lpstr>
      <vt:lpstr>PowerPoint Presentation</vt:lpstr>
      <vt:lpstr>Management science</vt:lpstr>
      <vt:lpstr>PowerPoint Presentation</vt:lpstr>
      <vt:lpstr>PowerPoint Presentation</vt:lpstr>
      <vt:lpstr>MODEL CLASSIFICATION</vt:lpstr>
      <vt:lpstr>PowerPoint Presentation</vt:lpstr>
      <vt:lpstr>Gaming</vt:lpstr>
      <vt:lpstr>Gaming </vt:lpstr>
      <vt:lpstr>PowerPoint Presentation</vt:lpstr>
      <vt:lpstr>PowerPoint Presentation</vt:lpstr>
      <vt:lpstr>Simulation</vt:lpstr>
      <vt:lpstr>PowerPoint Presentation</vt:lpstr>
      <vt:lpstr>Analytical Model</vt:lpstr>
      <vt:lpstr>PowerPoint Presentation</vt:lpstr>
      <vt:lpstr>The classiﬁcation presented in Table  is not rigid, since strategy evaluation models are used for improving decisions by trying different alternatives until one is determined that appears‘‘best.’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Programming</dc:title>
  <dc:creator>klu</dc:creator>
  <cp:lastModifiedBy>T Sanath Kumar</cp:lastModifiedBy>
  <cp:revision>21</cp:revision>
  <dcterms:created xsi:type="dcterms:W3CDTF">2020-07-03T06:08:42Z</dcterms:created>
  <dcterms:modified xsi:type="dcterms:W3CDTF">2020-07-23T10:11:29Z</dcterms:modified>
</cp:coreProperties>
</file>