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72" r:id="rId5"/>
    <p:sldId id="273" r:id="rId6"/>
    <p:sldId id="263" r:id="rId7"/>
    <p:sldId id="274" r:id="rId8"/>
    <p:sldId id="275" r:id="rId9"/>
    <p:sldId id="276" r:id="rId10"/>
    <p:sldId id="277" r:id="rId11"/>
    <p:sldId id="278" r:id="rId12"/>
    <p:sldId id="279" r:id="rId13"/>
    <p:sldId id="280" r:id="rId14"/>
    <p:sldId id="281" r:id="rId15"/>
    <p:sldId id="282" r:id="rId16"/>
    <p:sldId id="28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6" d="100"/>
          <a:sy n="76" d="100"/>
        </p:scale>
        <p:origin x="141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3D0F504-5698-494E-856E-F5B19E358036}"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E3872-CF99-45E8-A695-E4792C83A27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D0F504-5698-494E-856E-F5B19E358036}"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E3872-CF99-45E8-A695-E4792C83A27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D0F504-5698-494E-856E-F5B19E358036}"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E3872-CF99-45E8-A695-E4792C83A27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D0F504-5698-494E-856E-F5B19E358036}"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E3872-CF99-45E8-A695-E4792C83A27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D0F504-5698-494E-856E-F5B19E358036}"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E3872-CF99-45E8-A695-E4792C83A27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3D0F504-5698-494E-856E-F5B19E358036}" type="datetimeFigureOut">
              <a:rPr lang="en-US" smtClean="0"/>
              <a:pPr/>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DE3872-CF99-45E8-A695-E4792C83A27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3D0F504-5698-494E-856E-F5B19E358036}" type="datetimeFigureOut">
              <a:rPr lang="en-US" smtClean="0"/>
              <a:pPr/>
              <a:t>7/23/2020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DE3872-CF99-45E8-A695-E4792C83A27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3D0F504-5698-494E-856E-F5B19E358036}" type="datetimeFigureOut">
              <a:rPr lang="en-US" smtClean="0"/>
              <a:pPr/>
              <a:t>7/23/2020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DE3872-CF99-45E8-A695-E4792C83A27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D0F504-5698-494E-856E-F5B19E358036}" type="datetimeFigureOut">
              <a:rPr lang="en-US" smtClean="0"/>
              <a:pPr/>
              <a:t>7/23/2020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DE3872-CF99-45E8-A695-E4792C83A27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D0F504-5698-494E-856E-F5B19E358036}" type="datetimeFigureOut">
              <a:rPr lang="en-US" smtClean="0"/>
              <a:pPr/>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DE3872-CF99-45E8-A695-E4792C83A27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D0F504-5698-494E-856E-F5B19E358036}" type="datetimeFigureOut">
              <a:rPr lang="en-US" smtClean="0"/>
              <a:pPr/>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DE3872-CF99-45E8-A695-E4792C83A27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D0F504-5698-494E-856E-F5B19E358036}" type="datetimeFigureOut">
              <a:rPr lang="en-US" smtClean="0"/>
              <a:pPr/>
              <a:t>7/23/2020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DE3872-CF99-45E8-A695-E4792C83A27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1"/>
            <a:ext cx="7772400" cy="2152650"/>
          </a:xfrm>
        </p:spPr>
        <p:txBody>
          <a:bodyPr>
            <a:normAutofit fontScale="90000"/>
          </a:bodyPr>
          <a:lstStyle/>
          <a:p>
            <a:r>
              <a:rPr lang="en-US" dirty="0"/>
              <a:t>Session-3</a:t>
            </a:r>
            <a:br>
              <a:rPr lang="en-US" dirty="0"/>
            </a:br>
            <a:r>
              <a:rPr lang="en-US" dirty="0"/>
              <a:t>Finding the optimal solution using Graphical Method for a given Linear Programming Problem(LPP)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a:t>Finally, the objective function is evaluated in each of these points (results are shown in the tableau below). Since C-point provides the greatest value to the Z-function and the objective is to maximize, this point is the optimal solution: Z = 33 with x = 3 and y = 12</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81000"/>
          <a:ext cx="8229600" cy="249428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US" dirty="0"/>
                        <a:t>Points</a:t>
                      </a:r>
                    </a:p>
                  </a:txBody>
                  <a:tcPr/>
                </a:tc>
                <a:tc>
                  <a:txBody>
                    <a:bodyPr/>
                    <a:lstStyle/>
                    <a:p>
                      <a:r>
                        <a:rPr lang="en-US" dirty="0"/>
                        <a:t>Coordinates</a:t>
                      </a:r>
                    </a:p>
                  </a:txBody>
                  <a:tcPr/>
                </a:tc>
                <a:tc>
                  <a:txBody>
                    <a:bodyPr/>
                    <a:lstStyle/>
                    <a:p>
                      <a:r>
                        <a:rPr lang="en-US" dirty="0"/>
                        <a:t>Value</a:t>
                      </a:r>
                      <a:r>
                        <a:rPr lang="en-US" baseline="0" dirty="0"/>
                        <a:t> of Objective function</a:t>
                      </a:r>
                      <a:endParaRPr lang="en-US" dirty="0"/>
                    </a:p>
                  </a:txBody>
                  <a:tcPr/>
                </a:tc>
                <a:extLst>
                  <a:ext uri="{0D108BD9-81ED-4DB2-BD59-A6C34878D82A}">
                    <a16:rowId xmlns:a16="http://schemas.microsoft.com/office/drawing/2014/main" val="10000"/>
                  </a:ext>
                </a:extLst>
              </a:tr>
              <a:tr h="370840">
                <a:tc>
                  <a:txBody>
                    <a:bodyPr/>
                    <a:lstStyle/>
                    <a:p>
                      <a:r>
                        <a:rPr lang="en-US" dirty="0"/>
                        <a:t>O</a:t>
                      </a:r>
                    </a:p>
                  </a:txBody>
                  <a:tcPr/>
                </a:tc>
                <a:tc>
                  <a:txBody>
                    <a:bodyPr/>
                    <a:lstStyle/>
                    <a:p>
                      <a:r>
                        <a:rPr lang="en-US" dirty="0"/>
                        <a:t>(0,0)</a:t>
                      </a:r>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r>
                        <a:rPr lang="en-US" dirty="0"/>
                        <a:t>A</a:t>
                      </a:r>
                    </a:p>
                  </a:txBody>
                  <a:tcPr/>
                </a:tc>
                <a:tc>
                  <a:txBody>
                    <a:bodyPr/>
                    <a:lstStyle/>
                    <a:p>
                      <a:r>
                        <a:rPr lang="en-US" dirty="0"/>
                        <a:t>(8,0)</a:t>
                      </a:r>
                    </a:p>
                  </a:txBody>
                  <a:tcPr/>
                </a:tc>
                <a:tc>
                  <a:txBody>
                    <a:bodyPr/>
                    <a:lstStyle/>
                    <a:p>
                      <a:r>
                        <a:rPr lang="en-US" dirty="0"/>
                        <a:t>24</a:t>
                      </a:r>
                    </a:p>
                  </a:txBody>
                  <a:tcPr/>
                </a:tc>
                <a:extLst>
                  <a:ext uri="{0D108BD9-81ED-4DB2-BD59-A6C34878D82A}">
                    <a16:rowId xmlns:a16="http://schemas.microsoft.com/office/drawing/2014/main" val="10002"/>
                  </a:ext>
                </a:extLst>
              </a:tr>
              <a:tr h="370840">
                <a:tc>
                  <a:txBody>
                    <a:bodyPr/>
                    <a:lstStyle/>
                    <a:p>
                      <a:r>
                        <a:rPr lang="en-US" dirty="0"/>
                        <a:t>B</a:t>
                      </a:r>
                    </a:p>
                  </a:txBody>
                  <a:tcPr/>
                </a:tc>
                <a:tc>
                  <a:txBody>
                    <a:bodyPr/>
                    <a:lstStyle/>
                    <a:p>
                      <a:r>
                        <a:rPr lang="en-US" dirty="0"/>
                        <a:t>(6,6)</a:t>
                      </a:r>
                    </a:p>
                  </a:txBody>
                  <a:tcPr/>
                </a:tc>
                <a:tc>
                  <a:txBody>
                    <a:bodyPr/>
                    <a:lstStyle/>
                    <a:p>
                      <a:r>
                        <a:rPr lang="en-US" dirty="0"/>
                        <a:t>30</a:t>
                      </a:r>
                    </a:p>
                  </a:txBody>
                  <a:tcPr/>
                </a:tc>
                <a:extLst>
                  <a:ext uri="{0D108BD9-81ED-4DB2-BD59-A6C34878D82A}">
                    <a16:rowId xmlns:a16="http://schemas.microsoft.com/office/drawing/2014/main" val="10003"/>
                  </a:ext>
                </a:extLst>
              </a:tr>
              <a:tr h="370840">
                <a:tc>
                  <a:txBody>
                    <a:bodyPr/>
                    <a:lstStyle/>
                    <a:p>
                      <a:r>
                        <a:rPr lang="en-US" dirty="0"/>
                        <a:t>C</a:t>
                      </a:r>
                    </a:p>
                  </a:txBody>
                  <a:tcPr/>
                </a:tc>
                <a:tc>
                  <a:txBody>
                    <a:bodyPr/>
                    <a:lstStyle/>
                    <a:p>
                      <a:r>
                        <a:rPr lang="en-US" dirty="0"/>
                        <a:t>(3,12)</a:t>
                      </a:r>
                    </a:p>
                  </a:txBody>
                  <a:tcPr/>
                </a:tc>
                <a:tc>
                  <a:txBody>
                    <a:bodyPr/>
                    <a:lstStyle/>
                    <a:p>
                      <a:r>
                        <a:rPr lang="en-US" dirty="0"/>
                        <a:t>33</a:t>
                      </a:r>
                    </a:p>
                  </a:txBody>
                  <a:tcPr/>
                </a:tc>
                <a:extLst>
                  <a:ext uri="{0D108BD9-81ED-4DB2-BD59-A6C34878D82A}">
                    <a16:rowId xmlns:a16="http://schemas.microsoft.com/office/drawing/2014/main" val="10004"/>
                  </a:ext>
                </a:extLst>
              </a:tr>
              <a:tr h="370840">
                <a:tc>
                  <a:txBody>
                    <a:bodyPr/>
                    <a:lstStyle/>
                    <a:p>
                      <a:r>
                        <a:rPr lang="en-US" dirty="0"/>
                        <a:t>D</a:t>
                      </a:r>
                    </a:p>
                  </a:txBody>
                  <a:tcPr/>
                </a:tc>
                <a:tc>
                  <a:txBody>
                    <a:bodyPr/>
                    <a:lstStyle/>
                    <a:p>
                      <a:r>
                        <a:rPr lang="en-US" dirty="0"/>
                        <a:t>(0,14)</a:t>
                      </a:r>
                    </a:p>
                  </a:txBody>
                  <a:tcPr/>
                </a:tc>
                <a:tc>
                  <a:txBody>
                    <a:bodyPr/>
                    <a:lstStyle/>
                    <a:p>
                      <a:r>
                        <a:rPr lang="en-US" dirty="0"/>
                        <a:t>28</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rcRect/>
          <a:stretch>
            <a:fillRect/>
          </a:stretch>
        </p:blipFill>
        <p:spPr>
          <a:xfrm>
            <a:off x="1066800" y="838200"/>
            <a:ext cx="7238999" cy="4800599"/>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rcRect/>
          <a:stretch>
            <a:fillRect/>
          </a:stretch>
        </p:blipFill>
        <p:spPr>
          <a:xfrm>
            <a:off x="1238250" y="914400"/>
            <a:ext cx="7296150" cy="44958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Formulation of an LPP and finding optimal solution using Graphical method</a:t>
            </a:r>
          </a:p>
        </p:txBody>
      </p:sp>
      <p:pic>
        <p:nvPicPr>
          <p:cNvPr id="4" name="Picture 2"/>
          <p:cNvPicPr>
            <a:picLocks noGrp="1" noChangeAspect="1" noChangeArrowheads="1"/>
          </p:cNvPicPr>
          <p:nvPr>
            <p:ph idx="1"/>
          </p:nvPr>
        </p:nvPicPr>
        <p:blipFill>
          <a:blip r:embed="rId2"/>
          <a:srcRect/>
          <a:stretch>
            <a:fillRect/>
          </a:stretch>
        </p:blipFill>
        <p:spPr>
          <a:xfrm>
            <a:off x="457200" y="1371600"/>
            <a:ext cx="8229600" cy="51054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rcRect/>
          <a:stretch>
            <a:fillRect/>
          </a:stretch>
        </p:blipFill>
        <p:spPr>
          <a:xfrm>
            <a:off x="457200" y="457200"/>
            <a:ext cx="8229600" cy="60198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rcRect/>
          <a:stretch>
            <a:fillRect/>
          </a:stretch>
        </p:blipFill>
        <p:spPr>
          <a:xfrm>
            <a:off x="457200" y="838200"/>
            <a:ext cx="8229600" cy="28956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a:t>Topic delivery on Graphical Method</a:t>
            </a:r>
          </a:p>
        </p:txBody>
      </p:sp>
      <p:sp>
        <p:nvSpPr>
          <p:cNvPr id="3" name="Content Placeholder 2"/>
          <p:cNvSpPr>
            <a:spLocks noGrp="1"/>
          </p:cNvSpPr>
          <p:nvPr>
            <p:ph idx="1"/>
          </p:nvPr>
        </p:nvSpPr>
        <p:spPr>
          <a:xfrm>
            <a:off x="457200" y="990600"/>
            <a:ext cx="8229600" cy="5135563"/>
          </a:xfrm>
        </p:spPr>
        <p:txBody>
          <a:bodyPr/>
          <a:lstStyle/>
          <a:p>
            <a:r>
              <a:rPr lang="en-US" dirty="0"/>
              <a:t>Any optimization problem with two variables can be solved</a:t>
            </a:r>
          </a:p>
          <a:p>
            <a:r>
              <a:rPr lang="en-US" dirty="0"/>
              <a:t>It is visual in nature</a:t>
            </a:r>
          </a:p>
          <a:p>
            <a:r>
              <a:rPr lang="en-US" dirty="0"/>
              <a:t>For solving the problems graphically, we need the following</a:t>
            </a:r>
          </a:p>
          <a:p>
            <a:r>
              <a:rPr lang="en-US" dirty="0"/>
              <a:t>             Inequality Constraints</a:t>
            </a:r>
          </a:p>
          <a:p>
            <a:r>
              <a:rPr lang="en-US" dirty="0"/>
              <a:t>             Objective Functions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Outlines of Graphical Method </a:t>
            </a:r>
            <a:br>
              <a:rPr lang="en-US" dirty="0"/>
            </a:b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10000"/>
          </a:bodyPr>
          <a:lstStyle/>
          <a:p>
            <a:pPr algn="just"/>
            <a:r>
              <a:rPr lang="en-US" dirty="0"/>
              <a:t> The linear programming problems of two decision variables can be easily solved by graphical method.</a:t>
            </a:r>
            <a:endParaRPr lang="en-IN" dirty="0"/>
          </a:p>
          <a:p>
            <a:pPr algn="just"/>
            <a:r>
              <a:rPr lang="en-US" dirty="0"/>
              <a:t>The outlines of the graphical procedure as follows:</a:t>
            </a:r>
            <a:endParaRPr lang="en-IN" dirty="0"/>
          </a:p>
          <a:p>
            <a:pPr algn="just"/>
            <a:r>
              <a:rPr lang="en-US" b="1" dirty="0"/>
              <a:t>Step: 1</a:t>
            </a:r>
            <a:r>
              <a:rPr lang="en-US" dirty="0"/>
              <a:t> Identify the problem-the decision variables, the objective function and the restrictions.</a:t>
            </a:r>
            <a:endParaRPr lang="en-IN" dirty="0"/>
          </a:p>
          <a:p>
            <a:pPr algn="just"/>
            <a:r>
              <a:rPr lang="en-US" b="1" dirty="0"/>
              <a:t>Step: 2</a:t>
            </a:r>
            <a:r>
              <a:rPr lang="en-US" dirty="0"/>
              <a:t> set up the mathematical formulation of the problem.</a:t>
            </a:r>
            <a:endParaRPr lang="en-IN" dirty="0"/>
          </a:p>
          <a:p>
            <a:pPr algn="just"/>
            <a:r>
              <a:rPr lang="en-US" b="1" dirty="0"/>
              <a:t>Step: 3</a:t>
            </a:r>
            <a:r>
              <a:rPr lang="en-US" dirty="0"/>
              <a:t> consider each inequality –constraint as an equation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20000"/>
          </a:bodyPr>
          <a:lstStyle/>
          <a:p>
            <a:pPr algn="just"/>
            <a:r>
              <a:rPr lang="en-US" b="1" dirty="0"/>
              <a:t>Step: 4</a:t>
            </a:r>
            <a:r>
              <a:rPr lang="en-US" dirty="0"/>
              <a:t> Plot each equation on the graph, as each one will geometrically represent a straight line.</a:t>
            </a:r>
            <a:endParaRPr lang="en-IN" dirty="0"/>
          </a:p>
          <a:p>
            <a:pPr algn="just"/>
            <a:r>
              <a:rPr lang="en-US" b="1" dirty="0"/>
              <a:t>Step: 5</a:t>
            </a:r>
            <a:r>
              <a:rPr lang="en-US" dirty="0"/>
              <a:t> Shade the feasible region. Every point on the line will satisfy the equation of the line. If the inequality constraint corresponding to that line is ‘≤’, then the region below the line lying in the first quadrant (due to non-negativity of variables) is shaded. For the inequality-constraint with ‘≥’ sign, the region above the line in the first quadrant is shaded. The points lying in the common region will satisfy all the constraints simultaneously. The common region thus obtained is called the </a:t>
            </a:r>
            <a:r>
              <a:rPr lang="en-US" b="1" dirty="0"/>
              <a:t>feasible region</a:t>
            </a:r>
            <a:r>
              <a:rPr lang="en-US" dirty="0"/>
              <a:t>.</a:t>
            </a:r>
            <a:endParaRPr lang="en-IN" dirty="0"/>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20000"/>
          </a:bodyPr>
          <a:lstStyle/>
          <a:p>
            <a:pPr algn="just"/>
            <a:r>
              <a:rPr lang="en-US" b="1" dirty="0"/>
              <a:t>Step: 6</a:t>
            </a:r>
            <a:r>
              <a:rPr lang="en-US" dirty="0"/>
              <a:t>: Choose the convenient value of z(say-0) and plot the objective function line.</a:t>
            </a:r>
            <a:endParaRPr lang="en-IN" dirty="0"/>
          </a:p>
          <a:p>
            <a:pPr algn="just"/>
            <a:r>
              <a:rPr lang="en-US" b="1" dirty="0"/>
              <a:t>Step: 7 </a:t>
            </a:r>
            <a:r>
              <a:rPr lang="en-US" dirty="0"/>
              <a:t>pull the objective function line until the extreme points of the feasible region. In the maximization case, this line will stop farthest from the origin and passing through at least one corner of the feasible region. In the minimization case, this line will stop nearest to the origin and passing through at least one corner of the feasible region.</a:t>
            </a:r>
            <a:endParaRPr lang="en-IN" dirty="0"/>
          </a:p>
          <a:p>
            <a:pPr algn="just"/>
            <a:r>
              <a:rPr lang="en-US" b="1" dirty="0"/>
              <a:t>Step: 8 </a:t>
            </a:r>
            <a:r>
              <a:rPr lang="en-US" dirty="0"/>
              <a:t>Read the coordinates of the extreme point(s) selected in step6, and find the maximum or minimum value of z. </a:t>
            </a:r>
            <a:endParaRPr lang="en-IN" dirty="0"/>
          </a:p>
          <a:p>
            <a:pPr algn="just">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endParaRPr lang="en-US" dirty="0"/>
          </a:p>
          <a:p>
            <a:pPr>
              <a:buNone/>
            </a:pPr>
            <a:r>
              <a:rPr lang="en-US" dirty="0"/>
              <a:t>        Students doubts with poll/pop questions.</a:t>
            </a:r>
          </a:p>
          <a:p>
            <a:pPr>
              <a:buNone/>
            </a:pPr>
            <a:r>
              <a:rPr lang="en-US" dirty="0"/>
              <a:t>Questions</a:t>
            </a:r>
          </a:p>
          <a:p>
            <a:pPr>
              <a:buNone/>
            </a:pPr>
            <a:r>
              <a:rPr lang="en-US" dirty="0"/>
              <a:t>    1. why do we use the graphical method?</a:t>
            </a:r>
          </a:p>
          <a:p>
            <a:pPr>
              <a:buNone/>
            </a:pPr>
            <a:r>
              <a:rPr lang="en-US" dirty="0"/>
              <a:t>     2. why graphical method is so popular?</a:t>
            </a:r>
          </a:p>
          <a:p>
            <a:pPr>
              <a:buNone/>
            </a:pPr>
            <a:r>
              <a:rPr lang="en-US" dirty="0"/>
              <a:t>     3. what is the constraint in graphical method?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Problem</a:t>
            </a:r>
          </a:p>
        </p:txBody>
      </p:sp>
      <p:sp>
        <p:nvSpPr>
          <p:cNvPr id="3" name="Content Placeholder 2"/>
          <p:cNvSpPr>
            <a:spLocks noGrp="1"/>
          </p:cNvSpPr>
          <p:nvPr>
            <p:ph idx="1"/>
          </p:nvPr>
        </p:nvSpPr>
        <p:spPr>
          <a:xfrm>
            <a:off x="609600" y="1219200"/>
            <a:ext cx="8229600" cy="5059363"/>
          </a:xfrm>
        </p:spPr>
        <p:txBody>
          <a:bodyPr>
            <a:normAutofit fontScale="92500" lnSpcReduction="10000"/>
          </a:bodyPr>
          <a:lstStyle/>
          <a:p>
            <a:r>
              <a:rPr lang="en-US" dirty="0"/>
              <a:t>Using the graphical method, solve the following problem</a:t>
            </a:r>
          </a:p>
          <a:p>
            <a:r>
              <a:rPr lang="en-US" dirty="0"/>
              <a:t>Max     Z=3x+2y   </a:t>
            </a:r>
          </a:p>
          <a:p>
            <a:r>
              <a:rPr lang="en-US" dirty="0"/>
              <a:t>  subject to the constraints </a:t>
            </a:r>
          </a:p>
          <a:p>
            <a:r>
              <a:rPr lang="en-US" dirty="0"/>
              <a:t>        2x+y</a:t>
            </a:r>
            <a:r>
              <a:rPr lang="en-US" dirty="0">
                <a:latin typeface="Calibri"/>
                <a:cs typeface="Calibri"/>
              </a:rPr>
              <a:t>≤18, 2x+3y≤42, 3x+y≤24 and y≥0</a:t>
            </a:r>
          </a:p>
          <a:p>
            <a:endParaRPr lang="en-US" dirty="0">
              <a:latin typeface="Calibri"/>
              <a:cs typeface="Calibri"/>
            </a:endParaRPr>
          </a:p>
          <a:p>
            <a:r>
              <a:rPr lang="en-US" dirty="0"/>
              <a:t>Solution:</a:t>
            </a:r>
            <a:endParaRPr lang="en-IN" dirty="0"/>
          </a:p>
          <a:p>
            <a:r>
              <a:rPr lang="en-US" dirty="0"/>
              <a:t>First, we draw the lines of all the given equations and shade the common region according to the signs.</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Prasanna\Desktop\Graphical method\New folder\all3lines.jpg"/>
          <p:cNvPicPr>
            <a:picLocks noGrp="1"/>
          </p:cNvPicPr>
          <p:nvPr>
            <p:ph idx="1"/>
          </p:nvPr>
        </p:nvPicPr>
        <p:blipFill>
          <a:blip r:embed="rId2"/>
          <a:srcRect/>
          <a:stretch>
            <a:fillRect/>
          </a:stretch>
        </p:blipFill>
        <p:spPr>
          <a:xfrm>
            <a:off x="609600" y="990600"/>
            <a:ext cx="7543799" cy="4952999"/>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a:t>The feasible region is the intersection of the regions defined by the set of constraints and the coordinate axis (conditions of non-negativity of variables). This feasible region is represented by the O-A-B-C-D-O</a:t>
            </a:r>
            <a:endParaRPr lang="en-IN" dirty="0"/>
          </a:p>
          <a:p>
            <a:r>
              <a:rPr lang="en-US" dirty="0"/>
              <a:t>As a feasible region exists, extreme values (or polygon vertices) are calculated. These vertices are the point’s candidate as optimal solutions. In the example, these points are O, A, B, C, and D, as shown in the figure.</a:t>
            </a:r>
            <a:endParaRPr lang="en-IN"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485</TotalTime>
  <Words>647</Words>
  <Application>Microsoft Office PowerPoint</Application>
  <PresentationFormat>On-screen Show (4:3)</PresentationFormat>
  <Paragraphs>54</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Session-3 Finding the optimal solution using Graphical Method for a given Linear Programming Problem(LPP)</vt:lpstr>
      <vt:lpstr>Topic delivery on Graphical Method</vt:lpstr>
      <vt:lpstr> Outlines of Graphical Method  </vt:lpstr>
      <vt:lpstr>PowerPoint Presentation</vt:lpstr>
      <vt:lpstr>PowerPoint Presentation</vt:lpstr>
      <vt:lpstr>PowerPoint Presentation</vt:lpstr>
      <vt:lpstr>Problem</vt:lpstr>
      <vt:lpstr>PowerPoint Presentation</vt:lpstr>
      <vt:lpstr>PowerPoint Presentation</vt:lpstr>
      <vt:lpstr>PowerPoint Presentation</vt:lpstr>
      <vt:lpstr>PowerPoint Presentation</vt:lpstr>
      <vt:lpstr>PowerPoint Presentation</vt:lpstr>
      <vt:lpstr>PowerPoint Presentation</vt:lpstr>
      <vt:lpstr>Formulation of an LPP and finding optimal solution using Graphical method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Demonstrate the Graphical Method in Linear Programming</dc:title>
  <dc:creator>Windows User</dc:creator>
  <cp:lastModifiedBy>T Sanath Kumar</cp:lastModifiedBy>
  <cp:revision>55</cp:revision>
  <dcterms:created xsi:type="dcterms:W3CDTF">2020-07-12T10:37:12Z</dcterms:created>
  <dcterms:modified xsi:type="dcterms:W3CDTF">2020-07-23T10:13:16Z</dcterms:modified>
</cp:coreProperties>
</file>