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5" r:id="rId8"/>
    <p:sldId id="266" r:id="rId9"/>
    <p:sldId id="267" r:id="rId10"/>
    <p:sldId id="268" r:id="rId11"/>
    <p:sldId id="269"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41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3D0F504-5698-494E-856E-F5B19E358036}"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D0F504-5698-494E-856E-F5B19E358036}"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D0F504-5698-494E-856E-F5B19E358036}"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D0F504-5698-494E-856E-F5B19E358036}"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D0F504-5698-494E-856E-F5B19E358036}"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D0F504-5698-494E-856E-F5B19E358036}"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D0F504-5698-494E-856E-F5B19E358036}" type="datetimeFigureOut">
              <a:rPr lang="en-US" smtClean="0"/>
              <a:pPr/>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D0F504-5698-494E-856E-F5B19E358036}" type="datetimeFigureOut">
              <a:rPr lang="en-US" smtClean="0"/>
              <a:pPr/>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D0F504-5698-494E-856E-F5B19E358036}" type="datetimeFigureOut">
              <a:rPr lang="en-US" smtClean="0"/>
              <a:pPr/>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D0F504-5698-494E-856E-F5B19E358036}"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D0F504-5698-494E-856E-F5B19E358036}"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DE3872-CF99-45E8-A695-E4792C83A27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0F504-5698-494E-856E-F5B19E358036}" type="datetimeFigureOut">
              <a:rPr lang="en-US" smtClean="0"/>
              <a:pPr/>
              <a:t>7/23/2020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E3872-CF99-45E8-A695-E4792C83A27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2076450"/>
          </a:xfrm>
        </p:spPr>
        <p:txBody>
          <a:bodyPr>
            <a:normAutofit fontScale="90000"/>
          </a:bodyPr>
          <a:lstStyle/>
          <a:p>
            <a:r>
              <a:rPr lang="en-US" dirty="0"/>
              <a:t>Session-4</a:t>
            </a:r>
            <a:br>
              <a:rPr lang="en-US" dirty="0"/>
            </a:br>
            <a:r>
              <a:rPr lang="en-US" dirty="0"/>
              <a:t>Formulating a given problem as a Linear Programming Problem(LPP)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buNone/>
            </a:pPr>
            <a:r>
              <a:rPr lang="en-US" dirty="0">
                <a:solidFill>
                  <a:srgbClr val="FF0000"/>
                </a:solidFill>
              </a:rPr>
              <a:t>Solution:</a:t>
            </a:r>
          </a:p>
          <a:p>
            <a:pPr>
              <a:buNone/>
            </a:pPr>
            <a:r>
              <a:rPr lang="en-US" dirty="0"/>
              <a:t>    Let the amounts of products 1,2 and 3 manufactured daily be x1,x2 and x3 units respectively. Clearly  x1,x2 and x3 are clearly &gt;=0</a:t>
            </a:r>
          </a:p>
          <a:p>
            <a:pPr>
              <a:buNone/>
            </a:pPr>
            <a:r>
              <a:rPr lang="en-US" dirty="0"/>
              <a:t>    In this problem, The objective function is </a:t>
            </a:r>
          </a:p>
          <a:p>
            <a:pPr>
              <a:buNone/>
            </a:pPr>
            <a:r>
              <a:rPr lang="en-US" dirty="0"/>
              <a:t>                 Maximize     Z=4x</a:t>
            </a:r>
            <a:r>
              <a:rPr lang="en-US" baseline="-25000" dirty="0"/>
              <a:t>1</a:t>
            </a:r>
            <a:r>
              <a:rPr lang="en-US" dirty="0"/>
              <a:t>+3x</a:t>
            </a:r>
            <a:r>
              <a:rPr lang="en-US" baseline="-25000" dirty="0"/>
              <a:t>2</a:t>
            </a:r>
            <a:r>
              <a:rPr lang="en-US" dirty="0"/>
              <a:t>+6x</a:t>
            </a:r>
            <a:r>
              <a:rPr lang="en-US" baseline="-25000" dirty="0"/>
              <a:t>3</a:t>
            </a:r>
          </a:p>
          <a:p>
            <a:pPr>
              <a:buNone/>
            </a:pPr>
            <a:r>
              <a:rPr lang="en-US" dirty="0"/>
              <a:t>    Since, the constraints are on machine capacities and can be mathematically expressed as </a:t>
            </a:r>
          </a:p>
          <a:p>
            <a:pPr>
              <a:buNone/>
            </a:pPr>
            <a:r>
              <a:rPr lang="en-US" dirty="0"/>
              <a:t>                        2x</a:t>
            </a:r>
            <a:r>
              <a:rPr lang="en-US" baseline="-25000" dirty="0"/>
              <a:t>1</a:t>
            </a:r>
            <a:r>
              <a:rPr lang="en-US" dirty="0"/>
              <a:t>+3x</a:t>
            </a:r>
            <a:r>
              <a:rPr lang="en-US" baseline="-25000" dirty="0"/>
              <a:t>2</a:t>
            </a:r>
            <a:r>
              <a:rPr lang="en-US" dirty="0"/>
              <a:t>+2x</a:t>
            </a:r>
            <a:r>
              <a:rPr lang="en-US" baseline="-25000" dirty="0"/>
              <a:t>3</a:t>
            </a:r>
            <a:r>
              <a:rPr lang="en-US" dirty="0"/>
              <a:t>&lt;=440</a:t>
            </a:r>
          </a:p>
          <a:p>
            <a:pPr>
              <a:buNone/>
            </a:pPr>
            <a:r>
              <a:rPr lang="en-US" dirty="0"/>
              <a:t>                        4x</a:t>
            </a:r>
            <a:r>
              <a:rPr lang="en-US" baseline="-25000" dirty="0"/>
              <a:t>1</a:t>
            </a:r>
            <a:r>
              <a:rPr lang="en-US" dirty="0"/>
              <a:t>+0x</a:t>
            </a:r>
            <a:r>
              <a:rPr lang="en-US" baseline="-25000" dirty="0"/>
              <a:t>2</a:t>
            </a:r>
            <a:r>
              <a:rPr lang="en-US" dirty="0"/>
              <a:t>+3x</a:t>
            </a:r>
            <a:r>
              <a:rPr lang="en-US" baseline="-25000" dirty="0"/>
              <a:t>3</a:t>
            </a:r>
            <a:r>
              <a:rPr lang="en-US" dirty="0"/>
              <a:t>&lt;=470</a:t>
            </a:r>
          </a:p>
          <a:p>
            <a:pPr>
              <a:buNone/>
            </a:pPr>
            <a:r>
              <a:rPr lang="en-US" dirty="0"/>
              <a:t>                        2x</a:t>
            </a:r>
            <a:r>
              <a:rPr lang="en-US" baseline="-25000" dirty="0"/>
              <a:t>1</a:t>
            </a:r>
            <a:r>
              <a:rPr lang="en-US" dirty="0"/>
              <a:t>+5x</a:t>
            </a:r>
            <a:r>
              <a:rPr lang="en-US" baseline="-25000" dirty="0"/>
              <a:t>2</a:t>
            </a:r>
            <a:r>
              <a:rPr lang="en-US" dirty="0"/>
              <a:t>+0x</a:t>
            </a:r>
            <a:r>
              <a:rPr lang="en-US" baseline="-25000" dirty="0"/>
              <a:t>3</a:t>
            </a:r>
            <a:r>
              <a:rPr lang="en-US" dirty="0"/>
              <a:t>&lt;=430  </a:t>
            </a:r>
          </a:p>
          <a:p>
            <a:pPr>
              <a:buNone/>
            </a:pPr>
            <a:r>
              <a:rPr lang="en-US" dirty="0"/>
              <a:t>    where x</a:t>
            </a:r>
            <a:r>
              <a:rPr lang="en-US" baseline="-25000" dirty="0"/>
              <a:t>1</a:t>
            </a:r>
            <a:r>
              <a:rPr lang="en-US" dirty="0"/>
              <a:t>,x</a:t>
            </a:r>
            <a:r>
              <a:rPr lang="en-US" baseline="-25000" dirty="0"/>
              <a:t>2</a:t>
            </a:r>
            <a:r>
              <a:rPr lang="en-US" dirty="0"/>
              <a:t>,x</a:t>
            </a:r>
            <a:r>
              <a:rPr lang="en-US" baseline="-25000" dirty="0"/>
              <a:t>3</a:t>
            </a:r>
            <a:r>
              <a:rPr lang="en-US" dirty="0"/>
              <a:t> are &gt;=0.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t>   Hence, The given problem can be formulated as an LP problem by </a:t>
            </a:r>
          </a:p>
          <a:p>
            <a:pPr>
              <a:buNone/>
            </a:pPr>
            <a:r>
              <a:rPr lang="en-US" dirty="0"/>
              <a:t>Maximize     Z=4x</a:t>
            </a:r>
            <a:r>
              <a:rPr lang="en-US" baseline="-25000" dirty="0"/>
              <a:t>1</a:t>
            </a:r>
            <a:r>
              <a:rPr lang="en-US" dirty="0"/>
              <a:t>+3x</a:t>
            </a:r>
            <a:r>
              <a:rPr lang="en-US" baseline="-25000" dirty="0"/>
              <a:t>2</a:t>
            </a:r>
            <a:r>
              <a:rPr lang="en-US" dirty="0"/>
              <a:t>+6x</a:t>
            </a:r>
            <a:r>
              <a:rPr lang="en-US" baseline="-25000" dirty="0"/>
              <a:t>3</a:t>
            </a:r>
            <a:endParaRPr lang="en-US" dirty="0"/>
          </a:p>
          <a:p>
            <a:pPr>
              <a:buNone/>
            </a:pPr>
            <a:r>
              <a:rPr lang="en-US" dirty="0"/>
              <a:t>         Subject to the constraints </a:t>
            </a:r>
          </a:p>
          <a:p>
            <a:pPr>
              <a:buNone/>
            </a:pPr>
            <a:r>
              <a:rPr lang="en-US" dirty="0"/>
              <a:t>                        2x</a:t>
            </a:r>
            <a:r>
              <a:rPr lang="en-US" baseline="-25000" dirty="0"/>
              <a:t>1</a:t>
            </a:r>
            <a:r>
              <a:rPr lang="en-US" dirty="0"/>
              <a:t>+3x</a:t>
            </a:r>
            <a:r>
              <a:rPr lang="en-US" baseline="-25000" dirty="0"/>
              <a:t>2</a:t>
            </a:r>
            <a:r>
              <a:rPr lang="en-US" dirty="0"/>
              <a:t>+2x</a:t>
            </a:r>
            <a:r>
              <a:rPr lang="en-US" baseline="-25000" dirty="0"/>
              <a:t>3</a:t>
            </a:r>
            <a:r>
              <a:rPr lang="en-US" dirty="0"/>
              <a:t>&lt;=440</a:t>
            </a:r>
          </a:p>
          <a:p>
            <a:pPr>
              <a:buNone/>
            </a:pPr>
            <a:r>
              <a:rPr lang="en-US" dirty="0"/>
              <a:t>                        4x</a:t>
            </a:r>
            <a:r>
              <a:rPr lang="en-US" baseline="-25000" dirty="0"/>
              <a:t>1</a:t>
            </a:r>
            <a:r>
              <a:rPr lang="en-US" dirty="0"/>
              <a:t>+0x</a:t>
            </a:r>
            <a:r>
              <a:rPr lang="en-US" baseline="-25000" dirty="0"/>
              <a:t>2</a:t>
            </a:r>
            <a:r>
              <a:rPr lang="en-US" dirty="0"/>
              <a:t>+3x</a:t>
            </a:r>
            <a:r>
              <a:rPr lang="en-US" baseline="-25000" dirty="0"/>
              <a:t>3</a:t>
            </a:r>
            <a:r>
              <a:rPr lang="en-US" dirty="0"/>
              <a:t>&lt;=470</a:t>
            </a:r>
          </a:p>
          <a:p>
            <a:pPr>
              <a:buNone/>
            </a:pPr>
            <a:r>
              <a:rPr lang="en-US" dirty="0"/>
              <a:t>                        2x</a:t>
            </a:r>
            <a:r>
              <a:rPr lang="en-US" baseline="-25000" dirty="0"/>
              <a:t>1</a:t>
            </a:r>
            <a:r>
              <a:rPr lang="en-US" dirty="0"/>
              <a:t>+5x</a:t>
            </a:r>
            <a:r>
              <a:rPr lang="en-US" baseline="-25000" dirty="0"/>
              <a:t>2</a:t>
            </a:r>
            <a:r>
              <a:rPr lang="en-US" dirty="0"/>
              <a:t>+0x</a:t>
            </a:r>
            <a:r>
              <a:rPr lang="en-US" baseline="-25000" dirty="0"/>
              <a:t>3</a:t>
            </a:r>
            <a:r>
              <a:rPr lang="en-US" dirty="0"/>
              <a:t>&lt;=430  </a:t>
            </a:r>
          </a:p>
          <a:p>
            <a:pPr>
              <a:buNone/>
            </a:pPr>
            <a:r>
              <a:rPr lang="en-US" dirty="0"/>
              <a:t>    where x</a:t>
            </a:r>
            <a:r>
              <a:rPr lang="en-US" baseline="-25000" dirty="0"/>
              <a:t>1</a:t>
            </a:r>
            <a:r>
              <a:rPr lang="en-US" dirty="0"/>
              <a:t>,x</a:t>
            </a:r>
            <a:r>
              <a:rPr lang="en-US" baseline="-25000" dirty="0"/>
              <a:t>2</a:t>
            </a:r>
            <a:r>
              <a:rPr lang="en-US" dirty="0"/>
              <a:t>,x</a:t>
            </a:r>
            <a:r>
              <a:rPr lang="en-US" baseline="-25000" dirty="0"/>
              <a:t>3</a:t>
            </a:r>
            <a:r>
              <a:rPr lang="en-US" dirty="0"/>
              <a:t> are &gt;=0</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endParaRPr lang="en-US" dirty="0"/>
          </a:p>
          <a:p>
            <a:endParaRPr lang="en-US" dirty="0"/>
          </a:p>
          <a:p>
            <a:endParaRPr lang="en-US" dirty="0"/>
          </a:p>
          <a:p>
            <a:endParaRPr lang="en-US" dirty="0"/>
          </a:p>
          <a:p>
            <a:pPr>
              <a:buNone/>
            </a:pPr>
            <a:r>
              <a:rPr lang="en-US" dirty="0"/>
              <a:t>       Problem Discussion      Duration:5minutes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delivery</a:t>
            </a:r>
          </a:p>
        </p:txBody>
      </p:sp>
      <p:sp>
        <p:nvSpPr>
          <p:cNvPr id="3" name="Content Placeholder 2"/>
          <p:cNvSpPr>
            <a:spLocks noGrp="1"/>
          </p:cNvSpPr>
          <p:nvPr>
            <p:ph idx="1"/>
          </p:nvPr>
        </p:nvSpPr>
        <p:spPr>
          <a:xfrm>
            <a:off x="457200" y="1295400"/>
            <a:ext cx="8229600" cy="4830763"/>
          </a:xfrm>
        </p:spPr>
        <p:txBody>
          <a:bodyPr/>
          <a:lstStyle/>
          <a:p>
            <a:r>
              <a:rPr lang="en-US" dirty="0"/>
              <a:t>Formulating the given problem as a Linear Programming Problem ( LPP)</a:t>
            </a:r>
          </a:p>
          <a:p>
            <a:r>
              <a:rPr lang="en-US" dirty="0"/>
              <a:t>Graphical Method</a:t>
            </a:r>
          </a:p>
          <a:p>
            <a:r>
              <a:rPr lang="en-US" dirty="0"/>
              <a:t>Solving the formulated LPP using Graphical Method to find the optimal solution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Formulating the given problem as a Linear Programming Problem ( LPP)</a:t>
            </a:r>
            <a:br>
              <a:rPr lang="en-US" dirty="0"/>
            </a:br>
            <a:endParaRPr lang="en-US" dirty="0"/>
          </a:p>
        </p:txBody>
      </p:sp>
      <p:sp>
        <p:nvSpPr>
          <p:cNvPr id="3" name="Content Placeholder 2"/>
          <p:cNvSpPr>
            <a:spLocks noGrp="1"/>
          </p:cNvSpPr>
          <p:nvPr>
            <p:ph idx="1"/>
          </p:nvPr>
        </p:nvSpPr>
        <p:spPr/>
        <p:txBody>
          <a:bodyPr/>
          <a:lstStyle/>
          <a:p>
            <a:pPr>
              <a:buNone/>
            </a:pPr>
            <a:r>
              <a:rPr lang="en-US" dirty="0">
                <a:solidFill>
                  <a:srgbClr val="FF0000"/>
                </a:solidFill>
              </a:rPr>
              <a:t>Problem</a:t>
            </a:r>
          </a:p>
          <a:p>
            <a:pPr>
              <a:buNone/>
            </a:pPr>
            <a:r>
              <a:rPr lang="en-US" dirty="0"/>
              <a:t>    A person wants to decide the constituent of a diet which will fulfill his daily requirements of proteins, fats and carbohydrates at the minimum cost. The choice is to be made from four different types of foods. The yields per unit of these foods are given in the following table.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381000"/>
          <a:ext cx="8229600" cy="6019803"/>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779159">
                <a:tc rowSpan="2">
                  <a:txBody>
                    <a:bodyPr/>
                    <a:lstStyle/>
                    <a:p>
                      <a:endParaRPr lang="en-US" dirty="0"/>
                    </a:p>
                    <a:p>
                      <a:endParaRPr lang="en-US" dirty="0"/>
                    </a:p>
                    <a:p>
                      <a:r>
                        <a:rPr lang="en-US" dirty="0"/>
                        <a:t>Food Type</a:t>
                      </a:r>
                    </a:p>
                  </a:txBody>
                  <a:tcPr/>
                </a:tc>
                <a:tc gridSpan="3">
                  <a:txBody>
                    <a:bodyPr/>
                    <a:lstStyle/>
                    <a:p>
                      <a:pPr algn="ctr"/>
                      <a:r>
                        <a:rPr lang="en-US" dirty="0" err="1"/>
                        <a:t>Yeild</a:t>
                      </a:r>
                      <a:r>
                        <a:rPr lang="en-US" baseline="0" dirty="0"/>
                        <a:t> per unit</a:t>
                      </a:r>
                      <a:endParaRPr lang="en-US" dirty="0"/>
                    </a:p>
                  </a:txBody>
                  <a:tcPr/>
                </a:tc>
                <a:tc hMerge="1">
                  <a:txBody>
                    <a:bodyPr/>
                    <a:lstStyle/>
                    <a:p>
                      <a:endParaRPr lang="en-US" dirty="0"/>
                    </a:p>
                  </a:txBody>
                  <a:tcPr/>
                </a:tc>
                <a:tc hMerge="1">
                  <a:txBody>
                    <a:bodyPr/>
                    <a:lstStyle/>
                    <a:p>
                      <a:endParaRPr lang="en-US" dirty="0"/>
                    </a:p>
                  </a:txBody>
                  <a:tcPr/>
                </a:tc>
                <a:tc rowSpan="2">
                  <a:txBody>
                    <a:bodyPr/>
                    <a:lstStyle/>
                    <a:p>
                      <a:endParaRPr lang="en-US" dirty="0"/>
                    </a:p>
                    <a:p>
                      <a:endParaRPr lang="en-US" dirty="0"/>
                    </a:p>
                    <a:p>
                      <a:r>
                        <a:rPr lang="en-US" dirty="0"/>
                        <a:t>Cost per Unit</a:t>
                      </a:r>
                    </a:p>
                  </a:txBody>
                  <a:tcPr/>
                </a:tc>
                <a:extLst>
                  <a:ext uri="{0D108BD9-81ED-4DB2-BD59-A6C34878D82A}">
                    <a16:rowId xmlns:a16="http://schemas.microsoft.com/office/drawing/2014/main" val="10000"/>
                  </a:ext>
                </a:extLst>
              </a:tr>
              <a:tr h="779159">
                <a:tc vMerge="1">
                  <a:txBody>
                    <a:bodyPr/>
                    <a:lstStyle/>
                    <a:p>
                      <a:endParaRPr lang="en-US" dirty="0"/>
                    </a:p>
                  </a:txBody>
                  <a:tcPr/>
                </a:tc>
                <a:tc>
                  <a:txBody>
                    <a:bodyPr/>
                    <a:lstStyle/>
                    <a:p>
                      <a:pPr algn="ctr"/>
                      <a:r>
                        <a:rPr lang="en-US" dirty="0" err="1"/>
                        <a:t>Protiens</a:t>
                      </a:r>
                      <a:endParaRPr lang="en-US" dirty="0"/>
                    </a:p>
                  </a:txBody>
                  <a:tcPr/>
                </a:tc>
                <a:tc>
                  <a:txBody>
                    <a:bodyPr/>
                    <a:lstStyle/>
                    <a:p>
                      <a:pPr algn="ctr"/>
                      <a:r>
                        <a:rPr lang="en-US" dirty="0"/>
                        <a:t>Fats</a:t>
                      </a:r>
                    </a:p>
                  </a:txBody>
                  <a:tcPr/>
                </a:tc>
                <a:tc>
                  <a:txBody>
                    <a:bodyPr/>
                    <a:lstStyle/>
                    <a:p>
                      <a:pPr algn="ctr"/>
                      <a:r>
                        <a:rPr lang="en-US" dirty="0"/>
                        <a:t>Carbohydrates</a:t>
                      </a:r>
                    </a:p>
                  </a:txBody>
                  <a:tcPr/>
                </a:tc>
                <a:tc vMerge="1">
                  <a:txBody>
                    <a:bodyPr/>
                    <a:lstStyle/>
                    <a:p>
                      <a:endParaRPr lang="en-US" dirty="0"/>
                    </a:p>
                  </a:txBody>
                  <a:tcPr/>
                </a:tc>
                <a:extLst>
                  <a:ext uri="{0D108BD9-81ED-4DB2-BD59-A6C34878D82A}">
                    <a16:rowId xmlns:a16="http://schemas.microsoft.com/office/drawing/2014/main" val="10001"/>
                  </a:ext>
                </a:extLst>
              </a:tr>
              <a:tr h="779159">
                <a:tc>
                  <a:txBody>
                    <a:bodyPr/>
                    <a:lstStyle/>
                    <a:p>
                      <a:pPr algn="ctr"/>
                      <a:r>
                        <a:rPr lang="en-US" dirty="0"/>
                        <a:t>1</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6</a:t>
                      </a:r>
                    </a:p>
                  </a:txBody>
                  <a:tcPr/>
                </a:tc>
                <a:tc>
                  <a:txBody>
                    <a:bodyPr/>
                    <a:lstStyle/>
                    <a:p>
                      <a:pPr algn="ctr"/>
                      <a:r>
                        <a:rPr lang="en-US" dirty="0"/>
                        <a:t>45</a:t>
                      </a:r>
                    </a:p>
                  </a:txBody>
                  <a:tcPr/>
                </a:tc>
                <a:extLst>
                  <a:ext uri="{0D108BD9-81ED-4DB2-BD59-A6C34878D82A}">
                    <a16:rowId xmlns:a16="http://schemas.microsoft.com/office/drawing/2014/main" val="10002"/>
                  </a:ext>
                </a:extLst>
              </a:tr>
              <a:tr h="779159">
                <a:tc>
                  <a:txBody>
                    <a:bodyPr/>
                    <a:lstStyle/>
                    <a:p>
                      <a:pPr algn="ctr"/>
                      <a:r>
                        <a:rPr lang="en-US" dirty="0"/>
                        <a:t>2</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40</a:t>
                      </a:r>
                    </a:p>
                  </a:txBody>
                  <a:tcPr/>
                </a:tc>
                <a:extLst>
                  <a:ext uri="{0D108BD9-81ED-4DB2-BD59-A6C34878D82A}">
                    <a16:rowId xmlns:a16="http://schemas.microsoft.com/office/drawing/2014/main" val="10003"/>
                  </a:ext>
                </a:extLst>
              </a:tr>
              <a:tr h="779159">
                <a:tc>
                  <a:txBody>
                    <a:bodyPr/>
                    <a:lstStyle/>
                    <a:p>
                      <a:pPr algn="ctr"/>
                      <a:r>
                        <a:rPr lang="en-US" dirty="0"/>
                        <a:t>3</a:t>
                      </a:r>
                    </a:p>
                  </a:txBody>
                  <a:tcPr/>
                </a:tc>
                <a:tc>
                  <a:txBody>
                    <a:bodyPr/>
                    <a:lstStyle/>
                    <a:p>
                      <a:pPr algn="ctr"/>
                      <a:r>
                        <a:rPr lang="en-US" dirty="0"/>
                        <a:t>8</a:t>
                      </a:r>
                    </a:p>
                  </a:txBody>
                  <a:tcPr/>
                </a:tc>
                <a:tc>
                  <a:txBody>
                    <a:bodyPr/>
                    <a:lstStyle/>
                    <a:p>
                      <a:pPr algn="ctr"/>
                      <a:r>
                        <a:rPr lang="en-US" dirty="0"/>
                        <a:t>7</a:t>
                      </a:r>
                    </a:p>
                  </a:txBody>
                  <a:tcPr/>
                </a:tc>
                <a:tc>
                  <a:txBody>
                    <a:bodyPr/>
                    <a:lstStyle/>
                    <a:p>
                      <a:pPr algn="ctr"/>
                      <a:r>
                        <a:rPr lang="en-US" dirty="0"/>
                        <a:t>7</a:t>
                      </a:r>
                    </a:p>
                  </a:txBody>
                  <a:tcPr/>
                </a:tc>
                <a:tc>
                  <a:txBody>
                    <a:bodyPr/>
                    <a:lstStyle/>
                    <a:p>
                      <a:pPr algn="ctr"/>
                      <a:r>
                        <a:rPr lang="en-US" dirty="0"/>
                        <a:t>85</a:t>
                      </a:r>
                    </a:p>
                  </a:txBody>
                  <a:tcPr/>
                </a:tc>
                <a:extLst>
                  <a:ext uri="{0D108BD9-81ED-4DB2-BD59-A6C34878D82A}">
                    <a16:rowId xmlns:a16="http://schemas.microsoft.com/office/drawing/2014/main" val="10004"/>
                  </a:ext>
                </a:extLst>
              </a:tr>
              <a:tr h="779159">
                <a:tc>
                  <a:txBody>
                    <a:bodyPr/>
                    <a:lstStyle/>
                    <a:p>
                      <a:pPr algn="ctr"/>
                      <a:r>
                        <a:rPr lang="en-US" dirty="0"/>
                        <a:t>4</a:t>
                      </a:r>
                    </a:p>
                  </a:txBody>
                  <a:tcPr/>
                </a:tc>
                <a:tc>
                  <a:txBody>
                    <a:bodyPr/>
                    <a:lstStyle/>
                    <a:p>
                      <a:pPr algn="ctr"/>
                      <a:r>
                        <a:rPr lang="en-US" dirty="0"/>
                        <a:t>6</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65</a:t>
                      </a:r>
                    </a:p>
                  </a:txBody>
                  <a:tcPr/>
                </a:tc>
                <a:extLst>
                  <a:ext uri="{0D108BD9-81ED-4DB2-BD59-A6C34878D82A}">
                    <a16:rowId xmlns:a16="http://schemas.microsoft.com/office/drawing/2014/main" val="10005"/>
                  </a:ext>
                </a:extLst>
              </a:tr>
              <a:tr h="1344849">
                <a:tc>
                  <a:txBody>
                    <a:bodyPr/>
                    <a:lstStyle/>
                    <a:p>
                      <a:pPr algn="ctr"/>
                      <a:r>
                        <a:rPr lang="en-US" dirty="0"/>
                        <a:t>Minimum requirement</a:t>
                      </a:r>
                    </a:p>
                  </a:txBody>
                  <a:tcPr/>
                </a:tc>
                <a:tc>
                  <a:txBody>
                    <a:bodyPr/>
                    <a:lstStyle/>
                    <a:p>
                      <a:pPr algn="ctr"/>
                      <a:r>
                        <a:rPr lang="en-US" dirty="0"/>
                        <a:t>800</a:t>
                      </a:r>
                    </a:p>
                  </a:txBody>
                  <a:tcPr/>
                </a:tc>
                <a:tc>
                  <a:txBody>
                    <a:bodyPr/>
                    <a:lstStyle/>
                    <a:p>
                      <a:pPr algn="ctr"/>
                      <a:r>
                        <a:rPr lang="en-US" dirty="0"/>
                        <a:t>200</a:t>
                      </a:r>
                    </a:p>
                  </a:txBody>
                  <a:tcPr/>
                </a:tc>
                <a:tc>
                  <a:txBody>
                    <a:bodyPr/>
                    <a:lstStyle/>
                    <a:p>
                      <a:pPr algn="ctr"/>
                      <a:r>
                        <a:rPr lang="en-US" dirty="0"/>
                        <a:t>700</a:t>
                      </a:r>
                    </a:p>
                  </a:txBody>
                  <a:tcPr/>
                </a:tc>
                <a:tc>
                  <a:txBody>
                    <a:bodyPr/>
                    <a:lstStyle/>
                    <a:p>
                      <a:pPr algn="ctr"/>
                      <a:endParaRPr 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buNone/>
            </a:pPr>
            <a:r>
              <a:rPr lang="en-US" dirty="0"/>
              <a:t>Formulate linear programming problem for the given problem.</a:t>
            </a:r>
          </a:p>
          <a:p>
            <a:pPr>
              <a:buNone/>
            </a:pPr>
            <a:r>
              <a:rPr lang="en-US" dirty="0">
                <a:solidFill>
                  <a:srgbClr val="FF0000"/>
                </a:solidFill>
              </a:rPr>
              <a:t>Solution:</a:t>
            </a:r>
          </a:p>
          <a:p>
            <a:r>
              <a:rPr lang="en-US" dirty="0"/>
              <a:t>Let x</a:t>
            </a:r>
            <a:r>
              <a:rPr lang="en-US" baseline="-25000" dirty="0"/>
              <a:t>1</a:t>
            </a:r>
            <a:r>
              <a:rPr lang="en-US" dirty="0"/>
              <a:t>,x</a:t>
            </a:r>
            <a:r>
              <a:rPr lang="en-US" baseline="-25000" dirty="0"/>
              <a:t>2</a:t>
            </a:r>
            <a:r>
              <a:rPr lang="en-US" dirty="0"/>
              <a:t>,x</a:t>
            </a:r>
            <a:r>
              <a:rPr lang="en-US" baseline="-25000" dirty="0"/>
              <a:t>3</a:t>
            </a:r>
            <a:r>
              <a:rPr lang="en-US" dirty="0"/>
              <a:t> and x</a:t>
            </a:r>
            <a:r>
              <a:rPr lang="en-US" baseline="-25000" dirty="0"/>
              <a:t>4</a:t>
            </a:r>
            <a:r>
              <a:rPr lang="en-US" dirty="0"/>
              <a:t> denote the number of units of food type 1,2,3 and 4 respectively. The objective is to minimize the cost.</a:t>
            </a:r>
          </a:p>
          <a:p>
            <a:pPr>
              <a:buNone/>
            </a:pPr>
            <a:endParaRPr lang="en-US" dirty="0"/>
          </a:p>
          <a:p>
            <a:pPr>
              <a:buNone/>
            </a:pPr>
            <a:r>
              <a:rPr lang="en-US" dirty="0"/>
              <a:t>                    Minimize  Z=45x</a:t>
            </a:r>
            <a:r>
              <a:rPr lang="en-US" baseline="-25000" dirty="0"/>
              <a:t>1</a:t>
            </a:r>
            <a:r>
              <a:rPr lang="en-US" dirty="0"/>
              <a:t>+40x</a:t>
            </a:r>
            <a:r>
              <a:rPr lang="en-US" baseline="-25000" dirty="0"/>
              <a:t>2</a:t>
            </a:r>
            <a:r>
              <a:rPr lang="en-US" dirty="0"/>
              <a:t>+85x</a:t>
            </a:r>
            <a:r>
              <a:rPr lang="en-US" baseline="-25000" dirty="0"/>
              <a:t>3</a:t>
            </a:r>
            <a:r>
              <a:rPr lang="en-US" dirty="0"/>
              <a:t>+65x</a:t>
            </a:r>
            <a:r>
              <a:rPr lang="en-US" baseline="-25000" dirty="0"/>
              <a:t>4</a:t>
            </a:r>
            <a:r>
              <a:rPr lang="en-US" dirty="0"/>
              <a:t> </a:t>
            </a:r>
          </a:p>
          <a:p>
            <a:pPr>
              <a:buNone/>
            </a:pPr>
            <a:r>
              <a:rPr lang="en-US" dirty="0"/>
              <a:t>  subject to the constraints </a:t>
            </a:r>
          </a:p>
          <a:p>
            <a:pPr>
              <a:buNone/>
            </a:pPr>
            <a:r>
              <a:rPr lang="en-US" dirty="0"/>
              <a:t>                               3x</a:t>
            </a:r>
            <a:r>
              <a:rPr lang="en-US" baseline="-25000" dirty="0"/>
              <a:t>1</a:t>
            </a:r>
            <a:r>
              <a:rPr lang="en-US" dirty="0"/>
              <a:t>+4x</a:t>
            </a:r>
            <a:r>
              <a:rPr lang="en-US" baseline="-25000" dirty="0"/>
              <a:t>2</a:t>
            </a:r>
            <a:r>
              <a:rPr lang="en-US" dirty="0"/>
              <a:t>+8x</a:t>
            </a:r>
            <a:r>
              <a:rPr lang="en-US" baseline="-25000" dirty="0"/>
              <a:t>3</a:t>
            </a:r>
            <a:r>
              <a:rPr lang="en-US" dirty="0"/>
              <a:t>+6x</a:t>
            </a:r>
            <a:r>
              <a:rPr lang="en-US" baseline="-25000" dirty="0"/>
              <a:t>4</a:t>
            </a:r>
            <a:r>
              <a:rPr lang="en-US" dirty="0"/>
              <a:t>&gt;=800</a:t>
            </a:r>
          </a:p>
          <a:p>
            <a:pPr>
              <a:buNone/>
            </a:pPr>
            <a:r>
              <a:rPr lang="en-US" dirty="0"/>
              <a:t>                               2x</a:t>
            </a:r>
            <a:r>
              <a:rPr lang="en-US" baseline="-25000" dirty="0"/>
              <a:t>1</a:t>
            </a:r>
            <a:r>
              <a:rPr lang="en-US" dirty="0"/>
              <a:t>+2x</a:t>
            </a:r>
            <a:r>
              <a:rPr lang="en-US" baseline="-25000" dirty="0"/>
              <a:t>2</a:t>
            </a:r>
            <a:r>
              <a:rPr lang="en-US" dirty="0"/>
              <a:t>+7x</a:t>
            </a:r>
            <a:r>
              <a:rPr lang="en-US" baseline="-25000" dirty="0"/>
              <a:t>3</a:t>
            </a:r>
            <a:r>
              <a:rPr lang="en-US" dirty="0"/>
              <a:t>+5x</a:t>
            </a:r>
            <a:r>
              <a:rPr lang="en-US" baseline="-25000" dirty="0"/>
              <a:t>4</a:t>
            </a:r>
            <a:r>
              <a:rPr lang="en-US" dirty="0"/>
              <a:t>&gt;=200</a:t>
            </a:r>
          </a:p>
          <a:p>
            <a:pPr>
              <a:buNone/>
            </a:pPr>
            <a:r>
              <a:rPr lang="en-US" dirty="0"/>
              <a:t>                              6x</a:t>
            </a:r>
            <a:r>
              <a:rPr lang="en-US" baseline="-25000" dirty="0"/>
              <a:t>1</a:t>
            </a:r>
            <a:r>
              <a:rPr lang="en-US" dirty="0"/>
              <a:t>+4x</a:t>
            </a:r>
            <a:r>
              <a:rPr lang="en-US" baseline="-25000" dirty="0"/>
              <a:t>2</a:t>
            </a:r>
            <a:r>
              <a:rPr lang="en-US" dirty="0"/>
              <a:t>+7x</a:t>
            </a:r>
            <a:r>
              <a:rPr lang="en-US" baseline="-25000" dirty="0"/>
              <a:t>3</a:t>
            </a:r>
            <a:r>
              <a:rPr lang="en-US" dirty="0"/>
              <a:t>+4x</a:t>
            </a:r>
            <a:r>
              <a:rPr lang="en-US" baseline="-25000" dirty="0"/>
              <a:t>4</a:t>
            </a:r>
            <a:r>
              <a:rPr lang="en-US" dirty="0"/>
              <a:t>&gt;=700 </a:t>
            </a:r>
          </a:p>
          <a:p>
            <a:pPr>
              <a:buNone/>
            </a:pPr>
            <a:r>
              <a:rPr lang="en-US" dirty="0"/>
              <a:t>                    where x</a:t>
            </a:r>
            <a:r>
              <a:rPr lang="en-US" baseline="-25000" dirty="0"/>
              <a:t>1</a:t>
            </a:r>
            <a:r>
              <a:rPr lang="en-US" dirty="0"/>
              <a:t>,x</a:t>
            </a:r>
            <a:r>
              <a:rPr lang="en-US" baseline="-25000" dirty="0"/>
              <a:t>2</a:t>
            </a:r>
            <a:r>
              <a:rPr lang="en-US" dirty="0"/>
              <a:t>,x</a:t>
            </a:r>
            <a:r>
              <a:rPr lang="en-US" baseline="-25000" dirty="0"/>
              <a:t>3</a:t>
            </a:r>
            <a:r>
              <a:rPr lang="en-US" dirty="0"/>
              <a:t> and x</a:t>
            </a:r>
            <a:r>
              <a:rPr lang="en-US" baseline="-25000" dirty="0"/>
              <a:t>4</a:t>
            </a:r>
            <a:r>
              <a:rPr lang="en-US" dirty="0"/>
              <a:t>&gt;=0. </a:t>
            </a:r>
          </a:p>
          <a:p>
            <a:pPr>
              <a:buNone/>
            </a:pPr>
            <a:r>
              <a:rPr lang="en-US" dirty="0"/>
              <a:t>   This is called an Linear Programming Problem( LPP).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endParaRPr lang="en-US" dirty="0"/>
          </a:p>
          <a:p>
            <a:pPr>
              <a:buNone/>
            </a:pPr>
            <a:r>
              <a:rPr lang="en-US" dirty="0"/>
              <a:t>        Students doubts with poll/pop questions.</a:t>
            </a:r>
          </a:p>
          <a:p>
            <a:pPr>
              <a:buNone/>
            </a:pPr>
            <a:r>
              <a:rPr lang="en-US" dirty="0"/>
              <a:t>Questions</a:t>
            </a:r>
          </a:p>
          <a:p>
            <a:pPr>
              <a:buNone/>
            </a:pPr>
            <a:r>
              <a:rPr lang="en-US" dirty="0"/>
              <a:t>    1. what are x1, x2, x3 and x4 in this problem.</a:t>
            </a:r>
          </a:p>
          <a:p>
            <a:pPr>
              <a:buNone/>
            </a:pPr>
            <a:r>
              <a:rPr lang="en-US" dirty="0"/>
              <a:t>     2. what are the constituents of an LP problem?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as Assignments/Quiz</a:t>
            </a:r>
            <a:br>
              <a:rPr lang="en-US" dirty="0"/>
            </a:br>
            <a:r>
              <a:rPr lang="en-US" dirty="0"/>
              <a:t>Doubts can be asked in public chat.</a:t>
            </a:r>
          </a:p>
        </p:txBody>
      </p:sp>
      <p:sp>
        <p:nvSpPr>
          <p:cNvPr id="3" name="Content Placeholder 2"/>
          <p:cNvSpPr>
            <a:spLocks noGrp="1"/>
          </p:cNvSpPr>
          <p:nvPr>
            <p:ph idx="1"/>
          </p:nvPr>
        </p:nvSpPr>
        <p:spPr/>
        <p:txBody>
          <a:bodyPr/>
          <a:lstStyle/>
          <a:p>
            <a:pPr>
              <a:buNone/>
            </a:pPr>
            <a:r>
              <a:rPr lang="en-US" dirty="0">
                <a:solidFill>
                  <a:srgbClr val="FF0000"/>
                </a:solidFill>
              </a:rPr>
              <a:t>Problem</a:t>
            </a:r>
          </a:p>
          <a:p>
            <a:pPr>
              <a:buNone/>
            </a:pPr>
            <a:r>
              <a:rPr lang="en-US" dirty="0"/>
              <a:t>    A Firm produces three products. These products are processed on three different machines. The time required to manufacture one unit of each of the three products and the daily capacity of the three machines are given in the table below.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533400"/>
          <a:ext cx="8229600" cy="54864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1097280">
                <a:tc rowSpan="2">
                  <a:txBody>
                    <a:bodyPr/>
                    <a:lstStyle/>
                    <a:p>
                      <a:endParaRPr lang="en-US" dirty="0"/>
                    </a:p>
                    <a:p>
                      <a:r>
                        <a:rPr lang="en-US" dirty="0"/>
                        <a:t>    Machines</a:t>
                      </a:r>
                    </a:p>
                  </a:txBody>
                  <a:tcPr/>
                </a:tc>
                <a:tc gridSpan="3">
                  <a:txBody>
                    <a:bodyPr/>
                    <a:lstStyle/>
                    <a:p>
                      <a:r>
                        <a:rPr lang="en-US" dirty="0"/>
                        <a:t>                       Time per unit ( minutes</a:t>
                      </a:r>
                      <a:r>
                        <a:rPr lang="en-US" baseline="0" dirty="0"/>
                        <a:t> )</a:t>
                      </a:r>
                      <a:endParaRPr lang="en-US" dirty="0"/>
                    </a:p>
                  </a:txBody>
                  <a:tcPr/>
                </a:tc>
                <a:tc hMerge="1">
                  <a:txBody>
                    <a:bodyPr/>
                    <a:lstStyle/>
                    <a:p>
                      <a:endParaRPr lang="en-US" dirty="0"/>
                    </a:p>
                  </a:txBody>
                  <a:tcPr/>
                </a:tc>
                <a:tc hMerge="1">
                  <a:txBody>
                    <a:bodyPr/>
                    <a:lstStyle/>
                    <a:p>
                      <a:endParaRPr lang="en-US" dirty="0"/>
                    </a:p>
                  </a:txBody>
                  <a:tcPr/>
                </a:tc>
                <a:tc rowSpan="2">
                  <a:txBody>
                    <a:bodyPr/>
                    <a:lstStyle/>
                    <a:p>
                      <a:r>
                        <a:rPr lang="en-US" dirty="0"/>
                        <a:t>     Machine    capacity</a:t>
                      </a:r>
                    </a:p>
                  </a:txBody>
                  <a:tcPr/>
                </a:tc>
                <a:extLst>
                  <a:ext uri="{0D108BD9-81ED-4DB2-BD59-A6C34878D82A}">
                    <a16:rowId xmlns:a16="http://schemas.microsoft.com/office/drawing/2014/main" val="10000"/>
                  </a:ext>
                </a:extLst>
              </a:tr>
              <a:tr h="1097280">
                <a:tc vMerge="1">
                  <a:txBody>
                    <a:bodyPr/>
                    <a:lstStyle/>
                    <a:p>
                      <a:endParaRPr lang="en-US" dirty="0"/>
                    </a:p>
                  </a:txBody>
                  <a:tcPr/>
                </a:tc>
                <a:tc>
                  <a:txBody>
                    <a:bodyPr/>
                    <a:lstStyle/>
                    <a:p>
                      <a:pPr algn="ctr"/>
                      <a:r>
                        <a:rPr lang="en-US" dirty="0"/>
                        <a:t>Product-1</a:t>
                      </a:r>
                    </a:p>
                  </a:txBody>
                  <a:tcPr/>
                </a:tc>
                <a:tc>
                  <a:txBody>
                    <a:bodyPr/>
                    <a:lstStyle/>
                    <a:p>
                      <a:pPr algn="ctr"/>
                      <a:r>
                        <a:rPr lang="en-US" dirty="0"/>
                        <a:t>Product-2</a:t>
                      </a:r>
                    </a:p>
                  </a:txBody>
                  <a:tcPr/>
                </a:tc>
                <a:tc>
                  <a:txBody>
                    <a:bodyPr/>
                    <a:lstStyle/>
                    <a:p>
                      <a:pPr algn="ctr"/>
                      <a:r>
                        <a:rPr lang="en-US" dirty="0"/>
                        <a:t>Product-3</a:t>
                      </a:r>
                    </a:p>
                  </a:txBody>
                  <a:tcPr/>
                </a:tc>
                <a:tc vMerge="1">
                  <a:txBody>
                    <a:bodyPr/>
                    <a:lstStyle/>
                    <a:p>
                      <a:endParaRPr lang="en-US" dirty="0"/>
                    </a:p>
                  </a:txBody>
                  <a:tcPr/>
                </a:tc>
                <a:extLst>
                  <a:ext uri="{0D108BD9-81ED-4DB2-BD59-A6C34878D82A}">
                    <a16:rowId xmlns:a16="http://schemas.microsoft.com/office/drawing/2014/main" val="10001"/>
                  </a:ext>
                </a:extLst>
              </a:tr>
              <a:tr h="1097280">
                <a:tc>
                  <a:txBody>
                    <a:bodyPr/>
                    <a:lstStyle/>
                    <a:p>
                      <a:pPr algn="ctr"/>
                      <a:r>
                        <a:rPr lang="en-US" dirty="0"/>
                        <a:t>M1</a:t>
                      </a:r>
                    </a:p>
                  </a:txBody>
                  <a:tcPr/>
                </a:tc>
                <a:tc>
                  <a:txBody>
                    <a:bodyPr/>
                    <a:lstStyle/>
                    <a:p>
                      <a:r>
                        <a:rPr lang="en-US" dirty="0"/>
                        <a:t>             2</a:t>
                      </a:r>
                    </a:p>
                  </a:txBody>
                  <a:tcPr/>
                </a:tc>
                <a:tc>
                  <a:txBody>
                    <a:bodyPr/>
                    <a:lstStyle/>
                    <a:p>
                      <a:r>
                        <a:rPr lang="en-US" dirty="0"/>
                        <a:t>             3</a:t>
                      </a:r>
                    </a:p>
                  </a:txBody>
                  <a:tcPr/>
                </a:tc>
                <a:tc>
                  <a:txBody>
                    <a:bodyPr/>
                    <a:lstStyle/>
                    <a:p>
                      <a:r>
                        <a:rPr lang="en-US" dirty="0"/>
                        <a:t>             2</a:t>
                      </a:r>
                    </a:p>
                  </a:txBody>
                  <a:tcPr/>
                </a:tc>
                <a:tc>
                  <a:txBody>
                    <a:bodyPr/>
                    <a:lstStyle/>
                    <a:p>
                      <a:r>
                        <a:rPr lang="en-US" dirty="0"/>
                        <a:t>           440</a:t>
                      </a:r>
                    </a:p>
                  </a:txBody>
                  <a:tcPr/>
                </a:tc>
                <a:extLst>
                  <a:ext uri="{0D108BD9-81ED-4DB2-BD59-A6C34878D82A}">
                    <a16:rowId xmlns:a16="http://schemas.microsoft.com/office/drawing/2014/main" val="10002"/>
                  </a:ext>
                </a:extLst>
              </a:tr>
              <a:tr h="1097280">
                <a:tc>
                  <a:txBody>
                    <a:bodyPr/>
                    <a:lstStyle/>
                    <a:p>
                      <a:pPr algn="ctr"/>
                      <a:r>
                        <a:rPr lang="en-US" dirty="0"/>
                        <a:t>M2</a:t>
                      </a:r>
                    </a:p>
                  </a:txBody>
                  <a:tcPr/>
                </a:tc>
                <a:tc>
                  <a:txBody>
                    <a:bodyPr/>
                    <a:lstStyle/>
                    <a:p>
                      <a:r>
                        <a:rPr lang="en-US" dirty="0"/>
                        <a:t>             4</a:t>
                      </a:r>
                    </a:p>
                  </a:txBody>
                  <a:tcPr/>
                </a:tc>
                <a:tc>
                  <a:txBody>
                    <a:bodyPr/>
                    <a:lstStyle/>
                    <a:p>
                      <a:r>
                        <a:rPr lang="en-US" dirty="0"/>
                        <a:t>            --</a:t>
                      </a:r>
                    </a:p>
                  </a:txBody>
                  <a:tcPr/>
                </a:tc>
                <a:tc>
                  <a:txBody>
                    <a:bodyPr/>
                    <a:lstStyle/>
                    <a:p>
                      <a:r>
                        <a:rPr lang="en-US" dirty="0"/>
                        <a:t>             3</a:t>
                      </a:r>
                    </a:p>
                  </a:txBody>
                  <a:tcPr/>
                </a:tc>
                <a:tc>
                  <a:txBody>
                    <a:bodyPr/>
                    <a:lstStyle/>
                    <a:p>
                      <a:pPr algn="ctr"/>
                      <a:r>
                        <a:rPr lang="en-US" dirty="0"/>
                        <a:t>470</a:t>
                      </a:r>
                    </a:p>
                  </a:txBody>
                  <a:tcPr/>
                </a:tc>
                <a:extLst>
                  <a:ext uri="{0D108BD9-81ED-4DB2-BD59-A6C34878D82A}">
                    <a16:rowId xmlns:a16="http://schemas.microsoft.com/office/drawing/2014/main" val="10003"/>
                  </a:ext>
                </a:extLst>
              </a:tr>
              <a:tr h="1097280">
                <a:tc>
                  <a:txBody>
                    <a:bodyPr/>
                    <a:lstStyle/>
                    <a:p>
                      <a:pPr algn="ctr"/>
                      <a:r>
                        <a:rPr lang="en-US" dirty="0"/>
                        <a:t>M3</a:t>
                      </a:r>
                    </a:p>
                  </a:txBody>
                  <a:tcPr/>
                </a:tc>
                <a:tc>
                  <a:txBody>
                    <a:bodyPr/>
                    <a:lstStyle/>
                    <a:p>
                      <a:r>
                        <a:rPr lang="en-US" dirty="0"/>
                        <a:t>             2</a:t>
                      </a:r>
                    </a:p>
                  </a:txBody>
                  <a:tcPr/>
                </a:tc>
                <a:tc>
                  <a:txBody>
                    <a:bodyPr/>
                    <a:lstStyle/>
                    <a:p>
                      <a:r>
                        <a:rPr lang="en-US" dirty="0"/>
                        <a:t>             5</a:t>
                      </a:r>
                    </a:p>
                  </a:txBody>
                  <a:tcPr/>
                </a:tc>
                <a:tc>
                  <a:txBody>
                    <a:bodyPr/>
                    <a:lstStyle/>
                    <a:p>
                      <a:r>
                        <a:rPr lang="en-US" dirty="0"/>
                        <a:t>             --</a:t>
                      </a:r>
                    </a:p>
                  </a:txBody>
                  <a:tcPr/>
                </a:tc>
                <a:tc>
                  <a:txBody>
                    <a:bodyPr/>
                    <a:lstStyle/>
                    <a:p>
                      <a:pPr algn="ctr"/>
                      <a:r>
                        <a:rPr lang="en-US" dirty="0"/>
                        <a:t>430</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t>    It is required to determine the daily number of units to be manufactured for each product. The profit per unit for product-1, product-2 and product-3 is 4Rs,3Rs and 6Rs respectively. It is assumed that, all the amounts produced are consumed in the market. Formulate the mathematical model LPP that will maximize the daily profit.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568</Words>
  <Application>Microsoft Office PowerPoint</Application>
  <PresentationFormat>On-screen Show (4:3)</PresentationFormat>
  <Paragraphs>105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Session-4 Formulating a given problem as a Linear Programming Problem(LPP)</vt:lpstr>
      <vt:lpstr>Topic delivery</vt:lpstr>
      <vt:lpstr> Formulating the given problem as a Linear Programming Problem ( LPP) </vt:lpstr>
      <vt:lpstr>PowerPoint Presentation</vt:lpstr>
      <vt:lpstr>PowerPoint Presentation</vt:lpstr>
      <vt:lpstr>PowerPoint Presentation</vt:lpstr>
      <vt:lpstr>Problems as Assignments/Quiz Doubts can be asked in public chat.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Demonstrate the Graphical Method in Linear Programming</dc:title>
  <dc:creator>Windows User</dc:creator>
  <cp:lastModifiedBy>T Sanath Kumar</cp:lastModifiedBy>
  <cp:revision>32</cp:revision>
  <dcterms:created xsi:type="dcterms:W3CDTF">2020-07-12T10:37:12Z</dcterms:created>
  <dcterms:modified xsi:type="dcterms:W3CDTF">2020-07-23T10:13:49Z</dcterms:modified>
</cp:coreProperties>
</file>