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0" d="100"/>
          <a:sy n="80" d="100"/>
        </p:scale>
        <p:origin x="52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Session-2</a:t>
            </a:r>
            <a:br>
              <a:rPr lang="en-US" dirty="0"/>
            </a:br>
            <a:r>
              <a:rPr lang="en-US" dirty="0"/>
              <a:t> Mathematical Modeling of Linear Programming Problem</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AFAAC-C461-449D-B4DA-FBFA3EAAF843}"/>
              </a:ext>
            </a:extLst>
          </p:cNvPr>
          <p:cNvSpPr>
            <a:spLocks noGrp="1"/>
          </p:cNvSpPr>
          <p:nvPr>
            <p:ph idx="1"/>
          </p:nvPr>
        </p:nvSpPr>
        <p:spPr/>
        <p:txBody>
          <a:bodyPr/>
          <a:lstStyle/>
          <a:p>
            <a:pPr algn="just"/>
            <a:r>
              <a:rPr lang="en-US" dirty="0"/>
              <a:t>The third step is to identify the constraints and parameters. In this example the only constraints are the numbers of person-hours available for joinery, pre ﬁnishing and ﬁnal ﬁnishing each day. The parameters are the time it takes for each process for each type of table, the hours available for each process each day, and the selling prices of the tables</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82116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264A3-509A-4C8B-ADF2-4EAB35E5B3A7}"/>
              </a:ext>
            </a:extLst>
          </p:cNvPr>
          <p:cNvSpPr>
            <a:spLocks noGrp="1"/>
          </p:cNvSpPr>
          <p:nvPr>
            <p:ph idx="1"/>
          </p:nvPr>
        </p:nvSpPr>
        <p:spPr/>
        <p:txBody>
          <a:bodyPr/>
          <a:lstStyle/>
          <a:p>
            <a:r>
              <a:rPr lang="en-US" dirty="0"/>
              <a:t>The fourth step is to assign algebraic symbols to the objective function, the variables and, if necessary, the parameters. It is usual in linear programming to use z for the objective function and x1, x2, ... for the variables. So, in this case, we have:</a:t>
            </a:r>
          </a:p>
          <a:p>
            <a:r>
              <a:rPr lang="en-US" dirty="0"/>
              <a:t>z the daily income, in pounds </a:t>
            </a:r>
          </a:p>
          <a:p>
            <a:r>
              <a:rPr lang="en-US" dirty="0"/>
              <a:t>x1 the number of rectangular tables made per day </a:t>
            </a:r>
          </a:p>
          <a:p>
            <a:r>
              <a:rPr lang="en-US" dirty="0"/>
              <a:t>x2 the number of circular tables made per day.</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53795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6946B-42AB-4CE8-A7A1-1027FBE2B29D}"/>
              </a:ext>
            </a:extLst>
          </p:cNvPr>
          <p:cNvSpPr>
            <a:spLocks noGrp="1"/>
          </p:cNvSpPr>
          <p:nvPr>
            <p:ph idx="1"/>
          </p:nvPr>
        </p:nvSpPr>
        <p:spPr/>
        <p:txBody>
          <a:bodyPr/>
          <a:lstStyle/>
          <a:p>
            <a:r>
              <a:rPr lang="en-US" dirty="0"/>
              <a:t>We shall therefore adopt this approach here, so that, usually, instead of assigning symbols to the parameters, we shall state their numerical values in a table that relates them to the variables, the objective function and the constraints, as in Table </a:t>
            </a:r>
          </a:p>
          <a:p>
            <a:endParaRPr lang="en-US" dirty="0"/>
          </a:p>
          <a:p>
            <a:endParaRPr lang="en-IN" dirty="0"/>
          </a:p>
        </p:txBody>
      </p:sp>
      <p:graphicFrame>
        <p:nvGraphicFramePr>
          <p:cNvPr id="4" name="Table 4">
            <a:extLst>
              <a:ext uri="{FF2B5EF4-FFF2-40B4-BE49-F238E27FC236}">
                <a16:creationId xmlns:a16="http://schemas.microsoft.com/office/drawing/2014/main" id="{B2657998-C2AF-46E4-80B4-543C4410447D}"/>
              </a:ext>
            </a:extLst>
          </p:cNvPr>
          <p:cNvGraphicFramePr>
            <a:graphicFrameLocks noGrp="1"/>
          </p:cNvGraphicFramePr>
          <p:nvPr>
            <p:extLst>
              <p:ext uri="{D42A27DB-BD31-4B8C-83A1-F6EECF244321}">
                <p14:modId xmlns:p14="http://schemas.microsoft.com/office/powerpoint/2010/main" val="3045560233"/>
              </p:ext>
            </p:extLst>
          </p:nvPr>
        </p:nvGraphicFramePr>
        <p:xfrm>
          <a:off x="1721607" y="3571923"/>
          <a:ext cx="8722687" cy="2392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4507724"/>
                    </a:ext>
                  </a:extLst>
                </a:gridCol>
                <a:gridCol w="2032000">
                  <a:extLst>
                    <a:ext uri="{9D8B030D-6E8A-4147-A177-3AD203B41FA5}">
                      <a16:colId xmlns:a16="http://schemas.microsoft.com/office/drawing/2014/main" val="1151295422"/>
                    </a:ext>
                  </a:extLst>
                </a:gridCol>
                <a:gridCol w="2032000">
                  <a:extLst>
                    <a:ext uri="{9D8B030D-6E8A-4147-A177-3AD203B41FA5}">
                      <a16:colId xmlns:a16="http://schemas.microsoft.com/office/drawing/2014/main" val="3292852308"/>
                    </a:ext>
                  </a:extLst>
                </a:gridCol>
                <a:gridCol w="2626687">
                  <a:extLst>
                    <a:ext uri="{9D8B030D-6E8A-4147-A177-3AD203B41FA5}">
                      <a16:colId xmlns:a16="http://schemas.microsoft.com/office/drawing/2014/main" val="1972670689"/>
                    </a:ext>
                  </a:extLst>
                </a:gridCol>
              </a:tblGrid>
              <a:tr h="370840">
                <a:tc>
                  <a:txBody>
                    <a:bodyPr/>
                    <a:lstStyle/>
                    <a:p>
                      <a:endParaRPr lang="en-IN"/>
                    </a:p>
                  </a:txBody>
                  <a:tcPr/>
                </a:tc>
                <a:tc>
                  <a:txBody>
                    <a:bodyPr/>
                    <a:lstStyle/>
                    <a:p>
                      <a:r>
                        <a:rPr lang="en-IN" dirty="0"/>
                        <a:t>Rectangle Table</a:t>
                      </a:r>
                    </a:p>
                  </a:txBody>
                  <a:tcPr/>
                </a:tc>
                <a:tc>
                  <a:txBody>
                    <a:bodyPr/>
                    <a:lstStyle/>
                    <a:p>
                      <a:r>
                        <a:rPr lang="en-IN" dirty="0"/>
                        <a:t>Circular Table</a:t>
                      </a:r>
                    </a:p>
                  </a:txBody>
                  <a:tcPr/>
                </a:tc>
                <a:tc>
                  <a:txBody>
                    <a:bodyPr/>
                    <a:lstStyle/>
                    <a:p>
                      <a:r>
                        <a:rPr lang="en-IN" dirty="0"/>
                        <a:t>upper limit(Per Day)</a:t>
                      </a:r>
                    </a:p>
                  </a:txBody>
                  <a:tcPr/>
                </a:tc>
                <a:extLst>
                  <a:ext uri="{0D108BD9-81ED-4DB2-BD59-A6C34878D82A}">
                    <a16:rowId xmlns:a16="http://schemas.microsoft.com/office/drawing/2014/main" val="2891473095"/>
                  </a:ext>
                </a:extLst>
              </a:tr>
              <a:tr h="370840">
                <a:tc>
                  <a:txBody>
                    <a:bodyPr/>
                    <a:lstStyle/>
                    <a:p>
                      <a:r>
                        <a:rPr lang="en-IN" dirty="0"/>
                        <a:t>income (£)</a:t>
                      </a:r>
                    </a:p>
                  </a:txBody>
                  <a:tcPr/>
                </a:tc>
                <a:tc>
                  <a:txBody>
                    <a:bodyPr/>
                    <a:lstStyle/>
                    <a:p>
                      <a:r>
                        <a:rPr lang="en-IN" dirty="0"/>
                        <a:t>120</a:t>
                      </a:r>
                    </a:p>
                  </a:txBody>
                  <a:tcPr/>
                </a:tc>
                <a:tc>
                  <a:txBody>
                    <a:bodyPr/>
                    <a:lstStyle/>
                    <a:p>
                      <a:r>
                        <a:rPr lang="en-IN" dirty="0"/>
                        <a:t>150</a:t>
                      </a:r>
                    </a:p>
                  </a:txBody>
                  <a:tcPr/>
                </a:tc>
                <a:tc>
                  <a:txBody>
                    <a:bodyPr/>
                    <a:lstStyle/>
                    <a:p>
                      <a:r>
                        <a:rPr lang="en-IN" dirty="0"/>
                        <a:t>-</a:t>
                      </a:r>
                    </a:p>
                  </a:txBody>
                  <a:tcPr/>
                </a:tc>
                <a:extLst>
                  <a:ext uri="{0D108BD9-81ED-4DB2-BD59-A6C34878D82A}">
                    <a16:rowId xmlns:a16="http://schemas.microsoft.com/office/drawing/2014/main" val="130098367"/>
                  </a:ext>
                </a:extLst>
              </a:tr>
              <a:tr h="370840">
                <a:tc>
                  <a:txBody>
                    <a:bodyPr/>
                    <a:lstStyle/>
                    <a:p>
                      <a:r>
                        <a:rPr lang="en-IN" dirty="0"/>
                        <a:t>joinery (hours)</a:t>
                      </a:r>
                    </a:p>
                  </a:txBody>
                  <a:tcPr/>
                </a:tc>
                <a:tc>
                  <a:txBody>
                    <a:bodyPr/>
                    <a:lstStyle/>
                    <a:p>
                      <a:r>
                        <a:rPr lang="en-IN" dirty="0"/>
                        <a:t>2</a:t>
                      </a:r>
                    </a:p>
                  </a:txBody>
                  <a:tcPr/>
                </a:tc>
                <a:tc>
                  <a:txBody>
                    <a:bodyPr/>
                    <a:lstStyle/>
                    <a:p>
                      <a:r>
                        <a:rPr lang="en-IN" dirty="0"/>
                        <a:t>3</a:t>
                      </a:r>
                    </a:p>
                  </a:txBody>
                  <a:tcPr/>
                </a:tc>
                <a:tc>
                  <a:txBody>
                    <a:bodyPr/>
                    <a:lstStyle/>
                    <a:p>
                      <a:r>
                        <a:rPr lang="en-IN" dirty="0"/>
                        <a:t>30</a:t>
                      </a:r>
                    </a:p>
                  </a:txBody>
                  <a:tcPr/>
                </a:tc>
                <a:extLst>
                  <a:ext uri="{0D108BD9-81ED-4DB2-BD59-A6C34878D82A}">
                    <a16:rowId xmlns:a16="http://schemas.microsoft.com/office/drawing/2014/main" val="934893300"/>
                  </a:ext>
                </a:extLst>
              </a:tr>
              <a:tr h="370840">
                <a:tc>
                  <a:txBody>
                    <a:bodyPr/>
                    <a:lstStyle/>
                    <a:p>
                      <a:r>
                        <a:rPr lang="en-IN" dirty="0"/>
                        <a:t>Pre ﬁnishing (hours)</a:t>
                      </a:r>
                    </a:p>
                  </a:txBody>
                  <a:tcPr/>
                </a:tc>
                <a:tc>
                  <a:txBody>
                    <a:bodyPr/>
                    <a:lstStyle/>
                    <a:p>
                      <a:r>
                        <a:rPr lang="en-IN" dirty="0"/>
                        <a:t>2/3</a:t>
                      </a:r>
                    </a:p>
                  </a:txBody>
                  <a:tcPr/>
                </a:tc>
                <a:tc>
                  <a:txBody>
                    <a:bodyPr/>
                    <a:lstStyle/>
                    <a:p>
                      <a:r>
                        <a:rPr lang="en-IN" dirty="0"/>
                        <a:t>2</a:t>
                      </a:r>
                    </a:p>
                  </a:txBody>
                  <a:tcPr/>
                </a:tc>
                <a:tc>
                  <a:txBody>
                    <a:bodyPr/>
                    <a:lstStyle/>
                    <a:p>
                      <a:r>
                        <a:rPr lang="en-IN" dirty="0"/>
                        <a:t>16</a:t>
                      </a:r>
                    </a:p>
                  </a:txBody>
                  <a:tcPr/>
                </a:tc>
                <a:extLst>
                  <a:ext uri="{0D108BD9-81ED-4DB2-BD59-A6C34878D82A}">
                    <a16:rowId xmlns:a16="http://schemas.microsoft.com/office/drawing/2014/main" val="1147659015"/>
                  </a:ext>
                </a:extLst>
              </a:tr>
              <a:tr h="370840">
                <a:tc>
                  <a:txBody>
                    <a:bodyPr/>
                    <a:lstStyle/>
                    <a:p>
                      <a:r>
                        <a:rPr lang="en-IN" dirty="0"/>
                        <a:t>ﬁnal ﬁnishing (hours)</a:t>
                      </a:r>
                    </a:p>
                  </a:txBody>
                  <a:tcPr/>
                </a:tc>
                <a:tc>
                  <a:txBody>
                    <a:bodyPr/>
                    <a:lstStyle/>
                    <a:p>
                      <a:r>
                        <a:rPr lang="en-IN" dirty="0"/>
                        <a:t>5 1/3</a:t>
                      </a:r>
                    </a:p>
                  </a:txBody>
                  <a:tcPr/>
                </a:tc>
                <a:tc>
                  <a:txBody>
                    <a:bodyPr/>
                    <a:lstStyle/>
                    <a:p>
                      <a:r>
                        <a:rPr lang="en-IN" dirty="0"/>
                        <a:t>4</a:t>
                      </a:r>
                    </a:p>
                  </a:txBody>
                  <a:tcPr/>
                </a:tc>
                <a:tc>
                  <a:txBody>
                    <a:bodyPr/>
                    <a:lstStyle/>
                    <a:p>
                      <a:r>
                        <a:rPr lang="en-IN" dirty="0"/>
                        <a:t>64</a:t>
                      </a:r>
                    </a:p>
                  </a:txBody>
                  <a:tcPr/>
                </a:tc>
                <a:extLst>
                  <a:ext uri="{0D108BD9-81ED-4DB2-BD59-A6C34878D82A}">
                    <a16:rowId xmlns:a16="http://schemas.microsoft.com/office/drawing/2014/main" val="2017631315"/>
                  </a:ext>
                </a:extLst>
              </a:tr>
            </a:tbl>
          </a:graphicData>
        </a:graphic>
      </p:graphicFrame>
      <p:pic>
        <p:nvPicPr>
          <p:cNvPr id="5" name="Picture 4"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6"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51999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E47B3-0CC7-47BD-8BAF-C3B1B919FD2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pPr algn="just"/>
            <a:r>
              <a:rPr lang="en-IN">
                <a:noFill/>
              </a:rPr>
              <a:t> </a:t>
            </a:r>
          </a:p>
        </p:txBody>
      </p:sp>
      <p:pic>
        <p:nvPicPr>
          <p:cNvPr id="4" name="Picture 3"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17562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E19EE5-8096-40E5-83BD-C0E314FB222C}"/>
                  </a:ext>
                </a:extLst>
              </p:cNvPr>
              <p:cNvSpPr>
                <a:spLocks noGrp="1"/>
              </p:cNvSpPr>
              <p:nvPr>
                <p:ph idx="1"/>
              </p:nvPr>
            </p:nvSpPr>
            <p:spPr/>
            <p:txBody>
              <a:bodyPr/>
              <a:lstStyle/>
              <a:p>
                <a:r>
                  <a:rPr lang="en-IN" dirty="0"/>
                  <a:t>This is the objective function and need to maximize it</a:t>
                </a:r>
              </a:p>
              <a:p>
                <a:pPr marL="0" indent="0">
                  <a:buNone/>
                </a:pPr>
                <a14:m>
                  <m:oMathPara xmlns:m="http://schemas.openxmlformats.org/officeDocument/2006/math">
                    <m:oMathParaPr>
                      <m:jc m:val="centerGroup"/>
                    </m:oMathParaPr>
                    <m:oMath xmlns:m="http://schemas.openxmlformats.org/officeDocument/2006/math">
                      <m:r>
                        <a:rPr lang="en-IN" b="0" i="1" dirty="0" smtClean="0">
                          <a:latin typeface="Cambria Math" panose="02040503050406030204" pitchFamily="18" charset="0"/>
                        </a:rPr>
                        <m:t>𝑚𝑎𝑥𝑖𝑚𝑖𝑧𝑒</m:t>
                      </m:r>
                      <m:r>
                        <a:rPr lang="en-IN" b="0" i="1" dirty="0" smtClean="0">
                          <a:latin typeface="Cambria Math" panose="02040503050406030204" pitchFamily="18" charset="0"/>
                        </a:rPr>
                        <m:t> </m:t>
                      </m:r>
                      <m:r>
                        <a:rPr lang="en-IN" i="1" dirty="0">
                          <a:latin typeface="Cambria Math" panose="02040503050406030204" pitchFamily="18" charset="0"/>
                        </a:rPr>
                        <m:t>𝑧</m:t>
                      </m:r>
                      <m:r>
                        <a:rPr lang="en-IN" i="1" dirty="0">
                          <a:latin typeface="Cambria Math" panose="02040503050406030204" pitchFamily="18" charset="0"/>
                        </a:rPr>
                        <m:t> = 120</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1</m:t>
                          </m:r>
                        </m:sub>
                      </m:sSub>
                      <m:r>
                        <a:rPr lang="en-IN" i="1" dirty="0">
                          <a:latin typeface="Cambria Math" panose="02040503050406030204" pitchFamily="18" charset="0"/>
                        </a:rPr>
                        <m:t>+150</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2</m:t>
                          </m:r>
                        </m:sub>
                      </m:sSub>
                    </m:oMath>
                  </m:oMathPara>
                </a14:m>
                <a:endParaRPr lang="en-IN" dirty="0"/>
              </a:p>
              <a:p>
                <a:r>
                  <a:rPr lang="en-US" dirty="0"/>
                  <a:t>The numbers of hours spent daily on each of joinery, pre ﬁnishing and ﬁnal ﬁnishing are given, using Table , by the simple linear expressions</a:t>
                </a:r>
              </a:p>
              <a:p>
                <a14:m>
                  <m:oMath xmlns:m="http://schemas.openxmlformats.org/officeDocument/2006/math">
                    <m:r>
                      <a:rPr lang="en-US" smtClean="0">
                        <a:latin typeface="Cambria Math" panose="02040503050406030204" pitchFamily="18" charset="0"/>
                      </a:rPr>
                      <m:t>2</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1</m:t>
                        </m:r>
                      </m:sub>
                    </m:sSub>
                    <m:r>
                      <a:rPr lang="en-US" i="0" smtClean="0">
                        <a:latin typeface="Cambria Math" panose="02040503050406030204" pitchFamily="18" charset="0"/>
                      </a:rPr>
                      <m:t>+3</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𝐽𝑜𝑖𝑛𝑒𝑟𝑦</m:t>
                    </m:r>
                    <m:r>
                      <a:rPr lang="en-IN" b="0" i="1" smtClean="0">
                        <a:latin typeface="Cambria Math" panose="02040503050406030204" pitchFamily="18" charset="0"/>
                      </a:rPr>
                      <m:t>)</m:t>
                    </m:r>
                  </m:oMath>
                </a14:m>
                <a:endParaRPr lang="en-US" dirty="0"/>
              </a:p>
              <a:p>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2</m:t>
                        </m:r>
                      </m:num>
                      <m:den>
                        <m:r>
                          <a:rPr lang="en-US" i="0" dirty="0" smtClean="0">
                            <a:latin typeface="Cambria Math" panose="02040503050406030204" pitchFamily="18" charset="0"/>
                          </a:rPr>
                          <m:t>3</m:t>
                        </m:r>
                      </m:den>
                    </m:f>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0" dirty="0" smtClean="0">
                            <a:latin typeface="Cambria Math" panose="02040503050406030204" pitchFamily="18" charset="0"/>
                          </a:rPr>
                          <m:t>1</m:t>
                        </m:r>
                      </m:sub>
                    </m:sSub>
                    <m:r>
                      <a:rPr lang="en-US" i="0" dirty="0" smtClean="0">
                        <a:latin typeface="Cambria Math" panose="02040503050406030204" pitchFamily="18" charset="0"/>
                      </a:rPr>
                      <m:t>+2</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0" dirty="0" smtClean="0">
                            <a:latin typeface="Cambria Math" panose="02040503050406030204" pitchFamily="18" charset="0"/>
                          </a:rPr>
                          <m:t>2</m:t>
                        </m:r>
                      </m:sub>
                    </m:sSub>
                    <m:r>
                      <a:rPr lang="en-IN" b="0" i="1" dirty="0" smtClean="0">
                        <a:latin typeface="Cambria Math" panose="02040503050406030204" pitchFamily="18" charset="0"/>
                      </a:rPr>
                      <m:t>(</m:t>
                    </m:r>
                    <m:r>
                      <a:rPr lang="en-IN" b="0" i="1" dirty="0" smtClean="0">
                        <a:latin typeface="Cambria Math" panose="02040503050406030204" pitchFamily="18" charset="0"/>
                      </a:rPr>
                      <m:t>𝑃𝑟𝑒</m:t>
                    </m:r>
                    <m:r>
                      <a:rPr lang="en-IN" b="0" i="1" dirty="0" smtClean="0">
                        <a:latin typeface="Cambria Math" panose="02040503050406030204" pitchFamily="18" charset="0"/>
                      </a:rPr>
                      <m:t> </m:t>
                    </m:r>
                    <m:r>
                      <a:rPr lang="en-IN" b="0" i="1" dirty="0" smtClean="0">
                        <a:latin typeface="Cambria Math" panose="02040503050406030204" pitchFamily="18" charset="0"/>
                      </a:rPr>
                      <m:t>𝑓𝑖𝑛𝑖𝑠h𝑖𝑛𝑔</m:t>
                    </m:r>
                    <m:r>
                      <a:rPr lang="en-IN" b="0" i="1" dirty="0" smtClean="0">
                        <a:latin typeface="Cambria Math" panose="02040503050406030204" pitchFamily="18" charset="0"/>
                      </a:rPr>
                      <m:t>)</m:t>
                    </m:r>
                  </m:oMath>
                </a14:m>
                <a:endParaRPr lang="en-US" dirty="0"/>
              </a:p>
              <a:p>
                <a14:m>
                  <m:oMath xmlns:m="http://schemas.openxmlformats.org/officeDocument/2006/math">
                    <m:r>
                      <a:rPr lang="en-US" dirty="0" smtClean="0">
                        <a:latin typeface="Cambria Math" panose="02040503050406030204" pitchFamily="18" charset="0"/>
                      </a:rPr>
                      <m:t>5</m:t>
                    </m:r>
                    <m:f>
                      <m:fPr>
                        <m:ctrlPr>
                          <a:rPr lang="en-US" i="1" dirty="0" smtClean="0">
                            <a:latin typeface="Cambria Math" panose="02040503050406030204" pitchFamily="18" charset="0"/>
                          </a:rPr>
                        </m:ctrlPr>
                      </m:fPr>
                      <m:num>
                        <m:r>
                          <a:rPr lang="en-US" i="0" dirty="0" smtClean="0">
                            <a:latin typeface="Cambria Math" panose="02040503050406030204" pitchFamily="18" charset="0"/>
                          </a:rPr>
                          <m:t>1</m:t>
                        </m:r>
                      </m:num>
                      <m:den>
                        <m:r>
                          <a:rPr lang="en-US" i="0" dirty="0" smtClean="0">
                            <a:latin typeface="Cambria Math" panose="02040503050406030204" pitchFamily="18" charset="0"/>
                          </a:rPr>
                          <m:t>3</m:t>
                        </m:r>
                      </m:den>
                    </m:f>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0" dirty="0" smtClean="0">
                            <a:latin typeface="Cambria Math" panose="02040503050406030204" pitchFamily="18" charset="0"/>
                          </a:rPr>
                          <m:t>1</m:t>
                        </m:r>
                      </m:sub>
                    </m:sSub>
                    <m:r>
                      <a:rPr lang="en-US" i="0" dirty="0" smtClean="0">
                        <a:latin typeface="Cambria Math" panose="02040503050406030204" pitchFamily="18" charset="0"/>
                      </a:rPr>
                      <m:t>+4</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0" dirty="0" smtClean="0">
                            <a:latin typeface="Cambria Math" panose="02040503050406030204" pitchFamily="18" charset="0"/>
                          </a:rPr>
                          <m:t>2</m:t>
                        </m:r>
                      </m:sub>
                    </m:sSub>
                    <m:r>
                      <a:rPr lang="en-IN" b="0" i="1" dirty="0" smtClean="0">
                        <a:latin typeface="Cambria Math" panose="02040503050406030204" pitchFamily="18" charset="0"/>
                      </a:rPr>
                      <m:t>(</m:t>
                    </m:r>
                    <m:r>
                      <a:rPr lang="en-IN" b="0" i="1" dirty="0" smtClean="0">
                        <a:latin typeface="Cambria Math" panose="02040503050406030204" pitchFamily="18" charset="0"/>
                      </a:rPr>
                      <m:t>𝑓𝑖𝑛𝑎𝑙</m:t>
                    </m:r>
                    <m:r>
                      <a:rPr lang="en-IN" b="0" i="1" dirty="0" smtClean="0">
                        <a:latin typeface="Cambria Math" panose="02040503050406030204" pitchFamily="18" charset="0"/>
                      </a:rPr>
                      <m:t> </m:t>
                    </m:r>
                    <m:r>
                      <a:rPr lang="en-IN" b="0" i="1" dirty="0" smtClean="0">
                        <a:latin typeface="Cambria Math" panose="02040503050406030204" pitchFamily="18" charset="0"/>
                      </a:rPr>
                      <m:t>𝑓𝑖𝑛𝑖𝑠h𝑖𝑛𝑔</m:t>
                    </m:r>
                    <m:r>
                      <a:rPr lang="en-IN" b="0" i="1" dirty="0"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xmlns="" id="{A6E19EE5-8096-40E5-83BD-C0E314FB222C}"/>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IN">
                    <a:noFill/>
                  </a:rPr>
                  <a:t> </a:t>
                </a:r>
              </a:p>
            </p:txBody>
          </p:sp>
        </mc:Fallback>
      </mc:AlternateContent>
      <p:pic>
        <p:nvPicPr>
          <p:cNvPr id="4" name="Picture 3"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25103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8CF7F9-20F4-4582-A887-AAF630822D0F}"/>
                  </a:ext>
                </a:extLst>
              </p:cNvPr>
              <p:cNvSpPr>
                <a:spLocks noGrp="1"/>
              </p:cNvSpPr>
              <p:nvPr>
                <p:ph idx="1"/>
              </p:nvPr>
            </p:nvSpPr>
            <p:spPr/>
            <p:txBody>
              <a:bodyPr/>
              <a:lstStyle/>
              <a:p>
                <a:r>
                  <a:rPr lang="en-US" dirty="0"/>
                  <a:t>The upper limits on the numbers of hours available for each of these processes each day can then be combined with these expressions to give the following linear constraints</a:t>
                </a:r>
              </a:p>
              <a:p>
                <a14:m>
                  <m:oMath xmlns:m="http://schemas.openxmlformats.org/officeDocument/2006/math">
                    <m:r>
                      <a:rPr lang="en-IN" b="0" i="0" smtClean="0">
                        <a:latin typeface="Cambria Math" panose="02040503050406030204" pitchFamily="18" charset="0"/>
                      </a:rPr>
                      <m:t>                                                    </m:t>
                    </m:r>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r>
                      <a:rPr lang="en-US">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r>
                      <a:rPr lang="en-IN" b="0" i="1" smtClean="0">
                        <a:latin typeface="Cambria Math" panose="02040503050406030204" pitchFamily="18" charset="0"/>
                      </a:rPr>
                      <m:t>  ≤30</m:t>
                    </m:r>
                  </m:oMath>
                </a14:m>
                <a:endParaRPr lang="en-US" dirty="0"/>
              </a:p>
              <a:p>
                <a14:m>
                  <m:oMath xmlns:m="http://schemas.openxmlformats.org/officeDocument/2006/math">
                    <m:f>
                      <m:fPr>
                        <m:ctrlPr>
                          <a:rPr lang="en-US" i="1" dirty="0">
                            <a:latin typeface="Cambria Math" panose="02040503050406030204" pitchFamily="18" charset="0"/>
                          </a:rPr>
                        </m:ctrlPr>
                      </m:fPr>
                      <m:num>
                        <m:r>
                          <a:rPr lang="en-US" dirty="0">
                            <a:latin typeface="Cambria Math" panose="02040503050406030204" pitchFamily="18" charset="0"/>
                          </a:rPr>
                          <m:t>2</m:t>
                        </m:r>
                      </m:num>
                      <m:den>
                        <m:r>
                          <a:rPr lang="en-US" dirty="0">
                            <a:latin typeface="Cambria Math" panose="02040503050406030204" pitchFamily="18" charset="0"/>
                          </a:rPr>
                          <m:t>3</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1</m:t>
                        </m:r>
                      </m:sub>
                    </m:sSub>
                    <m:r>
                      <a:rPr lang="en-US"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2</m:t>
                        </m:r>
                      </m:sub>
                    </m:sSub>
                    <m:r>
                      <a:rPr lang="en-US" i="1" dirty="0" smtClean="0">
                        <a:latin typeface="Cambria Math" panose="02040503050406030204" pitchFamily="18" charset="0"/>
                      </a:rPr>
                      <m:t>≤</m:t>
                    </m:r>
                    <m:r>
                      <a:rPr lang="en-IN" b="0" i="1" dirty="0" smtClean="0">
                        <a:latin typeface="Cambria Math" panose="02040503050406030204" pitchFamily="18" charset="0"/>
                      </a:rPr>
                      <m:t>16</m:t>
                    </m:r>
                  </m:oMath>
                </a14:m>
                <a:endParaRPr lang="en-US" dirty="0"/>
              </a:p>
              <a:p>
                <a14:m>
                  <m:oMath xmlns:m="http://schemas.openxmlformats.org/officeDocument/2006/math">
                    <m:r>
                      <a:rPr lang="en-US" dirty="0">
                        <a:latin typeface="Cambria Math" panose="02040503050406030204" pitchFamily="18" charset="0"/>
                      </a:rPr>
                      <m:t>5</m:t>
                    </m:r>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3</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1</m:t>
                        </m:r>
                      </m:sub>
                    </m:sSub>
                    <m:r>
                      <a:rPr lang="en-US" dirty="0">
                        <a:latin typeface="Cambria Math" panose="02040503050406030204" pitchFamily="18" charset="0"/>
                      </a:rPr>
                      <m:t>+4</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2</m:t>
                        </m:r>
                      </m:sub>
                    </m:sSub>
                    <m:r>
                      <a:rPr lang="en-US" i="1" dirty="0" smtClean="0">
                        <a:latin typeface="Cambria Math" panose="02040503050406030204" pitchFamily="18" charset="0"/>
                      </a:rPr>
                      <m:t>≤</m:t>
                    </m:r>
                    <m:r>
                      <a:rPr lang="en-IN" b="0" i="1" dirty="0" smtClean="0">
                        <a:latin typeface="Cambria Math" panose="02040503050406030204" pitchFamily="18" charset="0"/>
                      </a:rPr>
                      <m:t>64</m:t>
                    </m:r>
                  </m:oMath>
                </a14:m>
                <a:endParaRPr lang="en-IN"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xmlns="" id="{1F8CF7F9-20F4-4582-A887-AAF630822D0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4" name="Picture 3"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00620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B02CB5-D28A-4747-AAC6-C29822BC2E52}"/>
                  </a:ext>
                </a:extLst>
              </p:cNvPr>
              <p:cNvSpPr>
                <a:spLocks noGrp="1"/>
              </p:cNvSpPr>
              <p:nvPr>
                <p:ph idx="1"/>
              </p:nvPr>
            </p:nvSpPr>
            <p:spPr/>
            <p:txBody>
              <a:bodyPr>
                <a:normAutofit fontScale="85000" lnSpcReduction="20000"/>
              </a:bodyPr>
              <a:lstStyle/>
              <a:p>
                <a:r>
                  <a:rPr lang="en-US" dirty="0"/>
                  <a:t>Finally we must, as so often in mathematics, state the obvious: the cooperative cannot make a negative number of tables. So we must also include the constraints:</a:t>
                </a:r>
              </a:p>
              <a:p>
                <a:pPr algn="ct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r>
                      <a:rPr lang="en-IN" i="0">
                        <a:latin typeface="Cambria Math" panose="02040503050406030204" pitchFamily="18" charset="0"/>
                      </a:rPr>
                      <m:t>≥0</m:t>
                    </m:r>
                    <m:r>
                      <a:rPr lang="en-IN" b="0" i="1" smtClean="0">
                        <a:latin typeface="Cambria Math" panose="02040503050406030204" pitchFamily="18" charset="0"/>
                      </a:rPr>
                      <m:t> </m:t>
                    </m:r>
                    <m:r>
                      <a:rPr lang="en-IN" i="1">
                        <a:latin typeface="Cambria Math" panose="02040503050406030204" pitchFamily="18" charset="0"/>
                      </a:rPr>
                      <m:t>𝑎</m:t>
                    </m:r>
                    <m:r>
                      <m:rPr>
                        <m:sty m:val="p"/>
                      </m:rPr>
                      <a:rPr lang="en-IN" b="0" i="0" smtClean="0">
                        <a:latin typeface="Cambria Math" panose="02040503050406030204" pitchFamily="18" charset="0"/>
                      </a:rPr>
                      <m:t>nd</m:t>
                    </m:r>
                    <m:r>
                      <a:rPr lang="en-IN" b="0" i="0" smtClean="0">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2</m:t>
                        </m:r>
                      </m:sub>
                    </m:sSub>
                    <m:r>
                      <a:rPr lang="en-IN" i="0">
                        <a:latin typeface="Cambria Math" panose="02040503050406030204" pitchFamily="18" charset="0"/>
                      </a:rPr>
                      <m:t>≥0</m:t>
                    </m:r>
                  </m:oMath>
                </a14:m>
                <a:endParaRPr lang="en-IN" dirty="0"/>
              </a:p>
              <a:p>
                <a:pPr algn="ctr"/>
                <a:r>
                  <a:rPr lang="en-US" dirty="0"/>
                  <a:t>We can write the objective and constraints succinctly as follows.</a:t>
                </a:r>
              </a:p>
              <a:p>
                <a:pPr algn="ctr"/>
                <a14:m>
                  <m:oMath xmlns:m="http://schemas.openxmlformats.org/officeDocument/2006/math">
                    <m:r>
                      <a:rPr lang="en-IN" i="1" dirty="0">
                        <a:latin typeface="Cambria Math" panose="02040503050406030204" pitchFamily="18" charset="0"/>
                      </a:rPr>
                      <m:t>𝑚𝑎𝑥𝑖𝑚𝑖𝑧𝑒</m:t>
                    </m:r>
                    <m:r>
                      <a:rPr lang="en-IN" i="1" dirty="0">
                        <a:latin typeface="Cambria Math" panose="02040503050406030204" pitchFamily="18" charset="0"/>
                      </a:rPr>
                      <m:t> </m:t>
                    </m:r>
                    <m:r>
                      <a:rPr lang="en-IN" i="1" dirty="0">
                        <a:latin typeface="Cambria Math" panose="02040503050406030204" pitchFamily="18" charset="0"/>
                      </a:rPr>
                      <m:t>𝑧</m:t>
                    </m:r>
                    <m:r>
                      <a:rPr lang="en-IN" i="1" dirty="0">
                        <a:latin typeface="Cambria Math" panose="02040503050406030204" pitchFamily="18" charset="0"/>
                      </a:rPr>
                      <m:t> = 120</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1</m:t>
                        </m:r>
                      </m:sub>
                    </m:sSub>
                    <m:r>
                      <a:rPr lang="en-IN" i="1" dirty="0">
                        <a:latin typeface="Cambria Math" panose="02040503050406030204" pitchFamily="18" charset="0"/>
                      </a:rPr>
                      <m:t>+150</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2</m:t>
                        </m:r>
                      </m:sub>
                    </m:sSub>
                  </m:oMath>
                </a14:m>
                <a:endParaRPr lang="en-US" dirty="0"/>
              </a:p>
              <a:p>
                <a:pPr algn="ctr"/>
                <a:r>
                  <a:rPr lang="en-US" dirty="0"/>
                  <a:t>Subject to</a:t>
                </a:r>
              </a:p>
              <a:p>
                <a:pPr marL="0" indent="0" algn="ctr">
                  <a:buNone/>
                </a:pPr>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rPr>
                        <m:t> </m:t>
                      </m:r>
                      <m:r>
                        <a:rPr lang="en-IN" b="0" i="0" smtClean="0">
                          <a:latin typeface="Cambria Math" panose="02040503050406030204" pitchFamily="18" charset="0"/>
                        </a:rPr>
                        <m:t>                    </m:t>
                      </m:r>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r>
                        <a:rPr lang="en-US">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r>
                        <a:rPr lang="en-IN" i="1">
                          <a:latin typeface="Cambria Math" panose="02040503050406030204" pitchFamily="18" charset="0"/>
                        </a:rPr>
                        <m:t>  ≤30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r>
                            <a:rPr lang="en-US" dirty="0">
                              <a:latin typeface="Cambria Math" panose="02040503050406030204" pitchFamily="18" charset="0"/>
                            </a:rPr>
                            <m:t>2</m:t>
                          </m:r>
                        </m:num>
                        <m:den>
                          <m:r>
                            <a:rPr lang="en-US" dirty="0">
                              <a:latin typeface="Cambria Math" panose="02040503050406030204" pitchFamily="18" charset="0"/>
                            </a:rPr>
                            <m:t>3</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1</m:t>
                          </m:r>
                        </m:sub>
                      </m:sSub>
                      <m:r>
                        <a:rPr lang="en-US"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2</m:t>
                          </m:r>
                        </m:sub>
                      </m:sSub>
                      <m:r>
                        <a:rPr lang="en-US" i="1" dirty="0">
                          <a:latin typeface="Cambria Math" panose="02040503050406030204" pitchFamily="18" charset="0"/>
                        </a:rPr>
                        <m:t>≤</m:t>
                      </m:r>
                      <m:r>
                        <a:rPr lang="en-IN" i="1" dirty="0">
                          <a:latin typeface="Cambria Math" panose="02040503050406030204" pitchFamily="18" charset="0"/>
                        </a:rPr>
                        <m:t>16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5</m:t>
                      </m:r>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3</m:t>
                          </m:r>
                        </m:den>
                      </m:f>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1</m:t>
                          </m:r>
                        </m:sub>
                      </m:sSub>
                      <m:r>
                        <a:rPr lang="en-US" dirty="0">
                          <a:latin typeface="Cambria Math" panose="02040503050406030204" pitchFamily="18" charset="0"/>
                        </a:rPr>
                        <m:t>+4</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dirty="0">
                              <a:latin typeface="Cambria Math" panose="02040503050406030204" pitchFamily="18" charset="0"/>
                            </a:rPr>
                            <m:t>2</m:t>
                          </m:r>
                        </m:sub>
                      </m:sSub>
                      <m:r>
                        <a:rPr lang="en-US" i="1" dirty="0">
                          <a:latin typeface="Cambria Math" panose="02040503050406030204" pitchFamily="18" charset="0"/>
                        </a:rPr>
                        <m:t>≤</m:t>
                      </m:r>
                      <m:r>
                        <a:rPr lang="en-IN" i="1" dirty="0">
                          <a:latin typeface="Cambria Math" panose="02040503050406030204" pitchFamily="18" charset="0"/>
                        </a:rPr>
                        <m:t>64</m:t>
                      </m:r>
                    </m:oMath>
                  </m:oMathPara>
                </a14:m>
                <a:endParaRPr lang="en-US" dirty="0"/>
              </a:p>
              <a:p>
                <a:pPr algn="ct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a:latin typeface="Cambria Math" panose="02040503050406030204" pitchFamily="18" charset="0"/>
                          </a:rPr>
                          <m:t>1</m:t>
                        </m:r>
                      </m:sub>
                    </m:sSub>
                    <m:r>
                      <a:rPr lang="en-IN">
                        <a:latin typeface="Cambria Math" panose="02040503050406030204" pitchFamily="18" charset="0"/>
                      </a:rPr>
                      <m:t>≥0</m:t>
                    </m:r>
                    <m:r>
                      <a:rPr lang="en-IN" i="1">
                        <a:latin typeface="Cambria Math" panose="02040503050406030204" pitchFamily="18" charset="0"/>
                      </a:rPr>
                      <m:t> </m:t>
                    </m:r>
                    <m:r>
                      <a:rPr lang="en-IN" i="1">
                        <a:latin typeface="Cambria Math" panose="02040503050406030204" pitchFamily="18" charset="0"/>
                      </a:rPr>
                      <m:t>𝑎</m:t>
                    </m:r>
                    <m:r>
                      <m:rPr>
                        <m:sty m:val="p"/>
                      </m:rPr>
                      <a:rPr lang="en-IN">
                        <a:latin typeface="Cambria Math" panose="02040503050406030204" pitchFamily="18" charset="0"/>
                      </a:rPr>
                      <m:t>nd</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a:latin typeface="Cambria Math" panose="02040503050406030204" pitchFamily="18" charset="0"/>
                          </a:rPr>
                          <m:t>2</m:t>
                        </m:r>
                      </m:sub>
                    </m:sSub>
                    <m:r>
                      <a:rPr lang="en-IN">
                        <a:latin typeface="Cambria Math" panose="02040503050406030204" pitchFamily="18" charset="0"/>
                      </a:rPr>
                      <m:t>≥0</m:t>
                    </m:r>
                  </m:oMath>
                </a14:m>
                <a:endParaRPr lang="en-IN" dirty="0"/>
              </a:p>
              <a:p>
                <a:pPr algn="ctr"/>
                <a:endParaRPr lang="en-IN" dirty="0"/>
              </a:p>
            </p:txBody>
          </p:sp>
        </mc:Choice>
        <mc:Fallback xmlns="">
          <p:sp>
            <p:nvSpPr>
              <p:cNvPr id="3" name="Content Placeholder 2">
                <a:extLst>
                  <a:ext uri="{FF2B5EF4-FFF2-40B4-BE49-F238E27FC236}">
                    <a16:creationId xmlns:a16="http://schemas.microsoft.com/office/drawing/2014/main" xmlns="" id="{29B02CB5-D28A-4747-AAC6-C29822BC2E52}"/>
                  </a:ext>
                </a:extLst>
              </p:cNvPr>
              <p:cNvSpPr>
                <a:spLocks noGrp="1" noRot="1" noChangeAspect="1" noMove="1" noResize="1" noEditPoints="1" noAdjustHandles="1" noChangeArrowheads="1" noChangeShapeType="1" noTextEdit="1"/>
              </p:cNvSpPr>
              <p:nvPr>
                <p:ph idx="1"/>
              </p:nvPr>
            </p:nvSpPr>
            <p:spPr>
              <a:blipFill>
                <a:blip r:embed="rId2"/>
                <a:stretch>
                  <a:fillRect l="-812" t="-3221" b="-1541"/>
                </a:stretch>
              </a:blipFill>
            </p:spPr>
            <p:txBody>
              <a:bodyPr/>
              <a:lstStyle/>
              <a:p>
                <a:r>
                  <a:rPr lang="en-IN">
                    <a:noFill/>
                  </a:rPr>
                  <a:t> </a:t>
                </a:r>
              </a:p>
            </p:txBody>
          </p:sp>
        </mc:Fallback>
      </mc:AlternateContent>
      <p:pic>
        <p:nvPicPr>
          <p:cNvPr id="4" name="Picture 3"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13913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072004-2E46-4B1C-A542-9BCA45BEA393}"/>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Formulating linear programming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26FC12-7A47-4951-84CF-1BF99556B49F}"/>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Given a precise statement of a linear programming problem, including a speciﬁed purpose and any appropriate data and assumptions, the problem may be formulated as a linear programming model as follows. </a:t>
                </a:r>
              </a:p>
              <a:p>
                <a:r>
                  <a:rPr lang="en-US" sz="1500" dirty="0">
                    <a:solidFill>
                      <a:srgbClr val="000000"/>
                    </a:solidFill>
                  </a:rPr>
                  <a:t>(a) Identify the objective of the model (for example maximizing proﬁt or minimizing cost) and decide on the units in which the objective function is to be measured (for example units of currency).</a:t>
                </a:r>
              </a:p>
              <a:p>
                <a:r>
                  <a:rPr lang="en-US" sz="1500" dirty="0">
                    <a:solidFill>
                      <a:srgbClr val="000000"/>
                    </a:solidFill>
                  </a:rPr>
                  <a:t> (b) Identify the variables and decide on the units in which each is to be measured.</a:t>
                </a:r>
              </a:p>
              <a:p>
                <a:r>
                  <a:rPr lang="en-US" sz="1500" dirty="0">
                    <a:solidFill>
                      <a:srgbClr val="000000"/>
                    </a:solidFill>
                  </a:rPr>
                  <a:t> (c) Identify the constraints and parameters for the problem. </a:t>
                </a:r>
              </a:p>
              <a:p>
                <a:r>
                  <a:rPr lang="en-US" sz="1500" dirty="0">
                    <a:solidFill>
                      <a:srgbClr val="000000"/>
                    </a:solidFill>
                  </a:rPr>
                  <a:t>(d) Assign algebraic symbols to the objective function (usually z) and to the variables (usually </a:t>
                </a:r>
                <a14:m>
                  <m:oMath xmlns:m="http://schemas.openxmlformats.org/officeDocument/2006/math">
                    <m:sSub>
                      <m:sSubPr>
                        <m:ctrlPr>
                          <a:rPr lang="en-US" sz="1500" i="1" smtClean="0">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𝑥</m:t>
                        </m:r>
                      </m:e>
                      <m:sub>
                        <m:r>
                          <a:rPr lang="en-US" sz="1500" i="0">
                            <a:solidFill>
                              <a:srgbClr val="000000"/>
                            </a:solidFill>
                            <a:latin typeface="Cambria Math" panose="02040503050406030204" pitchFamily="18" charset="0"/>
                          </a:rPr>
                          <m:t>1</m:t>
                        </m:r>
                      </m:sub>
                    </m:sSub>
                    <m:sSub>
                      <m:sSubPr>
                        <m:ctrlPr>
                          <a:rPr lang="en-US" sz="1500" i="1">
                            <a:solidFill>
                              <a:srgbClr val="000000"/>
                            </a:solidFill>
                            <a:latin typeface="Cambria Math" panose="02040503050406030204" pitchFamily="18" charset="0"/>
                          </a:rPr>
                        </m:ctrlPr>
                      </m:sSubPr>
                      <m:e>
                        <m:r>
                          <a:rPr lang="en-IN" sz="1500" b="0" i="1" smtClean="0">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𝑥</m:t>
                        </m:r>
                      </m:e>
                      <m:sub>
                        <m:r>
                          <a:rPr lang="en-US" sz="1500" i="0">
                            <a:solidFill>
                              <a:srgbClr val="000000"/>
                            </a:solidFill>
                            <a:latin typeface="Cambria Math" panose="02040503050406030204" pitchFamily="18" charset="0"/>
                          </a:rPr>
                          <m:t>2</m:t>
                        </m:r>
                      </m:sub>
                    </m:sSub>
                    <m:sSub>
                      <m:sSubPr>
                        <m:ctrlPr>
                          <a:rPr lang="en-US" sz="1500" i="1">
                            <a:solidFill>
                              <a:srgbClr val="000000"/>
                            </a:solidFill>
                            <a:latin typeface="Cambria Math" panose="02040503050406030204" pitchFamily="18" charset="0"/>
                          </a:rPr>
                        </m:ctrlPr>
                      </m:sSubPr>
                      <m:e>
                        <m:r>
                          <a:rPr lang="en-IN" sz="1500" b="0" i="1" smtClean="0">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𝑥</m:t>
                        </m:r>
                      </m:e>
                      <m:sub>
                        <m:r>
                          <a:rPr lang="en-US" sz="1500" i="1">
                            <a:solidFill>
                              <a:srgbClr val="000000"/>
                            </a:solidFill>
                            <a:latin typeface="Cambria Math" panose="02040503050406030204" pitchFamily="18" charset="0"/>
                          </a:rPr>
                          <m:t>𝑛</m:t>
                        </m:r>
                      </m:sub>
                    </m:sSub>
                  </m:oMath>
                </a14:m>
                <a:r>
                  <a:rPr lang="en-US" sz="1500" dirty="0">
                    <a:solidFill>
                      <a:srgbClr val="000000"/>
                    </a:solidFill>
                  </a:rPr>
                  <a:t>), and write down precise deﬁnitions, including units of measurement, for all of these. If necessary, assign algebraic symbols to the parameters as well. </a:t>
                </a:r>
              </a:p>
              <a:p>
                <a:r>
                  <a:rPr lang="en-US" sz="1500" dirty="0">
                    <a:solidFill>
                      <a:srgbClr val="000000"/>
                    </a:solidFill>
                  </a:rPr>
                  <a:t>(e) Using a table of parameter values or otherwise, identify the linear relationships between the objective function and the variables and between the constraints and the variables, being careful to use consistent units when identifying these relationships</a:t>
                </a:r>
                <a:endParaRPr lang="en-IN" sz="1500" dirty="0">
                  <a:solidFill>
                    <a:srgbClr val="000000"/>
                  </a:solidFill>
                </a:endParaRPr>
              </a:p>
            </p:txBody>
          </p:sp>
        </mc:Choice>
        <mc:Fallback xmlns="">
          <p:sp>
            <p:nvSpPr>
              <p:cNvPr id="3" name="Content Placeholder 2">
                <a:extLst>
                  <a:ext uri="{FF2B5EF4-FFF2-40B4-BE49-F238E27FC236}">
                    <a16:creationId xmlns:a16="http://schemas.microsoft.com/office/drawing/2014/main" xmlns="" id="{5526FC12-7A47-4951-84CF-1BF99556B49F}"/>
                  </a:ext>
                </a:extLst>
              </p:cNvPr>
              <p:cNvSpPr>
                <a:spLocks noGrp="1" noRot="1" noChangeAspect="1" noMove="1" noResize="1" noEditPoints="1" noAdjustHandles="1" noChangeArrowheads="1" noChangeShapeType="1" noTextEdit="1"/>
              </p:cNvSpPr>
              <p:nvPr>
                <p:ph idx="1"/>
              </p:nvPr>
            </p:nvSpPr>
            <p:spPr>
              <a:xfrm>
                <a:off x="6090574" y="801866"/>
                <a:ext cx="5306084" cy="5230634"/>
              </a:xfrm>
              <a:blipFill>
                <a:blip r:embed="rId3"/>
                <a:stretch>
                  <a:fillRect l="-344" r="-1263"/>
                </a:stretch>
              </a:blipFill>
            </p:spPr>
            <p:txBody>
              <a:bodyPr/>
              <a:lstStyle/>
              <a:p>
                <a:r>
                  <a:rPr lang="en-IN">
                    <a:noFill/>
                  </a:rPr>
                  <a:t> </a:t>
                </a:r>
              </a:p>
            </p:txBody>
          </p:sp>
        </mc:Fallback>
      </mc:AlternateContent>
      <p:pic>
        <p:nvPicPr>
          <p:cNvPr id="7" name="Picture 6" descr="Image result for kluniversity logo"/>
          <p:cNvPicPr/>
          <p:nvPr/>
        </p:nvPicPr>
        <p:blipFill>
          <a:blip r:embed="rId4" cstate="print"/>
          <a:srcRect/>
          <a:stretch>
            <a:fillRect/>
          </a:stretch>
        </p:blipFill>
        <p:spPr bwMode="auto">
          <a:xfrm>
            <a:off x="11124020" y="282875"/>
            <a:ext cx="609600" cy="533400"/>
          </a:xfrm>
          <a:prstGeom prst="rect">
            <a:avLst/>
          </a:prstGeom>
          <a:noFill/>
          <a:ln w="9525">
            <a:noFill/>
            <a:miter lim="800000"/>
            <a:headEnd/>
            <a:tailEnd/>
          </a:ln>
        </p:spPr>
      </p:pic>
      <p:sp>
        <p:nvSpPr>
          <p:cNvPr id="9"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13501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5BFF16-90A2-4700-9CF7-A6AC8BC08681}"/>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Formulating linear programming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2A1E1C-9B87-48AD-9411-263F2B746DF9}"/>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(f) Write down the objective of the problem in the form optimize  </a:t>
                </a:r>
                <a14:m>
                  <m:oMath xmlns:m="http://schemas.openxmlformats.org/officeDocument/2006/math">
                    <m:r>
                      <a:rPr lang="en-US" sz="2400" i="1" dirty="0" smtClean="0">
                        <a:solidFill>
                          <a:srgbClr val="000000"/>
                        </a:solidFill>
                        <a:latin typeface="Cambria Math" panose="02040503050406030204" pitchFamily="18" charset="0"/>
                      </a:rPr>
                      <m:t>𝑧</m:t>
                    </m:r>
                    <m:r>
                      <a:rPr lang="en-US" sz="2400" i="0" dirty="0">
                        <a:solidFill>
                          <a:srgbClr val="000000"/>
                        </a:solidFill>
                        <a:latin typeface="Cambria Math" panose="02040503050406030204" pitchFamily="18" charset="0"/>
                      </a:rPr>
                      <m:t>=</m:t>
                    </m:r>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𝑐</m:t>
                        </m:r>
                      </m:e>
                      <m:sub>
                        <m:r>
                          <a:rPr lang="en-US" sz="2400" i="0" dirty="0">
                            <a:solidFill>
                              <a:srgbClr val="000000"/>
                            </a:solidFill>
                            <a:latin typeface="Cambria Math" panose="02040503050406030204" pitchFamily="18" charset="0"/>
                          </a:rPr>
                          <m:t>1</m:t>
                        </m:r>
                      </m:sub>
                    </m:sSub>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𝑥</m:t>
                        </m:r>
                      </m:e>
                      <m:sub>
                        <m:r>
                          <a:rPr lang="en-US" sz="2400" i="0" dirty="0">
                            <a:solidFill>
                              <a:srgbClr val="000000"/>
                            </a:solidFill>
                            <a:latin typeface="Cambria Math" panose="02040503050406030204" pitchFamily="18" charset="0"/>
                          </a:rPr>
                          <m:t>1</m:t>
                        </m:r>
                      </m:sub>
                    </m:sSub>
                    <m:r>
                      <a:rPr lang="en-US" sz="2400" i="0" dirty="0">
                        <a:solidFill>
                          <a:srgbClr val="000000"/>
                        </a:solidFill>
                        <a:latin typeface="Cambria Math" panose="02040503050406030204" pitchFamily="18" charset="0"/>
                      </a:rPr>
                      <m:t>+</m:t>
                    </m:r>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𝑐</m:t>
                        </m:r>
                      </m:e>
                      <m:sub>
                        <m:r>
                          <a:rPr lang="en-US" sz="2400" i="0" dirty="0">
                            <a:solidFill>
                              <a:srgbClr val="000000"/>
                            </a:solidFill>
                            <a:latin typeface="Cambria Math" panose="02040503050406030204" pitchFamily="18" charset="0"/>
                          </a:rPr>
                          <m:t>2</m:t>
                        </m:r>
                      </m:sub>
                    </m:sSub>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𝑥</m:t>
                        </m:r>
                      </m:e>
                      <m:sub>
                        <m:r>
                          <a:rPr lang="en-US" sz="2400" i="0" dirty="0">
                            <a:solidFill>
                              <a:srgbClr val="000000"/>
                            </a:solidFill>
                            <a:latin typeface="Cambria Math" panose="02040503050406030204" pitchFamily="18" charset="0"/>
                          </a:rPr>
                          <m:t>2</m:t>
                        </m:r>
                      </m:sub>
                    </m:sSub>
                    <m:r>
                      <a:rPr lang="en-US" sz="2400" i="0" dirty="0">
                        <a:solidFill>
                          <a:srgbClr val="000000"/>
                        </a:solidFill>
                        <a:latin typeface="Cambria Math" panose="02040503050406030204" pitchFamily="18" charset="0"/>
                      </a:rPr>
                      <m:t>+</m:t>
                    </m:r>
                    <m:sSub>
                      <m:sSubPr>
                        <m:ctrlPr>
                          <a:rPr lang="en-US" sz="2400" i="1" dirty="0">
                            <a:solidFill>
                              <a:srgbClr val="000000"/>
                            </a:solidFill>
                            <a:latin typeface="Cambria Math" panose="02040503050406030204" pitchFamily="18" charset="0"/>
                          </a:rPr>
                        </m:ctrlPr>
                      </m:sSubPr>
                      <m:e>
                        <m:r>
                          <a:rPr lang="en-IN" sz="2400" b="0" i="1" dirty="0" smtClean="0">
                            <a:solidFill>
                              <a:srgbClr val="000000"/>
                            </a:solidFill>
                            <a:latin typeface="Cambria Math" panose="02040503050406030204" pitchFamily="18" charset="0"/>
                          </a:rPr>
                          <m:t>…….+</m:t>
                        </m:r>
                        <m:r>
                          <a:rPr lang="en-US" sz="2400" i="1" dirty="0">
                            <a:solidFill>
                              <a:srgbClr val="000000"/>
                            </a:solidFill>
                            <a:latin typeface="Cambria Math" panose="02040503050406030204" pitchFamily="18" charset="0"/>
                          </a:rPr>
                          <m:t>𝑐</m:t>
                        </m:r>
                      </m:e>
                      <m:sub>
                        <m:r>
                          <a:rPr lang="en-US" sz="2400" i="1" dirty="0">
                            <a:solidFill>
                              <a:srgbClr val="000000"/>
                            </a:solidFill>
                            <a:latin typeface="Cambria Math" panose="02040503050406030204" pitchFamily="18" charset="0"/>
                          </a:rPr>
                          <m:t>𝑛</m:t>
                        </m:r>
                      </m:sub>
                    </m:sSub>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𝑥</m:t>
                        </m:r>
                      </m:e>
                      <m:sub>
                        <m:r>
                          <a:rPr lang="en-US" sz="2400" i="1" dirty="0">
                            <a:solidFill>
                              <a:srgbClr val="000000"/>
                            </a:solidFill>
                            <a:latin typeface="Cambria Math" panose="02040503050406030204" pitchFamily="18" charset="0"/>
                          </a:rPr>
                          <m:t>𝑛</m:t>
                        </m:r>
                      </m:sub>
                    </m:sSub>
                  </m:oMath>
                </a14:m>
                <a:endParaRPr lang="en-US" sz="2400" dirty="0">
                  <a:solidFill>
                    <a:srgbClr val="000000"/>
                  </a:solidFill>
                </a:endParaRPr>
              </a:p>
              <a:p>
                <a:r>
                  <a:rPr lang="en-US" sz="2400" dirty="0">
                    <a:solidFill>
                      <a:srgbClr val="000000"/>
                    </a:solidFill>
                  </a:rPr>
                  <a:t> (g) Write down the non-trivial constraints where the </a:t>
                </a:r>
                <a14:m>
                  <m:oMath xmlns:m="http://schemas.openxmlformats.org/officeDocument/2006/math">
                    <m:r>
                      <a:rPr lang="en-US" sz="2400" dirty="0" smtClean="0">
                        <a:solidFill>
                          <a:srgbClr val="000000"/>
                        </a:solidFill>
                        <a:latin typeface="Cambria Math" panose="02040503050406030204" pitchFamily="18" charset="0"/>
                      </a:rPr>
                      <m:t>ⅈ</m:t>
                    </m:r>
                    <m:r>
                      <m:rPr>
                        <m:sty m:val="p"/>
                      </m:rPr>
                      <a:rPr lang="en-US" sz="2400" i="0" dirty="0" err="1">
                        <a:solidFill>
                          <a:srgbClr val="000000"/>
                        </a:solidFill>
                        <a:latin typeface="Cambria Math" panose="02040503050406030204" pitchFamily="18" charset="0"/>
                      </a:rPr>
                      <m:t>th</m:t>
                    </m:r>
                  </m:oMath>
                </a14:m>
                <a:r>
                  <a:rPr lang="en-US" sz="2400" dirty="0">
                    <a:solidFill>
                      <a:srgbClr val="000000"/>
                    </a:solidFill>
                  </a:rPr>
                  <a:t> non-trivial constraint is a linear relationship of one of the following forms: </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(h) Write down the non-negativity or trivial constraints </a:t>
                </a:r>
                <a:r>
                  <a:rPr lang="en-US" sz="2400" dirty="0" err="1">
                    <a:solidFill>
                      <a:srgbClr val="000000"/>
                    </a:solidFill>
                  </a:rPr>
                  <a:t>xj</a:t>
                </a:r>
                <a:r>
                  <a:rPr lang="en-US" sz="2400" dirty="0">
                    <a:solidFill>
                      <a:srgbClr val="000000"/>
                    </a:solidFill>
                  </a:rPr>
                  <a:t>&gt; 0 (j = 1,2,...,n).</a:t>
                </a:r>
              </a:p>
              <a:p>
                <a:endParaRPr lang="en-IN" sz="2400" dirty="0">
                  <a:solidFill>
                    <a:srgbClr val="000000"/>
                  </a:solidFill>
                </a:endParaRPr>
              </a:p>
            </p:txBody>
          </p:sp>
        </mc:Choice>
        <mc:Fallback xmlns="">
          <p:sp>
            <p:nvSpPr>
              <p:cNvPr id="3" name="Content Placeholder 2">
                <a:extLst>
                  <a:ext uri="{FF2B5EF4-FFF2-40B4-BE49-F238E27FC236}">
                    <a16:creationId xmlns:a16="http://schemas.microsoft.com/office/drawing/2014/main" xmlns="" id="{872A1E1C-9B87-48AD-9411-263F2B746DF9}"/>
                  </a:ext>
                </a:extLst>
              </p:cNvPr>
              <p:cNvSpPr>
                <a:spLocks noGrp="1" noRot="1" noChangeAspect="1" noMove="1" noResize="1" noEditPoints="1" noAdjustHandles="1" noChangeArrowheads="1" noChangeShapeType="1" noTextEdit="1"/>
              </p:cNvSpPr>
              <p:nvPr>
                <p:ph idx="1"/>
              </p:nvPr>
            </p:nvSpPr>
            <p:spPr>
              <a:xfrm>
                <a:off x="6090574" y="801866"/>
                <a:ext cx="5306084" cy="5230634"/>
              </a:xfrm>
              <a:blipFill>
                <a:blip r:embed="rId3"/>
                <a:stretch>
                  <a:fillRect l="-1493" t="-699" r="-298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1F37B912-63E5-433F-B7FD-BD25DC5DF4ED}"/>
              </a:ext>
            </a:extLst>
          </p:cNvPr>
          <p:cNvPicPr>
            <a:picLocks noChangeAspect="1"/>
          </p:cNvPicPr>
          <p:nvPr/>
        </p:nvPicPr>
        <p:blipFill>
          <a:blip r:embed="rId4"/>
          <a:stretch>
            <a:fillRect/>
          </a:stretch>
        </p:blipFill>
        <p:spPr>
          <a:xfrm>
            <a:off x="6902219" y="3732770"/>
            <a:ext cx="3604049" cy="923206"/>
          </a:xfrm>
          <a:prstGeom prst="rect">
            <a:avLst/>
          </a:prstGeom>
        </p:spPr>
      </p:pic>
      <p:pic>
        <p:nvPicPr>
          <p:cNvPr id="9" name="Picture 8" descr="Image result for kluniversity logo"/>
          <p:cNvPicPr/>
          <p:nvPr/>
        </p:nvPicPr>
        <p:blipFill>
          <a:blip r:embed="rId5" cstate="print"/>
          <a:srcRect/>
          <a:stretch>
            <a:fillRect/>
          </a:stretch>
        </p:blipFill>
        <p:spPr bwMode="auto">
          <a:xfrm>
            <a:off x="11124020" y="282875"/>
            <a:ext cx="609600" cy="533400"/>
          </a:xfrm>
          <a:prstGeom prst="rect">
            <a:avLst/>
          </a:prstGeom>
          <a:noFill/>
          <a:ln w="9525">
            <a:noFill/>
            <a:miter lim="800000"/>
            <a:headEnd/>
            <a:tailEnd/>
          </a:ln>
        </p:spPr>
      </p:pic>
      <p:sp>
        <p:nvSpPr>
          <p:cNvPr id="11"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32450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p:txBody>
          <a:bodyPr>
            <a:normAutofit/>
          </a:bodyPr>
          <a:lstStyle/>
          <a:p>
            <a:pPr algn="just"/>
            <a:r>
              <a:rPr lang="en-US" dirty="0"/>
              <a:t>A food manufacturer buys edible oils in their raw state, and refines and  blends them to produce margarine. The raw oils can be vegetable or non-vegetable. The vegetable oils are ground-nut, soya-bean and palm. The non-vegetable oils are lard and fish. The margarine sells at £2400 a tonne, and the manufacturer can sell as much margarine as can be made. The prices of the raw oils are shown in Table . Sufficient quantities of all five oils can be assumed to be readily available.</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F120-1F18-4A40-BB94-48280D97BFA0}"/>
              </a:ext>
            </a:extLst>
          </p:cNvPr>
          <p:cNvSpPr>
            <a:spLocks noGrp="1"/>
          </p:cNvSpPr>
          <p:nvPr>
            <p:ph type="title"/>
          </p:nvPr>
        </p:nvSpPr>
        <p:spPr/>
        <p:txBody>
          <a:bodyPr/>
          <a:lstStyle/>
          <a:p>
            <a:pPr algn="ctr"/>
            <a:r>
              <a:rPr lang="en-IN" dirty="0"/>
              <a:t>Example Problem</a:t>
            </a:r>
          </a:p>
        </p:txBody>
      </p:sp>
      <p:sp>
        <p:nvSpPr>
          <p:cNvPr id="3" name="Content Placeholder 2">
            <a:extLst>
              <a:ext uri="{FF2B5EF4-FFF2-40B4-BE49-F238E27FC236}">
                <a16:creationId xmlns:a16="http://schemas.microsoft.com/office/drawing/2014/main" id="{88C4D47D-98F4-49BD-9356-A3658EAEEFDF}"/>
              </a:ext>
            </a:extLst>
          </p:cNvPr>
          <p:cNvSpPr>
            <a:spLocks noGrp="1"/>
          </p:cNvSpPr>
          <p:nvPr>
            <p:ph idx="1"/>
          </p:nvPr>
        </p:nvSpPr>
        <p:spPr>
          <a:xfrm>
            <a:off x="838200" y="1610686"/>
            <a:ext cx="10515600" cy="4949505"/>
          </a:xfrm>
        </p:spPr>
        <p:txBody>
          <a:bodyPr>
            <a:normAutofit/>
          </a:bodyPr>
          <a:lstStyle/>
          <a:p>
            <a:pPr lvl="1" algn="just"/>
            <a:r>
              <a:rPr lang="en-US" dirty="0"/>
              <a:t>A small cooperative craft workshop makes two types of table: a standard rectangular table and a de luxe circular table. The market can absorb as many of either type of table as the workshop can produce, and so we can assume unlimited demand. </a:t>
            </a:r>
          </a:p>
          <a:p>
            <a:pPr lvl="1" algn="just"/>
            <a:r>
              <a:rPr lang="en-US" dirty="0"/>
              <a:t>Each type of table is made from the same wood and, once the wood has been cut, each table has to go through three processes: joinery, pre ﬁnishing and ﬁnal ﬁnishing (in that order). Suﬃcient cut wood is always available. Each rectangular table takes 2 hours for joinery, 40 minutes for pre ﬁnishing and 5 hours 20 minutes for ﬁnal ﬁnishing. </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88713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59875" y="2455818"/>
            <a:ext cx="7628708" cy="2093164"/>
          </a:xfrm>
          <a:prstGeom prst="rect">
            <a:avLst/>
          </a:prstGeom>
          <a:noFill/>
          <a:ln w="9525">
            <a:noFill/>
            <a:miter lim="800000"/>
            <a:headEnd/>
            <a:tailEnd/>
          </a:ln>
          <a:effectLst/>
        </p:spPr>
      </p:pic>
      <p:pic>
        <p:nvPicPr>
          <p:cNvPr id="4" name="Picture 3"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To avoid contamination, vegetable and non-vegetable oils are refined separately, using different equipment. It is possible to refine up to 1000 tones of vegetable oil and up to 800 tones of non-vegetable oil in a month. When refined, some or all of the oils are blended to produce the margarine.</a:t>
            </a:r>
          </a:p>
          <a:p>
            <a:pPr algn="just"/>
            <a:r>
              <a:rPr lang="en-US" dirty="0"/>
              <a:t>The quantities of oil lost during the refining and blending processes are negligible. </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0346"/>
            <a:ext cx="10515600" cy="5056617"/>
          </a:xfrm>
        </p:spPr>
        <p:txBody>
          <a:bodyPr>
            <a:normAutofit/>
          </a:bodyPr>
          <a:lstStyle/>
          <a:p>
            <a:pPr algn="just"/>
            <a:r>
              <a:rPr lang="en-US" dirty="0"/>
              <a:t>The hardnesses of the refined oils, given in Table , are assumed to combine linearly to give the hardness of the margarine. To ensure that the margarine spreads easily but is not runny, the hardness of the margarine must be between 5.6 and 7.4, measured in the same units as the hardnesses of the oils in Table . All running costs can be taken to be fixed. The manufacturer wants to know how much of each type of oil to use in order to maximize profit while maintaining the quality of the margarine.</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Formulation</a:t>
            </a:r>
            <a:endParaRPr lang="en-US" dirty="0"/>
          </a:p>
        </p:txBody>
      </p:sp>
      <p:sp>
        <p:nvSpPr>
          <p:cNvPr id="3" name="Content Placeholder 2"/>
          <p:cNvSpPr>
            <a:spLocks noGrp="1"/>
          </p:cNvSpPr>
          <p:nvPr>
            <p:ph idx="1"/>
          </p:nvPr>
        </p:nvSpPr>
        <p:spPr>
          <a:xfrm>
            <a:off x="838200" y="1449977"/>
            <a:ext cx="10515600" cy="4726986"/>
          </a:xfrm>
        </p:spPr>
        <p:txBody>
          <a:bodyPr>
            <a:normAutofit lnSpcReduction="10000"/>
          </a:bodyPr>
          <a:lstStyle/>
          <a:p>
            <a:pPr algn="just">
              <a:buNone/>
            </a:pPr>
            <a:r>
              <a:rPr lang="en-US" dirty="0"/>
              <a:t>                       We follow the steps of Procedure </a:t>
            </a:r>
          </a:p>
          <a:p>
            <a:pPr algn="just">
              <a:buNone/>
            </a:pPr>
            <a:r>
              <a:rPr lang="en-US" dirty="0"/>
              <a:t>(a) The purpose of the model is to maximize profit, subject to constraints on resources, while maintaining quality. Since the refining capacities are given per month, it is sensible to work on a monthly basis. We could therefore take maximizing monthly profit as the objective. However, since the running costs are fixed, maximizing monthly profit is equivalent to maximizing monthly income. Therefore, as omitting the fixed running cost will simplify the model, we shall take the objective as maximizing monthly income. This monthly income could be measured in pounds. However, looking at the quantities involved, it would seem more sensible to work in units of £10 000.</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(b) The variables are the quantities of each oil used per month in blending the margarine. Also, as it will be useful to know the total quantity of margarine manufactured per month, we shall regard this as a variable.</a:t>
            </a:r>
          </a:p>
          <a:p>
            <a:pPr>
              <a:buNone/>
            </a:pPr>
            <a:r>
              <a:rPr lang="en-US" dirty="0"/>
              <a:t>(c)identify the parameters </a:t>
            </a:r>
          </a:p>
          <a:p>
            <a:pPr>
              <a:buNone/>
            </a:pPr>
            <a:endParaRPr lang="en-US"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954"/>
            <a:ext cx="10515600" cy="5563009"/>
          </a:xfrm>
        </p:spPr>
        <p:txBody>
          <a:bodyPr>
            <a:normAutofit lnSpcReduction="10000"/>
          </a:bodyPr>
          <a:lstStyle/>
          <a:p>
            <a:pPr>
              <a:buNone/>
            </a:pPr>
            <a:r>
              <a:rPr lang="en-US" dirty="0"/>
              <a:t>(d) We now assign algebraic symbols to the objective function and the variables, giving precise definitions, including units of measurement:</a:t>
            </a:r>
          </a:p>
          <a:p>
            <a:r>
              <a:rPr lang="en-US" dirty="0"/>
              <a:t>z the monthly profit, in tens of thousands of pounds;</a:t>
            </a:r>
          </a:p>
          <a:p>
            <a:r>
              <a:rPr lang="en-US" dirty="0"/>
              <a:t>x1 the quantity, in hundreds of tones, of ground-nut oil used per month;</a:t>
            </a:r>
          </a:p>
          <a:p>
            <a:r>
              <a:rPr lang="en-US" dirty="0"/>
              <a:t>x2 the quantity, in hundreds of tones, of soya-bean oil used per month;</a:t>
            </a:r>
          </a:p>
          <a:p>
            <a:r>
              <a:rPr lang="en-US" dirty="0"/>
              <a:t>x3 the quantity, in hundreds of tones, of palm oil used per month;</a:t>
            </a:r>
          </a:p>
          <a:p>
            <a:r>
              <a:rPr lang="en-US" dirty="0"/>
              <a:t>x4 the quantity, in hundreds of tones, of lard used per month;</a:t>
            </a:r>
          </a:p>
          <a:p>
            <a:r>
              <a:rPr lang="en-US" dirty="0"/>
              <a:t>x5 the quantity, in hundreds of tones, of fish oil used per month;</a:t>
            </a:r>
          </a:p>
          <a:p>
            <a:r>
              <a:rPr lang="en-US" dirty="0"/>
              <a:t>x6 the quantity, in hundreds of tones, of margarine manufactured per month.</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(e) We next identify the linear relationships for the objective function and the constraints. We can do this by extending Table , and making</a:t>
            </a:r>
          </a:p>
          <a:p>
            <a:pPr algn="just">
              <a:buNone/>
            </a:pPr>
            <a:r>
              <a:rPr lang="en-US" dirty="0"/>
              <a:t>suitable adjustments to the numerical values to take into account the</a:t>
            </a:r>
          </a:p>
          <a:p>
            <a:pPr algn="just"/>
            <a:r>
              <a:rPr lang="en-US" dirty="0"/>
              <a:t>units of measurement decided on in (a) and (b), and listed in (d). This</a:t>
            </a:r>
          </a:p>
          <a:p>
            <a:pPr algn="just"/>
            <a:r>
              <a:rPr lang="en-US" dirty="0"/>
              <a:t>results in the following Table </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93223" y="2351314"/>
            <a:ext cx="9744891" cy="2764405"/>
          </a:xfrm>
          <a:prstGeom prst="rect">
            <a:avLst/>
          </a:prstGeom>
          <a:noFill/>
          <a:ln w="9525">
            <a:noFill/>
            <a:miter lim="800000"/>
            <a:headEnd/>
            <a:tailEnd/>
          </a:ln>
          <a:effectLst/>
        </p:spPr>
      </p:pic>
      <p:pic>
        <p:nvPicPr>
          <p:cNvPr id="3" name="Picture 2"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4"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(f) Determine the objective function and objective of the problem in terms of x1, . . . , x6</a:t>
            </a:r>
          </a:p>
          <a:p>
            <a:pPr algn="just"/>
            <a:r>
              <a:rPr lang="en-US" dirty="0"/>
              <a:t>(g) We now want to express the constraints algebraically in terms of the variables.</a:t>
            </a:r>
          </a:p>
          <a:p>
            <a:pPr algn="just"/>
            <a:r>
              <a:rPr lang="en-US" dirty="0"/>
              <a:t>The hardness constraints require some thought. </a:t>
            </a:r>
          </a:p>
          <a:p>
            <a:pPr algn="just"/>
            <a:r>
              <a:rPr lang="en-US" dirty="0"/>
              <a:t>Remember that the hardnesses of the components combine linearly to give the hardness of the margarine, which must be at least 5.6. </a:t>
            </a:r>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Using Table  this means that we must have </a:t>
            </a:r>
          </a:p>
          <a:p>
            <a:endParaRPr lang="en-US" dirty="0"/>
          </a:p>
          <a:p>
            <a:r>
              <a:rPr lang="en-US" dirty="0"/>
              <a:t>If, for consistency, we keep all variables to the left-hand side of inequality or equality signs, this becomes</a:t>
            </a:r>
          </a:p>
          <a:p>
            <a:endParaRPr lang="en-US" dirty="0"/>
          </a:p>
        </p:txBody>
      </p:sp>
      <p:pic>
        <p:nvPicPr>
          <p:cNvPr id="3078" name="Picture 6"/>
          <p:cNvPicPr>
            <a:picLocks noChangeAspect="1" noChangeArrowheads="1"/>
          </p:cNvPicPr>
          <p:nvPr/>
        </p:nvPicPr>
        <p:blipFill>
          <a:blip r:embed="rId2"/>
          <a:srcRect/>
          <a:stretch>
            <a:fillRect/>
          </a:stretch>
        </p:blipFill>
        <p:spPr bwMode="auto">
          <a:xfrm>
            <a:off x="2848656" y="2333625"/>
            <a:ext cx="4143375" cy="361950"/>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a:srcRect/>
          <a:stretch>
            <a:fillRect/>
          </a:stretch>
        </p:blipFill>
        <p:spPr bwMode="auto">
          <a:xfrm>
            <a:off x="2843213" y="4107588"/>
            <a:ext cx="4676775" cy="523875"/>
          </a:xfrm>
          <a:prstGeom prst="rect">
            <a:avLst/>
          </a:prstGeom>
          <a:noFill/>
          <a:ln w="9525">
            <a:noFill/>
            <a:miter lim="800000"/>
            <a:headEnd/>
            <a:tailEnd/>
          </a:ln>
          <a:effectLst/>
        </p:spPr>
      </p:pic>
      <p:pic>
        <p:nvPicPr>
          <p:cNvPr id="6" name="Picture 5" descr="Image result for kluniversity logo"/>
          <p:cNvPicPr/>
          <p:nvPr/>
        </p:nvPicPr>
        <p:blipFill>
          <a:blip r:embed="rId4" cstate="print"/>
          <a:srcRect/>
          <a:stretch>
            <a:fillRect/>
          </a:stretch>
        </p:blipFill>
        <p:spPr bwMode="auto">
          <a:xfrm>
            <a:off x="11124020" y="282875"/>
            <a:ext cx="609600" cy="533400"/>
          </a:xfrm>
          <a:prstGeom prst="rect">
            <a:avLst/>
          </a:prstGeom>
          <a:noFill/>
          <a:ln w="9525">
            <a:noFill/>
            <a:miter lim="800000"/>
            <a:headEnd/>
            <a:tailEnd/>
          </a:ln>
        </p:spPr>
      </p:pic>
      <p:sp>
        <p:nvSpPr>
          <p:cNvPr id="7"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078-0A67-4616-B6B1-EC9B7212B8F5}"/>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538F41AB-A7E5-45DA-9309-8E8315FE46F0}"/>
              </a:ext>
            </a:extLst>
          </p:cNvPr>
          <p:cNvSpPr>
            <a:spLocks noGrp="1"/>
          </p:cNvSpPr>
          <p:nvPr>
            <p:ph idx="1"/>
          </p:nvPr>
        </p:nvSpPr>
        <p:spPr/>
        <p:txBody>
          <a:bodyPr>
            <a:normAutofit fontScale="92500" lnSpcReduction="10000"/>
          </a:bodyPr>
          <a:lstStyle/>
          <a:p>
            <a:pPr algn="just"/>
            <a:r>
              <a:rPr lang="en-US" dirty="0"/>
              <a:t>Each circular table requires 3 hours for joinery, 2 hours for pre-ﬁnishing and 4 hours for ﬁnal ﬁnishing. The workshop employs ﬁve joiners, two sanders and eight polishers. </a:t>
            </a:r>
          </a:p>
          <a:p>
            <a:pPr algn="just"/>
            <a:r>
              <a:rPr lang="en-US" dirty="0"/>
              <a:t>The joiners each work a ﬁxed six-hour day, while the sanders and polishers each work a ﬁxed eight-hour day on the pre ﬁnishing and ﬁnal ﬁnishing respectively. </a:t>
            </a:r>
          </a:p>
          <a:p>
            <a:pPr algn="just"/>
            <a:r>
              <a:rPr lang="en-US" dirty="0"/>
              <a:t>No overtime is worked, and full six-hour or eight-hour days are worked by each employee irrespective of whether there is work for that employee to do. All running costs, including wages, are ﬁxed.</a:t>
            </a:r>
          </a:p>
          <a:p>
            <a:pPr algn="just"/>
            <a:r>
              <a:rPr lang="en-US" dirty="0"/>
              <a:t> The cooperative sells each rectangular table for £120 and each circular table for £150. How many of each type of table should it produce each day in order to maximize its proﬁt?</a:t>
            </a:r>
          </a:p>
          <a:p>
            <a:pPr algn="just"/>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06930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We must also remember the quantity constraint, which can be written as</a:t>
            </a:r>
          </a:p>
          <a:p>
            <a:endParaRPr lang="en-US" dirty="0"/>
          </a:p>
          <a:p>
            <a:r>
              <a:rPr lang="en-US" dirty="0"/>
              <a:t>or, in the format of the other constraints, as</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1916974" y="2808515"/>
            <a:ext cx="4797336" cy="41787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665901" y="4065135"/>
            <a:ext cx="3057525" cy="295275"/>
          </a:xfrm>
          <a:prstGeom prst="rect">
            <a:avLst/>
          </a:prstGeom>
          <a:noFill/>
          <a:ln w="9525">
            <a:noFill/>
            <a:miter lim="800000"/>
            <a:headEnd/>
            <a:tailEnd/>
          </a:ln>
          <a:effectLst/>
        </p:spPr>
      </p:pic>
      <p:pic>
        <p:nvPicPr>
          <p:cNvPr id="6" name="Picture 5" descr="Image result for kluniversity logo"/>
          <p:cNvPicPr/>
          <p:nvPr/>
        </p:nvPicPr>
        <p:blipFill>
          <a:blip r:embed="rId4" cstate="print"/>
          <a:srcRect/>
          <a:stretch>
            <a:fillRect/>
          </a:stretch>
        </p:blipFill>
        <p:spPr bwMode="auto">
          <a:xfrm>
            <a:off x="11124020" y="282875"/>
            <a:ext cx="609600" cy="533400"/>
          </a:xfrm>
          <a:prstGeom prst="rect">
            <a:avLst/>
          </a:prstGeom>
          <a:noFill/>
          <a:ln w="9525">
            <a:noFill/>
            <a:miter lim="800000"/>
            <a:headEnd/>
            <a:tailEnd/>
          </a:ln>
        </p:spPr>
      </p:pic>
      <p:sp>
        <p:nvSpPr>
          <p:cNvPr id="7"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838200" y="1005840"/>
            <a:ext cx="10515600" cy="4851728"/>
          </a:xfrm>
          <a:prstGeom prst="rect">
            <a:avLst/>
          </a:prstGeom>
          <a:noFill/>
          <a:ln w="9525">
            <a:noFill/>
            <a:miter lim="800000"/>
            <a:headEnd/>
            <a:tailEnd/>
          </a:ln>
          <a:effectLst/>
        </p:spPr>
      </p:pic>
      <p:pic>
        <p:nvPicPr>
          <p:cNvPr id="3" name="Picture 2" descr="Image result for kluniversity logo"/>
          <p:cNvPicPr/>
          <p:nvPr/>
        </p:nvPicPr>
        <p:blipFill>
          <a:blip r:embed="rId3" cstate="print"/>
          <a:srcRect/>
          <a:stretch>
            <a:fillRect/>
          </a:stretch>
        </p:blipFill>
        <p:spPr bwMode="auto">
          <a:xfrm>
            <a:off x="11124020" y="282875"/>
            <a:ext cx="609600" cy="533400"/>
          </a:xfrm>
          <a:prstGeom prst="rect">
            <a:avLst/>
          </a:prstGeom>
          <a:noFill/>
          <a:ln w="9525">
            <a:noFill/>
            <a:miter lim="800000"/>
            <a:headEnd/>
            <a:tailEnd/>
          </a:ln>
        </p:spPr>
      </p:pic>
      <p:sp>
        <p:nvSpPr>
          <p:cNvPr id="4"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9C23-E416-4F5D-BD30-82D6FB3E6CC7}"/>
              </a:ext>
            </a:extLst>
          </p:cNvPr>
          <p:cNvSpPr>
            <a:spLocks noGrp="1"/>
          </p:cNvSpPr>
          <p:nvPr>
            <p:ph type="title"/>
          </p:nvPr>
        </p:nvSpPr>
        <p:spPr/>
        <p:txBody>
          <a:bodyPr/>
          <a:lstStyle/>
          <a:p>
            <a:pPr algn="ctr"/>
            <a:r>
              <a:rPr lang="en-IN" dirty="0"/>
              <a:t>Formulating the problem</a:t>
            </a:r>
          </a:p>
        </p:txBody>
      </p:sp>
      <p:sp>
        <p:nvSpPr>
          <p:cNvPr id="3" name="Content Placeholder 2">
            <a:extLst>
              <a:ext uri="{FF2B5EF4-FFF2-40B4-BE49-F238E27FC236}">
                <a16:creationId xmlns:a16="http://schemas.microsoft.com/office/drawing/2014/main" id="{89770D19-221F-48F4-BB44-DD50EAD533CA}"/>
              </a:ext>
            </a:extLst>
          </p:cNvPr>
          <p:cNvSpPr>
            <a:spLocks noGrp="1"/>
          </p:cNvSpPr>
          <p:nvPr>
            <p:ph idx="1"/>
          </p:nvPr>
        </p:nvSpPr>
        <p:spPr/>
        <p:txBody>
          <a:bodyPr/>
          <a:lstStyle/>
          <a:p>
            <a:pPr algn="just"/>
            <a:r>
              <a:rPr lang="en-US" dirty="0"/>
              <a:t>This example is obviously simpliﬁed, but it includes features common to many mathematical programming problems: </a:t>
            </a:r>
          </a:p>
          <a:p>
            <a:pPr algn="just"/>
            <a:r>
              <a:rPr lang="en-US" dirty="0"/>
              <a:t>There is a quantity (the proﬁt) to be maximized and there are constraints (the available person-hours) on each process involved in making the tables. </a:t>
            </a:r>
          </a:p>
          <a:p>
            <a:pPr algn="just"/>
            <a:r>
              <a:rPr lang="en-US" dirty="0"/>
              <a:t>We want to formulate a mathematical model of the problem, where the purpose of the model is to decide how many of each type of table should be produced each day in order to maximize proﬁt.</a:t>
            </a:r>
          </a:p>
          <a:p>
            <a:pPr algn="just"/>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36525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A0575-04A0-4AEF-A881-C764D5C49A00}"/>
              </a:ext>
            </a:extLst>
          </p:cNvPr>
          <p:cNvSpPr>
            <a:spLocks noGrp="1"/>
          </p:cNvSpPr>
          <p:nvPr>
            <p:ph idx="1"/>
          </p:nvPr>
        </p:nvSpPr>
        <p:spPr/>
        <p:txBody>
          <a:bodyPr/>
          <a:lstStyle/>
          <a:p>
            <a:pPr algn="just"/>
            <a:r>
              <a:rPr lang="en-US" dirty="0"/>
              <a:t>Having speciﬁed the purpose of the model, the mathematical modelling process now suggests that we should state the assumptions.  </a:t>
            </a:r>
          </a:p>
          <a:p>
            <a:pPr algn="just"/>
            <a:r>
              <a:rPr lang="en-US" dirty="0"/>
              <a:t>For the example, we can identify the following assumptions from the given description. </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4378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8F209-9B0D-406A-8852-B819EA0B78E7}"/>
              </a:ext>
            </a:extLst>
          </p:cNvPr>
          <p:cNvSpPr>
            <a:spLocks noGrp="1"/>
          </p:cNvSpPr>
          <p:nvPr>
            <p:ph idx="1"/>
          </p:nvPr>
        </p:nvSpPr>
        <p:spPr/>
        <p:txBody>
          <a:bodyPr/>
          <a:lstStyle/>
          <a:p>
            <a:r>
              <a:rPr lang="en-US" dirty="0"/>
              <a:t> There is unlimited demand for both types of table. </a:t>
            </a:r>
          </a:p>
          <a:p>
            <a:r>
              <a:rPr lang="en-US" dirty="0"/>
              <a:t> Each table is made from the same type of wood. </a:t>
            </a:r>
          </a:p>
          <a:p>
            <a:r>
              <a:rPr lang="en-US" dirty="0"/>
              <a:t> Suﬃcient cut wood is always available. </a:t>
            </a:r>
          </a:p>
          <a:p>
            <a:r>
              <a:rPr lang="en-US" dirty="0"/>
              <a:t> No overtime is worked. </a:t>
            </a:r>
          </a:p>
          <a:p>
            <a:r>
              <a:rPr lang="en-US" dirty="0"/>
              <a:t> Full days are worked irrespective of whether there is work to do. </a:t>
            </a:r>
          </a:p>
          <a:p>
            <a:r>
              <a:rPr lang="en-US" dirty="0"/>
              <a:t> All running costs, including wages, are ﬁxed.</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65782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3312-B91D-44DF-998F-6518CD526A56}"/>
              </a:ext>
            </a:extLst>
          </p:cNvPr>
          <p:cNvSpPr>
            <a:spLocks noGrp="1"/>
          </p:cNvSpPr>
          <p:nvPr>
            <p:ph type="title"/>
          </p:nvPr>
        </p:nvSpPr>
        <p:spPr/>
        <p:txBody>
          <a:bodyPr/>
          <a:lstStyle/>
          <a:p>
            <a:pPr algn="ctr"/>
            <a:r>
              <a:rPr lang="en-IN" dirty="0"/>
              <a:t>Objective Function</a:t>
            </a:r>
          </a:p>
        </p:txBody>
      </p:sp>
      <p:sp>
        <p:nvSpPr>
          <p:cNvPr id="3" name="Content Placeholder 2">
            <a:extLst>
              <a:ext uri="{FF2B5EF4-FFF2-40B4-BE49-F238E27FC236}">
                <a16:creationId xmlns:a16="http://schemas.microsoft.com/office/drawing/2014/main" id="{00757D54-395E-4711-94DF-294A250CC80D}"/>
              </a:ext>
            </a:extLst>
          </p:cNvPr>
          <p:cNvSpPr>
            <a:spLocks noGrp="1"/>
          </p:cNvSpPr>
          <p:nvPr>
            <p:ph idx="1"/>
          </p:nvPr>
        </p:nvSpPr>
        <p:spPr/>
        <p:txBody>
          <a:bodyPr/>
          <a:lstStyle/>
          <a:p>
            <a:pPr algn="just"/>
            <a:r>
              <a:rPr lang="en-US" dirty="0"/>
              <a:t>The quantity to be optimized in a mathematical programming problem is known as the objective function, and the objective is to optimize this function.</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41207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E6D59-6245-477C-8C70-53DDA74AEA13}"/>
              </a:ext>
            </a:extLst>
          </p:cNvPr>
          <p:cNvSpPr>
            <a:spLocks noGrp="1"/>
          </p:cNvSpPr>
          <p:nvPr>
            <p:ph idx="1"/>
          </p:nvPr>
        </p:nvSpPr>
        <p:spPr/>
        <p:txBody>
          <a:bodyPr>
            <a:normAutofit/>
          </a:bodyPr>
          <a:lstStyle/>
          <a:p>
            <a:pPr algn="just"/>
            <a:r>
              <a:rPr lang="en-US" dirty="0"/>
              <a:t>The ﬁrst step in formulating a linear programming model is to identify the objective and it’s objective function.</a:t>
            </a:r>
          </a:p>
          <a:p>
            <a:pPr algn="just"/>
            <a:r>
              <a:rPr lang="en-US" dirty="0"/>
              <a:t>In this example, we want to maximize the daily proﬁt, so we could take maximizing the daily proﬁt as the objective and the daily proﬁt as the objective function. </a:t>
            </a:r>
          </a:p>
          <a:p>
            <a:pPr algn="just"/>
            <a:r>
              <a:rPr lang="en-US" dirty="0"/>
              <a:t>However, the daily proﬁt is equal to the daily income from selling tables less the ﬁxed daily running costs (including the cost of wood and wages). So, since the running costs are ﬁxed, maximizing daily proﬁt is equivalent to maximizing daily income. </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214439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74DC8-CCFE-4BF9-B13C-3DBD66F0F760}"/>
              </a:ext>
            </a:extLst>
          </p:cNvPr>
          <p:cNvSpPr>
            <a:spLocks noGrp="1"/>
          </p:cNvSpPr>
          <p:nvPr>
            <p:ph idx="1"/>
          </p:nvPr>
        </p:nvSpPr>
        <p:spPr/>
        <p:txBody>
          <a:bodyPr/>
          <a:lstStyle/>
          <a:p>
            <a:pPr algn="just"/>
            <a:r>
              <a:rPr lang="en-US" dirty="0"/>
              <a:t>As omitting the ﬁxed running costs will simplify the model, we shall therefore take the objective to be to maximize daily income and the objective function to the daily income.</a:t>
            </a:r>
          </a:p>
          <a:p>
            <a:pPr algn="just"/>
            <a:r>
              <a:rPr lang="en-US" dirty="0"/>
              <a:t>The second step is to identify the variables, other than the objective function, and to specify their units of measurement.</a:t>
            </a:r>
          </a:p>
          <a:p>
            <a:pPr algn="just"/>
            <a:r>
              <a:rPr lang="en-US" dirty="0"/>
              <a:t>In this example, the only variables are the numbers of tables of each type made per day</a:t>
            </a:r>
            <a:endParaRPr lang="en-IN" dirty="0"/>
          </a:p>
        </p:txBody>
      </p:sp>
      <p:pic>
        <p:nvPicPr>
          <p:cNvPr id="4" name="Picture 3" descr="Image result for kluniversity logo"/>
          <p:cNvPicPr/>
          <p:nvPr/>
        </p:nvPicPr>
        <p:blipFill>
          <a:blip r:embed="rId2" cstate="print"/>
          <a:srcRect/>
          <a:stretch>
            <a:fillRect/>
          </a:stretch>
        </p:blipFill>
        <p:spPr bwMode="auto">
          <a:xfrm>
            <a:off x="11124020" y="282875"/>
            <a:ext cx="609600" cy="533400"/>
          </a:xfrm>
          <a:prstGeom prst="rect">
            <a:avLst/>
          </a:prstGeom>
          <a:noFill/>
          <a:ln w="9525">
            <a:noFill/>
            <a:miter lim="800000"/>
            <a:headEnd/>
            <a:tailEnd/>
          </a:ln>
        </p:spPr>
      </p:pic>
      <p:sp>
        <p:nvSpPr>
          <p:cNvPr id="5" name="Footer Placeholder 3"/>
          <p:cNvSpPr>
            <a:spLocks noGrp="1"/>
          </p:cNvSpPr>
          <p:nvPr/>
        </p:nvSpPr>
        <p:spPr>
          <a:xfrm>
            <a:off x="898804" y="5929914"/>
            <a:ext cx="9669463"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193072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2860</Words>
  <Application>Microsoft Office PowerPoint</Application>
  <PresentationFormat>Widescreen</PresentationFormat>
  <Paragraphs>151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Session-2  Mathematical Modeling of Linear Programming Problem</vt:lpstr>
      <vt:lpstr>Example Problem</vt:lpstr>
      <vt:lpstr>Cont…</vt:lpstr>
      <vt:lpstr>Formulating the problem</vt:lpstr>
      <vt:lpstr>PowerPoint Presentation</vt:lpstr>
      <vt:lpstr>PowerPoint Presentation</vt:lpstr>
      <vt:lpstr>Objective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Formulating linear programming models</vt:lpstr>
      <vt:lpstr>Formulating linear programming models</vt:lpstr>
      <vt:lpstr>Example</vt:lpstr>
      <vt:lpstr>PowerPoint Presentation</vt:lpstr>
      <vt:lpstr>PowerPoint Presentation</vt:lpstr>
      <vt:lpstr>PowerPoint Presentation</vt:lpstr>
      <vt:lpstr>Formulation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dc:title>
  <dc:creator>klu</dc:creator>
  <cp:lastModifiedBy>T Sanath Kumar</cp:lastModifiedBy>
  <cp:revision>12</cp:revision>
  <dcterms:created xsi:type="dcterms:W3CDTF">2020-07-03T07:41:12Z</dcterms:created>
  <dcterms:modified xsi:type="dcterms:W3CDTF">2020-07-23T10:12:51Z</dcterms:modified>
</cp:coreProperties>
</file>