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53B4D3-D952-4734-A8C1-63C8FE1CBDB3}"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C1A025-653A-4020-A7CE-EEB0CD285B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53B4D3-D952-4734-A8C1-63C8FE1CBDB3}"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C1A025-653A-4020-A7CE-EEB0CD285B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53B4D3-D952-4734-A8C1-63C8FE1CBDB3}"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C1A025-653A-4020-A7CE-EEB0CD285B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53B4D3-D952-4734-A8C1-63C8FE1CBDB3}"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C1A025-653A-4020-A7CE-EEB0CD285B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53B4D3-D952-4734-A8C1-63C8FE1CBDB3}"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C1A025-653A-4020-A7CE-EEB0CD285B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53B4D3-D952-4734-A8C1-63C8FE1CBDB3}"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C1A025-653A-4020-A7CE-EEB0CD285B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53B4D3-D952-4734-A8C1-63C8FE1CBDB3}" type="datetimeFigureOut">
              <a:rPr lang="en-US" smtClean="0"/>
              <a:pPr/>
              <a:t>7/14/2020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C1A025-653A-4020-A7CE-EEB0CD285B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53B4D3-D952-4734-A8C1-63C8FE1CBDB3}" type="datetimeFigureOut">
              <a:rPr lang="en-US" smtClean="0"/>
              <a:pPr/>
              <a:t>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C1A025-653A-4020-A7CE-EEB0CD285B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3B4D3-D952-4734-A8C1-63C8FE1CBDB3}" type="datetimeFigureOut">
              <a:rPr lang="en-US" smtClean="0"/>
              <a:pPr/>
              <a:t>7/14/2020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C1A025-653A-4020-A7CE-EEB0CD285B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53B4D3-D952-4734-A8C1-63C8FE1CBDB3}"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C1A025-653A-4020-A7CE-EEB0CD285B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53B4D3-D952-4734-A8C1-63C8FE1CBDB3}"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C1A025-653A-4020-A7CE-EEB0CD285B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3B4D3-D952-4734-A8C1-63C8FE1CBDB3}" type="datetimeFigureOut">
              <a:rPr lang="en-US" smtClean="0"/>
              <a:pPr/>
              <a:t>7/14/2020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C1A025-653A-4020-A7CE-EEB0CD285B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Duality in Linear Programming Problem</a:t>
            </a:r>
            <a:endParaRPr lang="en-US" dirty="0"/>
          </a:p>
        </p:txBody>
      </p:sp>
      <p:sp>
        <p:nvSpPr>
          <p:cNvPr id="3" name="Subtitle 2"/>
          <p:cNvSpPr>
            <a:spLocks noGrp="1"/>
          </p:cNvSpPr>
          <p:nvPr>
            <p:ph type="subTitle" idx="1"/>
          </p:nvPr>
        </p:nvSpPr>
        <p:spPr/>
        <p:txBody>
          <a:bodyPr/>
          <a:lstStyle/>
          <a:p>
            <a:r>
              <a:rPr lang="en-US" dirty="0" smtClean="0"/>
              <a:t>Dr </a:t>
            </a:r>
            <a:r>
              <a:rPr lang="en-US" dirty="0" err="1" smtClean="0"/>
              <a:t>M.R.Narasingarao</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r>
              <a:rPr lang="en-US" dirty="0" smtClean="0"/>
              <a:t>The dual of the given LPP is </a:t>
            </a:r>
          </a:p>
          <a:p>
            <a:pPr>
              <a:buNone/>
            </a:pPr>
            <a:r>
              <a:rPr lang="en-US" dirty="0" smtClean="0"/>
              <a:t> </a:t>
            </a:r>
            <a:r>
              <a:rPr lang="en-US" dirty="0" smtClean="0"/>
              <a:t>    W=50y1+35y2+10y3+20y4</a:t>
            </a:r>
          </a:p>
          <a:p>
            <a:pPr>
              <a:buNone/>
            </a:pPr>
            <a:r>
              <a:rPr lang="en-US" dirty="0" smtClean="0"/>
              <a:t>Subject to     2y1+3y2+5y3</a:t>
            </a:r>
            <a:r>
              <a:rPr lang="en-US" dirty="0" smtClean="0">
                <a:latin typeface="Calibri"/>
                <a:cs typeface="Calibri"/>
              </a:rPr>
              <a:t>≥3</a:t>
            </a:r>
          </a:p>
          <a:p>
            <a:pPr>
              <a:buNone/>
            </a:pPr>
            <a:r>
              <a:rPr lang="en-US" dirty="0" smtClean="0">
                <a:latin typeface="Calibri"/>
                <a:cs typeface="Calibri"/>
              </a:rPr>
              <a:t> </a:t>
            </a:r>
            <a:r>
              <a:rPr lang="en-US" dirty="0" smtClean="0">
                <a:latin typeface="Calibri"/>
                <a:cs typeface="Calibri"/>
              </a:rPr>
              <a:t>                       6y1+2y2-3y3+y4≥5</a:t>
            </a:r>
          </a:p>
          <a:p>
            <a:pPr>
              <a:buNone/>
            </a:pPr>
            <a:r>
              <a:rPr lang="en-US" dirty="0" smtClean="0">
                <a:latin typeface="Calibri"/>
                <a:cs typeface="Calibri"/>
              </a:rPr>
              <a:t> </a:t>
            </a:r>
            <a:r>
              <a:rPr lang="en-US" dirty="0" smtClean="0">
                <a:latin typeface="Calibri"/>
                <a:cs typeface="Calibri"/>
              </a:rPr>
              <a:t>where   y1,y2,y3 and y4≥0</a:t>
            </a:r>
          </a:p>
          <a:p>
            <a:pPr>
              <a:buNone/>
            </a:pPr>
            <a:r>
              <a:rPr lang="en-US" dirty="0" smtClean="0">
                <a:latin typeface="Calibri"/>
                <a:cs typeface="Calibri"/>
              </a:rPr>
              <a:t>As the dual problem has lesser number of constraints than the primal, it requires lesser work and effort to solve it.</a:t>
            </a:r>
          </a:p>
          <a:p>
            <a:pPr>
              <a:buNone/>
            </a:pPr>
            <a:r>
              <a:rPr lang="en-US" dirty="0" smtClean="0">
                <a:latin typeface="Calibri"/>
                <a:cs typeface="Calibri"/>
              </a:rPr>
              <a:t>Note: This follows from the fact that, the computational difficulty in the LPP is mainly associated with the number of constraints rather than number of variables.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Construct the dual of the problem  </a:t>
            </a:r>
          </a:p>
          <a:p>
            <a:pPr>
              <a:buNone/>
            </a:pPr>
            <a:r>
              <a:rPr lang="en-US" dirty="0" smtClean="0"/>
              <a:t> </a:t>
            </a:r>
            <a:r>
              <a:rPr lang="en-US" dirty="0" smtClean="0"/>
              <a:t>       Minimize      Z=3x1-2x2+4x3   subject to the   constraints    3x1+5x2+4x3</a:t>
            </a:r>
            <a:r>
              <a:rPr lang="en-US" dirty="0" smtClean="0">
                <a:latin typeface="Calibri"/>
                <a:cs typeface="Calibri"/>
              </a:rPr>
              <a:t>≥7</a:t>
            </a:r>
          </a:p>
          <a:p>
            <a:pPr>
              <a:buNone/>
            </a:pPr>
            <a:r>
              <a:rPr lang="en-US" dirty="0" smtClean="0">
                <a:latin typeface="Calibri"/>
                <a:cs typeface="Calibri"/>
              </a:rPr>
              <a:t> </a:t>
            </a:r>
            <a:r>
              <a:rPr lang="en-US" dirty="0" smtClean="0">
                <a:latin typeface="Calibri"/>
                <a:cs typeface="Calibri"/>
              </a:rPr>
              <a:t>                           6x1+x2+3x3≥4</a:t>
            </a:r>
          </a:p>
          <a:p>
            <a:pPr>
              <a:buNone/>
            </a:pPr>
            <a:r>
              <a:rPr lang="en-US" dirty="0" smtClean="0">
                <a:latin typeface="Calibri"/>
                <a:cs typeface="Calibri"/>
              </a:rPr>
              <a:t> </a:t>
            </a:r>
            <a:r>
              <a:rPr lang="en-US" dirty="0" smtClean="0">
                <a:latin typeface="Calibri"/>
                <a:cs typeface="Calibri"/>
              </a:rPr>
              <a:t>                            7x1-2x2-x3</a:t>
            </a:r>
            <a:r>
              <a:rPr lang="en-US" dirty="0" smtClean="0"/>
              <a:t> </a:t>
            </a:r>
            <a:r>
              <a:rPr lang="en-US" dirty="0" smtClean="0">
                <a:latin typeface="Calibri"/>
                <a:cs typeface="Calibri"/>
              </a:rPr>
              <a:t>≤ 10</a:t>
            </a:r>
          </a:p>
          <a:p>
            <a:pPr>
              <a:buNone/>
            </a:pPr>
            <a:r>
              <a:rPr lang="en-US" dirty="0" smtClean="0">
                <a:latin typeface="Calibri"/>
                <a:cs typeface="Calibri"/>
              </a:rPr>
              <a:t> </a:t>
            </a:r>
            <a:r>
              <a:rPr lang="en-US" dirty="0" smtClean="0">
                <a:latin typeface="Calibri"/>
                <a:cs typeface="Calibri"/>
              </a:rPr>
              <a:t>                            x1-2x2+5x3≥ 3</a:t>
            </a:r>
          </a:p>
          <a:p>
            <a:pPr>
              <a:buNone/>
            </a:pPr>
            <a:r>
              <a:rPr lang="en-US" dirty="0" smtClean="0">
                <a:latin typeface="Calibri"/>
                <a:cs typeface="Calibri"/>
              </a:rPr>
              <a:t> </a:t>
            </a:r>
            <a:r>
              <a:rPr lang="en-US" dirty="0" smtClean="0">
                <a:latin typeface="Calibri"/>
                <a:cs typeface="Calibri"/>
              </a:rPr>
              <a:t>                            4x1+7x2-2x3≥2</a:t>
            </a:r>
          </a:p>
          <a:p>
            <a:pPr>
              <a:buNone/>
            </a:pPr>
            <a:r>
              <a:rPr lang="en-US" dirty="0" smtClean="0">
                <a:latin typeface="Calibri"/>
                <a:cs typeface="Calibri"/>
              </a:rPr>
              <a:t> </a:t>
            </a:r>
            <a:r>
              <a:rPr lang="en-US" dirty="0" smtClean="0">
                <a:latin typeface="Calibri"/>
                <a:cs typeface="Calibri"/>
              </a:rPr>
              <a:t>                                x1,x2,x3≥0</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38799"/>
          </a:xfrm>
        </p:spPr>
        <p:txBody>
          <a:bodyPr>
            <a:normAutofit fontScale="85000" lnSpcReduction="20000"/>
          </a:bodyPr>
          <a:lstStyle/>
          <a:p>
            <a:r>
              <a:rPr lang="en-US" dirty="0" smtClean="0"/>
              <a:t>Solution</a:t>
            </a:r>
          </a:p>
          <a:p>
            <a:pPr>
              <a:buNone/>
            </a:pPr>
            <a:r>
              <a:rPr lang="en-US" dirty="0" smtClean="0"/>
              <a:t>As the given problem is minimization, All constraints should be of </a:t>
            </a:r>
            <a:r>
              <a:rPr lang="en-US" dirty="0" smtClean="0">
                <a:latin typeface="Calibri"/>
                <a:cs typeface="Calibri"/>
              </a:rPr>
              <a:t>≥ type.  Multiplying the third constraint by -1 on both sides, we get</a:t>
            </a:r>
          </a:p>
          <a:p>
            <a:pPr>
              <a:buNone/>
            </a:pPr>
            <a:r>
              <a:rPr lang="en-US" dirty="0" smtClean="0">
                <a:latin typeface="Calibri"/>
                <a:cs typeface="Calibri"/>
              </a:rPr>
              <a:t>                              -7x1+2x2+x3≥-10</a:t>
            </a:r>
          </a:p>
          <a:p>
            <a:pPr>
              <a:buNone/>
            </a:pPr>
            <a:r>
              <a:rPr lang="en-US" dirty="0" smtClean="0">
                <a:latin typeface="Calibri"/>
                <a:cs typeface="Calibri"/>
              </a:rPr>
              <a:t>    So, the dual of the given problem will be </a:t>
            </a:r>
          </a:p>
          <a:p>
            <a:pPr>
              <a:buNone/>
            </a:pPr>
            <a:r>
              <a:rPr lang="en-US" dirty="0" smtClean="0">
                <a:latin typeface="Calibri"/>
                <a:cs typeface="Calibri"/>
              </a:rPr>
              <a:t> </a:t>
            </a:r>
            <a:r>
              <a:rPr lang="en-US" dirty="0" smtClean="0">
                <a:latin typeface="Calibri"/>
                <a:cs typeface="Calibri"/>
              </a:rPr>
              <a:t>        Maximize     W=7y1+4y2-10y3+3y4+2y3</a:t>
            </a:r>
          </a:p>
          <a:p>
            <a:pPr>
              <a:buNone/>
            </a:pPr>
            <a:r>
              <a:rPr lang="en-US" dirty="0" smtClean="0">
                <a:latin typeface="Calibri"/>
                <a:cs typeface="Calibri"/>
              </a:rPr>
              <a:t>Subject to      3y1+6y2-7y3+y4+4y5≤3</a:t>
            </a:r>
          </a:p>
          <a:p>
            <a:pPr>
              <a:buNone/>
            </a:pPr>
            <a:r>
              <a:rPr lang="en-US" dirty="0" smtClean="0">
                <a:latin typeface="Calibri"/>
                <a:cs typeface="Calibri"/>
              </a:rPr>
              <a:t> </a:t>
            </a:r>
            <a:r>
              <a:rPr lang="en-US" dirty="0" smtClean="0">
                <a:latin typeface="Calibri"/>
                <a:cs typeface="Calibri"/>
              </a:rPr>
              <a:t>                        5y1+y2+2y3-2y4+7y5≤-2</a:t>
            </a:r>
          </a:p>
          <a:p>
            <a:pPr>
              <a:buNone/>
            </a:pPr>
            <a:r>
              <a:rPr lang="en-US" dirty="0" smtClean="0">
                <a:latin typeface="Calibri"/>
                <a:cs typeface="Calibri"/>
              </a:rPr>
              <a:t> </a:t>
            </a:r>
            <a:r>
              <a:rPr lang="en-US" dirty="0" smtClean="0">
                <a:latin typeface="Calibri"/>
                <a:cs typeface="Calibri"/>
              </a:rPr>
              <a:t>                        4y1+3y2+y3+5y4-2y5≤4 where</a:t>
            </a:r>
          </a:p>
          <a:p>
            <a:pPr>
              <a:buNone/>
            </a:pPr>
            <a:r>
              <a:rPr lang="en-US" dirty="0" smtClean="0">
                <a:latin typeface="Calibri"/>
                <a:cs typeface="Calibri"/>
              </a:rPr>
              <a:t> </a:t>
            </a:r>
            <a:r>
              <a:rPr lang="en-US" dirty="0" smtClean="0">
                <a:latin typeface="Calibri"/>
                <a:cs typeface="Calibri"/>
              </a:rPr>
              <a:t>                                y1,y2,y3,y4 and y5≥0</a:t>
            </a:r>
          </a:p>
          <a:p>
            <a:pPr>
              <a:buNone/>
            </a:pPr>
            <a:r>
              <a:rPr lang="en-US" dirty="0" smtClean="0">
                <a:latin typeface="Calibri"/>
                <a:cs typeface="Calibri"/>
              </a:rPr>
              <a:t> </a:t>
            </a:r>
            <a:r>
              <a:rPr lang="en-US" dirty="0" smtClean="0">
                <a:latin typeface="Calibri"/>
                <a:cs typeface="Calibri"/>
              </a:rPr>
              <a:t>                        </a:t>
            </a:r>
          </a:p>
          <a:p>
            <a:pPr>
              <a:buNone/>
            </a:pPr>
            <a:r>
              <a:rPr lang="en-US" dirty="0" smtClean="0">
                <a:latin typeface="Calibri"/>
                <a:cs typeface="Calibri"/>
              </a:rPr>
              <a:t> </a:t>
            </a:r>
            <a:r>
              <a:rPr lang="en-US" dirty="0" smtClean="0">
                <a:latin typeface="Calibri"/>
                <a:cs typeface="Calibri"/>
              </a:rPr>
              <a: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Construct the dual of the problem</a:t>
            </a:r>
          </a:p>
          <a:p>
            <a:r>
              <a:rPr lang="en-US" dirty="0" smtClean="0"/>
              <a:t>Maximize     Z=3x1+17x2+9x3</a:t>
            </a:r>
          </a:p>
          <a:p>
            <a:r>
              <a:rPr lang="en-US" dirty="0" smtClean="0"/>
              <a:t>Subject to x1-x2+x3</a:t>
            </a:r>
            <a:r>
              <a:rPr lang="en-US" dirty="0" smtClean="0">
                <a:latin typeface="Calibri"/>
                <a:cs typeface="Calibri"/>
              </a:rPr>
              <a:t>≥3</a:t>
            </a:r>
          </a:p>
          <a:p>
            <a:r>
              <a:rPr lang="en-US" dirty="0" smtClean="0">
                <a:latin typeface="Calibri"/>
                <a:cs typeface="Calibri"/>
              </a:rPr>
              <a:t> </a:t>
            </a:r>
            <a:r>
              <a:rPr lang="en-US" dirty="0" smtClean="0">
                <a:latin typeface="Calibri"/>
                <a:cs typeface="Calibri"/>
              </a:rPr>
              <a:t>                 -3x1+2x3≤1   where x1,x2,x3 ≥0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Duality in linear programming</a:t>
            </a:r>
            <a:endParaRPr lang="en-US" dirty="0"/>
          </a:p>
        </p:txBody>
      </p:sp>
      <p:sp>
        <p:nvSpPr>
          <p:cNvPr id="3" name="Content Placeholder 2"/>
          <p:cNvSpPr>
            <a:spLocks noGrp="1"/>
          </p:cNvSpPr>
          <p:nvPr>
            <p:ph idx="1"/>
          </p:nvPr>
        </p:nvSpPr>
        <p:spPr>
          <a:xfrm>
            <a:off x="457200" y="1295400"/>
            <a:ext cx="8229600" cy="5181600"/>
          </a:xfrm>
        </p:spPr>
        <p:txBody>
          <a:bodyPr/>
          <a:lstStyle/>
          <a:p>
            <a:r>
              <a:rPr lang="en-US" dirty="0" smtClean="0"/>
              <a:t>For every LP problem, there is a related unique LP problem involving the same data which also describes the original problem</a:t>
            </a:r>
          </a:p>
          <a:p>
            <a:r>
              <a:rPr lang="en-US" dirty="0" smtClean="0"/>
              <a:t>The given original problem is called the primal problem</a:t>
            </a:r>
          </a:p>
          <a:p>
            <a:r>
              <a:rPr lang="en-US" dirty="0" smtClean="0"/>
              <a:t>If the problem is rewritten by transposing the rows and columns of the algebraic statement of the problem, then we get another LP problem which we call as Dual of the problem.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A solution to the dual problem may be found in a manner similar to that used for primal problem</a:t>
            </a:r>
          </a:p>
          <a:p>
            <a:r>
              <a:rPr lang="en-US" dirty="0" smtClean="0"/>
              <a:t>The optimal solution of the dual problem gives complete information about optimal solution of the primal problem and vice-versa</a:t>
            </a:r>
          </a:p>
          <a:p>
            <a:pPr>
              <a:buNone/>
            </a:pP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Some interesting features of Duality</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dirty="0" smtClean="0"/>
              <a:t>If the primal problem contains a large number of rows ( constraints ) and smaller number of columns ( variables ), then the computational procedure can be considerably reduced by converting it into dual and then solving it. Hence, it offers an advantage in many applications</a:t>
            </a:r>
          </a:p>
          <a:p>
            <a:r>
              <a:rPr lang="en-US" dirty="0" smtClean="0"/>
              <a:t>It gives additional information as to how the optimal solution changes as a result of the changes in the coefficients and the formulation of the problem.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Some interesting features (Cont…)</a:t>
            </a:r>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r>
              <a:rPr lang="en-US" dirty="0" smtClean="0"/>
              <a:t>It helps managers answer questions about alternative courses of actions and their relative values</a:t>
            </a:r>
          </a:p>
          <a:p>
            <a:r>
              <a:rPr lang="en-US" dirty="0" smtClean="0"/>
              <a:t>Calculation of the dual checks the accuracy of the primal solution</a:t>
            </a:r>
          </a:p>
          <a:p>
            <a:r>
              <a:rPr lang="en-US" dirty="0" smtClean="0"/>
              <a:t>Duality in linear programming shows that each linear program is equivalent to Two-person-Zero sum game. This indicates that fairly close relationship exist between linear programming and the theory of games</a:t>
            </a:r>
          </a:p>
          <a:p>
            <a:r>
              <a:rPr lang="en-US" dirty="0" smtClean="0"/>
              <a:t> Duality is not restricted to linear programming problem only but finds applications in many domains like </a:t>
            </a:r>
            <a:r>
              <a:rPr lang="en-US" dirty="0"/>
              <a:t>E</a:t>
            </a:r>
            <a:r>
              <a:rPr lang="en-US" dirty="0" smtClean="0"/>
              <a:t>conomics, physics and other fields.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Some interesting features (Cont…)</a:t>
            </a:r>
            <a:endParaRPr lang="en-US" dirty="0"/>
          </a:p>
        </p:txBody>
      </p:sp>
      <p:sp>
        <p:nvSpPr>
          <p:cNvPr id="3" name="Content Placeholder 2"/>
          <p:cNvSpPr>
            <a:spLocks noGrp="1"/>
          </p:cNvSpPr>
          <p:nvPr>
            <p:ph idx="1"/>
          </p:nvPr>
        </p:nvSpPr>
        <p:spPr>
          <a:xfrm>
            <a:off x="457200" y="914400"/>
            <a:ext cx="8229600" cy="5211763"/>
          </a:xfrm>
        </p:spPr>
        <p:txBody>
          <a:bodyPr/>
          <a:lstStyle/>
          <a:p>
            <a:r>
              <a:rPr lang="en-US" dirty="0" smtClean="0"/>
              <a:t>Economics interpretations of the dual helps the management in making future decisions</a:t>
            </a:r>
          </a:p>
          <a:p>
            <a:r>
              <a:rPr lang="en-US" dirty="0" smtClean="0"/>
              <a:t>Duality is used to solve LP problems in which the initial solution is infeasible.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smtClean="0"/>
              <a:t>Rules for converting the primal problem into a Dual Problem</a:t>
            </a:r>
            <a:endParaRPr lang="en-US" dirty="0"/>
          </a:p>
        </p:txBody>
      </p:sp>
      <p:sp>
        <p:nvSpPr>
          <p:cNvPr id="3" name="Content Placeholder 2"/>
          <p:cNvSpPr>
            <a:spLocks noGrp="1"/>
          </p:cNvSpPr>
          <p:nvPr>
            <p:ph idx="1"/>
          </p:nvPr>
        </p:nvSpPr>
        <p:spPr>
          <a:xfrm>
            <a:off x="457200" y="1371600"/>
            <a:ext cx="8229600" cy="4754563"/>
          </a:xfrm>
        </p:spPr>
        <p:txBody>
          <a:bodyPr>
            <a:normAutofit fontScale="85000" lnSpcReduction="10000"/>
          </a:bodyPr>
          <a:lstStyle/>
          <a:p>
            <a:r>
              <a:rPr lang="en-US" dirty="0" smtClean="0"/>
              <a:t>If the primal contains n-variables and m-constraints, the dual will contain m variables and n constraints</a:t>
            </a:r>
          </a:p>
          <a:p>
            <a:r>
              <a:rPr lang="en-US" dirty="0" smtClean="0"/>
              <a:t>The maximization problem in the primal becomes the minimization problem in the dual and vice-versa</a:t>
            </a:r>
          </a:p>
          <a:p>
            <a:r>
              <a:rPr lang="en-US" dirty="0" smtClean="0"/>
              <a:t>The maximization problem has </a:t>
            </a:r>
            <a:r>
              <a:rPr lang="en-US" dirty="0" smtClean="0">
                <a:latin typeface="Calibri"/>
                <a:cs typeface="Calibri"/>
              </a:rPr>
              <a:t>≤ constraints while the minimization problem has ≥ constraints</a:t>
            </a:r>
          </a:p>
          <a:p>
            <a:r>
              <a:rPr lang="en-US" dirty="0" smtClean="0">
                <a:latin typeface="Calibri"/>
                <a:cs typeface="Calibri"/>
              </a:rPr>
              <a:t>Constraints of ≤ type in the primal become ≥ type in the dual and vice-versa</a:t>
            </a:r>
          </a:p>
          <a:p>
            <a:r>
              <a:rPr lang="en-US" dirty="0" smtClean="0">
                <a:latin typeface="Calibri"/>
                <a:cs typeface="Calibri"/>
              </a:rPr>
              <a:t>The coefficient matrix of the constraints of the dual is the transpose of the primal</a:t>
            </a:r>
          </a:p>
          <a:p>
            <a:r>
              <a:rPr lang="en-US" dirty="0" smtClean="0">
                <a:latin typeface="Calibri"/>
                <a:cs typeface="Calibri"/>
              </a:rPr>
              <a:t>A new set of variables appear in the dual.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Rules for converting the primal problem into a Dual Problem</a:t>
            </a:r>
            <a:endParaRPr lang="en-US" dirty="0"/>
          </a:p>
        </p:txBody>
      </p:sp>
      <p:sp>
        <p:nvSpPr>
          <p:cNvPr id="3" name="Content Placeholder 2"/>
          <p:cNvSpPr>
            <a:spLocks noGrp="1"/>
          </p:cNvSpPr>
          <p:nvPr>
            <p:ph idx="1"/>
          </p:nvPr>
        </p:nvSpPr>
        <p:spPr/>
        <p:txBody>
          <a:bodyPr/>
          <a:lstStyle/>
          <a:p>
            <a:r>
              <a:rPr lang="en-US" dirty="0" smtClean="0"/>
              <a:t>The constants c</a:t>
            </a:r>
            <a:r>
              <a:rPr lang="en-US" baseline="-25000" dirty="0" smtClean="0"/>
              <a:t>1</a:t>
            </a:r>
            <a:r>
              <a:rPr lang="en-US" dirty="0" smtClean="0"/>
              <a:t>,c</a:t>
            </a:r>
            <a:r>
              <a:rPr lang="en-US" baseline="-25000" dirty="0" smtClean="0"/>
              <a:t>2</a:t>
            </a:r>
            <a:r>
              <a:rPr lang="en-US" dirty="0" smtClean="0"/>
              <a:t>,c</a:t>
            </a:r>
            <a:r>
              <a:rPr lang="en-US" baseline="-25000" dirty="0" smtClean="0"/>
              <a:t>3</a:t>
            </a:r>
            <a:r>
              <a:rPr lang="en-US" dirty="0" smtClean="0"/>
              <a:t>….,</a:t>
            </a:r>
            <a:r>
              <a:rPr lang="en-US" dirty="0" err="1" smtClean="0"/>
              <a:t>c</a:t>
            </a:r>
            <a:r>
              <a:rPr lang="en-US" baseline="-25000" dirty="0" err="1" smtClean="0"/>
              <a:t>n</a:t>
            </a:r>
            <a:r>
              <a:rPr lang="en-US" dirty="0" smtClean="0"/>
              <a:t> in the objective function of the primal appear in the constraints of the dual</a:t>
            </a:r>
          </a:p>
          <a:p>
            <a:r>
              <a:rPr lang="en-US" dirty="0" smtClean="0"/>
              <a:t>The constants b</a:t>
            </a:r>
            <a:r>
              <a:rPr lang="en-US" baseline="-25000" dirty="0" smtClean="0"/>
              <a:t>1</a:t>
            </a:r>
            <a:r>
              <a:rPr lang="en-US" dirty="0" smtClean="0"/>
              <a:t>,b</a:t>
            </a:r>
            <a:r>
              <a:rPr lang="en-US" baseline="-25000" dirty="0" smtClean="0"/>
              <a:t>2</a:t>
            </a:r>
            <a:r>
              <a:rPr lang="en-US" dirty="0" smtClean="0"/>
              <a:t>,b</a:t>
            </a:r>
            <a:r>
              <a:rPr lang="en-US" baseline="-25000" dirty="0" smtClean="0"/>
              <a:t>3</a:t>
            </a:r>
            <a:r>
              <a:rPr lang="en-US" dirty="0" smtClean="0"/>
              <a:t>….,</a:t>
            </a:r>
            <a:r>
              <a:rPr lang="en-US" dirty="0" err="1" smtClean="0"/>
              <a:t>b</a:t>
            </a:r>
            <a:r>
              <a:rPr lang="en-US" baseline="-25000" dirty="0" err="1" smtClean="0"/>
              <a:t>n</a:t>
            </a:r>
            <a:r>
              <a:rPr lang="en-US" dirty="0" smtClean="0"/>
              <a:t> in the constraints of the primal appear in the objective function of the dual</a:t>
            </a:r>
          </a:p>
          <a:p>
            <a:r>
              <a:rPr lang="en-US" dirty="0" smtClean="0"/>
              <a:t>The variables in both problems are non-negative.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Problem</a:t>
            </a: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Construct the dual to the primal problem</a:t>
            </a:r>
          </a:p>
          <a:p>
            <a:pPr>
              <a:buNone/>
            </a:pPr>
            <a:r>
              <a:rPr lang="en-US" dirty="0" smtClean="0"/>
              <a:t>    Maximize      </a:t>
            </a:r>
            <a:r>
              <a:rPr lang="en-US" dirty="0" smtClean="0"/>
              <a:t>Z=3x</a:t>
            </a:r>
            <a:r>
              <a:rPr lang="en-US" baseline="-25000" dirty="0" smtClean="0"/>
              <a:t>1</a:t>
            </a:r>
            <a:r>
              <a:rPr lang="en-US" dirty="0" smtClean="0"/>
              <a:t>+5x</a:t>
            </a:r>
            <a:r>
              <a:rPr lang="en-US" baseline="-25000" dirty="0" smtClean="0"/>
              <a:t>2</a:t>
            </a:r>
          </a:p>
          <a:p>
            <a:pPr>
              <a:buNone/>
            </a:pPr>
            <a:r>
              <a:rPr lang="en-US" dirty="0" smtClean="0"/>
              <a:t>    Subject </a:t>
            </a:r>
            <a:r>
              <a:rPr lang="en-US" dirty="0" smtClean="0"/>
              <a:t>to            2x</a:t>
            </a:r>
            <a:r>
              <a:rPr lang="en-US" baseline="-25000" dirty="0" smtClean="0"/>
              <a:t>1</a:t>
            </a:r>
            <a:r>
              <a:rPr lang="en-US" dirty="0" smtClean="0"/>
              <a:t>+6x</a:t>
            </a:r>
            <a:r>
              <a:rPr lang="en-US" baseline="-25000" dirty="0" smtClean="0"/>
              <a:t>2</a:t>
            </a:r>
            <a:r>
              <a:rPr lang="en-US" dirty="0" smtClean="0">
                <a:latin typeface="Calibri"/>
                <a:cs typeface="Calibri"/>
              </a:rPr>
              <a:t>≤ 50</a:t>
            </a:r>
          </a:p>
          <a:p>
            <a:pPr>
              <a:buNone/>
            </a:pPr>
            <a:r>
              <a:rPr lang="en-US" dirty="0" smtClean="0">
                <a:latin typeface="Calibri"/>
                <a:cs typeface="Calibri"/>
              </a:rPr>
              <a:t>                                  3x</a:t>
            </a:r>
            <a:r>
              <a:rPr lang="en-US" baseline="-25000" dirty="0" smtClean="0">
                <a:latin typeface="Calibri"/>
                <a:cs typeface="Calibri"/>
              </a:rPr>
              <a:t>1</a:t>
            </a:r>
            <a:r>
              <a:rPr lang="en-US" dirty="0" smtClean="0">
                <a:latin typeface="Calibri"/>
                <a:cs typeface="Calibri"/>
              </a:rPr>
              <a:t>+2x</a:t>
            </a:r>
            <a:r>
              <a:rPr lang="en-US" baseline="-25000" dirty="0" smtClean="0">
                <a:latin typeface="Calibri"/>
                <a:cs typeface="Calibri"/>
              </a:rPr>
              <a:t>2</a:t>
            </a:r>
            <a:r>
              <a:rPr lang="en-US" dirty="0" smtClean="0">
                <a:cs typeface="Calibri"/>
              </a:rPr>
              <a:t>≤35</a:t>
            </a:r>
          </a:p>
          <a:p>
            <a:pPr>
              <a:buNone/>
            </a:pPr>
            <a:r>
              <a:rPr lang="en-US" dirty="0">
                <a:cs typeface="Calibri"/>
              </a:rPr>
              <a:t> </a:t>
            </a:r>
            <a:r>
              <a:rPr lang="en-US" dirty="0" smtClean="0">
                <a:cs typeface="Calibri"/>
              </a:rPr>
              <a:t>                               </a:t>
            </a:r>
            <a:r>
              <a:rPr lang="en-US" dirty="0" smtClean="0">
                <a:cs typeface="Calibri"/>
              </a:rPr>
              <a:t>   5x</a:t>
            </a:r>
            <a:r>
              <a:rPr lang="en-US" baseline="-25000" dirty="0" smtClean="0">
                <a:cs typeface="Calibri"/>
              </a:rPr>
              <a:t>1</a:t>
            </a:r>
            <a:r>
              <a:rPr lang="en-US" dirty="0" smtClean="0">
                <a:cs typeface="Calibri"/>
              </a:rPr>
              <a:t>-3x</a:t>
            </a:r>
            <a:r>
              <a:rPr lang="en-US" baseline="-25000" dirty="0" smtClean="0">
                <a:cs typeface="Calibri"/>
              </a:rPr>
              <a:t>2</a:t>
            </a:r>
            <a:r>
              <a:rPr lang="en-US" dirty="0" smtClean="0">
                <a:cs typeface="Calibri"/>
              </a:rPr>
              <a:t> </a:t>
            </a:r>
            <a:r>
              <a:rPr lang="en-US" dirty="0" smtClean="0">
                <a:cs typeface="Calibri"/>
              </a:rPr>
              <a:t>≤10</a:t>
            </a:r>
          </a:p>
          <a:p>
            <a:pPr>
              <a:buNone/>
            </a:pPr>
            <a:r>
              <a:rPr lang="en-US" dirty="0">
                <a:cs typeface="Calibri"/>
              </a:rPr>
              <a:t> </a:t>
            </a:r>
            <a:r>
              <a:rPr lang="en-US" dirty="0" smtClean="0">
                <a:cs typeface="Calibri"/>
              </a:rPr>
              <a:t>                                x</a:t>
            </a:r>
            <a:r>
              <a:rPr lang="en-US" baseline="-25000" dirty="0" smtClean="0">
                <a:cs typeface="Calibri"/>
              </a:rPr>
              <a:t>2</a:t>
            </a:r>
            <a:r>
              <a:rPr lang="en-US" dirty="0">
                <a:cs typeface="Calibri"/>
              </a:rPr>
              <a:t> </a:t>
            </a:r>
            <a:r>
              <a:rPr lang="en-US" dirty="0" smtClean="0">
                <a:cs typeface="Calibri"/>
              </a:rPr>
              <a:t>≤ 20  where x</a:t>
            </a:r>
            <a:r>
              <a:rPr lang="en-US" baseline="-25000" dirty="0" smtClean="0">
                <a:cs typeface="Calibri"/>
              </a:rPr>
              <a:t>1</a:t>
            </a:r>
            <a:r>
              <a:rPr lang="en-US" dirty="0" smtClean="0">
                <a:latin typeface="Calibri"/>
                <a:cs typeface="Calibri"/>
              </a:rPr>
              <a:t>≥0, x</a:t>
            </a:r>
            <a:r>
              <a:rPr lang="en-US" baseline="-25000" dirty="0" smtClean="0">
                <a:latin typeface="Calibri"/>
                <a:cs typeface="Calibri"/>
              </a:rPr>
              <a:t>2</a:t>
            </a:r>
            <a:r>
              <a:rPr lang="en-US" dirty="0" smtClean="0">
                <a:latin typeface="Calibri"/>
                <a:cs typeface="Calibri"/>
              </a:rPr>
              <a:t>≥</a:t>
            </a:r>
            <a:r>
              <a:rPr lang="en-US" dirty="0" smtClean="0">
                <a:latin typeface="Calibri"/>
                <a:cs typeface="Calibri"/>
              </a:rPr>
              <a:t>0</a:t>
            </a:r>
          </a:p>
          <a:p>
            <a:pPr>
              <a:buNone/>
            </a:pPr>
            <a:endParaRPr lang="en-US" dirty="0" smtClean="0">
              <a:latin typeface="Calibri"/>
              <a:cs typeface="Calibri"/>
            </a:endParaRP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TotalTime>
  <Words>710</Words>
  <Application>Microsoft Office PowerPoint</Application>
  <PresentationFormat>On-screen Show (4:3)</PresentationFormat>
  <Paragraphs>68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Duality in Linear Programming Problem</vt:lpstr>
      <vt:lpstr>Duality in linear programming</vt:lpstr>
      <vt:lpstr>Slide 3</vt:lpstr>
      <vt:lpstr>Some interesting features of Duality</vt:lpstr>
      <vt:lpstr>Some interesting features (Cont…)</vt:lpstr>
      <vt:lpstr>Some interesting features (Cont…)</vt:lpstr>
      <vt:lpstr>Rules for converting the primal problem into a Dual Problem</vt:lpstr>
      <vt:lpstr>Rules for converting the primal problem into a Dual Problem</vt:lpstr>
      <vt:lpstr>Problem</vt:lpstr>
      <vt:lpstr>Slide 10</vt:lpstr>
      <vt:lpstr>Slide 11</vt:lpstr>
      <vt:lpstr>Slide 12</vt:lpstr>
      <vt:lpstr>Assignment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Duality in Linear Programming Problem</dc:title>
  <dc:creator>Windows User</dc:creator>
  <cp:lastModifiedBy>Windows User</cp:lastModifiedBy>
  <cp:revision>55</cp:revision>
  <dcterms:created xsi:type="dcterms:W3CDTF">2020-07-14T04:28:08Z</dcterms:created>
  <dcterms:modified xsi:type="dcterms:W3CDTF">2020-07-14T16:06:56Z</dcterms:modified>
</cp:coreProperties>
</file>