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8" r:id="rId8"/>
    <p:sldId id="262" r:id="rId9"/>
    <p:sldId id="265" r:id="rId10"/>
    <p:sldId id="266" r:id="rId11"/>
    <p:sldId id="267" r:id="rId12"/>
    <p:sldId id="269" r:id="rId13"/>
    <p:sldId id="270" r:id="rId14"/>
    <p:sldId id="271"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B31-F783-42F5-9C1C-D0C28BDD8B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617D4B-5B53-4BD4-A73F-33ADD73D1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109CCB-A240-421B-AA2A-D1A70A1B4F30}"/>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CCF6CAE8-5831-4083-A15D-9CD4BF7AC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A16F2-0CA2-4B60-9D1F-057B083802D6}"/>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29287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FC3-51E8-41F8-8030-34A2CB4358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0AD0A-4D36-4A85-85AA-357F98FB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72299-7D77-470E-BE7E-0B2DF062531B}"/>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37C9D962-EA8F-4DD2-B86F-AF5AEC234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33175-3B08-4039-A071-BF2FACBD4A70}"/>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14616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42E08-B2AD-459D-AB62-F52C5E19BB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D946AE-214F-484C-8601-AFF1B09E5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9E872-CF7B-4AA5-BA64-FDD5739F6E27}"/>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685844FA-EB61-4D20-AE8C-C1CDD79D5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246E3-7C1F-4619-AF3D-0AB7E3715A8B}"/>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353282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C48C-0CCF-4DE6-8BCA-AE3AF9B0F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E0CB38-A63D-487F-9C1F-8AFF48CEF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7C89A-34A7-4731-95C9-F7B5A72CE66F}"/>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77698172-EC71-4CA2-86D8-08E116844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C0A09-E4BA-4599-A135-0582B0E06794}"/>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144773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7977-CF78-4CFA-AA15-6FE57673D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5711B-36F2-4F8E-A268-5B7A84C51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414CFD-F1BB-4A23-92A4-188A19F09045}"/>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A6DEEBA7-D80E-43E6-A688-459F9B37D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28F28-99B3-43D7-A0D3-5E6EA03BDFC6}"/>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382948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AF51-20BD-4084-83F2-5019DB8302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900F9-A268-48D5-BD18-1709408F9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9011E9-0468-461D-82BE-FB7283C94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C5CC4D-D4B7-46B1-BD01-40E498AE302B}"/>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6" name="Footer Placeholder 5">
            <a:extLst>
              <a:ext uri="{FF2B5EF4-FFF2-40B4-BE49-F238E27FC236}">
                <a16:creationId xmlns:a16="http://schemas.microsoft.com/office/drawing/2014/main" id="{8164CF40-9B55-48CE-89CE-111C2BD3E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49C87-6108-45B0-9103-F7D3F7C6704E}"/>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59701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F65A-07D2-4E38-8FAF-7ACDAB9E54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B50411-E1C8-42F7-AB0C-77AFD5209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04363-3635-4FE3-BAEB-567D3B32E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DACAE7-52A6-4A07-AF29-6AC25C322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812BD-AF1B-410C-848D-B533C1D59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07CC65-A128-4E0C-B1EF-BD475CCF89B6}"/>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8" name="Footer Placeholder 7">
            <a:extLst>
              <a:ext uri="{FF2B5EF4-FFF2-40B4-BE49-F238E27FC236}">
                <a16:creationId xmlns:a16="http://schemas.microsoft.com/office/drawing/2014/main" id="{D5BE76D1-ECA7-4D0B-A189-25572E160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C4074D-C84B-45AB-A1F0-82D969317778}"/>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118384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091D-AB67-4798-9EFC-E2CF73D057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63859F-2948-49B7-B4C6-F5A8F1CF74AF}"/>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4" name="Footer Placeholder 3">
            <a:extLst>
              <a:ext uri="{FF2B5EF4-FFF2-40B4-BE49-F238E27FC236}">
                <a16:creationId xmlns:a16="http://schemas.microsoft.com/office/drawing/2014/main" id="{B4A24778-DD40-4235-B6D7-02142E20F7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8A7F77-82A2-4BEC-ABB8-A2636E76BA50}"/>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61931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C7F36-A193-4509-A581-1CC00534F46E}"/>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3" name="Footer Placeholder 2">
            <a:extLst>
              <a:ext uri="{FF2B5EF4-FFF2-40B4-BE49-F238E27FC236}">
                <a16:creationId xmlns:a16="http://schemas.microsoft.com/office/drawing/2014/main" id="{94ACEEE6-9271-46FD-B8A0-113C0F26DF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8F7D2-CEC2-4CCB-BEA9-155D1CCF5283}"/>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423906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FB1F-2812-42BD-89E8-49908EAFE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6AFEEB-B750-4A8A-A49D-87B7B6D4E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CA6413-C2ED-4C53-8FDC-99EC53D0C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23E3-3600-4014-8463-F96720040D89}"/>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6" name="Footer Placeholder 5">
            <a:extLst>
              <a:ext uri="{FF2B5EF4-FFF2-40B4-BE49-F238E27FC236}">
                <a16:creationId xmlns:a16="http://schemas.microsoft.com/office/drawing/2014/main" id="{E0E8AC15-41FE-44C7-976D-2855BCD72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A3C27-3ED7-45FE-B53A-46AB570A6408}"/>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365554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B1EE-0323-43CE-B601-04CB93ACB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889602-50AB-4411-BA18-AA3ACBFDFF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4A0FAD-47D2-42B6-8F56-876D396B7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D751C-CCFF-4A19-A3E4-F7E53D5D3A56}"/>
              </a:ext>
            </a:extLst>
          </p:cNvPr>
          <p:cNvSpPr>
            <a:spLocks noGrp="1"/>
          </p:cNvSpPr>
          <p:nvPr>
            <p:ph type="dt" sz="half" idx="10"/>
          </p:nvPr>
        </p:nvSpPr>
        <p:spPr/>
        <p:txBody>
          <a:bodyPr/>
          <a:lstStyle/>
          <a:p>
            <a:fld id="{0603E7FA-4966-4970-ADB6-2E9E85ADE04A}" type="datetimeFigureOut">
              <a:rPr lang="en-IN" smtClean="0"/>
              <a:t>14-10-2020</a:t>
            </a:fld>
            <a:endParaRPr lang="en-IN"/>
          </a:p>
        </p:txBody>
      </p:sp>
      <p:sp>
        <p:nvSpPr>
          <p:cNvPr id="6" name="Footer Placeholder 5">
            <a:extLst>
              <a:ext uri="{FF2B5EF4-FFF2-40B4-BE49-F238E27FC236}">
                <a16:creationId xmlns:a16="http://schemas.microsoft.com/office/drawing/2014/main" id="{19EFA823-F218-45AA-BA1C-D8B3AEC22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0EE51-7F3A-4402-88B3-EA6F9BBF509C}"/>
              </a:ext>
            </a:extLst>
          </p:cNvPr>
          <p:cNvSpPr>
            <a:spLocks noGrp="1"/>
          </p:cNvSpPr>
          <p:nvPr>
            <p:ph type="sldNum" sz="quarter" idx="12"/>
          </p:nvPr>
        </p:nvSpPr>
        <p:spPr/>
        <p:txBody>
          <a:bodyPr/>
          <a:lstStyle/>
          <a:p>
            <a:fld id="{A934A314-B421-4389-8CB6-9D2D253B6A7C}" type="slidenum">
              <a:rPr lang="en-IN" smtClean="0"/>
              <a:t>‹#›</a:t>
            </a:fld>
            <a:endParaRPr lang="en-IN"/>
          </a:p>
        </p:txBody>
      </p:sp>
    </p:spTree>
    <p:extLst>
      <p:ext uri="{BB962C8B-B14F-4D97-AF65-F5344CB8AC3E}">
        <p14:creationId xmlns:p14="http://schemas.microsoft.com/office/powerpoint/2010/main" val="35198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CBF28D-E4DD-4010-8D8F-2BD035B09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14C595-DA8B-4385-9035-DBE2403F9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BDC0C-8515-4FBB-9263-2EEDA959A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3E7FA-4966-4970-ADB6-2E9E85ADE04A}" type="datetimeFigureOut">
              <a:rPr lang="en-IN" smtClean="0"/>
              <a:t>14-10-2020</a:t>
            </a:fld>
            <a:endParaRPr lang="en-IN"/>
          </a:p>
        </p:txBody>
      </p:sp>
      <p:sp>
        <p:nvSpPr>
          <p:cNvPr id="5" name="Footer Placeholder 4">
            <a:extLst>
              <a:ext uri="{FF2B5EF4-FFF2-40B4-BE49-F238E27FC236}">
                <a16:creationId xmlns:a16="http://schemas.microsoft.com/office/drawing/2014/main" id="{466A88CE-31DE-45CE-88E1-6D9329CFF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479F64-E87B-44C3-B3A3-0423EA52E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4A314-B421-4389-8CB6-9D2D253B6A7C}" type="slidenum">
              <a:rPr lang="en-IN" smtClean="0"/>
              <a:t>‹#›</a:t>
            </a:fld>
            <a:endParaRPr lang="en-IN"/>
          </a:p>
        </p:txBody>
      </p:sp>
    </p:spTree>
    <p:extLst>
      <p:ext uri="{BB962C8B-B14F-4D97-AF65-F5344CB8AC3E}">
        <p14:creationId xmlns:p14="http://schemas.microsoft.com/office/powerpoint/2010/main" val="469968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4DEA-36B3-42FA-B89C-994EBD16A7A3}"/>
              </a:ext>
            </a:extLst>
          </p:cNvPr>
          <p:cNvSpPr>
            <a:spLocks noGrp="1"/>
          </p:cNvSpPr>
          <p:nvPr>
            <p:ph type="ctrTitle"/>
          </p:nvPr>
        </p:nvSpPr>
        <p:spPr/>
        <p:txBody>
          <a:bodyPr/>
          <a:lstStyle/>
          <a:p>
            <a:r>
              <a:rPr lang="en-IN" dirty="0"/>
              <a:t>Advanced Lab-2</a:t>
            </a:r>
          </a:p>
        </p:txBody>
      </p:sp>
      <p:sp>
        <p:nvSpPr>
          <p:cNvPr id="3" name="Subtitle 2">
            <a:extLst>
              <a:ext uri="{FF2B5EF4-FFF2-40B4-BE49-F238E27FC236}">
                <a16:creationId xmlns:a16="http://schemas.microsoft.com/office/drawing/2014/main" id="{FAE54893-121D-454E-92DF-E400391239D4}"/>
              </a:ext>
            </a:extLst>
          </p:cNvPr>
          <p:cNvSpPr>
            <a:spLocks noGrp="1"/>
          </p:cNvSpPr>
          <p:nvPr>
            <p:ph type="subTitle" idx="1"/>
          </p:nvPr>
        </p:nvSpPr>
        <p:spPr/>
        <p:txBody>
          <a:bodyPr/>
          <a:lstStyle/>
          <a:p>
            <a:r>
              <a:rPr lang="en-IN" dirty="0"/>
              <a:t>OSD - PRACTICAL</a:t>
            </a:r>
          </a:p>
        </p:txBody>
      </p:sp>
    </p:spTree>
    <p:extLst>
      <p:ext uri="{BB962C8B-B14F-4D97-AF65-F5344CB8AC3E}">
        <p14:creationId xmlns:p14="http://schemas.microsoft.com/office/powerpoint/2010/main" val="137235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E92E1-EA92-42D4-A674-DF14512EB52A}"/>
              </a:ext>
            </a:extLst>
          </p:cNvPr>
          <p:cNvSpPr>
            <a:spLocks noGrp="1"/>
          </p:cNvSpPr>
          <p:nvPr>
            <p:ph idx="1"/>
          </p:nvPr>
        </p:nvSpPr>
        <p:spPr>
          <a:xfrm>
            <a:off x="493643" y="248616"/>
            <a:ext cx="10515600" cy="6609384"/>
          </a:xfrm>
        </p:spPr>
        <p:txBody>
          <a:bodyPr>
            <a:noAutofit/>
          </a:bodyPr>
          <a:lstStyle/>
          <a:p>
            <a:pPr marL="0" indent="0">
              <a:spcBef>
                <a:spcPts val="0"/>
              </a:spcBef>
              <a:buNone/>
            </a:pPr>
            <a:r>
              <a:rPr lang="en-US" sz="1600" dirty="0"/>
              <a:t>else if (</a:t>
            </a:r>
            <a:r>
              <a:rPr lang="en-US" sz="1600" dirty="0" err="1"/>
              <a:t>buf</a:t>
            </a:r>
            <a:r>
              <a:rPr lang="en-US" sz="1600" dirty="0"/>
              <a:t>[</a:t>
            </a:r>
            <a:r>
              <a:rPr lang="en-US" sz="1600" dirty="0" err="1"/>
              <a:t>i</a:t>
            </a:r>
            <a:r>
              <a:rPr lang="en-US" sz="1600" dirty="0"/>
              <a:t>] == '\n')          // to check for end of line in the buffer, to increase the count value</a:t>
            </a:r>
          </a:p>
          <a:p>
            <a:pPr marL="0" indent="0">
              <a:spcBef>
                <a:spcPts val="0"/>
              </a:spcBef>
              <a:buNone/>
            </a:pPr>
            <a:r>
              <a:rPr lang="en-US" sz="1600" dirty="0"/>
              <a:t>      {</a:t>
            </a:r>
          </a:p>
          <a:p>
            <a:pPr marL="0" indent="0">
              <a:spcBef>
                <a:spcPts val="0"/>
              </a:spcBef>
              <a:buNone/>
            </a:pPr>
            <a:r>
              <a:rPr lang="en-US" sz="1600" dirty="0"/>
              <a:t>        count++;</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close (temp);</a:t>
            </a:r>
          </a:p>
          <a:p>
            <a:pPr marL="0" indent="0">
              <a:spcBef>
                <a:spcPts val="0"/>
              </a:spcBef>
              <a:buNone/>
            </a:pPr>
            <a:r>
              <a:rPr lang="en-US" sz="1600" dirty="0"/>
              <a:t>  </a:t>
            </a:r>
          </a:p>
          <a:p>
            <a:pPr marL="0" indent="0">
              <a:spcBef>
                <a:spcPts val="0"/>
              </a:spcBef>
              <a:buNone/>
            </a:pPr>
            <a:r>
              <a:rPr lang="en-US" sz="1600" dirty="0"/>
              <a:t>  unlink("temporary");                  // delete the file before closing the function</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dirty="0"/>
              <a:t>int </a:t>
            </a:r>
          </a:p>
          <a:p>
            <a:pPr marL="0" indent="0">
              <a:spcBef>
                <a:spcPts val="0"/>
              </a:spcBef>
              <a:buNone/>
            </a:pPr>
            <a:r>
              <a:rPr lang="en-US" sz="1600" dirty="0"/>
              <a:t>main(int </a:t>
            </a:r>
            <a:r>
              <a:rPr lang="en-US" sz="1600" dirty="0" err="1"/>
              <a:t>argc</a:t>
            </a:r>
            <a:r>
              <a:rPr lang="en-US" sz="1600" dirty="0"/>
              <a:t>, char *</a:t>
            </a:r>
            <a:r>
              <a:rPr lang="en-US" sz="1600" dirty="0" err="1"/>
              <a:t>argv</a:t>
            </a:r>
            <a:r>
              <a:rPr lang="en-US" sz="1600" dirty="0"/>
              <a:t>[]) {</a:t>
            </a:r>
          </a:p>
          <a:p>
            <a:pPr marL="0" indent="0">
              <a:spcBef>
                <a:spcPts val="0"/>
              </a:spcBef>
              <a:buNone/>
            </a:pPr>
            <a:r>
              <a:rPr lang="en-US" sz="1600" dirty="0"/>
              <a:t>  int </a:t>
            </a:r>
            <a:r>
              <a:rPr lang="en-US" sz="1600" dirty="0" err="1"/>
              <a:t>i</a:t>
            </a:r>
            <a:r>
              <a:rPr lang="en-US" sz="1600" dirty="0"/>
              <a:t>;</a:t>
            </a:r>
          </a:p>
          <a:p>
            <a:pPr marL="0" indent="0">
              <a:spcBef>
                <a:spcPts val="0"/>
              </a:spcBef>
              <a:buNone/>
            </a:pPr>
            <a:r>
              <a:rPr lang="en-US" sz="1600" dirty="0"/>
              <a:t>  int </a:t>
            </a:r>
            <a:r>
              <a:rPr lang="en-US" sz="1600" dirty="0" err="1"/>
              <a:t>fd</a:t>
            </a:r>
            <a:r>
              <a:rPr lang="en-US" sz="1600" dirty="0"/>
              <a:t> = 0;	// when the file is not specified, then it will take input from the user</a:t>
            </a:r>
          </a:p>
          <a:p>
            <a:pPr marL="0" indent="0">
              <a:spcBef>
                <a:spcPts val="0"/>
              </a:spcBef>
              <a:buNone/>
            </a:pPr>
            <a:r>
              <a:rPr lang="en-US" sz="1600" dirty="0"/>
              <a:t>  int x = 10;	// will read the last 10 lines by default</a:t>
            </a:r>
          </a:p>
          <a:p>
            <a:pPr marL="0" indent="0">
              <a:spcBef>
                <a:spcPts val="0"/>
              </a:spcBef>
              <a:buNone/>
            </a:pPr>
            <a:r>
              <a:rPr lang="en-US" sz="1600" dirty="0"/>
              <a:t>  char *file;	// pointer to the name of the file</a:t>
            </a:r>
          </a:p>
          <a:p>
            <a:pPr marL="0" indent="0">
              <a:spcBef>
                <a:spcPts val="0"/>
              </a:spcBef>
              <a:buNone/>
            </a:pPr>
            <a:r>
              <a:rPr lang="en-US" sz="1600" dirty="0"/>
              <a:t>  char a;</a:t>
            </a:r>
          </a:p>
          <a:p>
            <a:pPr marL="0" indent="0">
              <a:spcBef>
                <a:spcPts val="0"/>
              </a:spcBef>
              <a:buNone/>
            </a:pPr>
            <a:endParaRPr lang="en-US" sz="1600" dirty="0"/>
          </a:p>
          <a:p>
            <a:pPr marL="0" indent="0">
              <a:spcBef>
                <a:spcPts val="0"/>
              </a:spcBef>
              <a:buNone/>
            </a:pPr>
            <a:r>
              <a:rPr lang="en-US" sz="1600" dirty="0"/>
              <a:t>  file = ""; // in the case when no file name is specified, it will take input from the user</a:t>
            </a:r>
          </a:p>
          <a:p>
            <a:pPr marL="0" indent="0">
              <a:spcBef>
                <a:spcPts val="0"/>
              </a:spcBef>
              <a:buNone/>
            </a:pPr>
            <a:r>
              <a:rPr lang="en-US" sz="1600" dirty="0"/>
              <a:t>     </a:t>
            </a:r>
          </a:p>
          <a:p>
            <a:pPr marL="0" indent="0">
              <a:spcBef>
                <a:spcPts val="0"/>
              </a:spcBef>
              <a:buNone/>
            </a:pPr>
            <a:r>
              <a:rPr lang="en-US" sz="1600" dirty="0"/>
              <a:t>  if (</a:t>
            </a:r>
            <a:r>
              <a:rPr lang="en-US" sz="1600" dirty="0" err="1"/>
              <a:t>argc</a:t>
            </a:r>
            <a:r>
              <a:rPr lang="en-US" sz="1600" dirty="0"/>
              <a:t> &lt;= 1) </a:t>
            </a:r>
          </a:p>
          <a:p>
            <a:pPr marL="0" indent="0">
              <a:spcBef>
                <a:spcPts val="0"/>
              </a:spcBef>
              <a:buNone/>
            </a:pPr>
            <a:r>
              <a:rPr lang="en-US" sz="1600" dirty="0"/>
              <a:t>  {	</a:t>
            </a:r>
          </a:p>
          <a:p>
            <a:pPr marL="0" indent="0">
              <a:spcBef>
                <a:spcPts val="0"/>
              </a:spcBef>
              <a:buNone/>
            </a:pPr>
            <a:r>
              <a:rPr lang="en-US" sz="1600" dirty="0"/>
              <a:t>    tail(0, "", 10);	// handles the default case of taking input from user and printing only last 10 lines</a:t>
            </a:r>
          </a:p>
          <a:p>
            <a:pPr marL="0" indent="0">
              <a:spcBef>
                <a:spcPts val="0"/>
              </a:spcBef>
              <a:buNone/>
            </a:pPr>
            <a:r>
              <a:rPr lang="en-US" sz="1600" dirty="0"/>
              <a:t>    exit();</a:t>
            </a:r>
          </a:p>
          <a:p>
            <a:pPr marL="0" indent="0">
              <a:spcBef>
                <a:spcPts val="0"/>
              </a:spcBef>
              <a:buNone/>
            </a:pPr>
            <a:r>
              <a:rPr lang="en-US" sz="1600" dirty="0"/>
              <a:t>  }</a:t>
            </a:r>
          </a:p>
          <a:p>
            <a:pPr marL="0" indent="0">
              <a:spcBef>
                <a:spcPts val="0"/>
              </a:spcBef>
              <a:buNone/>
            </a:pPr>
            <a:endParaRPr lang="en-US" sz="1600" dirty="0"/>
          </a:p>
          <a:p>
            <a:pPr marL="0" indent="0">
              <a:spcBef>
                <a:spcPts val="0"/>
              </a:spcBef>
              <a:buNone/>
            </a:pPr>
            <a:r>
              <a:rPr lang="en-US" sz="1600" dirty="0"/>
              <a:t>  </a:t>
            </a:r>
            <a:endParaRPr lang="en-IN" sz="1600" dirty="0"/>
          </a:p>
        </p:txBody>
      </p:sp>
    </p:spTree>
    <p:extLst>
      <p:ext uri="{BB962C8B-B14F-4D97-AF65-F5344CB8AC3E}">
        <p14:creationId xmlns:p14="http://schemas.microsoft.com/office/powerpoint/2010/main" val="181249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6CDA7-E17A-4A78-A904-FCFF38B7EF1E}"/>
              </a:ext>
            </a:extLst>
          </p:cNvPr>
          <p:cNvSpPr>
            <a:spLocks noGrp="1"/>
          </p:cNvSpPr>
          <p:nvPr>
            <p:ph idx="1"/>
          </p:nvPr>
        </p:nvSpPr>
        <p:spPr>
          <a:xfrm>
            <a:off x="838200" y="463826"/>
            <a:ext cx="10515600" cy="5713137"/>
          </a:xfrm>
        </p:spPr>
        <p:txBody>
          <a:bodyPr>
            <a:noAutofit/>
          </a:bodyPr>
          <a:lstStyle/>
          <a:p>
            <a:pPr marL="0" indent="0">
              <a:spcBef>
                <a:spcPts val="0"/>
              </a:spcBef>
              <a:buNone/>
            </a:pPr>
            <a:r>
              <a:rPr lang="en-US" sz="1600" dirty="0"/>
              <a:t>else {</a:t>
            </a:r>
          </a:p>
          <a:p>
            <a:pPr marL="0" indent="0">
              <a:spcBef>
                <a:spcPts val="0"/>
              </a:spcBef>
              <a:buNone/>
            </a:pPr>
            <a:r>
              <a:rPr lang="en-US" sz="1600" dirty="0"/>
              <a:t>    for (</a:t>
            </a:r>
            <a:r>
              <a:rPr lang="en-US" sz="1600" dirty="0" err="1"/>
              <a:t>i</a:t>
            </a:r>
            <a:r>
              <a:rPr lang="en-US" sz="1600" dirty="0"/>
              <a:t> = 1; </a:t>
            </a:r>
            <a:r>
              <a:rPr lang="en-US" sz="1600" dirty="0" err="1"/>
              <a:t>i</a:t>
            </a:r>
            <a:r>
              <a:rPr lang="en-US" sz="1600" dirty="0"/>
              <a:t> &lt; </a:t>
            </a:r>
            <a:r>
              <a:rPr lang="en-US" sz="1600" dirty="0" err="1"/>
              <a:t>argc</a:t>
            </a:r>
            <a:r>
              <a:rPr lang="en-US" sz="1600" dirty="0"/>
              <a:t>; </a:t>
            </a:r>
            <a:r>
              <a:rPr lang="en-US" sz="1600" dirty="0" err="1"/>
              <a:t>i</a:t>
            </a:r>
            <a:r>
              <a:rPr lang="en-US" sz="1600" dirty="0"/>
              <a:t>++) </a:t>
            </a:r>
          </a:p>
          <a:p>
            <a:pPr marL="0" indent="0">
              <a:spcBef>
                <a:spcPts val="0"/>
              </a:spcBef>
              <a:buNone/>
            </a:pPr>
            <a:r>
              <a:rPr lang="en-US" sz="1600" dirty="0"/>
              <a:t>    {</a:t>
            </a:r>
          </a:p>
          <a:p>
            <a:pPr marL="0" indent="0">
              <a:spcBef>
                <a:spcPts val="0"/>
              </a:spcBef>
              <a:buNone/>
            </a:pPr>
            <a:r>
              <a:rPr lang="en-US" sz="1600" dirty="0"/>
              <a:t>		  a = *</a:t>
            </a:r>
            <a:r>
              <a:rPr lang="en-US" sz="1600" dirty="0" err="1"/>
              <a:t>argv</a:t>
            </a:r>
            <a:r>
              <a:rPr lang="en-US" sz="1600" dirty="0"/>
              <a:t>[</a:t>
            </a:r>
            <a:r>
              <a:rPr lang="en-US" sz="1600" dirty="0" err="1"/>
              <a:t>i</a:t>
            </a:r>
            <a:r>
              <a:rPr lang="en-US" sz="1600" dirty="0"/>
              <a:t>];	// assigns the char value of the </a:t>
            </a:r>
            <a:r>
              <a:rPr lang="en-US" sz="1600" dirty="0" err="1"/>
              <a:t>argv</a:t>
            </a:r>
            <a:r>
              <a:rPr lang="en-US" sz="1600" dirty="0"/>
              <a:t> to the var a</a:t>
            </a:r>
          </a:p>
          <a:p>
            <a:pPr marL="0" indent="0">
              <a:spcBef>
                <a:spcPts val="0"/>
              </a:spcBef>
              <a:buNone/>
            </a:pPr>
            <a:r>
              <a:rPr lang="en-US" sz="1600" dirty="0"/>
              <a:t>				</a:t>
            </a:r>
          </a:p>
          <a:p>
            <a:pPr marL="0" indent="0">
              <a:spcBef>
                <a:spcPts val="0"/>
              </a:spcBef>
              <a:buNone/>
            </a:pPr>
            <a:r>
              <a:rPr lang="en-US" sz="1600" dirty="0"/>
              <a:t>      if (a == '-') </a:t>
            </a:r>
          </a:p>
          <a:p>
            <a:pPr marL="0" indent="0">
              <a:spcBef>
                <a:spcPts val="0"/>
              </a:spcBef>
              <a:buNone/>
            </a:pPr>
            <a:r>
              <a:rPr lang="en-US" sz="1600" dirty="0"/>
              <a:t>      {             // it means that -NUM is provided, hence limited number of lines are to be printed</a:t>
            </a:r>
          </a:p>
          <a:p>
            <a:pPr marL="0" indent="0">
              <a:spcBef>
                <a:spcPts val="0"/>
              </a:spcBef>
              <a:buNone/>
            </a:pPr>
            <a:r>
              <a:rPr lang="en-US" sz="1600" dirty="0"/>
              <a:t>        </a:t>
            </a:r>
            <a:r>
              <a:rPr lang="en-US" sz="1600" dirty="0" err="1"/>
              <a:t>argv</a:t>
            </a:r>
            <a:r>
              <a:rPr lang="en-US" sz="1600" dirty="0"/>
              <a:t>[</a:t>
            </a:r>
            <a:r>
              <a:rPr lang="en-US" sz="1600" dirty="0" err="1"/>
              <a:t>i</a:t>
            </a:r>
            <a:r>
              <a:rPr lang="en-US" sz="1600" dirty="0"/>
              <a:t>]++;</a:t>
            </a:r>
          </a:p>
          <a:p>
            <a:pPr marL="0" indent="0">
              <a:spcBef>
                <a:spcPts val="0"/>
              </a:spcBef>
              <a:buNone/>
            </a:pPr>
            <a:r>
              <a:rPr lang="en-US" sz="1600" dirty="0"/>
              <a:t>        x = </a:t>
            </a:r>
            <a:r>
              <a:rPr lang="en-US" sz="1600" dirty="0" err="1"/>
              <a:t>atoi</a:t>
            </a:r>
            <a:r>
              <a:rPr lang="en-US" sz="1600" dirty="0"/>
              <a:t>(</a:t>
            </a:r>
            <a:r>
              <a:rPr lang="en-US" sz="1600" dirty="0" err="1"/>
              <a:t>argv</a:t>
            </a:r>
            <a:r>
              <a:rPr lang="en-US" sz="1600" dirty="0"/>
              <a:t>[</a:t>
            </a:r>
            <a:r>
              <a:rPr lang="en-US" sz="1600" dirty="0" err="1"/>
              <a:t>i</a:t>
            </a:r>
            <a:r>
              <a:rPr lang="en-US" sz="1600" dirty="0"/>
              <a:t>]++);</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else </a:t>
            </a:r>
          </a:p>
          <a:p>
            <a:pPr marL="0" indent="0">
              <a:spcBef>
                <a:spcPts val="0"/>
              </a:spcBef>
              <a:buNone/>
            </a:pPr>
            <a:r>
              <a:rPr lang="en-US" sz="1600" dirty="0"/>
              <a:t>      {	// if a !='-' then it implies that number of lines are not defined and hence default lines will print</a:t>
            </a:r>
          </a:p>
          <a:p>
            <a:pPr marL="0" indent="0">
              <a:spcBef>
                <a:spcPts val="0"/>
              </a:spcBef>
              <a:buNone/>
            </a:pPr>
            <a:r>
              <a:rPr lang="en-US" sz="1600" dirty="0"/>
              <a:t>        if ((</a:t>
            </a:r>
            <a:r>
              <a:rPr lang="en-US" sz="1600" dirty="0" err="1"/>
              <a:t>fd</a:t>
            </a:r>
            <a:r>
              <a:rPr lang="en-US" sz="1600" dirty="0"/>
              <a:t> = open(</a:t>
            </a:r>
            <a:r>
              <a:rPr lang="en-US" sz="1600" dirty="0" err="1"/>
              <a:t>argv</a:t>
            </a:r>
            <a:r>
              <a:rPr lang="en-US" sz="1600" dirty="0"/>
              <a:t>[</a:t>
            </a:r>
            <a:r>
              <a:rPr lang="en-US" sz="1600" dirty="0" err="1"/>
              <a:t>i</a:t>
            </a:r>
            <a:r>
              <a:rPr lang="en-US" sz="1600" dirty="0"/>
              <a:t>], 0)) &lt; 0) </a:t>
            </a:r>
          </a:p>
          <a:p>
            <a:pPr marL="0" indent="0">
              <a:spcBef>
                <a:spcPts val="0"/>
              </a:spcBef>
              <a:buNone/>
            </a:pPr>
            <a:r>
              <a:rPr lang="en-US" sz="1600" dirty="0"/>
              <a:t>        {// this will execute if the file is unable to open</a:t>
            </a:r>
          </a:p>
          <a:p>
            <a:pPr marL="0" indent="0">
              <a:spcBef>
                <a:spcPts val="0"/>
              </a:spcBef>
              <a:buNone/>
            </a:pPr>
            <a:r>
              <a:rPr lang="en-US" sz="1600" dirty="0"/>
              <a:t>          </a:t>
            </a:r>
            <a:r>
              <a:rPr lang="en-US" sz="1600" dirty="0" err="1"/>
              <a:t>printf</a:t>
            </a:r>
            <a:r>
              <a:rPr lang="en-US" sz="1600" dirty="0"/>
              <a:t>(1, "tail: cannot open %s\n", </a:t>
            </a:r>
            <a:r>
              <a:rPr lang="en-US" sz="1600" dirty="0" err="1"/>
              <a:t>argv</a:t>
            </a:r>
            <a:r>
              <a:rPr lang="en-US" sz="1600" dirty="0"/>
              <a:t>[</a:t>
            </a:r>
            <a:r>
              <a:rPr lang="en-US" sz="1600" dirty="0" err="1"/>
              <a:t>i</a:t>
            </a:r>
            <a:r>
              <a:rPr lang="en-US" sz="1600" dirty="0"/>
              <a:t>]);</a:t>
            </a:r>
          </a:p>
          <a:p>
            <a:pPr marL="0" indent="0">
              <a:spcBef>
                <a:spcPts val="0"/>
              </a:spcBef>
              <a:buNone/>
            </a:pPr>
            <a:r>
              <a:rPr lang="en-US" sz="1600" dirty="0"/>
              <a:t>          exit();</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tail(</a:t>
            </a:r>
            <a:r>
              <a:rPr lang="en-US" sz="1600" dirty="0" err="1"/>
              <a:t>fd,file</a:t>
            </a:r>
            <a:r>
              <a:rPr lang="en-US" sz="1600" dirty="0"/>
              <a:t>, x);</a:t>
            </a:r>
          </a:p>
          <a:p>
            <a:pPr marL="0" indent="0">
              <a:spcBef>
                <a:spcPts val="0"/>
              </a:spcBef>
              <a:buNone/>
            </a:pPr>
            <a:r>
              <a:rPr lang="en-US" sz="1600" dirty="0"/>
              <a:t>  close(</a:t>
            </a:r>
            <a:r>
              <a:rPr lang="en-US" sz="1600" dirty="0" err="1"/>
              <a:t>fd</a:t>
            </a:r>
            <a:r>
              <a:rPr lang="en-US" sz="1600" dirty="0"/>
              <a:t>);</a:t>
            </a:r>
          </a:p>
          <a:p>
            <a:pPr marL="0" indent="0">
              <a:spcBef>
                <a:spcPts val="0"/>
              </a:spcBef>
              <a:buNone/>
            </a:pPr>
            <a:r>
              <a:rPr lang="en-US" sz="1600" dirty="0"/>
              <a:t>  exit();    </a:t>
            </a:r>
          </a:p>
          <a:p>
            <a:pPr marL="0" indent="0">
              <a:spcBef>
                <a:spcPts val="0"/>
              </a:spcBef>
              <a:buNone/>
            </a:pPr>
            <a:endParaRPr lang="en-US" sz="1600" dirty="0"/>
          </a:p>
          <a:p>
            <a:pPr marL="0" indent="0">
              <a:spcBef>
                <a:spcPts val="0"/>
              </a:spcBef>
              <a:buNone/>
            </a:pPr>
            <a:r>
              <a:rPr lang="en-US" sz="1600" dirty="0"/>
              <a:t>  }</a:t>
            </a:r>
          </a:p>
          <a:p>
            <a:pPr marL="0" indent="0">
              <a:spcBef>
                <a:spcPts val="0"/>
              </a:spcBef>
              <a:buNone/>
            </a:pPr>
            <a:r>
              <a:rPr lang="en-US" sz="1600" dirty="0"/>
              <a:t>}</a:t>
            </a:r>
            <a:endParaRPr lang="en-IN" sz="1600" dirty="0"/>
          </a:p>
        </p:txBody>
      </p:sp>
    </p:spTree>
    <p:extLst>
      <p:ext uri="{BB962C8B-B14F-4D97-AF65-F5344CB8AC3E}">
        <p14:creationId xmlns:p14="http://schemas.microsoft.com/office/powerpoint/2010/main" val="293678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6AE4-C942-4063-8862-9E36CA8C9A7B}"/>
              </a:ext>
            </a:extLst>
          </p:cNvPr>
          <p:cNvSpPr>
            <a:spLocks noGrp="1"/>
          </p:cNvSpPr>
          <p:nvPr>
            <p:ph type="title"/>
          </p:nvPr>
        </p:nvSpPr>
        <p:spPr>
          <a:xfrm>
            <a:off x="838200" y="365125"/>
            <a:ext cx="10515600" cy="999849"/>
          </a:xfrm>
        </p:spPr>
        <p:txBody>
          <a:bodyPr>
            <a:noAutofit/>
          </a:bodyPr>
          <a:lstStyle/>
          <a:p>
            <a:r>
              <a:rPr lang="en-US" sz="1800" b="1" i="0" u="none" strike="noStrike" baseline="0" dirty="0" err="1">
                <a:solidFill>
                  <a:srgbClr val="000000"/>
                </a:solidFill>
                <a:latin typeface="Calibri" panose="020F0502020204030204" pitchFamily="34" charset="0"/>
              </a:rPr>
              <a:t>lseek</a:t>
            </a:r>
            <a:r>
              <a:rPr lang="en-US" sz="1800" b="1" i="0" u="none" strike="noStrike" baseline="0" dirty="0">
                <a:solidFill>
                  <a:srgbClr val="000000"/>
                </a:solidFill>
                <a:latin typeface="Calibri" panose="020F0502020204030204" pitchFamily="34" charset="0"/>
              </a:rPr>
              <a:t>: Positioning the Offset</a:t>
            </a:r>
            <a:r>
              <a:rPr lang="en-US" sz="1800" b="1" dirty="0">
                <a:effectLst/>
                <a:latin typeface="Calibri" panose="020F0502020204030204" pitchFamily="34" charset="0"/>
                <a:ea typeface="Calibri" panose="020F0502020204030204" pitchFamily="34" charset="0"/>
              </a:rPr>
              <a:t> (17.8)</a:t>
            </a:r>
            <a:br>
              <a:rPr lang="en-US" sz="1800" b="1" i="0" u="none" strike="noStrike" baseline="0" dirty="0">
                <a:solidFill>
                  <a:srgbClr val="000000"/>
                </a:solidFill>
                <a:latin typeface="Calibri" panose="020F0502020204030204" pitchFamily="34" charset="0"/>
              </a:rPr>
            </a:br>
            <a:br>
              <a:rPr lang="en-US" sz="1800" b="1" i="0" u="none" strike="noStrike" baseline="0" dirty="0">
                <a:solidFill>
                  <a:srgbClr val="000000"/>
                </a:solidFill>
                <a:latin typeface="Calibri" panose="020F0502020204030204" pitchFamily="34" charset="0"/>
              </a:rPr>
            </a:br>
            <a:r>
              <a:rPr lang="en-IN" sz="1800" b="1" dirty="0">
                <a:effectLst/>
                <a:latin typeface="Calibri" panose="020F0502020204030204" pitchFamily="34" charset="0"/>
                <a:ea typeface="Calibri" panose="020F0502020204030204" pitchFamily="34" charset="0"/>
                <a:cs typeface="Calibri" panose="020F0502020204030204" pitchFamily="34" charset="0"/>
              </a:rPr>
              <a:t>(REFERENCE TEXT BOOK: SUMITABHA DAS)</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sz="1800" b="1" dirty="0"/>
          </a:p>
        </p:txBody>
      </p:sp>
      <p:sp>
        <p:nvSpPr>
          <p:cNvPr id="3" name="Content Placeholder 2">
            <a:extLst>
              <a:ext uri="{FF2B5EF4-FFF2-40B4-BE49-F238E27FC236}">
                <a16:creationId xmlns:a16="http://schemas.microsoft.com/office/drawing/2014/main" id="{242BF709-2453-418B-A534-303B52687454}"/>
              </a:ext>
            </a:extLst>
          </p:cNvPr>
          <p:cNvSpPr>
            <a:spLocks noGrp="1"/>
          </p:cNvSpPr>
          <p:nvPr>
            <p:ph idx="1"/>
          </p:nvPr>
        </p:nvSpPr>
        <p:spPr>
          <a:xfrm>
            <a:off x="838200" y="1364974"/>
            <a:ext cx="10515600" cy="4811989"/>
          </a:xfrm>
        </p:spPr>
        <p:txBody>
          <a:bodyPr>
            <a:normAutofit lnSpcReduction="10000"/>
          </a:bodyPr>
          <a:lstStyle/>
          <a:p>
            <a:pPr marL="0" indent="0" algn="just">
              <a:lnSpc>
                <a:spcPct val="107000"/>
              </a:lnSpc>
              <a:spcBef>
                <a:spcPts val="0"/>
              </a:spcBef>
              <a:buNone/>
            </a:pPr>
            <a:r>
              <a:rPr lang="en-US" sz="1800" b="1" dirty="0" err="1">
                <a:effectLst/>
                <a:latin typeface="Calibri" panose="020F0502020204030204" pitchFamily="34" charset="0"/>
                <a:ea typeface="Calibri" panose="020F0502020204030204" pitchFamily="34" charset="0"/>
                <a:cs typeface="Calibri" panose="020F0502020204030204" pitchFamily="34" charset="0"/>
              </a:rPr>
              <a:t>lseek</a:t>
            </a: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doesn’t do any physical I/O. It simply moves the file offset pointer to a specified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point where the next I/O operation will take place. Here’s its syntax: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US" sz="1800" dirty="0" err="1">
                <a:effectLst/>
                <a:latin typeface="Calibri" panose="020F0502020204030204" pitchFamily="34" charset="0"/>
                <a:ea typeface="Calibri" panose="020F0502020204030204" pitchFamily="34" charset="0"/>
                <a:cs typeface="Calibri" panose="020F0502020204030204" pitchFamily="34" charset="0"/>
              </a:rPr>
              <a:t>off_t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lseek</a:t>
            </a:r>
            <a:r>
              <a:rPr lang="en-US" sz="1800" dirty="0">
                <a:effectLst/>
                <a:latin typeface="Calibri" panose="020F0502020204030204" pitchFamily="34" charset="0"/>
                <a:ea typeface="Calibri" panose="020F0502020204030204" pitchFamily="34" charset="0"/>
                <a:cs typeface="Calibri" panose="020F0502020204030204" pitchFamily="34" charset="0"/>
              </a:rPr>
              <a:t>(int </a:t>
            </a:r>
            <a:r>
              <a:rPr lang="en-US" sz="1800" i="1" dirty="0" err="1">
                <a:effectLst/>
                <a:latin typeface="Calibri" panose="020F0502020204030204" pitchFamily="34" charset="0"/>
                <a:ea typeface="Calibri" panose="020F0502020204030204" pitchFamily="34" charset="0"/>
                <a:cs typeface="Calibri" panose="020F0502020204030204" pitchFamily="34" charset="0"/>
              </a:rPr>
              <a:t>fildes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off_t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i="1" dirty="0">
                <a:effectLst/>
                <a:latin typeface="Calibri" panose="020F0502020204030204" pitchFamily="34" charset="0"/>
                <a:ea typeface="Calibri" panose="020F0502020204030204" pitchFamily="34" charset="0"/>
                <a:cs typeface="Calibri" panose="020F0502020204030204" pitchFamily="34" charset="0"/>
              </a:rPr>
              <a:t>offset</a:t>
            </a:r>
            <a:r>
              <a:rPr lang="en-US" sz="1800" dirty="0">
                <a:effectLst/>
                <a:latin typeface="Calibri" panose="020F0502020204030204" pitchFamily="34" charset="0"/>
                <a:ea typeface="Calibri" panose="020F0502020204030204" pitchFamily="34" charset="0"/>
                <a:cs typeface="Calibri" panose="020F0502020204030204" pitchFamily="34" charset="0"/>
              </a:rPr>
              <a:t>, int </a:t>
            </a:r>
            <a:r>
              <a:rPr lang="en-US" sz="1800" i="1" dirty="0">
                <a:effectLst/>
                <a:latin typeface="Calibri" panose="020F0502020204030204" pitchFamily="34" charset="0"/>
                <a:ea typeface="Calibri" panose="020F0502020204030204" pitchFamily="34" charset="0"/>
                <a:cs typeface="Calibri" panose="020F0502020204030204" pitchFamily="34" charset="0"/>
              </a:rPr>
              <a:t>whence</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a:t>
            </a:r>
            <a:r>
              <a:rPr lang="en-US" sz="1800" i="1" dirty="0">
                <a:effectLst/>
                <a:latin typeface="Calibri" panose="020F0502020204030204" pitchFamily="34" charset="0"/>
                <a:ea typeface="Calibri" panose="020F0502020204030204" pitchFamily="34" charset="0"/>
                <a:cs typeface="Calibri" panose="020F0502020204030204" pitchFamily="34" charset="0"/>
              </a:rPr>
              <a:t>offset </a:t>
            </a:r>
            <a:r>
              <a:rPr lang="en-US" sz="1800" dirty="0">
                <a:effectLst/>
                <a:latin typeface="Calibri" panose="020F0502020204030204" pitchFamily="34" charset="0"/>
                <a:ea typeface="Calibri" panose="020F0502020204030204" pitchFamily="34" charset="0"/>
                <a:cs typeface="Calibri" panose="020F0502020204030204" pitchFamily="34" charset="0"/>
              </a:rPr>
              <a:t>and </a:t>
            </a:r>
            <a:r>
              <a:rPr lang="en-US" sz="1800" i="1" dirty="0">
                <a:effectLst/>
                <a:latin typeface="Calibri" panose="020F0502020204030204" pitchFamily="34" charset="0"/>
                <a:ea typeface="Calibri" panose="020F0502020204030204" pitchFamily="34" charset="0"/>
                <a:cs typeface="Calibri" panose="020F0502020204030204" pitchFamily="34" charset="0"/>
              </a:rPr>
              <a:t>whence </a:t>
            </a:r>
            <a:r>
              <a:rPr lang="en-US" sz="1800" dirty="0">
                <a:effectLst/>
                <a:latin typeface="Calibri" panose="020F0502020204030204" pitchFamily="34" charset="0"/>
                <a:ea typeface="Calibri" panose="020F0502020204030204" pitchFamily="34" charset="0"/>
                <a:cs typeface="Calibri" panose="020F0502020204030204" pitchFamily="34" charset="0"/>
              </a:rPr>
              <a:t>arguments together control the location of the file’s offset pointer.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i="1" dirty="0">
                <a:effectLst/>
                <a:latin typeface="Calibri" panose="020F0502020204030204" pitchFamily="34" charset="0"/>
                <a:ea typeface="Calibri" panose="020F0502020204030204" pitchFamily="34" charset="0"/>
                <a:cs typeface="Calibri" panose="020F0502020204030204" pitchFamily="34" charset="0"/>
              </a:rPr>
              <a:t>offset </a:t>
            </a:r>
            <a:r>
              <a:rPr lang="en-US" sz="1800" dirty="0">
                <a:effectLst/>
                <a:latin typeface="Calibri" panose="020F0502020204030204" pitchFamily="34" charset="0"/>
                <a:ea typeface="Calibri" panose="020F0502020204030204" pitchFamily="34" charset="0"/>
                <a:cs typeface="Calibri" panose="020F0502020204030204" pitchFamily="34" charset="0"/>
              </a:rPr>
              <a:t>signifies the position (positive or negative) of this pointer relative to </a:t>
            </a:r>
            <a:r>
              <a:rPr lang="en-US" sz="1800" i="1" dirty="0">
                <a:effectLst/>
                <a:latin typeface="Calibri" panose="020F0502020204030204" pitchFamily="34" charset="0"/>
                <a:ea typeface="Calibri" panose="020F0502020204030204" pitchFamily="34" charset="0"/>
                <a:cs typeface="Calibri" panose="020F0502020204030204" pitchFamily="34" charset="0"/>
              </a:rPr>
              <a:t>whence</a:t>
            </a:r>
            <a:r>
              <a:rPr lang="en-US" sz="1800" dirty="0">
                <a:effectLst/>
                <a:latin typeface="Calibri" panose="020F0502020204030204" pitchFamily="34" charset="0"/>
                <a:ea typeface="Calibri" panose="020F0502020204030204" pitchFamily="34" charset="0"/>
                <a:cs typeface="Calibri" panose="020F0502020204030204" pitchFamily="34" charset="0"/>
              </a:rPr>
              <a:t>, which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can take one of three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 SEEK_SET </a:t>
            </a:r>
            <a:r>
              <a:rPr lang="en-US" sz="1800" dirty="0">
                <a:effectLst/>
                <a:latin typeface="Calibri" panose="020F0502020204030204" pitchFamily="34" charset="0"/>
                <a:ea typeface="Calibri" panose="020F0502020204030204" pitchFamily="34" charset="0"/>
                <a:cs typeface="Calibri" panose="020F0502020204030204" pitchFamily="34" charset="0"/>
              </a:rPr>
              <a:t>Offset pointer set to beginning of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SEEK_END </a:t>
            </a:r>
            <a:r>
              <a:rPr lang="en-US" sz="1800" dirty="0">
                <a:effectLst/>
                <a:latin typeface="Calibri" panose="020F0502020204030204" pitchFamily="34" charset="0"/>
                <a:ea typeface="Calibri" panose="020F0502020204030204" pitchFamily="34" charset="0"/>
                <a:cs typeface="Calibri" panose="020F0502020204030204" pitchFamily="34" charset="0"/>
              </a:rPr>
              <a:t>Offset pointer set to end of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685800" algn="l"/>
              </a:tabLst>
            </a:pPr>
            <a:r>
              <a:rPr lang="en-US" sz="1800" b="1" dirty="0">
                <a:effectLst/>
                <a:latin typeface="Calibri" panose="020F0502020204030204" pitchFamily="34" charset="0"/>
                <a:ea typeface="Calibri" panose="020F0502020204030204" pitchFamily="34" charset="0"/>
                <a:cs typeface="Calibri" panose="020F0502020204030204" pitchFamily="34" charset="0"/>
              </a:rPr>
              <a:t>SEEK_CUR </a:t>
            </a:r>
            <a:r>
              <a:rPr lang="en-US" sz="1800" dirty="0">
                <a:effectLst/>
                <a:latin typeface="Calibri" panose="020F0502020204030204" pitchFamily="34" charset="0"/>
                <a:ea typeface="Calibri" panose="020F0502020204030204" pitchFamily="34" charset="0"/>
                <a:cs typeface="Calibri" panose="020F0502020204030204" pitchFamily="34" charset="0"/>
              </a:rPr>
              <a:t>Offset pointer remains at current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IN" dirty="0"/>
          </a:p>
        </p:txBody>
      </p:sp>
    </p:spTree>
    <p:extLst>
      <p:ext uri="{BB962C8B-B14F-4D97-AF65-F5344CB8AC3E}">
        <p14:creationId xmlns:p14="http://schemas.microsoft.com/office/powerpoint/2010/main" val="320937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1B00-394C-4EDB-95A0-24CB488AE83B}"/>
              </a:ext>
            </a:extLst>
          </p:cNvPr>
          <p:cNvSpPr>
            <a:spLocks noGrp="1"/>
          </p:cNvSpPr>
          <p:nvPr>
            <p:ph type="title"/>
          </p:nvPr>
        </p:nvSpPr>
        <p:spPr>
          <a:xfrm>
            <a:off x="838200" y="365126"/>
            <a:ext cx="10515600" cy="376996"/>
          </a:xfrm>
        </p:spPr>
        <p:txBody>
          <a:bodyPr>
            <a:normAutofit fontScale="90000"/>
          </a:bodyPr>
          <a:lstStyle/>
          <a:p>
            <a:r>
              <a:rPr lang="en-US" sz="2200" b="1" dirty="0">
                <a:effectLst/>
                <a:latin typeface="Calibri" panose="020F0502020204030204" pitchFamily="34" charset="0"/>
                <a:ea typeface="Calibri" panose="020F0502020204030204" pitchFamily="34" charset="0"/>
                <a:cs typeface="Calibri" panose="020F0502020204030204" pitchFamily="34" charset="0"/>
              </a:rPr>
              <a:t>Example on </a:t>
            </a:r>
            <a:r>
              <a:rPr lang="en-US" sz="2200" b="1" dirty="0" err="1">
                <a:effectLst/>
                <a:latin typeface="Calibri" panose="020F0502020204030204" pitchFamily="34" charset="0"/>
                <a:ea typeface="Calibri" panose="020F0502020204030204" pitchFamily="34" charset="0"/>
                <a:cs typeface="Calibri" panose="020F0502020204030204" pitchFamily="34" charset="0"/>
              </a:rPr>
              <a:t>lseek</a:t>
            </a:r>
            <a:r>
              <a:rPr lang="en-US" sz="2200" b="1" dirty="0">
                <a:effectLst/>
                <a:latin typeface="Calibri" panose="020F0502020204030204" pitchFamily="34" charset="0"/>
                <a:ea typeface="Calibri" panose="020F0502020204030204" pitchFamily="34" charset="0"/>
                <a:cs typeface="Calibri" panose="020F0502020204030204" pitchFamily="34" charset="0"/>
              </a:rPr>
              <a:t>:</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sz="1800" b="1" dirty="0"/>
          </a:p>
        </p:txBody>
      </p:sp>
      <p:sp>
        <p:nvSpPr>
          <p:cNvPr id="3" name="Content Placeholder 2">
            <a:extLst>
              <a:ext uri="{FF2B5EF4-FFF2-40B4-BE49-F238E27FC236}">
                <a16:creationId xmlns:a16="http://schemas.microsoft.com/office/drawing/2014/main" id="{F55006EB-E9F6-41F9-85D5-6C6F84570944}"/>
              </a:ext>
            </a:extLst>
          </p:cNvPr>
          <p:cNvSpPr>
            <a:spLocks noGrp="1"/>
          </p:cNvSpPr>
          <p:nvPr>
            <p:ph idx="1"/>
          </p:nvPr>
        </p:nvSpPr>
        <p:spPr>
          <a:xfrm>
            <a:off x="838200" y="742122"/>
            <a:ext cx="10515600" cy="5910469"/>
          </a:xfrm>
        </p:spPr>
        <p:txBody>
          <a:bodyPr>
            <a:normAutofit lnSpcReduction="10000"/>
          </a:bodyPr>
          <a:lstStyle/>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#include&lt;sys/types.h&gt;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#inlclude&lt;sys/stat.h&gt;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#include&lt;fcntl.h&gt;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#include&lt;unistd.h&gt;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int main()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int n,f,f1;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char buff[10];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f=open(“f1.txt”,O_RDWR);//1234567890abcdefghijx1x2x3x4x5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read(f,buff,10);//12345678904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write(1,buff,10);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lseek</a:t>
            </a:r>
            <a:r>
              <a:rPr lang="en-US" sz="1800" dirty="0">
                <a:effectLst/>
                <a:latin typeface="Calibri" panose="020F0502020204030204" pitchFamily="34" charset="0"/>
                <a:ea typeface="Calibri" panose="020F0502020204030204" pitchFamily="34" charset="0"/>
                <a:cs typeface="Calibri" panose="020F0502020204030204" pitchFamily="34" charset="0"/>
              </a:rPr>
              <a:t>(f,10,SEEK_CUR);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read(f,buff,10);//x1x2x3x4x5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write(1,buff,10);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Execution steps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open vi editor type the above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Compile: </a:t>
            </a:r>
            <a:r>
              <a:rPr lang="en-US" sz="1800" dirty="0" err="1">
                <a:effectLst/>
                <a:latin typeface="Calibri" panose="020F0502020204030204" pitchFamily="34" charset="0"/>
                <a:ea typeface="Calibri" panose="020F0502020204030204" pitchFamily="34" charset="0"/>
                <a:cs typeface="Calibri" panose="020F0502020204030204" pitchFamily="34" charset="0"/>
              </a:rPr>
              <a:t>gcc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lseekex.c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tabLst>
                <a:tab pos="685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a.out</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IN" dirty="0"/>
          </a:p>
        </p:txBody>
      </p:sp>
    </p:spTree>
    <p:extLst>
      <p:ext uri="{BB962C8B-B14F-4D97-AF65-F5344CB8AC3E}">
        <p14:creationId xmlns:p14="http://schemas.microsoft.com/office/powerpoint/2010/main" val="32295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5B87-130C-40FF-B068-4F8A50C44ABF}"/>
              </a:ext>
            </a:extLst>
          </p:cNvPr>
          <p:cNvSpPr>
            <a:spLocks noGrp="1"/>
          </p:cNvSpPr>
          <p:nvPr>
            <p:ph type="title"/>
          </p:nvPr>
        </p:nvSpPr>
        <p:spPr>
          <a:xfrm>
            <a:off x="838200" y="365125"/>
            <a:ext cx="10515600" cy="1288221"/>
          </a:xfrm>
        </p:spPr>
        <p:txBody>
          <a:bodyPr>
            <a:noAutofit/>
          </a:bodyPr>
          <a:lstStyle/>
          <a:p>
            <a:pPr lvl="0">
              <a:lnSpc>
                <a:spcPct val="107000"/>
              </a:lnSpc>
              <a:spcAft>
                <a:spcPts val="800"/>
              </a:spcAft>
            </a:pPr>
            <a:r>
              <a:rPr lang="en-US" sz="2000" b="1" dirty="0" err="1">
                <a:effectLst/>
                <a:latin typeface="Calibri" panose="020F0502020204030204" pitchFamily="34" charset="0"/>
                <a:ea typeface="Calibri" panose="020F0502020204030204" pitchFamily="34" charset="0"/>
              </a:rPr>
              <a:t>reverse_read.c</a:t>
            </a:r>
            <a:br>
              <a:rPr lang="en-US" sz="2000" b="1" dirty="0">
                <a:effectLst/>
                <a:latin typeface="Calibri" panose="020F0502020204030204" pitchFamily="34" charset="0"/>
                <a:ea typeface="Calibri" panose="020F0502020204030204" pitchFamily="34" charset="0"/>
              </a:rPr>
            </a:br>
            <a:r>
              <a:rPr lang="en-US" sz="2000" b="1" dirty="0">
                <a:effectLst/>
                <a:latin typeface="Calibri" panose="020F0502020204030204" pitchFamily="34" charset="0"/>
                <a:ea typeface="Calibri" panose="020F0502020204030204" pitchFamily="34" charset="0"/>
                <a:cs typeface="Calibri" panose="020F0502020204030204" pitchFamily="34" charset="0"/>
              </a:rPr>
              <a:t>Reading a File in Reverse(17.8.1)</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Calibri" panose="020F0502020204030204" pitchFamily="34" charset="0"/>
              </a:rPr>
              <a:t>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8629FA19-9321-42FB-886E-B96F4C7E18AB}"/>
              </a:ext>
            </a:extLst>
          </p:cNvPr>
          <p:cNvSpPr>
            <a:spLocks noGrp="1"/>
          </p:cNvSpPr>
          <p:nvPr>
            <p:ph idx="1"/>
          </p:nvPr>
        </p:nvSpPr>
        <p:spPr>
          <a:xfrm>
            <a:off x="838200" y="1653346"/>
            <a:ext cx="10515600" cy="4839529"/>
          </a:xfrm>
        </p:spPr>
        <p:txBody>
          <a:bodyPr>
            <a:normAutofit/>
          </a:bodyPr>
          <a:lstStyle/>
          <a:p>
            <a:pPr marL="671830" indent="0" algn="just">
              <a:lnSpc>
                <a:spcPct val="107000"/>
              </a:lnSpc>
              <a:spcBef>
                <a:spcPts val="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You can’t read a file from the end to the beginning using the standard UNIX utilities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gn="just">
              <a:lnSpc>
                <a:spcPct val="107000"/>
              </a:lnSpc>
              <a:spcBef>
                <a:spcPts val="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(except </a:t>
            </a:r>
            <a:r>
              <a:rPr lang="en-US" sz="2000" b="1" dirty="0" err="1">
                <a:effectLst/>
                <a:latin typeface="Calibri" panose="020F0502020204030204" pitchFamily="34" charset="0"/>
                <a:ea typeface="Calibri" panose="020F0502020204030204" pitchFamily="34" charset="0"/>
                <a:cs typeface="Calibri" panose="020F0502020204030204" pitchFamily="34" charset="0"/>
              </a:rPr>
              <a:t>perl</a:t>
            </a:r>
            <a:r>
              <a:rPr lang="en-US" sz="2000" dirty="0">
                <a:effectLst/>
                <a:latin typeface="Calibri" panose="020F0502020204030204" pitchFamily="34" charset="0"/>
                <a:ea typeface="Calibri" panose="020F0502020204030204" pitchFamily="34" charset="0"/>
                <a:cs typeface="Calibri" panose="020F0502020204030204" pitchFamily="34" charset="0"/>
              </a:rPr>
              <a:t>), but using </a:t>
            </a:r>
            <a:r>
              <a:rPr lang="en-US" sz="2000" b="1" dirty="0" err="1">
                <a:effectLst/>
                <a:latin typeface="Calibri" panose="020F0502020204030204" pitchFamily="34" charset="0"/>
                <a:ea typeface="Calibri" panose="020F0502020204030204" pitchFamily="34" charset="0"/>
                <a:cs typeface="Calibri" panose="020F0502020204030204" pitchFamily="34" charset="0"/>
              </a:rPr>
              <a:t>lseek</a:t>
            </a:r>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 a C program, </a:t>
            </a:r>
            <a:r>
              <a:rPr lang="en-US" sz="2000" b="1" dirty="0" err="1">
                <a:effectLst/>
                <a:latin typeface="Calibri" panose="020F0502020204030204" pitchFamily="34" charset="0"/>
                <a:ea typeface="Calibri" panose="020F0502020204030204" pitchFamily="34" charset="0"/>
                <a:cs typeface="Calibri" panose="020F0502020204030204" pitchFamily="34" charset="0"/>
              </a:rPr>
              <a:t>reverse_read.c</a:t>
            </a:r>
            <a:r>
              <a:rPr lang="en-US" sz="2000" dirty="0">
                <a:effectLst/>
                <a:latin typeface="Calibri" panose="020F0502020204030204" pitchFamily="34" charset="0"/>
                <a:ea typeface="Calibri" panose="020F0502020204030204" pitchFamily="34" charset="0"/>
                <a:cs typeface="Calibri" panose="020F0502020204030204" pitchFamily="34" charset="0"/>
              </a:rPr>
              <a:t>, you can.</a:t>
            </a:r>
          </a:p>
          <a:p>
            <a:pPr marL="671830" indent="0" algn="just">
              <a:lnSpc>
                <a:spcPct val="107000"/>
              </a:lnSpc>
              <a:spcBef>
                <a:spcPts val="0"/>
              </a:spcBef>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gn="just">
              <a:lnSpc>
                <a:spcPct val="107000"/>
              </a:lnSpc>
              <a:spcBef>
                <a:spcPts val="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gn="just">
              <a:lnSpc>
                <a:spcPct val="107000"/>
              </a:lnSpc>
              <a:spcBef>
                <a:spcPts val="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You have to first move the file pointer to one character beyond EOF. Then use a loop to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gn="just">
              <a:lnSpc>
                <a:spcPct val="107000"/>
              </a:lnSpc>
              <a:spcBef>
                <a:spcPts val="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move the pointer back by two positions every time a character is read.</a:t>
            </a:r>
          </a:p>
          <a:p>
            <a:pPr marL="671830" indent="0" algn="just">
              <a:lnSpc>
                <a:spcPct val="107000"/>
              </a:lnSpc>
              <a:spcBef>
                <a:spcPts val="0"/>
              </a:spcBef>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gn="just">
              <a:lnSpc>
                <a:spcPct val="107000"/>
              </a:lnSpc>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Hence, we use a single-character buffer with </a:t>
            </a:r>
            <a:r>
              <a:rPr lang="en-US" sz="2000" b="1" dirty="0">
                <a:effectLst/>
                <a:latin typeface="Calibri" panose="020F0502020204030204" pitchFamily="34" charset="0"/>
                <a:ea typeface="Calibri" panose="020F0502020204030204" pitchFamily="34" charset="0"/>
                <a:cs typeface="Calibri" panose="020F0502020204030204" pitchFamily="34" charset="0"/>
              </a:rPr>
              <a:t>read</a:t>
            </a:r>
            <a:r>
              <a:rPr lang="en-IN" sz="2000" b="1"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and </a:t>
            </a:r>
            <a:r>
              <a:rPr lang="en-US" sz="2000" b="1" dirty="0">
                <a:effectLst/>
                <a:latin typeface="Calibri" panose="020F0502020204030204" pitchFamily="34" charset="0"/>
                <a:ea typeface="Calibri" panose="020F0502020204030204" pitchFamily="34" charset="0"/>
                <a:cs typeface="Calibri" panose="020F0502020204030204" pitchFamily="34" charset="0"/>
              </a:rPr>
              <a:t>write</a:t>
            </a:r>
            <a:r>
              <a:rPr lang="en-US" sz="2000" dirty="0">
                <a:effectLst/>
                <a:latin typeface="Calibri" panose="020F0502020204030204" pitchFamily="34" charset="0"/>
                <a:ea typeface="Calibri" panose="020F0502020204030204" pitchFamily="34" charset="0"/>
                <a:cs typeface="Calibri" panose="020F0502020204030204" pitchFamily="34" charset="0"/>
              </a:rPr>
              <a:t>. While </a:t>
            </a:r>
            <a:r>
              <a:rPr lang="en-US" sz="2000" b="1" dirty="0">
                <a:effectLst/>
                <a:latin typeface="Calibri" panose="020F0502020204030204" pitchFamily="34" charset="0"/>
                <a:ea typeface="Calibri" panose="020F0502020204030204" pitchFamily="34" charset="0"/>
                <a:cs typeface="Calibri" panose="020F0502020204030204" pitchFamily="34" charset="0"/>
              </a:rPr>
              <a:t>read </a:t>
            </a:r>
            <a:r>
              <a:rPr lang="en-US" sz="2000" dirty="0">
                <a:effectLst/>
                <a:latin typeface="Calibri" panose="020F0502020204030204" pitchFamily="34" charset="0"/>
                <a:ea typeface="Calibri" panose="020F0502020204030204" pitchFamily="34" charset="0"/>
                <a:cs typeface="Calibri" panose="020F0502020204030204" pitchFamily="34" charset="0"/>
              </a:rPr>
              <a:t>advances the pointer one byte forward, the next </a:t>
            </a:r>
            <a:r>
              <a:rPr lang="en-US" sz="2000" b="1" dirty="0" err="1">
                <a:effectLst/>
                <a:latin typeface="Calibri" panose="020F0502020204030204" pitchFamily="34" charset="0"/>
                <a:ea typeface="Calibri" panose="020F0502020204030204" pitchFamily="34" charset="0"/>
                <a:cs typeface="Calibri" panose="020F0502020204030204" pitchFamily="34" charset="0"/>
              </a:rPr>
              <a:t>lseek</a:t>
            </a:r>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takes it</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back by two bytes.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IN" sz="2000" dirty="0"/>
          </a:p>
        </p:txBody>
      </p:sp>
    </p:spTree>
    <p:extLst>
      <p:ext uri="{BB962C8B-B14F-4D97-AF65-F5344CB8AC3E}">
        <p14:creationId xmlns:p14="http://schemas.microsoft.com/office/powerpoint/2010/main" val="25903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97F3-854A-4CE9-B436-1201198CD6C5}"/>
              </a:ext>
            </a:extLst>
          </p:cNvPr>
          <p:cNvSpPr>
            <a:spLocks noGrp="1"/>
          </p:cNvSpPr>
          <p:nvPr>
            <p:ph type="title"/>
          </p:nvPr>
        </p:nvSpPr>
        <p:spPr/>
        <p:txBody>
          <a:bodyPr>
            <a:normAutofit/>
          </a:bodyPr>
          <a:lstStyle/>
          <a:p>
            <a:r>
              <a:rPr lang="en-US" sz="2000" b="1" dirty="0" err="1">
                <a:effectLst/>
                <a:latin typeface="Calibri" panose="020F0502020204030204" pitchFamily="34" charset="0"/>
                <a:ea typeface="Calibri" panose="020F0502020204030204" pitchFamily="34" charset="0"/>
              </a:rPr>
              <a:t>reverse_read.c</a:t>
            </a:r>
            <a:br>
              <a:rPr lang="en-US" sz="2000" b="1" dirty="0">
                <a:effectLst/>
                <a:latin typeface="Calibri" panose="020F0502020204030204" pitchFamily="34" charset="0"/>
                <a:ea typeface="Calibri" panose="020F0502020204030204" pitchFamily="34" charset="0"/>
              </a:rPr>
            </a:br>
            <a:r>
              <a:rPr lang="en-US" sz="2000" b="1" dirty="0">
                <a:effectLst/>
                <a:latin typeface="Calibri" panose="020F0502020204030204" pitchFamily="34" charset="0"/>
                <a:ea typeface="Calibri" panose="020F0502020204030204" pitchFamily="34" charset="0"/>
                <a:cs typeface="Calibri" panose="020F0502020204030204" pitchFamily="34" charset="0"/>
              </a:rPr>
              <a:t>Reading a File in Reverse(17.8.1)</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Calibri" panose="020F0502020204030204" pitchFamily="34" charset="0"/>
              </a:rPr>
              <a:t>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97FDAD9C-8870-4539-9AFC-9CD5BD2EF2E2}"/>
              </a:ext>
            </a:extLst>
          </p:cNvPr>
          <p:cNvSpPr>
            <a:spLocks noGrp="1"/>
          </p:cNvSpPr>
          <p:nvPr>
            <p:ph sz="half" idx="1"/>
          </p:nvPr>
        </p:nvSpPr>
        <p:spPr/>
        <p:txBody>
          <a:bodyPr>
            <a:normAutofit fontScale="70000" lnSpcReduction="20000"/>
          </a:bodyPr>
          <a:lstStyle/>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#include &lt;</a:t>
            </a:r>
            <a:r>
              <a:rPr lang="en-US" sz="2800" dirty="0" err="1">
                <a:effectLst/>
                <a:latin typeface="Calibri" panose="020F0502020204030204" pitchFamily="34" charset="0"/>
                <a:ea typeface="Calibri" panose="020F0502020204030204" pitchFamily="34" charset="0"/>
                <a:cs typeface="Calibri" panose="020F0502020204030204" pitchFamily="34" charset="0"/>
              </a:rPr>
              <a:t>fcntl.h</a:t>
            </a:r>
            <a:r>
              <a:rPr lang="en-US" sz="2800" dirty="0">
                <a:effectLst/>
                <a:latin typeface="Calibri" panose="020F0502020204030204" pitchFamily="34" charset="0"/>
                <a:ea typeface="Calibri" panose="020F0502020204030204" pitchFamily="34" charset="0"/>
                <a:cs typeface="Calibri" panose="020F0502020204030204" pitchFamily="34" charset="0"/>
              </a:rPr>
              <a:t>&gt;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#include &lt;</a:t>
            </a:r>
            <a:r>
              <a:rPr lang="en-US" sz="2800" dirty="0" err="1">
                <a:effectLst/>
                <a:latin typeface="Calibri" panose="020F0502020204030204" pitchFamily="34" charset="0"/>
                <a:ea typeface="Calibri" panose="020F0502020204030204" pitchFamily="34" charset="0"/>
                <a:cs typeface="Calibri" panose="020F0502020204030204" pitchFamily="34" charset="0"/>
              </a:rPr>
              <a:t>unistd.h</a:t>
            </a:r>
            <a:r>
              <a:rPr lang="en-US" sz="2800" dirty="0">
                <a:effectLst/>
                <a:latin typeface="Calibri" panose="020F0502020204030204" pitchFamily="34" charset="0"/>
                <a:ea typeface="Calibri" panose="020F0502020204030204" pitchFamily="34" charset="0"/>
                <a:cs typeface="Calibri" panose="020F0502020204030204" pitchFamily="34" charset="0"/>
              </a:rPr>
              <a:t>&gt; /* For STDOUT_FILENO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#include &lt;</a:t>
            </a:r>
            <a:r>
              <a:rPr lang="en-US" sz="2800" dirty="0" err="1">
                <a:effectLst/>
                <a:latin typeface="Calibri" panose="020F0502020204030204" pitchFamily="34" charset="0"/>
                <a:ea typeface="Calibri" panose="020F0502020204030204" pitchFamily="34" charset="0"/>
                <a:cs typeface="Calibri" panose="020F0502020204030204" pitchFamily="34" charset="0"/>
              </a:rPr>
              <a:t>stdio.h</a:t>
            </a:r>
            <a:r>
              <a:rPr lang="en-US" sz="2800" dirty="0">
                <a:effectLst/>
                <a:latin typeface="Calibri" panose="020F0502020204030204" pitchFamily="34" charset="0"/>
                <a:ea typeface="Calibri" panose="020F0502020204030204" pitchFamily="34" charset="0"/>
                <a:cs typeface="Calibri" panose="020F0502020204030204" pitchFamily="34" charset="0"/>
              </a:rPr>
              <a:t>&gt;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int main(int </a:t>
            </a:r>
            <a:r>
              <a:rPr lang="en-US" sz="2800" dirty="0" err="1">
                <a:effectLst/>
                <a:latin typeface="Calibri" panose="020F0502020204030204" pitchFamily="34" charset="0"/>
                <a:ea typeface="Calibri" panose="020F0502020204030204" pitchFamily="34" charset="0"/>
                <a:cs typeface="Calibri" panose="020F0502020204030204" pitchFamily="34" charset="0"/>
              </a:rPr>
              <a:t>argc</a:t>
            </a:r>
            <a:r>
              <a:rPr lang="en-US" sz="2800" dirty="0">
                <a:effectLst/>
                <a:latin typeface="Calibri" panose="020F0502020204030204" pitchFamily="34" charset="0"/>
                <a:ea typeface="Calibri" panose="020F0502020204030204" pitchFamily="34" charset="0"/>
                <a:cs typeface="Calibri" panose="020F0502020204030204" pitchFamily="34" charset="0"/>
              </a:rPr>
              <a:t>, char **</a:t>
            </a:r>
            <a:r>
              <a:rPr lang="en-US" sz="2800" dirty="0" err="1">
                <a:effectLst/>
                <a:latin typeface="Calibri" panose="020F0502020204030204" pitchFamily="34" charset="0"/>
                <a:ea typeface="Calibri" panose="020F0502020204030204" pitchFamily="34" charset="0"/>
                <a:cs typeface="Calibri" panose="020F0502020204030204" pitchFamily="34" charset="0"/>
              </a:rPr>
              <a:t>argv</a:t>
            </a:r>
            <a:r>
              <a:rPr lang="en-US" sz="2800" dirty="0">
                <a:effectLst/>
                <a:latin typeface="Calibri" panose="020F0502020204030204" pitchFamily="34" charset="0"/>
                <a:ea typeface="Calibri" panose="020F0502020204030204" pitchFamily="34" charset="0"/>
                <a:cs typeface="Calibri" panose="020F050202020403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int size, </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char </a:t>
            </a:r>
            <a:r>
              <a:rPr lang="en-US" sz="2800" dirty="0" err="1">
                <a:effectLst/>
                <a:latin typeface="Calibri" panose="020F0502020204030204" pitchFamily="34" charset="0"/>
                <a:ea typeface="Calibri" panose="020F0502020204030204" pitchFamily="34" charset="0"/>
                <a:cs typeface="Calibri" panose="020F0502020204030204" pitchFamily="34" charset="0"/>
              </a:rPr>
              <a:t>buf</a:t>
            </a:r>
            <a:r>
              <a:rPr lang="en-US" sz="2800" dirty="0">
                <a:effectLst/>
                <a:latin typeface="Calibri" panose="020F0502020204030204" pitchFamily="34" charset="0"/>
                <a:ea typeface="Calibri" panose="020F0502020204030204" pitchFamily="34" charset="0"/>
                <a:cs typeface="Calibri" panose="020F0502020204030204" pitchFamily="34" charset="0"/>
              </a:rPr>
              <a:t>; /* Single-character buffer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char *</a:t>
            </a:r>
            <a:r>
              <a:rPr lang="en-US" sz="2800" dirty="0" err="1">
                <a:effectLst/>
                <a:latin typeface="Calibri" panose="020F0502020204030204" pitchFamily="34" charset="0"/>
                <a:ea typeface="Calibri" panose="020F0502020204030204" pitchFamily="34" charset="0"/>
                <a:cs typeface="Calibri" panose="020F0502020204030204" pitchFamily="34" charset="0"/>
              </a:rPr>
              <a:t>mesg</a:t>
            </a:r>
            <a:r>
              <a:rPr lang="en-US" sz="2800" dirty="0">
                <a:effectLst/>
                <a:latin typeface="Calibri" panose="020F0502020204030204" pitchFamily="34" charset="0"/>
                <a:ea typeface="Calibri" panose="020F0502020204030204" pitchFamily="34" charset="0"/>
                <a:cs typeface="Calibri" panose="020F0502020204030204" pitchFamily="34" charset="0"/>
              </a:rPr>
              <a:t> = "Single filename required\n";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if ((</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 = open(</a:t>
            </a:r>
            <a:r>
              <a:rPr lang="en-US" sz="2800" dirty="0" err="1">
                <a:effectLst/>
                <a:latin typeface="Calibri" panose="020F0502020204030204" pitchFamily="34" charset="0"/>
                <a:ea typeface="Calibri" panose="020F0502020204030204" pitchFamily="34" charset="0"/>
                <a:cs typeface="Calibri" panose="020F0502020204030204" pitchFamily="34" charset="0"/>
              </a:rPr>
              <a:t>argv</a:t>
            </a:r>
            <a:r>
              <a:rPr lang="en-US" sz="2800" dirty="0">
                <a:effectLst/>
                <a:latin typeface="Calibri" panose="020F0502020204030204" pitchFamily="34" charset="0"/>
                <a:ea typeface="Calibri" panose="020F0502020204030204" pitchFamily="34" charset="0"/>
                <a:cs typeface="Calibri" panose="020F0502020204030204" pitchFamily="34" charset="0"/>
              </a:rPr>
              <a:t>[1], O_RDONLY)) == -1)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Calibri" panose="020F0502020204030204" pitchFamily="34" charset="0"/>
                <a:ea typeface="Calibri" panose="020F0502020204030204" pitchFamily="34" charset="0"/>
                <a:cs typeface="Calibri" panose="020F0502020204030204" pitchFamily="34" charset="0"/>
              </a:rPr>
              <a:t>perror</a:t>
            </a:r>
            <a:r>
              <a:rPr lang="en-US" sz="2800" dirty="0">
                <a:effectLst/>
                <a:latin typeface="Calibri" panose="020F0502020204030204" pitchFamily="34" charset="0"/>
                <a:ea typeface="Calibri" panose="020F0502020204030204" pitchFamily="34" charset="0"/>
                <a:cs typeface="Calibri" panose="020F0502020204030204" pitchFamily="34" charset="0"/>
              </a:rPr>
              <a:t>("open");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Calibri" panose="020F0502020204030204" pitchFamily="34" charset="0"/>
                <a:ea typeface="Calibri" panose="020F0502020204030204" pitchFamily="34" charset="0"/>
                <a:cs typeface="Calibri" panose="020F0502020204030204" pitchFamily="34" charset="0"/>
              </a:rPr>
              <a:t>lseek</a:t>
            </a:r>
            <a:r>
              <a:rPr lang="en-US" sz="2800" dirty="0">
                <a:effectLst/>
                <a:latin typeface="Calibri" panose="020F0502020204030204" pitchFamily="34" charset="0"/>
                <a:ea typeface="Calibri" panose="020F0502020204030204" pitchFamily="34" charset="0"/>
                <a:cs typeface="Calibri" panose="020F0502020204030204" pitchFamily="34" charset="0"/>
              </a:rPr>
              <a:t>(</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 1, SEEK_END); /* Pointer taken to EOF + 1 first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while (</a:t>
            </a:r>
            <a:r>
              <a:rPr lang="en-US" sz="2800" dirty="0" err="1">
                <a:effectLst/>
                <a:latin typeface="Calibri" panose="020F0502020204030204" pitchFamily="34" charset="0"/>
                <a:ea typeface="Calibri" panose="020F0502020204030204" pitchFamily="34" charset="0"/>
                <a:cs typeface="Calibri" panose="020F0502020204030204" pitchFamily="34" charset="0"/>
              </a:rPr>
              <a:t>lseek</a:t>
            </a:r>
            <a:r>
              <a:rPr lang="en-US" sz="2800" dirty="0">
                <a:effectLst/>
                <a:latin typeface="Calibri" panose="020F0502020204030204" pitchFamily="34" charset="0"/>
                <a:ea typeface="Calibri" panose="020F0502020204030204" pitchFamily="34" charset="0"/>
                <a:cs typeface="Calibri" panose="020F0502020204030204" pitchFamily="34" charset="0"/>
              </a:rPr>
              <a:t>(</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 -2, SEEK_CUR) &gt;= 0) { /* and then back by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two bytes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E312AF7C-B36B-4D82-A1E5-00108940C70C}"/>
              </a:ext>
            </a:extLst>
          </p:cNvPr>
          <p:cNvSpPr>
            <a:spLocks noGrp="1"/>
          </p:cNvSpPr>
          <p:nvPr>
            <p:ph sz="half" idx="2"/>
          </p:nvPr>
        </p:nvSpPr>
        <p:spPr/>
        <p:txBody>
          <a:bodyPr>
            <a:normAutofit fontScale="70000" lnSpcReduction="20000"/>
          </a:bodyPr>
          <a:lstStyle/>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if (read(</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 &amp;</a:t>
            </a:r>
            <a:r>
              <a:rPr lang="en-US" sz="2800" dirty="0" err="1">
                <a:effectLst/>
                <a:latin typeface="Calibri" panose="020F0502020204030204" pitchFamily="34" charset="0"/>
                <a:ea typeface="Calibri" panose="020F0502020204030204" pitchFamily="34" charset="0"/>
                <a:cs typeface="Calibri" panose="020F0502020204030204" pitchFamily="34" charset="0"/>
              </a:rPr>
              <a:t>buf</a:t>
            </a:r>
            <a:r>
              <a:rPr lang="en-US" sz="2800" dirty="0">
                <a:effectLst/>
                <a:latin typeface="Calibri" panose="020F0502020204030204" pitchFamily="34" charset="0"/>
                <a:ea typeface="Calibri" panose="020F0502020204030204" pitchFamily="34" charset="0"/>
                <a:cs typeface="Calibri" panose="020F0502020204030204" pitchFamily="34" charset="0"/>
              </a:rPr>
              <a:t>, 1) != 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Calibri" panose="020F0502020204030204" pitchFamily="34" charset="0"/>
                <a:ea typeface="Calibri" panose="020F0502020204030204" pitchFamily="34" charset="0"/>
                <a:cs typeface="Calibri" panose="020F0502020204030204" pitchFamily="34" charset="0"/>
              </a:rPr>
              <a:t>perror</a:t>
            </a:r>
            <a:r>
              <a:rPr lang="en-US" sz="2800" dirty="0">
                <a:effectLst/>
                <a:latin typeface="Calibri" panose="020F0502020204030204" pitchFamily="34" charset="0"/>
                <a:ea typeface="Calibri" panose="020F0502020204030204" pitchFamily="34" charset="0"/>
                <a:cs typeface="Calibri" panose="020F0502020204030204" pitchFamily="34" charset="0"/>
              </a:rPr>
              <a:t>("read");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if (write(STDOUT_FILENO, &amp;</a:t>
            </a:r>
            <a:r>
              <a:rPr lang="en-US" sz="2800" dirty="0" err="1">
                <a:effectLst/>
                <a:latin typeface="Calibri" panose="020F0502020204030204" pitchFamily="34" charset="0"/>
                <a:ea typeface="Calibri" panose="020F0502020204030204" pitchFamily="34" charset="0"/>
                <a:cs typeface="Calibri" panose="020F0502020204030204" pitchFamily="34" charset="0"/>
              </a:rPr>
              <a:t>buf</a:t>
            </a:r>
            <a:r>
              <a:rPr lang="en-US" sz="2800" dirty="0">
                <a:effectLst/>
                <a:latin typeface="Calibri" panose="020F0502020204030204" pitchFamily="34" charset="0"/>
                <a:ea typeface="Calibri" panose="020F0502020204030204" pitchFamily="34" charset="0"/>
                <a:cs typeface="Calibri" panose="020F0502020204030204" pitchFamily="34" charset="0"/>
              </a:rPr>
              <a:t>, 1) != 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Calibri" panose="020F0502020204030204" pitchFamily="34" charset="0"/>
                <a:ea typeface="Calibri" panose="020F0502020204030204" pitchFamily="34" charset="0"/>
                <a:cs typeface="Calibri" panose="020F0502020204030204" pitchFamily="34" charset="0"/>
              </a:rPr>
              <a:t>perror</a:t>
            </a:r>
            <a:r>
              <a:rPr lang="en-US" sz="2800" dirty="0">
                <a:effectLst/>
                <a:latin typeface="Calibri" panose="020F0502020204030204" pitchFamily="34" charset="0"/>
                <a:ea typeface="Calibri" panose="020F0502020204030204" pitchFamily="34" charset="0"/>
                <a:cs typeface="Calibri" panose="020F0502020204030204" pitchFamily="34" charset="0"/>
              </a:rPr>
              <a:t>("write");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close(</a:t>
            </a:r>
            <a:r>
              <a:rPr lang="en-US" sz="2800" dirty="0" err="1">
                <a:effectLst/>
                <a:latin typeface="Calibri" panose="020F0502020204030204" pitchFamily="34" charset="0"/>
                <a:ea typeface="Calibri" panose="020F0502020204030204" pitchFamily="34" charset="0"/>
                <a:cs typeface="Calibri" panose="020F0502020204030204" pitchFamily="34" charset="0"/>
              </a:rPr>
              <a:t>fd</a:t>
            </a:r>
            <a:r>
              <a:rPr lang="en-US" sz="2800" dirty="0">
                <a:effectLst/>
                <a:latin typeface="Calibri" panose="020F0502020204030204" pitchFamily="34" charset="0"/>
                <a:ea typeface="Calibri" panose="020F0502020204030204" pitchFamily="34" charset="0"/>
                <a:cs typeface="Calibri" panose="020F0502020204030204" pitchFamily="34" charset="0"/>
              </a:rPr>
              <a:t>); /* Can have error here too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exit(0); /* exit doesn't return - hence no error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tabLst>
                <a:tab pos="685800" algn="l"/>
              </a:tabLst>
            </a:pPr>
            <a:r>
              <a:rPr lang="en-US" sz="2600" dirty="0">
                <a:effectLst/>
                <a:latin typeface="Calibri" panose="020F0502020204030204" pitchFamily="34" charset="0"/>
                <a:ea typeface="Calibri" panose="020F0502020204030204" pitchFamily="34" charset="0"/>
                <a:cs typeface="Calibri" panose="020F0502020204030204" pitchFamily="34" charset="0"/>
              </a:rPr>
              <a:t>Execution:</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tabLst>
                <a:tab pos="685800" algn="l"/>
              </a:tabLst>
            </a:pPr>
            <a:r>
              <a:rPr lang="en-US" sz="2600" dirty="0">
                <a:effectLst/>
                <a:latin typeface="Calibri" panose="020F0502020204030204" pitchFamily="34" charset="0"/>
                <a:ea typeface="Calibri" panose="020F0502020204030204" pitchFamily="34" charset="0"/>
                <a:cs typeface="Calibri" panose="020F0502020204030204" pitchFamily="34" charset="0"/>
              </a:rPr>
              <a:t>open vi editor type the above program</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tabLst>
                <a:tab pos="685800" algn="l"/>
              </a:tabLst>
            </a:pPr>
            <a:r>
              <a:rPr lang="en-US" sz="2600" dirty="0">
                <a:effectLst/>
                <a:latin typeface="Calibri" panose="020F0502020204030204" pitchFamily="34" charset="0"/>
                <a:ea typeface="Calibri" panose="020F0502020204030204" pitchFamily="34" charset="0"/>
                <a:cs typeface="Calibri" panose="020F0502020204030204" pitchFamily="34" charset="0"/>
              </a:rPr>
              <a:t>Compile: </a:t>
            </a:r>
            <a:r>
              <a:rPr lang="en-US" sz="2600" dirty="0" err="1">
                <a:effectLst/>
                <a:latin typeface="Calibri" panose="020F0502020204030204" pitchFamily="34" charset="0"/>
                <a:ea typeface="Calibri" panose="020F0502020204030204" pitchFamily="34" charset="0"/>
                <a:cs typeface="Calibri" panose="020F0502020204030204" pitchFamily="34" charset="0"/>
              </a:rPr>
              <a:t>gcc</a:t>
            </a:r>
            <a:r>
              <a:rPr lang="en-US" sz="2600" dirty="0">
                <a:effectLst/>
                <a:latin typeface="Calibri" panose="020F0502020204030204" pitchFamily="34" charset="0"/>
                <a:ea typeface="Calibri" panose="020F0502020204030204" pitchFamily="34" charset="0"/>
                <a:cs typeface="Calibri" panose="020F0502020204030204" pitchFamily="34" charset="0"/>
              </a:rPr>
              <a:t> </a:t>
            </a:r>
            <a:r>
              <a:rPr lang="en-US" sz="2600" dirty="0" err="1">
                <a:effectLst/>
                <a:latin typeface="Calibri" panose="020F0502020204030204" pitchFamily="34" charset="0"/>
                <a:ea typeface="Calibri" panose="020F0502020204030204" pitchFamily="34" charset="0"/>
                <a:cs typeface="Calibri" panose="020F0502020204030204" pitchFamily="34" charset="0"/>
              </a:rPr>
              <a:t>reverse_read.c</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tabLst>
                <a:tab pos="685800" algn="l"/>
              </a:tabLst>
            </a:pPr>
            <a:r>
              <a:rPr lang="en-US" sz="2600" dirty="0">
                <a:effectLst/>
                <a:latin typeface="Calibri" panose="020F0502020204030204" pitchFamily="34" charset="0"/>
                <a:ea typeface="Calibri" panose="020F0502020204030204" pitchFamily="34" charset="0"/>
                <a:cs typeface="Calibri" panose="020F0502020204030204" pitchFamily="34" charset="0"/>
              </a:rPr>
              <a:t>./</a:t>
            </a:r>
            <a:r>
              <a:rPr lang="en-US" sz="2600" dirty="0" err="1">
                <a:effectLst/>
                <a:latin typeface="Calibri" panose="020F0502020204030204" pitchFamily="34" charset="0"/>
                <a:ea typeface="Calibri" panose="020F0502020204030204" pitchFamily="34" charset="0"/>
                <a:cs typeface="Calibri" panose="020F0502020204030204" pitchFamily="34" charset="0"/>
              </a:rPr>
              <a:t>a.out</a:t>
            </a:r>
            <a:r>
              <a:rPr lang="en-US" sz="2600" dirty="0">
                <a:effectLst/>
                <a:latin typeface="Calibri" panose="020F0502020204030204" pitchFamily="34" charset="0"/>
                <a:ea typeface="Calibri" panose="020F0502020204030204" pitchFamily="34" charset="0"/>
                <a:cs typeface="Calibri" panose="020F0502020204030204" pitchFamily="34" charset="0"/>
              </a:rPr>
              <a:t> f1.txt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266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F1C3-3260-45FE-B47E-3114ECE3BBD1}"/>
              </a:ext>
            </a:extLst>
          </p:cNvPr>
          <p:cNvSpPr>
            <a:spLocks noGrp="1"/>
          </p:cNvSpPr>
          <p:nvPr>
            <p:ph type="title"/>
          </p:nvPr>
        </p:nvSpPr>
        <p:spPr/>
        <p:txBody>
          <a:bodyPr>
            <a:normAutofit/>
          </a:bodyPr>
          <a:lstStyle/>
          <a:p>
            <a:pPr marL="342900" lvl="0" indent="-342900">
              <a:lnSpc>
                <a:spcPct val="107000"/>
              </a:lnSpc>
            </a:pPr>
            <a:r>
              <a:rPr lang="en-US" sz="2000" b="1" dirty="0">
                <a:effectLst/>
                <a:latin typeface="+mn-lt"/>
                <a:ea typeface="Calibri" panose="020F0502020204030204" pitchFamily="34" charset="0"/>
                <a:cs typeface="CrdchbPckjllAdvOT3b30f6db.B"/>
              </a:rPr>
              <a:t>Run-Time Stack Usage in 32-Bit GCC(Reference Book: K.C Wang System Programming in Unix/Linux)</a:t>
            </a:r>
            <a:br>
              <a:rPr lang="en-IN" sz="2000" dirty="0">
                <a:effectLst/>
                <a:latin typeface="+mn-lt"/>
                <a:ea typeface="Calibri" panose="020F0502020204030204" pitchFamily="34" charset="0"/>
                <a:cs typeface="Times New Roman" panose="02020603050405020304" pitchFamily="18" charset="0"/>
              </a:rPr>
            </a:br>
            <a:endParaRPr lang="en-IN" sz="2000" dirty="0">
              <a:latin typeface="+mn-lt"/>
            </a:endParaRPr>
          </a:p>
        </p:txBody>
      </p:sp>
      <p:pic>
        <p:nvPicPr>
          <p:cNvPr id="8" name="Content Placeholder 7">
            <a:extLst>
              <a:ext uri="{FF2B5EF4-FFF2-40B4-BE49-F238E27FC236}">
                <a16:creationId xmlns:a16="http://schemas.microsoft.com/office/drawing/2014/main" id="{D0913103-6494-4343-8F44-7BB05A864C00}"/>
              </a:ext>
            </a:extLst>
          </p:cNvPr>
          <p:cNvPicPr>
            <a:picLocks noGrp="1" noChangeAspect="1"/>
          </p:cNvPicPr>
          <p:nvPr>
            <p:ph idx="1"/>
          </p:nvPr>
        </p:nvPicPr>
        <p:blipFill>
          <a:blip r:embed="rId2"/>
          <a:stretch>
            <a:fillRect/>
          </a:stretch>
        </p:blipFill>
        <p:spPr>
          <a:xfrm>
            <a:off x="1001532" y="1825625"/>
            <a:ext cx="10515600" cy="4667250"/>
          </a:xfrm>
        </p:spPr>
      </p:pic>
    </p:spTree>
    <p:extLst>
      <p:ext uri="{BB962C8B-B14F-4D97-AF65-F5344CB8AC3E}">
        <p14:creationId xmlns:p14="http://schemas.microsoft.com/office/powerpoint/2010/main" val="422227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64D59C-DA56-4EE2-B320-8D871ABC042C}"/>
              </a:ext>
            </a:extLst>
          </p:cNvPr>
          <p:cNvPicPr>
            <a:picLocks noChangeAspect="1"/>
          </p:cNvPicPr>
          <p:nvPr/>
        </p:nvPicPr>
        <p:blipFill>
          <a:blip r:embed="rId2"/>
          <a:stretch>
            <a:fillRect/>
          </a:stretch>
        </p:blipFill>
        <p:spPr>
          <a:xfrm>
            <a:off x="1247775" y="1128712"/>
            <a:ext cx="9696450" cy="4600575"/>
          </a:xfrm>
          <a:prstGeom prst="rect">
            <a:avLst/>
          </a:prstGeom>
        </p:spPr>
      </p:pic>
    </p:spTree>
    <p:extLst>
      <p:ext uri="{BB962C8B-B14F-4D97-AF65-F5344CB8AC3E}">
        <p14:creationId xmlns:p14="http://schemas.microsoft.com/office/powerpoint/2010/main" val="385833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4324-DEAF-4608-ADD2-C30B4D057E53}"/>
              </a:ext>
            </a:extLst>
          </p:cNvPr>
          <p:cNvSpPr>
            <a:spLocks noGrp="1"/>
          </p:cNvSpPr>
          <p:nvPr>
            <p:ph type="title"/>
          </p:nvPr>
        </p:nvSpPr>
        <p:spPr>
          <a:xfrm>
            <a:off x="718931" y="2379455"/>
            <a:ext cx="10515600" cy="1325563"/>
          </a:xfrm>
        </p:spPr>
        <p:txBody>
          <a:bodyPr/>
          <a:lstStyle/>
          <a:p>
            <a:pPr algn="ctr"/>
            <a:r>
              <a:rPr lang="en-IN" dirty="0"/>
              <a:t>Thank You</a:t>
            </a:r>
          </a:p>
        </p:txBody>
      </p:sp>
    </p:spTree>
    <p:extLst>
      <p:ext uri="{BB962C8B-B14F-4D97-AF65-F5344CB8AC3E}">
        <p14:creationId xmlns:p14="http://schemas.microsoft.com/office/powerpoint/2010/main" val="54774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BE9F-FA57-4A28-9349-D2AE427540C2}"/>
              </a:ext>
            </a:extLst>
          </p:cNvPr>
          <p:cNvSpPr>
            <a:spLocks noGrp="1"/>
          </p:cNvSpPr>
          <p:nvPr>
            <p:ph type="title"/>
          </p:nvPr>
        </p:nvSpPr>
        <p:spPr/>
        <p:txBody>
          <a:bodyPr>
            <a:normAutofit/>
          </a:bodyPr>
          <a:lstStyle/>
          <a:p>
            <a:br>
              <a:rPr lang="en-IN"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The Outcomes of today’s lab are as follows--</a:t>
            </a:r>
            <a:endParaRPr lang="en-IN" dirty="0"/>
          </a:p>
        </p:txBody>
      </p:sp>
      <p:sp>
        <p:nvSpPr>
          <p:cNvPr id="3" name="Content Placeholder 2">
            <a:extLst>
              <a:ext uri="{FF2B5EF4-FFF2-40B4-BE49-F238E27FC236}">
                <a16:creationId xmlns:a16="http://schemas.microsoft.com/office/drawing/2014/main" id="{1B7BCC20-0DF5-4785-BA27-DB5A3BAF34F7}"/>
              </a:ext>
            </a:extLst>
          </p:cNvPr>
          <p:cNvSpPr>
            <a:spLocks noGrp="1"/>
          </p:cNvSpPr>
          <p:nvPr>
            <p:ph idx="1"/>
          </p:nvPr>
        </p:nvSpPr>
        <p:spPr/>
        <p:txBody>
          <a:bodyPr>
            <a:normAutofit/>
          </a:bodyPr>
          <a:lstStyle/>
          <a:p>
            <a:pPr algn="l"/>
            <a:endParaRPr lang="en-IN"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Xv6 design, implementation, and customization.</a:t>
            </a:r>
            <a:br>
              <a:rPr lang="en-US" sz="1800" b="1" i="0" u="none" strike="noStrike" baseline="0" dirty="0">
                <a:solidFill>
                  <a:srgbClr val="000000"/>
                </a:solidFill>
                <a:latin typeface="Calibri" panose="020F0502020204030204" pitchFamily="34" charset="0"/>
              </a:rPr>
            </a:br>
            <a:r>
              <a:rPr lang="en-US" sz="1800" i="0" u="none" strike="noStrike" baseline="0" dirty="0">
                <a:solidFill>
                  <a:srgbClr val="000000"/>
                </a:solidFill>
                <a:latin typeface="Calibri" panose="020F0502020204030204" pitchFamily="34" charset="0"/>
              </a:rPr>
              <a:t>1. TOUCH</a:t>
            </a:r>
            <a:br>
              <a:rPr lang="en-US" sz="1800" i="0" u="none" strike="noStrike" baseline="0" dirty="0">
                <a:solidFill>
                  <a:srgbClr val="000000"/>
                </a:solidFill>
                <a:latin typeface="Calibri" panose="020F0502020204030204" pitchFamily="34" charset="0"/>
              </a:rPr>
            </a:br>
            <a:r>
              <a:rPr lang="en-US" sz="1800" i="0" u="none" strike="noStrike" baseline="0" dirty="0">
                <a:solidFill>
                  <a:srgbClr val="000000"/>
                </a:solidFill>
                <a:latin typeface="Calibri" panose="020F0502020204030204" pitchFamily="34" charset="0"/>
              </a:rPr>
              <a:t>2. TAIL 	</a:t>
            </a:r>
            <a:br>
              <a:rPr lang="en-US" sz="1800" i="0" u="none" strike="noStrike" baseline="0" dirty="0">
                <a:solidFill>
                  <a:srgbClr val="000000"/>
                </a:solidFill>
                <a:latin typeface="Calibri" panose="020F0502020204030204" pitchFamily="34" charset="0"/>
              </a:rPr>
            </a:br>
            <a:endParaRPr lang="en-US" sz="180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UNIX system programming </a:t>
            </a:r>
            <a:r>
              <a:rPr lang="en-IN" sz="1800" b="0" i="0" u="none" strike="noStrike" baseline="0" dirty="0">
                <a:solidFill>
                  <a:srgbClr val="000000"/>
                </a:solidFill>
                <a:latin typeface="Calibri" panose="020F0502020204030204" pitchFamily="34" charset="0"/>
              </a:rPr>
              <a:t>	</a:t>
            </a:r>
          </a:p>
          <a:p>
            <a:pPr marL="0" indent="0">
              <a:buNone/>
            </a:pP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1. </a:t>
            </a:r>
            <a:r>
              <a:rPr lang="en-US" sz="1800" b="0" i="0" u="none" strike="noStrike" baseline="0" dirty="0" err="1">
                <a:solidFill>
                  <a:srgbClr val="000000"/>
                </a:solidFill>
                <a:latin typeface="Calibri" panose="020F0502020204030204" pitchFamily="34" charset="0"/>
              </a:rPr>
              <a:t>lseek</a:t>
            </a:r>
            <a:r>
              <a:rPr lang="en-US" sz="1800" b="0" i="0" u="none" strike="noStrike" baseline="0" dirty="0">
                <a:solidFill>
                  <a:srgbClr val="000000"/>
                </a:solidFill>
                <a:latin typeface="Calibri" panose="020F0502020204030204" pitchFamily="34" charset="0"/>
              </a:rPr>
              <a:t>: Positioning the Offset </a:t>
            </a:r>
          </a:p>
          <a:p>
            <a:r>
              <a:rPr lang="en-US" sz="1800" b="0" i="0" u="none" strike="noStrike" baseline="0" dirty="0">
                <a:solidFill>
                  <a:srgbClr val="000000"/>
                </a:solidFill>
                <a:latin typeface="Calibri" panose="020F0502020204030204" pitchFamily="34" charset="0"/>
              </a:rPr>
              <a:t>2. </a:t>
            </a:r>
            <a:r>
              <a:rPr lang="en-US" sz="1800" b="0" i="0" u="none" strike="noStrike" baseline="0" dirty="0" err="1">
                <a:solidFill>
                  <a:srgbClr val="000000"/>
                </a:solidFill>
                <a:latin typeface="Calibri" panose="020F0502020204030204" pitchFamily="34" charset="0"/>
              </a:rPr>
              <a:t>Pointerreverse_read.c</a:t>
            </a:r>
            <a:r>
              <a:rPr lang="en-US" sz="1800" b="0" i="0" u="none" strike="noStrike" baseline="0" dirty="0">
                <a:solidFill>
                  <a:srgbClr val="000000"/>
                </a:solidFill>
                <a:latin typeface="Calibri" panose="020F0502020204030204" pitchFamily="34" charset="0"/>
              </a:rPr>
              <a:t>: Reading a File in Reverse </a:t>
            </a:r>
          </a:p>
          <a:p>
            <a:r>
              <a:rPr lang="en-US" sz="1800" b="0" i="0" u="none" strike="noStrike" baseline="0" dirty="0">
                <a:solidFill>
                  <a:srgbClr val="000000"/>
                </a:solidFill>
                <a:latin typeface="Calibri" panose="020F0502020204030204" pitchFamily="34" charset="0"/>
              </a:rPr>
              <a:t>3. Run-Time Stack Usage in 32-Bit GCC </a:t>
            </a:r>
            <a:r>
              <a:rPr lang="en-IN" sz="1800" b="0" i="0" u="none" strike="noStrike" baseline="0" dirty="0">
                <a:solidFill>
                  <a:srgbClr val="000000"/>
                </a:solidFill>
                <a:latin typeface="Calibri" panose="020F0502020204030204" pitchFamily="34" charset="0"/>
              </a:rPr>
              <a:t>	</a:t>
            </a:r>
          </a:p>
          <a:p>
            <a:endParaRPr lang="en-IN" dirty="0"/>
          </a:p>
        </p:txBody>
      </p:sp>
    </p:spTree>
    <p:extLst>
      <p:ext uri="{BB962C8B-B14F-4D97-AF65-F5344CB8AC3E}">
        <p14:creationId xmlns:p14="http://schemas.microsoft.com/office/powerpoint/2010/main" val="226318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CA98-9717-48AB-A37A-8104088EAC79}"/>
              </a:ext>
            </a:extLst>
          </p:cNvPr>
          <p:cNvSpPr>
            <a:spLocks noGrp="1"/>
          </p:cNvSpPr>
          <p:nvPr>
            <p:ph type="title"/>
          </p:nvPr>
        </p:nvSpPr>
        <p:spPr>
          <a:xfrm>
            <a:off x="838200" y="365125"/>
            <a:ext cx="10515600" cy="827571"/>
          </a:xfrm>
        </p:spPr>
        <p:txBody>
          <a:bodyPr>
            <a:normAutofit/>
          </a:bodyPr>
          <a:lstStyle/>
          <a:p>
            <a:r>
              <a:rPr lang="en-IN" sz="2000" b="1" dirty="0"/>
              <a:t>Touch Command examples:</a:t>
            </a:r>
            <a:br>
              <a:rPr lang="en-IN" sz="2000" b="1" dirty="0"/>
            </a:br>
            <a:endParaRPr lang="en-IN" sz="2000" b="1" dirty="0"/>
          </a:p>
        </p:txBody>
      </p:sp>
      <p:sp>
        <p:nvSpPr>
          <p:cNvPr id="3" name="Content Placeholder 2">
            <a:extLst>
              <a:ext uri="{FF2B5EF4-FFF2-40B4-BE49-F238E27FC236}">
                <a16:creationId xmlns:a16="http://schemas.microsoft.com/office/drawing/2014/main" id="{304C9A21-D8CE-45D6-B15D-242CBEA70F50}"/>
              </a:ext>
            </a:extLst>
          </p:cNvPr>
          <p:cNvSpPr>
            <a:spLocks noGrp="1"/>
          </p:cNvSpPr>
          <p:nvPr>
            <p:ph idx="1"/>
          </p:nvPr>
        </p:nvSpPr>
        <p:spPr/>
        <p:txBody>
          <a:bodyPr/>
          <a:lstStyle/>
          <a:p>
            <a:pPr marL="0" indent="0">
              <a:buNone/>
            </a:pPr>
            <a:r>
              <a:rPr lang="en-IN" sz="1800" dirty="0">
                <a:solidFill>
                  <a:srgbClr val="000000"/>
                </a:solidFill>
                <a:effectLst/>
                <a:ea typeface="Times New Roman" panose="02020603050405020304" pitchFamily="18" charset="0"/>
              </a:rPr>
              <a:t>Example 1: Create an empty file using touch</a:t>
            </a:r>
            <a:endParaRPr lang="en-IN" sz="1800" dirty="0">
              <a:effectLst/>
              <a:ea typeface="Times New Roman" panose="02020603050405020304" pitchFamily="18" charset="0"/>
            </a:endParaRPr>
          </a:p>
          <a:p>
            <a:pPr marL="0" indent="0">
              <a:buNone/>
            </a:pPr>
            <a:r>
              <a:rPr lang="en-IN" sz="1800" b="1" dirty="0"/>
              <a:t> $ touch filename</a:t>
            </a:r>
          </a:p>
          <a:p>
            <a:pPr marL="0" indent="0">
              <a:buNone/>
            </a:pPr>
            <a:r>
              <a:rPr lang="en-IN" sz="1800" dirty="0"/>
              <a:t>Example 2: </a:t>
            </a:r>
            <a:r>
              <a:rPr lang="en-IN" sz="1800" i="0" dirty="0">
                <a:effectLst/>
              </a:rPr>
              <a:t>create multiple files</a:t>
            </a:r>
          </a:p>
          <a:p>
            <a:pPr marL="0" indent="0">
              <a:buNone/>
            </a:pPr>
            <a:r>
              <a:rPr lang="en-IN" sz="1800" dirty="0"/>
              <a:t> </a:t>
            </a:r>
            <a:r>
              <a:rPr lang="en-IN" sz="1800" b="1" dirty="0"/>
              <a:t>$ touch file1 file2 file3</a:t>
            </a:r>
          </a:p>
          <a:p>
            <a:pPr marL="0" indent="0">
              <a:buNone/>
            </a:pPr>
            <a:r>
              <a:rPr lang="en-IN" sz="1800" dirty="0">
                <a:solidFill>
                  <a:srgbClr val="000000"/>
                </a:solidFill>
                <a:effectLst/>
                <a:ea typeface="Calibri" panose="020F0502020204030204" pitchFamily="34" charset="0"/>
              </a:rPr>
              <a:t>Example 3: Change / Update access time of a file and directory</a:t>
            </a:r>
            <a:endParaRPr lang="en-IN" sz="1800" dirty="0"/>
          </a:p>
          <a:p>
            <a:pPr marL="0" indent="0">
              <a:buNone/>
            </a:pPr>
            <a:r>
              <a:rPr lang="en-IN" sz="1800" dirty="0"/>
              <a:t> </a:t>
            </a:r>
            <a:r>
              <a:rPr lang="en-IN" sz="1800" dirty="0">
                <a:solidFill>
                  <a:srgbClr val="000000"/>
                </a:solidFill>
                <a:effectLst/>
                <a:ea typeface="Times New Roman" panose="02020603050405020304" pitchFamily="18" charset="0"/>
              </a:rPr>
              <a:t>Let’s assume we want to change access time of a file called “example.txt“, to do this use ‘-a‘ option in touch command followed by file name, example is shown below,</a:t>
            </a:r>
          </a:p>
          <a:p>
            <a:pPr marL="0" indent="0">
              <a:buNone/>
            </a:pPr>
            <a:r>
              <a:rPr lang="en-IN" sz="1800" b="1" dirty="0">
                <a:solidFill>
                  <a:srgbClr val="000000"/>
                </a:solidFill>
                <a:ea typeface="Times New Roman" panose="02020603050405020304" pitchFamily="18" charset="0"/>
              </a:rPr>
              <a:t>$ touch –a example.txt</a:t>
            </a:r>
          </a:p>
          <a:p>
            <a:pPr marL="0" indent="0">
              <a:buNone/>
            </a:pPr>
            <a:r>
              <a:rPr lang="en-IN" sz="1800" dirty="0">
                <a:solidFill>
                  <a:srgbClr val="000000"/>
                </a:solidFill>
                <a:effectLst/>
                <a:ea typeface="Calibri" panose="020F0502020204030204" pitchFamily="34" charset="0"/>
                <a:cs typeface="Calibri" panose="020F0502020204030204" pitchFamily="34" charset="0"/>
              </a:rPr>
              <a:t>Now verify whether access time of a file has been updated or not using ‘stat’ command</a:t>
            </a:r>
            <a:endParaRPr lang="en-IN" sz="1800" dirty="0">
              <a:effectLst/>
              <a:ea typeface="Calibri" panose="020F0502020204030204" pitchFamily="34" charset="0"/>
              <a:cs typeface="Times New Roman" panose="02020603050405020304" pitchFamily="18" charset="0"/>
            </a:endParaRPr>
          </a:p>
          <a:p>
            <a:pPr marL="0" indent="0">
              <a:buNone/>
            </a:pPr>
            <a:r>
              <a:rPr lang="en-IN" sz="1800" b="1" dirty="0">
                <a:solidFill>
                  <a:srgbClr val="000000"/>
                </a:solidFill>
                <a:effectLst/>
                <a:ea typeface="Times New Roman" panose="02020603050405020304" pitchFamily="18" charset="0"/>
              </a:rPr>
              <a:t>$ stat example.txt</a:t>
            </a:r>
            <a:endParaRPr lang="en-IN" sz="1800" b="1"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0583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9E46-63C6-4547-AA6D-49CB5C51D35D}"/>
              </a:ext>
            </a:extLst>
          </p:cNvPr>
          <p:cNvSpPr>
            <a:spLocks noGrp="1"/>
          </p:cNvSpPr>
          <p:nvPr>
            <p:ph type="title"/>
          </p:nvPr>
        </p:nvSpPr>
        <p:spPr>
          <a:xfrm>
            <a:off x="838200" y="125896"/>
            <a:ext cx="10515600" cy="708992"/>
          </a:xfrm>
        </p:spPr>
        <p:txBody>
          <a:bodyPr>
            <a:normAutofit fontScale="90000"/>
          </a:bodyPr>
          <a:lstStyle/>
          <a:p>
            <a:br>
              <a:rPr lang="en-IN" sz="1800" b="1" dirty="0">
                <a:effectLst/>
                <a:latin typeface="Calibri" panose="020F0502020204030204" pitchFamily="34" charset="0"/>
                <a:ea typeface="Calibri" panose="020F0502020204030204" pitchFamily="34" charset="0"/>
                <a:cs typeface="Calibri" panose="020F0502020204030204" pitchFamily="34" charset="0"/>
              </a:rPr>
            </a:br>
            <a:br>
              <a:rPr lang="en-IN" sz="1800" b="1" dirty="0">
                <a:effectLst/>
                <a:latin typeface="Calibri" panose="020F0502020204030204" pitchFamily="34" charset="0"/>
                <a:ea typeface="Calibri" panose="020F0502020204030204" pitchFamily="34" charset="0"/>
                <a:cs typeface="Calibri" panose="020F0502020204030204" pitchFamily="34" charset="0"/>
              </a:rPr>
            </a:br>
            <a:r>
              <a:rPr lang="en-IN" sz="1800" b="1" dirty="0">
                <a:effectLst/>
                <a:latin typeface="Calibri" panose="020F0502020204030204" pitchFamily="34" charset="0"/>
                <a:ea typeface="Calibri" panose="020F0502020204030204" pitchFamily="34" charset="0"/>
                <a:cs typeface="Calibri" panose="020F0502020204030204" pitchFamily="34" charset="0"/>
              </a:rPr>
              <a:t>TOUCH COMMAND IN XV6: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310FC1-D593-4DE8-B04B-A1B040B91105}"/>
              </a:ext>
            </a:extLst>
          </p:cNvPr>
          <p:cNvSpPr>
            <a:spLocks noGrp="1"/>
          </p:cNvSpPr>
          <p:nvPr>
            <p:ph idx="1"/>
          </p:nvPr>
        </p:nvSpPr>
        <p:spPr>
          <a:xfrm>
            <a:off x="838200" y="696515"/>
            <a:ext cx="10515600" cy="6035589"/>
          </a:xfrm>
        </p:spPr>
        <p:txBody>
          <a:bodyPr>
            <a:noAutofit/>
          </a:bodyPr>
          <a:lstStyle/>
          <a:p>
            <a:pPr marL="0" indent="0">
              <a:lnSpc>
                <a:spcPct val="100000"/>
              </a:lnSpc>
              <a:spcBef>
                <a:spcPts val="0"/>
              </a:spcBef>
              <a:buNone/>
            </a:pPr>
            <a:r>
              <a:rPr lang="en-IN" sz="1600" dirty="0"/>
              <a:t>#include"types.h"</a:t>
            </a:r>
          </a:p>
          <a:p>
            <a:pPr marL="0" indent="0">
              <a:lnSpc>
                <a:spcPct val="100000"/>
              </a:lnSpc>
              <a:spcBef>
                <a:spcPts val="0"/>
              </a:spcBef>
              <a:buNone/>
            </a:pPr>
            <a:r>
              <a:rPr lang="en-IN" sz="1600" dirty="0"/>
              <a:t>#include "</a:t>
            </a:r>
            <a:r>
              <a:rPr lang="en-IN" sz="1600" dirty="0" err="1"/>
              <a:t>user.h</a:t>
            </a:r>
            <a:r>
              <a:rPr lang="en-IN" sz="1600" dirty="0"/>
              <a:t>"</a:t>
            </a:r>
          </a:p>
          <a:p>
            <a:pPr marL="0" indent="0">
              <a:lnSpc>
                <a:spcPct val="100000"/>
              </a:lnSpc>
              <a:spcBef>
                <a:spcPts val="0"/>
              </a:spcBef>
              <a:buNone/>
            </a:pPr>
            <a:r>
              <a:rPr lang="en-IN" sz="1600" dirty="0"/>
              <a:t>#include "</a:t>
            </a:r>
            <a:r>
              <a:rPr lang="en-IN" sz="1600" dirty="0" err="1"/>
              <a:t>fcntl.h</a:t>
            </a:r>
            <a:r>
              <a:rPr lang="en-IN" sz="1600" dirty="0"/>
              <a:t>"</a:t>
            </a:r>
          </a:p>
          <a:p>
            <a:pPr marL="0" indent="0">
              <a:lnSpc>
                <a:spcPct val="100000"/>
              </a:lnSpc>
              <a:spcBef>
                <a:spcPts val="0"/>
              </a:spcBef>
              <a:buNone/>
            </a:pPr>
            <a:r>
              <a:rPr lang="en-IN" sz="1600" dirty="0"/>
              <a:t>#include "</a:t>
            </a:r>
            <a:r>
              <a:rPr lang="en-IN" sz="1600" dirty="0" err="1"/>
              <a:t>fs.h</a:t>
            </a:r>
            <a:r>
              <a:rPr lang="en-IN" sz="1600" dirty="0"/>
              <a:t>"</a:t>
            </a:r>
          </a:p>
          <a:p>
            <a:pPr marL="0" indent="0">
              <a:lnSpc>
                <a:spcPct val="100000"/>
              </a:lnSpc>
              <a:spcBef>
                <a:spcPts val="0"/>
              </a:spcBef>
              <a:buNone/>
            </a:pPr>
            <a:endParaRPr lang="en-IN" sz="1600" dirty="0"/>
          </a:p>
          <a:p>
            <a:pPr marL="0" indent="0">
              <a:lnSpc>
                <a:spcPct val="100000"/>
              </a:lnSpc>
              <a:spcBef>
                <a:spcPts val="0"/>
              </a:spcBef>
              <a:buNone/>
            </a:pPr>
            <a:r>
              <a:rPr lang="en-IN" sz="1600" dirty="0"/>
              <a:t>int main(int </a:t>
            </a:r>
            <a:r>
              <a:rPr lang="en-IN" sz="1600" dirty="0" err="1"/>
              <a:t>argc,char</a:t>
            </a:r>
            <a:r>
              <a:rPr lang="en-IN" sz="1600" dirty="0"/>
              <a:t> *</a:t>
            </a:r>
            <a:r>
              <a:rPr lang="en-IN" sz="1600" dirty="0" err="1"/>
              <a:t>argv</a:t>
            </a:r>
            <a:r>
              <a:rPr lang="en-IN" sz="1600" dirty="0"/>
              <a:t>[])</a:t>
            </a:r>
          </a:p>
          <a:p>
            <a:pPr marL="0" indent="0">
              <a:lnSpc>
                <a:spcPct val="100000"/>
              </a:lnSpc>
              <a:spcBef>
                <a:spcPts val="0"/>
              </a:spcBef>
              <a:buNone/>
            </a:pPr>
            <a:r>
              <a:rPr lang="en-IN" sz="1600" dirty="0"/>
              <a:t>{</a:t>
            </a:r>
          </a:p>
          <a:p>
            <a:pPr marL="0" indent="0">
              <a:lnSpc>
                <a:spcPct val="100000"/>
              </a:lnSpc>
              <a:spcBef>
                <a:spcPts val="0"/>
              </a:spcBef>
              <a:buNone/>
            </a:pPr>
            <a:r>
              <a:rPr lang="en-IN" sz="1600" dirty="0"/>
              <a:t>    if(</a:t>
            </a:r>
            <a:r>
              <a:rPr lang="en-IN" sz="1600" dirty="0" err="1"/>
              <a:t>argc</a:t>
            </a:r>
            <a:r>
              <a:rPr lang="en-IN" sz="1600" dirty="0"/>
              <a:t>&lt;2)</a:t>
            </a:r>
          </a:p>
          <a:p>
            <a:pPr marL="0" indent="0">
              <a:lnSpc>
                <a:spcPct val="100000"/>
              </a:lnSpc>
              <a:spcBef>
                <a:spcPts val="0"/>
              </a:spcBef>
              <a:buNone/>
            </a:pPr>
            <a:r>
              <a:rPr lang="en-IN" sz="1600" dirty="0"/>
              <a:t>    {</a:t>
            </a:r>
          </a:p>
          <a:p>
            <a:pPr marL="0" indent="0">
              <a:lnSpc>
                <a:spcPct val="100000"/>
              </a:lnSpc>
              <a:spcBef>
                <a:spcPts val="0"/>
              </a:spcBef>
              <a:buNone/>
            </a:pPr>
            <a:r>
              <a:rPr lang="en-IN" sz="1600" dirty="0"/>
              <a:t>        </a:t>
            </a:r>
            <a:r>
              <a:rPr lang="en-IN" sz="1600" dirty="0" err="1"/>
              <a:t>printf</a:t>
            </a:r>
            <a:r>
              <a:rPr lang="en-IN" sz="1600" dirty="0"/>
              <a:t>(1,"Usage: touch [files]...\n");</a:t>
            </a:r>
          </a:p>
          <a:p>
            <a:pPr marL="0" indent="0">
              <a:lnSpc>
                <a:spcPct val="100000"/>
              </a:lnSpc>
              <a:spcBef>
                <a:spcPts val="0"/>
              </a:spcBef>
              <a:buNone/>
            </a:pPr>
            <a:r>
              <a:rPr lang="en-IN" sz="1600" dirty="0"/>
              <a:t>        exit();</a:t>
            </a:r>
          </a:p>
          <a:p>
            <a:pPr marL="0" indent="0">
              <a:lnSpc>
                <a:spcPct val="100000"/>
              </a:lnSpc>
              <a:spcBef>
                <a:spcPts val="0"/>
              </a:spcBef>
              <a:buNone/>
            </a:pPr>
            <a:r>
              <a:rPr lang="en-IN" sz="1600" dirty="0"/>
              <a:t>    }</a:t>
            </a:r>
          </a:p>
          <a:p>
            <a:pPr marL="0" indent="0">
              <a:lnSpc>
                <a:spcPct val="100000"/>
              </a:lnSpc>
              <a:spcBef>
                <a:spcPts val="0"/>
              </a:spcBef>
              <a:buNone/>
            </a:pPr>
            <a:r>
              <a:rPr lang="en-IN" sz="1600" dirty="0"/>
              <a:t>    int </a:t>
            </a:r>
            <a:r>
              <a:rPr lang="en-IN" sz="1600" dirty="0" err="1"/>
              <a:t>i,err</a:t>
            </a:r>
            <a:r>
              <a:rPr lang="en-IN" sz="1600" dirty="0"/>
              <a:t>;</a:t>
            </a:r>
          </a:p>
          <a:p>
            <a:pPr marL="0" indent="0">
              <a:lnSpc>
                <a:spcPct val="100000"/>
              </a:lnSpc>
              <a:spcBef>
                <a:spcPts val="0"/>
              </a:spcBef>
              <a:buNone/>
            </a:pPr>
            <a:r>
              <a:rPr lang="en-IN" sz="1600" dirty="0"/>
              <a:t>    for(</a:t>
            </a:r>
            <a:r>
              <a:rPr lang="en-IN" sz="1600" dirty="0" err="1"/>
              <a:t>i</a:t>
            </a:r>
            <a:r>
              <a:rPr lang="en-IN" sz="1600" dirty="0"/>
              <a:t>=1;i&lt;</a:t>
            </a:r>
            <a:r>
              <a:rPr lang="en-IN" sz="1600" dirty="0" err="1"/>
              <a:t>argc;i</a:t>
            </a:r>
            <a:r>
              <a:rPr lang="en-IN" sz="1600" dirty="0"/>
              <a:t>++)</a:t>
            </a:r>
          </a:p>
          <a:p>
            <a:pPr marL="0" indent="0">
              <a:lnSpc>
                <a:spcPct val="100000"/>
              </a:lnSpc>
              <a:spcBef>
                <a:spcPts val="0"/>
              </a:spcBef>
              <a:buNone/>
            </a:pPr>
            <a:r>
              <a:rPr lang="en-IN" sz="1600" dirty="0"/>
              <a:t>    {</a:t>
            </a:r>
          </a:p>
          <a:p>
            <a:pPr marL="0" indent="0">
              <a:lnSpc>
                <a:spcPct val="100000"/>
              </a:lnSpc>
              <a:spcBef>
                <a:spcPts val="0"/>
              </a:spcBef>
              <a:buNone/>
            </a:pPr>
            <a:r>
              <a:rPr lang="en-IN" sz="1600" dirty="0"/>
              <a:t>        if((err=open(</a:t>
            </a:r>
            <a:r>
              <a:rPr lang="en-IN" sz="1600" dirty="0" err="1"/>
              <a:t>argv</a:t>
            </a:r>
            <a:r>
              <a:rPr lang="en-IN" sz="1600" dirty="0"/>
              <a:t>[</a:t>
            </a:r>
            <a:r>
              <a:rPr lang="en-IN" sz="1600" dirty="0" err="1"/>
              <a:t>i</a:t>
            </a:r>
            <a:r>
              <a:rPr lang="en-IN" sz="1600" dirty="0"/>
              <a:t>],O_CREATE|O_RDWR)) &lt; 0)</a:t>
            </a:r>
          </a:p>
          <a:p>
            <a:pPr marL="0" indent="0">
              <a:lnSpc>
                <a:spcPct val="100000"/>
              </a:lnSpc>
              <a:spcBef>
                <a:spcPts val="0"/>
              </a:spcBef>
              <a:buNone/>
            </a:pPr>
            <a:r>
              <a:rPr lang="en-IN" sz="1600" dirty="0"/>
              <a:t>        {</a:t>
            </a:r>
          </a:p>
          <a:p>
            <a:pPr marL="0" indent="0">
              <a:lnSpc>
                <a:spcPct val="100000"/>
              </a:lnSpc>
              <a:spcBef>
                <a:spcPts val="0"/>
              </a:spcBef>
              <a:buNone/>
            </a:pPr>
            <a:r>
              <a:rPr lang="en-IN" sz="1600" dirty="0"/>
              <a:t>            </a:t>
            </a:r>
            <a:r>
              <a:rPr lang="en-IN" sz="1600" dirty="0" err="1"/>
              <a:t>printf</a:t>
            </a:r>
            <a:r>
              <a:rPr lang="en-IN" sz="1600" dirty="0"/>
              <a:t>(1,"touch: error where creating %s\n",</a:t>
            </a:r>
            <a:r>
              <a:rPr lang="en-IN" sz="1600" dirty="0" err="1"/>
              <a:t>argv</a:t>
            </a:r>
            <a:r>
              <a:rPr lang="en-IN" sz="1600" dirty="0"/>
              <a:t>[</a:t>
            </a:r>
            <a:r>
              <a:rPr lang="en-IN" sz="1600" dirty="0" err="1"/>
              <a:t>i</a:t>
            </a:r>
            <a:r>
              <a:rPr lang="en-IN" sz="1600" dirty="0"/>
              <a:t>]);</a:t>
            </a:r>
          </a:p>
          <a:p>
            <a:pPr marL="0" indent="0">
              <a:lnSpc>
                <a:spcPct val="100000"/>
              </a:lnSpc>
              <a:spcBef>
                <a:spcPts val="0"/>
              </a:spcBef>
              <a:buNone/>
            </a:pPr>
            <a:r>
              <a:rPr lang="en-IN" sz="1600" dirty="0"/>
              <a:t>            exit();</a:t>
            </a:r>
          </a:p>
          <a:p>
            <a:pPr marL="0" indent="0">
              <a:lnSpc>
                <a:spcPct val="100000"/>
              </a:lnSpc>
              <a:spcBef>
                <a:spcPts val="0"/>
              </a:spcBef>
              <a:buNone/>
            </a:pPr>
            <a:r>
              <a:rPr lang="en-IN" sz="1600" dirty="0"/>
              <a:t>        }</a:t>
            </a:r>
          </a:p>
          <a:p>
            <a:pPr marL="0" indent="0">
              <a:lnSpc>
                <a:spcPct val="100000"/>
              </a:lnSpc>
              <a:spcBef>
                <a:spcPts val="0"/>
              </a:spcBef>
              <a:buNone/>
            </a:pPr>
            <a:r>
              <a:rPr lang="en-IN" sz="1600" dirty="0"/>
              <a:t>        close(err);</a:t>
            </a:r>
          </a:p>
          <a:p>
            <a:pPr marL="0" indent="0">
              <a:lnSpc>
                <a:spcPct val="100000"/>
              </a:lnSpc>
              <a:spcBef>
                <a:spcPts val="0"/>
              </a:spcBef>
              <a:buNone/>
            </a:pPr>
            <a:r>
              <a:rPr lang="en-IN" sz="1600" dirty="0"/>
              <a:t>    }</a:t>
            </a:r>
          </a:p>
          <a:p>
            <a:pPr marL="0" indent="0">
              <a:lnSpc>
                <a:spcPct val="100000"/>
              </a:lnSpc>
              <a:spcBef>
                <a:spcPts val="0"/>
              </a:spcBef>
              <a:buNone/>
            </a:pPr>
            <a:r>
              <a:rPr lang="en-IN" sz="1600" dirty="0"/>
              <a:t>    exit();</a:t>
            </a:r>
          </a:p>
          <a:p>
            <a:pPr marL="0" indent="0">
              <a:lnSpc>
                <a:spcPct val="100000"/>
              </a:lnSpc>
              <a:spcBef>
                <a:spcPts val="0"/>
              </a:spcBef>
              <a:buNone/>
            </a:pPr>
            <a:r>
              <a:rPr lang="en-IN" sz="1600" dirty="0"/>
              <a:t>}	</a:t>
            </a:r>
          </a:p>
          <a:p>
            <a:pPr>
              <a:lnSpc>
                <a:spcPct val="100000"/>
              </a:lnSpc>
              <a:spcBef>
                <a:spcPts val="0"/>
              </a:spcBef>
            </a:pPr>
            <a:endParaRPr lang="en-IN" sz="1800" dirty="0"/>
          </a:p>
        </p:txBody>
      </p:sp>
    </p:spTree>
    <p:extLst>
      <p:ext uri="{BB962C8B-B14F-4D97-AF65-F5344CB8AC3E}">
        <p14:creationId xmlns:p14="http://schemas.microsoft.com/office/powerpoint/2010/main" val="130202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C08-A18F-4BBF-AD9E-BBFB22833738}"/>
              </a:ext>
            </a:extLst>
          </p:cNvPr>
          <p:cNvSpPr>
            <a:spLocks noGrp="1"/>
          </p:cNvSpPr>
          <p:nvPr>
            <p:ph type="title"/>
          </p:nvPr>
        </p:nvSpPr>
        <p:spPr>
          <a:xfrm>
            <a:off x="838200" y="109124"/>
            <a:ext cx="10515600" cy="752268"/>
          </a:xfrm>
        </p:spPr>
        <p:txBody>
          <a:bodyPr>
            <a:normAutofit/>
          </a:bodyPr>
          <a:lstStyle/>
          <a:p>
            <a:r>
              <a:rPr lang="en-IN" sz="1800" b="1" dirty="0"/>
              <a:t>Steps for execution:</a:t>
            </a:r>
          </a:p>
        </p:txBody>
      </p:sp>
      <p:sp>
        <p:nvSpPr>
          <p:cNvPr id="3" name="Content Placeholder 2">
            <a:extLst>
              <a:ext uri="{FF2B5EF4-FFF2-40B4-BE49-F238E27FC236}">
                <a16:creationId xmlns:a16="http://schemas.microsoft.com/office/drawing/2014/main" id="{946B2D09-6FA8-4DF2-9077-7A103CC2BBEF}"/>
              </a:ext>
            </a:extLst>
          </p:cNvPr>
          <p:cNvSpPr>
            <a:spLocks noGrp="1"/>
          </p:cNvSpPr>
          <p:nvPr>
            <p:ph idx="1"/>
          </p:nvPr>
        </p:nvSpPr>
        <p:spPr>
          <a:xfrm>
            <a:off x="838200" y="768556"/>
            <a:ext cx="10515600" cy="5685253"/>
          </a:xfrm>
        </p:spPr>
        <p:txBody>
          <a:bodyPr>
            <a:noAutofit/>
          </a:bodyPr>
          <a:lstStyle/>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Step 1: Open </a:t>
            </a:r>
            <a:r>
              <a:rPr lang="en-IN" sz="1800" dirty="0" err="1">
                <a:effectLst/>
                <a:latin typeface="Calibri" panose="020F0502020204030204" pitchFamily="34" charset="0"/>
                <a:ea typeface="Calibri" panose="020F0502020204030204" pitchFamily="34" charset="0"/>
                <a:cs typeface="Calibri" panose="020F0502020204030204" pitchFamily="34" charset="0"/>
              </a:rPr>
              <a:t>Makefile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Syntax: vi </a:t>
            </a:r>
            <a:r>
              <a:rPr lang="en-IN" sz="1800" dirty="0" err="1">
                <a:effectLst/>
                <a:latin typeface="Calibri" panose="020F0502020204030204" pitchFamily="34" charset="0"/>
                <a:ea typeface="Calibri" panose="020F0502020204030204" pitchFamily="34" charset="0"/>
                <a:cs typeface="Calibri" panose="020F0502020204030204" pitchFamily="34" charset="0"/>
              </a:rPr>
              <a:t>Makefile</a:t>
            </a: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Step 2: IN </a:t>
            </a:r>
            <a:r>
              <a:rPr lang="en-IN" sz="1800" dirty="0" err="1">
                <a:effectLst/>
                <a:latin typeface="Calibri" panose="020F0502020204030204" pitchFamily="34" charset="0"/>
                <a:ea typeface="Calibri" panose="020F0502020204030204" pitchFamily="34" charset="0"/>
                <a:cs typeface="Calibri" panose="020F0502020204030204" pitchFamily="34" charset="0"/>
              </a:rPr>
              <a:t>Makefile</a:t>
            </a:r>
            <a:r>
              <a:rPr lang="en-IN" sz="1800" dirty="0">
                <a:effectLst/>
                <a:latin typeface="Calibri" panose="020F0502020204030204" pitchFamily="34" charset="0"/>
                <a:ea typeface="Calibri" panose="020F0502020204030204" pitchFamily="34" charset="0"/>
                <a:cs typeface="Calibri" panose="020F0502020204030204" pitchFamily="34" charset="0"/>
              </a:rPr>
              <a:t> program do the following changes in two sections</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spcAft>
                <a:spcPts val="800"/>
              </a:spcAft>
              <a:buNone/>
            </a:pPr>
            <a:r>
              <a:rPr lang="en-IN" sz="18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UPROGS=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_cat\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_echo\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forktest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_grep\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init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_kill\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_ln\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mkdir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_rm\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sh</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stressfs</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usertests</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wc</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_zombie\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_</a:t>
            </a:r>
            <a:r>
              <a:rPr lang="en-IN" sz="1800" b="1" dirty="0" err="1">
                <a:effectLst/>
                <a:latin typeface="Calibri" panose="020F0502020204030204" pitchFamily="34" charset="0"/>
                <a:ea typeface="Calibri" panose="020F0502020204030204" pitchFamily="34" charset="0"/>
                <a:cs typeface="Calibri" panose="020F0502020204030204" pitchFamily="34" charset="0"/>
              </a:rPr>
              <a:t>touchex</a:t>
            </a:r>
            <a:r>
              <a:rPr lang="en-IN" sz="1800" b="1" dirty="0">
                <a:effectLst/>
                <a:latin typeface="Calibri" panose="020F0502020204030204" pitchFamily="34" charset="0"/>
                <a:ea typeface="Calibri" panose="020F0502020204030204" pitchFamily="34" charset="0"/>
                <a:cs typeface="Calibri" panose="020F0502020204030204" pitchFamily="34" charset="0"/>
              </a:rPr>
              <a:t>\</a:t>
            </a:r>
          </a:p>
          <a:p>
            <a:pPr marL="619125" indent="0">
              <a:lnSpc>
                <a:spcPts val="1250"/>
              </a:lnSpc>
              <a:spcBef>
                <a:spcPts val="0"/>
              </a:spcBef>
              <a:buNone/>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marL="671830" indent="0">
              <a:lnSpc>
                <a:spcPts val="125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EXTRA=    \ </a:t>
            </a:r>
            <a:r>
              <a:rPr lang="en-IN" sz="1800" b="1" dirty="0" err="1">
                <a:effectLst/>
                <a:latin typeface="Calibri" panose="020F0502020204030204" pitchFamily="34" charset="0"/>
                <a:ea typeface="Calibri" panose="020F0502020204030204" pitchFamily="34" charset="0"/>
                <a:cs typeface="Calibri" panose="020F0502020204030204" pitchFamily="34" charset="0"/>
              </a:rPr>
              <a:t>mkfs.c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ulib.c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user.h</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cat.c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echo.c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forktest.c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grep.c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kill.c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ln.c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ls.c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mkdir.c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rm.c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stressfs.c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usertests.c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wc.c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zombie.c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touchex.c</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printf.c</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umalloc.c</a:t>
            </a:r>
            <a:r>
              <a:rPr lang="en-IN" sz="1800" b="1" dirty="0">
                <a:effectLst/>
                <a:latin typeface="Calibri" panose="020F0502020204030204" pitchFamily="34" charset="0"/>
                <a:ea typeface="Calibri" panose="020F0502020204030204" pitchFamily="34" charset="0"/>
                <a:cs typeface="Calibri" panose="020F0502020204030204" pitchFamily="34" charset="0"/>
              </a:rPr>
              <a:t>\ README dot-</a:t>
            </a:r>
            <a:r>
              <a:rPr lang="en-IN" sz="1800" b="1" dirty="0" err="1">
                <a:effectLst/>
                <a:latin typeface="Calibri" panose="020F0502020204030204" pitchFamily="34" charset="0"/>
                <a:ea typeface="Calibri" panose="020F0502020204030204" pitchFamily="34" charset="0"/>
                <a:cs typeface="Calibri" panose="020F0502020204030204" pitchFamily="34" charset="0"/>
              </a:rPr>
              <a:t>bochsrc</a:t>
            </a:r>
            <a:r>
              <a:rPr lang="en-IN" sz="1800" b="1" dirty="0">
                <a:effectLst/>
                <a:latin typeface="Calibri" panose="020F0502020204030204" pitchFamily="34" charset="0"/>
                <a:ea typeface="Calibri" panose="020F0502020204030204" pitchFamily="34" charset="0"/>
                <a:cs typeface="Calibri" panose="020F0502020204030204" pitchFamily="34" charset="0"/>
              </a:rPr>
              <a:t> *.pl toc.* runoff runoff1 </a:t>
            </a:r>
            <a:r>
              <a:rPr lang="en-IN" sz="1800" b="1" dirty="0" err="1">
                <a:effectLst/>
                <a:latin typeface="Calibri" panose="020F0502020204030204" pitchFamily="34" charset="0"/>
                <a:ea typeface="Calibri" panose="020F0502020204030204" pitchFamily="34" charset="0"/>
                <a:cs typeface="Calibri" panose="020F0502020204030204" pitchFamily="34" charset="0"/>
              </a:rPr>
              <a:t>runoff.list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gdbinit.tmpl</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gdbutil</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9125" indent="0">
              <a:lnSpc>
                <a:spcPts val="125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IN" sz="1800" dirty="0"/>
          </a:p>
        </p:txBody>
      </p:sp>
    </p:spTree>
    <p:extLst>
      <p:ext uri="{BB962C8B-B14F-4D97-AF65-F5344CB8AC3E}">
        <p14:creationId xmlns:p14="http://schemas.microsoft.com/office/powerpoint/2010/main" val="299114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4CFD-8A80-4E10-8AE0-42686E5AB01C}"/>
              </a:ext>
            </a:extLst>
          </p:cNvPr>
          <p:cNvSpPr>
            <a:spLocks noGrp="1"/>
          </p:cNvSpPr>
          <p:nvPr>
            <p:ph idx="1"/>
          </p:nvPr>
        </p:nvSpPr>
        <p:spPr>
          <a:xfrm>
            <a:off x="838200" y="596348"/>
            <a:ext cx="10515600" cy="5580615"/>
          </a:xfrm>
        </p:spPr>
        <p:txBody>
          <a:bodyPr/>
          <a:lstStyle/>
          <a:p>
            <a:pPr marL="671830" indent="0">
              <a:lnSpc>
                <a:spcPts val="125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Enter the following commands to compile the whole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Syntax: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make clean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Make</a:t>
            </a:r>
          </a:p>
          <a:p>
            <a:pPr marL="671830" indent="0">
              <a:lnSpc>
                <a:spcPts val="125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Now, start xv6 system on QEMU and when it booted up, run ls command to check whether our program is available for the user.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Syntax:</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make </a:t>
            </a:r>
            <a:r>
              <a:rPr lang="en-IN" sz="1800" b="1" dirty="0" err="1">
                <a:effectLst/>
                <a:latin typeface="Calibri" panose="020F0502020204030204" pitchFamily="34" charset="0"/>
                <a:ea typeface="Calibri" panose="020F0502020204030204" pitchFamily="34" charset="0"/>
                <a:cs typeface="Calibri" panose="020F0502020204030204" pitchFamily="34" charset="0"/>
              </a:rPr>
              <a:t>qemu-nox</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ls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Check whether </a:t>
            </a:r>
            <a:r>
              <a:rPr lang="en-IN" sz="1800" dirty="0" err="1">
                <a:effectLst/>
                <a:latin typeface="Calibri" panose="020F0502020204030204" pitchFamily="34" charset="0"/>
                <a:ea typeface="Calibri" panose="020F0502020204030204" pitchFamily="34" charset="0"/>
                <a:cs typeface="Calibri" panose="020F0502020204030204" pitchFamily="34" charset="0"/>
              </a:rPr>
              <a:t>touchex</a:t>
            </a:r>
            <a:r>
              <a:rPr lang="en-IN" sz="1800" dirty="0">
                <a:effectLst/>
                <a:latin typeface="Calibri" panose="020F0502020204030204" pitchFamily="34" charset="0"/>
                <a:ea typeface="Calibri" panose="020F0502020204030204" pitchFamily="34" charset="0"/>
                <a:cs typeface="Calibri" panose="020F0502020204030204" pitchFamily="34" charset="0"/>
              </a:rPr>
              <a:t> is listed in the </a:t>
            </a:r>
            <a:r>
              <a:rPr lang="en-IN" sz="1800" dirty="0" err="1">
                <a:effectLst/>
                <a:latin typeface="Calibri" panose="020F0502020204030204" pitchFamily="34" charset="0"/>
                <a:ea typeface="Calibri" panose="020F0502020204030204" pitchFamily="34" charset="0"/>
                <a:cs typeface="Calibri" panose="020F0502020204030204" pitchFamily="34" charset="0"/>
              </a:rPr>
              <a:t>output.If</a:t>
            </a:r>
            <a:r>
              <a:rPr lang="en-IN" sz="1800" dirty="0">
                <a:effectLst/>
                <a:latin typeface="Calibri" panose="020F0502020204030204" pitchFamily="34" charset="0"/>
                <a:ea typeface="Calibri" panose="020F0502020204030204" pitchFamily="34" charset="0"/>
                <a:cs typeface="Calibri" panose="020F0502020204030204" pitchFamily="34" charset="0"/>
              </a:rPr>
              <a:t> yes then use that as a command.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touchex</a:t>
            </a:r>
            <a:r>
              <a:rPr lang="en-IN" sz="1800" b="1" dirty="0">
                <a:effectLst/>
                <a:latin typeface="Calibri" panose="020F0502020204030204" pitchFamily="34" charset="0"/>
                <a:ea typeface="Calibri" panose="020F0502020204030204" pitchFamily="34" charset="0"/>
                <a:cs typeface="Calibri" panose="020F0502020204030204" pitchFamily="34" charset="0"/>
              </a:rPr>
              <a:t> f1.txt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ls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output should show f1.txt in the list of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1830" indent="0">
              <a:lnSpc>
                <a:spcPts val="125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8918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C902-F2B2-48DA-ABD5-CFECD56FC70E}"/>
              </a:ext>
            </a:extLst>
          </p:cNvPr>
          <p:cNvSpPr>
            <a:spLocks noGrp="1"/>
          </p:cNvSpPr>
          <p:nvPr>
            <p:ph type="title"/>
          </p:nvPr>
        </p:nvSpPr>
        <p:spPr>
          <a:xfrm>
            <a:off x="838200" y="365126"/>
            <a:ext cx="10515600" cy="655292"/>
          </a:xfrm>
        </p:spPr>
        <p:txBody>
          <a:bodyPr>
            <a:normAutofit/>
          </a:bodyPr>
          <a:lstStyle/>
          <a:p>
            <a:r>
              <a:rPr lang="en-IN" sz="2000" b="1" dirty="0"/>
              <a:t>Tail Command with examples:</a:t>
            </a:r>
          </a:p>
        </p:txBody>
      </p:sp>
      <p:sp>
        <p:nvSpPr>
          <p:cNvPr id="3" name="Content Placeholder 2">
            <a:extLst>
              <a:ext uri="{FF2B5EF4-FFF2-40B4-BE49-F238E27FC236}">
                <a16:creationId xmlns:a16="http://schemas.microsoft.com/office/drawing/2014/main" id="{99296D92-DB55-4CE8-AFE7-914D584B4F09}"/>
              </a:ext>
            </a:extLst>
          </p:cNvPr>
          <p:cNvSpPr>
            <a:spLocks noGrp="1"/>
          </p:cNvSpPr>
          <p:nvPr>
            <p:ph idx="1"/>
          </p:nvPr>
        </p:nvSpPr>
        <p:spPr/>
        <p:txBody>
          <a:bodyPr>
            <a:normAutofit fontScale="92500" lnSpcReduction="10000"/>
          </a:bodyPr>
          <a:lstStyle/>
          <a:p>
            <a:pPr marL="0" indent="0">
              <a:buNone/>
            </a:pPr>
            <a:r>
              <a:rPr lang="en-US" sz="1800" b="0" i="0" dirty="0">
                <a:effectLst/>
                <a:latin typeface="+mj-lt"/>
              </a:rPr>
              <a:t>The tail command, as the name implies, print the last N number of data of the given input. By default it prints the last 10 lines of the specified files. If more than one file name is provided, then data from each file is precedes by its file name.</a:t>
            </a:r>
          </a:p>
          <a:p>
            <a:pPr marL="0" indent="0">
              <a:buNone/>
            </a:pPr>
            <a:endParaRPr lang="en-US" sz="1800" dirty="0">
              <a:latin typeface="+mj-lt"/>
            </a:endParaRPr>
          </a:p>
          <a:p>
            <a:pPr marL="0" indent="0">
              <a:buNone/>
            </a:pPr>
            <a:r>
              <a:rPr lang="en-US" sz="1800" dirty="0">
                <a:latin typeface="+mj-lt"/>
              </a:rPr>
              <a:t>$ tail filename.txt</a:t>
            </a:r>
          </a:p>
          <a:p>
            <a:pPr marL="0" indent="0">
              <a:buNone/>
            </a:pPr>
            <a:r>
              <a:rPr lang="en-US" sz="1800" dirty="0">
                <a:latin typeface="+mj-lt"/>
              </a:rPr>
              <a:t>Prints the last 10 lines from the given filename.</a:t>
            </a:r>
          </a:p>
          <a:p>
            <a:pPr marL="0" indent="0">
              <a:buNone/>
            </a:pPr>
            <a:endParaRPr lang="en-IN" sz="1800" dirty="0">
              <a:latin typeface="+mj-lt"/>
            </a:endParaRPr>
          </a:p>
          <a:p>
            <a:pPr marL="0" indent="0">
              <a:buNone/>
            </a:pPr>
            <a:r>
              <a:rPr lang="en-IN" sz="1800" dirty="0">
                <a:latin typeface="+mj-lt"/>
              </a:rPr>
              <a:t>There are options that can be given along with the tail command like:</a:t>
            </a:r>
          </a:p>
          <a:p>
            <a:pPr marL="0" indent="0">
              <a:buNone/>
            </a:pPr>
            <a:r>
              <a:rPr lang="en-IN" sz="1800" dirty="0">
                <a:latin typeface="+mj-lt"/>
              </a:rPr>
              <a:t>-n </a:t>
            </a:r>
            <a:r>
              <a:rPr lang="en-IN" sz="1800" dirty="0">
                <a:latin typeface="+mj-lt"/>
                <a:sym typeface="Wingdings" panose="05000000000000000000" pitchFamily="2" charset="2"/>
              </a:rPr>
              <a:t> prints the last n number of lines </a:t>
            </a:r>
          </a:p>
          <a:p>
            <a:pPr marL="0" indent="0">
              <a:buNone/>
            </a:pPr>
            <a:r>
              <a:rPr lang="en-IN" sz="1800" dirty="0">
                <a:latin typeface="+mj-lt"/>
                <a:sym typeface="Wingdings" panose="05000000000000000000" pitchFamily="2" charset="2"/>
              </a:rPr>
              <a:t>$ tail –n 3 filename.txt </a:t>
            </a:r>
          </a:p>
          <a:p>
            <a:pPr marL="0" indent="0">
              <a:buNone/>
            </a:pPr>
            <a:r>
              <a:rPr lang="en-IN" sz="1800" dirty="0">
                <a:latin typeface="+mj-lt"/>
                <a:sym typeface="Wingdings" panose="05000000000000000000" pitchFamily="2" charset="2"/>
              </a:rPr>
              <a:t>Prints the last three lines from the given filename.</a:t>
            </a:r>
          </a:p>
          <a:p>
            <a:pPr marL="0" indent="0">
              <a:buNone/>
            </a:pPr>
            <a:r>
              <a:rPr lang="en-IN" sz="1800" dirty="0">
                <a:latin typeface="+mj-lt"/>
                <a:sym typeface="Wingdings" panose="05000000000000000000" pitchFamily="2" charset="2"/>
              </a:rPr>
              <a:t>$ tail +n filename.txt</a:t>
            </a:r>
          </a:p>
          <a:p>
            <a:pPr marL="0" indent="0">
              <a:buNone/>
            </a:pPr>
            <a:r>
              <a:rPr lang="en-US" sz="1800" b="0" i="0" dirty="0">
                <a:effectLst/>
                <a:latin typeface="+mj-lt"/>
              </a:rPr>
              <a:t>Tail command also comes with an </a:t>
            </a:r>
            <a:r>
              <a:rPr lang="en-US" sz="1800" b="1" i="0" dirty="0">
                <a:effectLst/>
                <a:latin typeface="+mj-lt"/>
              </a:rPr>
              <a:t>‘+’</a:t>
            </a:r>
            <a:r>
              <a:rPr lang="en-US" sz="1800" b="0" i="0" dirty="0">
                <a:effectLst/>
                <a:latin typeface="+mj-lt"/>
              </a:rPr>
              <a:t> option which is not present in the head command. With this option tail command prints the data starting from specified line number of the file instead of end.</a:t>
            </a:r>
            <a:endParaRPr lang="en-IN" sz="1800" dirty="0">
              <a:latin typeface="+mj-lt"/>
              <a:sym typeface="Wingdings" panose="05000000000000000000" pitchFamily="2" charset="2"/>
            </a:endParaRPr>
          </a:p>
          <a:p>
            <a:pPr marL="0" indent="0">
              <a:buNone/>
            </a:pPr>
            <a:endParaRPr lang="en-IN" sz="1800" dirty="0">
              <a:latin typeface="+mj-lt"/>
            </a:endParaRPr>
          </a:p>
        </p:txBody>
      </p:sp>
    </p:spTree>
    <p:extLst>
      <p:ext uri="{BB962C8B-B14F-4D97-AF65-F5344CB8AC3E}">
        <p14:creationId xmlns:p14="http://schemas.microsoft.com/office/powerpoint/2010/main" val="39855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3F66-10AB-45FC-A234-D41083E198E4}"/>
              </a:ext>
            </a:extLst>
          </p:cNvPr>
          <p:cNvSpPr>
            <a:spLocks noGrp="1"/>
          </p:cNvSpPr>
          <p:nvPr>
            <p:ph type="title"/>
          </p:nvPr>
        </p:nvSpPr>
        <p:spPr>
          <a:xfrm>
            <a:off x="838200" y="365125"/>
            <a:ext cx="10515600" cy="681797"/>
          </a:xfrm>
        </p:spPr>
        <p:txBody>
          <a:bodyPr>
            <a:normAutofit fontScale="90000"/>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TAIL COMMAND IN XV6: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62E09E-96DE-4220-AE18-0CA27A27C5ED}"/>
              </a:ext>
            </a:extLst>
          </p:cNvPr>
          <p:cNvSpPr>
            <a:spLocks noGrp="1"/>
          </p:cNvSpPr>
          <p:nvPr>
            <p:ph idx="1"/>
          </p:nvPr>
        </p:nvSpPr>
        <p:spPr>
          <a:xfrm>
            <a:off x="838200" y="1046921"/>
            <a:ext cx="10515600" cy="5565913"/>
          </a:xfrm>
        </p:spPr>
        <p:txBody>
          <a:bodyPr>
            <a:noAutofit/>
          </a:bodyPr>
          <a:lstStyle/>
          <a:p>
            <a:pPr marL="0" indent="0">
              <a:spcBef>
                <a:spcPts val="0"/>
              </a:spcBef>
              <a:buNone/>
            </a:pPr>
            <a:r>
              <a:rPr lang="en-US" sz="1600" dirty="0"/>
              <a:t>#include "</a:t>
            </a:r>
            <a:r>
              <a:rPr lang="en-US" sz="1600" dirty="0" err="1"/>
              <a:t>stat.h</a:t>
            </a:r>
            <a:r>
              <a:rPr lang="en-US" sz="1600" dirty="0"/>
              <a:t>"</a:t>
            </a:r>
          </a:p>
          <a:p>
            <a:pPr marL="0" indent="0">
              <a:spcBef>
                <a:spcPts val="0"/>
              </a:spcBef>
              <a:buNone/>
            </a:pPr>
            <a:r>
              <a:rPr lang="en-US" sz="1600" dirty="0"/>
              <a:t>#include “</a:t>
            </a:r>
            <a:r>
              <a:rPr lang="en-US" sz="1600" dirty="0" err="1"/>
              <a:t>types.h</a:t>
            </a:r>
            <a:r>
              <a:rPr lang="en-US" sz="1600" dirty="0"/>
              <a:t>”</a:t>
            </a:r>
          </a:p>
          <a:p>
            <a:pPr marL="0" indent="0">
              <a:spcBef>
                <a:spcPts val="0"/>
              </a:spcBef>
              <a:buNone/>
            </a:pPr>
            <a:r>
              <a:rPr lang="en-US" sz="1600" dirty="0"/>
              <a:t>#include "</a:t>
            </a:r>
            <a:r>
              <a:rPr lang="en-US" sz="1600" dirty="0" err="1"/>
              <a:t>user.h</a:t>
            </a:r>
            <a:r>
              <a:rPr lang="en-US" sz="1600" dirty="0"/>
              <a:t>"</a:t>
            </a:r>
          </a:p>
          <a:p>
            <a:pPr marL="0" indent="0">
              <a:spcBef>
                <a:spcPts val="0"/>
              </a:spcBef>
              <a:buNone/>
            </a:pPr>
            <a:r>
              <a:rPr lang="en-US" sz="1600" dirty="0"/>
              <a:t>#include "</a:t>
            </a:r>
            <a:r>
              <a:rPr lang="en-US" sz="1600" dirty="0" err="1"/>
              <a:t>fcntl.h</a:t>
            </a:r>
            <a:r>
              <a:rPr lang="en-US" sz="1600" dirty="0"/>
              <a:t>"</a:t>
            </a:r>
          </a:p>
          <a:p>
            <a:pPr marL="0" indent="0">
              <a:spcBef>
                <a:spcPts val="0"/>
              </a:spcBef>
              <a:buNone/>
            </a:pPr>
            <a:endParaRPr lang="en-US" sz="1600" dirty="0"/>
          </a:p>
          <a:p>
            <a:pPr marL="0" indent="0">
              <a:spcBef>
                <a:spcPts val="0"/>
              </a:spcBef>
              <a:buNone/>
            </a:pPr>
            <a:r>
              <a:rPr lang="en-US" sz="1600" dirty="0"/>
              <a:t>char </a:t>
            </a:r>
            <a:r>
              <a:rPr lang="en-US" sz="1600" dirty="0" err="1"/>
              <a:t>buf</a:t>
            </a:r>
            <a:r>
              <a:rPr lang="en-US" sz="1600" dirty="0"/>
              <a:t> [1024];</a:t>
            </a:r>
          </a:p>
          <a:p>
            <a:pPr marL="0" indent="0">
              <a:spcBef>
                <a:spcPts val="0"/>
              </a:spcBef>
              <a:buNone/>
            </a:pPr>
            <a:endParaRPr lang="en-US" sz="1600" dirty="0"/>
          </a:p>
          <a:p>
            <a:pPr marL="0" indent="0">
              <a:spcBef>
                <a:spcPts val="0"/>
              </a:spcBef>
              <a:buNone/>
            </a:pPr>
            <a:r>
              <a:rPr lang="en-US" sz="1600" dirty="0"/>
              <a:t>void tail (int </a:t>
            </a:r>
            <a:r>
              <a:rPr lang="en-US" sz="1600" dirty="0" err="1"/>
              <a:t>fd</a:t>
            </a:r>
            <a:r>
              <a:rPr lang="en-US" sz="1600" dirty="0"/>
              <a:t>, char *name, int line) {</a:t>
            </a:r>
          </a:p>
          <a:p>
            <a:pPr marL="0" indent="0">
              <a:spcBef>
                <a:spcPts val="0"/>
              </a:spcBef>
              <a:buNone/>
            </a:pPr>
            <a:r>
              <a:rPr lang="en-US" sz="1600" dirty="0"/>
              <a:t>  int </a:t>
            </a:r>
            <a:r>
              <a:rPr lang="en-US" sz="1600" dirty="0" err="1"/>
              <a:t>i</a:t>
            </a:r>
            <a:r>
              <a:rPr lang="en-US" sz="1600" dirty="0"/>
              <a:t>, n;  //here the size of the read chunk is defined by n, and </a:t>
            </a:r>
            <a:r>
              <a:rPr lang="en-US" sz="1600" dirty="0" err="1"/>
              <a:t>i</a:t>
            </a:r>
            <a:r>
              <a:rPr lang="en-US" sz="1600" dirty="0"/>
              <a:t> is used to keep a track of the chunk index</a:t>
            </a:r>
          </a:p>
          <a:p>
            <a:pPr marL="0" indent="0">
              <a:spcBef>
                <a:spcPts val="0"/>
              </a:spcBef>
              <a:buNone/>
            </a:pPr>
            <a:r>
              <a:rPr lang="en-US" sz="1600" dirty="0"/>
              <a:t>  int l=0; // here total lines are defined by l, and the character count in the string is defined by c</a:t>
            </a:r>
          </a:p>
          <a:p>
            <a:pPr marL="0" indent="0">
              <a:spcBef>
                <a:spcPts val="0"/>
              </a:spcBef>
              <a:buNone/>
            </a:pPr>
            <a:r>
              <a:rPr lang="en-US" sz="1600" dirty="0"/>
              <a:t>  int count = 0;</a:t>
            </a:r>
          </a:p>
          <a:p>
            <a:pPr marL="0" indent="0">
              <a:spcBef>
                <a:spcPts val="0"/>
              </a:spcBef>
              <a:buNone/>
            </a:pPr>
            <a:endParaRPr lang="en-US" sz="1600" dirty="0"/>
          </a:p>
          <a:p>
            <a:pPr marL="0" indent="0">
              <a:spcBef>
                <a:spcPts val="0"/>
              </a:spcBef>
              <a:buNone/>
            </a:pPr>
            <a:r>
              <a:rPr lang="en-US" sz="1600" dirty="0"/>
              <a:t>  int temp = open ("temporary", O_CREATE | O_RDWR);     // creating a temporary file to store the data/ user input in it then print it</a:t>
            </a:r>
          </a:p>
          <a:p>
            <a:pPr marL="0" indent="0">
              <a:spcBef>
                <a:spcPts val="0"/>
              </a:spcBef>
              <a:buNone/>
            </a:pPr>
            <a:endParaRPr lang="en-US" sz="1600" dirty="0"/>
          </a:p>
          <a:p>
            <a:pPr marL="0" indent="0">
              <a:spcBef>
                <a:spcPts val="0"/>
              </a:spcBef>
              <a:buNone/>
            </a:pPr>
            <a:r>
              <a:rPr lang="en-US" sz="1600" dirty="0"/>
              <a:t>  while((n = read(</a:t>
            </a:r>
            <a:r>
              <a:rPr lang="en-US" sz="1600" dirty="0" err="1"/>
              <a:t>fd</a:t>
            </a:r>
            <a:r>
              <a:rPr lang="en-US" sz="1600" dirty="0"/>
              <a:t>, </a:t>
            </a:r>
            <a:r>
              <a:rPr lang="en-US" sz="1600" dirty="0" err="1"/>
              <a:t>buf</a:t>
            </a:r>
            <a:r>
              <a:rPr lang="en-US" sz="1600" dirty="0"/>
              <a:t>, </a:t>
            </a:r>
            <a:r>
              <a:rPr lang="en-US" sz="1600" dirty="0" err="1"/>
              <a:t>sizeof</a:t>
            </a:r>
            <a:r>
              <a:rPr lang="en-US" sz="1600" dirty="0"/>
              <a:t>(</a:t>
            </a:r>
            <a:r>
              <a:rPr lang="en-US" sz="1600" dirty="0" err="1"/>
              <a:t>buf</a:t>
            </a:r>
            <a:r>
              <a:rPr lang="en-US" sz="1600" dirty="0"/>
              <a:t>))) &gt; 0 )</a:t>
            </a:r>
          </a:p>
          <a:p>
            <a:pPr marL="0" indent="0">
              <a:spcBef>
                <a:spcPts val="0"/>
              </a:spcBef>
              <a:buNone/>
            </a:pPr>
            <a:r>
              <a:rPr lang="en-US" sz="1600" dirty="0"/>
              <a:t>  {</a:t>
            </a:r>
          </a:p>
          <a:p>
            <a:pPr marL="0" indent="0">
              <a:spcBef>
                <a:spcPts val="0"/>
              </a:spcBef>
              <a:buNone/>
            </a:pPr>
            <a:r>
              <a:rPr lang="en-US" sz="1600" dirty="0"/>
              <a:t>    write (temp, </a:t>
            </a:r>
            <a:r>
              <a:rPr lang="en-US" sz="1600" dirty="0" err="1"/>
              <a:t>buf</a:t>
            </a:r>
            <a:r>
              <a:rPr lang="en-US" sz="1600" dirty="0"/>
              <a:t>, n);                               // writing the n chunks of data from buffer to the temp file</a:t>
            </a:r>
          </a:p>
          <a:p>
            <a:pPr marL="0" indent="0">
              <a:spcBef>
                <a:spcPts val="0"/>
              </a:spcBef>
              <a:buNone/>
            </a:pPr>
            <a:endParaRPr lang="en-US" sz="1600" dirty="0"/>
          </a:p>
          <a:p>
            <a:pPr marL="0" indent="0">
              <a:spcBef>
                <a:spcPts val="0"/>
              </a:spcBef>
              <a:buNone/>
            </a:pPr>
            <a:r>
              <a:rPr lang="en-US" sz="1600" dirty="0"/>
              <a:t>    for(</a:t>
            </a:r>
            <a:r>
              <a:rPr lang="en-US" sz="1600" dirty="0" err="1"/>
              <a:t>i</a:t>
            </a:r>
            <a:r>
              <a:rPr lang="en-US" sz="1600" dirty="0"/>
              <a:t>=0;i&lt;=n ;</a:t>
            </a:r>
            <a:r>
              <a:rPr lang="en-US" sz="1600" dirty="0" err="1"/>
              <a:t>i</a:t>
            </a:r>
            <a:r>
              <a:rPr lang="en-US" sz="1600" dirty="0"/>
              <a:t>++)</a:t>
            </a:r>
          </a:p>
          <a:p>
            <a:pPr marL="0" indent="0">
              <a:spcBef>
                <a:spcPts val="0"/>
              </a:spcBef>
              <a:buNone/>
            </a:pPr>
            <a:r>
              <a:rPr lang="en-US" sz="1600" dirty="0"/>
              <a:t>    {</a:t>
            </a:r>
          </a:p>
          <a:p>
            <a:pPr marL="0" indent="0">
              <a:spcBef>
                <a:spcPts val="0"/>
              </a:spcBef>
              <a:buNone/>
            </a:pPr>
            <a:r>
              <a:rPr lang="en-US" sz="1600" dirty="0"/>
              <a:t>      if(</a:t>
            </a:r>
            <a:r>
              <a:rPr lang="en-US" sz="1600" dirty="0" err="1"/>
              <a:t>buf</a:t>
            </a:r>
            <a:r>
              <a:rPr lang="en-US" sz="1600" dirty="0"/>
              <a:t>[</a:t>
            </a:r>
            <a:r>
              <a:rPr lang="en-US" sz="1600" dirty="0" err="1"/>
              <a:t>i</a:t>
            </a:r>
            <a:r>
              <a:rPr lang="en-US" sz="1600" dirty="0"/>
              <a:t>] != '\n')                                // checking for end of line, if so then </a:t>
            </a:r>
            <a:r>
              <a:rPr lang="en-US" sz="1600" dirty="0" err="1"/>
              <a:t>conitnue</a:t>
            </a:r>
            <a:endParaRPr lang="en-US" sz="1600" dirty="0"/>
          </a:p>
          <a:p>
            <a:pPr marL="0" indent="0">
              <a:spcBef>
                <a:spcPts val="0"/>
              </a:spcBef>
              <a:buNone/>
            </a:pPr>
            <a:r>
              <a:rPr lang="en-US" sz="1600" dirty="0"/>
              <a:t>      {</a:t>
            </a:r>
          </a:p>
          <a:p>
            <a:pPr marL="0" indent="0">
              <a:spcBef>
                <a:spcPts val="0"/>
              </a:spcBef>
              <a:buNone/>
            </a:pPr>
            <a:r>
              <a:rPr lang="en-US" sz="1600" dirty="0"/>
              <a:t>        continue;</a:t>
            </a:r>
          </a:p>
          <a:p>
            <a:pPr marL="0" indent="0">
              <a:spcBef>
                <a:spcPts val="0"/>
              </a:spcBef>
              <a:buNone/>
            </a:pPr>
            <a:r>
              <a:rPr lang="en-US" sz="1600" dirty="0"/>
              <a:t>      }</a:t>
            </a:r>
          </a:p>
          <a:p>
            <a:pPr marL="0" indent="0">
              <a:spcBef>
                <a:spcPts val="0"/>
              </a:spcBef>
              <a:buNone/>
            </a:pPr>
            <a:endParaRPr lang="en-IN" sz="1600" dirty="0"/>
          </a:p>
        </p:txBody>
      </p:sp>
    </p:spTree>
    <p:extLst>
      <p:ext uri="{BB962C8B-B14F-4D97-AF65-F5344CB8AC3E}">
        <p14:creationId xmlns:p14="http://schemas.microsoft.com/office/powerpoint/2010/main" val="51754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CAE10-85A3-45B4-B142-99D6756C59E0}"/>
              </a:ext>
            </a:extLst>
          </p:cNvPr>
          <p:cNvSpPr>
            <a:spLocks noGrp="1"/>
          </p:cNvSpPr>
          <p:nvPr>
            <p:ph idx="1"/>
          </p:nvPr>
        </p:nvSpPr>
        <p:spPr>
          <a:xfrm>
            <a:off x="493643" y="130934"/>
            <a:ext cx="10515600" cy="6596132"/>
          </a:xfrm>
        </p:spPr>
        <p:txBody>
          <a:bodyPr>
            <a:noAutofit/>
          </a:bodyPr>
          <a:lstStyle/>
          <a:p>
            <a:pPr marL="0" indent="0">
              <a:spcBef>
                <a:spcPts val="0"/>
              </a:spcBef>
              <a:buNone/>
            </a:pPr>
            <a:r>
              <a:rPr lang="en-US" sz="1600" dirty="0"/>
              <a:t> else                                              // else count the number of lines in the file</a:t>
            </a:r>
          </a:p>
          <a:p>
            <a:pPr marL="0" indent="0">
              <a:spcBef>
                <a:spcPts val="0"/>
              </a:spcBef>
              <a:buNone/>
            </a:pPr>
            <a:r>
              <a:rPr lang="en-US" sz="1600" dirty="0"/>
              <a:t>      {</a:t>
            </a:r>
          </a:p>
          <a:p>
            <a:pPr marL="0" indent="0">
              <a:spcBef>
                <a:spcPts val="0"/>
              </a:spcBef>
              <a:buNone/>
            </a:pPr>
            <a:r>
              <a:rPr lang="en-US" sz="1600" dirty="0"/>
              <a:t>        l++;</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endParaRPr lang="en-US" sz="1600" dirty="0"/>
          </a:p>
          <a:p>
            <a:pPr marL="0" indent="0">
              <a:spcBef>
                <a:spcPts val="0"/>
              </a:spcBef>
              <a:buNone/>
            </a:pPr>
            <a:r>
              <a:rPr lang="en-US" sz="1600" dirty="0"/>
              <a:t>  close (temp);</a:t>
            </a:r>
          </a:p>
          <a:p>
            <a:pPr marL="0" indent="0">
              <a:spcBef>
                <a:spcPts val="0"/>
              </a:spcBef>
              <a:buNone/>
            </a:pPr>
            <a:endParaRPr lang="en-US" sz="1600" dirty="0"/>
          </a:p>
          <a:p>
            <a:pPr marL="0" indent="0">
              <a:spcBef>
                <a:spcPts val="0"/>
              </a:spcBef>
              <a:buNone/>
            </a:pPr>
            <a:r>
              <a:rPr lang="en-US" sz="1600" dirty="0"/>
              <a:t>  if (n &lt; 0)</a:t>
            </a:r>
          </a:p>
          <a:p>
            <a:pPr marL="0" indent="0">
              <a:spcBef>
                <a:spcPts val="0"/>
              </a:spcBef>
              <a:buNone/>
            </a:pPr>
            <a:r>
              <a:rPr lang="en-US" sz="1600" dirty="0"/>
              <a:t>  {</a:t>
            </a:r>
          </a:p>
          <a:p>
            <a:pPr marL="0" indent="0">
              <a:spcBef>
                <a:spcPts val="0"/>
              </a:spcBef>
              <a:buNone/>
            </a:pPr>
            <a:r>
              <a:rPr lang="en-US" sz="1600" dirty="0"/>
              <a:t>    </a:t>
            </a:r>
            <a:r>
              <a:rPr lang="en-US" sz="1600" dirty="0" err="1"/>
              <a:t>printf</a:t>
            </a:r>
            <a:r>
              <a:rPr lang="en-US" sz="1600" dirty="0"/>
              <a:t>(1, "tail: read error\n");</a:t>
            </a:r>
          </a:p>
          <a:p>
            <a:pPr marL="0" indent="0">
              <a:spcBef>
                <a:spcPts val="0"/>
              </a:spcBef>
              <a:buNone/>
            </a:pPr>
            <a:r>
              <a:rPr lang="en-US" sz="1600" dirty="0"/>
              <a:t>    exit();</a:t>
            </a:r>
          </a:p>
          <a:p>
            <a:pPr marL="0" indent="0">
              <a:spcBef>
                <a:spcPts val="0"/>
              </a:spcBef>
              <a:buNone/>
            </a:pPr>
            <a:r>
              <a:rPr lang="en-US" sz="1600" dirty="0"/>
              <a:t>  }</a:t>
            </a:r>
          </a:p>
          <a:p>
            <a:pPr marL="0" indent="0">
              <a:spcBef>
                <a:spcPts val="0"/>
              </a:spcBef>
              <a:buNone/>
            </a:pPr>
            <a:endParaRPr lang="en-US" sz="1600" dirty="0"/>
          </a:p>
          <a:p>
            <a:pPr marL="0" indent="0">
              <a:spcBef>
                <a:spcPts val="0"/>
              </a:spcBef>
              <a:buNone/>
            </a:pPr>
            <a:r>
              <a:rPr lang="en-US" sz="1600" dirty="0"/>
              <a:t>  temp = open ("temporary", 0);                       // opening the file reading the file from the beginning</a:t>
            </a:r>
          </a:p>
          <a:p>
            <a:pPr marL="0" indent="0">
              <a:spcBef>
                <a:spcPts val="0"/>
              </a:spcBef>
              <a:buNone/>
            </a:pPr>
            <a:r>
              <a:rPr lang="en-US" sz="1600" dirty="0"/>
              <a:t>  </a:t>
            </a:r>
          </a:p>
          <a:p>
            <a:pPr marL="0" indent="0">
              <a:spcBef>
                <a:spcPts val="0"/>
              </a:spcBef>
              <a:buNone/>
            </a:pPr>
            <a:r>
              <a:rPr lang="en-US" sz="1600" dirty="0"/>
              <a:t>  while((n = read(temp, </a:t>
            </a:r>
            <a:r>
              <a:rPr lang="en-US" sz="1600" dirty="0" err="1"/>
              <a:t>buf</a:t>
            </a:r>
            <a:r>
              <a:rPr lang="en-US" sz="1600" dirty="0"/>
              <a:t>, </a:t>
            </a:r>
            <a:r>
              <a:rPr lang="en-US" sz="1600" dirty="0" err="1"/>
              <a:t>sizeof</a:t>
            </a:r>
            <a:r>
              <a:rPr lang="en-US" sz="1600" dirty="0"/>
              <a:t>(</a:t>
            </a:r>
            <a:r>
              <a:rPr lang="en-US" sz="1600" dirty="0" err="1"/>
              <a:t>buf</a:t>
            </a:r>
            <a:r>
              <a:rPr lang="en-US" sz="1600" dirty="0"/>
              <a:t>))) &gt; 0 )</a:t>
            </a:r>
          </a:p>
          <a:p>
            <a:pPr marL="0" indent="0">
              <a:spcBef>
                <a:spcPts val="0"/>
              </a:spcBef>
              <a:buNone/>
            </a:pPr>
            <a:r>
              <a:rPr lang="en-US" sz="1600" dirty="0"/>
              <a:t>  {</a:t>
            </a:r>
          </a:p>
          <a:p>
            <a:pPr marL="0" indent="0">
              <a:spcBef>
                <a:spcPts val="0"/>
              </a:spcBef>
              <a:buNone/>
            </a:pPr>
            <a:r>
              <a:rPr lang="en-US" sz="1600" dirty="0"/>
              <a:t>    for (</a:t>
            </a:r>
            <a:r>
              <a:rPr lang="en-US" sz="1600" dirty="0" err="1"/>
              <a:t>i</a:t>
            </a:r>
            <a:r>
              <a:rPr lang="en-US" sz="1600" dirty="0"/>
              <a:t> = 0; </a:t>
            </a:r>
            <a:r>
              <a:rPr lang="en-US" sz="1600" dirty="0" err="1"/>
              <a:t>i</a:t>
            </a:r>
            <a:r>
              <a:rPr lang="en-US" sz="1600" dirty="0"/>
              <a:t>&lt;n; </a:t>
            </a:r>
            <a:r>
              <a:rPr lang="en-US" sz="1600" dirty="0" err="1"/>
              <a:t>i</a:t>
            </a:r>
            <a:r>
              <a:rPr lang="en-US" sz="1600" dirty="0"/>
              <a:t>++) </a:t>
            </a:r>
          </a:p>
          <a:p>
            <a:pPr marL="0" indent="0">
              <a:spcBef>
                <a:spcPts val="0"/>
              </a:spcBef>
              <a:buNone/>
            </a:pPr>
            <a:r>
              <a:rPr lang="en-US" sz="1600" dirty="0"/>
              <a:t>    {</a:t>
            </a:r>
          </a:p>
          <a:p>
            <a:pPr marL="0" indent="0">
              <a:spcBef>
                <a:spcPts val="0"/>
              </a:spcBef>
              <a:buNone/>
            </a:pPr>
            <a:r>
              <a:rPr lang="en-US" sz="1600" dirty="0"/>
              <a:t>      if (count &gt;= (l - line))          // to check if the counter value exceeds the last n lines to be printed or not, if yes then print those lines</a:t>
            </a:r>
          </a:p>
          <a:p>
            <a:pPr marL="0" indent="0">
              <a:spcBef>
                <a:spcPts val="0"/>
              </a:spcBef>
              <a:buNone/>
            </a:pPr>
            <a:r>
              <a:rPr lang="en-US" sz="1600" dirty="0"/>
              <a:t>      {</a:t>
            </a:r>
          </a:p>
          <a:p>
            <a:pPr marL="0" indent="0">
              <a:spcBef>
                <a:spcPts val="0"/>
              </a:spcBef>
              <a:buNone/>
            </a:pPr>
            <a:r>
              <a:rPr lang="en-US" sz="1600" dirty="0"/>
              <a:t>        </a:t>
            </a:r>
            <a:r>
              <a:rPr lang="en-US" sz="1600" dirty="0" err="1"/>
              <a:t>printf</a:t>
            </a:r>
            <a:r>
              <a:rPr lang="en-US" sz="1600" dirty="0"/>
              <a:t>(1,"%c",buf[</a:t>
            </a:r>
            <a:r>
              <a:rPr lang="en-US" sz="1600" dirty="0" err="1"/>
              <a:t>i</a:t>
            </a:r>
            <a:r>
              <a:rPr lang="en-US" sz="1600" dirty="0"/>
              <a:t>]);</a:t>
            </a:r>
          </a:p>
          <a:p>
            <a:pPr marL="0" indent="0">
              <a:spcBef>
                <a:spcPts val="0"/>
              </a:spcBef>
              <a:buNone/>
            </a:pPr>
            <a:r>
              <a:rPr lang="en-US" sz="1600" dirty="0"/>
              <a:t>      }</a:t>
            </a:r>
          </a:p>
          <a:p>
            <a:pPr marL="0" indent="0">
              <a:spcBef>
                <a:spcPts val="0"/>
              </a:spcBef>
              <a:buNone/>
            </a:pPr>
            <a:r>
              <a:rPr lang="en-US" sz="1600" dirty="0"/>
              <a:t>      else if (l &lt; line)                // to check </a:t>
            </a:r>
            <a:r>
              <a:rPr lang="en-US" sz="1600" dirty="0" err="1"/>
              <a:t>i</a:t>
            </a:r>
            <a:r>
              <a:rPr lang="en-US" sz="1600" dirty="0"/>
              <a:t> </a:t>
            </a:r>
            <a:r>
              <a:rPr lang="en-US" sz="1600" dirty="0" err="1"/>
              <a:t>fthe</a:t>
            </a:r>
            <a:r>
              <a:rPr lang="en-US" sz="1600" dirty="0"/>
              <a:t> total number of lines in the file are less than the requested number of lines</a:t>
            </a:r>
          </a:p>
          <a:p>
            <a:pPr marL="0" indent="0">
              <a:spcBef>
                <a:spcPts val="0"/>
              </a:spcBef>
              <a:buNone/>
            </a:pPr>
            <a:r>
              <a:rPr lang="en-US" sz="1600" dirty="0"/>
              <a:t>      {</a:t>
            </a:r>
          </a:p>
          <a:p>
            <a:pPr marL="0" indent="0">
              <a:spcBef>
                <a:spcPts val="0"/>
              </a:spcBef>
              <a:buNone/>
            </a:pPr>
            <a:r>
              <a:rPr lang="en-US" sz="1600" dirty="0"/>
              <a:t>        </a:t>
            </a:r>
            <a:r>
              <a:rPr lang="en-US" sz="1600" dirty="0" err="1"/>
              <a:t>printf</a:t>
            </a:r>
            <a:r>
              <a:rPr lang="en-US" sz="1600" dirty="0"/>
              <a:t>(1,"%c",buf[</a:t>
            </a:r>
            <a:r>
              <a:rPr lang="en-US" sz="1600" dirty="0" err="1"/>
              <a:t>i</a:t>
            </a:r>
            <a:r>
              <a:rPr lang="en-US" sz="1600" dirty="0"/>
              <a:t>]);</a:t>
            </a:r>
          </a:p>
          <a:p>
            <a:pPr marL="0" indent="0">
              <a:spcBef>
                <a:spcPts val="0"/>
              </a:spcBef>
              <a:buNone/>
            </a:pPr>
            <a:r>
              <a:rPr lang="en-US" sz="1600" dirty="0"/>
              <a:t>      }</a:t>
            </a:r>
          </a:p>
          <a:p>
            <a:pPr marL="0" indent="0">
              <a:spcBef>
                <a:spcPts val="0"/>
              </a:spcBef>
              <a:buNone/>
            </a:pPr>
            <a:r>
              <a:rPr lang="en-US" sz="1600" dirty="0"/>
              <a:t>      </a:t>
            </a:r>
            <a:endParaRPr lang="en-IN" sz="1600" dirty="0"/>
          </a:p>
        </p:txBody>
      </p:sp>
    </p:spTree>
    <p:extLst>
      <p:ext uri="{BB962C8B-B14F-4D97-AF65-F5344CB8AC3E}">
        <p14:creationId xmlns:p14="http://schemas.microsoft.com/office/powerpoint/2010/main" val="3559614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2311</Words>
  <Application>Microsoft Office PowerPoint</Application>
  <PresentationFormat>Widescreen</PresentationFormat>
  <Paragraphs>277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Advanced Lab-2</vt:lpstr>
      <vt:lpstr>  The Outcomes of today’s lab are as follows--</vt:lpstr>
      <vt:lpstr>Touch Command examples: </vt:lpstr>
      <vt:lpstr>  TOUCH COMMAND IN XV6: </vt:lpstr>
      <vt:lpstr>Steps for execution:</vt:lpstr>
      <vt:lpstr>PowerPoint Presentation</vt:lpstr>
      <vt:lpstr>Tail Command with examples:</vt:lpstr>
      <vt:lpstr>TAIL COMMAND IN XV6: </vt:lpstr>
      <vt:lpstr>PowerPoint Presentation</vt:lpstr>
      <vt:lpstr>PowerPoint Presentation</vt:lpstr>
      <vt:lpstr>PowerPoint Presentation</vt:lpstr>
      <vt:lpstr>lseek: Positioning the Offset (17.8)  (REFERENCE TEXT BOOK: SUMITABHA DAS) </vt:lpstr>
      <vt:lpstr>Example on lseek: </vt:lpstr>
      <vt:lpstr>reverse_read.c Reading a File in Reverse(17.8.1)   </vt:lpstr>
      <vt:lpstr>reverse_read.c Reading a File in Reverse(17.8.1)   </vt:lpstr>
      <vt:lpstr>Run-Time Stack Usage in 32-Bit GCC(Reference Book: K.C Wang System Programming in Unix/Linux)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Lab-2</dc:title>
  <dc:creator>M Sai Prasanthi</dc:creator>
  <cp:lastModifiedBy>M Sai Prasanthi</cp:lastModifiedBy>
  <cp:revision>3</cp:revision>
  <dcterms:created xsi:type="dcterms:W3CDTF">2020-10-14T15:20:55Z</dcterms:created>
  <dcterms:modified xsi:type="dcterms:W3CDTF">2020-10-14T16:37:42Z</dcterms:modified>
</cp:coreProperties>
</file>