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64" r:id="rId4"/>
    <p:sldId id="285" r:id="rId5"/>
    <p:sldId id="260" r:id="rId6"/>
    <p:sldId id="262" r:id="rId7"/>
    <p:sldId id="276" r:id="rId8"/>
    <p:sldId id="263" r:id="rId9"/>
    <p:sldId id="274" r:id="rId10"/>
    <p:sldId id="270" r:id="rId11"/>
    <p:sldId id="271" r:id="rId12"/>
    <p:sldId id="287" r:id="rId13"/>
    <p:sldId id="288" r:id="rId14"/>
    <p:sldId id="286" r:id="rId15"/>
    <p:sldId id="266" r:id="rId16"/>
    <p:sldId id="267" r:id="rId17"/>
    <p:sldId id="268" r:id="rId18"/>
    <p:sldId id="269" r:id="rId19"/>
    <p:sldId id="277" r:id="rId20"/>
    <p:sldId id="278" r:id="rId21"/>
    <p:sldId id="282" r:id="rId22"/>
    <p:sldId id="283" r:id="rId23"/>
    <p:sldId id="284" r:id="rId24"/>
    <p:sldId id="279" r:id="rId25"/>
    <p:sldId id="289" r:id="rId26"/>
    <p:sldId id="290" r:id="rId27"/>
    <p:sldId id="291"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15C0-05D0-4FED-A714-D16BF1D48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E9373-A998-47D4-AEB3-22AFFF497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A823FC-43C4-4AB2-A918-886F3E661D27}"/>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5" name="Footer Placeholder 4">
            <a:extLst>
              <a:ext uri="{FF2B5EF4-FFF2-40B4-BE49-F238E27FC236}">
                <a16:creationId xmlns:a16="http://schemas.microsoft.com/office/drawing/2014/main" id="{C1B1CBED-0187-4D37-A25A-F9465F669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AB2FD-E35E-4F8D-8A99-0FBB260772B6}"/>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156505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BECC-B05B-41C9-912A-91F32715EF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9F292-3AD8-4F2D-A2CA-15C3CD832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8728D-2611-465B-8449-CAEB0BEB4EF9}"/>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5" name="Footer Placeholder 4">
            <a:extLst>
              <a:ext uri="{FF2B5EF4-FFF2-40B4-BE49-F238E27FC236}">
                <a16:creationId xmlns:a16="http://schemas.microsoft.com/office/drawing/2014/main" id="{58F29136-11C0-44D6-9951-4B22C8F23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EE508-218E-49CE-B7B5-250E98F319C5}"/>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36434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1B2C0F-2E34-48BE-9E0E-057AE6013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F890D7-A937-49CC-92BB-5E1873FA7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10800-0E86-480E-8BEF-0DEEC487482F}"/>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5" name="Footer Placeholder 4">
            <a:extLst>
              <a:ext uri="{FF2B5EF4-FFF2-40B4-BE49-F238E27FC236}">
                <a16:creationId xmlns:a16="http://schemas.microsoft.com/office/drawing/2014/main" id="{938894FD-D1CD-4AA3-AE4F-7445E7A7D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C0890-3686-4AFC-A610-BAAA7D549BC5}"/>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417648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A5CF-7B29-4980-A339-F6B767A9F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78D87-86D1-4677-B760-85BE56417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94B72-023B-4C07-8C77-0D032C35C2CE}"/>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5" name="Footer Placeholder 4">
            <a:extLst>
              <a:ext uri="{FF2B5EF4-FFF2-40B4-BE49-F238E27FC236}">
                <a16:creationId xmlns:a16="http://schemas.microsoft.com/office/drawing/2014/main" id="{A13549D6-3814-4C9C-8DD2-92701492A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FE1C7-DE7E-41F2-A68F-22E1C32DF2AD}"/>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248944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38EF-E550-48A5-A114-3630F6306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974AEF-F890-49A1-A4D0-C0529035E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A973C-5E4D-4D2D-9860-2C91C16AF2E1}"/>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5" name="Footer Placeholder 4">
            <a:extLst>
              <a:ext uri="{FF2B5EF4-FFF2-40B4-BE49-F238E27FC236}">
                <a16:creationId xmlns:a16="http://schemas.microsoft.com/office/drawing/2014/main" id="{07BD4E69-1181-4EC4-AB9C-6C62A950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F840C-6177-480E-ADAB-2FA1B24982EC}"/>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19565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2841-69BF-48A6-BB94-D0D68EC4CD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5D98B-12D0-4453-BD3B-7E2E9A89A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21C16-886B-487C-B79A-17592E1D3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767149-E202-4081-A0BA-2609E75B0C9E}"/>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6" name="Footer Placeholder 5">
            <a:extLst>
              <a:ext uri="{FF2B5EF4-FFF2-40B4-BE49-F238E27FC236}">
                <a16:creationId xmlns:a16="http://schemas.microsoft.com/office/drawing/2014/main" id="{CFF10EA3-A870-4CC0-A35C-F2F9A5C5B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0E11A-DA98-40A4-8767-99CFC0F1C120}"/>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4228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B1AC-F377-45B9-8AB9-9CC0393D75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CB558-2EC1-4E12-9844-0CB82E64F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A04B7-F5E2-459B-9C29-7F7860B0EA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FEFA9D-0DD0-438C-A08F-05D5D1043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2DC75-99F8-446D-AD89-FF49AE74B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DFDBB5-65A1-436A-A03A-AA413BA91D27}"/>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8" name="Footer Placeholder 7">
            <a:extLst>
              <a:ext uri="{FF2B5EF4-FFF2-40B4-BE49-F238E27FC236}">
                <a16:creationId xmlns:a16="http://schemas.microsoft.com/office/drawing/2014/main" id="{807BCBCF-ACE8-457D-B316-9A75775B2E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2AFD5F-04A9-438D-8097-605584B3B91D}"/>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410551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C963-FE57-43E0-8F4B-D3ED9B920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24060D-E375-43BC-B90F-F6A77E8589E6}"/>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4" name="Footer Placeholder 3">
            <a:extLst>
              <a:ext uri="{FF2B5EF4-FFF2-40B4-BE49-F238E27FC236}">
                <a16:creationId xmlns:a16="http://schemas.microsoft.com/office/drawing/2014/main" id="{26A06581-E9C2-4A58-8749-EAD48C9D5A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72751-DAEA-46DA-BDEE-9916413D187F}"/>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119644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C51D6-2303-471E-A74D-76C56EDB5751}"/>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3" name="Footer Placeholder 2">
            <a:extLst>
              <a:ext uri="{FF2B5EF4-FFF2-40B4-BE49-F238E27FC236}">
                <a16:creationId xmlns:a16="http://schemas.microsoft.com/office/drawing/2014/main" id="{559E939C-CD09-4B29-9C3D-643F27F05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20DF79-1699-40F3-BFE3-C78F2C263947}"/>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60024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B613-AF96-4EE9-94B9-A6AA3074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57A60-ADAA-47AE-A452-71293DF7C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F7919C-7460-4C8A-B169-830D038DB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AD0A5-9F43-4391-9242-300D0FD36D9A}"/>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6" name="Footer Placeholder 5">
            <a:extLst>
              <a:ext uri="{FF2B5EF4-FFF2-40B4-BE49-F238E27FC236}">
                <a16:creationId xmlns:a16="http://schemas.microsoft.com/office/drawing/2014/main" id="{2258EB4B-B603-4D88-B1FB-BC7586AB9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13C80-1284-4744-8B32-41B0DB53E28E}"/>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164033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DD8E-490E-4E8B-973F-2A80FCAA8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87AEE-8B1D-41D6-A25D-7437855C6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BADDE9-987C-446C-9021-4F777D0CF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D1DDE-F11C-4B7C-A32E-62A3327F309E}"/>
              </a:ext>
            </a:extLst>
          </p:cNvPr>
          <p:cNvSpPr>
            <a:spLocks noGrp="1"/>
          </p:cNvSpPr>
          <p:nvPr>
            <p:ph type="dt" sz="half" idx="10"/>
          </p:nvPr>
        </p:nvSpPr>
        <p:spPr/>
        <p:txBody>
          <a:bodyPr/>
          <a:lstStyle/>
          <a:p>
            <a:fld id="{18638BBB-947B-4FA8-86E2-7BB96F80FCA0}" type="datetimeFigureOut">
              <a:rPr lang="en-US" smtClean="0"/>
              <a:t>7/27/2020</a:t>
            </a:fld>
            <a:endParaRPr lang="en-US"/>
          </a:p>
        </p:txBody>
      </p:sp>
      <p:sp>
        <p:nvSpPr>
          <p:cNvPr id="6" name="Footer Placeholder 5">
            <a:extLst>
              <a:ext uri="{FF2B5EF4-FFF2-40B4-BE49-F238E27FC236}">
                <a16:creationId xmlns:a16="http://schemas.microsoft.com/office/drawing/2014/main" id="{8C42C8F5-32B8-473D-9C22-0564466ED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9E8AFC-2B2D-43A5-8865-B6A61A04218E}"/>
              </a:ext>
            </a:extLst>
          </p:cNvPr>
          <p:cNvSpPr>
            <a:spLocks noGrp="1"/>
          </p:cNvSpPr>
          <p:nvPr>
            <p:ph type="sldNum" sz="quarter" idx="12"/>
          </p:nvPr>
        </p:nvSpPr>
        <p:spPr/>
        <p:txBody>
          <a:bodyPr/>
          <a:lstStyle/>
          <a:p>
            <a:fld id="{019DC430-45FE-4D56-82ED-A15007905B00}" type="slidenum">
              <a:rPr lang="en-US" smtClean="0"/>
              <a:t>‹#›</a:t>
            </a:fld>
            <a:endParaRPr lang="en-US"/>
          </a:p>
        </p:txBody>
      </p:sp>
    </p:spTree>
    <p:extLst>
      <p:ext uri="{BB962C8B-B14F-4D97-AF65-F5344CB8AC3E}">
        <p14:creationId xmlns:p14="http://schemas.microsoft.com/office/powerpoint/2010/main" val="183254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3FA21-43F5-46D7-8499-315066EC7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62A04E-CE0F-478B-AA98-9065661B4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F0EC2-B4CF-49CD-8328-8BBEF02B1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38BBB-947B-4FA8-86E2-7BB96F80FCA0}" type="datetimeFigureOut">
              <a:rPr lang="en-US" smtClean="0"/>
              <a:t>7/27/2020</a:t>
            </a:fld>
            <a:endParaRPr lang="en-US"/>
          </a:p>
        </p:txBody>
      </p:sp>
      <p:sp>
        <p:nvSpPr>
          <p:cNvPr id="5" name="Footer Placeholder 4">
            <a:extLst>
              <a:ext uri="{FF2B5EF4-FFF2-40B4-BE49-F238E27FC236}">
                <a16:creationId xmlns:a16="http://schemas.microsoft.com/office/drawing/2014/main" id="{C41D8243-9A76-4E18-A32C-2EB60A800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D5748-5F84-4E5A-B54D-4C3090C36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C430-45FE-4D56-82ED-A15007905B00}" type="slidenum">
              <a:rPr lang="en-US" smtClean="0"/>
              <a:t>‹#›</a:t>
            </a:fld>
            <a:endParaRPr lang="en-US"/>
          </a:p>
        </p:txBody>
      </p:sp>
    </p:spTree>
    <p:extLst>
      <p:ext uri="{BB962C8B-B14F-4D97-AF65-F5344CB8AC3E}">
        <p14:creationId xmlns:p14="http://schemas.microsoft.com/office/powerpoint/2010/main" val="123864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earth.li/~sgtatham/putty/latest/w64/putty.ex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osd-EMPID@192.168.2.5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dos.csail.mit.edu/6.828/2018/xv6/xv6-rev11.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t-pdos/xv6-publi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dos.csail.mit.edu/6.828/2018/xv6.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pdos.csail.mit.edu/6.828/2018/xv6/book-rev11.pdf"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ctr"/>
            <a:r>
              <a:rPr lang="en-US" i="0" dirty="0">
                <a:effectLst>
                  <a:outerShdw blurRad="38100" dist="38100" dir="2700000" algn="tl">
                    <a:srgbClr val="000000">
                      <a:alpha val="43137"/>
                    </a:srgbClr>
                  </a:outerShdw>
                </a:effectLst>
                <a:latin typeface="+mn-lt"/>
              </a:rPr>
              <a:t>Operating Systems Design </a:t>
            </a:r>
            <a:br>
              <a:rPr lang="en-US" i="0" dirty="0">
                <a:effectLst>
                  <a:outerShdw blurRad="38100" dist="38100" dir="2700000" algn="tl">
                    <a:srgbClr val="000000">
                      <a:alpha val="43137"/>
                    </a:srgbClr>
                  </a:outerShdw>
                </a:effectLst>
                <a:latin typeface="+mn-lt"/>
              </a:rPr>
            </a:br>
            <a:r>
              <a:rPr lang="en-US" i="0" dirty="0">
                <a:effectLst>
                  <a:outerShdw blurRad="38100" dist="38100" dir="2700000" algn="tl">
                    <a:srgbClr val="000000">
                      <a:alpha val="43137"/>
                    </a:srgbClr>
                  </a:outerShdw>
                </a:effectLst>
                <a:latin typeface="+mn-lt"/>
              </a:rPr>
              <a:t>Skilling - I</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5500480"/>
          </a:xfrm>
          <a:prstGeom prst="rect">
            <a:avLst/>
          </a:prstGeom>
          <a:noFill/>
        </p:spPr>
        <p:txBody>
          <a:bodyPr wrap="square">
            <a:spAutoFit/>
          </a:bodyPr>
          <a:lstStyle/>
          <a:p>
            <a:pPr marR="0" algn="ctr">
              <a:lnSpc>
                <a:spcPct val="107000"/>
              </a:lnSpc>
              <a:spcBef>
                <a:spcPts val="0"/>
              </a:spcBef>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Instructions to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Students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Collect login ID and password from the lab instructor</a:t>
            </a:r>
          </a:p>
          <a:p>
            <a:pPr marL="342900" marR="0" lvl="0" indent="-34290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After first login, change password using passwd command. Don’t reveal password to others. </a:t>
            </a:r>
          </a:p>
          <a:p>
            <a:pPr marL="342900" marR="0" lvl="0" indent="-342900">
              <a:lnSpc>
                <a:spcPct val="107000"/>
              </a:lnSpc>
              <a:spcBef>
                <a:spcPts val="0"/>
              </a:spcBef>
              <a:spcAft>
                <a:spcPts val="0"/>
              </a:spcAft>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Times New Roman" panose="02020603050405020304" pitchFamily="18" charset="0"/>
              </a:rPr>
              <a:t>It is recommended for all students to install Linux along with windows (Dual booting) in their laptop/PC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Students should use putty,</a:t>
            </a: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connect to the remote Linux 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In windows, download from </a:t>
            </a:r>
            <a:r>
              <a:rPr lang="en-IN" sz="16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https://the.earth.li/~sgtatham/putty/latest/w64/putty.exe</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Run and use IP Address:103.206.105.92, port no: 985. </a:t>
            </a: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Enter the given login ID &amp; Password </a:t>
            </a:r>
          </a:p>
          <a:p>
            <a:pPr marL="457200" marR="0">
              <a:lnSpc>
                <a:spcPct val="107000"/>
              </a:lnSpc>
              <a:spcBef>
                <a:spcPts val="0"/>
              </a:spcBef>
              <a:spcAft>
                <a:spcPts val="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In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linux</a:t>
            </a:r>
            <a:r>
              <a:rPr lang="en-IN"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Open the terminal, connect to the remote Linux server by typing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IN" sz="1600" dirty="0" err="1">
                <a:effectLst/>
                <a:latin typeface="Calibri" panose="020F0502020204030204" pitchFamily="34" charset="0"/>
                <a:ea typeface="Calibri" panose="020F0502020204030204" pitchFamily="34" charset="0"/>
                <a:cs typeface="Calibri" panose="020F0502020204030204" pitchFamily="34" charset="0"/>
              </a:rPr>
              <a:t>ssh</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err="1">
                <a:effectLst/>
                <a:latin typeface="Calibri" panose="020F0502020204030204" pitchFamily="34" charset="0"/>
                <a:ea typeface="Calibri" panose="020F0502020204030204" pitchFamily="34" charset="0"/>
                <a:cs typeface="Calibri" panose="020F0502020204030204" pitchFamily="34" charset="0"/>
              </a:rPr>
              <a:t>remote_username@remote_host</a:t>
            </a: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 </a:t>
            </a:r>
            <a:r>
              <a:rPr lang="en-IN" sz="1600" spc="25"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port_number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spc="25"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ssh</a:t>
            </a: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600" u="sng" spc="25"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osd-EMPID@</a:t>
            </a:r>
            <a:r>
              <a:rPr lang="en-IN" sz="1600" u="sng" spc="25" dirty="0">
                <a:solidFill>
                  <a:srgbClr val="0563C1"/>
                </a:solidFill>
                <a:effectLst/>
                <a:latin typeface="Calibri" panose="020F0502020204030204" pitchFamily="34" charset="0"/>
                <a:ea typeface="Calibri" panose="020F0502020204030204" pitchFamily="34" charset="0"/>
                <a:cs typeface="Calibri" panose="020F0502020204030204" pitchFamily="34" charset="0"/>
              </a:rPr>
              <a:t>103.206.105.92</a:t>
            </a: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 985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IN" sz="1600"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Enter the given login ID &amp; Password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algn="ctr">
              <a:lnSpc>
                <a:spcPct val="107000"/>
              </a:lnSpc>
              <a:spcBef>
                <a:spcPts val="0"/>
              </a:spcBef>
              <a:spcAft>
                <a:spcPts val="0"/>
              </a:spcAft>
            </a:pPr>
            <a:r>
              <a:rPr lang="en-IN" sz="1600" b="1" spc="2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Issue the below Command to install Putty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apt-get install putty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After installing, go to Unity Dash or the application menu and find the application putty or Run it from the terminal using “putty” as command. For Host name or IP Address, enter 103.206.105.92, port number 985 and click open.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Use nano editor for typing and saving the programs in the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linux</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server. ^O for save and ^E for exit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Times New Roman" panose="02020603050405020304" pitchFamily="18" charset="0"/>
              </a:rPr>
              <a:t>$nano </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program.c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17436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US" dirty="0">
                <a:effectLst>
                  <a:outerShdw blurRad="38100" dist="38100" dir="2700000" algn="tl">
                    <a:srgbClr val="000000">
                      <a:alpha val="43137"/>
                    </a:srgbClr>
                  </a:outerShdw>
                </a:effectLst>
                <a:latin typeface="+mn-lt"/>
              </a:rPr>
              <a:t>First Look at XV6</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893647"/>
          </a:xfrm>
          <a:prstGeom prst="rect">
            <a:avLst/>
          </a:prstGeom>
          <a:noFill/>
        </p:spPr>
        <p:txBody>
          <a:bodyPr wrap="square">
            <a:spAutoFit/>
          </a:bodyPr>
          <a:lstStyle/>
          <a:p>
            <a:pPr marL="342900" indent="-342900">
              <a:buFont typeface="Arial" panose="020B0604020202020204" pitchFamily="34" charset="0"/>
              <a:buChar char="•"/>
            </a:pPr>
            <a:r>
              <a:rPr lang="en-IN" sz="2400" dirty="0"/>
              <a:t>So, what is XV6? XV6 is an operating system. Other operating systems you may be familiar with are Linux, Windows, and MacOS (which is secretly Unix). Now, if you are reading this, it is probably because you are coding in XV6. The objective of your project likely involves some “kernel hacking,” and, of course, the XV6 source code includes the kernel source code. It also includes some basic user library functionality so that we can write </a:t>
            </a:r>
            <a:r>
              <a:rPr lang="en-IN" sz="2400" dirty="0" err="1"/>
              <a:t>userspace</a:t>
            </a:r>
            <a:r>
              <a:rPr lang="en-IN" sz="2400" dirty="0"/>
              <a:t> programs for XV6. These are the two main categories for files in XV6: user, and kernel. It is important to understand this separation because, as you know, user-mode programs cannot directly use kernel functionality. User programs must interact with the kernel through “</a:t>
            </a:r>
            <a:r>
              <a:rPr lang="en-IN" sz="2400" dirty="0" err="1"/>
              <a:t>syscalls</a:t>
            </a:r>
            <a:r>
              <a:rPr lang="en-IN" sz="2400" dirty="0"/>
              <a:t>,” special functions that ask the kernel to execute some kernel code with kernel privileges. First, let’s take a look at XV6.</a:t>
            </a:r>
          </a:p>
          <a:p>
            <a:pPr marL="342900" indent="-342900">
              <a:buFont typeface="Arial" panose="020B0604020202020204" pitchFamily="34" charset="0"/>
              <a:buChar char="•"/>
            </a:pPr>
            <a:r>
              <a:rPr lang="en-IN" sz="2400" dirty="0"/>
              <a:t>One of the first things people notice about XV6 is that it has a lot of code. If we do a simple ls…</a:t>
            </a:r>
            <a:endParaRPr lang="en-US" sz="2400" dirty="0"/>
          </a:p>
        </p:txBody>
      </p:sp>
    </p:spTree>
    <p:extLst>
      <p:ext uri="{BB962C8B-B14F-4D97-AF65-F5344CB8AC3E}">
        <p14:creationId xmlns:p14="http://schemas.microsoft.com/office/powerpoint/2010/main" val="257308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US" dirty="0">
                <a:effectLst>
                  <a:outerShdw blurRad="38100" dist="38100" dir="2700000" algn="tl">
                    <a:srgbClr val="000000">
                      <a:alpha val="43137"/>
                    </a:srgbClr>
                  </a:outerShdw>
                </a:effectLst>
                <a:latin typeface="+mn-lt"/>
              </a:rPr>
              <a:t>First Look at XV6</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3323987"/>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IN" sz="2400" dirty="0"/>
              <a:t>That’s a lot of files! Surely, we don’t have to navigate this ourselves. </a:t>
            </a:r>
            <a:br>
              <a:rPr lang="en-IN" sz="2400" dirty="0"/>
            </a:br>
            <a:r>
              <a:rPr lang="en-IN" sz="2400" dirty="0"/>
              <a:t>Let’s turn to an important resource: The manual. The manual is composed of two parts: The manual proper and the code. We will look at the code first. The code is available here:</a:t>
            </a:r>
            <a:br>
              <a:rPr lang="en-IN" sz="2400" dirty="0"/>
            </a:br>
            <a:r>
              <a:rPr lang="en-IN" sz="2400" dirty="0">
                <a:hlinkClick r:id="rId3"/>
              </a:rPr>
              <a:t>https://pdos.csail.mit.edu/6.828/2018/xv6/xv6-rev11.pdf</a:t>
            </a:r>
            <a:r>
              <a:rPr lang="en-IN" sz="2400" dirty="0"/>
              <a:t> </a:t>
            </a:r>
            <a:br>
              <a:rPr lang="en-IN" sz="2400" dirty="0"/>
            </a:br>
            <a:r>
              <a:rPr lang="en-IN" sz="2400" dirty="0"/>
              <a:t>The first page of the code tells us some important things. First, it tells us how the files are organized:</a:t>
            </a:r>
            <a:br>
              <a:rPr lang="en-IN" sz="2400" dirty="0"/>
            </a:br>
            <a:endParaRPr lang="en-US" sz="2400" dirty="0"/>
          </a:p>
        </p:txBody>
      </p:sp>
    </p:spTree>
    <p:extLst>
      <p:ext uri="{BB962C8B-B14F-4D97-AF65-F5344CB8AC3E}">
        <p14:creationId xmlns:p14="http://schemas.microsoft.com/office/powerpoint/2010/main" val="310418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US" dirty="0">
                <a:effectLst>
                  <a:outerShdw blurRad="38100" dist="38100" dir="2700000" algn="tl">
                    <a:srgbClr val="000000">
                      <a:alpha val="43137"/>
                    </a:srgbClr>
                  </a:outerShdw>
                </a:effectLst>
                <a:latin typeface="+mn-lt"/>
              </a:rPr>
              <a:t>First Look at XV6</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descr="A close up of text on a black surface&#10;&#10;Description automatically generated">
            <a:extLst>
              <a:ext uri="{FF2B5EF4-FFF2-40B4-BE49-F238E27FC236}">
                <a16:creationId xmlns:a16="http://schemas.microsoft.com/office/drawing/2014/main" id="{CE07D17E-0E7A-4AAF-8A12-ADEDDB58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08" y="1210843"/>
            <a:ext cx="5824406" cy="5224672"/>
          </a:xfrm>
          <a:prstGeom prst="rect">
            <a:avLst/>
          </a:prstGeom>
        </p:spPr>
      </p:pic>
    </p:spTree>
    <p:extLst>
      <p:ext uri="{BB962C8B-B14F-4D97-AF65-F5344CB8AC3E}">
        <p14:creationId xmlns:p14="http://schemas.microsoft.com/office/powerpoint/2010/main" val="9357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US" dirty="0">
                <a:effectLst>
                  <a:outerShdw blurRad="38100" dist="38100" dir="2700000" algn="tl">
                    <a:srgbClr val="000000">
                      <a:alpha val="43137"/>
                    </a:srgbClr>
                  </a:outerShdw>
                </a:effectLst>
                <a:latin typeface="+mn-lt"/>
              </a:rPr>
              <a:t>First Look at XV6</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88135" y="1343235"/>
            <a:ext cx="11086338" cy="5632311"/>
          </a:xfrm>
          <a:prstGeom prst="rect">
            <a:avLst/>
          </a:prstGeom>
          <a:noFill/>
        </p:spPr>
        <p:txBody>
          <a:bodyPr wrap="square">
            <a:spAutoFit/>
          </a:bodyPr>
          <a:lstStyle/>
          <a:p>
            <a:pPr algn="l"/>
            <a:r>
              <a:rPr lang="en-IN" sz="2400" b="0" i="0" u="none" strike="noStrike" baseline="0" dirty="0">
                <a:solidFill>
                  <a:srgbClr val="000000"/>
                </a:solidFill>
              </a:rPr>
              <a:t>  Notice that things are grouped by their relevance. “Basic Headers” lays out a lot of constants and conventions for XV6. We don’t need to look at those right away. “Entering XV6” is the code that starts XV6. Note that XV6, the operating system, is a program just like any other program that you have ever written. It does have some special requirements, though. Since it is the first code that the CPU runs, it needs some special machinery to set up and launch the kernel itself; this is in </a:t>
            </a:r>
            <a:r>
              <a:rPr lang="en-IN" sz="2400" b="1" i="0" u="none" strike="noStrike" baseline="0" dirty="0" err="1">
                <a:solidFill>
                  <a:srgbClr val="000000"/>
                </a:solidFill>
              </a:rPr>
              <a:t>entry.S</a:t>
            </a:r>
            <a:r>
              <a:rPr lang="en-IN" sz="2400" b="1" i="0" u="none" strike="noStrike" baseline="0" dirty="0">
                <a:solidFill>
                  <a:srgbClr val="000000"/>
                </a:solidFill>
              </a:rPr>
              <a:t> </a:t>
            </a:r>
            <a:r>
              <a:rPr lang="en-IN" sz="2400" b="0" i="0" u="none" strike="noStrike" baseline="0" dirty="0">
                <a:solidFill>
                  <a:srgbClr val="000000"/>
                </a:solidFill>
              </a:rPr>
              <a:t>Ignoring that for now, </a:t>
            </a:r>
            <a:r>
              <a:rPr lang="en-IN" sz="2400" b="1" i="0" u="none" strike="noStrike" baseline="0" dirty="0" err="1">
                <a:solidFill>
                  <a:srgbClr val="000000"/>
                </a:solidFill>
              </a:rPr>
              <a:t>main.c</a:t>
            </a:r>
            <a:r>
              <a:rPr lang="en-IN" sz="2400" b="1" i="0" u="none" strike="noStrike" baseline="0" dirty="0">
                <a:solidFill>
                  <a:srgbClr val="000000"/>
                </a:solidFill>
              </a:rPr>
              <a:t> </a:t>
            </a:r>
            <a:r>
              <a:rPr lang="en-IN" sz="2400" b="0" i="0" u="none" strike="noStrike" baseline="0" dirty="0">
                <a:solidFill>
                  <a:srgbClr val="000000"/>
                </a:solidFill>
              </a:rPr>
              <a:t>contains the main function for the OS! You could trace it to see how the kernel gets set up, but I will leave that for another time. The “processes” section is also important - these files contain the key machinery for running user programs and enabling OS features like multitasking and multiprogramming. We will not go to a low-enough level in this course to investigate the low-level hardware section. Finally, in the user-level section, </a:t>
            </a:r>
            <a:r>
              <a:rPr lang="en-IN" sz="2400" b="0" i="0" u="none" strike="noStrike" baseline="0" dirty="0" err="1">
                <a:solidFill>
                  <a:srgbClr val="000000"/>
                </a:solidFill>
              </a:rPr>
              <a:t>init.c</a:t>
            </a:r>
            <a:r>
              <a:rPr lang="en-IN" sz="2400" b="0" i="0" u="none" strike="noStrike" baseline="0" dirty="0">
                <a:solidFill>
                  <a:srgbClr val="000000"/>
                </a:solidFill>
              </a:rPr>
              <a:t> contains the code for the first user process. </a:t>
            </a:r>
            <a:r>
              <a:rPr lang="en-IN" sz="2400" b="0" i="0" u="none" strike="noStrike" baseline="0" dirty="0" err="1">
                <a:solidFill>
                  <a:srgbClr val="000000"/>
                </a:solidFill>
              </a:rPr>
              <a:t>init</a:t>
            </a:r>
            <a:r>
              <a:rPr lang="en-IN" sz="2400" b="0" i="0" u="none" strike="noStrike" baseline="0" dirty="0">
                <a:solidFill>
                  <a:srgbClr val="000000"/>
                </a:solidFill>
              </a:rPr>
              <a:t> is always running, until the OS is shut down. An important missing file from this list is </a:t>
            </a:r>
            <a:r>
              <a:rPr lang="en-IN" sz="2400" b="0" i="0" u="none" strike="noStrike" baseline="0" dirty="0" err="1">
                <a:solidFill>
                  <a:srgbClr val="000000"/>
                </a:solidFill>
              </a:rPr>
              <a:t>user.h</a:t>
            </a:r>
            <a:r>
              <a:rPr lang="en-IN" sz="2400" b="0" i="0" u="none" strike="noStrike" baseline="0" dirty="0">
                <a:solidFill>
                  <a:srgbClr val="000000"/>
                </a:solidFill>
              </a:rPr>
              <a:t>, containing the definitions for user-level functionality.</a:t>
            </a:r>
            <a:br>
              <a:rPr lang="en-IN" sz="2400" dirty="0"/>
            </a:br>
            <a:endParaRPr lang="en-US" sz="2400" dirty="0"/>
          </a:p>
        </p:txBody>
      </p:sp>
    </p:spTree>
    <p:extLst>
      <p:ext uri="{BB962C8B-B14F-4D97-AF65-F5344CB8AC3E}">
        <p14:creationId xmlns:p14="http://schemas.microsoft.com/office/powerpoint/2010/main" val="25848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IN" dirty="0">
                <a:effectLst>
                  <a:outerShdw blurRad="38100" dist="38100" dir="2700000" algn="tl">
                    <a:srgbClr val="000000">
                      <a:alpha val="43137"/>
                    </a:srgbClr>
                  </a:outerShdw>
                </a:effectLst>
                <a:latin typeface="+mn-lt"/>
              </a:rPr>
              <a:t>Creating system calls in XV6: int square(int)</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5170646"/>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IN" sz="2400" dirty="0">
                <a:hlinkClick r:id="rId3"/>
              </a:rPr>
              <a:t>XV6</a:t>
            </a:r>
            <a:r>
              <a:rPr lang="en-IN" sz="2400" dirty="0"/>
              <a:t> is a UNIX-like operating system that’s used in your OSD class (and other OS classes across the world) for pedagogical purposes.</a:t>
            </a:r>
          </a:p>
          <a:p>
            <a:pPr marL="342900" indent="-342900">
              <a:buFont typeface="Arial" panose="020B0604020202020204" pitchFamily="34" charset="0"/>
              <a:buChar char="•"/>
            </a:pPr>
            <a:r>
              <a:rPr lang="en-IN" sz="2400" dirty="0"/>
              <a:t>Creating system calls in XV6 is something you will do frequently as part of my skilling exercises, and in this presentation, I’m documenting how to do that.</a:t>
            </a:r>
          </a:p>
          <a:p>
            <a:pPr marL="342900" indent="-342900">
              <a:buFont typeface="Arial" panose="020B0604020202020204" pitchFamily="34" charset="0"/>
              <a:buChar char="•"/>
            </a:pPr>
            <a:r>
              <a:rPr lang="en-IN" sz="2400" dirty="0"/>
              <a:t>Let’s say you want to implement a system call called </a:t>
            </a:r>
            <a:r>
              <a:rPr lang="en-IN" sz="2400" b="1" dirty="0"/>
              <a:t>square</a:t>
            </a:r>
            <a:r>
              <a:rPr lang="en-IN" sz="2400" dirty="0"/>
              <a:t> that returns the square of  its int argument. System calls are overkill to find the square of a number.</a:t>
            </a:r>
          </a:p>
          <a:p>
            <a:pPr marL="342900" indent="-342900">
              <a:buFont typeface="Arial" panose="020B0604020202020204" pitchFamily="34" charset="0"/>
              <a:buChar char="•"/>
            </a:pPr>
            <a:r>
              <a:rPr lang="en-IN" sz="2400" dirty="0"/>
              <a:t>The basic idea is to look at how an existing system call is implemented and replicate that. Let’s see what they did to implement </a:t>
            </a:r>
            <a:r>
              <a:rPr lang="en-IN" sz="2400" dirty="0" err="1"/>
              <a:t>getpid</a:t>
            </a:r>
            <a:r>
              <a:rPr lang="en-IN" sz="2400" dirty="0"/>
              <a:t>(), a relatively simple </a:t>
            </a:r>
            <a:r>
              <a:rPr lang="en-IN" sz="2400" dirty="0" err="1"/>
              <a:t>syscall</a:t>
            </a:r>
            <a:r>
              <a:rPr lang="en-IN" sz="2400" dirty="0"/>
              <a:t> that gets the process id of the calling process. We will use one of the most useful tools available on most systems in one form or another: grep. This tool just searches for a pattern that you give it among a list of files. No need to dig through every file individually!</a:t>
            </a:r>
          </a:p>
          <a:p>
            <a:endParaRPr lang="en-US" sz="2400" dirty="0"/>
          </a:p>
        </p:txBody>
      </p:sp>
    </p:spTree>
    <p:extLst>
      <p:ext uri="{BB962C8B-B14F-4D97-AF65-F5344CB8AC3E}">
        <p14:creationId xmlns:p14="http://schemas.microsoft.com/office/powerpoint/2010/main" val="20422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IN" dirty="0">
                <a:effectLst>
                  <a:outerShdw blurRad="38100" dist="38100" dir="2700000" algn="tl">
                    <a:srgbClr val="000000">
                      <a:alpha val="43137"/>
                    </a:srgbClr>
                  </a:outerShdw>
                </a:effectLst>
                <a:latin typeface="+mn-lt"/>
              </a:rPr>
              <a:t>Creating system calls in XV6: int square(int) </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801314"/>
          </a:xfrm>
          <a:prstGeom prst="rect">
            <a:avLst/>
          </a:prstGeom>
          <a:noFill/>
        </p:spPr>
        <p:txBody>
          <a:bodyPr wrap="square">
            <a:spAutoFit/>
          </a:bodyPr>
          <a:lstStyle/>
          <a:p>
            <a:pPr algn="l"/>
            <a:r>
              <a:rPr lang="en-IN" sz="2400" b="0" i="0" u="none" strike="noStrike" baseline="0" dirty="0">
                <a:solidFill>
                  <a:srgbClr val="000000"/>
                </a:solidFill>
              </a:rPr>
              <a:t>[</a:t>
            </a:r>
            <a:r>
              <a:rPr lang="en-IN" sz="2400" b="0" i="0" u="none" strike="noStrike" baseline="0" dirty="0" err="1">
                <a:solidFill>
                  <a:srgbClr val="000000"/>
                </a:solidFill>
              </a:rPr>
              <a:t>vishnu@mannava</a:t>
            </a:r>
            <a:r>
              <a:rPr lang="en-IN" sz="2400" b="0" i="0" u="none" strike="noStrike" baseline="0" dirty="0">
                <a:solidFill>
                  <a:srgbClr val="000000"/>
                </a:solidFill>
              </a:rPr>
              <a:t> xv6]$ grep "</a:t>
            </a:r>
            <a:r>
              <a:rPr lang="en-IN" sz="2400" b="0" i="0" u="none" strike="noStrike" baseline="0" dirty="0" err="1">
                <a:solidFill>
                  <a:srgbClr val="000000"/>
                </a:solidFill>
              </a:rPr>
              <a:t>getpid</a:t>
            </a:r>
            <a:r>
              <a:rPr lang="en-IN" sz="2400" b="0" i="0" u="none" strike="noStrike" baseline="0" dirty="0">
                <a:solidFill>
                  <a:srgbClr val="000000"/>
                </a:solidFill>
              </a:rPr>
              <a:t>" -n *</a:t>
            </a:r>
          </a:p>
          <a:p>
            <a:pPr algn="l"/>
            <a:r>
              <a:rPr lang="en-IN" sz="2400" b="0" i="0" u="none" strike="noStrike" baseline="0" dirty="0">
                <a:solidFill>
                  <a:srgbClr val="000000"/>
                </a:solidFill>
              </a:rPr>
              <a:t>syscall.c:92:extern int </a:t>
            </a:r>
            <a:r>
              <a:rPr lang="en-IN" sz="2400" b="0" i="0" u="none" strike="noStrike" baseline="0" dirty="0" err="1">
                <a:solidFill>
                  <a:srgbClr val="000000"/>
                </a:solidFill>
              </a:rPr>
              <a:t>sys_getpid</a:t>
            </a:r>
            <a:r>
              <a:rPr lang="en-IN" sz="2400" b="0" i="0" u="none" strike="noStrike" baseline="0" dirty="0">
                <a:solidFill>
                  <a:srgbClr val="000000"/>
                </a:solidFill>
              </a:rPr>
              <a:t>(void);</a:t>
            </a:r>
          </a:p>
          <a:p>
            <a:pPr algn="l"/>
            <a:r>
              <a:rPr lang="en-IN" sz="2400" b="0" i="0" u="none" strike="noStrike" baseline="0" dirty="0">
                <a:solidFill>
                  <a:srgbClr val="000000"/>
                </a:solidFill>
              </a:rPr>
              <a:t>syscall.c:118:[</a:t>
            </a:r>
            <a:r>
              <a:rPr lang="en-IN" sz="2400" b="0" i="0" u="none" strike="noStrike" baseline="0" dirty="0" err="1">
                <a:solidFill>
                  <a:srgbClr val="000000"/>
                </a:solidFill>
              </a:rPr>
              <a:t>SYS_getpid</a:t>
            </a:r>
            <a:r>
              <a:rPr lang="en-IN" sz="2400" b="0" i="0" u="none" strike="noStrike" baseline="0" dirty="0">
                <a:solidFill>
                  <a:srgbClr val="000000"/>
                </a:solidFill>
              </a:rPr>
              <a:t>]  </a:t>
            </a:r>
            <a:r>
              <a:rPr lang="en-IN" sz="2400" b="0" i="0" u="none" strike="noStrike" baseline="0" dirty="0" err="1">
                <a:solidFill>
                  <a:srgbClr val="000000"/>
                </a:solidFill>
              </a:rPr>
              <a:t>sys_getpid</a:t>
            </a:r>
            <a:r>
              <a:rPr lang="en-IN" sz="2400" b="0" i="0" u="none" strike="noStrike" baseline="0" dirty="0">
                <a:solidFill>
                  <a:srgbClr val="000000"/>
                </a:solidFill>
              </a:rPr>
              <a:t>,</a:t>
            </a:r>
          </a:p>
          <a:p>
            <a:pPr algn="l"/>
            <a:r>
              <a:rPr lang="en-IN" sz="2400" b="0" i="0" u="none" strike="noStrike" baseline="0" dirty="0">
                <a:solidFill>
                  <a:srgbClr val="000000"/>
                </a:solidFill>
              </a:rPr>
              <a:t>syscall.h:12:#define </a:t>
            </a:r>
            <a:r>
              <a:rPr lang="en-IN" sz="2400" b="0" i="0" u="none" strike="noStrike" baseline="0" dirty="0" err="1">
                <a:solidFill>
                  <a:srgbClr val="000000"/>
                </a:solidFill>
              </a:rPr>
              <a:t>SYS_getpid</a:t>
            </a:r>
            <a:r>
              <a:rPr lang="en-IN" sz="2400" b="0" i="0" u="none" strike="noStrike" baseline="0" dirty="0">
                <a:solidFill>
                  <a:srgbClr val="000000"/>
                </a:solidFill>
              </a:rPr>
              <a:t> 11</a:t>
            </a:r>
          </a:p>
          <a:p>
            <a:pPr algn="l"/>
            <a:r>
              <a:rPr lang="en-IN" sz="2400" b="0" i="0" u="none" strike="noStrike" baseline="0" dirty="0">
                <a:solidFill>
                  <a:srgbClr val="000000"/>
                </a:solidFill>
              </a:rPr>
              <a:t>sysproc.c:40:sys_getpid(void)</a:t>
            </a:r>
          </a:p>
          <a:p>
            <a:pPr algn="l"/>
            <a:r>
              <a:rPr lang="en-IN" sz="2400" b="0" i="0" u="none" strike="noStrike" baseline="0" dirty="0">
                <a:solidFill>
                  <a:srgbClr val="000000"/>
                </a:solidFill>
              </a:rPr>
              <a:t>user.h:22:int </a:t>
            </a:r>
            <a:r>
              <a:rPr lang="en-IN" sz="2400" b="0" i="0" u="none" strike="noStrike" baseline="0" dirty="0" err="1">
                <a:solidFill>
                  <a:srgbClr val="000000"/>
                </a:solidFill>
              </a:rPr>
              <a:t>getpid</a:t>
            </a:r>
            <a:r>
              <a:rPr lang="en-IN" sz="2400" b="0" i="0" u="none" strike="noStrike" baseline="0" dirty="0">
                <a:solidFill>
                  <a:srgbClr val="000000"/>
                </a:solidFill>
              </a:rPr>
              <a:t>(void);</a:t>
            </a:r>
          </a:p>
          <a:p>
            <a:pPr algn="l"/>
            <a:r>
              <a:rPr lang="en-IN" sz="2400" b="0" i="0" u="none" strike="noStrike" baseline="0" dirty="0">
                <a:solidFill>
                  <a:srgbClr val="000000"/>
                </a:solidFill>
              </a:rPr>
              <a:t>usertests.c:434:  </a:t>
            </a:r>
            <a:r>
              <a:rPr lang="en-IN" sz="2400" b="0" i="0" u="none" strike="noStrike" baseline="0" dirty="0" err="1">
                <a:solidFill>
                  <a:srgbClr val="000000"/>
                </a:solidFill>
              </a:rPr>
              <a:t>ppid</a:t>
            </a:r>
            <a:r>
              <a:rPr lang="en-IN" sz="2400" b="0" i="0" u="none" strike="noStrike" baseline="0" dirty="0">
                <a:solidFill>
                  <a:srgbClr val="000000"/>
                </a:solidFill>
              </a:rPr>
              <a:t> = </a:t>
            </a:r>
            <a:r>
              <a:rPr lang="en-IN" sz="2400" b="0" i="0" u="none" strike="noStrike" baseline="0" dirty="0" err="1">
                <a:solidFill>
                  <a:srgbClr val="000000"/>
                </a:solidFill>
              </a:rPr>
              <a:t>getpid</a:t>
            </a:r>
            <a:r>
              <a:rPr lang="en-IN" sz="2400" b="0" i="0" u="none" strike="noStrike" baseline="0" dirty="0">
                <a:solidFill>
                  <a:srgbClr val="000000"/>
                </a:solidFill>
              </a:rPr>
              <a:t>();</a:t>
            </a:r>
          </a:p>
          <a:p>
            <a:pPr algn="l"/>
            <a:r>
              <a:rPr lang="en-IN" sz="2400" b="0" i="0" u="none" strike="noStrike" baseline="0" dirty="0">
                <a:solidFill>
                  <a:srgbClr val="000000"/>
                </a:solidFill>
              </a:rPr>
              <a:t>usertests.c:1498:    </a:t>
            </a:r>
            <a:r>
              <a:rPr lang="en-IN" sz="2400" b="0" i="0" u="none" strike="noStrike" baseline="0" dirty="0" err="1">
                <a:solidFill>
                  <a:srgbClr val="000000"/>
                </a:solidFill>
              </a:rPr>
              <a:t>ppid</a:t>
            </a:r>
            <a:r>
              <a:rPr lang="en-IN" sz="2400" b="0" i="0" u="none" strike="noStrike" baseline="0" dirty="0">
                <a:solidFill>
                  <a:srgbClr val="000000"/>
                </a:solidFill>
              </a:rPr>
              <a:t> = </a:t>
            </a:r>
            <a:r>
              <a:rPr lang="en-IN" sz="2400" b="0" i="0" u="none" strike="noStrike" baseline="0" dirty="0" err="1">
                <a:solidFill>
                  <a:srgbClr val="000000"/>
                </a:solidFill>
              </a:rPr>
              <a:t>getpid</a:t>
            </a:r>
            <a:r>
              <a:rPr lang="en-IN" sz="2400" b="0" i="0" u="none" strike="noStrike" baseline="0" dirty="0">
                <a:solidFill>
                  <a:srgbClr val="000000"/>
                </a:solidFill>
              </a:rPr>
              <a:t>();</a:t>
            </a:r>
          </a:p>
          <a:p>
            <a:pPr algn="l"/>
            <a:r>
              <a:rPr lang="en-IN" sz="2400" b="0" i="0" u="none" strike="noStrike" baseline="0" dirty="0">
                <a:solidFill>
                  <a:srgbClr val="000000"/>
                </a:solidFill>
              </a:rPr>
              <a:t>usys.S:28:SYSCALL(</a:t>
            </a:r>
            <a:r>
              <a:rPr lang="en-IN" sz="2400" b="0" i="0" u="none" strike="noStrike" baseline="0" dirty="0" err="1">
                <a:solidFill>
                  <a:srgbClr val="000000"/>
                </a:solidFill>
              </a:rPr>
              <a:t>getpid</a:t>
            </a:r>
            <a:r>
              <a:rPr lang="en-IN" sz="2400" b="0" i="0" u="none" strike="noStrike" baseline="0" dirty="0">
                <a:solidFill>
                  <a:srgbClr val="000000"/>
                </a:solidFill>
              </a:rPr>
              <a:t>)</a:t>
            </a:r>
          </a:p>
          <a:p>
            <a:pPr algn="l"/>
            <a:endParaRPr lang="en-IN" sz="2400" dirty="0">
              <a:solidFill>
                <a:srgbClr val="000000"/>
              </a:solidFill>
            </a:endParaRPr>
          </a:p>
          <a:p>
            <a:pPr algn="l"/>
            <a:r>
              <a:rPr lang="en-IN" sz="2400" b="0" i="0" u="none" strike="noStrike" baseline="0" dirty="0">
                <a:solidFill>
                  <a:srgbClr val="000000"/>
                </a:solidFill>
              </a:rPr>
              <a:t>Ignoring the two test calls, it looks like there are </a:t>
            </a:r>
            <a:r>
              <a:rPr lang="en-IN" sz="2400" b="1" i="0" u="none" strike="noStrike" baseline="0" dirty="0">
                <a:solidFill>
                  <a:srgbClr val="000000"/>
                </a:solidFill>
              </a:rPr>
              <a:t>five</a:t>
            </a:r>
            <a:r>
              <a:rPr lang="en-IN" sz="2400" b="0" i="0" u="none" strike="noStrike" baseline="0" dirty="0">
                <a:solidFill>
                  <a:srgbClr val="000000"/>
                </a:solidFill>
              </a:rPr>
              <a:t> appearances of </a:t>
            </a:r>
            <a:r>
              <a:rPr lang="en-IN" sz="2400" b="1" i="0" u="none" strike="noStrike" baseline="0" dirty="0" err="1">
                <a:solidFill>
                  <a:srgbClr val="000000"/>
                </a:solidFill>
              </a:rPr>
              <a:t>getpid</a:t>
            </a:r>
            <a:r>
              <a:rPr lang="en-IN" sz="2400" b="1" i="0" u="none" strike="noStrike" baseline="0" dirty="0">
                <a:solidFill>
                  <a:srgbClr val="000000"/>
                </a:solidFill>
              </a:rPr>
              <a:t> </a:t>
            </a:r>
            <a:r>
              <a:rPr lang="en-IN" sz="2400" b="0" i="0" u="none" strike="noStrike" baseline="0" dirty="0">
                <a:solidFill>
                  <a:srgbClr val="000000"/>
                </a:solidFill>
              </a:rPr>
              <a:t>in the kernel. Most likely, we need to replicate all of them for our square </a:t>
            </a:r>
            <a:r>
              <a:rPr lang="en-IN" sz="2400" b="0" i="0" u="none" strike="noStrike" baseline="0" dirty="0" err="1">
                <a:solidFill>
                  <a:srgbClr val="000000"/>
                </a:solidFill>
              </a:rPr>
              <a:t>syscall</a:t>
            </a:r>
            <a:r>
              <a:rPr lang="en-IN" sz="2400" b="0" i="0" u="none" strike="noStrike" baseline="0" dirty="0">
                <a:solidFill>
                  <a:srgbClr val="000000"/>
                </a:solidFill>
              </a:rPr>
              <a:t>.</a:t>
            </a:r>
          </a:p>
          <a:p>
            <a:pPr algn="l"/>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7285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dirty="0">
                <a:effectLst>
                  <a:outerShdw blurRad="38100" dist="38100" dir="2700000" algn="tl">
                    <a:srgbClr val="000000">
                      <a:alpha val="43137"/>
                    </a:srgbClr>
                  </a:outerShdw>
                </a:effectLst>
                <a:latin typeface="+mn-lt"/>
              </a:rPr>
              <a:t>Creating system calls in XV6: int square(int)</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062651"/>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IN" sz="2400" dirty="0"/>
              <a:t>So, the word “</a:t>
            </a:r>
            <a:r>
              <a:rPr lang="en-IN" sz="2400" b="1" dirty="0" err="1"/>
              <a:t>getpid</a:t>
            </a:r>
            <a:r>
              <a:rPr lang="en-IN" sz="2400" dirty="0"/>
              <a:t>” exists in the following files:</a:t>
            </a:r>
          </a:p>
          <a:p>
            <a:pPr>
              <a:buFont typeface="+mj-lt"/>
              <a:buAutoNum type="arabicPeriod"/>
            </a:pPr>
            <a:r>
              <a:rPr lang="en-IN" sz="2400" dirty="0" err="1"/>
              <a:t>syscall.c</a:t>
            </a:r>
            <a:r>
              <a:rPr lang="en-IN" sz="2400" dirty="0"/>
              <a:t> : system call handling/dispatch code</a:t>
            </a:r>
          </a:p>
          <a:p>
            <a:pPr>
              <a:buFont typeface="+mj-lt"/>
              <a:buAutoNum type="arabicPeriod"/>
            </a:pPr>
            <a:r>
              <a:rPr lang="en-IN" sz="2400" dirty="0" err="1"/>
              <a:t>syscall.h</a:t>
            </a:r>
            <a:r>
              <a:rPr lang="en-IN" sz="2400" dirty="0"/>
              <a:t> : system call handling/dispatch code</a:t>
            </a:r>
          </a:p>
          <a:p>
            <a:pPr>
              <a:buFont typeface="+mj-lt"/>
              <a:buAutoNum type="arabicPeriod"/>
            </a:pPr>
            <a:r>
              <a:rPr lang="en-IN" sz="2400" dirty="0" err="1"/>
              <a:t>sysproc.c</a:t>
            </a:r>
            <a:r>
              <a:rPr lang="en-IN" sz="2400" dirty="0"/>
              <a:t> : process-related system call implementations</a:t>
            </a:r>
          </a:p>
          <a:p>
            <a:pPr>
              <a:buFont typeface="+mj-lt"/>
              <a:buAutoNum type="arabicPeriod"/>
            </a:pPr>
            <a:r>
              <a:rPr lang="en-IN" sz="2400" dirty="0" err="1"/>
              <a:t>user.h</a:t>
            </a:r>
            <a:r>
              <a:rPr lang="en-IN" sz="2400" dirty="0"/>
              <a:t> : declarations of system call wrappers and standard library functions</a:t>
            </a:r>
          </a:p>
          <a:p>
            <a:pPr>
              <a:buFont typeface="+mj-lt"/>
              <a:buAutoNum type="arabicPeriod"/>
            </a:pPr>
            <a:r>
              <a:rPr lang="en-IN" sz="2400" dirty="0" err="1"/>
              <a:t>usys.S</a:t>
            </a:r>
            <a:r>
              <a:rPr lang="en-IN" sz="2400" dirty="0"/>
              <a:t> : assembly code (generated by </a:t>
            </a:r>
            <a:r>
              <a:rPr lang="en-IN" sz="2400" dirty="0" err="1"/>
              <a:t>preprocessor</a:t>
            </a:r>
            <a:r>
              <a:rPr lang="en-IN" sz="2400" dirty="0"/>
              <a:t> macros) for system call wrappers</a:t>
            </a:r>
          </a:p>
          <a:p>
            <a:pPr>
              <a:buFont typeface="+mj-lt"/>
              <a:buAutoNum type="arabicPeriod"/>
            </a:pPr>
            <a:endParaRPr lang="en-IN" sz="2400" dirty="0"/>
          </a:p>
          <a:p>
            <a:r>
              <a:rPr lang="en-IN" sz="2400" b="0" i="0" u="none" strike="noStrike" baseline="0" dirty="0">
                <a:solidFill>
                  <a:srgbClr val="000000"/>
                </a:solidFill>
              </a:rPr>
              <a:t>Most likely, we need to replicate all of them for our </a:t>
            </a:r>
            <a:r>
              <a:rPr lang="en-IN" sz="2400" b="1" i="0" u="none" strike="noStrike" baseline="0" dirty="0">
                <a:solidFill>
                  <a:srgbClr val="000000"/>
                </a:solidFill>
              </a:rPr>
              <a:t>square</a:t>
            </a:r>
            <a:r>
              <a:rPr lang="en-IN" sz="2400" b="0" i="0" u="none" strike="noStrike" baseline="0" dirty="0">
                <a:solidFill>
                  <a:srgbClr val="000000"/>
                </a:solidFill>
              </a:rPr>
              <a:t> </a:t>
            </a:r>
            <a:r>
              <a:rPr lang="en-IN" sz="2400" b="0" i="0" u="none" strike="noStrike" baseline="0" dirty="0" err="1">
                <a:solidFill>
                  <a:srgbClr val="000000"/>
                </a:solidFill>
              </a:rPr>
              <a:t>syscall</a:t>
            </a:r>
            <a:r>
              <a:rPr lang="en-IN" sz="2400" b="0" i="0" u="none" strike="noStrike" baseline="0" dirty="0">
                <a:solidFill>
                  <a:srgbClr val="000000"/>
                </a:solidFill>
              </a:rPr>
              <a:t>.</a:t>
            </a:r>
          </a:p>
          <a:p>
            <a:endParaRPr lang="en-IN" sz="2400" dirty="0"/>
          </a:p>
          <a:p>
            <a:endParaRPr lang="en-US" sz="2400" dirty="0"/>
          </a:p>
        </p:txBody>
      </p:sp>
    </p:spTree>
    <p:extLst>
      <p:ext uri="{BB962C8B-B14F-4D97-AF65-F5344CB8AC3E}">
        <p14:creationId xmlns:p14="http://schemas.microsoft.com/office/powerpoint/2010/main" val="285005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syscall.h</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266348"/>
            <a:ext cx="11086338" cy="1569660"/>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r>
              <a:rPr lang="en-IN" sz="2400" b="0" i="0" u="none" strike="noStrike" baseline="0" dirty="0">
                <a:solidFill>
                  <a:srgbClr val="000000"/>
                </a:solidFill>
              </a:rPr>
              <a:t>Now, let’s start with </a:t>
            </a:r>
            <a:r>
              <a:rPr lang="en-IN" sz="2400" b="0" i="0" u="none" strike="noStrike" baseline="0" dirty="0" err="1">
                <a:solidFill>
                  <a:srgbClr val="000000"/>
                </a:solidFill>
              </a:rPr>
              <a:t>syscall.h</a:t>
            </a:r>
            <a:r>
              <a:rPr lang="en-IN" sz="2400" b="0" i="0" u="none" strike="noStrike" baseline="0" dirty="0">
                <a:solidFill>
                  <a:srgbClr val="000000"/>
                </a:solidFill>
              </a:rPr>
              <a:t>. You could’ve started with any other file from the above list; the ordering of things you do is arbitrary. In this file there are lines of the form #define </a:t>
            </a:r>
            <a:r>
              <a:rPr lang="en-IN" sz="2400" b="0" i="0" u="none" strike="noStrike" baseline="0" dirty="0" err="1">
                <a:solidFill>
                  <a:srgbClr val="000000"/>
                </a:solidFill>
              </a:rPr>
              <a:t>SYS_something</a:t>
            </a:r>
            <a:r>
              <a:rPr lang="en-IN" sz="2400" b="0" i="0" u="none" strike="noStrike" baseline="0" dirty="0">
                <a:solidFill>
                  <a:srgbClr val="000000"/>
                </a:solidFill>
              </a:rPr>
              <a:t> and a number. The number increases by 1 as you go downwards. Let’s append #define </a:t>
            </a:r>
            <a:r>
              <a:rPr lang="en-IN" sz="2400" b="0" i="0" u="none" strike="noStrike" baseline="0" dirty="0" err="1">
                <a:solidFill>
                  <a:srgbClr val="000000"/>
                </a:solidFill>
              </a:rPr>
              <a:t>SYS_square</a:t>
            </a:r>
            <a:r>
              <a:rPr lang="en-IN" sz="2400" b="0" i="0" u="none" strike="noStrike" baseline="0" dirty="0">
                <a:solidFill>
                  <a:srgbClr val="000000"/>
                </a:solidFill>
              </a:rPr>
              <a:t> 23 to that file. </a:t>
            </a:r>
          </a:p>
        </p:txBody>
      </p:sp>
      <p:sp>
        <p:nvSpPr>
          <p:cNvPr id="22" name="TextBox 21">
            <a:extLst>
              <a:ext uri="{FF2B5EF4-FFF2-40B4-BE49-F238E27FC236}">
                <a16:creationId xmlns:a16="http://schemas.microsoft.com/office/drawing/2014/main" id="{C302FEAA-0410-4EDE-8385-129FEF2FA22E}"/>
              </a:ext>
            </a:extLst>
          </p:cNvPr>
          <p:cNvSpPr txBox="1"/>
          <p:nvPr/>
        </p:nvSpPr>
        <p:spPr>
          <a:xfrm>
            <a:off x="712381" y="2836008"/>
            <a:ext cx="7485321" cy="2862322"/>
          </a:xfrm>
          <a:prstGeom prst="rect">
            <a:avLst/>
          </a:prstGeom>
          <a:solidFill>
            <a:schemeClr val="bg2"/>
          </a:solidFill>
        </p:spPr>
        <p:txBody>
          <a:bodyPr wrap="square">
            <a:spAutoFit/>
          </a:bodyPr>
          <a:lstStyle/>
          <a:p>
            <a:r>
              <a:rPr lang="en-US" sz="2000" dirty="0"/>
              <a:t>// System call numbers</a:t>
            </a:r>
          </a:p>
          <a:p>
            <a:r>
              <a:rPr lang="en-US" sz="2000" dirty="0"/>
              <a:t>// (The vertical dots `.` indicate that I've skipped over lines).</a:t>
            </a:r>
          </a:p>
          <a:p>
            <a:r>
              <a:rPr lang="en-US" sz="2000" dirty="0"/>
              <a:t>#define </a:t>
            </a:r>
            <a:r>
              <a:rPr lang="en-US" sz="2000" dirty="0" err="1"/>
              <a:t>SYS_fork</a:t>
            </a:r>
            <a:r>
              <a:rPr lang="en-US" sz="2000" dirty="0"/>
              <a:t>    1</a:t>
            </a:r>
          </a:p>
          <a:p>
            <a:r>
              <a:rPr lang="en-US" sz="2000" dirty="0"/>
              <a:t>#define </a:t>
            </a:r>
            <a:r>
              <a:rPr lang="en-US" sz="2000" dirty="0" err="1"/>
              <a:t>SYS_exit</a:t>
            </a:r>
            <a:r>
              <a:rPr lang="en-US" sz="2000" dirty="0"/>
              <a:t>    2</a:t>
            </a:r>
          </a:p>
          <a:p>
            <a:r>
              <a:rPr lang="en-US" sz="2000" dirty="0"/>
              <a:t>.</a:t>
            </a:r>
          </a:p>
          <a:p>
            <a:r>
              <a:rPr lang="en-US" sz="2000" dirty="0"/>
              <a:t>.</a:t>
            </a:r>
          </a:p>
          <a:p>
            <a:r>
              <a:rPr lang="en-US" sz="2000" dirty="0"/>
              <a:t>.</a:t>
            </a:r>
          </a:p>
          <a:p>
            <a:r>
              <a:rPr lang="en-US" sz="2000" dirty="0"/>
              <a:t>#define </a:t>
            </a:r>
            <a:r>
              <a:rPr lang="en-US" sz="2000" dirty="0" err="1"/>
              <a:t>SYS_close</a:t>
            </a:r>
            <a:r>
              <a:rPr lang="en-US" sz="2000" dirty="0"/>
              <a:t>  21</a:t>
            </a:r>
          </a:p>
          <a:p>
            <a:r>
              <a:rPr lang="en-US" sz="2000" dirty="0">
                <a:highlight>
                  <a:srgbClr val="808080"/>
                </a:highlight>
              </a:rPr>
              <a:t>#define </a:t>
            </a:r>
            <a:r>
              <a:rPr lang="en-US" sz="2000" dirty="0" err="1">
                <a:highlight>
                  <a:srgbClr val="808080"/>
                </a:highlight>
              </a:rPr>
              <a:t>SYS_square</a:t>
            </a:r>
            <a:r>
              <a:rPr lang="en-US" sz="2000" dirty="0">
                <a:highlight>
                  <a:srgbClr val="808080"/>
                </a:highlight>
              </a:rPr>
              <a:t> 22</a:t>
            </a:r>
            <a:endParaRPr lang="en-US" dirty="0">
              <a:highlight>
                <a:srgbClr val="808080"/>
              </a:highlight>
            </a:endParaRPr>
          </a:p>
        </p:txBody>
      </p:sp>
      <p:sp>
        <p:nvSpPr>
          <p:cNvPr id="24" name="TextBox 23">
            <a:extLst>
              <a:ext uri="{FF2B5EF4-FFF2-40B4-BE49-F238E27FC236}">
                <a16:creationId xmlns:a16="http://schemas.microsoft.com/office/drawing/2014/main" id="{9EB5D56E-B805-442C-B40E-36A1C6D76110}"/>
              </a:ext>
            </a:extLst>
          </p:cNvPr>
          <p:cNvSpPr txBox="1"/>
          <p:nvPr/>
        </p:nvSpPr>
        <p:spPr>
          <a:xfrm>
            <a:off x="412815" y="5860134"/>
            <a:ext cx="10031176" cy="646331"/>
          </a:xfrm>
          <a:prstGeom prst="rect">
            <a:avLst/>
          </a:prstGeom>
          <a:noFill/>
        </p:spPr>
        <p:txBody>
          <a:bodyPr wrap="square">
            <a:spAutoFit/>
          </a:bodyPr>
          <a:lstStyle/>
          <a:p>
            <a:r>
              <a:rPr lang="en-IN" dirty="0"/>
              <a:t>The highlighted line above indicates the relevant change I made. Keep in mind the “</a:t>
            </a:r>
            <a:r>
              <a:rPr lang="en-IN" dirty="0" err="1"/>
              <a:t>SYS_square</a:t>
            </a:r>
            <a:r>
              <a:rPr lang="en-IN" dirty="0"/>
              <a:t>” that you chose. We’ll need to refer to it later. “22” is the next number after “21”.</a:t>
            </a:r>
            <a:endParaRPr lang="en-US" dirty="0"/>
          </a:p>
        </p:txBody>
      </p:sp>
    </p:spTree>
    <p:extLst>
      <p:ext uri="{BB962C8B-B14F-4D97-AF65-F5344CB8AC3E}">
        <p14:creationId xmlns:p14="http://schemas.microsoft.com/office/powerpoint/2010/main" val="104056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syscall.c</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374093"/>
            <a:ext cx="11086338" cy="1569660"/>
          </a:xfrm>
          <a:prstGeom prst="rect">
            <a:avLst/>
          </a:prstGeom>
          <a:noFill/>
        </p:spPr>
        <p:txBody>
          <a:bodyPr wrap="square">
            <a:spAutoFit/>
          </a:bodyPr>
          <a:lstStyle/>
          <a:p>
            <a:r>
              <a:rPr lang="en-IN" sz="2400" b="0" i="0" u="none" strike="noStrike" baseline="0" dirty="0">
                <a:solidFill>
                  <a:srgbClr val="000000"/>
                </a:solidFill>
              </a:rPr>
              <a:t>If you look at the source code for </a:t>
            </a:r>
            <a:r>
              <a:rPr lang="en-IN" sz="2400" b="0" i="0" u="none" strike="noStrike" baseline="0" dirty="0" err="1">
                <a:solidFill>
                  <a:srgbClr val="000000"/>
                </a:solidFill>
              </a:rPr>
              <a:t>syscall.c</a:t>
            </a:r>
            <a:r>
              <a:rPr lang="en-IN" sz="2400" b="0" i="0" u="none" strike="noStrike" baseline="0" dirty="0">
                <a:solidFill>
                  <a:srgbClr val="000000"/>
                </a:solidFill>
              </a:rPr>
              <a:t>, you’ll see that it contains, among other things, a list of extern int function declarations, and an array of function pointers. So I’m going declare my square function (which I have arbitrarily chosen to name as </a:t>
            </a:r>
            <a:r>
              <a:rPr lang="en-IN" sz="2400" b="0" i="0" u="none" strike="noStrike" baseline="0" dirty="0" err="1">
                <a:solidFill>
                  <a:srgbClr val="000000"/>
                </a:solidFill>
              </a:rPr>
              <a:t>sys_square</a:t>
            </a:r>
            <a:r>
              <a:rPr lang="en-IN" sz="2400" b="0" i="0" u="none" strike="noStrike" baseline="0" dirty="0">
                <a:solidFill>
                  <a:srgbClr val="000000"/>
                </a:solidFill>
              </a:rPr>
              <a:t>), and a corresponding entry in the array.</a:t>
            </a:r>
            <a:endParaRPr lang="en-US" sz="2400" dirty="0"/>
          </a:p>
        </p:txBody>
      </p:sp>
      <p:sp>
        <p:nvSpPr>
          <p:cNvPr id="22" name="TextBox 21">
            <a:extLst>
              <a:ext uri="{FF2B5EF4-FFF2-40B4-BE49-F238E27FC236}">
                <a16:creationId xmlns:a16="http://schemas.microsoft.com/office/drawing/2014/main" id="{5701EDBE-2E62-4C88-838E-C53BDE38A60C}"/>
              </a:ext>
            </a:extLst>
          </p:cNvPr>
          <p:cNvSpPr txBox="1"/>
          <p:nvPr/>
        </p:nvSpPr>
        <p:spPr>
          <a:xfrm>
            <a:off x="675168" y="3063557"/>
            <a:ext cx="6905846" cy="2554545"/>
          </a:xfrm>
          <a:prstGeom prst="rect">
            <a:avLst/>
          </a:prstGeom>
          <a:solidFill>
            <a:schemeClr val="bg2"/>
          </a:solidFill>
        </p:spPr>
        <p:txBody>
          <a:bodyPr wrap="square">
            <a:spAutoFit/>
          </a:bodyPr>
          <a:lstStyle/>
          <a:p>
            <a:r>
              <a:rPr lang="en-US" sz="2000" dirty="0"/>
              <a:t>// (The vertical dots `.` indicate that I've skipped over lines).</a:t>
            </a:r>
          </a:p>
          <a:p>
            <a:r>
              <a:rPr lang="en-US" sz="2000" dirty="0"/>
              <a:t>extern int </a:t>
            </a:r>
            <a:r>
              <a:rPr lang="en-US" sz="2000" dirty="0" err="1"/>
              <a:t>sys_chdir</a:t>
            </a:r>
            <a:r>
              <a:rPr lang="en-US" sz="2000" dirty="0"/>
              <a:t>(void);</a:t>
            </a:r>
          </a:p>
          <a:p>
            <a:r>
              <a:rPr lang="en-US" sz="2000" dirty="0"/>
              <a:t>extern int </a:t>
            </a:r>
            <a:r>
              <a:rPr lang="en-US" sz="2000" dirty="0" err="1"/>
              <a:t>sys_close</a:t>
            </a:r>
            <a:r>
              <a:rPr lang="en-US" sz="2000" dirty="0"/>
              <a:t>(void);</a:t>
            </a:r>
          </a:p>
          <a:p>
            <a:r>
              <a:rPr lang="en-US" sz="2000" dirty="0"/>
              <a:t>.</a:t>
            </a:r>
          </a:p>
          <a:p>
            <a:r>
              <a:rPr lang="en-US" sz="2000" dirty="0"/>
              <a:t>.</a:t>
            </a:r>
          </a:p>
          <a:p>
            <a:r>
              <a:rPr lang="en-US" sz="2000" dirty="0"/>
              <a:t>.</a:t>
            </a:r>
          </a:p>
          <a:p>
            <a:r>
              <a:rPr lang="en-US" sz="2000" dirty="0"/>
              <a:t>extern int </a:t>
            </a:r>
            <a:r>
              <a:rPr lang="en-US" sz="2000" dirty="0" err="1"/>
              <a:t>sys_uptime</a:t>
            </a:r>
            <a:r>
              <a:rPr lang="en-US" sz="2000" dirty="0"/>
              <a:t>(void);</a:t>
            </a:r>
          </a:p>
          <a:p>
            <a:r>
              <a:rPr lang="en-US" sz="2000" dirty="0">
                <a:highlight>
                  <a:srgbClr val="808080"/>
                </a:highlight>
              </a:rPr>
              <a:t>extern int </a:t>
            </a:r>
            <a:r>
              <a:rPr lang="en-US" sz="2000" dirty="0" err="1">
                <a:highlight>
                  <a:srgbClr val="808080"/>
                </a:highlight>
              </a:rPr>
              <a:t>sys_square</a:t>
            </a:r>
            <a:r>
              <a:rPr lang="en-US" sz="2000" dirty="0">
                <a:highlight>
                  <a:srgbClr val="808080"/>
                </a:highlight>
              </a:rPr>
              <a:t>(void);</a:t>
            </a:r>
            <a:endParaRPr lang="en-US" dirty="0">
              <a:highlight>
                <a:srgbClr val="808080"/>
              </a:highlight>
            </a:endParaRPr>
          </a:p>
        </p:txBody>
      </p:sp>
    </p:spTree>
    <p:extLst>
      <p:ext uri="{BB962C8B-B14F-4D97-AF65-F5344CB8AC3E}">
        <p14:creationId xmlns:p14="http://schemas.microsoft.com/office/powerpoint/2010/main" val="2697273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92161" y="200458"/>
            <a:ext cx="10636784" cy="1325563"/>
          </a:xfrm>
        </p:spPr>
        <p:txBody>
          <a:bodyPr>
            <a:normAutofit/>
          </a:bodyPr>
          <a:lstStyle/>
          <a:p>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syscall.c</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75019" y="1210843"/>
            <a:ext cx="11086338" cy="2862322"/>
          </a:xfrm>
          <a:prstGeom prst="rect">
            <a:avLst/>
          </a:prstGeom>
          <a:solidFill>
            <a:schemeClr val="bg2"/>
          </a:solidFill>
        </p:spPr>
        <p:txBody>
          <a:bodyPr wrap="square">
            <a:spAutoFit/>
          </a:bodyPr>
          <a:lstStyle/>
          <a:p>
            <a:pPr algn="l"/>
            <a:r>
              <a:rPr lang="en-IN" sz="2000" dirty="0"/>
              <a:t> static int (*</a:t>
            </a:r>
            <a:r>
              <a:rPr lang="en-IN" sz="2000" dirty="0" err="1"/>
              <a:t>syscalls</a:t>
            </a:r>
            <a:r>
              <a:rPr lang="en-IN" sz="2000" dirty="0"/>
              <a:t>[])(void) = {</a:t>
            </a:r>
          </a:p>
          <a:p>
            <a:pPr algn="l"/>
            <a:r>
              <a:rPr lang="en-IN" sz="2000" dirty="0"/>
              <a:t>[</a:t>
            </a:r>
            <a:r>
              <a:rPr lang="en-IN" sz="2000" dirty="0" err="1"/>
              <a:t>SYS_fork</a:t>
            </a:r>
            <a:r>
              <a:rPr lang="en-IN" sz="2000" dirty="0"/>
              <a:t>]    </a:t>
            </a:r>
            <a:r>
              <a:rPr lang="en-IN" sz="2000" dirty="0" err="1"/>
              <a:t>sys_fork</a:t>
            </a:r>
            <a:r>
              <a:rPr lang="en-IN" sz="2000" dirty="0"/>
              <a:t>,</a:t>
            </a:r>
          </a:p>
          <a:p>
            <a:pPr algn="l"/>
            <a:r>
              <a:rPr lang="en-IN" sz="2000" dirty="0"/>
              <a:t>[</a:t>
            </a:r>
            <a:r>
              <a:rPr lang="en-IN" sz="2000" dirty="0" err="1"/>
              <a:t>SYS_exit</a:t>
            </a:r>
            <a:r>
              <a:rPr lang="en-IN" sz="2000" dirty="0"/>
              <a:t>]    </a:t>
            </a:r>
            <a:r>
              <a:rPr lang="en-IN" sz="2000" dirty="0" err="1"/>
              <a:t>sys_exit</a:t>
            </a:r>
            <a:r>
              <a:rPr lang="en-IN" sz="2000" dirty="0"/>
              <a:t>,</a:t>
            </a:r>
          </a:p>
          <a:p>
            <a:pPr algn="l"/>
            <a:r>
              <a:rPr lang="en-IN" sz="2000" dirty="0"/>
              <a:t>.</a:t>
            </a:r>
          </a:p>
          <a:p>
            <a:pPr algn="l"/>
            <a:r>
              <a:rPr lang="en-IN" sz="2000" dirty="0"/>
              <a:t>.</a:t>
            </a:r>
          </a:p>
          <a:p>
            <a:pPr algn="l"/>
            <a:r>
              <a:rPr lang="en-IN" sz="2000" dirty="0"/>
              <a:t>.</a:t>
            </a:r>
          </a:p>
          <a:p>
            <a:pPr algn="l"/>
            <a:r>
              <a:rPr lang="en-IN" sz="2000" dirty="0"/>
              <a:t>[</a:t>
            </a:r>
            <a:r>
              <a:rPr lang="en-IN" sz="2000" dirty="0" err="1"/>
              <a:t>SYS_close</a:t>
            </a:r>
            <a:r>
              <a:rPr lang="en-IN" sz="2000" dirty="0"/>
              <a:t>]   </a:t>
            </a:r>
            <a:r>
              <a:rPr lang="en-IN" sz="2000" dirty="0" err="1"/>
              <a:t>sys_close</a:t>
            </a:r>
            <a:r>
              <a:rPr lang="en-IN" sz="2000" dirty="0"/>
              <a:t>,</a:t>
            </a:r>
          </a:p>
          <a:p>
            <a:pPr algn="l"/>
            <a:r>
              <a:rPr lang="en-IN" sz="2000" dirty="0">
                <a:highlight>
                  <a:srgbClr val="808080"/>
                </a:highlight>
              </a:rPr>
              <a:t>[</a:t>
            </a:r>
            <a:r>
              <a:rPr lang="en-IN" sz="2000" dirty="0" err="1">
                <a:highlight>
                  <a:srgbClr val="808080"/>
                </a:highlight>
              </a:rPr>
              <a:t>SYS_square</a:t>
            </a:r>
            <a:r>
              <a:rPr lang="en-IN" sz="2000" dirty="0">
                <a:highlight>
                  <a:srgbClr val="808080"/>
                </a:highlight>
              </a:rPr>
              <a:t>]  </a:t>
            </a:r>
            <a:r>
              <a:rPr lang="en-IN" sz="2000" dirty="0" err="1">
                <a:highlight>
                  <a:srgbClr val="808080"/>
                </a:highlight>
              </a:rPr>
              <a:t>sys_square</a:t>
            </a:r>
            <a:r>
              <a:rPr lang="en-IN" sz="2000" dirty="0">
                <a:highlight>
                  <a:srgbClr val="808080"/>
                </a:highlight>
              </a:rPr>
              <a:t>,</a:t>
            </a:r>
          </a:p>
          <a:p>
            <a:pPr algn="l"/>
            <a:r>
              <a:rPr lang="en-IN" sz="2000" dirty="0"/>
              <a:t>};</a:t>
            </a:r>
            <a:endParaRPr lang="en-US" sz="2000" dirty="0"/>
          </a:p>
        </p:txBody>
      </p:sp>
      <p:sp>
        <p:nvSpPr>
          <p:cNvPr id="22" name="TextBox 21">
            <a:extLst>
              <a:ext uri="{FF2B5EF4-FFF2-40B4-BE49-F238E27FC236}">
                <a16:creationId xmlns:a16="http://schemas.microsoft.com/office/drawing/2014/main" id="{435AF58B-FB3C-4F5A-85ED-A63941ED7AD3}"/>
              </a:ext>
            </a:extLst>
          </p:cNvPr>
          <p:cNvSpPr txBox="1"/>
          <p:nvPr/>
        </p:nvSpPr>
        <p:spPr>
          <a:xfrm>
            <a:off x="245286" y="4446828"/>
            <a:ext cx="10388812" cy="1938992"/>
          </a:xfrm>
          <a:prstGeom prst="rect">
            <a:avLst/>
          </a:prstGeom>
          <a:noFill/>
        </p:spPr>
        <p:txBody>
          <a:bodyPr wrap="square">
            <a:spAutoFit/>
          </a:bodyPr>
          <a:lstStyle/>
          <a:p>
            <a:r>
              <a:rPr lang="en-IN" sz="2400" dirty="0"/>
              <a:t>A few things to note here:</a:t>
            </a:r>
          </a:p>
          <a:p>
            <a:pPr marL="285750" indent="-285750">
              <a:buFont typeface="Arial" panose="020B0604020202020204" pitchFamily="34" charset="0"/>
              <a:buChar char="•"/>
            </a:pPr>
            <a:r>
              <a:rPr lang="en-IN" sz="2400" dirty="0"/>
              <a:t> The constant inside [] is </a:t>
            </a:r>
            <a:r>
              <a:rPr lang="en-IN" sz="2400" dirty="0" err="1"/>
              <a:t>idential</a:t>
            </a:r>
            <a:r>
              <a:rPr lang="en-IN" sz="2400" dirty="0"/>
              <a:t> to the one I defined in </a:t>
            </a:r>
            <a:r>
              <a:rPr lang="en-IN" sz="2400" dirty="0" err="1"/>
              <a:t>syscall.h</a:t>
            </a:r>
            <a:r>
              <a:rPr lang="en-IN" sz="2400" dirty="0"/>
              <a:t> during the previous step.</a:t>
            </a:r>
          </a:p>
          <a:p>
            <a:pPr marL="285750" indent="-285750">
              <a:buFont typeface="Arial" panose="020B0604020202020204" pitchFamily="34" charset="0"/>
              <a:buChar char="•"/>
            </a:pPr>
            <a:r>
              <a:rPr lang="en-IN" sz="2400" dirty="0"/>
              <a:t> The datatype of argument of </a:t>
            </a:r>
            <a:r>
              <a:rPr lang="en-IN" sz="2400" dirty="0" err="1"/>
              <a:t>sys_square</a:t>
            </a:r>
            <a:r>
              <a:rPr lang="en-IN" sz="2400" dirty="0"/>
              <a:t> is written as void, even though we need to pass an int to the function. This will be taken care of later.</a:t>
            </a:r>
            <a:endParaRPr lang="en-US" sz="2400" dirty="0"/>
          </a:p>
        </p:txBody>
      </p:sp>
    </p:spTree>
    <p:extLst>
      <p:ext uri="{BB962C8B-B14F-4D97-AF65-F5344CB8AC3E}">
        <p14:creationId xmlns:p14="http://schemas.microsoft.com/office/powerpoint/2010/main" val="387977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ctr"/>
            <a:r>
              <a:rPr lang="en-US" i="0" dirty="0">
                <a:effectLst>
                  <a:outerShdw blurRad="38100" dist="38100" dir="2700000" algn="tl">
                    <a:srgbClr val="000000">
                      <a:alpha val="43137"/>
                    </a:srgbClr>
                  </a:outerShdw>
                </a:effectLst>
                <a:latin typeface="+mn-lt"/>
              </a:rPr>
              <a:t>Operating Systems Design </a:t>
            </a:r>
            <a:br>
              <a:rPr lang="en-US" i="0" dirty="0">
                <a:effectLst>
                  <a:outerShdw blurRad="38100" dist="38100" dir="2700000" algn="tl">
                    <a:srgbClr val="000000">
                      <a:alpha val="43137"/>
                    </a:srgbClr>
                  </a:outerShdw>
                </a:effectLst>
                <a:latin typeface="+mn-lt"/>
              </a:rPr>
            </a:br>
            <a:r>
              <a:rPr lang="en-US" i="0" dirty="0">
                <a:effectLst>
                  <a:outerShdw blurRad="38100" dist="38100" dir="2700000" algn="tl">
                    <a:srgbClr val="000000">
                      <a:alpha val="43137"/>
                    </a:srgbClr>
                  </a:outerShdw>
                </a:effectLst>
                <a:latin typeface="+mn-lt"/>
              </a:rPr>
              <a:t>Organization of Skilling Component/</a:t>
            </a:r>
            <a:r>
              <a:rPr lang="en-US" i="0" dirty="0" err="1">
                <a:effectLst>
                  <a:outerShdw blurRad="38100" dist="38100" dir="2700000" algn="tl">
                    <a:srgbClr val="000000">
                      <a:alpha val="43137"/>
                    </a:srgbClr>
                  </a:outerShdw>
                </a:effectLst>
                <a:latin typeface="+mn-lt"/>
              </a:rPr>
              <a:t>Exerises</a:t>
            </a:r>
            <a:endParaRPr lang="en-US" i="0"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id="{C7420925-DF95-42C9-B4A4-A0882FAD8BA4}"/>
              </a:ext>
            </a:extLst>
          </p:cNvPr>
          <p:cNvSpPr txBox="1"/>
          <p:nvPr/>
        </p:nvSpPr>
        <p:spPr>
          <a:xfrm>
            <a:off x="130952" y="1533871"/>
            <a:ext cx="11086338" cy="5232202"/>
          </a:xfrm>
          <a:prstGeom prst="rect">
            <a:avLst/>
          </a:prstGeom>
          <a:noFill/>
        </p:spPr>
        <p:txBody>
          <a:bodyPr wrap="square">
            <a:spAutoFit/>
          </a:bodyPr>
          <a:lstStyle/>
          <a:p>
            <a:pPr algn="l"/>
            <a:r>
              <a:rPr lang="en-US" sz="2400" b="1" dirty="0"/>
              <a:t>Pre-lab: </a:t>
            </a:r>
            <a:r>
              <a:rPr lang="en-US" sz="2400" dirty="0"/>
              <a:t>Bridge course: Linux Administration – Quiz (chapters from Linux command line by William </a:t>
            </a:r>
            <a:r>
              <a:rPr lang="en-US" sz="2400" dirty="0" err="1"/>
              <a:t>Shotts</a:t>
            </a:r>
            <a:r>
              <a:rPr lang="en-US" sz="2400" dirty="0"/>
              <a:t> and NDG LPI )	</a:t>
            </a:r>
          </a:p>
          <a:p>
            <a:r>
              <a:rPr lang="en-US" sz="2400" b="1" dirty="0"/>
              <a:t>In-lab: </a:t>
            </a:r>
          </a:p>
          <a:p>
            <a:pPr marL="457200" indent="-457200">
              <a:buFont typeface="+mj-lt"/>
              <a:buAutoNum type="arabicPeriod"/>
            </a:pPr>
            <a:r>
              <a:rPr lang="en-US" sz="2400" dirty="0"/>
              <a:t>Explore Xv6 design &amp; implementation.</a:t>
            </a:r>
            <a:r>
              <a:rPr lang="en-IN" sz="2400" dirty="0">
                <a:effectLst/>
                <a:latin typeface="Arial" panose="020B0604020202020204" pitchFamily="34" charset="0"/>
              </a:rPr>
              <a:t> </a:t>
            </a:r>
            <a:r>
              <a:rPr lang="en-US" sz="2400" dirty="0"/>
              <a:t>	</a:t>
            </a:r>
          </a:p>
          <a:p>
            <a:pPr marL="457200" indent="-457200">
              <a:buFont typeface="+mj-lt"/>
              <a:buAutoNum type="arabicPeriod"/>
            </a:pPr>
            <a:r>
              <a:rPr lang="en-US" sz="2400" dirty="0"/>
              <a:t>Xv6 customization/enhancement. </a:t>
            </a:r>
            <a:r>
              <a:rPr lang="en-IN" sz="2400" dirty="0"/>
              <a:t>Xv6 is designed to be small, compact, easy to understand and modify, and similar in structure to Linux and Unix systems. By the end of the course, not only will you have a bootable operating system of your own, you will also possess practical skills that will directly transfer to industry. The xv6 source code provided for this course is released by MIT.</a:t>
            </a:r>
            <a:endParaRPr lang="en-US" sz="2400" dirty="0"/>
          </a:p>
          <a:p>
            <a:pPr algn="ctr"/>
            <a:r>
              <a:rPr lang="en-US" sz="2800" b="1" i="0" u="none" strike="noStrike" baseline="0" dirty="0">
                <a:solidFill>
                  <a:srgbClr val="000000"/>
                </a:solidFill>
                <a:latin typeface="Calibri" panose="020F0502020204030204" pitchFamily="34" charset="0"/>
              </a:rPr>
              <a:t>xv6</a:t>
            </a:r>
            <a:endParaRPr lang="en-US" sz="2800" b="1" dirty="0"/>
          </a:p>
          <a:p>
            <a:pPr marL="342900" indent="-342900">
              <a:buFont typeface="+mj-lt"/>
              <a:buAutoNum type="arabicPeriod"/>
            </a:pPr>
            <a:r>
              <a:rPr lang="en-US" sz="1800" b="0" i="0" u="none" strike="noStrike" baseline="0" dirty="0">
                <a:solidFill>
                  <a:srgbClr val="000000"/>
                </a:solidFill>
                <a:latin typeface="Calibri" panose="020F0502020204030204" pitchFamily="34" charset="0"/>
              </a:rPr>
              <a:t>Home page of the xv6 project: </a:t>
            </a:r>
            <a:r>
              <a:rPr lang="en-US" sz="1800" b="0" i="0" u="none" strike="noStrike" baseline="0" dirty="0">
                <a:solidFill>
                  <a:srgbClr val="0000FF"/>
                </a:solidFill>
                <a:latin typeface="Calibri" panose="020F0502020204030204" pitchFamily="34" charset="0"/>
                <a:hlinkClick r:id="rId3"/>
              </a:rPr>
              <a:t>https://pdos.csail.mit.edu/6.828/2018/xv6.html</a:t>
            </a:r>
            <a:endParaRPr lang="en-US" sz="1800" b="0" i="0" u="none" strike="noStrike" baseline="0" dirty="0">
              <a:solidFill>
                <a:srgbClr val="0000FF"/>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Russ Cox, Frans </a:t>
            </a:r>
            <a:r>
              <a:rPr lang="en-US" sz="1800" b="0" i="0" u="none" strike="noStrike" baseline="0" dirty="0" err="1">
                <a:solidFill>
                  <a:srgbClr val="000000"/>
                </a:solidFill>
                <a:latin typeface="Calibri" panose="020F0502020204030204" pitchFamily="34" charset="0"/>
              </a:rPr>
              <a:t>Kaashoek</a:t>
            </a:r>
            <a:r>
              <a:rPr lang="en-US" sz="1800" b="0" i="0" u="none" strike="noStrike" baseline="0" dirty="0">
                <a:solidFill>
                  <a:srgbClr val="000000"/>
                </a:solidFill>
                <a:latin typeface="Calibri" panose="020F0502020204030204" pitchFamily="34" charset="0"/>
              </a:rPr>
              <a:t>, Robert Morris, xv6: a simple, Unix-like teaching operating system", Revision 11. </a:t>
            </a:r>
            <a:r>
              <a:rPr lang="en-US" sz="1800" b="0" i="0" u="none" strike="noStrike" baseline="0" dirty="0">
                <a:solidFill>
                  <a:srgbClr val="0000FF"/>
                </a:solidFill>
                <a:latin typeface="Calibri" panose="020F0502020204030204" pitchFamily="34" charset="0"/>
                <a:hlinkClick r:id="rId4"/>
              </a:rPr>
              <a:t>https://pdos.csail.mit.edu/6.828/2018/xv6/book-rev11.pdf</a:t>
            </a:r>
            <a:endParaRPr lang="en-US" sz="1800" b="0" i="0" u="none" strike="noStrike" baseline="0" dirty="0">
              <a:solidFill>
                <a:srgbClr val="0000FF"/>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Frans </a:t>
            </a:r>
            <a:r>
              <a:rPr lang="en-US" sz="1800" b="0" i="0" u="none" strike="noStrike" baseline="0" dirty="0" err="1">
                <a:solidFill>
                  <a:srgbClr val="000000"/>
                </a:solidFill>
                <a:latin typeface="Calibri" panose="020F0502020204030204" pitchFamily="34" charset="0"/>
              </a:rPr>
              <a:t>Kaashoek</a:t>
            </a:r>
            <a:r>
              <a:rPr lang="en-US" sz="1800" b="0" i="0" u="none" strike="noStrike" baseline="0" dirty="0">
                <a:solidFill>
                  <a:srgbClr val="000000"/>
                </a:solidFill>
                <a:latin typeface="Calibri" panose="020F0502020204030204" pitchFamily="34" charset="0"/>
              </a:rPr>
              <a:t>, Robert Morris, and Russ Cox, The xv6 source code booklet (draft) (revision 11). </a:t>
            </a:r>
            <a:r>
              <a:rPr lang="en-US" sz="1800" b="0" i="0" u="none" strike="noStrike" baseline="0" dirty="0">
                <a:solidFill>
                  <a:srgbClr val="0000FF"/>
                </a:solidFill>
                <a:latin typeface="Calibri" panose="020F0502020204030204" pitchFamily="34" charset="0"/>
              </a:rPr>
              <a:t>https://pdos.csail.mit.edu/6.828/2018/xv6/xv6-rev11.pdf </a:t>
            </a:r>
            <a:endParaRPr lang="en-US" sz="2400" dirty="0"/>
          </a:p>
        </p:txBody>
      </p:sp>
    </p:spTree>
    <p:extLst>
      <p:ext uri="{BB962C8B-B14F-4D97-AF65-F5344CB8AC3E}">
        <p14:creationId xmlns:p14="http://schemas.microsoft.com/office/powerpoint/2010/main" val="165070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sysproc.c</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1107996"/>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rPr>
              <a:t>Now we go about actually defining </a:t>
            </a:r>
            <a:r>
              <a:rPr lang="en-IN" sz="2400" b="0" i="0" u="none" strike="noStrike" baseline="0" dirty="0" err="1">
                <a:solidFill>
                  <a:srgbClr val="000000"/>
                </a:solidFill>
              </a:rPr>
              <a:t>sys_square</a:t>
            </a:r>
            <a:r>
              <a:rPr lang="en-IN" sz="2400" b="0" i="0" u="none" strike="noStrike" baseline="0" dirty="0">
                <a:solidFill>
                  <a:srgbClr val="000000"/>
                </a:solidFill>
              </a:rPr>
              <a:t> function. </a:t>
            </a:r>
            <a:r>
              <a:rPr lang="en-IN" sz="2400" b="0" i="0" u="none" strike="noStrike" baseline="0" dirty="0">
                <a:solidFill>
                  <a:srgbClr val="0070C0"/>
                </a:solidFill>
              </a:rPr>
              <a:t>At the end </a:t>
            </a:r>
            <a:r>
              <a:rPr lang="en-IN" sz="2400" b="0" i="0" u="none" strike="noStrike" baseline="0" dirty="0">
                <a:solidFill>
                  <a:srgbClr val="000000"/>
                </a:solidFill>
              </a:rPr>
              <a:t>of </a:t>
            </a:r>
            <a:r>
              <a:rPr lang="en-IN" sz="2400" b="0" i="0" u="none" strike="noStrike" baseline="0" dirty="0" err="1">
                <a:solidFill>
                  <a:srgbClr val="000000"/>
                </a:solidFill>
              </a:rPr>
              <a:t>sysproc.c</a:t>
            </a:r>
            <a:r>
              <a:rPr lang="en-IN" sz="2400" b="0" i="0" u="none" strike="noStrike" baseline="0" dirty="0">
                <a:solidFill>
                  <a:srgbClr val="000000"/>
                </a:solidFill>
              </a:rPr>
              <a:t>, after </a:t>
            </a:r>
            <a:r>
              <a:rPr lang="en-IN" sz="2400" b="0" i="0" u="none" strike="noStrike" baseline="0" dirty="0" err="1">
                <a:solidFill>
                  <a:srgbClr val="000000"/>
                </a:solidFill>
              </a:rPr>
              <a:t>sys_uptime</a:t>
            </a:r>
            <a:r>
              <a:rPr lang="en-IN" sz="2400" b="0" i="0" u="none" strike="noStrike" baseline="0" dirty="0">
                <a:solidFill>
                  <a:srgbClr val="000000"/>
                </a:solidFill>
              </a:rPr>
              <a:t>(void), define the </a:t>
            </a:r>
            <a:r>
              <a:rPr lang="en-US" sz="2400" dirty="0"/>
              <a:t>int </a:t>
            </a:r>
            <a:r>
              <a:rPr lang="en-US" sz="2400" dirty="0" err="1"/>
              <a:t>sys_square</a:t>
            </a:r>
            <a:r>
              <a:rPr lang="en-US" sz="2400" dirty="0"/>
              <a:t>(void)</a:t>
            </a:r>
            <a:r>
              <a:rPr lang="en-IN" sz="2400" b="0" i="0" u="none" strike="noStrike" baseline="0" dirty="0">
                <a:solidFill>
                  <a:srgbClr val="000000"/>
                </a:solidFill>
              </a:rPr>
              <a:t> function:</a:t>
            </a:r>
            <a:endParaRPr lang="en-US" sz="2400" dirty="0"/>
          </a:p>
        </p:txBody>
      </p:sp>
      <p:sp>
        <p:nvSpPr>
          <p:cNvPr id="22" name="TextBox 21">
            <a:extLst>
              <a:ext uri="{FF2B5EF4-FFF2-40B4-BE49-F238E27FC236}">
                <a16:creationId xmlns:a16="http://schemas.microsoft.com/office/drawing/2014/main" id="{D99AC4C0-851A-458F-B037-6BC4678F866A}"/>
              </a:ext>
            </a:extLst>
          </p:cNvPr>
          <p:cNvSpPr txBox="1"/>
          <p:nvPr/>
        </p:nvSpPr>
        <p:spPr>
          <a:xfrm>
            <a:off x="329609" y="2859433"/>
            <a:ext cx="10136415" cy="1938992"/>
          </a:xfrm>
          <a:prstGeom prst="rect">
            <a:avLst/>
          </a:prstGeom>
          <a:solidFill>
            <a:schemeClr val="bg2"/>
          </a:solidFill>
        </p:spPr>
        <p:txBody>
          <a:bodyPr wrap="square">
            <a:spAutoFit/>
          </a:bodyPr>
          <a:lstStyle/>
          <a:p>
            <a:r>
              <a:rPr lang="en-US" sz="2400" dirty="0"/>
              <a:t>int </a:t>
            </a:r>
            <a:r>
              <a:rPr lang="en-US" sz="2400" dirty="0" err="1"/>
              <a:t>sys_square</a:t>
            </a:r>
            <a:r>
              <a:rPr lang="en-US" sz="2400" dirty="0"/>
              <a:t>(void)  {</a:t>
            </a:r>
          </a:p>
          <a:p>
            <a:r>
              <a:rPr lang="en-US" sz="2400" dirty="0"/>
              <a:t>  int num;</a:t>
            </a:r>
          </a:p>
          <a:p>
            <a:r>
              <a:rPr lang="en-US" sz="2400" dirty="0"/>
              <a:t>  </a:t>
            </a:r>
            <a:r>
              <a:rPr lang="en-US" sz="2400" dirty="0" err="1"/>
              <a:t>argptr</a:t>
            </a:r>
            <a:r>
              <a:rPr lang="en-US" sz="2400" dirty="0"/>
              <a:t>(0, (void *)&amp;num, </a:t>
            </a:r>
            <a:r>
              <a:rPr lang="en-US" sz="2400" dirty="0" err="1"/>
              <a:t>sizeof</a:t>
            </a:r>
            <a:r>
              <a:rPr lang="en-US" sz="2400" dirty="0"/>
              <a:t>(num)); // extract and store argument into num</a:t>
            </a:r>
          </a:p>
          <a:p>
            <a:r>
              <a:rPr lang="en-US" sz="2400" dirty="0"/>
              <a:t>  return num * num;</a:t>
            </a:r>
          </a:p>
          <a:p>
            <a:r>
              <a:rPr lang="en-US" sz="2400" dirty="0"/>
              <a:t>}</a:t>
            </a:r>
          </a:p>
        </p:txBody>
      </p:sp>
    </p:spTree>
    <p:extLst>
      <p:ext uri="{BB962C8B-B14F-4D97-AF65-F5344CB8AC3E}">
        <p14:creationId xmlns:p14="http://schemas.microsoft.com/office/powerpoint/2010/main" val="241597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sysproc.c</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062651"/>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rPr>
              <a:t>Observe that we use a separate function </a:t>
            </a:r>
            <a:r>
              <a:rPr lang="en-IN" sz="2400" b="0" i="0" u="none" strike="noStrike" baseline="0" dirty="0" err="1">
                <a:solidFill>
                  <a:srgbClr val="000000"/>
                </a:solidFill>
              </a:rPr>
              <a:t>argptr</a:t>
            </a:r>
            <a:r>
              <a:rPr lang="en-IN" sz="2400" b="0" i="0" u="none" strike="noStrike" baseline="0" dirty="0">
                <a:solidFill>
                  <a:srgbClr val="000000"/>
                </a:solidFill>
              </a:rPr>
              <a:t> (which is already part of XV6) to extract arguments passed into the function. The parameters of </a:t>
            </a:r>
            <a:r>
              <a:rPr lang="en-IN" sz="2400" b="0" i="0" u="none" strike="noStrike" baseline="0" dirty="0" err="1">
                <a:solidFill>
                  <a:srgbClr val="000000"/>
                </a:solidFill>
              </a:rPr>
              <a:t>argptr</a:t>
            </a:r>
            <a:r>
              <a:rPr lang="en-IN" sz="2400" b="0" i="0" u="none" strike="noStrike" baseline="0" dirty="0">
                <a:solidFill>
                  <a:srgbClr val="000000"/>
                </a:solidFill>
              </a:rPr>
              <a:t> is as follows:</a:t>
            </a:r>
          </a:p>
          <a:p>
            <a:endParaRPr lang="en-IN" sz="2400" b="0" i="0" u="none" strike="noStrike" baseline="0" dirty="0">
              <a:solidFill>
                <a:srgbClr val="000000"/>
              </a:solidFill>
            </a:endParaRPr>
          </a:p>
          <a:p>
            <a:pPr marL="342900" indent="-342900">
              <a:buFont typeface="Arial" panose="020B0604020202020204" pitchFamily="34" charset="0"/>
              <a:buChar char="•"/>
            </a:pPr>
            <a:r>
              <a:rPr lang="en-IN" sz="2400" b="0" i="0" u="none" strike="noStrike" baseline="0" dirty="0">
                <a:solidFill>
                  <a:srgbClr val="000000"/>
                </a:solidFill>
              </a:rPr>
              <a:t>The 1st parameter is the nth argument to extract, starting at 0.</a:t>
            </a:r>
          </a:p>
          <a:p>
            <a:pPr marL="342900" indent="-342900">
              <a:buFont typeface="Arial" panose="020B0604020202020204" pitchFamily="34" charset="0"/>
              <a:buChar char="•"/>
            </a:pPr>
            <a:r>
              <a:rPr lang="en-IN" sz="2400" b="0" i="0" u="none" strike="noStrike" baseline="0" dirty="0">
                <a:solidFill>
                  <a:srgbClr val="000000"/>
                </a:solidFill>
              </a:rPr>
              <a:t>The 2nd parameter is the address of variable to which you want to store the argument, typecast to (void *).</a:t>
            </a:r>
          </a:p>
          <a:p>
            <a:pPr marL="342900" indent="-342900">
              <a:buFont typeface="Arial" panose="020B0604020202020204" pitchFamily="34" charset="0"/>
              <a:buChar char="•"/>
            </a:pPr>
            <a:r>
              <a:rPr lang="en-IN" sz="2400" b="0" i="0" u="none" strike="noStrike" baseline="0" dirty="0">
                <a:solidFill>
                  <a:srgbClr val="000000"/>
                </a:solidFill>
              </a:rPr>
              <a:t>The 3rd parameter is the size of the variable to which you want to store the argument.</a:t>
            </a:r>
          </a:p>
          <a:p>
            <a:endParaRPr lang="en-IN" sz="2400" b="0" i="0" u="none" strike="noStrike" baseline="0" dirty="0">
              <a:solidFill>
                <a:srgbClr val="000000"/>
              </a:solidFill>
            </a:endParaRPr>
          </a:p>
          <a:p>
            <a:r>
              <a:rPr lang="en-IN" sz="2400" b="0" i="0" u="none" strike="noStrike" baseline="0" dirty="0">
                <a:solidFill>
                  <a:srgbClr val="000000"/>
                </a:solidFill>
              </a:rPr>
              <a:t>This is the usual way to extract arguments passed into system calls.</a:t>
            </a:r>
            <a:endParaRPr lang="en-US" sz="2400" dirty="0"/>
          </a:p>
        </p:txBody>
      </p:sp>
    </p:spTree>
    <p:extLst>
      <p:ext uri="{BB962C8B-B14F-4D97-AF65-F5344CB8AC3E}">
        <p14:creationId xmlns:p14="http://schemas.microsoft.com/office/powerpoint/2010/main" val="754936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user.h</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75019" y="1361940"/>
            <a:ext cx="11086338" cy="1200329"/>
          </a:xfrm>
          <a:prstGeom prst="rect">
            <a:avLst/>
          </a:prstGeom>
          <a:noFill/>
        </p:spPr>
        <p:txBody>
          <a:bodyPr wrap="square">
            <a:spAutoFit/>
          </a:bodyPr>
          <a:lstStyle/>
          <a:p>
            <a:r>
              <a:rPr lang="en-IN" sz="2400" b="0" i="0" u="none" strike="noStrike" baseline="0" dirty="0">
                <a:solidFill>
                  <a:srgbClr val="000000"/>
                </a:solidFill>
              </a:rPr>
              <a:t>This is where we want to actually declare the function that the user calls. You should already be seeing a bunch of function declarations in there already. Go ahead and declare this function:</a:t>
            </a:r>
          </a:p>
        </p:txBody>
      </p:sp>
      <p:sp>
        <p:nvSpPr>
          <p:cNvPr id="22" name="TextBox 21">
            <a:extLst>
              <a:ext uri="{FF2B5EF4-FFF2-40B4-BE49-F238E27FC236}">
                <a16:creationId xmlns:a16="http://schemas.microsoft.com/office/drawing/2014/main" id="{29FD7132-B2DB-48BF-A22C-FF48EE6526C1}"/>
              </a:ext>
            </a:extLst>
          </p:cNvPr>
          <p:cNvSpPr txBox="1"/>
          <p:nvPr/>
        </p:nvSpPr>
        <p:spPr>
          <a:xfrm>
            <a:off x="257939" y="2797882"/>
            <a:ext cx="8676167" cy="1938992"/>
          </a:xfrm>
          <a:prstGeom prst="rect">
            <a:avLst/>
          </a:prstGeom>
          <a:solidFill>
            <a:schemeClr val="bg2"/>
          </a:solidFill>
        </p:spPr>
        <p:txBody>
          <a:bodyPr wrap="square">
            <a:spAutoFit/>
          </a:bodyPr>
          <a:lstStyle/>
          <a:p>
            <a:r>
              <a:rPr lang="en-IN" sz="2400" dirty="0"/>
              <a:t>int </a:t>
            </a:r>
            <a:r>
              <a:rPr lang="en-IN" sz="2400" dirty="0" err="1"/>
              <a:t>getpid</a:t>
            </a:r>
            <a:r>
              <a:rPr lang="en-IN" sz="2400" dirty="0"/>
              <a:t>(void);</a:t>
            </a:r>
          </a:p>
          <a:p>
            <a:r>
              <a:rPr lang="en-IN" sz="2400" dirty="0"/>
              <a:t>.</a:t>
            </a:r>
          </a:p>
          <a:p>
            <a:r>
              <a:rPr lang="en-IN" sz="2400" dirty="0"/>
              <a:t>.</a:t>
            </a:r>
          </a:p>
          <a:p>
            <a:r>
              <a:rPr lang="en-IN" sz="2400" dirty="0"/>
              <a:t>int uptime(void);.</a:t>
            </a:r>
          </a:p>
          <a:p>
            <a:r>
              <a:rPr lang="en-IN" sz="2400" dirty="0">
                <a:highlight>
                  <a:srgbClr val="808080"/>
                </a:highlight>
              </a:rPr>
              <a:t>int square(int); // this is what is called from the user-program</a:t>
            </a:r>
            <a:endParaRPr lang="en-US" sz="2400" dirty="0">
              <a:highlight>
                <a:srgbClr val="808080"/>
              </a:highlight>
            </a:endParaRPr>
          </a:p>
        </p:txBody>
      </p:sp>
      <p:sp>
        <p:nvSpPr>
          <p:cNvPr id="24" name="TextBox 23">
            <a:extLst>
              <a:ext uri="{FF2B5EF4-FFF2-40B4-BE49-F238E27FC236}">
                <a16:creationId xmlns:a16="http://schemas.microsoft.com/office/drawing/2014/main" id="{714839FB-2474-417C-A821-3FA0DDB52C44}"/>
              </a:ext>
            </a:extLst>
          </p:cNvPr>
          <p:cNvSpPr txBox="1"/>
          <p:nvPr/>
        </p:nvSpPr>
        <p:spPr>
          <a:xfrm>
            <a:off x="194445" y="4847017"/>
            <a:ext cx="10959351" cy="1569660"/>
          </a:xfrm>
          <a:prstGeom prst="rect">
            <a:avLst/>
          </a:prstGeom>
          <a:noFill/>
        </p:spPr>
        <p:txBody>
          <a:bodyPr wrap="square">
            <a:spAutoFit/>
          </a:bodyPr>
          <a:lstStyle/>
          <a:p>
            <a:r>
              <a:rPr lang="en-IN" sz="2400" dirty="0"/>
              <a:t>This is straightforward. The line that’s relevant to us is highlighted above. Some things to note here:</a:t>
            </a:r>
          </a:p>
          <a:p>
            <a:pPr marL="285750" indent="-285750">
              <a:buFont typeface="Arial" panose="020B0604020202020204" pitchFamily="34" charset="0"/>
              <a:buChar char="•"/>
            </a:pPr>
            <a:r>
              <a:rPr lang="en-IN" sz="2400" dirty="0"/>
              <a:t>This function is what would actually be called from a user program.</a:t>
            </a:r>
          </a:p>
          <a:p>
            <a:pPr marL="285750" indent="-285750">
              <a:buFont typeface="Arial" panose="020B0604020202020204" pitchFamily="34" charset="0"/>
              <a:buChar char="•"/>
            </a:pPr>
            <a:r>
              <a:rPr lang="en-IN" sz="2400" dirty="0"/>
              <a:t> We are specifying an int parameter.</a:t>
            </a:r>
          </a:p>
        </p:txBody>
      </p:sp>
    </p:spTree>
    <p:extLst>
      <p:ext uri="{BB962C8B-B14F-4D97-AF65-F5344CB8AC3E}">
        <p14:creationId xmlns:p14="http://schemas.microsoft.com/office/powerpoint/2010/main" val="226027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Modifications in </a:t>
            </a:r>
            <a:r>
              <a:rPr lang="en-US" dirty="0" err="1">
                <a:effectLst>
                  <a:outerShdw blurRad="38100" dist="38100" dir="2700000" algn="tl">
                    <a:srgbClr val="000000">
                      <a:alpha val="43137"/>
                    </a:srgbClr>
                  </a:outerShdw>
                </a:effectLst>
                <a:latin typeface="+mn-lt"/>
              </a:rPr>
              <a:t>usys.S</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75019" y="1361940"/>
            <a:ext cx="11086338" cy="830997"/>
          </a:xfrm>
          <a:prstGeom prst="rect">
            <a:avLst/>
          </a:prstGeom>
          <a:noFill/>
        </p:spPr>
        <p:txBody>
          <a:bodyPr wrap="square">
            <a:spAutoFit/>
          </a:bodyPr>
          <a:lstStyle/>
          <a:p>
            <a:r>
              <a:rPr lang="en-IN" sz="2400" b="0" i="0" u="none" strike="noStrike" baseline="0" dirty="0">
                <a:solidFill>
                  <a:srgbClr val="000000"/>
                </a:solidFill>
              </a:rPr>
              <a:t>We’re almost there. This is the final piece of the puzzle. In the file </a:t>
            </a:r>
            <a:r>
              <a:rPr lang="en-IN" sz="2400" b="0" i="0" u="none" strike="noStrike" baseline="0" dirty="0" err="1">
                <a:solidFill>
                  <a:srgbClr val="000000"/>
                </a:solidFill>
              </a:rPr>
              <a:t>usys.S</a:t>
            </a:r>
            <a:r>
              <a:rPr lang="en-IN" sz="2400" b="0" i="0" u="none" strike="noStrike" baseline="0" dirty="0">
                <a:solidFill>
                  <a:srgbClr val="000000"/>
                </a:solidFill>
              </a:rPr>
              <a:t>, there are lines start with SYSCALL. Append our function to this file, as highlighted below:</a:t>
            </a:r>
          </a:p>
        </p:txBody>
      </p:sp>
      <p:sp>
        <p:nvSpPr>
          <p:cNvPr id="22" name="TextBox 21">
            <a:extLst>
              <a:ext uri="{FF2B5EF4-FFF2-40B4-BE49-F238E27FC236}">
                <a16:creationId xmlns:a16="http://schemas.microsoft.com/office/drawing/2014/main" id="{29FD7132-B2DB-48BF-A22C-FF48EE6526C1}"/>
              </a:ext>
            </a:extLst>
          </p:cNvPr>
          <p:cNvSpPr txBox="1"/>
          <p:nvPr/>
        </p:nvSpPr>
        <p:spPr>
          <a:xfrm>
            <a:off x="353632" y="2344034"/>
            <a:ext cx="8676167" cy="1938992"/>
          </a:xfrm>
          <a:prstGeom prst="rect">
            <a:avLst/>
          </a:prstGeom>
          <a:solidFill>
            <a:schemeClr val="bg2"/>
          </a:solidFill>
        </p:spPr>
        <p:txBody>
          <a:bodyPr wrap="square">
            <a:spAutoFit/>
          </a:bodyPr>
          <a:lstStyle/>
          <a:p>
            <a:r>
              <a:rPr lang="en-IN" sz="2400" dirty="0"/>
              <a:t>SYSCALL(</a:t>
            </a:r>
            <a:r>
              <a:rPr lang="en-IN" sz="2400" dirty="0" err="1"/>
              <a:t>getpid</a:t>
            </a:r>
            <a:r>
              <a:rPr lang="en-IN" sz="2400" dirty="0"/>
              <a:t>)</a:t>
            </a:r>
          </a:p>
          <a:p>
            <a:r>
              <a:rPr lang="en-IN" sz="2400" dirty="0"/>
              <a:t>.</a:t>
            </a:r>
          </a:p>
          <a:p>
            <a:r>
              <a:rPr lang="en-IN" sz="2400" dirty="0"/>
              <a:t>.</a:t>
            </a:r>
          </a:p>
          <a:p>
            <a:r>
              <a:rPr lang="en-IN" sz="2400" dirty="0"/>
              <a:t>SYSCALL(uptime)</a:t>
            </a:r>
          </a:p>
          <a:p>
            <a:r>
              <a:rPr lang="en-IN" sz="2400" dirty="0">
                <a:highlight>
                  <a:srgbClr val="808080"/>
                </a:highlight>
              </a:rPr>
              <a:t>SYSCALL(square)</a:t>
            </a:r>
            <a:endParaRPr lang="en-US" sz="2400" dirty="0">
              <a:highlight>
                <a:srgbClr val="808080"/>
              </a:highlight>
            </a:endParaRPr>
          </a:p>
        </p:txBody>
      </p:sp>
      <p:sp>
        <p:nvSpPr>
          <p:cNvPr id="24" name="TextBox 23">
            <a:extLst>
              <a:ext uri="{FF2B5EF4-FFF2-40B4-BE49-F238E27FC236}">
                <a16:creationId xmlns:a16="http://schemas.microsoft.com/office/drawing/2014/main" id="{714839FB-2474-417C-A821-3FA0DDB52C44}"/>
              </a:ext>
            </a:extLst>
          </p:cNvPr>
          <p:cNvSpPr txBox="1"/>
          <p:nvPr/>
        </p:nvSpPr>
        <p:spPr>
          <a:xfrm>
            <a:off x="175019" y="4418627"/>
            <a:ext cx="10959351" cy="1938992"/>
          </a:xfrm>
          <a:prstGeom prst="rect">
            <a:avLst/>
          </a:prstGeom>
          <a:noFill/>
        </p:spPr>
        <p:txBody>
          <a:bodyPr wrap="square">
            <a:spAutoFit/>
          </a:bodyPr>
          <a:lstStyle/>
          <a:p>
            <a:r>
              <a:rPr lang="en-IN" sz="2400" dirty="0"/>
              <a:t>SYSCALL is a macro that is defined at the top of this file. To be honest with you, I’m not entirely sure what this macro does.</a:t>
            </a:r>
          </a:p>
          <a:p>
            <a:r>
              <a:rPr lang="en-IN" sz="2400" dirty="0"/>
              <a:t>You’re done creating your system call.</a:t>
            </a:r>
          </a:p>
          <a:p>
            <a:r>
              <a:rPr lang="en-IN" sz="2400" b="1" dirty="0"/>
              <a:t>To see it in action, create a user program (any .c program), and call the square() function like you normally would.</a:t>
            </a:r>
          </a:p>
        </p:txBody>
      </p:sp>
    </p:spTree>
    <p:extLst>
      <p:ext uri="{BB962C8B-B14F-4D97-AF65-F5344CB8AC3E}">
        <p14:creationId xmlns:p14="http://schemas.microsoft.com/office/powerpoint/2010/main" val="7067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Let’s Add a Program!</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1938992"/>
          </a:xfrm>
          <a:prstGeom prst="rect">
            <a:avLst/>
          </a:prstGeom>
          <a:noFill/>
        </p:spPr>
        <p:txBody>
          <a:bodyPr wrap="square">
            <a:spAutoFit/>
          </a:bodyPr>
          <a:lstStyle/>
          <a:p>
            <a:r>
              <a:rPr lang="en-IN" sz="2400" dirty="0"/>
              <a:t>XV6 can run basic user programs. Let’s write a simple one to demonstrate. Primarily, we will be looking at (1) the minor irregularities in the XV6 standard library compared to the standard library that you are used to, and (2) the </a:t>
            </a:r>
            <a:r>
              <a:rPr lang="en-IN" sz="2400" dirty="0" err="1"/>
              <a:t>Makefile</a:t>
            </a:r>
            <a:r>
              <a:rPr lang="en-IN" sz="2400" dirty="0"/>
              <a:t>.</a:t>
            </a:r>
          </a:p>
          <a:p>
            <a:r>
              <a:rPr lang="en-IN" sz="2400" b="1" dirty="0"/>
              <a:t>Create a simple </a:t>
            </a:r>
            <a:r>
              <a:rPr lang="en-IN" sz="2400" b="1" i="1" dirty="0" err="1"/>
              <a:t>square.c</a:t>
            </a:r>
            <a:r>
              <a:rPr lang="en-IN" sz="2400" b="1" i="1" dirty="0"/>
              <a:t> </a:t>
            </a:r>
            <a:r>
              <a:rPr lang="en-IN" sz="2400" b="1" dirty="0"/>
              <a:t>in our XV6 directory. </a:t>
            </a:r>
          </a:p>
          <a:p>
            <a:endParaRPr lang="en-IN" sz="2400" dirty="0"/>
          </a:p>
        </p:txBody>
      </p:sp>
      <p:sp>
        <p:nvSpPr>
          <p:cNvPr id="22" name="TextBox 21">
            <a:extLst>
              <a:ext uri="{FF2B5EF4-FFF2-40B4-BE49-F238E27FC236}">
                <a16:creationId xmlns:a16="http://schemas.microsoft.com/office/drawing/2014/main" id="{8E279F73-2420-4421-A8E5-31292A481E22}"/>
              </a:ext>
            </a:extLst>
          </p:cNvPr>
          <p:cNvSpPr txBox="1"/>
          <p:nvPr/>
        </p:nvSpPr>
        <p:spPr>
          <a:xfrm>
            <a:off x="340242" y="3226165"/>
            <a:ext cx="8580474" cy="3170099"/>
          </a:xfrm>
          <a:prstGeom prst="rect">
            <a:avLst/>
          </a:prstGeom>
          <a:noFill/>
        </p:spPr>
        <p:txBody>
          <a:bodyPr wrap="square">
            <a:spAutoFit/>
          </a:bodyPr>
          <a:lstStyle/>
          <a:p>
            <a:r>
              <a:rPr lang="en-IN" sz="2000" dirty="0"/>
              <a:t>#include "</a:t>
            </a:r>
            <a:r>
              <a:rPr lang="en-IN" sz="2000" dirty="0" err="1"/>
              <a:t>types.h</a:t>
            </a:r>
            <a:r>
              <a:rPr lang="en-IN" sz="2000" dirty="0"/>
              <a:t>"</a:t>
            </a:r>
          </a:p>
          <a:p>
            <a:r>
              <a:rPr lang="en-IN" sz="2000" dirty="0"/>
              <a:t>#include "</a:t>
            </a:r>
            <a:r>
              <a:rPr lang="en-IN" sz="2000" dirty="0" err="1"/>
              <a:t>stat.h</a:t>
            </a:r>
            <a:r>
              <a:rPr lang="en-IN" sz="2000" dirty="0"/>
              <a:t>"</a:t>
            </a:r>
          </a:p>
          <a:p>
            <a:r>
              <a:rPr lang="en-IN" sz="2000" dirty="0"/>
              <a:t>#include "</a:t>
            </a:r>
            <a:r>
              <a:rPr lang="en-IN" sz="2000" dirty="0" err="1"/>
              <a:t>user.h</a:t>
            </a:r>
            <a:r>
              <a:rPr lang="en-IN" sz="2000" dirty="0"/>
              <a:t>"</a:t>
            </a:r>
          </a:p>
          <a:p>
            <a:endParaRPr lang="en-IN" sz="2000" dirty="0"/>
          </a:p>
          <a:p>
            <a:r>
              <a:rPr lang="en-IN" sz="2000" dirty="0"/>
              <a:t>int</a:t>
            </a:r>
          </a:p>
          <a:p>
            <a:r>
              <a:rPr lang="en-IN" sz="2000" dirty="0"/>
              <a:t>main(void)</a:t>
            </a:r>
          </a:p>
          <a:p>
            <a:r>
              <a:rPr lang="en-IN" sz="2000" dirty="0"/>
              <a:t>{</a:t>
            </a:r>
          </a:p>
          <a:p>
            <a:r>
              <a:rPr lang="en-IN" sz="2000" dirty="0" err="1"/>
              <a:t>printf</a:t>
            </a:r>
            <a:r>
              <a:rPr lang="en-IN" sz="2000" dirty="0"/>
              <a:t>(1, "square of numbers 7 is  %d\n", square(7));</a:t>
            </a:r>
          </a:p>
          <a:p>
            <a:r>
              <a:rPr lang="en-IN" sz="2000" dirty="0"/>
              <a:t>exit();</a:t>
            </a:r>
          </a:p>
          <a:p>
            <a:r>
              <a:rPr lang="en-IN" sz="2000" dirty="0"/>
              <a:t>}</a:t>
            </a:r>
            <a:endParaRPr lang="en-IN" dirty="0"/>
          </a:p>
        </p:txBody>
      </p:sp>
    </p:spTree>
    <p:extLst>
      <p:ext uri="{BB962C8B-B14F-4D97-AF65-F5344CB8AC3E}">
        <p14:creationId xmlns:p14="http://schemas.microsoft.com/office/powerpoint/2010/main" val="34685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Add </a:t>
            </a:r>
            <a:r>
              <a:rPr lang="en-IN" dirty="0" err="1">
                <a:effectLst>
                  <a:outerShdw blurRad="38100" dist="38100" dir="2700000" algn="tl">
                    <a:srgbClr val="000000">
                      <a:alpha val="43137"/>
                    </a:srgbClr>
                  </a:outerShdw>
                </a:effectLst>
                <a:latin typeface="+mn-lt"/>
              </a:rPr>
              <a:t>square.c</a:t>
            </a:r>
            <a:r>
              <a:rPr lang="en-IN" dirty="0">
                <a:effectLst>
                  <a:outerShdw blurRad="38100" dist="38100" dir="2700000" algn="tl">
                    <a:srgbClr val="000000">
                      <a:alpha val="43137"/>
                    </a:srgbClr>
                  </a:outerShdw>
                </a:effectLst>
                <a:latin typeface="+mn-lt"/>
              </a:rPr>
              <a:t> in our XV6 directory</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524315"/>
          </a:xfrm>
          <a:prstGeom prst="rect">
            <a:avLst/>
          </a:prstGeom>
          <a:noFill/>
        </p:spPr>
        <p:txBody>
          <a:bodyPr wrap="square">
            <a:spAutoFit/>
          </a:bodyPr>
          <a:lstStyle/>
          <a:p>
            <a:r>
              <a:rPr lang="en-IN" sz="2400" dirty="0"/>
              <a:t>Notice a few things. First, </a:t>
            </a:r>
            <a:r>
              <a:rPr lang="en-IN" sz="2400" dirty="0" err="1"/>
              <a:t>printf</a:t>
            </a:r>
            <a:r>
              <a:rPr lang="en-IN" sz="2400" dirty="0"/>
              <a:t>() has an argument before the string. This the file descriptor that we want to print to; in this case “1” is synonymous with “</a:t>
            </a:r>
            <a:r>
              <a:rPr lang="en-IN" sz="2400" dirty="0" err="1"/>
              <a:t>stdout</a:t>
            </a:r>
            <a:r>
              <a:rPr lang="en-IN" sz="2400" dirty="0"/>
              <a:t>.” This is closer to how </a:t>
            </a:r>
            <a:r>
              <a:rPr lang="en-IN" sz="2400" dirty="0" err="1"/>
              <a:t>fprintf</a:t>
            </a:r>
            <a:r>
              <a:rPr lang="en-IN" sz="2400" dirty="0"/>
              <a:t>() is implemented on systems that you are used to. This is just a quirk of the standard library in XV6. You should define “</a:t>
            </a:r>
            <a:r>
              <a:rPr lang="en-IN" sz="2400" dirty="0" err="1"/>
              <a:t>stdout</a:t>
            </a:r>
            <a:r>
              <a:rPr lang="en-IN" sz="2400" dirty="0"/>
              <a:t>” as “1” somewhere; probably </a:t>
            </a:r>
            <a:r>
              <a:rPr lang="en-IN" sz="2400" dirty="0" err="1"/>
              <a:t>user.h</a:t>
            </a:r>
            <a:r>
              <a:rPr lang="en-IN" sz="2400" dirty="0"/>
              <a:t>. Also notice that instead of a return, we have a call to exit() that takes no arguments. Returning after main is a special case that is not supported in XV6, so just remember to always exit() at the end of main instead of return. Otherwise, you will get a “trap 14,” which in this case is XV6-speak for “Segmentation Fault.” Finally, notice that our headers are different. There is no #include &lt;</a:t>
            </a:r>
            <a:r>
              <a:rPr lang="en-IN" sz="2400" dirty="0" err="1"/>
              <a:t>stdio.h</a:t>
            </a:r>
            <a:r>
              <a:rPr lang="en-IN" sz="2400" dirty="0"/>
              <a:t>&gt; as you might be used to. Again, this is because the standard library is different. Check out these headers to see what kind of user utilities you have available. </a:t>
            </a:r>
          </a:p>
          <a:p>
            <a:endParaRPr lang="en-IN" sz="2400" dirty="0"/>
          </a:p>
        </p:txBody>
      </p:sp>
    </p:spTree>
    <p:extLst>
      <p:ext uri="{BB962C8B-B14F-4D97-AF65-F5344CB8AC3E}">
        <p14:creationId xmlns:p14="http://schemas.microsoft.com/office/powerpoint/2010/main" val="100068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Test user program </a:t>
            </a:r>
            <a:r>
              <a:rPr lang="en-IN" dirty="0" err="1">
                <a:effectLst>
                  <a:outerShdw blurRad="38100" dist="38100" dir="2700000" algn="tl">
                    <a:srgbClr val="000000">
                      <a:alpha val="43137"/>
                    </a:srgbClr>
                  </a:outerShdw>
                </a:effectLst>
                <a:latin typeface="+mn-lt"/>
              </a:rPr>
              <a:t>square.c</a:t>
            </a:r>
            <a:r>
              <a:rPr lang="en-IN" dirty="0">
                <a:effectLst>
                  <a:outerShdw blurRad="38100" dist="38100" dir="2700000" algn="tl">
                    <a:srgbClr val="000000">
                      <a:alpha val="43137"/>
                    </a:srgbClr>
                  </a:outerShdw>
                </a:effectLst>
                <a:latin typeface="+mn-lt"/>
              </a:rPr>
              <a:t> in XV6</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80100" y="1308982"/>
            <a:ext cx="11086338" cy="1200329"/>
          </a:xfrm>
          <a:prstGeom prst="rect">
            <a:avLst/>
          </a:prstGeom>
          <a:noFill/>
        </p:spPr>
        <p:txBody>
          <a:bodyPr wrap="square">
            <a:spAutoFit/>
          </a:bodyPr>
          <a:lstStyle/>
          <a:p>
            <a:r>
              <a:rPr lang="en-IN" sz="2400" dirty="0"/>
              <a:t>To test this, we need to add the file to our </a:t>
            </a:r>
            <a:r>
              <a:rPr lang="en-IN" sz="2400" dirty="0" err="1"/>
              <a:t>Makefile</a:t>
            </a:r>
            <a:r>
              <a:rPr lang="en-IN" sz="2400" dirty="0"/>
              <a:t> to be built, as well as include it in the list of files migrated to XV6. First, append the file </a:t>
            </a:r>
            <a:r>
              <a:rPr lang="en-IN" sz="2400" dirty="0" err="1"/>
              <a:t>square.c</a:t>
            </a:r>
            <a:r>
              <a:rPr lang="en-IN" sz="2400" dirty="0"/>
              <a:t> to the </a:t>
            </a:r>
            <a:r>
              <a:rPr lang="en-IN" sz="2400" dirty="0" err="1"/>
              <a:t>Makefile</a:t>
            </a:r>
            <a:r>
              <a:rPr lang="en-IN" sz="2400" dirty="0"/>
              <a:t> variable EXTRA.</a:t>
            </a:r>
          </a:p>
        </p:txBody>
      </p:sp>
      <p:pic>
        <p:nvPicPr>
          <p:cNvPr id="6" name="Picture 5">
            <a:extLst>
              <a:ext uri="{FF2B5EF4-FFF2-40B4-BE49-F238E27FC236}">
                <a16:creationId xmlns:a16="http://schemas.microsoft.com/office/drawing/2014/main" id="{84A49C17-C3A5-4972-8424-B960FF28B659}"/>
              </a:ext>
            </a:extLst>
          </p:cNvPr>
          <p:cNvPicPr>
            <a:picLocks noChangeAspect="1"/>
          </p:cNvPicPr>
          <p:nvPr/>
        </p:nvPicPr>
        <p:blipFill>
          <a:blip r:embed="rId3"/>
          <a:stretch>
            <a:fillRect/>
          </a:stretch>
        </p:blipFill>
        <p:spPr>
          <a:xfrm>
            <a:off x="2303099" y="2138796"/>
            <a:ext cx="7471536" cy="4510896"/>
          </a:xfrm>
          <a:prstGeom prst="rect">
            <a:avLst/>
          </a:prstGeom>
        </p:spPr>
      </p:pic>
    </p:spTree>
    <p:extLst>
      <p:ext uri="{BB962C8B-B14F-4D97-AF65-F5344CB8AC3E}">
        <p14:creationId xmlns:p14="http://schemas.microsoft.com/office/powerpoint/2010/main" val="2371607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r>
              <a:rPr lang="en-US" dirty="0">
                <a:effectLst>
                  <a:outerShdw blurRad="38100" dist="38100" dir="2700000" algn="tl">
                    <a:srgbClr val="000000">
                      <a:alpha val="43137"/>
                    </a:srgbClr>
                  </a:outerShdw>
                </a:effectLst>
                <a:latin typeface="+mn-lt"/>
              </a:rPr>
              <a:t>Test user program </a:t>
            </a:r>
            <a:r>
              <a:rPr lang="en-IN" dirty="0" err="1">
                <a:effectLst>
                  <a:outerShdw blurRad="38100" dist="38100" dir="2700000" algn="tl">
                    <a:srgbClr val="000000">
                      <a:alpha val="43137"/>
                    </a:srgbClr>
                  </a:outerShdw>
                </a:effectLst>
                <a:latin typeface="+mn-lt"/>
              </a:rPr>
              <a:t>square.c</a:t>
            </a:r>
            <a:r>
              <a:rPr lang="en-IN" dirty="0">
                <a:effectLst>
                  <a:outerShdw blurRad="38100" dist="38100" dir="2700000" algn="tl">
                    <a:srgbClr val="000000">
                      <a:alpha val="43137"/>
                    </a:srgbClr>
                  </a:outerShdw>
                </a:effectLst>
                <a:latin typeface="+mn-lt"/>
              </a:rPr>
              <a:t> in XV6</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61665"/>
          </a:xfrm>
          <a:prstGeom prst="rect">
            <a:avLst/>
          </a:prstGeom>
          <a:noFill/>
        </p:spPr>
        <p:txBody>
          <a:bodyPr wrap="square">
            <a:spAutoFit/>
          </a:bodyPr>
          <a:lstStyle/>
          <a:p>
            <a:r>
              <a:rPr lang="en-IN" sz="2400" dirty="0"/>
              <a:t>Then, append _square to the </a:t>
            </a:r>
            <a:r>
              <a:rPr lang="en-IN" sz="2400" dirty="0" err="1"/>
              <a:t>Makefile</a:t>
            </a:r>
            <a:r>
              <a:rPr lang="en-IN" sz="2400" dirty="0"/>
              <a:t> variable UPROGS (user programs).</a:t>
            </a:r>
          </a:p>
        </p:txBody>
      </p:sp>
      <p:pic>
        <p:nvPicPr>
          <p:cNvPr id="3" name="Picture 2">
            <a:extLst>
              <a:ext uri="{FF2B5EF4-FFF2-40B4-BE49-F238E27FC236}">
                <a16:creationId xmlns:a16="http://schemas.microsoft.com/office/drawing/2014/main" id="{ECA7C0D5-5540-45F6-B7DF-23237CF6551A}"/>
              </a:ext>
            </a:extLst>
          </p:cNvPr>
          <p:cNvPicPr>
            <a:picLocks noChangeAspect="1"/>
          </p:cNvPicPr>
          <p:nvPr/>
        </p:nvPicPr>
        <p:blipFill>
          <a:blip r:embed="rId3"/>
          <a:stretch>
            <a:fillRect/>
          </a:stretch>
        </p:blipFill>
        <p:spPr>
          <a:xfrm>
            <a:off x="1433025" y="1995537"/>
            <a:ext cx="7647179" cy="4631730"/>
          </a:xfrm>
          <a:prstGeom prst="rect">
            <a:avLst/>
          </a:prstGeom>
        </p:spPr>
      </p:pic>
    </p:spTree>
    <p:extLst>
      <p:ext uri="{BB962C8B-B14F-4D97-AF65-F5344CB8AC3E}">
        <p14:creationId xmlns:p14="http://schemas.microsoft.com/office/powerpoint/2010/main" val="1987111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US" dirty="0">
                <a:effectLst>
                  <a:outerShdw blurRad="38100" dist="38100" dir="2700000" algn="tl">
                    <a:srgbClr val="000000">
                      <a:alpha val="43137"/>
                    </a:srgbClr>
                  </a:outerShdw>
                </a:effectLst>
                <a:latin typeface="+mn-lt"/>
              </a:rPr>
              <a:t>Test user program </a:t>
            </a:r>
            <a:r>
              <a:rPr lang="en-IN" dirty="0" err="1">
                <a:effectLst>
                  <a:outerShdw blurRad="38100" dist="38100" dir="2700000" algn="tl">
                    <a:srgbClr val="000000">
                      <a:alpha val="43137"/>
                    </a:srgbClr>
                  </a:outerShdw>
                </a:effectLst>
                <a:latin typeface="+mn-lt"/>
              </a:rPr>
              <a:t>square.c</a:t>
            </a:r>
            <a:r>
              <a:rPr lang="en-IN" dirty="0">
                <a:effectLst>
                  <a:outerShdw blurRad="38100" dist="38100" dir="2700000" algn="tl">
                    <a:srgbClr val="000000">
                      <a:alpha val="43137"/>
                    </a:srgbClr>
                  </a:outerShdw>
                </a:effectLst>
                <a:latin typeface="+mn-lt"/>
              </a:rPr>
              <a:t> in XV6</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1846659"/>
          </a:xfrm>
          <a:prstGeom prst="rect">
            <a:avLst/>
          </a:prstGeom>
          <a:noFill/>
        </p:spPr>
        <p:txBody>
          <a:bodyPr wrap="square">
            <a:spAutoFit/>
          </a:bodyPr>
          <a:lstStyle/>
          <a:p>
            <a:pPr algn="l"/>
            <a:r>
              <a:rPr lang="en-IN" sz="1800" b="0"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rPr>
              <a:t>Now, we are ready to try it out!</a:t>
            </a:r>
          </a:p>
          <a:p>
            <a:endParaRPr lang="en-IN" sz="2400" b="0" i="0" u="none" strike="noStrike" baseline="0" dirty="0">
              <a:solidFill>
                <a:srgbClr val="000000"/>
              </a:solidFill>
            </a:endParaRPr>
          </a:p>
          <a:p>
            <a:r>
              <a:rPr lang="en-IN" sz="2400" b="0" i="0" u="none" strike="noStrike" baseline="0" dirty="0">
                <a:solidFill>
                  <a:srgbClr val="000000"/>
                </a:solidFill>
              </a:rPr>
              <a:t>    Run make </a:t>
            </a:r>
            <a:r>
              <a:rPr lang="en-IN" sz="2400" b="0" i="0" u="none" strike="noStrike" baseline="0" dirty="0" err="1">
                <a:solidFill>
                  <a:srgbClr val="000000"/>
                </a:solidFill>
              </a:rPr>
              <a:t>qemu-nox</a:t>
            </a:r>
            <a:endParaRPr lang="en-IN" sz="2400" b="0" i="0" u="none" strike="noStrike" baseline="0" dirty="0">
              <a:solidFill>
                <a:srgbClr val="000000"/>
              </a:solidFill>
            </a:endParaRPr>
          </a:p>
          <a:p>
            <a:r>
              <a:rPr lang="en-IN" sz="2400" b="0" i="0" u="none" strike="noStrike" baseline="0" dirty="0">
                <a:solidFill>
                  <a:srgbClr val="000000"/>
                </a:solidFill>
              </a:rPr>
              <a:t>    Run square</a:t>
            </a:r>
            <a:endParaRPr lang="en-US" sz="2400" dirty="0"/>
          </a:p>
        </p:txBody>
      </p:sp>
      <p:pic>
        <p:nvPicPr>
          <p:cNvPr id="3" name="Picture 2">
            <a:extLst>
              <a:ext uri="{FF2B5EF4-FFF2-40B4-BE49-F238E27FC236}">
                <a16:creationId xmlns:a16="http://schemas.microsoft.com/office/drawing/2014/main" id="{6ECD5D0F-70A1-42EB-9341-76DAF050CF24}"/>
              </a:ext>
            </a:extLst>
          </p:cNvPr>
          <p:cNvPicPr>
            <a:picLocks noChangeAspect="1"/>
          </p:cNvPicPr>
          <p:nvPr/>
        </p:nvPicPr>
        <p:blipFill>
          <a:blip r:embed="rId3"/>
          <a:stretch>
            <a:fillRect/>
          </a:stretch>
        </p:blipFill>
        <p:spPr>
          <a:xfrm>
            <a:off x="892580" y="3544042"/>
            <a:ext cx="7783587" cy="2899535"/>
          </a:xfrm>
          <a:prstGeom prst="rect">
            <a:avLst/>
          </a:prstGeom>
        </p:spPr>
      </p:pic>
    </p:spTree>
    <p:extLst>
      <p:ext uri="{BB962C8B-B14F-4D97-AF65-F5344CB8AC3E}">
        <p14:creationId xmlns:p14="http://schemas.microsoft.com/office/powerpoint/2010/main" val="395655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IN" dirty="0">
                <a:effectLst>
                  <a:outerShdw blurRad="38100" dist="38100" dir="2700000" algn="tl">
                    <a:srgbClr val="000000">
                      <a:alpha val="43137"/>
                    </a:srgbClr>
                  </a:outerShdw>
                </a:effectLst>
                <a:latin typeface="+mn-lt"/>
              </a:rPr>
              <a:t>Prescribed book for </a:t>
            </a:r>
            <a:r>
              <a:rPr lang="en-US" dirty="0">
                <a:effectLst>
                  <a:outerShdw blurRad="38100" dist="38100" dir="2700000" algn="tl">
                    <a:srgbClr val="000000">
                      <a:alpha val="43137"/>
                    </a:srgbClr>
                  </a:outerShdw>
                </a:effectLst>
                <a:latin typeface="+mn-lt"/>
              </a:rPr>
              <a:t>Linux Administration </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a:extLst>
              <a:ext uri="{FF2B5EF4-FFF2-40B4-BE49-F238E27FC236}">
                <a16:creationId xmlns:a16="http://schemas.microsoft.com/office/drawing/2014/main" id="{0470C9C0-1E40-4656-BD9F-58ED38C25F0E}"/>
              </a:ext>
            </a:extLst>
          </p:cNvPr>
          <p:cNvPicPr>
            <a:picLocks noChangeAspect="1"/>
          </p:cNvPicPr>
          <p:nvPr/>
        </p:nvPicPr>
        <p:blipFill>
          <a:blip r:embed="rId3"/>
          <a:stretch>
            <a:fillRect/>
          </a:stretch>
        </p:blipFill>
        <p:spPr>
          <a:xfrm>
            <a:off x="552893" y="1533871"/>
            <a:ext cx="3861944" cy="5169412"/>
          </a:xfrm>
          <a:prstGeom prst="rect">
            <a:avLst/>
          </a:prstGeom>
        </p:spPr>
      </p:pic>
      <p:pic>
        <p:nvPicPr>
          <p:cNvPr id="6" name="Picture 5">
            <a:extLst>
              <a:ext uri="{FF2B5EF4-FFF2-40B4-BE49-F238E27FC236}">
                <a16:creationId xmlns:a16="http://schemas.microsoft.com/office/drawing/2014/main" id="{04E9A454-165E-4E8E-8D07-C11EE9EFC324}"/>
              </a:ext>
            </a:extLst>
          </p:cNvPr>
          <p:cNvPicPr>
            <a:picLocks noChangeAspect="1"/>
          </p:cNvPicPr>
          <p:nvPr/>
        </p:nvPicPr>
        <p:blipFill>
          <a:blip r:embed="rId4"/>
          <a:stretch>
            <a:fillRect/>
          </a:stretch>
        </p:blipFill>
        <p:spPr>
          <a:xfrm>
            <a:off x="4414837" y="1892595"/>
            <a:ext cx="3800341" cy="4716580"/>
          </a:xfrm>
          <a:prstGeom prst="rect">
            <a:avLst/>
          </a:prstGeom>
        </p:spPr>
      </p:pic>
      <p:sp>
        <p:nvSpPr>
          <p:cNvPr id="22" name="TextBox 21">
            <a:extLst>
              <a:ext uri="{FF2B5EF4-FFF2-40B4-BE49-F238E27FC236}">
                <a16:creationId xmlns:a16="http://schemas.microsoft.com/office/drawing/2014/main" id="{7AE25CAE-DA01-4D7B-9D98-EE4F9699550F}"/>
              </a:ext>
            </a:extLst>
          </p:cNvPr>
          <p:cNvSpPr txBox="1"/>
          <p:nvPr/>
        </p:nvSpPr>
        <p:spPr>
          <a:xfrm>
            <a:off x="8404487" y="2604855"/>
            <a:ext cx="3312593" cy="1200329"/>
          </a:xfrm>
          <a:prstGeom prst="rect">
            <a:avLst/>
          </a:prstGeom>
          <a:noFill/>
        </p:spPr>
        <p:txBody>
          <a:bodyPr wrap="square">
            <a:spAutoFit/>
          </a:bodyPr>
          <a:lstStyle/>
          <a:p>
            <a:r>
              <a:rPr lang="en-IN" dirty="0"/>
              <a:t>PART I: LEARNING THE SHELL</a:t>
            </a:r>
          </a:p>
          <a:p>
            <a:r>
              <a:rPr lang="en-IN" dirty="0"/>
              <a:t>Chapter 1: What Is the Shell? </a:t>
            </a:r>
          </a:p>
          <a:p>
            <a:r>
              <a:rPr lang="en-IN" dirty="0"/>
              <a:t>Chapter 2: Navigation </a:t>
            </a:r>
          </a:p>
          <a:p>
            <a:r>
              <a:rPr lang="en-IN" dirty="0"/>
              <a:t>Chapter 3: Exploring the System </a:t>
            </a:r>
            <a:endParaRPr lang="en-US" dirty="0"/>
          </a:p>
        </p:txBody>
      </p:sp>
      <p:sp>
        <p:nvSpPr>
          <p:cNvPr id="24" name="TextBox 23">
            <a:extLst>
              <a:ext uri="{FF2B5EF4-FFF2-40B4-BE49-F238E27FC236}">
                <a16:creationId xmlns:a16="http://schemas.microsoft.com/office/drawing/2014/main" id="{AD2C4D92-775F-4B6F-B543-6D62F7F1566C}"/>
              </a:ext>
            </a:extLst>
          </p:cNvPr>
          <p:cNvSpPr txBox="1"/>
          <p:nvPr/>
        </p:nvSpPr>
        <p:spPr>
          <a:xfrm>
            <a:off x="8404487" y="1940391"/>
            <a:ext cx="3140952" cy="646331"/>
          </a:xfrm>
          <a:prstGeom prst="rect">
            <a:avLst/>
          </a:prstGeom>
          <a:noFill/>
        </p:spPr>
        <p:txBody>
          <a:bodyPr wrap="square">
            <a:spAutoFit/>
          </a:bodyPr>
          <a:lstStyle/>
          <a:p>
            <a:r>
              <a:rPr lang="en-US" b="1" dirty="0"/>
              <a:t>Skilling Exercise – I</a:t>
            </a:r>
          </a:p>
          <a:p>
            <a:r>
              <a:rPr lang="en-US" b="1" dirty="0"/>
              <a:t>Practice chapters 1 to 3</a:t>
            </a:r>
          </a:p>
        </p:txBody>
      </p:sp>
    </p:spTree>
    <p:extLst>
      <p:ext uri="{BB962C8B-B14F-4D97-AF65-F5344CB8AC3E}">
        <p14:creationId xmlns:p14="http://schemas.microsoft.com/office/powerpoint/2010/main" val="291283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fontScale="90000"/>
          </a:bodyPr>
          <a:lstStyle/>
          <a:p>
            <a:br>
              <a:rPr lang="en-US"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dirty="0">
                <a:effectLst>
                  <a:outerShdw blurRad="38100" dist="38100" dir="2700000" algn="tl">
                    <a:srgbClr val="000000">
                      <a:alpha val="43137"/>
                    </a:srgbClr>
                  </a:outerShdw>
                </a:effectLst>
                <a:latin typeface="+mn-lt"/>
              </a:rPr>
              <a:t>XV6 installation steps ( Download, build and run on Fedora, Centos and </a:t>
            </a:r>
            <a:r>
              <a:rPr lang="en-IN" dirty="0" err="1">
                <a:effectLst>
                  <a:outerShdw blurRad="38100" dist="38100" dir="2700000" algn="tl">
                    <a:srgbClr val="000000">
                      <a:alpha val="43137"/>
                    </a:srgbClr>
                  </a:outerShdw>
                </a:effectLst>
                <a:latin typeface="+mn-lt"/>
              </a:rPr>
              <a:t>Redhat</a:t>
            </a:r>
            <a:r>
              <a:rPr lang="en-IN" dirty="0">
                <a:effectLst>
                  <a:outerShdw blurRad="38100" dist="38100" dir="2700000" algn="tl">
                    <a:srgbClr val="000000">
                      <a:alpha val="43137"/>
                    </a:srgbClr>
                  </a:outerShdw>
                </a:effectLst>
                <a:latin typeface="+mn-lt"/>
              </a:rPr>
              <a:t> Linux) </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739759"/>
          </a:xfrm>
          <a:prstGeom prst="rect">
            <a:avLst/>
          </a:prstGeom>
          <a:noFill/>
        </p:spPr>
        <p:txBody>
          <a:bodyPr wrap="square">
            <a:spAutoFit/>
          </a:bodyPr>
          <a:lstStyle/>
          <a:p>
            <a:pPr algn="l"/>
            <a:r>
              <a:rPr lang="en-IN" sz="1600" b="1" i="0" u="none" strike="noStrike" baseline="0" dirty="0">
                <a:solidFill>
                  <a:srgbClr val="000000"/>
                </a:solidFill>
              </a:rPr>
              <a:t>Download and Building the xv6 Kernel  </a:t>
            </a:r>
            <a:endParaRPr lang="en-US" sz="1600" b="1" i="0" u="none" strike="noStrike" baseline="0" dirty="0">
              <a:solidFill>
                <a:srgbClr val="000000"/>
              </a:solidFill>
            </a:endParaRPr>
          </a:p>
          <a:p>
            <a:r>
              <a:rPr lang="en-US" b="0" i="0" u="none" strike="noStrike" baseline="0" dirty="0" err="1">
                <a:solidFill>
                  <a:srgbClr val="000000"/>
                </a:solidFill>
              </a:rPr>
              <a:t>vishnu@mannava</a:t>
            </a:r>
            <a:r>
              <a:rPr lang="en-US" b="0" i="0" u="none" strike="noStrike" baseline="0" dirty="0">
                <a:solidFill>
                  <a:srgbClr val="000000"/>
                </a:solidFill>
              </a:rPr>
              <a:t> ~ # yum check-update </a:t>
            </a:r>
          </a:p>
          <a:p>
            <a:r>
              <a:rPr lang="en-US" b="0" i="0" u="none" strike="noStrike" baseline="0" dirty="0" err="1">
                <a:solidFill>
                  <a:srgbClr val="000000"/>
                </a:solidFill>
              </a:rPr>
              <a:t>vishnu@mannava</a:t>
            </a:r>
            <a:r>
              <a:rPr lang="en-US" b="0" i="0" u="none" strike="noStrike" baseline="0" dirty="0">
                <a:solidFill>
                  <a:srgbClr val="000000"/>
                </a:solidFill>
              </a:rPr>
              <a:t> ~ # yum update </a:t>
            </a:r>
          </a:p>
          <a:p>
            <a:r>
              <a:rPr lang="sv-SE" b="0" i="0" u="none" strike="noStrike" baseline="0" dirty="0">
                <a:solidFill>
                  <a:srgbClr val="000000"/>
                </a:solidFill>
              </a:rPr>
              <a:t>vishnu@mannava ~ # yum install qemu </a:t>
            </a:r>
          </a:p>
          <a:p>
            <a:r>
              <a:rPr lang="en-US" b="0" i="0" u="none" strike="noStrike" baseline="0" dirty="0" err="1">
                <a:solidFill>
                  <a:srgbClr val="000000"/>
                </a:solidFill>
              </a:rPr>
              <a:t>vishnu@mannava</a:t>
            </a:r>
            <a:r>
              <a:rPr lang="en-US" b="0" i="0" u="none" strike="noStrike" baseline="0" dirty="0">
                <a:solidFill>
                  <a:srgbClr val="000000"/>
                </a:solidFill>
              </a:rPr>
              <a:t> ~ # yum install git </a:t>
            </a:r>
          </a:p>
          <a:p>
            <a:r>
              <a:rPr lang="en-US" b="0" i="0" u="none" strike="noStrike" baseline="0" dirty="0" err="1">
                <a:solidFill>
                  <a:srgbClr val="000000"/>
                </a:solidFill>
              </a:rPr>
              <a:t>vishnu@mannava</a:t>
            </a:r>
            <a:r>
              <a:rPr lang="en-US" b="0" i="0" u="none" strike="noStrike" baseline="0" dirty="0">
                <a:solidFill>
                  <a:srgbClr val="000000"/>
                </a:solidFill>
              </a:rPr>
              <a:t> ~ # git clone git://github.com/mit-pdos/xv6-public.git xv6 </a:t>
            </a:r>
          </a:p>
          <a:p>
            <a:r>
              <a:rPr lang="en-US" b="0" i="0" u="none" strike="noStrike" baseline="0" dirty="0" err="1">
                <a:solidFill>
                  <a:srgbClr val="000000"/>
                </a:solidFill>
              </a:rPr>
              <a:t>vishnu@mannava</a:t>
            </a:r>
            <a:r>
              <a:rPr lang="en-US" b="0" i="0" u="none" strike="noStrike" baseline="0" dirty="0">
                <a:solidFill>
                  <a:srgbClr val="000000"/>
                </a:solidFill>
              </a:rPr>
              <a:t> ~ # ls </a:t>
            </a:r>
          </a:p>
          <a:p>
            <a:r>
              <a:rPr lang="en-US" b="0" i="0" u="none" strike="noStrike" baseline="0" dirty="0" err="1">
                <a:solidFill>
                  <a:srgbClr val="000000"/>
                </a:solidFill>
              </a:rPr>
              <a:t>vishnu@mannava</a:t>
            </a:r>
            <a:r>
              <a:rPr lang="en-US" b="0" i="0" u="none" strike="noStrike" baseline="0" dirty="0">
                <a:solidFill>
                  <a:srgbClr val="000000"/>
                </a:solidFill>
              </a:rPr>
              <a:t> ~ # cd xv6 </a:t>
            </a:r>
          </a:p>
          <a:p>
            <a:r>
              <a:rPr lang="en-US" b="0" i="0" u="none" strike="noStrike" baseline="0" dirty="0" err="1">
                <a:solidFill>
                  <a:srgbClr val="000000"/>
                </a:solidFill>
              </a:rPr>
              <a:t>vishnu@mannava</a:t>
            </a:r>
            <a:r>
              <a:rPr lang="en-US" b="0" i="0" u="none" strike="noStrike" baseline="0" dirty="0">
                <a:solidFill>
                  <a:srgbClr val="000000"/>
                </a:solidFill>
              </a:rPr>
              <a:t> ~ # ls </a:t>
            </a:r>
          </a:p>
          <a:p>
            <a:r>
              <a:rPr lang="en-US" b="0" i="0" u="none" strike="noStrike" baseline="0" dirty="0" err="1">
                <a:solidFill>
                  <a:srgbClr val="000000"/>
                </a:solidFill>
              </a:rPr>
              <a:t>vishnu@mannava</a:t>
            </a:r>
            <a:r>
              <a:rPr lang="en-US" b="0" i="0" u="none" strike="noStrike" baseline="0" dirty="0">
                <a:solidFill>
                  <a:srgbClr val="000000"/>
                </a:solidFill>
              </a:rPr>
              <a:t> ~ # nano </a:t>
            </a:r>
            <a:r>
              <a:rPr lang="en-US" b="0" i="0" u="none" strike="noStrike" baseline="0" dirty="0" err="1">
                <a:solidFill>
                  <a:srgbClr val="000000"/>
                </a:solidFill>
              </a:rPr>
              <a:t>Makefile</a:t>
            </a:r>
            <a:r>
              <a:rPr lang="en-US" b="0" i="0" u="none" strike="noStrike" baseline="0" dirty="0">
                <a:solidFill>
                  <a:srgbClr val="000000"/>
                </a:solidFill>
              </a:rPr>
              <a:t> </a:t>
            </a:r>
          </a:p>
          <a:p>
            <a:r>
              <a:rPr lang="en-US" b="0" i="0" u="none" strike="noStrike" baseline="0" dirty="0" err="1">
                <a:solidFill>
                  <a:srgbClr val="000000"/>
                </a:solidFill>
              </a:rPr>
              <a:t>vishnu@mannava</a:t>
            </a:r>
            <a:r>
              <a:rPr lang="en-US" b="0" i="0" u="none" strike="noStrike" baseline="0" dirty="0">
                <a:solidFill>
                  <a:srgbClr val="000000"/>
                </a:solidFill>
              </a:rPr>
              <a:t> ~ # make </a:t>
            </a:r>
          </a:p>
          <a:p>
            <a:r>
              <a:rPr lang="en-IN" dirty="0">
                <a:effectLst/>
              </a:rPr>
              <a:t>You will boot and run your operating system using QEMU, a powerful emulator offering very good performance. You will not be expected to delve into the QEMU layer of the project. The project is structured so that QEMU “looks” like a native X86 processing environment. The principle advantage of QEMU is that dedicated hardware is not necessary. This environment will greatly speed your learning and also shorten development cycles. </a:t>
            </a:r>
          </a:p>
          <a:p>
            <a:r>
              <a:rPr lang="en-IN" b="1" dirty="0">
                <a:effectLst/>
              </a:rPr>
              <a:t>You will run xv6 under the QEMU emulator by using a make command.</a:t>
            </a:r>
            <a:endParaRPr lang="en-US" b="1" i="0" u="none" strike="noStrike" baseline="0" dirty="0">
              <a:solidFill>
                <a:srgbClr val="000000"/>
              </a:solidFill>
            </a:endParaRPr>
          </a:p>
          <a:p>
            <a:r>
              <a:rPr lang="en-US" b="0" i="0" u="none" strike="noStrike" baseline="0" dirty="0" err="1">
                <a:solidFill>
                  <a:srgbClr val="000000"/>
                </a:solidFill>
              </a:rPr>
              <a:t>vishnu@mannava</a:t>
            </a:r>
            <a:r>
              <a:rPr lang="en-US" b="0" i="0" u="none" strike="noStrike" baseline="0" dirty="0">
                <a:solidFill>
                  <a:srgbClr val="000000"/>
                </a:solidFill>
              </a:rPr>
              <a:t> ~ # make </a:t>
            </a:r>
            <a:r>
              <a:rPr lang="en-US" b="0" i="0" u="none" strike="noStrike" baseline="0" dirty="0" err="1">
                <a:solidFill>
                  <a:srgbClr val="000000"/>
                </a:solidFill>
              </a:rPr>
              <a:t>qemu-nox</a:t>
            </a:r>
            <a:r>
              <a:rPr lang="en-US" b="0" i="0" u="none" strike="noStrike" baseline="0" dirty="0">
                <a:solidFill>
                  <a:srgbClr val="000000"/>
                </a:solidFill>
              </a:rPr>
              <a:t> </a:t>
            </a:r>
            <a:endParaRPr lang="en-US" dirty="0"/>
          </a:p>
        </p:txBody>
      </p:sp>
    </p:spTree>
    <p:extLst>
      <p:ext uri="{BB962C8B-B14F-4D97-AF65-F5344CB8AC3E}">
        <p14:creationId xmlns:p14="http://schemas.microsoft.com/office/powerpoint/2010/main" val="17625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ctr"/>
            <a:r>
              <a:rPr lang="en-IN" dirty="0">
                <a:effectLst>
                  <a:outerShdw blurRad="38100" dist="38100" dir="2700000" algn="tl">
                    <a:srgbClr val="000000">
                      <a:alpha val="43137"/>
                    </a:srgbClr>
                  </a:outerShdw>
                </a:effectLst>
                <a:latin typeface="+mn-lt"/>
              </a:rPr>
              <a:t>XV6 installation steps on Ubuntu or any Debian Flavour Linux</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4678204"/>
          </a:xfrm>
          <a:prstGeom prst="rect">
            <a:avLst/>
          </a:prstGeom>
          <a:noFill/>
        </p:spPr>
        <p:txBody>
          <a:bodyPr wrap="square">
            <a:spAutoFit/>
          </a:bodyPr>
          <a:lstStyle/>
          <a:p>
            <a:pPr algn="l"/>
            <a:endParaRPr lang="en-US" sz="1800" b="0" i="0" u="none" strike="noStrike" baseline="0" dirty="0">
              <a:solidFill>
                <a:srgbClr val="000000"/>
              </a:solidFill>
              <a:latin typeface="Times New Roman" panose="02020603050405020304" pitchFamily="18" charset="0"/>
            </a:endParaRPr>
          </a:p>
          <a:p>
            <a:pPr algn="l"/>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apt-get update </a:t>
            </a:r>
          </a:p>
          <a:p>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apt-get upgrade </a:t>
            </a:r>
          </a:p>
          <a:p>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 install make </a:t>
            </a:r>
          </a:p>
          <a:p>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apt-get install build-essential </a:t>
            </a:r>
          </a:p>
          <a:p>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apt-get install </a:t>
            </a:r>
            <a:r>
              <a:rPr lang="en-IN" sz="2000" b="0" i="0" u="none" strike="noStrike" baseline="0" dirty="0" err="1">
                <a:solidFill>
                  <a:srgbClr val="000000"/>
                </a:solidFill>
              </a:rPr>
              <a:t>gcc-multilib</a:t>
            </a:r>
            <a:r>
              <a:rPr lang="en-IN" sz="2000" b="0" i="0" u="none" strike="noStrike" baseline="0" dirty="0">
                <a:solidFill>
                  <a:srgbClr val="000000"/>
                </a:solidFill>
              </a:rPr>
              <a:t> </a:t>
            </a:r>
          </a:p>
          <a:p>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apt-get install </a:t>
            </a:r>
            <a:r>
              <a:rPr lang="en-IN" sz="2000" b="0" i="0" u="none" strike="noStrike" baseline="0" dirty="0" err="1">
                <a:solidFill>
                  <a:srgbClr val="000000"/>
                </a:solidFill>
              </a:rPr>
              <a:t>qemu</a:t>
            </a:r>
            <a:r>
              <a:rPr lang="en-IN" sz="2000" b="0" i="0" u="none" strike="noStrike" baseline="0" dirty="0">
                <a:solidFill>
                  <a:srgbClr val="000000"/>
                </a:solidFill>
              </a:rPr>
              <a:t> </a:t>
            </a:r>
          </a:p>
          <a:p>
            <a:r>
              <a:rPr lang="en-IN" sz="2000" b="0" i="0" u="none" strike="noStrike" baseline="0" dirty="0" err="1">
                <a:solidFill>
                  <a:srgbClr val="000000"/>
                </a:solidFill>
              </a:rPr>
              <a:t>vishnu@mannava</a:t>
            </a:r>
            <a:r>
              <a:rPr lang="en-IN" sz="2000" b="0" i="0" u="none" strike="noStrike" baseline="0" dirty="0">
                <a:solidFill>
                  <a:srgbClr val="000000"/>
                </a:solidFill>
              </a:rPr>
              <a:t> ~ $ </a:t>
            </a:r>
            <a:r>
              <a:rPr lang="en-IN" sz="2000" b="0" i="0" u="none" strike="noStrike" baseline="0" dirty="0" err="1">
                <a:solidFill>
                  <a:srgbClr val="000000"/>
                </a:solidFill>
              </a:rPr>
              <a:t>sudo</a:t>
            </a:r>
            <a:r>
              <a:rPr lang="en-IN" sz="2000" b="0" i="0" u="none" strike="noStrike" baseline="0" dirty="0">
                <a:solidFill>
                  <a:srgbClr val="000000"/>
                </a:solidFill>
              </a:rPr>
              <a:t> apt-get install git </a:t>
            </a:r>
          </a:p>
          <a:p>
            <a:r>
              <a:rPr lang="en-US" sz="2000" b="0" i="0" u="none" strike="noStrike" baseline="0" dirty="0" err="1">
                <a:solidFill>
                  <a:srgbClr val="000000"/>
                </a:solidFill>
              </a:rPr>
              <a:t>vishnu@mannava</a:t>
            </a:r>
            <a:r>
              <a:rPr lang="en-US" sz="2000" b="0" i="0" u="none" strike="noStrike" baseline="0" dirty="0">
                <a:solidFill>
                  <a:srgbClr val="000000"/>
                </a:solidFill>
              </a:rPr>
              <a:t> ~ $ git clone git://github.com/mit-pdos/xv6-public.git xv6 </a:t>
            </a:r>
          </a:p>
          <a:p>
            <a:r>
              <a:rPr lang="en-US" sz="2000" b="0" i="0" u="none" strike="noStrike" baseline="0" dirty="0" err="1">
                <a:solidFill>
                  <a:srgbClr val="000000"/>
                </a:solidFill>
              </a:rPr>
              <a:t>vishnu@mannava</a:t>
            </a:r>
            <a:r>
              <a:rPr lang="en-US" sz="2000" b="0" i="0" u="none" strike="noStrike" baseline="0" dirty="0">
                <a:solidFill>
                  <a:srgbClr val="000000"/>
                </a:solidFill>
              </a:rPr>
              <a:t> ~ $ ls </a:t>
            </a:r>
          </a:p>
          <a:p>
            <a:r>
              <a:rPr lang="en-US" sz="2000" b="0" i="0" u="none" strike="noStrike" baseline="0" dirty="0" err="1">
                <a:solidFill>
                  <a:srgbClr val="000000"/>
                </a:solidFill>
              </a:rPr>
              <a:t>vishnu@mannava</a:t>
            </a:r>
            <a:r>
              <a:rPr lang="en-US" sz="2000" b="0" i="0" u="none" strike="noStrike" baseline="0" dirty="0">
                <a:solidFill>
                  <a:srgbClr val="000000"/>
                </a:solidFill>
              </a:rPr>
              <a:t> ~ $ cd xv6/ </a:t>
            </a:r>
          </a:p>
          <a:p>
            <a:r>
              <a:rPr lang="en-US" sz="2000" b="0" i="0" u="none" strike="noStrike" baseline="0" dirty="0" err="1">
                <a:solidFill>
                  <a:srgbClr val="000000"/>
                </a:solidFill>
              </a:rPr>
              <a:t>vishnu@mannava</a:t>
            </a:r>
            <a:r>
              <a:rPr lang="en-US" sz="2000" b="0" i="0" u="none" strike="noStrike" baseline="0" dirty="0">
                <a:solidFill>
                  <a:srgbClr val="000000"/>
                </a:solidFill>
              </a:rPr>
              <a:t> xv6 $ ls </a:t>
            </a:r>
          </a:p>
          <a:p>
            <a:r>
              <a:rPr lang="en-US" sz="2000" b="0" i="0" u="none" strike="noStrike" baseline="0" dirty="0" err="1">
                <a:solidFill>
                  <a:srgbClr val="000000"/>
                </a:solidFill>
              </a:rPr>
              <a:t>vishnu@mannava</a:t>
            </a:r>
            <a:r>
              <a:rPr lang="en-US" sz="2000" b="0" i="0" u="none" strike="noStrike" baseline="0" dirty="0">
                <a:solidFill>
                  <a:srgbClr val="000000"/>
                </a:solidFill>
              </a:rPr>
              <a:t> xv6 $ </a:t>
            </a:r>
            <a:r>
              <a:rPr lang="en-US" sz="2000" b="0" i="0" u="none" strike="noStrike" baseline="0" dirty="0" err="1">
                <a:solidFill>
                  <a:srgbClr val="000000"/>
                </a:solidFill>
              </a:rPr>
              <a:t>gedit</a:t>
            </a:r>
            <a:r>
              <a:rPr lang="en-US" sz="2000" b="0" i="0" u="none" strike="noStrike" baseline="0" dirty="0">
                <a:solidFill>
                  <a:srgbClr val="000000"/>
                </a:solidFill>
              </a:rPr>
              <a:t> </a:t>
            </a:r>
            <a:r>
              <a:rPr lang="en-US" sz="2000" b="0" i="0" u="none" strike="noStrike" baseline="0" dirty="0" err="1">
                <a:solidFill>
                  <a:srgbClr val="000000"/>
                </a:solidFill>
              </a:rPr>
              <a:t>Makefile</a:t>
            </a:r>
            <a:r>
              <a:rPr lang="en-US" sz="2000" b="0" i="0" u="none" strike="noStrike" baseline="0" dirty="0">
                <a:solidFill>
                  <a:srgbClr val="000000"/>
                </a:solidFill>
              </a:rPr>
              <a:t> </a:t>
            </a:r>
          </a:p>
          <a:p>
            <a:r>
              <a:rPr lang="en-US" sz="2000" b="0" i="0" u="none" strike="noStrike" baseline="0" dirty="0" err="1">
                <a:solidFill>
                  <a:srgbClr val="000000"/>
                </a:solidFill>
              </a:rPr>
              <a:t>vishnu@mannava</a:t>
            </a:r>
            <a:r>
              <a:rPr lang="en-US" sz="2000" b="0" i="0" u="none" strike="noStrike" baseline="0" dirty="0">
                <a:solidFill>
                  <a:srgbClr val="000000"/>
                </a:solidFill>
              </a:rPr>
              <a:t> xv6 $ make </a:t>
            </a:r>
          </a:p>
          <a:p>
            <a:r>
              <a:rPr lang="en-IN" sz="2000" b="0" i="0" u="none" strike="noStrike" baseline="0" dirty="0" err="1">
                <a:solidFill>
                  <a:srgbClr val="000000"/>
                </a:solidFill>
              </a:rPr>
              <a:t>vishnu@mannava</a:t>
            </a:r>
            <a:r>
              <a:rPr lang="en-IN" sz="2000" b="0" i="0" u="none" strike="noStrike" baseline="0" dirty="0">
                <a:solidFill>
                  <a:srgbClr val="000000"/>
                </a:solidFill>
              </a:rPr>
              <a:t> xv6 $ make </a:t>
            </a:r>
            <a:r>
              <a:rPr lang="en-IN" sz="2000" b="0" i="0" u="none" strike="noStrike" baseline="0" dirty="0" err="1">
                <a:solidFill>
                  <a:srgbClr val="000000"/>
                </a:solidFill>
              </a:rPr>
              <a:t>qemu-nox</a:t>
            </a:r>
            <a:endParaRPr lang="en-US" sz="2400" dirty="0"/>
          </a:p>
        </p:txBody>
      </p:sp>
    </p:spTree>
    <p:extLst>
      <p:ext uri="{BB962C8B-B14F-4D97-AF65-F5344CB8AC3E}">
        <p14:creationId xmlns:p14="http://schemas.microsoft.com/office/powerpoint/2010/main" val="232260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ctr"/>
            <a:r>
              <a:rPr lang="en-US" sz="4000" dirty="0">
                <a:effectLst>
                  <a:outerShdw blurRad="38100" dist="38100" dir="2700000" algn="tl">
                    <a:srgbClr val="000000">
                      <a:alpha val="43137"/>
                    </a:srgbClr>
                  </a:outerShdw>
                </a:effectLst>
                <a:latin typeface="+mn-lt"/>
              </a:rPr>
              <a:t>Running xv6 under QEMU</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341478"/>
            <a:ext cx="11086338" cy="5262979"/>
          </a:xfrm>
          <a:prstGeom prst="rect">
            <a:avLst/>
          </a:prstGeom>
          <a:noFill/>
        </p:spPr>
        <p:txBody>
          <a:bodyPr wrap="square">
            <a:spAutoFit/>
          </a:bodyPr>
          <a:lstStyle/>
          <a:p>
            <a:r>
              <a:rPr lang="en-IN" sz="1200" b="1" dirty="0"/>
              <a:t>A separate window should appear containing the display of the virtual machine. After a few seconds, QEMU's virtual BIOS will load xv6's boot loader from a virtual hard drive image contained in the file xv6.img, and the boot loader will in turn load and run the xv6 kernel. After everything is loaded, you should get a '$' prompt in the xv6 display window and be able to enter commands into the rudimentary but functional xv6 shell. For example, try:</a:t>
            </a:r>
          </a:p>
          <a:p>
            <a:r>
              <a:rPr lang="en-IN" sz="1200" b="1" dirty="0"/>
              <a:t>$ ls</a:t>
            </a:r>
          </a:p>
          <a:p>
            <a:r>
              <a:rPr lang="en-IN" sz="1200" b="1" dirty="0"/>
              <a:t>.		1 1 512</a:t>
            </a:r>
          </a:p>
          <a:p>
            <a:r>
              <a:rPr lang="en-IN" sz="1200" b="1" dirty="0"/>
              <a:t>..		1 1 512</a:t>
            </a:r>
          </a:p>
          <a:p>
            <a:r>
              <a:rPr lang="en-IN" sz="1200" b="1" dirty="0"/>
              <a:t>README		2 2 1844</a:t>
            </a:r>
          </a:p>
          <a:p>
            <a:r>
              <a:rPr lang="en-IN" sz="1200" b="1" dirty="0"/>
              <a:t>cat		2 3 12129</a:t>
            </a:r>
          </a:p>
          <a:p>
            <a:r>
              <a:rPr lang="en-IN" sz="1200" b="1" dirty="0"/>
              <a:t>...</a:t>
            </a:r>
          </a:p>
          <a:p>
            <a:r>
              <a:rPr lang="en-IN" sz="1200" b="1" dirty="0"/>
              <a:t>$ echo Hello!</a:t>
            </a:r>
          </a:p>
          <a:p>
            <a:r>
              <a:rPr lang="en-IN" sz="1200" b="1" dirty="0"/>
              <a:t>Hello!</a:t>
            </a:r>
          </a:p>
          <a:p>
            <a:r>
              <a:rPr lang="en-IN" sz="1200" b="1" dirty="0"/>
              <a:t>$ cat README</a:t>
            </a:r>
          </a:p>
          <a:p>
            <a:r>
              <a:rPr lang="en-IN" sz="1200" b="1" dirty="0"/>
              <a:t>xv6 is a re-implementation of Dennis Ritchie's and Ken Thompson's Unix</a:t>
            </a:r>
          </a:p>
          <a:p>
            <a:r>
              <a:rPr lang="en-IN" sz="1200" b="1" dirty="0"/>
              <a:t>Version 6 (v6).  xv6 loosely follows the structure and style of v6,</a:t>
            </a:r>
          </a:p>
          <a:p>
            <a:r>
              <a:rPr lang="en-IN" sz="1200" b="1" dirty="0"/>
              <a:t>...</a:t>
            </a:r>
          </a:p>
          <a:p>
            <a:r>
              <a:rPr lang="en-IN" sz="1200" b="1" dirty="0"/>
              <a:t>$ grep run README</a:t>
            </a:r>
          </a:p>
          <a:p>
            <a:r>
              <a:rPr lang="en-IN" sz="1200" b="1" dirty="0"/>
              <a:t>To build xv6 on an x86 ELF machine (like Linux or FreeBSD), run "make".</a:t>
            </a:r>
          </a:p>
          <a:p>
            <a:r>
              <a:rPr lang="en-IN" sz="1200" b="1" dirty="0"/>
              <a:t>Then run "make TOOLPREFIX=i386-jos-elf-".</a:t>
            </a:r>
          </a:p>
          <a:p>
            <a:r>
              <a:rPr lang="en-IN" sz="1200" b="1" dirty="0"/>
              <a:t>...</a:t>
            </a:r>
          </a:p>
          <a:p>
            <a:r>
              <a:rPr lang="en-IN" sz="1200" b="1" dirty="0"/>
              <a:t>$ cat README | grep run | </a:t>
            </a:r>
            <a:r>
              <a:rPr lang="en-IN" sz="1200" b="1" dirty="0" err="1"/>
              <a:t>wc</a:t>
            </a:r>
            <a:endParaRPr lang="en-IN" sz="1200" b="1" dirty="0"/>
          </a:p>
          <a:p>
            <a:r>
              <a:rPr lang="en-IN" sz="1200" b="1" dirty="0"/>
              <a:t>6 70 376</a:t>
            </a:r>
          </a:p>
          <a:p>
            <a:r>
              <a:rPr lang="en-IN" sz="1200" b="1" dirty="0"/>
              <a:t>$ echo My New File &gt;</a:t>
            </a:r>
            <a:r>
              <a:rPr lang="en-IN" sz="1200" b="1" dirty="0" err="1"/>
              <a:t>newfile</a:t>
            </a:r>
            <a:endParaRPr lang="en-IN" sz="1200" b="1" dirty="0"/>
          </a:p>
          <a:p>
            <a:r>
              <a:rPr lang="en-IN" sz="1200" b="1" dirty="0"/>
              <a:t>$ cat </a:t>
            </a:r>
            <a:r>
              <a:rPr lang="en-IN" sz="1200" b="1" dirty="0" err="1"/>
              <a:t>newfile</a:t>
            </a:r>
            <a:endParaRPr lang="en-IN" sz="1200" b="1" dirty="0"/>
          </a:p>
          <a:p>
            <a:r>
              <a:rPr lang="en-IN" sz="1200" b="1" dirty="0"/>
              <a:t>My New File</a:t>
            </a:r>
          </a:p>
          <a:p>
            <a:endParaRPr lang="en-IN" sz="1200" b="1" dirty="0"/>
          </a:p>
          <a:p>
            <a:r>
              <a:rPr lang="en-IN" sz="1200" b="1" dirty="0"/>
              <a:t>The small file system you're examining and modifying here is resides on a second virtual disk, whose initial contents QEMU initializes from the file </a:t>
            </a:r>
            <a:r>
              <a:rPr lang="en-IN" sz="1200" b="1" dirty="0" err="1"/>
              <a:t>fs.img</a:t>
            </a:r>
            <a:r>
              <a:rPr lang="en-IN" sz="1200" b="1" dirty="0"/>
              <a:t>. Later in the course you will examine how xv6 accesses and modifies this file system. </a:t>
            </a:r>
            <a:endParaRPr lang="en-US" sz="1200" b="1" dirty="0"/>
          </a:p>
        </p:txBody>
      </p:sp>
    </p:spTree>
    <p:extLst>
      <p:ext uri="{BB962C8B-B14F-4D97-AF65-F5344CB8AC3E}">
        <p14:creationId xmlns:p14="http://schemas.microsoft.com/office/powerpoint/2010/main" val="200348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ctr"/>
            <a:r>
              <a:rPr lang="en-IN" sz="4000" dirty="0">
                <a:effectLst>
                  <a:outerShdw blurRad="38100" dist="38100" dir="2700000" algn="tl">
                    <a:srgbClr val="000000">
                      <a:alpha val="43137"/>
                    </a:srgbClr>
                  </a:outerShdw>
                </a:effectLst>
                <a:latin typeface="+mn-lt"/>
              </a:rPr>
              <a:t>exit xv6 </a:t>
            </a:r>
            <a:r>
              <a:rPr lang="en-US" sz="4000" dirty="0">
                <a:effectLst>
                  <a:outerShdw blurRad="38100" dist="38100" dir="2700000" algn="tl">
                    <a:srgbClr val="000000">
                      <a:alpha val="43137"/>
                    </a:srgbClr>
                  </a:outerShdw>
                </a:effectLst>
                <a:latin typeface="+mn-lt"/>
              </a:rPr>
              <a:t>Running under QEMU</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086338" cy="2677656"/>
          </a:xfrm>
          <a:prstGeom prst="rect">
            <a:avLst/>
          </a:prstGeom>
          <a:noFill/>
        </p:spPr>
        <p:txBody>
          <a:bodyPr wrap="square">
            <a:spAutoFit/>
          </a:bodyPr>
          <a:lstStyle/>
          <a:p>
            <a:r>
              <a:rPr lang="en-IN" sz="2800" dirty="0">
                <a:effectLst/>
              </a:rPr>
              <a:t>To exit xv6, use one of these methods. Note that ”control-a” means to hold down both the control key and the ’a’ key at the same time.</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effectLst/>
              </a:rPr>
              <a:t>control-a x. This will terminate the QEMU console and so terminate xv6.</a:t>
            </a:r>
          </a:p>
          <a:p>
            <a:pPr marL="457200" indent="-457200">
              <a:buFont typeface="Arial" panose="020B0604020202020204" pitchFamily="34" charset="0"/>
              <a:buChar char="•"/>
            </a:pPr>
            <a:r>
              <a:rPr lang="en-IN" sz="2800" dirty="0">
                <a:effectLst/>
              </a:rPr>
              <a:t>control-a c. This will drop you into the QEMU console where you can use “quit” or “q” to exit.</a:t>
            </a:r>
            <a:endParaRPr lang="en-US" sz="2800" b="1" dirty="0"/>
          </a:p>
        </p:txBody>
      </p:sp>
    </p:spTree>
    <p:extLst>
      <p:ext uri="{BB962C8B-B14F-4D97-AF65-F5344CB8AC3E}">
        <p14:creationId xmlns:p14="http://schemas.microsoft.com/office/powerpoint/2010/main" val="151744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ctr"/>
            <a:r>
              <a:rPr lang="en-IN" dirty="0">
                <a:effectLst>
                  <a:outerShdw blurRad="38100" dist="38100" dir="2700000" algn="tl">
                    <a:srgbClr val="000000">
                      <a:alpha val="43137"/>
                    </a:srgbClr>
                  </a:outerShdw>
                </a:effectLst>
                <a:latin typeface="+mn-lt"/>
              </a:rPr>
              <a:t>XV6 manual go to page 9, we will find a list of </a:t>
            </a:r>
            <a:r>
              <a:rPr lang="en-IN" dirty="0" err="1">
                <a:effectLst>
                  <a:outerShdw blurRad="38100" dist="38100" dir="2700000" algn="tl">
                    <a:srgbClr val="000000">
                      <a:alpha val="43137"/>
                    </a:srgbClr>
                  </a:outerShdw>
                </a:effectLst>
                <a:latin typeface="+mn-lt"/>
              </a:rPr>
              <a:t>syscalls</a:t>
            </a:r>
            <a:r>
              <a:rPr lang="en-IN" dirty="0">
                <a:effectLst>
                  <a:outerShdw blurRad="38100" dist="38100" dir="2700000" algn="tl">
                    <a:srgbClr val="000000">
                      <a:alpha val="43137"/>
                    </a:srgbClr>
                  </a:outerShdw>
                </a:effectLst>
                <a:latin typeface="+mn-lt"/>
              </a:rPr>
              <a:t>.</a:t>
            </a:r>
            <a:endParaRPr lang="en-US"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descr="A close up of text on a black background&#10;&#10;Description automatically generated">
            <a:extLst>
              <a:ext uri="{FF2B5EF4-FFF2-40B4-BE49-F238E27FC236}">
                <a16:creationId xmlns:a16="http://schemas.microsoft.com/office/drawing/2014/main" id="{514F5126-156E-47E7-A5E7-4CFA30BD0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496" y="1465210"/>
            <a:ext cx="6112645" cy="5184482"/>
          </a:xfrm>
          <a:prstGeom prst="rect">
            <a:avLst/>
          </a:prstGeom>
        </p:spPr>
      </p:pic>
    </p:spTree>
    <p:extLst>
      <p:ext uri="{BB962C8B-B14F-4D97-AF65-F5344CB8AC3E}">
        <p14:creationId xmlns:p14="http://schemas.microsoft.com/office/powerpoint/2010/main" val="153378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normAutofit/>
          </a:bodyPr>
          <a:lstStyle/>
          <a:p>
            <a:br>
              <a:rPr lang="en-US" sz="1800" b="0" i="0" u="none" strike="noStrike" baseline="0" dirty="0">
                <a:solidFill>
                  <a:srgbClr val="000000"/>
                </a:solidFill>
                <a:latin typeface="Times New Roman" panose="02020603050405020304" pitchFamily="18" charset="0"/>
              </a:rPr>
            </a:br>
            <a:r>
              <a:rPr lang="en-US" dirty="0">
                <a:effectLst>
                  <a:outerShdw blurRad="38100" dist="38100" dir="2700000" algn="tl">
                    <a:srgbClr val="000000">
                      <a:alpha val="43137"/>
                    </a:srgbClr>
                  </a:outerShdw>
                </a:effectLst>
                <a:latin typeface="+mn-lt"/>
              </a:rPr>
              <a:t>First Look at XV6</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a:extLst>
              <a:ext uri="{FF2B5EF4-FFF2-40B4-BE49-F238E27FC236}">
                <a16:creationId xmlns:a16="http://schemas.microsoft.com/office/drawing/2014/main" id="{D0D828BE-F9A1-4088-B27E-188B4EB01C22}"/>
              </a:ext>
            </a:extLst>
          </p:cNvPr>
          <p:cNvPicPr>
            <a:picLocks noChangeAspect="1"/>
          </p:cNvPicPr>
          <p:nvPr/>
        </p:nvPicPr>
        <p:blipFill>
          <a:blip r:embed="rId3"/>
          <a:stretch>
            <a:fillRect/>
          </a:stretch>
        </p:blipFill>
        <p:spPr>
          <a:xfrm>
            <a:off x="1297172" y="1428750"/>
            <a:ext cx="7723003" cy="5282836"/>
          </a:xfrm>
          <a:prstGeom prst="rect">
            <a:avLst/>
          </a:prstGeom>
        </p:spPr>
      </p:pic>
    </p:spTree>
    <p:extLst>
      <p:ext uri="{BB962C8B-B14F-4D97-AF65-F5344CB8AC3E}">
        <p14:creationId xmlns:p14="http://schemas.microsoft.com/office/powerpoint/2010/main" val="76819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3432</Words>
  <Application>Microsoft Office PowerPoint</Application>
  <PresentationFormat>Widescreen</PresentationFormat>
  <Paragraphs>232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Operating Systems Design  Skilling - I</vt:lpstr>
      <vt:lpstr>Operating Systems Design  Organization of Skilling Component/Exerises</vt:lpstr>
      <vt:lpstr> Prescribed book for Linux Administration </vt:lpstr>
      <vt:lpstr>  XV6 installation steps ( Download, build and run on Fedora, Centos and Redhat Linux) </vt:lpstr>
      <vt:lpstr>XV6 installation steps on Ubuntu or any Debian Flavour Linux</vt:lpstr>
      <vt:lpstr>Running xv6 under QEMU</vt:lpstr>
      <vt:lpstr>exit xv6 Running under QEMU</vt:lpstr>
      <vt:lpstr>XV6 manual go to page 9, we will find a list of syscalls.</vt:lpstr>
      <vt:lpstr> First Look at XV6</vt:lpstr>
      <vt:lpstr> First Look at XV6</vt:lpstr>
      <vt:lpstr> First Look at XV6</vt:lpstr>
      <vt:lpstr> First Look at XV6</vt:lpstr>
      <vt:lpstr> First Look at XV6</vt:lpstr>
      <vt:lpstr> Creating system calls in XV6: int square(int)</vt:lpstr>
      <vt:lpstr> Creating system calls in XV6: int square(int) </vt:lpstr>
      <vt:lpstr>  Creating system calls in XV6: int square(int)</vt:lpstr>
      <vt:lpstr>Modifications in syscall.h</vt:lpstr>
      <vt:lpstr>  Modifications in syscall.c</vt:lpstr>
      <vt:lpstr>Modifications in syscall.c</vt:lpstr>
      <vt:lpstr>Modifications in sysproc.c</vt:lpstr>
      <vt:lpstr>Modifications in sysproc.c</vt:lpstr>
      <vt:lpstr>Modifications in user.h</vt:lpstr>
      <vt:lpstr>Modifications in usys.S</vt:lpstr>
      <vt:lpstr>Let’s Add a Program!</vt:lpstr>
      <vt:lpstr>Add square.c in our XV6 directory</vt:lpstr>
      <vt:lpstr>Test user program square.c in XV6</vt:lpstr>
      <vt:lpstr>Test user program square.c in XV6</vt:lpstr>
      <vt:lpstr> Test user program square.c in XV6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Design  Skilling - I</dc:title>
  <dc:creator>vishnuvardhan</dc:creator>
  <cp:lastModifiedBy>vishnuvardhan</cp:lastModifiedBy>
  <cp:revision>35</cp:revision>
  <dcterms:created xsi:type="dcterms:W3CDTF">2020-07-22T04:54:00Z</dcterms:created>
  <dcterms:modified xsi:type="dcterms:W3CDTF">2020-07-27T08:04:40Z</dcterms:modified>
</cp:coreProperties>
</file>