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64" r:id="rId4"/>
    <p:sldId id="285" r:id="rId5"/>
    <p:sldId id="260" r:id="rId6"/>
    <p:sldId id="262" r:id="rId7"/>
    <p:sldId id="292" r:id="rId8"/>
    <p:sldId id="293" r:id="rId9"/>
    <p:sldId id="276" r:id="rId10"/>
    <p:sldId id="294" r:id="rId11"/>
    <p:sldId id="29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A15C0-05D0-4FED-A714-D16BF1D48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E9373-A998-47D4-AEB3-22AFFF497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823FC-43C4-4AB2-A918-886F3E66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8BBB-947B-4FA8-86E2-7BB96F80FCA0}" type="datetimeFigureOut">
              <a:rPr lang="en-US" smtClean="0"/>
              <a:t>08/18/2020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1CBED-0187-4D37-A25A-F9465F66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AB2FD-E35E-4F8D-8A99-0FBB26077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C430-45FE-4D56-82ED-A1500790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5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BECC-B05B-41C9-912A-91F32715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9F292-3AD8-4F2D-A2CA-15C3CD832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8728D-2611-465B-8449-CAEB0BEB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8BBB-947B-4FA8-86E2-7BB96F80FCA0}" type="datetimeFigureOut">
              <a:rPr lang="en-US" smtClean="0"/>
              <a:t>08/18/2020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29136-11C0-44D6-9951-4B22C8F2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EE508-218E-49CE-B7B5-250E98F3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C430-45FE-4D56-82ED-A1500790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4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B2C0F-2E34-48BE-9E0E-057AE6013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890D7-A937-49CC-92BB-5E1873FA7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10800-0E86-480E-8BEF-0DEEC4874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8BBB-947B-4FA8-86E2-7BB96F80FCA0}" type="datetimeFigureOut">
              <a:rPr lang="en-US" smtClean="0"/>
              <a:t>08/18/2020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894FD-D1CD-4AA3-AE4F-7445E7A7D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C0890-3686-4AFC-A610-BAAA7D549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C430-45FE-4D56-82ED-A1500790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8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FA5CF-7B29-4980-A339-F6B767A9F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78D87-86D1-4677-B760-85BE56417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94B72-023B-4C07-8C77-0D032C35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8BBB-947B-4FA8-86E2-7BB96F80FCA0}" type="datetimeFigureOut">
              <a:rPr lang="en-US" smtClean="0"/>
              <a:t>08/18/2020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549D6-3814-4C9C-8DD2-92701492A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FE1C7-DE7E-41F2-A68F-22E1C32D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C430-45FE-4D56-82ED-A1500790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4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38EF-E550-48A5-A114-3630F630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74AEF-F890-49A1-A4D0-C0529035E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A973C-5E4D-4D2D-9860-2C91C16A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8BBB-947B-4FA8-86E2-7BB96F80FCA0}" type="datetimeFigureOut">
              <a:rPr lang="en-US" smtClean="0"/>
              <a:t>08/18/2020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D4E69-1181-4EC4-AB9C-6C62A950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F840C-6177-480E-ADAB-2FA1B249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C430-45FE-4D56-82ED-A1500790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2841-69BF-48A6-BB94-D0D68EC4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5D98B-12D0-4453-BD3B-7E2E9A89A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21C16-886B-487C-B79A-17592E1D3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67149-E202-4081-A0BA-2609E75B0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8BBB-947B-4FA8-86E2-7BB96F80FCA0}" type="datetimeFigureOut">
              <a:rPr lang="en-US" smtClean="0"/>
              <a:t>08/18/2020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10EA3-A870-4CC0-A35C-F2F9A5C5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0E11A-DA98-40A4-8767-99CFC0F1C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C430-45FE-4D56-82ED-A1500790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EB1AC-F377-45B9-8AB9-9CC0393D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B558-2EC1-4E12-9844-0CB82E64F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A04B7-F5E2-459B-9C29-7F7860B0E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EFA9D-0DD0-438C-A08F-05D5D1043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2DC75-99F8-446D-AD89-FF49AE74B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DFDBB5-65A1-436A-A03A-AA413BA9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8BBB-947B-4FA8-86E2-7BB96F80FCA0}" type="datetimeFigureOut">
              <a:rPr lang="en-US" smtClean="0"/>
              <a:t>08/18/2020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BCBCF-ACE8-457D-B316-9A75775B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AFD5F-04A9-438D-8097-605584B3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C430-45FE-4D56-82ED-A1500790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1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C963-FE57-43E0-8F4B-D3ED9B92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4060D-E375-43BC-B90F-F6A77E85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8BBB-947B-4FA8-86E2-7BB96F80FCA0}" type="datetimeFigureOut">
              <a:rPr lang="en-US" smtClean="0"/>
              <a:t>08/18/2020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06581-E9C2-4A58-8749-EAD48C9D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72751-DAEA-46DA-BDEE-9916413D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C430-45FE-4D56-82ED-A1500790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4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FC51D6-2303-471E-A74D-76C56EDB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8BBB-947B-4FA8-86E2-7BB96F80FCA0}" type="datetimeFigureOut">
              <a:rPr lang="en-US" smtClean="0"/>
              <a:t>08/18/2020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E939C-CD09-4B29-9C3D-643F27F0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0DF79-1699-40F3-BFE3-C78F2C26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C430-45FE-4D56-82ED-A1500790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4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B613-AF96-4EE9-94B9-A6AA3074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57A60-ADAA-47AE-A452-71293DF7C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7919C-7460-4C8A-B169-830D038DB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AD0A5-9F43-4391-9242-300D0FD3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8BBB-947B-4FA8-86E2-7BB96F80FCA0}" type="datetimeFigureOut">
              <a:rPr lang="en-US" smtClean="0"/>
              <a:t>08/18/2020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8EB4B-B603-4D88-B1FB-BC7586AB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13C80-1284-4744-8B32-41B0DB53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C430-45FE-4D56-82ED-A1500790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3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DDD8E-490E-4E8B-973F-2A80FCAA8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287AEE-8B1D-41D6-A25D-7437855C6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ADDE9-987C-446C-9021-4F777D0CF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D1DDE-F11C-4B7C-A32E-62A3327F3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8BBB-947B-4FA8-86E2-7BB96F80FCA0}" type="datetimeFigureOut">
              <a:rPr lang="en-US" smtClean="0"/>
              <a:t>08/18/2020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2C8F5-32B8-473D-9C22-0564466E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E8AFC-2B2D-43A5-8865-B6A61A04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C430-45FE-4D56-82ED-A1500790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4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A3FA21-43F5-46D7-8499-315066EC7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2A04E-CE0F-478B-AA98-9065661B4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F0EC2-B4CF-49CD-8328-8BBEF02B1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38BBB-947B-4FA8-86E2-7BB96F80FCA0}" type="datetimeFigureOut">
              <a:rPr lang="en-US" smtClean="0"/>
              <a:t>08/18/2020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D8243-9A76-4E18-A32C-2EB60A800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D5748-5F84-4E5A-B54D-4C3090C36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C430-45FE-4D56-82ED-A1500790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4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41" y="121186"/>
            <a:ext cx="10636784" cy="1325563"/>
          </a:xfrm>
        </p:spPr>
        <p:txBody>
          <a:bodyPr/>
          <a:lstStyle/>
          <a:p>
            <a:pPr algn="ctr"/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Operating Systems Design </a:t>
            </a:r>
            <a:b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Skilling Session- 2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DD3E75-D8A1-486A-89A1-BC64591AA63A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>
              <a:extLst>
                <a:ext uri="{FF2B5EF4-FFF2-40B4-BE49-F238E27FC236}">
                  <a16:creationId xmlns:a16="http://schemas.microsoft.com/office/drawing/2014/main" id="{E0296896-D858-43D7-9AE6-7A4DCD33B5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695DCD-28BE-4771-A3CB-EF44B98DE4F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C33CC0-D327-4CBD-ACCA-2854AF20D6A7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FDE942-E980-4156-A80F-505841D25731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5D4E65-A90A-4F84-BB0A-208364D8EB67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4A94BE-07CB-4158-8910-3DF6083871B2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69AB69-0757-4A4C-B208-BA75EE254879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726F96-151B-47AF-BF74-2E2389D50112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C5E5A98-C1C6-4AF5-9F18-19A7542C5142}"/>
              </a:ext>
            </a:extLst>
          </p:cNvPr>
          <p:cNvSpPr txBox="1"/>
          <p:nvPr/>
        </p:nvSpPr>
        <p:spPr>
          <a:xfrm>
            <a:off x="130952" y="1992922"/>
            <a:ext cx="11086338" cy="2703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</a:t>
            </a:r>
            <a:r>
              <a:rPr lang="en-IN" sz="32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echo.c</a:t>
            </a: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source code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the </a:t>
            </a:r>
            <a:r>
              <a:rPr lang="en-IN" sz="3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cp.c</a:t>
            </a:r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new file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Adding </a:t>
            </a:r>
            <a:r>
              <a:rPr lang="en-IN" sz="32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cp.c</a:t>
            </a: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the xv6 OS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New command similar to </a:t>
            </a:r>
            <a:r>
              <a:rPr lang="en-IN" sz="3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wc</a:t>
            </a:r>
            <a:endParaRPr lang="en-IN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Adding New Command to the xv6 OS</a:t>
            </a:r>
            <a:endParaRPr lang="en-US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367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71" y="189836"/>
            <a:ext cx="10636784" cy="687619"/>
          </a:xfrm>
        </p:spPr>
        <p:txBody>
          <a:bodyPr>
            <a:noAutofit/>
          </a:bodyPr>
          <a:lstStyle/>
          <a:p>
            <a:pPr algn="ct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Adding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wcUser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to XV6 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DD3E75-D8A1-486A-89A1-BC64591AA63A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>
              <a:extLst>
                <a:ext uri="{FF2B5EF4-FFF2-40B4-BE49-F238E27FC236}">
                  <a16:creationId xmlns:a16="http://schemas.microsoft.com/office/drawing/2014/main" id="{E0296896-D858-43D7-9AE6-7A4DCD33B5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695DCD-28BE-4771-A3CB-EF44B98DE4F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C33CC0-D327-4CBD-ACCA-2854AF20D6A7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FDE942-E980-4156-A80F-505841D25731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5D4E65-A90A-4F84-BB0A-208364D8EB67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4A94BE-07CB-4158-8910-3DF6083871B2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69AB69-0757-4A4C-B208-BA75EE254879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726F96-151B-47AF-BF74-2E2389D50112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A40C13E-854B-4113-A170-8C6744B64BCB}"/>
              </a:ext>
            </a:extLst>
          </p:cNvPr>
          <p:cNvSpPr txBox="1"/>
          <p:nvPr/>
        </p:nvSpPr>
        <p:spPr>
          <a:xfrm>
            <a:off x="171700" y="840831"/>
            <a:ext cx="830728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dirty="0"/>
              <a:t>Steps Involved are</a:t>
            </a:r>
            <a:endParaRPr lang="en-IN" sz="2400" dirty="0"/>
          </a:p>
          <a:p>
            <a:pPr algn="l"/>
            <a:r>
              <a:rPr lang="en-IN" sz="2400" dirty="0"/>
              <a:t>Step1 --&gt; Adding Entries into </a:t>
            </a:r>
            <a:r>
              <a:rPr lang="en-IN" sz="2400" dirty="0" err="1"/>
              <a:t>Makefile</a:t>
            </a:r>
            <a:endParaRPr lang="en-IN" sz="2400" dirty="0"/>
          </a:p>
          <a:p>
            <a:pPr algn="l"/>
            <a:r>
              <a:rPr lang="en-IN" sz="2400" dirty="0"/>
              <a:t>	    vi </a:t>
            </a:r>
            <a:r>
              <a:rPr lang="en-IN" sz="2400" dirty="0" err="1"/>
              <a:t>Makefile</a:t>
            </a:r>
            <a:endParaRPr lang="en-IN" sz="2400" dirty="0"/>
          </a:p>
          <a:p>
            <a:pPr algn="l"/>
            <a:r>
              <a:rPr lang="en-IN" sz="2400" dirty="0"/>
              <a:t>	     type </a:t>
            </a:r>
            <a:r>
              <a:rPr lang="en-IN" sz="2400" dirty="0" err="1"/>
              <a:t>i</a:t>
            </a:r>
            <a:r>
              <a:rPr lang="en-IN" sz="2400" dirty="0"/>
              <a:t>  to change to insert mode</a:t>
            </a:r>
          </a:p>
          <a:p>
            <a:pPr algn="l"/>
            <a:r>
              <a:rPr lang="en-IN" sz="2400" dirty="0"/>
              <a:t>	     go to UPROG=  section</a:t>
            </a:r>
          </a:p>
          <a:p>
            <a:pPr algn="l"/>
            <a:r>
              <a:rPr lang="en-IN" sz="2400" dirty="0"/>
              <a:t>	     at the end of the block add the statement  _</a:t>
            </a:r>
            <a:r>
              <a:rPr lang="en-IN" sz="2400" dirty="0" err="1"/>
              <a:t>wcUser</a:t>
            </a:r>
            <a:r>
              <a:rPr lang="en-IN" sz="2400" dirty="0"/>
              <a:t>\</a:t>
            </a:r>
          </a:p>
          <a:p>
            <a:pPr algn="l"/>
            <a:r>
              <a:rPr lang="en-IN" sz="2400" dirty="0"/>
              <a:t>	     go to EXTRA=  section</a:t>
            </a:r>
          </a:p>
          <a:p>
            <a:pPr algn="l"/>
            <a:r>
              <a:rPr lang="en-IN" sz="2400" dirty="0"/>
              <a:t>	     at the end of the Line3 in this block Add </a:t>
            </a:r>
            <a:r>
              <a:rPr lang="en-IN" sz="2400" dirty="0" err="1"/>
              <a:t>wcUser.c</a:t>
            </a:r>
            <a:r>
              <a:rPr lang="en-IN" sz="2400" dirty="0"/>
              <a:t>\</a:t>
            </a:r>
          </a:p>
          <a:p>
            <a:pPr algn="l"/>
            <a:r>
              <a:rPr lang="en-IN" sz="2400" dirty="0"/>
              <a:t>	     save the data and exit from vi editor</a:t>
            </a:r>
          </a:p>
          <a:p>
            <a:pPr algn="l"/>
            <a:r>
              <a:rPr lang="en-IN" sz="2400" dirty="0"/>
              <a:t>Step2 --&gt; Delete the Existing xv6 image</a:t>
            </a:r>
          </a:p>
          <a:p>
            <a:pPr algn="l"/>
            <a:r>
              <a:rPr lang="en-IN" sz="2400" dirty="0"/>
              <a:t>	    make clean</a:t>
            </a:r>
          </a:p>
          <a:p>
            <a:pPr algn="l"/>
            <a:r>
              <a:rPr lang="en-IN" sz="2400" dirty="0"/>
              <a:t>Step3 --&gt; Create a new image of xv6</a:t>
            </a:r>
          </a:p>
          <a:p>
            <a:pPr algn="l"/>
            <a:r>
              <a:rPr lang="en-IN" sz="2400" dirty="0"/>
              <a:t>	    make</a:t>
            </a:r>
          </a:p>
          <a:p>
            <a:pPr algn="l"/>
            <a:r>
              <a:rPr lang="en-IN" sz="2400" dirty="0"/>
              <a:t>Step4 --&gt; Launch the xv6 OS</a:t>
            </a:r>
          </a:p>
          <a:p>
            <a:pPr algn="l"/>
            <a:r>
              <a:rPr lang="en-IN" sz="2400" dirty="0"/>
              <a:t>	    make </a:t>
            </a:r>
            <a:r>
              <a:rPr lang="en-IN" sz="2400" dirty="0" err="1"/>
              <a:t>qemu-nox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40750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117" y="121186"/>
            <a:ext cx="6735610" cy="687619"/>
          </a:xfrm>
        </p:spPr>
        <p:txBody>
          <a:bodyPr>
            <a:noAutofit/>
          </a:bodyPr>
          <a:lstStyle/>
          <a:p>
            <a:pPr algn="ct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Adding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wcUser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to XV6 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DD3E75-D8A1-486A-89A1-BC64591AA63A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>
              <a:extLst>
                <a:ext uri="{FF2B5EF4-FFF2-40B4-BE49-F238E27FC236}">
                  <a16:creationId xmlns:a16="http://schemas.microsoft.com/office/drawing/2014/main" id="{E0296896-D858-43D7-9AE6-7A4DCD33B5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695DCD-28BE-4771-A3CB-EF44B98DE4F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C33CC0-D327-4CBD-ACCA-2854AF20D6A7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FDE942-E980-4156-A80F-505841D25731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5D4E65-A90A-4F84-BB0A-208364D8EB67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4A94BE-07CB-4158-8910-3DF6083871B2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69AB69-0757-4A4C-B208-BA75EE254879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726F96-151B-47AF-BF74-2E2389D50112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45BD291-F347-4380-ADAA-58AFB089EAF4}"/>
              </a:ext>
            </a:extLst>
          </p:cNvPr>
          <p:cNvSpPr txBox="1"/>
          <p:nvPr/>
        </p:nvSpPr>
        <p:spPr>
          <a:xfrm>
            <a:off x="148306" y="913984"/>
            <a:ext cx="745719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dirty="0"/>
              <a:t>Step5</a:t>
            </a:r>
            <a:r>
              <a:rPr lang="en-IN" sz="2400" dirty="0">
                <a:sym typeface="Wingdings" panose="05000000000000000000" pitchFamily="2" charset="2"/>
              </a:rPr>
              <a:t></a:t>
            </a:r>
            <a:r>
              <a:rPr lang="en-IN" sz="2400" dirty="0"/>
              <a:t>  See the List of commands </a:t>
            </a:r>
          </a:p>
          <a:p>
            <a:pPr algn="l"/>
            <a:r>
              <a:rPr lang="en-IN" sz="2400" dirty="0"/>
              <a:t>	   ls </a:t>
            </a:r>
          </a:p>
          <a:p>
            <a:pPr algn="l"/>
            <a:r>
              <a:rPr lang="en-IN" sz="2400" dirty="0"/>
              <a:t>	   you find </a:t>
            </a:r>
            <a:r>
              <a:rPr lang="en-IN" sz="2400" dirty="0" err="1"/>
              <a:t>wcUser</a:t>
            </a:r>
            <a:r>
              <a:rPr lang="en-IN" sz="2400" dirty="0"/>
              <a:t> command</a:t>
            </a:r>
          </a:p>
          <a:p>
            <a:pPr algn="l"/>
            <a:r>
              <a:rPr lang="en-IN" sz="2400" dirty="0"/>
              <a:t>Assuming that there are no text files in your xv6 Directory</a:t>
            </a:r>
          </a:p>
          <a:p>
            <a:pPr algn="l"/>
            <a:r>
              <a:rPr lang="en-IN" sz="2400" dirty="0"/>
              <a:t>Step6</a:t>
            </a:r>
            <a:r>
              <a:rPr lang="en-IN" sz="2400" dirty="0">
                <a:sym typeface="Wingdings" panose="05000000000000000000" pitchFamily="2" charset="2"/>
              </a:rPr>
              <a:t>  Create a new file with name F2.txt</a:t>
            </a:r>
          </a:p>
          <a:p>
            <a:pPr algn="l"/>
            <a:r>
              <a:rPr lang="en-IN" sz="2400" dirty="0">
                <a:sym typeface="Wingdings" panose="05000000000000000000" pitchFamily="2" charset="2"/>
              </a:rPr>
              <a:t>	   cat&gt;F2.txt</a:t>
            </a:r>
          </a:p>
          <a:p>
            <a:pPr algn="l"/>
            <a:r>
              <a:rPr lang="en-IN" sz="2400" dirty="0">
                <a:sym typeface="Wingdings" panose="05000000000000000000" pitchFamily="2" charset="2"/>
              </a:rPr>
              <a:t>	   Type some data</a:t>
            </a:r>
          </a:p>
          <a:p>
            <a:pPr algn="l"/>
            <a:r>
              <a:rPr lang="en-IN" sz="2400" dirty="0">
                <a:sym typeface="Wingdings" panose="05000000000000000000" pitchFamily="2" charset="2"/>
              </a:rPr>
              <a:t>	   type </a:t>
            </a:r>
            <a:r>
              <a:rPr lang="en-IN" sz="2400" dirty="0" err="1">
                <a:sym typeface="Wingdings" panose="05000000000000000000" pitchFamily="2" charset="2"/>
              </a:rPr>
              <a:t>Ctrl+d</a:t>
            </a:r>
            <a:r>
              <a:rPr lang="en-IN" sz="2400" dirty="0">
                <a:sym typeface="Wingdings" panose="05000000000000000000" pitchFamily="2" charset="2"/>
              </a:rPr>
              <a:t> to come out </a:t>
            </a:r>
          </a:p>
          <a:p>
            <a:pPr algn="l"/>
            <a:r>
              <a:rPr lang="en-IN" sz="2400" dirty="0">
                <a:sym typeface="Wingdings" panose="05000000000000000000" pitchFamily="2" charset="2"/>
              </a:rPr>
              <a:t>Step7 Execute and check the </a:t>
            </a:r>
            <a:r>
              <a:rPr lang="en-IN" sz="2400" dirty="0" err="1">
                <a:sym typeface="Wingdings" panose="05000000000000000000" pitchFamily="2" charset="2"/>
              </a:rPr>
              <a:t>wcUser</a:t>
            </a:r>
            <a:r>
              <a:rPr lang="en-IN" sz="2400" dirty="0">
                <a:sym typeface="Wingdings" panose="05000000000000000000" pitchFamily="2" charset="2"/>
              </a:rPr>
              <a:t> Command</a:t>
            </a:r>
          </a:p>
          <a:p>
            <a:pPr algn="l"/>
            <a:r>
              <a:rPr lang="en-IN" sz="2400" dirty="0">
                <a:sym typeface="Wingdings" panose="05000000000000000000" pitchFamily="2" charset="2"/>
              </a:rPr>
              <a:t>	   </a:t>
            </a:r>
            <a:r>
              <a:rPr lang="en-IN" sz="2400" dirty="0" err="1">
                <a:sym typeface="Wingdings" panose="05000000000000000000" pitchFamily="2" charset="2"/>
              </a:rPr>
              <a:t>wcUser</a:t>
            </a:r>
            <a:r>
              <a:rPr lang="en-IN" sz="2400" dirty="0">
                <a:sym typeface="Wingdings" panose="05000000000000000000" pitchFamily="2" charset="2"/>
              </a:rPr>
              <a:t> F2.txt</a:t>
            </a:r>
          </a:p>
          <a:p>
            <a:pPr algn="l"/>
            <a:r>
              <a:rPr lang="en-IN" sz="2400" dirty="0">
                <a:sym typeface="Wingdings" panose="05000000000000000000" pitchFamily="2" charset="2"/>
              </a:rPr>
              <a:t>Step8 check the Output</a:t>
            </a:r>
          </a:p>
          <a:p>
            <a:pPr algn="l"/>
            <a:r>
              <a:rPr lang="en-IN" sz="2400" dirty="0">
                <a:sym typeface="Wingdings" panose="05000000000000000000" pitchFamily="2" charset="2"/>
              </a:rPr>
              <a:t>	   you will see the data same as the F2.txt Data</a:t>
            </a:r>
          </a:p>
          <a:p>
            <a:pPr algn="l"/>
            <a:r>
              <a:rPr lang="en-IN" sz="2400" dirty="0">
                <a:sym typeface="Wingdings" panose="05000000000000000000" pitchFamily="2" charset="2"/>
              </a:rPr>
              <a:t>Step9 Come out from xv6</a:t>
            </a:r>
          </a:p>
          <a:p>
            <a:pPr algn="l"/>
            <a:r>
              <a:rPr lang="en-IN" sz="2400" dirty="0">
                <a:sym typeface="Wingdings" panose="05000000000000000000" pitchFamily="2" charset="2"/>
              </a:rPr>
              <a:t>	    use </a:t>
            </a:r>
            <a:r>
              <a:rPr lang="en-IN" sz="2400" dirty="0" err="1">
                <a:sym typeface="Wingdings" panose="05000000000000000000" pitchFamily="2" charset="2"/>
              </a:rPr>
              <a:t>ctrl+a</a:t>
            </a:r>
            <a:r>
              <a:rPr lang="en-IN" sz="2400" dirty="0">
                <a:sym typeface="Wingdings" panose="05000000000000000000" pitchFamily="2" charset="2"/>
              </a:rPr>
              <a:t>  at once leave both keys and type x</a:t>
            </a:r>
          </a:p>
        </p:txBody>
      </p:sp>
    </p:spTree>
    <p:extLst>
      <p:ext uri="{BB962C8B-B14F-4D97-AF65-F5344CB8AC3E}">
        <p14:creationId xmlns:p14="http://schemas.microsoft.com/office/powerpoint/2010/main" val="398037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71" y="189836"/>
            <a:ext cx="10636784" cy="844638"/>
          </a:xfrm>
        </p:spPr>
        <p:txBody>
          <a:bodyPr/>
          <a:lstStyle/>
          <a:p>
            <a:pPr algn="ctr"/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Understanding the </a:t>
            </a:r>
            <a:r>
              <a:rPr lang="en-US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echo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</a:t>
            </a:r>
            <a:r>
              <a:rPr lang="en-US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</a:t>
            </a: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file code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DD3E75-D8A1-486A-89A1-BC64591AA63A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>
              <a:extLst>
                <a:ext uri="{FF2B5EF4-FFF2-40B4-BE49-F238E27FC236}">
                  <a16:creationId xmlns:a16="http://schemas.microsoft.com/office/drawing/2014/main" id="{E0296896-D858-43D7-9AE6-7A4DCD33B5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695DCD-28BE-4771-A3CB-EF44B98DE4F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C33CC0-D327-4CBD-ACCA-2854AF20D6A7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FDE942-E980-4156-A80F-505841D25731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5D4E65-A90A-4F84-BB0A-208364D8EB67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4A94BE-07CB-4158-8910-3DF6083871B2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69AB69-0757-4A4C-B208-BA75EE254879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726F96-151B-47AF-BF74-2E2389D50112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600E11-0457-4B89-8B24-83E5340DFE4A}"/>
              </a:ext>
            </a:extLst>
          </p:cNvPr>
          <p:cNvSpPr txBox="1"/>
          <p:nvPr/>
        </p:nvSpPr>
        <p:spPr>
          <a:xfrm>
            <a:off x="326711" y="1705461"/>
            <a:ext cx="11086338" cy="3299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 to Server using the Putty terminal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 the current directory to XV6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 xv6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the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echo.c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n-IN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echo.c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will find the following code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70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ADD3E75-D8A1-486A-89A1-BC64591AA63A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>
              <a:extLst>
                <a:ext uri="{FF2B5EF4-FFF2-40B4-BE49-F238E27FC236}">
                  <a16:creationId xmlns:a16="http://schemas.microsoft.com/office/drawing/2014/main" id="{E0296896-D858-43D7-9AE6-7A4DCD33B5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695DCD-28BE-4771-A3CB-EF44B98DE4F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C33CC0-D327-4CBD-ACCA-2854AF20D6A7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FDE942-E980-4156-A80F-505841D25731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5D4E65-A90A-4F84-BB0A-208364D8EB67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4A94BE-07CB-4158-8910-3DF6083871B2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69AB69-0757-4A4C-B208-BA75EE254879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726F96-151B-47AF-BF74-2E2389D50112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CC9A072-DAF0-4EBE-94AA-267B988C8904}"/>
              </a:ext>
            </a:extLst>
          </p:cNvPr>
          <p:cNvSpPr txBox="1"/>
          <p:nvPr/>
        </p:nvSpPr>
        <p:spPr>
          <a:xfrm>
            <a:off x="176271" y="1635691"/>
            <a:ext cx="67702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#include "</a:t>
            </a:r>
            <a:r>
              <a:rPr lang="en-US" sz="2400" dirty="0" err="1"/>
              <a:t>types.h</a:t>
            </a:r>
            <a:r>
              <a:rPr lang="en-US" sz="2400" dirty="0"/>
              <a:t>"</a:t>
            </a:r>
          </a:p>
          <a:p>
            <a:r>
              <a:rPr lang="en-US" sz="2400" dirty="0"/>
              <a:t>2 #include "</a:t>
            </a:r>
            <a:r>
              <a:rPr lang="en-US" sz="2400" dirty="0" err="1"/>
              <a:t>stat.h</a:t>
            </a:r>
            <a:r>
              <a:rPr lang="en-US" sz="2400" dirty="0"/>
              <a:t>"</a:t>
            </a:r>
          </a:p>
          <a:p>
            <a:r>
              <a:rPr lang="en-US" sz="2400" dirty="0"/>
              <a:t>3 #include "</a:t>
            </a:r>
            <a:r>
              <a:rPr lang="en-US" sz="2400" dirty="0" err="1"/>
              <a:t>user.h</a:t>
            </a:r>
            <a:r>
              <a:rPr lang="en-US" sz="2400" dirty="0"/>
              <a:t>"</a:t>
            </a:r>
          </a:p>
          <a:p>
            <a:r>
              <a:rPr lang="en-US" sz="2400" dirty="0"/>
              <a:t>4</a:t>
            </a:r>
          </a:p>
          <a:p>
            <a:r>
              <a:rPr lang="en-US" sz="2400" dirty="0"/>
              <a:t>5  int main(int </a:t>
            </a:r>
            <a:r>
              <a:rPr lang="en-US" sz="2400" dirty="0" err="1"/>
              <a:t>argc</a:t>
            </a:r>
            <a:r>
              <a:rPr lang="en-US" sz="2400" dirty="0"/>
              <a:t>, char *</a:t>
            </a:r>
            <a:r>
              <a:rPr lang="en-US" sz="2400" dirty="0" err="1"/>
              <a:t>argv</a:t>
            </a:r>
            <a:r>
              <a:rPr lang="en-US" sz="2400" dirty="0"/>
              <a:t>[])</a:t>
            </a:r>
          </a:p>
          <a:p>
            <a:r>
              <a:rPr lang="en-US" sz="2400" dirty="0"/>
              <a:t>6  {</a:t>
            </a:r>
          </a:p>
          <a:p>
            <a:r>
              <a:rPr lang="en-US" sz="2400" dirty="0"/>
              <a:t>7     int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r>
              <a:rPr lang="en-US" sz="2400" dirty="0"/>
              <a:t>8     for(</a:t>
            </a:r>
            <a:r>
              <a:rPr lang="en-US" sz="2400" dirty="0" err="1"/>
              <a:t>i</a:t>
            </a:r>
            <a:r>
              <a:rPr lang="en-US" sz="2400" dirty="0"/>
              <a:t> = 1; </a:t>
            </a:r>
            <a:r>
              <a:rPr lang="en-US" sz="2400" dirty="0" err="1"/>
              <a:t>i</a:t>
            </a:r>
            <a:r>
              <a:rPr lang="en-US" sz="2400" dirty="0"/>
              <a:t> &lt; </a:t>
            </a:r>
            <a:r>
              <a:rPr lang="en-US" sz="2400" dirty="0" err="1"/>
              <a:t>argc</a:t>
            </a:r>
            <a:r>
              <a:rPr lang="en-US" sz="2400" dirty="0"/>
              <a:t>;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</a:p>
          <a:p>
            <a:r>
              <a:rPr lang="en-US" sz="2400" dirty="0"/>
              <a:t>9        </a:t>
            </a:r>
            <a:r>
              <a:rPr lang="en-US" sz="2400" dirty="0" err="1"/>
              <a:t>printf</a:t>
            </a:r>
            <a:r>
              <a:rPr lang="en-US" sz="2400" dirty="0"/>
              <a:t>(1, "%</a:t>
            </a:r>
            <a:r>
              <a:rPr lang="en-US" sz="2400" dirty="0" err="1"/>
              <a:t>s%s</a:t>
            </a:r>
            <a:r>
              <a:rPr lang="en-US" sz="2400" dirty="0"/>
              <a:t>", </a:t>
            </a:r>
            <a:r>
              <a:rPr lang="en-US" sz="2400" dirty="0" err="1"/>
              <a:t>argv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], i+1 &lt; </a:t>
            </a:r>
            <a:r>
              <a:rPr lang="en-US" sz="2400" dirty="0" err="1"/>
              <a:t>argc</a:t>
            </a:r>
            <a:r>
              <a:rPr lang="en-US" sz="2400" dirty="0"/>
              <a:t> ? " " : "\n");</a:t>
            </a:r>
          </a:p>
          <a:p>
            <a:r>
              <a:rPr lang="en-US" sz="2400" dirty="0"/>
              <a:t>10   exit();</a:t>
            </a:r>
          </a:p>
          <a:p>
            <a:r>
              <a:rPr lang="en-US" sz="2400" dirty="0"/>
              <a:t>11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355872-8108-40B3-AFC5-E78BDE8A383A}"/>
              </a:ext>
            </a:extLst>
          </p:cNvPr>
          <p:cNvSpPr txBox="1"/>
          <p:nvPr/>
        </p:nvSpPr>
        <p:spPr>
          <a:xfrm>
            <a:off x="7028873" y="1279250"/>
            <a:ext cx="490450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u="sng" dirty="0">
                <a:solidFill>
                  <a:srgbClr val="0070C0"/>
                </a:solidFill>
              </a:rPr>
              <a:t>Code Explanation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b="1" dirty="0"/>
              <a:t>Purpose of the program is to print the data supplied to the echo command on the screen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b="1" dirty="0"/>
              <a:t>In main function </a:t>
            </a:r>
            <a:r>
              <a:rPr lang="en-IN" sz="2000" b="1" dirty="0" err="1"/>
              <a:t>argc</a:t>
            </a:r>
            <a:r>
              <a:rPr lang="en-IN" sz="2000" b="1" dirty="0"/>
              <a:t> will store the count of arguments and </a:t>
            </a:r>
            <a:r>
              <a:rPr lang="en-IN" sz="2000" b="1" dirty="0" err="1"/>
              <a:t>argv</a:t>
            </a:r>
            <a:r>
              <a:rPr lang="en-IN" sz="2000" b="1" dirty="0"/>
              <a:t> will store the values of the arguments passed.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b="1" dirty="0"/>
              <a:t>The loop repeats for the count of arguments.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b="1" dirty="0"/>
              <a:t>In Line9 XV6 </a:t>
            </a:r>
            <a:r>
              <a:rPr lang="en-IN" sz="2000" b="1" dirty="0" err="1"/>
              <a:t>printf</a:t>
            </a:r>
            <a:r>
              <a:rPr lang="en-IN" sz="2000" b="1" dirty="0"/>
              <a:t> syntax is used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b="1" dirty="0"/>
              <a:t>In Line9 First %s will print the value of  </a:t>
            </a:r>
            <a:r>
              <a:rPr lang="en-IN" sz="2000" b="1" dirty="0" err="1"/>
              <a:t>argv</a:t>
            </a:r>
            <a:r>
              <a:rPr lang="en-IN" sz="2000" b="1" dirty="0"/>
              <a:t>[</a:t>
            </a:r>
            <a:r>
              <a:rPr lang="en-IN" sz="2000" b="1" dirty="0" err="1"/>
              <a:t>i</a:t>
            </a:r>
            <a:r>
              <a:rPr lang="en-IN" sz="2000" b="1" dirty="0"/>
              <a:t>] and the second %s will print the space or new line based on the condition</a:t>
            </a:r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4D20C531-1496-4DE3-A2B2-99CCFA2DD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71" y="171363"/>
            <a:ext cx="10636784" cy="602884"/>
          </a:xfrm>
        </p:spPr>
        <p:txBody>
          <a:bodyPr>
            <a:normAutofit fontScale="90000"/>
          </a:bodyPr>
          <a:lstStyle/>
          <a:p>
            <a:pPr algn="ctr"/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Understanding the </a:t>
            </a:r>
            <a:r>
              <a:rPr lang="en-US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echo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</a:t>
            </a:r>
            <a:r>
              <a:rPr lang="en-US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</a:t>
            </a: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file code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E107E5-EBBE-405A-9342-7452971C91A8}"/>
              </a:ext>
            </a:extLst>
          </p:cNvPr>
          <p:cNvSpPr txBox="1"/>
          <p:nvPr/>
        </p:nvSpPr>
        <p:spPr>
          <a:xfrm>
            <a:off x="258619" y="1068761"/>
            <a:ext cx="27039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 of </a:t>
            </a:r>
            <a:r>
              <a:rPr kumimoji="0" lang="en-IN" sz="2400" b="1" i="0" u="sng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echo.c</a:t>
            </a:r>
            <a:r>
              <a:rPr kumimoji="0" lang="en-IN" sz="24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91283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99" y="22033"/>
            <a:ext cx="10636784" cy="859644"/>
          </a:xfrm>
        </p:spPr>
        <p:txBody>
          <a:bodyPr>
            <a:noAutofit/>
          </a:bodyPr>
          <a:lstStyle/>
          <a:p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Creating the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CP.c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File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DD3E75-D8A1-486A-89A1-BC64591AA63A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>
              <a:extLst>
                <a:ext uri="{FF2B5EF4-FFF2-40B4-BE49-F238E27FC236}">
                  <a16:creationId xmlns:a16="http://schemas.microsoft.com/office/drawing/2014/main" id="{E0296896-D858-43D7-9AE6-7A4DCD33B5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695DCD-28BE-4771-A3CB-EF44B98DE4F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C33CC0-D327-4CBD-ACCA-2854AF20D6A7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FDE942-E980-4156-A80F-505841D25731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5D4E65-A90A-4F84-BB0A-208364D8EB67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4A94BE-07CB-4158-8910-3DF6083871B2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69AB69-0757-4A4C-B208-BA75EE254879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726F96-151B-47AF-BF74-2E2389D50112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C5E5A98-C1C6-4AF5-9F18-19A7542C5142}"/>
              </a:ext>
            </a:extLst>
          </p:cNvPr>
          <p:cNvSpPr txBox="1"/>
          <p:nvPr/>
        </p:nvSpPr>
        <p:spPr>
          <a:xfrm>
            <a:off x="171699" y="840831"/>
            <a:ext cx="1108633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dirty="0"/>
              <a:t>Purpose of the program is to copy one file to another</a:t>
            </a:r>
          </a:p>
          <a:p>
            <a:pPr algn="l"/>
            <a:endParaRPr lang="en-IN" sz="2400" dirty="0"/>
          </a:p>
          <a:p>
            <a:pPr algn="l"/>
            <a:r>
              <a:rPr lang="en-IN" sz="2400" b="1" dirty="0"/>
              <a:t>Steps Involved are</a:t>
            </a:r>
            <a:endParaRPr lang="en-IN" sz="2400" dirty="0"/>
          </a:p>
          <a:p>
            <a:pPr algn="l"/>
            <a:r>
              <a:rPr lang="en-IN" sz="2400" dirty="0"/>
              <a:t>Step1 --&gt; Open Source File in Read Only Mode using open System Call</a:t>
            </a:r>
          </a:p>
          <a:p>
            <a:pPr algn="l"/>
            <a:r>
              <a:rPr lang="en-IN" sz="2400" dirty="0"/>
              <a:t>	    </a:t>
            </a:r>
            <a:r>
              <a:rPr lang="en-IN" sz="2400" dirty="0" err="1"/>
              <a:t>SourceFileDescriptor</a:t>
            </a:r>
            <a:r>
              <a:rPr lang="en-IN" sz="2400" dirty="0"/>
              <a:t> = open("File </a:t>
            </a:r>
            <a:r>
              <a:rPr lang="en-IN" sz="2400" dirty="0" err="1"/>
              <a:t>Name",Mode</a:t>
            </a:r>
            <a:r>
              <a:rPr lang="en-IN" sz="2400" dirty="0"/>
              <a:t>);</a:t>
            </a:r>
          </a:p>
          <a:p>
            <a:pPr algn="l"/>
            <a:r>
              <a:rPr lang="en-IN" sz="2400" dirty="0"/>
              <a:t>Step2 --&gt; Read the Data from Source File store in an Array using read System call</a:t>
            </a:r>
          </a:p>
          <a:p>
            <a:pPr algn="l"/>
            <a:r>
              <a:rPr lang="en-IN" sz="2400" dirty="0"/>
              <a:t>	    </a:t>
            </a:r>
            <a:r>
              <a:rPr lang="en-IN" sz="2400" dirty="0" err="1"/>
              <a:t>ReadFlag</a:t>
            </a:r>
            <a:r>
              <a:rPr lang="en-IN" sz="2400" dirty="0"/>
              <a:t> = read(</a:t>
            </a:r>
            <a:r>
              <a:rPr lang="en-IN" sz="2400" dirty="0" err="1"/>
              <a:t>FileDescriptor,Buffer</a:t>
            </a:r>
            <a:r>
              <a:rPr lang="en-IN" sz="2400" dirty="0"/>
              <a:t>, Size);</a:t>
            </a:r>
          </a:p>
          <a:p>
            <a:pPr algn="l"/>
            <a:r>
              <a:rPr lang="en-IN" sz="2400" dirty="0"/>
              <a:t>Step3 --&gt; Open/Create Target File in </a:t>
            </a:r>
            <a:r>
              <a:rPr lang="en-IN" sz="2400" dirty="0" err="1"/>
              <a:t>Wrte</a:t>
            </a:r>
            <a:r>
              <a:rPr lang="en-IN" sz="2400" dirty="0"/>
              <a:t> Only Mode using open system call</a:t>
            </a:r>
          </a:p>
          <a:p>
            <a:pPr algn="l"/>
            <a:r>
              <a:rPr lang="en-IN" sz="2400" dirty="0"/>
              <a:t>	    </a:t>
            </a:r>
            <a:r>
              <a:rPr lang="en-IN" sz="2400" dirty="0" err="1"/>
              <a:t>TargetFileDescriptor</a:t>
            </a:r>
            <a:r>
              <a:rPr lang="en-IN" sz="2400" dirty="0"/>
              <a:t> = open("</a:t>
            </a:r>
            <a:r>
              <a:rPr lang="en-IN" sz="2400" dirty="0" err="1"/>
              <a:t>FileName</a:t>
            </a:r>
            <a:r>
              <a:rPr lang="en-IN" sz="2400" dirty="0"/>
              <a:t>",O_CREATE|O_WRONLY);</a:t>
            </a:r>
          </a:p>
          <a:p>
            <a:pPr algn="l"/>
            <a:r>
              <a:rPr lang="en-IN" sz="2400" dirty="0"/>
              <a:t>Step4 --&gt; Write the Data into Target File using  write system call</a:t>
            </a:r>
          </a:p>
          <a:p>
            <a:pPr algn="l"/>
            <a:r>
              <a:rPr lang="en-IN" sz="2400" dirty="0"/>
              <a:t>	    </a:t>
            </a:r>
            <a:r>
              <a:rPr lang="en-IN" sz="2400" dirty="0" err="1"/>
              <a:t>WriteFlag</a:t>
            </a:r>
            <a:r>
              <a:rPr lang="en-IN" sz="2400" dirty="0"/>
              <a:t> = write(</a:t>
            </a:r>
            <a:r>
              <a:rPr lang="en-IN" sz="2400" dirty="0" err="1"/>
              <a:t>FileDescriptor</a:t>
            </a:r>
            <a:r>
              <a:rPr lang="en-IN" sz="2400" dirty="0"/>
              <a:t>, </a:t>
            </a:r>
            <a:r>
              <a:rPr lang="en-IN" sz="2400" dirty="0" err="1"/>
              <a:t>Buffer,Size</a:t>
            </a:r>
            <a:r>
              <a:rPr lang="en-IN" sz="2400" dirty="0"/>
              <a:t>);</a:t>
            </a:r>
          </a:p>
          <a:p>
            <a:pPr algn="l"/>
            <a:r>
              <a:rPr lang="en-IN" sz="2400" dirty="0"/>
              <a:t>Step5 --&gt; Close both Source and Target Files</a:t>
            </a:r>
          </a:p>
          <a:p>
            <a:pPr algn="l"/>
            <a:r>
              <a:rPr lang="en-IN" sz="2400" dirty="0"/>
              <a:t>	    close(</a:t>
            </a:r>
            <a:r>
              <a:rPr lang="en-IN" sz="2400" dirty="0" err="1"/>
              <a:t>FileDescriptor</a:t>
            </a:r>
            <a:r>
              <a:rPr lang="en-IN" sz="2400" dirty="0"/>
              <a:t>)</a:t>
            </a:r>
          </a:p>
          <a:p>
            <a:pPr algn="l"/>
            <a:endParaRPr lang="en-IN" sz="2400" dirty="0"/>
          </a:p>
          <a:p>
            <a:pPr algn="l"/>
            <a:r>
              <a:rPr lang="en-IN" sz="2400" dirty="0"/>
              <a:t>Now Type vi </a:t>
            </a:r>
            <a:r>
              <a:rPr lang="en-IN" sz="2400" dirty="0" err="1"/>
              <a:t>cp.c</a:t>
            </a:r>
            <a:r>
              <a:rPr lang="en-IN" sz="2400" dirty="0"/>
              <a:t> at the command prompt type the code available in the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10" y="22033"/>
            <a:ext cx="10636784" cy="798089"/>
          </a:xfrm>
        </p:spPr>
        <p:txBody>
          <a:bodyPr/>
          <a:lstStyle/>
          <a:p>
            <a:pPr algn="ct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Code for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CP.c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DD3E75-D8A1-486A-89A1-BC64591AA63A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>
              <a:extLst>
                <a:ext uri="{FF2B5EF4-FFF2-40B4-BE49-F238E27FC236}">
                  <a16:creationId xmlns:a16="http://schemas.microsoft.com/office/drawing/2014/main" id="{E0296896-D858-43D7-9AE6-7A4DCD33B5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695DCD-28BE-4771-A3CB-EF44B98DE4F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C33CC0-D327-4CBD-ACCA-2854AF20D6A7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FDE942-E980-4156-A80F-505841D25731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5D4E65-A90A-4F84-BB0A-208364D8EB67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4A94BE-07CB-4158-8910-3DF6083871B2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69AB69-0757-4A4C-B208-BA75EE254879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726F96-151B-47AF-BF74-2E2389D50112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552BF91-F408-402D-8D9C-133BCD6E7D6C}"/>
              </a:ext>
            </a:extLst>
          </p:cNvPr>
          <p:cNvSpPr txBox="1"/>
          <p:nvPr/>
        </p:nvSpPr>
        <p:spPr>
          <a:xfrm>
            <a:off x="115438" y="282087"/>
            <a:ext cx="510655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 “</a:t>
            </a:r>
            <a:r>
              <a:rPr lang="en-US" dirty="0" err="1"/>
              <a:t>types.h</a:t>
            </a:r>
            <a:r>
              <a:rPr lang="en-US" dirty="0"/>
              <a:t>”</a:t>
            </a:r>
          </a:p>
          <a:p>
            <a:r>
              <a:rPr lang="en-US" dirty="0"/>
              <a:t>#include “</a:t>
            </a:r>
            <a:r>
              <a:rPr lang="en-US" dirty="0" err="1"/>
              <a:t>stat.h</a:t>
            </a:r>
            <a:r>
              <a:rPr lang="en-US" dirty="0"/>
              <a:t>”</a:t>
            </a:r>
          </a:p>
          <a:p>
            <a:r>
              <a:rPr lang="en-US" dirty="0"/>
              <a:t>#include “</a:t>
            </a:r>
            <a:r>
              <a:rPr lang="en-US" dirty="0" err="1"/>
              <a:t>fcntl.h</a:t>
            </a:r>
            <a:r>
              <a:rPr lang="en-US" dirty="0"/>
              <a:t>”</a:t>
            </a:r>
          </a:p>
          <a:p>
            <a:r>
              <a:rPr lang="en-US" dirty="0"/>
              <a:t>#include “</a:t>
            </a:r>
            <a:r>
              <a:rPr lang="en-US" dirty="0" err="1"/>
              <a:t>user.h</a:t>
            </a:r>
            <a:r>
              <a:rPr lang="en-US" dirty="0"/>
              <a:t>”</a:t>
            </a:r>
          </a:p>
          <a:p>
            <a:r>
              <a:rPr lang="en-US" dirty="0"/>
              <a:t>int main(int </a:t>
            </a:r>
            <a:r>
              <a:rPr lang="en-US" dirty="0" err="1"/>
              <a:t>argc,char</a:t>
            </a:r>
            <a:r>
              <a:rPr lang="en-US" dirty="0"/>
              <a:t> *</a:t>
            </a:r>
            <a:r>
              <a:rPr lang="en-US" dirty="0" err="1"/>
              <a:t>argv</a:t>
            </a:r>
            <a:r>
              <a:rPr lang="en-US" dirty="0"/>
              <a:t>[])</a:t>
            </a:r>
          </a:p>
          <a:p>
            <a:r>
              <a:rPr lang="en-US" dirty="0"/>
              <a:t>{</a:t>
            </a:r>
          </a:p>
          <a:p>
            <a:r>
              <a:rPr lang="en-US" b="1" dirty="0">
                <a:solidFill>
                  <a:srgbClr val="00B050"/>
                </a:solidFill>
              </a:rPr>
              <a:t>  //Declaration of Variables</a:t>
            </a:r>
          </a:p>
          <a:p>
            <a:r>
              <a:rPr lang="en-US" dirty="0"/>
              <a:t>  int </a:t>
            </a:r>
            <a:r>
              <a:rPr lang="en-US" dirty="0" err="1"/>
              <a:t>SourceFD,TargetFD,RdFlag,WrFlag</a:t>
            </a:r>
            <a:r>
              <a:rPr lang="en-US" dirty="0"/>
              <a:t>;</a:t>
            </a:r>
          </a:p>
          <a:p>
            <a:r>
              <a:rPr lang="en-US" dirty="0"/>
              <a:t>  char Data[100];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//Step1 Opening the Source File</a:t>
            </a:r>
          </a:p>
          <a:p>
            <a:r>
              <a:rPr lang="en-US" dirty="0"/>
              <a:t>  </a:t>
            </a:r>
            <a:r>
              <a:rPr lang="en-US" dirty="0" err="1"/>
              <a:t>SourceFD</a:t>
            </a:r>
            <a:r>
              <a:rPr lang="en-US" dirty="0"/>
              <a:t>=open(</a:t>
            </a:r>
            <a:r>
              <a:rPr lang="en-US" dirty="0" err="1"/>
              <a:t>argv</a:t>
            </a:r>
            <a:r>
              <a:rPr lang="en-US" dirty="0"/>
              <a:t>[1],O_RDONLY);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//If unable to open source file error is displayed</a:t>
            </a:r>
          </a:p>
          <a:p>
            <a:r>
              <a:rPr lang="en-US" dirty="0"/>
              <a:t>  if(</a:t>
            </a:r>
            <a:r>
              <a:rPr lang="en-US" dirty="0" err="1"/>
              <a:t>SourceFD</a:t>
            </a:r>
            <a:r>
              <a:rPr lang="en-US" dirty="0"/>
              <a:t>&lt;0)  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(1, "Error in Opening the File");</a:t>
            </a:r>
          </a:p>
          <a:p>
            <a:r>
              <a:rPr lang="en-US" dirty="0"/>
              <a:t>        exit();</a:t>
            </a:r>
          </a:p>
          <a:p>
            <a:r>
              <a:rPr lang="en-US" dirty="0"/>
              <a:t>  }</a:t>
            </a:r>
          </a:p>
          <a:p>
            <a:r>
              <a:rPr lang="en-US" b="1" dirty="0">
                <a:solidFill>
                  <a:srgbClr val="00B050"/>
                </a:solidFill>
              </a:rPr>
              <a:t>//Step2 Reading the Data from the Source File</a:t>
            </a:r>
          </a:p>
          <a:p>
            <a:r>
              <a:rPr lang="en-US" dirty="0" err="1"/>
              <a:t>RdFlag</a:t>
            </a:r>
            <a:r>
              <a:rPr lang="en-US" dirty="0"/>
              <a:t>=read(</a:t>
            </a:r>
            <a:r>
              <a:rPr lang="en-US" dirty="0" err="1"/>
              <a:t>SourceFD,Data,sizeof</a:t>
            </a:r>
            <a:r>
              <a:rPr lang="en-US" dirty="0"/>
              <a:t>(Data)); </a:t>
            </a:r>
          </a:p>
          <a:p>
            <a:r>
              <a:rPr lang="en-US" b="1" dirty="0">
                <a:solidFill>
                  <a:srgbClr val="00B050"/>
                </a:solidFill>
              </a:rPr>
              <a:t>//If unable to Read the Data from source file error //is displayed</a:t>
            </a:r>
          </a:p>
          <a:p>
            <a:r>
              <a:rPr lang="en-US" sz="1800" dirty="0"/>
              <a:t>If(</a:t>
            </a:r>
            <a:r>
              <a:rPr lang="en-US" sz="1800" dirty="0" err="1"/>
              <a:t>RdFlag</a:t>
            </a:r>
            <a:r>
              <a:rPr lang="en-US" sz="1800" dirty="0"/>
              <a:t>&lt;0) {</a:t>
            </a:r>
          </a:p>
          <a:p>
            <a:r>
              <a:rPr lang="en-US" sz="1800" dirty="0"/>
              <a:t>     </a:t>
            </a:r>
            <a:r>
              <a:rPr lang="en-US" sz="1800" dirty="0" err="1"/>
              <a:t>printf</a:t>
            </a:r>
            <a:r>
              <a:rPr lang="en-US" sz="1800" dirty="0"/>
              <a:t>(1, "Error in Reading the File");</a:t>
            </a:r>
          </a:p>
          <a:p>
            <a:r>
              <a:rPr lang="en-US" sz="1800" dirty="0"/>
              <a:t>     exit();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E78C10-1102-4D2C-8333-0378A577DAA4}"/>
              </a:ext>
            </a:extLst>
          </p:cNvPr>
          <p:cNvSpPr txBox="1"/>
          <p:nvPr/>
        </p:nvSpPr>
        <p:spPr>
          <a:xfrm>
            <a:off x="5581224" y="795239"/>
            <a:ext cx="661077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US" b="1" dirty="0">
                <a:solidFill>
                  <a:srgbClr val="00B050"/>
                </a:solidFill>
              </a:rPr>
              <a:t>//Step3 Opening the Target File</a:t>
            </a:r>
          </a:p>
          <a:p>
            <a:r>
              <a:rPr lang="en-US" dirty="0" err="1"/>
              <a:t>TargetFD</a:t>
            </a:r>
            <a:r>
              <a:rPr lang="en-US" dirty="0"/>
              <a:t>=open(</a:t>
            </a:r>
            <a:r>
              <a:rPr lang="en-US" dirty="0" err="1"/>
              <a:t>argv</a:t>
            </a:r>
            <a:r>
              <a:rPr lang="en-US" dirty="0"/>
              <a:t>[2],O_CREATE|O_WRONLY);</a:t>
            </a:r>
          </a:p>
          <a:p>
            <a:r>
              <a:rPr lang="en-US" b="1" dirty="0">
                <a:solidFill>
                  <a:srgbClr val="00B050"/>
                </a:solidFill>
              </a:rPr>
              <a:t>//If unable to open Target file error is displayed</a:t>
            </a:r>
          </a:p>
          <a:p>
            <a:r>
              <a:rPr lang="en-US" dirty="0"/>
              <a:t>If(</a:t>
            </a:r>
            <a:r>
              <a:rPr lang="en-US" dirty="0" err="1"/>
              <a:t>RdFlag</a:t>
            </a:r>
            <a:r>
              <a:rPr lang="en-US" dirty="0"/>
              <a:t>&lt;0) {</a:t>
            </a:r>
          </a:p>
          <a:p>
            <a:r>
              <a:rPr lang="en-US" dirty="0"/>
              <a:t>     </a:t>
            </a:r>
            <a:r>
              <a:rPr lang="en-US" dirty="0" err="1"/>
              <a:t>printf</a:t>
            </a:r>
            <a:r>
              <a:rPr lang="en-US" dirty="0"/>
              <a:t>(1, "Error in Reading the File");</a:t>
            </a:r>
          </a:p>
          <a:p>
            <a:r>
              <a:rPr lang="en-US" dirty="0"/>
              <a:t>     exit();</a:t>
            </a:r>
          </a:p>
          <a:p>
            <a:r>
              <a:rPr lang="en-US" dirty="0"/>
              <a:t>}</a:t>
            </a:r>
          </a:p>
          <a:p>
            <a:r>
              <a:rPr lang="en-US" b="1" dirty="0">
                <a:solidFill>
                  <a:srgbClr val="00B050"/>
                </a:solidFill>
              </a:rPr>
              <a:t>//Step4 Writing the Data into the Target File</a:t>
            </a:r>
          </a:p>
          <a:p>
            <a:r>
              <a:rPr lang="en-US" dirty="0"/>
              <a:t>  </a:t>
            </a:r>
            <a:r>
              <a:rPr lang="en-US" dirty="0" err="1"/>
              <a:t>WrFlag</a:t>
            </a:r>
            <a:r>
              <a:rPr lang="en-US" dirty="0"/>
              <a:t>=write(</a:t>
            </a:r>
            <a:r>
              <a:rPr lang="en-US" dirty="0" err="1"/>
              <a:t>TargetFD,Data,sizeof</a:t>
            </a:r>
            <a:r>
              <a:rPr lang="en-US" dirty="0"/>
              <a:t>(Data));</a:t>
            </a:r>
          </a:p>
          <a:p>
            <a:r>
              <a:rPr lang="en-US" b="1" dirty="0">
                <a:solidFill>
                  <a:srgbClr val="00B050"/>
                </a:solidFill>
              </a:rPr>
              <a:t>//If unable to Write the Data into Target file error is displayed</a:t>
            </a:r>
          </a:p>
          <a:p>
            <a:r>
              <a:rPr lang="en-US" dirty="0"/>
              <a:t>  if(</a:t>
            </a:r>
            <a:r>
              <a:rPr lang="en-US" dirty="0" err="1"/>
              <a:t>WrFlag</a:t>
            </a:r>
            <a:r>
              <a:rPr lang="en-US" dirty="0"/>
              <a:t>&lt;0)  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(1, "Error in Writing the Data into Target File");</a:t>
            </a:r>
          </a:p>
          <a:p>
            <a:r>
              <a:rPr lang="en-US" dirty="0"/>
              <a:t>        exit();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//Step5 Closing the Source and Target Files</a:t>
            </a:r>
          </a:p>
          <a:p>
            <a:r>
              <a:rPr lang="en-US" dirty="0"/>
              <a:t>  close(</a:t>
            </a:r>
            <a:r>
              <a:rPr lang="en-US" dirty="0" err="1"/>
              <a:t>SourceFD</a:t>
            </a:r>
            <a:r>
              <a:rPr lang="en-US" dirty="0"/>
              <a:t>);</a:t>
            </a:r>
          </a:p>
          <a:p>
            <a:r>
              <a:rPr lang="en-US" dirty="0"/>
              <a:t>  close(</a:t>
            </a:r>
            <a:r>
              <a:rPr lang="en-US" dirty="0" err="1"/>
              <a:t>TargetFD</a:t>
            </a:r>
            <a:r>
              <a:rPr lang="en-US" dirty="0"/>
              <a:t>);</a:t>
            </a:r>
          </a:p>
          <a:p>
            <a:r>
              <a:rPr lang="en-US" dirty="0"/>
              <a:t>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55E2F5-A6DB-439E-8EE6-406BCFD120F5}"/>
              </a:ext>
            </a:extLst>
          </p:cNvPr>
          <p:cNvSpPr txBox="1"/>
          <p:nvPr/>
        </p:nvSpPr>
        <p:spPr>
          <a:xfrm>
            <a:off x="5607905" y="6116983"/>
            <a:ext cx="5106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Save the code and exit from vi editor</a:t>
            </a:r>
          </a:p>
        </p:txBody>
      </p:sp>
    </p:spTree>
    <p:extLst>
      <p:ext uri="{BB962C8B-B14F-4D97-AF65-F5344CB8AC3E}">
        <p14:creationId xmlns:p14="http://schemas.microsoft.com/office/powerpoint/2010/main" val="232260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71" y="189836"/>
            <a:ext cx="10636784" cy="687619"/>
          </a:xfrm>
        </p:spPr>
        <p:txBody>
          <a:bodyPr>
            <a:noAutofit/>
          </a:bodyPr>
          <a:lstStyle/>
          <a:p>
            <a:pPr algn="ct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Adding CP to XV6 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DD3E75-D8A1-486A-89A1-BC64591AA63A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>
              <a:extLst>
                <a:ext uri="{FF2B5EF4-FFF2-40B4-BE49-F238E27FC236}">
                  <a16:creationId xmlns:a16="http://schemas.microsoft.com/office/drawing/2014/main" id="{E0296896-D858-43D7-9AE6-7A4DCD33B5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695DCD-28BE-4771-A3CB-EF44B98DE4F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C33CC0-D327-4CBD-ACCA-2854AF20D6A7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FDE942-E980-4156-A80F-505841D25731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5D4E65-A90A-4F84-BB0A-208364D8EB67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4A94BE-07CB-4158-8910-3DF6083871B2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69AB69-0757-4A4C-B208-BA75EE254879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726F96-151B-47AF-BF74-2E2389D50112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A40C13E-854B-4113-A170-8C6744B64BCB}"/>
              </a:ext>
            </a:extLst>
          </p:cNvPr>
          <p:cNvSpPr txBox="1"/>
          <p:nvPr/>
        </p:nvSpPr>
        <p:spPr>
          <a:xfrm>
            <a:off x="171700" y="840831"/>
            <a:ext cx="730975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dirty="0"/>
              <a:t>Steps Involved are</a:t>
            </a:r>
            <a:endParaRPr lang="en-IN" sz="2400" dirty="0"/>
          </a:p>
          <a:p>
            <a:pPr algn="l"/>
            <a:r>
              <a:rPr lang="en-IN" sz="2400" dirty="0"/>
              <a:t>Step1 --&gt; Adding Entries into </a:t>
            </a:r>
            <a:r>
              <a:rPr lang="en-IN" sz="2400" dirty="0" err="1"/>
              <a:t>Makefile</a:t>
            </a:r>
            <a:endParaRPr lang="en-IN" sz="2400" dirty="0"/>
          </a:p>
          <a:p>
            <a:pPr algn="l"/>
            <a:r>
              <a:rPr lang="en-IN" sz="2400" dirty="0"/>
              <a:t>	    vi </a:t>
            </a:r>
            <a:r>
              <a:rPr lang="en-IN" sz="2400" dirty="0" err="1"/>
              <a:t>Makefile</a:t>
            </a:r>
            <a:endParaRPr lang="en-IN" sz="2400" dirty="0"/>
          </a:p>
          <a:p>
            <a:pPr algn="l"/>
            <a:r>
              <a:rPr lang="en-IN" sz="2400" dirty="0"/>
              <a:t>	     type </a:t>
            </a:r>
            <a:r>
              <a:rPr lang="en-IN" sz="2400" dirty="0" err="1"/>
              <a:t>i</a:t>
            </a:r>
            <a:r>
              <a:rPr lang="en-IN" sz="2400" dirty="0"/>
              <a:t>  to change to insert mode</a:t>
            </a:r>
          </a:p>
          <a:p>
            <a:pPr algn="l"/>
            <a:r>
              <a:rPr lang="en-IN" sz="2400" dirty="0"/>
              <a:t>	     go to UPROG=  section</a:t>
            </a:r>
          </a:p>
          <a:p>
            <a:pPr algn="l"/>
            <a:r>
              <a:rPr lang="en-IN" sz="2400" dirty="0"/>
              <a:t>	     at the end of the block add the statement  _cp\</a:t>
            </a:r>
          </a:p>
          <a:p>
            <a:pPr algn="l"/>
            <a:r>
              <a:rPr lang="en-IN" sz="2400" dirty="0"/>
              <a:t>	     go to EXTRA=  section</a:t>
            </a:r>
          </a:p>
          <a:p>
            <a:pPr algn="l"/>
            <a:r>
              <a:rPr lang="en-IN" sz="2400" dirty="0"/>
              <a:t>	     at the end of the Line3 in this block Add </a:t>
            </a:r>
            <a:r>
              <a:rPr lang="en-IN" sz="2400" dirty="0" err="1"/>
              <a:t>cp.c</a:t>
            </a:r>
            <a:r>
              <a:rPr lang="en-IN" sz="2400" dirty="0"/>
              <a:t>\</a:t>
            </a:r>
          </a:p>
          <a:p>
            <a:pPr algn="l"/>
            <a:r>
              <a:rPr lang="en-IN" sz="2400" dirty="0"/>
              <a:t>	     save the data and exit from vi editor</a:t>
            </a:r>
          </a:p>
          <a:p>
            <a:pPr algn="l"/>
            <a:r>
              <a:rPr lang="en-IN" sz="2400" dirty="0"/>
              <a:t>Step2 --&gt; Delete the Existing xv6 image</a:t>
            </a:r>
          </a:p>
          <a:p>
            <a:pPr algn="l"/>
            <a:r>
              <a:rPr lang="en-IN" sz="2400" dirty="0"/>
              <a:t>	    make clean</a:t>
            </a:r>
          </a:p>
          <a:p>
            <a:pPr algn="l"/>
            <a:r>
              <a:rPr lang="en-IN" sz="2400" dirty="0"/>
              <a:t>Step3 --&gt; Create a new image of xv6</a:t>
            </a:r>
          </a:p>
          <a:p>
            <a:pPr algn="l"/>
            <a:r>
              <a:rPr lang="en-IN" sz="2400" dirty="0"/>
              <a:t>	    make</a:t>
            </a:r>
          </a:p>
          <a:p>
            <a:pPr algn="l"/>
            <a:r>
              <a:rPr lang="en-IN" sz="2400" dirty="0"/>
              <a:t>Step4 --&gt; Launch the xv6 OS</a:t>
            </a:r>
          </a:p>
          <a:p>
            <a:pPr algn="l"/>
            <a:r>
              <a:rPr lang="en-IN" sz="2400" dirty="0"/>
              <a:t>	    make </a:t>
            </a:r>
            <a:r>
              <a:rPr lang="en-IN" sz="2400" dirty="0" err="1"/>
              <a:t>qemu-nox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0348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71" y="23588"/>
            <a:ext cx="10636784" cy="687619"/>
          </a:xfrm>
        </p:spPr>
        <p:txBody>
          <a:bodyPr>
            <a:noAutofit/>
          </a:bodyPr>
          <a:lstStyle/>
          <a:p>
            <a:pPr algn="ct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Adding CP to XV6 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DD3E75-D8A1-486A-89A1-BC64591AA63A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>
              <a:extLst>
                <a:ext uri="{FF2B5EF4-FFF2-40B4-BE49-F238E27FC236}">
                  <a16:creationId xmlns:a16="http://schemas.microsoft.com/office/drawing/2014/main" id="{E0296896-D858-43D7-9AE6-7A4DCD33B5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695DCD-28BE-4771-A3CB-EF44B98DE4F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C33CC0-D327-4CBD-ACCA-2854AF20D6A7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FDE942-E980-4156-A80F-505841D25731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5D4E65-A90A-4F84-BB0A-208364D8EB67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4A94BE-07CB-4158-8910-3DF6083871B2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69AB69-0757-4A4C-B208-BA75EE254879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726F96-151B-47AF-BF74-2E2389D50112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45BD291-F347-4380-ADAA-58AFB089EAF4}"/>
              </a:ext>
            </a:extLst>
          </p:cNvPr>
          <p:cNvSpPr txBox="1"/>
          <p:nvPr/>
        </p:nvSpPr>
        <p:spPr>
          <a:xfrm>
            <a:off x="138841" y="690694"/>
            <a:ext cx="745719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dirty="0"/>
              <a:t>Step5</a:t>
            </a:r>
            <a:r>
              <a:rPr lang="en-IN" sz="2400" dirty="0">
                <a:sym typeface="Wingdings" panose="05000000000000000000" pitchFamily="2" charset="2"/>
              </a:rPr>
              <a:t></a:t>
            </a:r>
            <a:r>
              <a:rPr lang="en-IN" sz="2400" dirty="0"/>
              <a:t>  See the List of commands </a:t>
            </a:r>
          </a:p>
          <a:p>
            <a:pPr algn="l"/>
            <a:r>
              <a:rPr lang="en-IN" sz="2400" dirty="0"/>
              <a:t>	   ls </a:t>
            </a:r>
          </a:p>
          <a:p>
            <a:pPr algn="l"/>
            <a:r>
              <a:rPr lang="en-IN" sz="2400" dirty="0"/>
              <a:t>	   you find cp command</a:t>
            </a:r>
          </a:p>
          <a:p>
            <a:pPr algn="l"/>
            <a:r>
              <a:rPr lang="en-IN" sz="2400" dirty="0"/>
              <a:t>Assuming that there are no text files in your xv6 Directory</a:t>
            </a:r>
          </a:p>
          <a:p>
            <a:pPr algn="l"/>
            <a:r>
              <a:rPr lang="en-IN" sz="2400" dirty="0"/>
              <a:t>Step6</a:t>
            </a:r>
            <a:r>
              <a:rPr lang="en-IN" sz="2400" dirty="0">
                <a:sym typeface="Wingdings" panose="05000000000000000000" pitchFamily="2" charset="2"/>
              </a:rPr>
              <a:t>  Create a new file with name F2.txt</a:t>
            </a:r>
          </a:p>
          <a:p>
            <a:pPr algn="l"/>
            <a:r>
              <a:rPr lang="en-IN" sz="2400" dirty="0">
                <a:sym typeface="Wingdings" panose="05000000000000000000" pitchFamily="2" charset="2"/>
              </a:rPr>
              <a:t>	   cat&gt;F2.txt</a:t>
            </a:r>
          </a:p>
          <a:p>
            <a:pPr algn="l"/>
            <a:r>
              <a:rPr lang="en-IN" sz="2400" dirty="0">
                <a:sym typeface="Wingdings" panose="05000000000000000000" pitchFamily="2" charset="2"/>
              </a:rPr>
              <a:t>	   Type some data</a:t>
            </a:r>
          </a:p>
          <a:p>
            <a:pPr algn="l"/>
            <a:r>
              <a:rPr lang="en-IN" sz="2400" dirty="0">
                <a:sym typeface="Wingdings" panose="05000000000000000000" pitchFamily="2" charset="2"/>
              </a:rPr>
              <a:t>	   type </a:t>
            </a:r>
            <a:r>
              <a:rPr lang="en-IN" sz="2400" dirty="0" err="1">
                <a:sym typeface="Wingdings" panose="05000000000000000000" pitchFamily="2" charset="2"/>
              </a:rPr>
              <a:t>Ctrl+d</a:t>
            </a:r>
            <a:r>
              <a:rPr lang="en-IN" sz="2400" dirty="0">
                <a:sym typeface="Wingdings" panose="05000000000000000000" pitchFamily="2" charset="2"/>
              </a:rPr>
              <a:t> to come out </a:t>
            </a:r>
          </a:p>
          <a:p>
            <a:pPr algn="l"/>
            <a:r>
              <a:rPr lang="en-IN" sz="2400" dirty="0">
                <a:sym typeface="Wingdings" panose="05000000000000000000" pitchFamily="2" charset="2"/>
              </a:rPr>
              <a:t>Step8 Execute and check the cp Command</a:t>
            </a:r>
          </a:p>
          <a:p>
            <a:pPr algn="l"/>
            <a:r>
              <a:rPr lang="en-IN" sz="2400" dirty="0">
                <a:sym typeface="Wingdings" panose="05000000000000000000" pitchFamily="2" charset="2"/>
              </a:rPr>
              <a:t>	   cp F2.txt F3.txt</a:t>
            </a:r>
          </a:p>
          <a:p>
            <a:pPr algn="l"/>
            <a:r>
              <a:rPr lang="en-IN" sz="2400" dirty="0">
                <a:sym typeface="Wingdings" panose="05000000000000000000" pitchFamily="2" charset="2"/>
              </a:rPr>
              <a:t>Step9 check the contents of F3.txt</a:t>
            </a:r>
          </a:p>
          <a:p>
            <a:pPr algn="l"/>
            <a:r>
              <a:rPr lang="en-IN" sz="2400" dirty="0">
                <a:sym typeface="Wingdings" panose="05000000000000000000" pitchFamily="2" charset="2"/>
              </a:rPr>
              <a:t>	   cat F3.txt</a:t>
            </a:r>
          </a:p>
          <a:p>
            <a:pPr algn="l"/>
            <a:r>
              <a:rPr lang="en-IN" sz="2400" dirty="0">
                <a:sym typeface="Wingdings" panose="05000000000000000000" pitchFamily="2" charset="2"/>
              </a:rPr>
              <a:t>	   you will see the data same as the F2.txt Data</a:t>
            </a:r>
          </a:p>
          <a:p>
            <a:pPr algn="l"/>
            <a:r>
              <a:rPr lang="en-IN" sz="2400" dirty="0">
                <a:sym typeface="Wingdings" panose="05000000000000000000" pitchFamily="2" charset="2"/>
              </a:rPr>
              <a:t>Step10 Come out from xv6</a:t>
            </a:r>
          </a:p>
          <a:p>
            <a:pPr algn="l"/>
            <a:r>
              <a:rPr lang="en-IN" sz="2400" dirty="0">
                <a:sym typeface="Wingdings" panose="05000000000000000000" pitchFamily="2" charset="2"/>
              </a:rPr>
              <a:t>	    use </a:t>
            </a:r>
            <a:r>
              <a:rPr lang="en-IN" sz="2400" dirty="0" err="1">
                <a:sym typeface="Wingdings" panose="05000000000000000000" pitchFamily="2" charset="2"/>
              </a:rPr>
              <a:t>ctrl+a</a:t>
            </a:r>
            <a:r>
              <a:rPr lang="en-IN" sz="2400" dirty="0">
                <a:sym typeface="Wingdings" panose="05000000000000000000" pitchFamily="2" charset="2"/>
              </a:rPr>
              <a:t>  at once leave both keys and type x</a:t>
            </a:r>
          </a:p>
        </p:txBody>
      </p:sp>
    </p:spTree>
    <p:extLst>
      <p:ext uri="{BB962C8B-B14F-4D97-AF65-F5344CB8AC3E}">
        <p14:creationId xmlns:p14="http://schemas.microsoft.com/office/powerpoint/2010/main" val="2968423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99" y="22033"/>
            <a:ext cx="10636784" cy="859644"/>
          </a:xfrm>
        </p:spPr>
        <p:txBody>
          <a:bodyPr>
            <a:noAutofit/>
          </a:bodyPr>
          <a:lstStyle/>
          <a:p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Customising </a:t>
            </a:r>
            <a:r>
              <a:rPr lang="en-IN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wc.c</a:t>
            </a:r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Code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DD3E75-D8A1-486A-89A1-BC64591AA63A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>
              <a:extLst>
                <a:ext uri="{FF2B5EF4-FFF2-40B4-BE49-F238E27FC236}">
                  <a16:creationId xmlns:a16="http://schemas.microsoft.com/office/drawing/2014/main" id="{E0296896-D858-43D7-9AE6-7A4DCD33B5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695DCD-28BE-4771-A3CB-EF44B98DE4F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C33CC0-D327-4CBD-ACCA-2854AF20D6A7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FDE942-E980-4156-A80F-505841D25731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5D4E65-A90A-4F84-BB0A-208364D8EB67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4A94BE-07CB-4158-8910-3DF6083871B2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69AB69-0757-4A4C-B208-BA75EE254879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726F96-151B-47AF-BF74-2E2389D50112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C5E5A98-C1C6-4AF5-9F18-19A7542C5142}"/>
              </a:ext>
            </a:extLst>
          </p:cNvPr>
          <p:cNvSpPr txBox="1"/>
          <p:nvPr/>
        </p:nvSpPr>
        <p:spPr>
          <a:xfrm>
            <a:off x="171699" y="840831"/>
            <a:ext cx="1108633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dirty="0"/>
              <a:t>Purpose of the program is to Count Characters, Words and Lines of the Given File</a:t>
            </a:r>
          </a:p>
          <a:p>
            <a:pPr algn="l"/>
            <a:endParaRPr lang="en-IN" sz="2400" dirty="0"/>
          </a:p>
          <a:p>
            <a:pPr algn="l"/>
            <a:r>
              <a:rPr lang="en-IN" sz="2400" b="1" dirty="0"/>
              <a:t>Steps Involved are</a:t>
            </a:r>
            <a:endParaRPr lang="en-IN" sz="2400" dirty="0"/>
          </a:p>
          <a:p>
            <a:pPr algn="l"/>
            <a:r>
              <a:rPr lang="en-IN" sz="2400" dirty="0"/>
              <a:t>Step1 --&gt; Open File in Read Only Mode using the open System Call</a:t>
            </a:r>
          </a:p>
          <a:p>
            <a:pPr algn="l"/>
            <a:r>
              <a:rPr lang="en-IN" sz="2400" dirty="0"/>
              <a:t>	    </a:t>
            </a:r>
            <a:r>
              <a:rPr lang="en-IN" sz="2400" dirty="0" err="1"/>
              <a:t>SourceFileDescriptor</a:t>
            </a:r>
            <a:r>
              <a:rPr lang="en-IN" sz="2400" dirty="0"/>
              <a:t> = open("File </a:t>
            </a:r>
            <a:r>
              <a:rPr lang="en-IN" sz="2400" dirty="0" err="1"/>
              <a:t>Name",Mode</a:t>
            </a:r>
            <a:r>
              <a:rPr lang="en-IN" sz="2400" dirty="0"/>
              <a:t>);</a:t>
            </a:r>
          </a:p>
          <a:p>
            <a:pPr algn="l"/>
            <a:r>
              <a:rPr lang="en-IN" sz="2400" dirty="0"/>
              <a:t>Step2 --&gt; Read the Data from Source File store in an Array using read System call</a:t>
            </a:r>
          </a:p>
          <a:p>
            <a:pPr algn="l"/>
            <a:r>
              <a:rPr lang="en-IN" sz="2400" dirty="0"/>
              <a:t>	    </a:t>
            </a:r>
            <a:r>
              <a:rPr lang="en-IN" sz="2400" dirty="0" err="1"/>
              <a:t>ReadFlag</a:t>
            </a:r>
            <a:r>
              <a:rPr lang="en-IN" sz="2400" dirty="0"/>
              <a:t> = read(</a:t>
            </a:r>
            <a:r>
              <a:rPr lang="en-IN" sz="2400" dirty="0" err="1"/>
              <a:t>FileDescriptor,Buffer</a:t>
            </a:r>
            <a:r>
              <a:rPr lang="en-IN" sz="2400" dirty="0"/>
              <a:t>, Size);</a:t>
            </a:r>
          </a:p>
          <a:p>
            <a:pPr algn="l"/>
            <a:r>
              <a:rPr lang="en-IN" sz="2400" dirty="0"/>
              <a:t>Step3 --&gt; Iterate the Data in a loop and count the Characters, Words and Line and store	    into the variables	    </a:t>
            </a:r>
          </a:p>
          <a:p>
            <a:pPr algn="l"/>
            <a:r>
              <a:rPr lang="en-IN" sz="2400" dirty="0"/>
              <a:t>Step4 --&gt; print the Variables data on the screen to the user</a:t>
            </a:r>
          </a:p>
          <a:p>
            <a:pPr algn="l"/>
            <a:r>
              <a:rPr lang="en-IN" sz="2400" dirty="0"/>
              <a:t>Step5 --&gt; Close the File</a:t>
            </a:r>
          </a:p>
          <a:p>
            <a:pPr algn="l"/>
            <a:r>
              <a:rPr lang="en-IN" sz="2400" dirty="0"/>
              <a:t>	    close(</a:t>
            </a:r>
            <a:r>
              <a:rPr lang="en-IN" sz="2400" dirty="0" err="1"/>
              <a:t>FileDescriptor</a:t>
            </a:r>
            <a:r>
              <a:rPr lang="en-IN" sz="2400" dirty="0"/>
              <a:t>)</a:t>
            </a:r>
          </a:p>
          <a:p>
            <a:pPr algn="l"/>
            <a:endParaRPr lang="en-IN" sz="2400" dirty="0"/>
          </a:p>
          <a:p>
            <a:pPr algn="l"/>
            <a:r>
              <a:rPr lang="en-IN" sz="2400" dirty="0"/>
              <a:t>Now Type vi </a:t>
            </a:r>
            <a:r>
              <a:rPr lang="en-IN" sz="2400" dirty="0" err="1"/>
              <a:t>wcUser.c</a:t>
            </a:r>
            <a:r>
              <a:rPr lang="en-IN" sz="2400" dirty="0"/>
              <a:t> at the command prompt type the code available in the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038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401" y="45417"/>
            <a:ext cx="6399084" cy="772294"/>
          </a:xfrm>
        </p:spPr>
        <p:txBody>
          <a:bodyPr/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Customising </a:t>
            </a:r>
            <a:r>
              <a:rPr lang="en-IN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wc.c</a:t>
            </a: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Code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DD3E75-D8A1-486A-89A1-BC64591AA63A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>
              <a:extLst>
                <a:ext uri="{FF2B5EF4-FFF2-40B4-BE49-F238E27FC236}">
                  <a16:creationId xmlns:a16="http://schemas.microsoft.com/office/drawing/2014/main" id="{E0296896-D858-43D7-9AE6-7A4DCD33B5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695DCD-28BE-4771-A3CB-EF44B98DE4F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C33CC0-D327-4CBD-ACCA-2854AF20D6A7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FDE942-E980-4156-A80F-505841D25731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5D4E65-A90A-4F84-BB0A-208364D8EB67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4A94BE-07CB-4158-8910-3DF6083871B2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69AB69-0757-4A4C-B208-BA75EE254879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726F96-151B-47AF-BF74-2E2389D50112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C5E5A98-C1C6-4AF5-9F18-19A7542C5142}"/>
              </a:ext>
            </a:extLst>
          </p:cNvPr>
          <p:cNvSpPr txBox="1"/>
          <p:nvPr/>
        </p:nvSpPr>
        <p:spPr>
          <a:xfrm>
            <a:off x="241119" y="715084"/>
            <a:ext cx="585488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#include "</a:t>
            </a:r>
            <a:r>
              <a:rPr lang="en-IN" dirty="0" err="1"/>
              <a:t>types.h</a:t>
            </a:r>
            <a:r>
              <a:rPr lang="en-IN" dirty="0"/>
              <a:t>"</a:t>
            </a:r>
          </a:p>
          <a:p>
            <a:r>
              <a:rPr lang="en-IN" dirty="0"/>
              <a:t>#include "</a:t>
            </a:r>
            <a:r>
              <a:rPr lang="en-IN" dirty="0" err="1"/>
              <a:t>stat.h</a:t>
            </a:r>
            <a:r>
              <a:rPr lang="en-IN" dirty="0"/>
              <a:t>"</a:t>
            </a:r>
          </a:p>
          <a:p>
            <a:r>
              <a:rPr lang="en-IN" dirty="0"/>
              <a:t>#include "</a:t>
            </a:r>
            <a:r>
              <a:rPr lang="en-IN" dirty="0" err="1"/>
              <a:t>fcntl.h</a:t>
            </a:r>
            <a:r>
              <a:rPr lang="en-IN" dirty="0"/>
              <a:t>"</a:t>
            </a:r>
          </a:p>
          <a:p>
            <a:r>
              <a:rPr lang="en-IN" dirty="0"/>
              <a:t>#include "</a:t>
            </a:r>
            <a:r>
              <a:rPr lang="en-IN" dirty="0" err="1"/>
              <a:t>user.h</a:t>
            </a:r>
            <a:r>
              <a:rPr lang="en-IN" dirty="0"/>
              <a:t>"</a:t>
            </a:r>
          </a:p>
          <a:p>
            <a:endParaRPr lang="en-IN" dirty="0"/>
          </a:p>
          <a:p>
            <a:r>
              <a:rPr lang="en-IN" dirty="0"/>
              <a:t>int main(int </a:t>
            </a:r>
            <a:r>
              <a:rPr lang="en-IN" dirty="0" err="1"/>
              <a:t>argc</a:t>
            </a:r>
            <a:r>
              <a:rPr lang="en-IN" dirty="0"/>
              <a:t>, char *</a:t>
            </a:r>
            <a:r>
              <a:rPr lang="en-IN" dirty="0" err="1"/>
              <a:t>argv</a:t>
            </a:r>
            <a:r>
              <a:rPr lang="en-IN" dirty="0"/>
              <a:t>[])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</a:t>
            </a:r>
            <a:r>
              <a:rPr lang="en-US" b="1" dirty="0">
                <a:solidFill>
                  <a:srgbClr val="00B050"/>
                </a:solidFill>
              </a:rPr>
              <a:t>//Declaration of Variables</a:t>
            </a:r>
            <a:endParaRPr lang="en-IN" dirty="0"/>
          </a:p>
          <a:p>
            <a:r>
              <a:rPr lang="en-IN" dirty="0"/>
              <a:t>    int </a:t>
            </a:r>
            <a:r>
              <a:rPr lang="en-IN" dirty="0" err="1"/>
              <a:t>CharCount</a:t>
            </a:r>
            <a:r>
              <a:rPr lang="en-IN" dirty="0"/>
              <a:t>=0,WordCount=0,LineCount=0,FD,RdFlag,i;</a:t>
            </a:r>
          </a:p>
          <a:p>
            <a:r>
              <a:rPr lang="en-IN" dirty="0"/>
              <a:t>    char Data[500];</a:t>
            </a:r>
          </a:p>
          <a:p>
            <a:r>
              <a:rPr lang="en-IN" dirty="0"/>
              <a:t>   </a:t>
            </a:r>
            <a:r>
              <a:rPr lang="en-US" b="1" dirty="0">
                <a:solidFill>
                  <a:srgbClr val="00B050"/>
                </a:solidFill>
              </a:rPr>
              <a:t>//Step1 Opening the File in Read Only Mode</a:t>
            </a:r>
            <a:endParaRPr lang="en-IN" dirty="0"/>
          </a:p>
          <a:p>
            <a:r>
              <a:rPr lang="en-IN" dirty="0"/>
              <a:t>    FD=open(</a:t>
            </a:r>
            <a:r>
              <a:rPr lang="en-IN" dirty="0" err="1"/>
              <a:t>argv</a:t>
            </a:r>
            <a:r>
              <a:rPr lang="en-IN" dirty="0"/>
              <a:t>[1],O_RDONLY);</a:t>
            </a:r>
          </a:p>
          <a:p>
            <a:r>
              <a:rPr lang="en-US" b="1" dirty="0">
                <a:solidFill>
                  <a:srgbClr val="00B050"/>
                </a:solidFill>
              </a:rPr>
              <a:t>   //If unable to open source file error is displayed</a:t>
            </a:r>
            <a:endParaRPr lang="en-IN" dirty="0"/>
          </a:p>
          <a:p>
            <a:r>
              <a:rPr lang="en-IN" dirty="0"/>
              <a:t>    if(FD&lt;0)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(1,"Error in Opening the File");</a:t>
            </a:r>
          </a:p>
          <a:p>
            <a:r>
              <a:rPr lang="en-IN" dirty="0"/>
              <a:t>        exit();</a:t>
            </a:r>
          </a:p>
          <a:p>
            <a:r>
              <a:rPr lang="en-IN" dirty="0"/>
              <a:t>     }</a:t>
            </a:r>
          </a:p>
          <a:p>
            <a:r>
              <a:rPr lang="en-US" b="1" dirty="0">
                <a:solidFill>
                  <a:srgbClr val="00B050"/>
                </a:solidFill>
              </a:rPr>
              <a:t>//Step2 Reading the Data from the File</a:t>
            </a:r>
          </a:p>
          <a:p>
            <a:r>
              <a:rPr lang="en-IN" dirty="0"/>
              <a:t>  </a:t>
            </a:r>
            <a:r>
              <a:rPr lang="en-IN" dirty="0" err="1"/>
              <a:t>RdFlag</a:t>
            </a:r>
            <a:r>
              <a:rPr lang="en-IN" dirty="0"/>
              <a:t>=read(</a:t>
            </a:r>
            <a:r>
              <a:rPr lang="en-IN" dirty="0" err="1"/>
              <a:t>FD,Data,sizeof</a:t>
            </a:r>
            <a:r>
              <a:rPr lang="en-IN" dirty="0"/>
              <a:t>(Data));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48ED06-42C7-45F1-89A2-550481B908E2}"/>
              </a:ext>
            </a:extLst>
          </p:cNvPr>
          <p:cNvSpPr txBox="1"/>
          <p:nvPr/>
        </p:nvSpPr>
        <p:spPr>
          <a:xfrm>
            <a:off x="5859499" y="920337"/>
            <a:ext cx="639908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B050"/>
                </a:solidFill>
              </a:rPr>
              <a:t>//If unable to Read the Data from the file Error is displayed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if(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RdFlag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&lt;0)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printf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(1, "Error in Reading the Data");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exit();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//Loop to Read the Data Character by Character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RdFlag;i</a:t>
            </a:r>
            <a:r>
              <a:rPr lang="en-US" dirty="0"/>
              <a:t>++)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</a:t>
            </a:r>
            <a:r>
              <a:rPr lang="en-US" dirty="0" err="1"/>
              <a:t>CharCount</a:t>
            </a:r>
            <a:r>
              <a:rPr lang="en-US" dirty="0"/>
              <a:t>++;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if(Data[</a:t>
            </a:r>
            <a:r>
              <a:rPr lang="en-US" dirty="0" err="1"/>
              <a:t>i</a:t>
            </a:r>
            <a:r>
              <a:rPr lang="en-US" dirty="0"/>
              <a:t>]==' ' || Data[</a:t>
            </a:r>
            <a:r>
              <a:rPr lang="en-US" dirty="0" err="1"/>
              <a:t>i</a:t>
            </a:r>
            <a:r>
              <a:rPr lang="en-US" dirty="0"/>
              <a:t>]=='\n’) </a:t>
            </a:r>
            <a:r>
              <a:rPr lang="en-US" b="1" dirty="0">
                <a:solidFill>
                  <a:srgbClr val="00B050"/>
                </a:solidFill>
              </a:rPr>
              <a:t>//Checks for Space or New Line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   </a:t>
            </a:r>
            <a:r>
              <a:rPr lang="en-US" dirty="0" err="1"/>
              <a:t>WordCount</a:t>
            </a:r>
            <a:r>
              <a:rPr lang="en-US" dirty="0"/>
              <a:t>++;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//Checks for the New Line Character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if(Data[</a:t>
            </a:r>
            <a:r>
              <a:rPr lang="en-US" dirty="0" err="1"/>
              <a:t>i</a:t>
            </a:r>
            <a:r>
              <a:rPr lang="en-US" dirty="0"/>
              <a:t>]=='\n')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   </a:t>
            </a:r>
            <a:r>
              <a:rPr lang="en-US" dirty="0" err="1"/>
              <a:t>LineCount</a:t>
            </a:r>
            <a:r>
              <a:rPr lang="en-US" dirty="0"/>
              <a:t>++;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//Closing the File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close(FD);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(1, "%d\</a:t>
            </a:r>
            <a:r>
              <a:rPr lang="en-US" dirty="0" err="1"/>
              <a:t>t%d</a:t>
            </a:r>
            <a:r>
              <a:rPr lang="en-US" dirty="0"/>
              <a:t>\</a:t>
            </a:r>
            <a:r>
              <a:rPr lang="en-US" dirty="0" err="1"/>
              <a:t>t%d</a:t>
            </a:r>
            <a:r>
              <a:rPr lang="en-US" dirty="0"/>
              <a:t>\n",</a:t>
            </a:r>
            <a:r>
              <a:rPr lang="en-US" dirty="0" err="1"/>
              <a:t>CharCount,WordCount,LineCount</a:t>
            </a:r>
            <a:r>
              <a:rPr lang="en-US" dirty="0"/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F473AD-D9CE-4E0E-960D-E0B416A51C22}"/>
              </a:ext>
            </a:extLst>
          </p:cNvPr>
          <p:cNvSpPr txBox="1"/>
          <p:nvPr/>
        </p:nvSpPr>
        <p:spPr>
          <a:xfrm>
            <a:off x="5628593" y="6165177"/>
            <a:ext cx="4837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Save the code and exit from vi editor</a:t>
            </a:r>
          </a:p>
        </p:txBody>
      </p:sp>
    </p:spTree>
    <p:extLst>
      <p:ext uri="{BB962C8B-B14F-4D97-AF65-F5344CB8AC3E}">
        <p14:creationId xmlns:p14="http://schemas.microsoft.com/office/powerpoint/2010/main" val="1517443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2189</TotalTime>
  <Words>1684</Words>
  <Application>Microsoft Office PowerPoint</Application>
  <PresentationFormat>Widescreen</PresentationFormat>
  <Paragraphs>211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Operating Systems Design  Skilling Session- 2</vt:lpstr>
      <vt:lpstr>Understanding the echo.c file code</vt:lpstr>
      <vt:lpstr>Understanding the echo.c file code</vt:lpstr>
      <vt:lpstr> Creating the CP.c File</vt:lpstr>
      <vt:lpstr>Code for CP.c</vt:lpstr>
      <vt:lpstr>Adding CP to XV6 OS</vt:lpstr>
      <vt:lpstr>Adding CP to XV6 OS</vt:lpstr>
      <vt:lpstr> Customising wc.c Code</vt:lpstr>
      <vt:lpstr>Customising wc.c Code</vt:lpstr>
      <vt:lpstr>Adding wcUser to XV6 OS</vt:lpstr>
      <vt:lpstr>Adding wcUser to XV6 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Design  Skilling - I</dc:title>
  <dc:creator>vishnuvardhan</dc:creator>
  <cp:lastModifiedBy>Dr. A.MaheshBabu .</cp:lastModifiedBy>
  <cp:revision>82</cp:revision>
  <dcterms:created xsi:type="dcterms:W3CDTF">2020-07-22T04:54:00Z</dcterms:created>
  <dcterms:modified xsi:type="dcterms:W3CDTF">2020-08-19T02:56:25Z</dcterms:modified>
</cp:coreProperties>
</file>