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64" r:id="rId4"/>
    <p:sldId id="296" r:id="rId5"/>
    <p:sldId id="297" r:id="rId6"/>
    <p:sldId id="298" r:id="rId7"/>
    <p:sldId id="285" r:id="rId8"/>
    <p:sldId id="260" r:id="rId9"/>
    <p:sldId id="262" r:id="rId10"/>
    <p:sldId id="292" r:id="rId11"/>
    <p:sldId id="293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94" r:id="rId21"/>
    <p:sldId id="295" r:id="rId22"/>
    <p:sldId id="276" r:id="rId23"/>
    <p:sldId id="307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15C0-05D0-4FED-A714-D16BF1D48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E9373-A998-47D4-AEB3-22AFFF497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23FC-43C4-4AB2-A918-886F3E66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CBED-0187-4D37-A25A-F9465F66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B2FD-E35E-4F8D-8A99-0FBB2607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BECC-B05B-41C9-912A-91F32715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9F292-3AD8-4F2D-A2CA-15C3CD832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728D-2611-465B-8449-CAEB0BEB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9136-11C0-44D6-9951-4B22C8F2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E508-218E-49CE-B7B5-250E98F3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B2C0F-2E34-48BE-9E0E-057AE6013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890D7-A937-49CC-92BB-5E1873FA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10800-0E86-480E-8BEF-0DEEC487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894FD-D1CD-4AA3-AE4F-7445E7A7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0890-3686-4AFC-A610-BAAA7D54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A5CF-7B29-4980-A339-F6B767A9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8D87-86D1-4677-B760-85BE5641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94B72-023B-4C07-8C77-0D032C35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49D6-3814-4C9C-8DD2-92701492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E1C7-DE7E-41F2-A68F-22E1C32D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4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38EF-E550-48A5-A114-3630F630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4AEF-F890-49A1-A4D0-C0529035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973C-5E4D-4D2D-9860-2C91C16A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D4E69-1181-4EC4-AB9C-6C62A950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840C-6177-480E-ADAB-2FA1B249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2841-69BF-48A6-BB94-D0D68EC4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5D98B-12D0-4453-BD3B-7E2E9A89A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21C16-886B-487C-B79A-17592E1D3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67149-E202-4081-A0BA-2609E75B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10EA3-A870-4CC0-A35C-F2F9A5C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0E11A-DA98-40A4-8767-99CFC0F1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B1AC-F377-45B9-8AB9-9CC0393D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B558-2EC1-4E12-9844-0CB82E64F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A04B7-F5E2-459B-9C29-7F7860B0E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EFA9D-0DD0-438C-A08F-05D5D1043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2DC75-99F8-446D-AD89-FF49AE74B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DFDBB5-65A1-436A-A03A-AA413BA9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BCBCF-ACE8-457D-B316-9A75775B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AFD5F-04A9-438D-8097-605584B3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963-FE57-43E0-8F4B-D3ED9B92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4060D-E375-43BC-B90F-F6A77E85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06581-E9C2-4A58-8749-EAD48C9D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72751-DAEA-46DA-BDEE-9916413D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C51D6-2303-471E-A74D-76C56EDB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E939C-CD09-4B29-9C3D-643F27F0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DF79-1699-40F3-BFE3-C78F2C26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4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B613-AF96-4EE9-94B9-A6AA3074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57A60-ADAA-47AE-A452-71293DF7C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7919C-7460-4C8A-B169-830D038DB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AD0A5-9F43-4391-9242-300D0FD3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8EB4B-B603-4D88-B1FB-BC7586AB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3C80-1284-4744-8B32-41B0DB53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DD8E-490E-4E8B-973F-2A80FCAA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87AEE-8B1D-41D6-A25D-7437855C6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ADDE9-987C-446C-9021-4F777D0CF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D1DDE-F11C-4B7C-A32E-62A3327F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C8F5-32B8-473D-9C22-0564466E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E8AFC-2B2D-43A5-8865-B6A61A04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3FA21-43F5-46D7-8499-315066EC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2A04E-CE0F-478B-AA98-9065661B4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F0EC2-B4CF-49CD-8328-8BBEF02B1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38BBB-947B-4FA8-86E2-7BB96F80FCA0}" type="datetimeFigureOut">
              <a:rPr lang="en-US" smtClean="0"/>
              <a:t>08/27/2020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D8243-9A76-4E18-A32C-2EB60A800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5748-5F84-4E5A-B54D-4C3090C3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C430-45FE-4D56-82ED-A1500790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4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41" y="121186"/>
            <a:ext cx="10636784" cy="1325563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Operating Systems Design </a:t>
            </a:r>
            <a:b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Skilling Session- 3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5E5A98-C1C6-4AF5-9F18-19A7542C5142}"/>
              </a:ext>
            </a:extLst>
          </p:cNvPr>
          <p:cNvSpPr txBox="1"/>
          <p:nvPr/>
        </p:nvSpPr>
        <p:spPr>
          <a:xfrm>
            <a:off x="130952" y="1992922"/>
            <a:ext cx="11086338" cy="3757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</a:t>
            </a:r>
            <a:r>
              <a:rPr lang="en-IN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exec.c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source code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the </a:t>
            </a:r>
            <a:r>
              <a:rPr lang="en-IN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pwd.c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new file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</a:t>
            </a:r>
            <a:r>
              <a:rPr lang="en-IN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pwd.c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xv6 OS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New command 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</a:t>
            </a:r>
            <a:endParaRPr lang="en-IN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New Command mv to the xv6 OS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New command 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</a:t>
            </a:r>
            <a:endParaRPr lang="en-IN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Adding New Command cd to the xv6 OS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67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23588"/>
            <a:ext cx="10636784" cy="687619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Check working of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pwd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5BD291-F347-4380-ADAA-58AFB089EAF4}"/>
              </a:ext>
            </a:extLst>
          </p:cNvPr>
          <p:cNvSpPr txBox="1"/>
          <p:nvPr/>
        </p:nvSpPr>
        <p:spPr>
          <a:xfrm>
            <a:off x="138841" y="690694"/>
            <a:ext cx="1151745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/>
              <a:t>Step5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   See the List of commands </a:t>
            </a:r>
          </a:p>
          <a:p>
            <a:pPr algn="l"/>
            <a:r>
              <a:rPr lang="en-IN" sz="2400" dirty="0"/>
              <a:t>	     ls </a:t>
            </a:r>
          </a:p>
          <a:p>
            <a:pPr algn="l"/>
            <a:r>
              <a:rPr lang="en-IN" sz="2400" dirty="0"/>
              <a:t>	     you find </a:t>
            </a:r>
            <a:r>
              <a:rPr lang="en-IN" sz="2400" dirty="0" err="1"/>
              <a:t>pwd</a:t>
            </a:r>
            <a:r>
              <a:rPr lang="en-IN" sz="2400" dirty="0"/>
              <a:t> command</a:t>
            </a:r>
          </a:p>
          <a:p>
            <a:pPr algn="l"/>
            <a:r>
              <a:rPr lang="en-IN" sz="2400" dirty="0"/>
              <a:t>Step6</a:t>
            </a:r>
            <a:r>
              <a:rPr lang="en-IN" sz="2400" dirty="0">
                <a:sym typeface="Wingdings" panose="05000000000000000000" pitchFamily="2" charset="2"/>
              </a:rPr>
              <a:t>    type </a:t>
            </a:r>
            <a:r>
              <a:rPr lang="en-IN" sz="2400" dirty="0" err="1">
                <a:sym typeface="Wingdings" panose="05000000000000000000" pitchFamily="2" charset="2"/>
              </a:rPr>
              <a:t>pwd</a:t>
            </a:r>
            <a:r>
              <a:rPr lang="en-IN" sz="2400" dirty="0">
                <a:sym typeface="Wingdings" panose="05000000000000000000" pitchFamily="2" charset="2"/>
              </a:rPr>
              <a:t> and Enter Key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  you find the output as   </a:t>
            </a:r>
            <a:r>
              <a:rPr lang="en-IN" sz="2400" b="1" dirty="0">
                <a:sym typeface="Wingdings" panose="05000000000000000000" pitchFamily="2" charset="2"/>
              </a:rPr>
              <a:t>/</a:t>
            </a:r>
            <a:endParaRPr lang="en-IN" sz="2400" dirty="0">
              <a:sym typeface="Wingdings" panose="05000000000000000000" pitchFamily="2" charset="2"/>
            </a:endParaRP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Step8    Create a new directory  </a:t>
            </a:r>
            <a:r>
              <a:rPr lang="en-IN" sz="2400" dirty="0" err="1">
                <a:sym typeface="Wingdings" panose="05000000000000000000" pitchFamily="2" charset="2"/>
              </a:rPr>
              <a:t>mkdir</a:t>
            </a:r>
            <a:r>
              <a:rPr lang="en-IN" sz="2400" dirty="0">
                <a:sym typeface="Wingdings" panose="05000000000000000000" pitchFamily="2" charset="2"/>
              </a:rPr>
              <a:t> Sample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Step9    Change the Directory to Sample  cd Sample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   you will see the $ prompt only (Here though Directory Changes it will not appear 	      on the prompt in xv6)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Step10   type </a:t>
            </a:r>
            <a:r>
              <a:rPr lang="en-IN" sz="2400" dirty="0" err="1">
                <a:sym typeface="Wingdings" panose="05000000000000000000" pitchFamily="2" charset="2"/>
              </a:rPr>
              <a:t>pwd</a:t>
            </a:r>
            <a:r>
              <a:rPr lang="en-IN" sz="2400" dirty="0">
                <a:sym typeface="Wingdings" panose="05000000000000000000" pitchFamily="2" charset="2"/>
              </a:rPr>
              <a:t> and check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    you will find the output as /Sample/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Step11    Change back to xv6 prompt  cd ..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 12   Exit foe xv6  </a:t>
            </a:r>
            <a:r>
              <a:rPr lang="en-IN" sz="2400" dirty="0" err="1">
                <a:sym typeface="Wingdings" panose="05000000000000000000" pitchFamily="2" charset="2"/>
              </a:rPr>
              <a:t>ctrl+a</a:t>
            </a:r>
            <a:r>
              <a:rPr lang="en-IN" sz="2400" dirty="0">
                <a:sym typeface="Wingdings" panose="05000000000000000000" pitchFamily="2" charset="2"/>
              </a:rPr>
              <a:t>  x</a:t>
            </a:r>
          </a:p>
        </p:txBody>
      </p:sp>
    </p:spTree>
    <p:extLst>
      <p:ext uri="{BB962C8B-B14F-4D97-AF65-F5344CB8AC3E}">
        <p14:creationId xmlns:p14="http://schemas.microsoft.com/office/powerpoint/2010/main" val="296842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</a:t>
            </a: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 the mv command to XV6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5E5A98-C1C6-4AF5-9F18-19A7542C5142}"/>
              </a:ext>
            </a:extLst>
          </p:cNvPr>
          <p:cNvSpPr txBox="1"/>
          <p:nvPr/>
        </p:nvSpPr>
        <p:spPr>
          <a:xfrm>
            <a:off x="178963" y="733233"/>
            <a:ext cx="110863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Purpose of the program is to Move OR Rename the File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Step1 --&gt;  Create a new file with the Name </a:t>
            </a:r>
            <a:r>
              <a:rPr lang="en-IN" sz="2400" dirty="0" err="1"/>
              <a:t>mv.c</a:t>
            </a:r>
            <a:endParaRPr lang="en-IN" sz="2400" dirty="0"/>
          </a:p>
          <a:p>
            <a:pPr algn="l"/>
            <a:r>
              <a:rPr lang="en-IN" sz="2400" dirty="0"/>
              <a:t>Step2 --&gt;  Write the Following Code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ED0A45-F28A-4568-ADC8-334709279EE1}"/>
              </a:ext>
            </a:extLst>
          </p:cNvPr>
          <p:cNvSpPr txBox="1"/>
          <p:nvPr/>
        </p:nvSpPr>
        <p:spPr>
          <a:xfrm>
            <a:off x="124312" y="2278554"/>
            <a:ext cx="56853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#include "</a:t>
            </a:r>
            <a:r>
              <a:rPr lang="en-IN" sz="1800" dirty="0" err="1">
                <a:latin typeface="Courier New" panose="02070309020205020404" pitchFamily="49" charset="0"/>
              </a:rPr>
              <a:t>types.h</a:t>
            </a:r>
            <a:r>
              <a:rPr lang="en-IN" sz="1800" dirty="0">
                <a:latin typeface="Courier New" panose="02070309020205020404" pitchFamily="49" charset="0"/>
              </a:rPr>
              <a:t>"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#include "</a:t>
            </a:r>
            <a:r>
              <a:rPr lang="en-IN" sz="1800" dirty="0" err="1">
                <a:latin typeface="Courier New" panose="02070309020205020404" pitchFamily="49" charset="0"/>
              </a:rPr>
              <a:t>stat.h</a:t>
            </a:r>
            <a:r>
              <a:rPr lang="en-IN" sz="1800" dirty="0">
                <a:latin typeface="Courier New" panose="02070309020205020404" pitchFamily="49" charset="0"/>
              </a:rPr>
              <a:t>"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#include "</a:t>
            </a:r>
            <a:r>
              <a:rPr lang="en-IN" sz="1800" dirty="0" err="1">
                <a:latin typeface="Courier New" panose="02070309020205020404" pitchFamily="49" charset="0"/>
              </a:rPr>
              <a:t>user.h</a:t>
            </a:r>
            <a:r>
              <a:rPr lang="en-IN" sz="1800" dirty="0">
                <a:latin typeface="Courier New" panose="02070309020205020404" pitchFamily="49" charset="0"/>
              </a:rPr>
              <a:t>"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#include "</a:t>
            </a:r>
            <a:r>
              <a:rPr lang="en-IN" sz="1800" dirty="0" err="1">
                <a:latin typeface="Courier New" panose="02070309020205020404" pitchFamily="49" charset="0"/>
              </a:rPr>
              <a:t>fs.h</a:t>
            </a:r>
            <a:r>
              <a:rPr lang="en-IN" sz="1800" dirty="0">
                <a:latin typeface="Courier New" panose="02070309020205020404" pitchFamily="49" charset="0"/>
              </a:rPr>
              <a:t>"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#include "</a:t>
            </a:r>
            <a:r>
              <a:rPr lang="en-IN" sz="1800" dirty="0" err="1">
                <a:latin typeface="Courier New" panose="02070309020205020404" pitchFamily="49" charset="0"/>
              </a:rPr>
              <a:t>fcntl.h</a:t>
            </a:r>
            <a:r>
              <a:rPr lang="en-IN" sz="1800" dirty="0">
                <a:latin typeface="Courier New" panose="02070309020205020404" pitchFamily="49" charset="0"/>
              </a:rPr>
              <a:t>"</a:t>
            </a:r>
          </a:p>
          <a:p>
            <a:endParaRPr lang="en-IN" sz="1800" dirty="0">
              <a:latin typeface="Courier New" panose="02070309020205020404" pitchFamily="49" charset="0"/>
            </a:endParaRPr>
          </a:p>
          <a:p>
            <a:r>
              <a:rPr lang="en-IN" sz="1800" dirty="0">
                <a:latin typeface="Courier New" panose="02070309020205020404" pitchFamily="49" charset="0"/>
              </a:rPr>
              <a:t>char* </a:t>
            </a:r>
            <a:r>
              <a:rPr lang="en-IN" sz="1800" dirty="0" err="1">
                <a:latin typeface="Courier New" panose="02070309020205020404" pitchFamily="49" charset="0"/>
              </a:rPr>
              <a:t>fmtname</a:t>
            </a:r>
            <a:r>
              <a:rPr lang="en-IN" sz="1800" dirty="0">
                <a:latin typeface="Courier New" panose="02070309020205020404" pitchFamily="49" charset="0"/>
              </a:rPr>
              <a:t>(char *path)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static char </a:t>
            </a:r>
            <a:r>
              <a:rPr lang="en-IN" sz="1800" dirty="0" err="1">
                <a:latin typeface="Courier New" panose="02070309020205020404" pitchFamily="49" charset="0"/>
              </a:rPr>
              <a:t>buf</a:t>
            </a:r>
            <a:r>
              <a:rPr lang="en-IN" sz="1800" dirty="0">
                <a:latin typeface="Courier New" panose="02070309020205020404" pitchFamily="49" charset="0"/>
              </a:rPr>
              <a:t>[512];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char *p;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for(p=</a:t>
            </a:r>
            <a:r>
              <a:rPr lang="en-IN" sz="1800" dirty="0" err="1">
                <a:latin typeface="Courier New" panose="02070309020205020404" pitchFamily="49" charset="0"/>
              </a:rPr>
              <a:t>path+strlen</a:t>
            </a:r>
            <a:r>
              <a:rPr lang="en-IN" sz="1800" dirty="0">
                <a:latin typeface="Courier New" panose="02070309020205020404" pitchFamily="49" charset="0"/>
              </a:rPr>
              <a:t>(path);p&gt;=path &amp;&amp; *p!='/';p--);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p++;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memmove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buf,p,strlen</a:t>
            </a:r>
            <a:r>
              <a:rPr lang="en-IN" sz="1800" dirty="0">
                <a:latin typeface="Courier New" panose="02070309020205020404" pitchFamily="49" charset="0"/>
              </a:rPr>
              <a:t>(p));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return </a:t>
            </a:r>
            <a:r>
              <a:rPr lang="en-IN" sz="1800" dirty="0" err="1">
                <a:latin typeface="Courier New" panose="02070309020205020404" pitchFamily="49" charset="0"/>
              </a:rPr>
              <a:t>buf</a:t>
            </a:r>
            <a:r>
              <a:rPr lang="en-IN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4F360D-84A4-4D2C-90BA-DE6E0B204335}"/>
              </a:ext>
            </a:extLst>
          </p:cNvPr>
          <p:cNvSpPr txBox="1"/>
          <p:nvPr/>
        </p:nvSpPr>
        <p:spPr>
          <a:xfrm>
            <a:off x="6382328" y="1928634"/>
            <a:ext cx="56546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char*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(char *</a:t>
            </a:r>
            <a:r>
              <a:rPr lang="en-IN" sz="1800" dirty="0" err="1">
                <a:latin typeface="Courier New" panose="02070309020205020404" pitchFamily="49" charset="0"/>
              </a:rPr>
              <a:t>d,char</a:t>
            </a:r>
            <a:r>
              <a:rPr lang="en-IN" sz="1800" dirty="0">
                <a:latin typeface="Courier New" panose="02070309020205020404" pitchFamily="49" charset="0"/>
              </a:rPr>
              <a:t> *s)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char *temp=d;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while(*d) ++d;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while(*s) *d++=*s++;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*d=0;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return temp;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  <a:p>
            <a:endParaRPr lang="en-IN" sz="1800" dirty="0">
              <a:latin typeface="Courier New" panose="02070309020205020404" pitchFamily="49" charset="0"/>
            </a:endParaRPr>
          </a:p>
          <a:p>
            <a:r>
              <a:rPr lang="en-IN" sz="1800" dirty="0">
                <a:latin typeface="Courier New" panose="02070309020205020404" pitchFamily="49" charset="0"/>
              </a:rPr>
              <a:t>void move(char *</a:t>
            </a:r>
            <a:r>
              <a:rPr lang="en-IN" sz="1800" dirty="0" err="1">
                <a:latin typeface="Courier New" panose="02070309020205020404" pitchFamily="49" charset="0"/>
              </a:rPr>
              <a:t>from,char</a:t>
            </a:r>
            <a:r>
              <a:rPr lang="en-IN" sz="1800" dirty="0">
                <a:latin typeface="Courier New" panose="02070309020205020404" pitchFamily="49" charset="0"/>
              </a:rPr>
              <a:t> *to)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struct stat </a:t>
            </a:r>
            <a:r>
              <a:rPr lang="en-IN" sz="1800" dirty="0" err="1">
                <a:latin typeface="Courier New" panose="02070309020205020404" pitchFamily="49" charset="0"/>
              </a:rPr>
              <a:t>st</a:t>
            </a:r>
            <a:r>
              <a:rPr lang="en-IN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char *</a:t>
            </a:r>
            <a:r>
              <a:rPr lang="en-IN" sz="1800" dirty="0" err="1">
                <a:latin typeface="Courier New" panose="02070309020205020404" pitchFamily="49" charset="0"/>
              </a:rPr>
              <a:t>buf</a:t>
            </a:r>
            <a:r>
              <a:rPr lang="en-IN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buf</a:t>
            </a:r>
            <a:r>
              <a:rPr lang="en-IN" sz="1800" dirty="0">
                <a:latin typeface="Courier New" panose="02070309020205020404" pitchFamily="49" charset="0"/>
              </a:rPr>
              <a:t>=(char*)malloc(512*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(char));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int fd0;</a:t>
            </a:r>
          </a:p>
        </p:txBody>
      </p:sp>
    </p:spTree>
    <p:extLst>
      <p:ext uri="{BB962C8B-B14F-4D97-AF65-F5344CB8AC3E}">
        <p14:creationId xmlns:p14="http://schemas.microsoft.com/office/powerpoint/2010/main" val="44703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</a:t>
            </a: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 the mv command to XV6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E7C282-1B1C-42BC-AF22-83F5B5DA1BE7}"/>
              </a:ext>
            </a:extLst>
          </p:cNvPr>
          <p:cNvSpPr txBox="1"/>
          <p:nvPr/>
        </p:nvSpPr>
        <p:spPr>
          <a:xfrm>
            <a:off x="284321" y="827118"/>
            <a:ext cx="59317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// OPEN FILE FROM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if((fd0=open(</a:t>
            </a:r>
            <a:r>
              <a:rPr lang="en-IN" sz="1800" dirty="0" err="1">
                <a:latin typeface="Courier New" panose="02070309020205020404" pitchFamily="49" charset="0"/>
              </a:rPr>
              <a:t>from,O_RDONLY</a:t>
            </a:r>
            <a:r>
              <a:rPr lang="en-IN" sz="1800" dirty="0">
                <a:latin typeface="Courier New" panose="02070309020205020404" pitchFamily="49" charset="0"/>
              </a:rPr>
              <a:t>))&lt;0)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(2,"mv: cannot open '%s' No such file or directory\</a:t>
            </a:r>
            <a:r>
              <a:rPr lang="en-IN" sz="1800" dirty="0" err="1">
                <a:latin typeface="Courier New" panose="02070309020205020404" pitchFamily="49" charset="0"/>
              </a:rPr>
              <a:t>n",from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// IF IS A DIRECTORY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if(</a:t>
            </a:r>
            <a:r>
              <a:rPr lang="en-IN" sz="1800" dirty="0" err="1">
                <a:latin typeface="Courier New" panose="02070309020205020404" pitchFamily="49" charset="0"/>
              </a:rPr>
              <a:t>fstat</a:t>
            </a:r>
            <a:r>
              <a:rPr lang="en-IN" sz="1800" dirty="0">
                <a:latin typeface="Courier New" panose="02070309020205020404" pitchFamily="49" charset="0"/>
              </a:rPr>
              <a:t>(fd0,&amp;st)&gt;=0)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if(</a:t>
            </a:r>
            <a:r>
              <a:rPr lang="en-IN" sz="1800" dirty="0" err="1">
                <a:latin typeface="Courier New" panose="02070309020205020404" pitchFamily="49" charset="0"/>
              </a:rPr>
              <a:t>st.type</a:t>
            </a:r>
            <a:r>
              <a:rPr lang="en-IN" sz="1800" dirty="0">
                <a:latin typeface="Courier New" panose="02070309020205020404" pitchFamily="49" charset="0"/>
              </a:rPr>
              <a:t>==T_DIR)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(2,"mv: cannot copy directory '%s'\</a:t>
            </a:r>
            <a:r>
              <a:rPr lang="en-IN" sz="1800" dirty="0" err="1">
                <a:latin typeface="Courier New" panose="02070309020205020404" pitchFamily="49" charset="0"/>
              </a:rPr>
              <a:t>n",from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int fd1;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char *temp;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temp=(char*)malloc(512*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(char));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EE600E-EAC7-4543-8C5D-E391018EB8BA}"/>
              </a:ext>
            </a:extLst>
          </p:cNvPr>
          <p:cNvSpPr txBox="1"/>
          <p:nvPr/>
        </p:nvSpPr>
        <p:spPr>
          <a:xfrm>
            <a:off x="5846618" y="1180387"/>
            <a:ext cx="658552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 if(to[</a:t>
            </a:r>
            <a:r>
              <a:rPr lang="en-IN" sz="1800" dirty="0" err="1">
                <a:latin typeface="Courier New" panose="02070309020205020404" pitchFamily="49" charset="0"/>
              </a:rPr>
              <a:t>strlen</a:t>
            </a:r>
            <a:r>
              <a:rPr lang="en-IN" sz="1800" dirty="0">
                <a:latin typeface="Courier New" panose="02070309020205020404" pitchFamily="49" charset="0"/>
              </a:rPr>
              <a:t>(to)-1]=='/') to[</a:t>
            </a:r>
            <a:r>
              <a:rPr lang="en-IN" sz="1800" dirty="0" err="1">
                <a:latin typeface="Courier New" panose="02070309020205020404" pitchFamily="49" charset="0"/>
              </a:rPr>
              <a:t>strlen</a:t>
            </a:r>
            <a:r>
              <a:rPr lang="en-IN" sz="1800" dirty="0">
                <a:latin typeface="Courier New" panose="02070309020205020404" pitchFamily="49" charset="0"/>
              </a:rPr>
              <a:t>(to)-1]=0;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// OPEN FILE TO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fd1=open(to,0);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if(1)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//IF IS A DIRECTORY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if(</a:t>
            </a:r>
            <a:r>
              <a:rPr lang="en-IN" sz="1800" dirty="0" err="1">
                <a:latin typeface="Courier New" panose="02070309020205020404" pitchFamily="49" charset="0"/>
              </a:rPr>
              <a:t>fstat</a:t>
            </a:r>
            <a:r>
              <a:rPr lang="en-IN" sz="1800" dirty="0">
                <a:latin typeface="Courier New" panose="02070309020205020404" pitchFamily="49" charset="0"/>
              </a:rPr>
              <a:t>(fd1,&amp;st)&gt;=0 &amp;&amp; </a:t>
            </a:r>
            <a:r>
              <a:rPr lang="en-IN" sz="1800" dirty="0" err="1">
                <a:latin typeface="Courier New" panose="02070309020205020404" pitchFamily="49" charset="0"/>
              </a:rPr>
              <a:t>st.type</a:t>
            </a:r>
            <a:r>
              <a:rPr lang="en-IN" sz="1800" dirty="0">
                <a:latin typeface="Courier New" panose="02070309020205020404" pitchFamily="49" charset="0"/>
              </a:rPr>
              <a:t> == T_DIR)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temp,to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temp,from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close(fd1);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if((fd1=open(</a:t>
            </a:r>
            <a:r>
              <a:rPr lang="en-IN" sz="1800" dirty="0" err="1">
                <a:latin typeface="Courier New" panose="02070309020205020404" pitchFamily="49" charset="0"/>
              </a:rPr>
              <a:t>temp,O_CREATE</a:t>
            </a:r>
            <a:r>
              <a:rPr lang="en-IN" sz="1800" dirty="0">
                <a:latin typeface="Courier New" panose="02070309020205020404" pitchFamily="49" charset="0"/>
              </a:rPr>
              <a:t> 				|O_WRONLY))&lt;0)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(2,"mv: error while create 			'%s'\</a:t>
            </a:r>
            <a:r>
              <a:rPr lang="en-IN" sz="1800" dirty="0" err="1">
                <a:latin typeface="Courier New" panose="02070309020205020404" pitchFamily="49" charset="0"/>
              </a:rPr>
              <a:t>n",temp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9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</a:t>
            </a: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 the mv command to XV6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E7C282-1B1C-42BC-AF22-83F5B5DA1BE7}"/>
              </a:ext>
            </a:extLst>
          </p:cNvPr>
          <p:cNvSpPr txBox="1"/>
          <p:nvPr/>
        </p:nvSpPr>
        <p:spPr>
          <a:xfrm>
            <a:off x="284321" y="827118"/>
            <a:ext cx="593175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// IF IS A FILE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else{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close(fd1);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if((fd1=open(</a:t>
            </a:r>
            <a:r>
              <a:rPr lang="en-IN" sz="1800" dirty="0" err="1">
                <a:latin typeface="Courier New" panose="02070309020205020404" pitchFamily="49" charset="0"/>
              </a:rPr>
              <a:t>to,O_CREATE</a:t>
            </a:r>
            <a:r>
              <a:rPr lang="en-IN" sz="1800" dirty="0">
                <a:latin typeface="Courier New" panose="02070309020205020404" pitchFamily="49" charset="0"/>
              </a:rPr>
              <a:t> | O_WRONLY))&lt;0)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(2,"mv: error while create 	'%s'\</a:t>
            </a:r>
            <a:r>
              <a:rPr lang="en-IN" sz="1800" dirty="0" err="1">
                <a:latin typeface="Courier New" panose="02070309020205020404" pitchFamily="49" charset="0"/>
              </a:rPr>
              <a:t>n",to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int n;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while((n=read(fd0,buf,sizeof(</a:t>
            </a:r>
            <a:r>
              <a:rPr lang="en-IN" sz="1800" dirty="0" err="1">
                <a:latin typeface="Courier New" panose="02070309020205020404" pitchFamily="49" charset="0"/>
              </a:rPr>
              <a:t>buf</a:t>
            </a:r>
            <a:r>
              <a:rPr lang="en-IN" sz="1800" dirty="0">
                <a:latin typeface="Courier New" panose="02070309020205020404" pitchFamily="49" charset="0"/>
              </a:rPr>
              <a:t>)))&gt;0)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(fd1,"%s",buf);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close(fd1);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free(temp);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free(</a:t>
            </a:r>
            <a:r>
              <a:rPr lang="en-IN" sz="1800" dirty="0" err="1">
                <a:latin typeface="Courier New" panose="02070309020205020404" pitchFamily="49" charset="0"/>
              </a:rPr>
              <a:t>buf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unlink(from);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EE600E-EAC7-4543-8C5D-E391018EB8BA}"/>
              </a:ext>
            </a:extLst>
          </p:cNvPr>
          <p:cNvSpPr txBox="1"/>
          <p:nvPr/>
        </p:nvSpPr>
        <p:spPr>
          <a:xfrm>
            <a:off x="6216073" y="1587609"/>
            <a:ext cx="59729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 void </a:t>
            </a:r>
            <a:r>
              <a:rPr lang="en-IN" sz="1800" dirty="0" err="1">
                <a:latin typeface="Courier New" panose="02070309020205020404" pitchFamily="49" charset="0"/>
              </a:rPr>
              <a:t>mv_ls</a:t>
            </a:r>
            <a:r>
              <a:rPr lang="en-IN" sz="1800" dirty="0">
                <a:latin typeface="Courier New" panose="02070309020205020404" pitchFamily="49" charset="0"/>
              </a:rPr>
              <a:t>(char *</a:t>
            </a:r>
            <a:r>
              <a:rPr lang="en-IN" sz="1800" dirty="0" err="1">
                <a:latin typeface="Courier New" panose="02070309020205020404" pitchFamily="49" charset="0"/>
              </a:rPr>
              <a:t>path,int</a:t>
            </a:r>
            <a:r>
              <a:rPr lang="en-IN" sz="1800" dirty="0"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latin typeface="Courier New" panose="02070309020205020404" pitchFamily="49" charset="0"/>
              </a:rPr>
              <a:t>length,char</a:t>
            </a:r>
            <a:r>
              <a:rPr lang="en-IN" sz="1800" dirty="0">
                <a:latin typeface="Courier New" panose="02070309020205020404" pitchFamily="49" charset="0"/>
              </a:rPr>
              <a:t> *extension)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char *buff;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buff=(char*)malloc(512*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(char*));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int fd0,fd1;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struct </a:t>
            </a:r>
            <a:r>
              <a:rPr lang="en-IN" sz="1800" dirty="0" err="1">
                <a:latin typeface="Courier New" panose="02070309020205020404" pitchFamily="49" charset="0"/>
              </a:rPr>
              <a:t>dirent</a:t>
            </a:r>
            <a:r>
              <a:rPr lang="en-IN" sz="1800" dirty="0">
                <a:latin typeface="Courier New" panose="02070309020205020404" pitchFamily="49" charset="0"/>
              </a:rPr>
              <a:t> de;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struct stat </a:t>
            </a:r>
            <a:r>
              <a:rPr lang="en-IN" sz="1800" dirty="0" err="1">
                <a:latin typeface="Courier New" panose="02070309020205020404" pitchFamily="49" charset="0"/>
              </a:rPr>
              <a:t>st</a:t>
            </a:r>
            <a:r>
              <a:rPr lang="en-IN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if(path[</a:t>
            </a:r>
            <a:r>
              <a:rPr lang="en-IN" sz="1800" dirty="0" err="1">
                <a:latin typeface="Courier New" panose="02070309020205020404" pitchFamily="49" charset="0"/>
              </a:rPr>
              <a:t>strlen</a:t>
            </a:r>
            <a:r>
              <a:rPr lang="en-IN" sz="1800" dirty="0">
                <a:latin typeface="Courier New" panose="02070309020205020404" pitchFamily="49" charset="0"/>
              </a:rPr>
              <a:t>(path)-1]=='/’) 	path[</a:t>
            </a:r>
            <a:r>
              <a:rPr lang="en-IN" sz="1800" dirty="0" err="1">
                <a:latin typeface="Courier New" panose="02070309020205020404" pitchFamily="49" charset="0"/>
              </a:rPr>
              <a:t>strlen</a:t>
            </a:r>
            <a:r>
              <a:rPr lang="en-IN" sz="1800" dirty="0">
                <a:latin typeface="Courier New" panose="02070309020205020404" pitchFamily="49" charset="0"/>
              </a:rPr>
              <a:t>(path)-1]=0;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if((fd0=open(".",0))&lt;0)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(2,"mv: cannot open '\".\“’ 	No such file or directory\n");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1971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</a:t>
            </a: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 the mv command to XV6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E7C282-1B1C-42BC-AF22-83F5B5DA1BE7}"/>
              </a:ext>
            </a:extLst>
          </p:cNvPr>
          <p:cNvSpPr txBox="1"/>
          <p:nvPr/>
        </p:nvSpPr>
        <p:spPr>
          <a:xfrm>
            <a:off x="284321" y="827118"/>
            <a:ext cx="593175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// IF IS A FILE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else{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close(fd1);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if((fd1=open(</a:t>
            </a:r>
            <a:r>
              <a:rPr lang="en-IN" sz="1800" dirty="0" err="1">
                <a:latin typeface="Courier New" panose="02070309020205020404" pitchFamily="49" charset="0"/>
              </a:rPr>
              <a:t>to,O_CREATE</a:t>
            </a:r>
            <a:r>
              <a:rPr lang="en-IN" sz="1800" dirty="0">
                <a:latin typeface="Courier New" panose="02070309020205020404" pitchFamily="49" charset="0"/>
              </a:rPr>
              <a:t> | O_WRONLY))&lt;0)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(2,"mv: error while create 	'%s'\</a:t>
            </a:r>
            <a:r>
              <a:rPr lang="en-IN" sz="1800" dirty="0" err="1">
                <a:latin typeface="Courier New" panose="02070309020205020404" pitchFamily="49" charset="0"/>
              </a:rPr>
              <a:t>n",to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int n;  while((n=read(fd0,buf,sizeof(</a:t>
            </a:r>
            <a:r>
              <a:rPr lang="en-IN" sz="1800" dirty="0" err="1">
                <a:latin typeface="Courier New" panose="02070309020205020404" pitchFamily="49" charset="0"/>
              </a:rPr>
              <a:t>buf</a:t>
            </a:r>
            <a:r>
              <a:rPr lang="en-IN" sz="1800" dirty="0">
                <a:latin typeface="Courier New" panose="02070309020205020404" pitchFamily="49" charset="0"/>
              </a:rPr>
              <a:t>)))&gt;0)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(fd1,"%s",buf);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close(fd1);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free(temp);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free(</a:t>
            </a:r>
            <a:r>
              <a:rPr lang="en-IN" sz="1800" dirty="0" err="1">
                <a:latin typeface="Courier New" panose="02070309020205020404" pitchFamily="49" charset="0"/>
              </a:rPr>
              <a:t>buf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unlink(from);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EE600E-EAC7-4543-8C5D-E391018EB8BA}"/>
              </a:ext>
            </a:extLst>
          </p:cNvPr>
          <p:cNvSpPr txBox="1"/>
          <p:nvPr/>
        </p:nvSpPr>
        <p:spPr>
          <a:xfrm>
            <a:off x="6216073" y="1587609"/>
            <a:ext cx="59729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 void </a:t>
            </a:r>
            <a:r>
              <a:rPr lang="en-IN" sz="1800" dirty="0" err="1">
                <a:latin typeface="Courier New" panose="02070309020205020404" pitchFamily="49" charset="0"/>
              </a:rPr>
              <a:t>mv_ls</a:t>
            </a:r>
            <a:r>
              <a:rPr lang="en-IN" sz="1800" dirty="0">
                <a:latin typeface="Courier New" panose="02070309020205020404" pitchFamily="49" charset="0"/>
              </a:rPr>
              <a:t>(char *</a:t>
            </a:r>
            <a:r>
              <a:rPr lang="en-IN" sz="1800" dirty="0" err="1">
                <a:latin typeface="Courier New" panose="02070309020205020404" pitchFamily="49" charset="0"/>
              </a:rPr>
              <a:t>path,int</a:t>
            </a:r>
            <a:r>
              <a:rPr lang="en-IN" sz="1800" dirty="0"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latin typeface="Courier New" panose="02070309020205020404" pitchFamily="49" charset="0"/>
              </a:rPr>
              <a:t>length,char</a:t>
            </a:r>
            <a:r>
              <a:rPr lang="en-IN" sz="1800" dirty="0">
                <a:latin typeface="Courier New" panose="02070309020205020404" pitchFamily="49" charset="0"/>
              </a:rPr>
              <a:t> *extension)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char *buff;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buff=(char*)malloc(512*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(char*));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int fd0,fd1;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struct </a:t>
            </a:r>
            <a:r>
              <a:rPr lang="en-IN" sz="1800" dirty="0" err="1">
                <a:latin typeface="Courier New" panose="02070309020205020404" pitchFamily="49" charset="0"/>
              </a:rPr>
              <a:t>dirent</a:t>
            </a:r>
            <a:r>
              <a:rPr lang="en-IN" sz="1800" dirty="0">
                <a:latin typeface="Courier New" panose="02070309020205020404" pitchFamily="49" charset="0"/>
              </a:rPr>
              <a:t> de;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struct stat </a:t>
            </a:r>
            <a:r>
              <a:rPr lang="en-IN" sz="1800" dirty="0" err="1">
                <a:latin typeface="Courier New" panose="02070309020205020404" pitchFamily="49" charset="0"/>
              </a:rPr>
              <a:t>st</a:t>
            </a:r>
            <a:r>
              <a:rPr lang="en-IN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if(path[</a:t>
            </a:r>
            <a:r>
              <a:rPr lang="en-IN" sz="1800" dirty="0" err="1">
                <a:latin typeface="Courier New" panose="02070309020205020404" pitchFamily="49" charset="0"/>
              </a:rPr>
              <a:t>strlen</a:t>
            </a:r>
            <a:r>
              <a:rPr lang="en-IN" sz="1800" dirty="0">
                <a:latin typeface="Courier New" panose="02070309020205020404" pitchFamily="49" charset="0"/>
              </a:rPr>
              <a:t>(path)-1]=='/’) 	path[</a:t>
            </a:r>
            <a:r>
              <a:rPr lang="en-IN" sz="1800" dirty="0" err="1">
                <a:latin typeface="Courier New" panose="02070309020205020404" pitchFamily="49" charset="0"/>
              </a:rPr>
              <a:t>strlen</a:t>
            </a:r>
            <a:r>
              <a:rPr lang="en-IN" sz="1800" dirty="0">
                <a:latin typeface="Courier New" panose="02070309020205020404" pitchFamily="49" charset="0"/>
              </a:rPr>
              <a:t>(path)-1]=0;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if((fd0=open(".",0))&lt;0)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(2,"mv: cannot open '\".\“’ 	No such file or directory\n");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1635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</a:t>
            </a: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 the mv command to XV6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E7C282-1B1C-42BC-AF22-83F5B5DA1BE7}"/>
              </a:ext>
            </a:extLst>
          </p:cNvPr>
          <p:cNvSpPr txBox="1"/>
          <p:nvPr/>
        </p:nvSpPr>
        <p:spPr>
          <a:xfrm>
            <a:off x="284321" y="827118"/>
            <a:ext cx="59317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if(</a:t>
            </a:r>
            <a:r>
              <a:rPr lang="en-IN" sz="1800" dirty="0" err="1">
                <a:latin typeface="Courier New" panose="02070309020205020404" pitchFamily="49" charset="0"/>
              </a:rPr>
              <a:t>fstat</a:t>
            </a:r>
            <a:r>
              <a:rPr lang="en-IN" sz="1800" dirty="0">
                <a:latin typeface="Courier New" panose="02070309020205020404" pitchFamily="49" charset="0"/>
              </a:rPr>
              <a:t>(fd1,&amp;st)&lt;0)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(2,"mv: cannot stat '%s' No such 	file or directory\</a:t>
            </a:r>
            <a:r>
              <a:rPr lang="en-IN" sz="1800" dirty="0" err="1">
                <a:latin typeface="Courier New" panose="02070309020205020404" pitchFamily="49" charset="0"/>
              </a:rPr>
              <a:t>n",path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else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if(</a:t>
            </a:r>
            <a:r>
              <a:rPr lang="en-IN" sz="1800" dirty="0" err="1">
                <a:latin typeface="Courier New" panose="02070309020205020404" pitchFamily="49" charset="0"/>
              </a:rPr>
              <a:t>st.type</a:t>
            </a:r>
            <a:r>
              <a:rPr lang="en-IN" sz="1800" dirty="0">
                <a:latin typeface="Courier New" panose="02070309020205020404" pitchFamily="49" charset="0"/>
              </a:rPr>
              <a:t>!=T_DIR)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(2,"mv: '%s' is not directory 	\n", path);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buff,path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(buff,"/");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int </a:t>
            </a:r>
            <a:r>
              <a:rPr lang="en-IN" sz="1800" dirty="0" err="1">
                <a:latin typeface="Courier New" panose="02070309020205020404" pitchFamily="49" charset="0"/>
              </a:rPr>
              <a:t>len</a:t>
            </a:r>
            <a:r>
              <a:rPr lang="en-IN" sz="1800" dirty="0">
                <a:latin typeface="Courier New" panose="02070309020205020404" pitchFamily="49" charset="0"/>
              </a:rPr>
              <a:t>=</a:t>
            </a:r>
            <a:r>
              <a:rPr lang="en-IN" sz="1800" dirty="0" err="1">
                <a:latin typeface="Courier New" panose="02070309020205020404" pitchFamily="49" charset="0"/>
              </a:rPr>
              <a:t>strlen</a:t>
            </a:r>
            <a:r>
              <a:rPr lang="en-IN" sz="1800" dirty="0">
                <a:latin typeface="Courier New" panose="02070309020205020404" pitchFamily="49" charset="0"/>
              </a:rPr>
              <a:t>(buff);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EE600E-EAC7-4543-8C5D-E391018EB8BA}"/>
              </a:ext>
            </a:extLst>
          </p:cNvPr>
          <p:cNvSpPr txBox="1"/>
          <p:nvPr/>
        </p:nvSpPr>
        <p:spPr>
          <a:xfrm>
            <a:off x="6123713" y="1079611"/>
            <a:ext cx="613294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 while(read(fd0,&amp;de,sizeof(de))==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(de))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if(</a:t>
            </a:r>
            <a:r>
              <a:rPr lang="en-IN" sz="1800" dirty="0" err="1">
                <a:latin typeface="Courier New" panose="02070309020205020404" pitchFamily="49" charset="0"/>
              </a:rPr>
              <a:t>de.inum</a:t>
            </a:r>
            <a:r>
              <a:rPr lang="en-IN" sz="1800" dirty="0">
                <a:latin typeface="Courier New" panose="02070309020205020404" pitchFamily="49" charset="0"/>
              </a:rPr>
              <a:t>==0) continue;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if(de.name[0]=='.') continue;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if(stat(de.name, &amp;</a:t>
            </a:r>
            <a:r>
              <a:rPr lang="en-IN" sz="1800" dirty="0" err="1">
                <a:latin typeface="Courier New" panose="02070309020205020404" pitchFamily="49" charset="0"/>
              </a:rPr>
              <a:t>st</a:t>
            </a:r>
            <a:r>
              <a:rPr lang="en-IN" sz="1800" dirty="0">
                <a:latin typeface="Courier New" panose="02070309020205020404" pitchFamily="49" charset="0"/>
              </a:rPr>
              <a:t>) &gt;= 0 &amp;&amp; </a:t>
            </a:r>
            <a:r>
              <a:rPr lang="en-IN" sz="1800" dirty="0" err="1">
                <a:latin typeface="Courier New" panose="02070309020205020404" pitchFamily="49" charset="0"/>
              </a:rPr>
              <a:t>st.type</a:t>
            </a:r>
            <a:r>
              <a:rPr lang="en-IN" sz="1800" dirty="0">
                <a:latin typeface="Courier New" panose="02070309020205020404" pitchFamily="49" charset="0"/>
              </a:rPr>
              <a:t> == 	T_DIR) continue;</a:t>
            </a:r>
          </a:p>
          <a:p>
            <a:r>
              <a:rPr lang="en-IN" dirty="0"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latin typeface="Courier New" panose="02070309020205020404" pitchFamily="49" charset="0"/>
              </a:rPr>
              <a:t>memmove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buff+len,de.name,strlen</a:t>
            </a:r>
            <a:r>
              <a:rPr lang="en-IN" sz="1800" dirty="0">
                <a:latin typeface="Courier New" panose="02070309020205020404" pitchFamily="49" charset="0"/>
              </a:rPr>
              <a:t>(de.name));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latin typeface="Courier New" panose="02070309020205020404" pitchFamily="49" charset="0"/>
              </a:rPr>
              <a:t>memset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buff+len</a:t>
            </a:r>
            <a:r>
              <a:rPr lang="en-IN" sz="1800" dirty="0">
                <a:latin typeface="Courier New" panose="02070309020205020404" pitchFamily="49" charset="0"/>
              </a:rPr>
              <a:t>,'\0',sizeof(buff)+</a:t>
            </a:r>
            <a:r>
              <a:rPr lang="en-IN" sz="1800" dirty="0" err="1">
                <a:latin typeface="Courier New" panose="02070309020205020404" pitchFamily="49" charset="0"/>
              </a:rPr>
              <a:t>len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free(buff);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close(fd0);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  <a:p>
            <a:endParaRPr lang="en-IN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02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</a:t>
            </a: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 the mv command to XV6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E7C282-1B1C-42BC-AF22-83F5B5DA1BE7}"/>
              </a:ext>
            </a:extLst>
          </p:cNvPr>
          <p:cNvSpPr txBox="1"/>
          <p:nvPr/>
        </p:nvSpPr>
        <p:spPr>
          <a:xfrm>
            <a:off x="284321" y="827118"/>
            <a:ext cx="593175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void </a:t>
            </a:r>
            <a:r>
              <a:rPr lang="en-IN" sz="1800" dirty="0" err="1">
                <a:latin typeface="Courier New" panose="02070309020205020404" pitchFamily="49" charset="0"/>
              </a:rPr>
              <a:t>mv_rek</a:t>
            </a:r>
            <a:r>
              <a:rPr lang="en-IN" sz="1800" dirty="0">
                <a:latin typeface="Courier New" panose="02070309020205020404" pitchFamily="49" charset="0"/>
              </a:rPr>
              <a:t>(char *</a:t>
            </a:r>
            <a:r>
              <a:rPr lang="en-IN" sz="1800" dirty="0" err="1">
                <a:latin typeface="Courier New" panose="02070309020205020404" pitchFamily="49" charset="0"/>
              </a:rPr>
              <a:t>from,char</a:t>
            </a:r>
            <a:r>
              <a:rPr lang="en-IN" sz="1800" dirty="0">
                <a:latin typeface="Courier New" panose="02070309020205020404" pitchFamily="49" charset="0"/>
              </a:rPr>
              <a:t> *to)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char *buff;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buff=(char*)malloc(512*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(char*));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int fd0;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struct </a:t>
            </a:r>
            <a:r>
              <a:rPr lang="en-IN" sz="1800" dirty="0" err="1">
                <a:latin typeface="Courier New" panose="02070309020205020404" pitchFamily="49" charset="0"/>
              </a:rPr>
              <a:t>dirent</a:t>
            </a:r>
            <a:r>
              <a:rPr lang="en-IN" sz="1800" dirty="0">
                <a:latin typeface="Courier New" panose="02070309020205020404" pitchFamily="49" charset="0"/>
              </a:rPr>
              <a:t> de;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struct stat </a:t>
            </a:r>
            <a:r>
              <a:rPr lang="en-IN" sz="1800" dirty="0" err="1">
                <a:latin typeface="Courier New" panose="02070309020205020404" pitchFamily="49" charset="0"/>
              </a:rPr>
              <a:t>st</a:t>
            </a:r>
            <a:r>
              <a:rPr lang="en-IN" sz="1800" dirty="0">
                <a:latin typeface="Courier New" panose="02070309020205020404" pitchFamily="49" charset="0"/>
              </a:rPr>
              <a:t>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if(from[</a:t>
            </a:r>
            <a:r>
              <a:rPr lang="en-IN" sz="1800" dirty="0" err="1">
                <a:latin typeface="Courier New" panose="02070309020205020404" pitchFamily="49" charset="0"/>
              </a:rPr>
              <a:t>strlen</a:t>
            </a:r>
            <a:r>
              <a:rPr lang="en-IN" sz="1800" dirty="0">
                <a:latin typeface="Courier New" panose="02070309020205020404" pitchFamily="49" charset="0"/>
              </a:rPr>
              <a:t>(from)-1]=='/') from[</a:t>
            </a:r>
            <a:r>
              <a:rPr lang="en-IN" sz="1800" dirty="0" err="1">
                <a:latin typeface="Courier New" panose="02070309020205020404" pitchFamily="49" charset="0"/>
              </a:rPr>
              <a:t>strlen</a:t>
            </a:r>
            <a:r>
              <a:rPr lang="en-IN" sz="1800" dirty="0">
                <a:latin typeface="Courier New" panose="02070309020205020404" pitchFamily="49" charset="0"/>
              </a:rPr>
              <a:t>(from)-1]=0;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if(to[</a:t>
            </a:r>
            <a:r>
              <a:rPr lang="en-IN" sz="1800" dirty="0" err="1">
                <a:latin typeface="Courier New" panose="02070309020205020404" pitchFamily="49" charset="0"/>
              </a:rPr>
              <a:t>strlen</a:t>
            </a:r>
            <a:r>
              <a:rPr lang="en-IN" sz="1800" dirty="0">
                <a:latin typeface="Courier New" panose="02070309020205020404" pitchFamily="49" charset="0"/>
              </a:rPr>
              <a:t>(to)-1]=='/') to[</a:t>
            </a:r>
            <a:r>
              <a:rPr lang="en-IN" sz="1800" dirty="0" err="1">
                <a:latin typeface="Courier New" panose="02070309020205020404" pitchFamily="49" charset="0"/>
              </a:rPr>
              <a:t>strlen</a:t>
            </a:r>
            <a:r>
              <a:rPr lang="en-IN" sz="1800" dirty="0">
                <a:latin typeface="Courier New" panose="02070309020205020404" pitchFamily="49" charset="0"/>
              </a:rPr>
              <a:t>(to)-1]=0;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(1,"%s\</a:t>
            </a:r>
            <a:r>
              <a:rPr lang="en-IN" sz="1800" dirty="0" err="1">
                <a:latin typeface="Courier New" panose="02070309020205020404" pitchFamily="49" charset="0"/>
              </a:rPr>
              <a:t>n",to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if((fd0=open(from,0))&lt;0)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(2,"mv: cannot open '%s' No such file or directory\</a:t>
            </a:r>
            <a:r>
              <a:rPr lang="en-IN" sz="1800" dirty="0" err="1">
                <a:latin typeface="Courier New" panose="02070309020205020404" pitchFamily="49" charset="0"/>
              </a:rPr>
              <a:t>n",from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}</a:t>
            </a:r>
          </a:p>
          <a:p>
            <a:endParaRPr lang="en-IN" sz="1800" dirty="0">
              <a:latin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EE600E-EAC7-4543-8C5D-E391018EB8BA}"/>
              </a:ext>
            </a:extLst>
          </p:cNvPr>
          <p:cNvSpPr txBox="1"/>
          <p:nvPr/>
        </p:nvSpPr>
        <p:spPr>
          <a:xfrm>
            <a:off x="6123713" y="1079611"/>
            <a:ext cx="613294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 if(</a:t>
            </a:r>
            <a:r>
              <a:rPr lang="en-IN" sz="1800" dirty="0" err="1">
                <a:latin typeface="Courier New" panose="02070309020205020404" pitchFamily="49" charset="0"/>
              </a:rPr>
              <a:t>fstat</a:t>
            </a:r>
            <a:r>
              <a:rPr lang="en-IN" sz="1800" dirty="0">
                <a:latin typeface="Courier New" panose="02070309020205020404" pitchFamily="49" charset="0"/>
              </a:rPr>
              <a:t>(fd0,&amp;st)&lt;0)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</a:t>
            </a:r>
            <a:r>
              <a:rPr lang="en-IN" sz="1800" dirty="0" err="1">
                <a:latin typeface="Courier New" panose="02070309020205020404" pitchFamily="49" charset="0"/>
              </a:rPr>
              <a:t>printf</a:t>
            </a:r>
            <a:r>
              <a:rPr lang="en-IN" sz="1800" dirty="0">
                <a:latin typeface="Courier New" panose="02070309020205020404" pitchFamily="49" charset="0"/>
              </a:rPr>
              <a:t>(2,"mv: cannot stat '%s' No such file or directory\</a:t>
            </a:r>
            <a:r>
              <a:rPr lang="en-IN" sz="1800" dirty="0" err="1">
                <a:latin typeface="Courier New" panose="02070309020205020404" pitchFamily="49" charset="0"/>
              </a:rPr>
              <a:t>n",from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char *temp,*temp2;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temp=(char*)malloc(512*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(char*));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temp2=(char*)malloc(512*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(char*));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switch(</a:t>
            </a:r>
            <a:r>
              <a:rPr lang="en-IN" sz="1800" dirty="0" err="1">
                <a:latin typeface="Courier New" panose="02070309020205020404" pitchFamily="49" charset="0"/>
              </a:rPr>
              <a:t>st.type</a:t>
            </a:r>
            <a:r>
              <a:rPr lang="en-IN" sz="1800" dirty="0">
                <a:latin typeface="Courier New" panose="02070309020205020404" pitchFamily="49" charset="0"/>
              </a:rPr>
              <a:t>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case T_FILE: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    move(</a:t>
            </a:r>
            <a:r>
              <a:rPr lang="en-IN" sz="1800" dirty="0" err="1">
                <a:latin typeface="Courier New" panose="02070309020205020404" pitchFamily="49" charset="0"/>
              </a:rPr>
              <a:t>from,to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    break;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}</a:t>
            </a:r>
          </a:p>
          <a:p>
            <a:endParaRPr lang="en-IN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907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</a:t>
            </a: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 the mv command to XV6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E7C282-1B1C-42BC-AF22-83F5B5DA1BE7}"/>
              </a:ext>
            </a:extLst>
          </p:cNvPr>
          <p:cNvSpPr txBox="1"/>
          <p:nvPr/>
        </p:nvSpPr>
        <p:spPr>
          <a:xfrm>
            <a:off x="92367" y="928715"/>
            <a:ext cx="69252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case T_DIR: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</a:t>
            </a:r>
            <a:r>
              <a:rPr lang="en-IN" sz="1800" dirty="0" err="1">
                <a:latin typeface="Courier New" panose="02070309020205020404" pitchFamily="49" charset="0"/>
              </a:rPr>
              <a:t>strcpy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buff,to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(buff,"/");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buff,from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if(</a:t>
            </a:r>
            <a:r>
              <a:rPr lang="en-IN" sz="1800" dirty="0" err="1">
                <a:latin typeface="Courier New" panose="02070309020205020404" pitchFamily="49" charset="0"/>
              </a:rPr>
              <a:t>mkdir</a:t>
            </a:r>
            <a:r>
              <a:rPr lang="en-IN" sz="1800" dirty="0">
                <a:latin typeface="Courier New" panose="02070309020205020404" pitchFamily="49" charset="0"/>
              </a:rPr>
              <a:t>(to)&gt;=0)</a:t>
            </a:r>
          </a:p>
          <a:p>
            <a:pPr>
              <a:tabLst>
                <a:tab pos="461963" algn="l"/>
              </a:tabLst>
            </a:pPr>
            <a:r>
              <a:rPr lang="en-IN" sz="1800" dirty="0">
                <a:latin typeface="Courier New" panose="02070309020205020404" pitchFamily="49" charset="0"/>
              </a:rPr>
              <a:t>  {                                                                 	while(read(fd0,&amp;de,sizeof(de)) == 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(de))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{</a:t>
            </a:r>
          </a:p>
          <a:p>
            <a:r>
              <a:rPr lang="en-IN" dirty="0">
                <a:latin typeface="Courier New" panose="02070309020205020404" pitchFamily="49" charset="0"/>
              </a:rPr>
              <a:t>    </a:t>
            </a:r>
            <a:r>
              <a:rPr lang="en-IN" sz="1800" dirty="0">
                <a:latin typeface="Courier New" panose="02070309020205020404" pitchFamily="49" charset="0"/>
              </a:rPr>
              <a:t>if(</a:t>
            </a:r>
            <a:r>
              <a:rPr lang="en-IN" sz="1800" dirty="0" err="1">
                <a:latin typeface="Courier New" panose="02070309020205020404" pitchFamily="49" charset="0"/>
              </a:rPr>
              <a:t>de.inum</a:t>
            </a:r>
            <a:r>
              <a:rPr lang="en-IN" sz="1800" dirty="0">
                <a:latin typeface="Courier New" panose="02070309020205020404" pitchFamily="49" charset="0"/>
              </a:rPr>
              <a:t>==0 || de.name[0]==‘.’) continue;</a:t>
            </a:r>
          </a:p>
          <a:p>
            <a:r>
              <a:rPr lang="en-IN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strcpy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temp,from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temp,de.name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strcpy</a:t>
            </a:r>
            <a:r>
              <a:rPr lang="en-IN" sz="1800" dirty="0">
                <a:latin typeface="Courier New" panose="02070309020205020404" pitchFamily="49" charset="0"/>
              </a:rPr>
              <a:t>(temp2,to);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(temp2,"/");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(temp2,de.name);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mv_rek</a:t>
            </a:r>
            <a:r>
              <a:rPr lang="en-IN" sz="1800" dirty="0">
                <a:latin typeface="Courier New" panose="02070309020205020404" pitchFamily="49" charset="0"/>
              </a:rPr>
              <a:t>(temp,temp2);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}</a:t>
            </a:r>
          </a:p>
          <a:p>
            <a:endParaRPr lang="en-IN" sz="1800" dirty="0">
              <a:latin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EE600E-EAC7-4543-8C5D-E391018EB8BA}"/>
              </a:ext>
            </a:extLst>
          </p:cNvPr>
          <p:cNvSpPr txBox="1"/>
          <p:nvPr/>
        </p:nvSpPr>
        <p:spPr>
          <a:xfrm>
            <a:off x="6952974" y="754271"/>
            <a:ext cx="51651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 else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{</a:t>
            </a:r>
          </a:p>
          <a:p>
            <a:pPr>
              <a:tabLst>
                <a:tab pos="341313" algn="l"/>
              </a:tabLst>
            </a:pPr>
            <a:r>
              <a:rPr lang="en-IN" sz="1800" dirty="0">
                <a:latin typeface="Courier New" panose="02070309020205020404" pitchFamily="49" charset="0"/>
              </a:rPr>
              <a:t>                                  	while(read(fd0,&amp;de,sizeof(de))==</a:t>
            </a:r>
          </a:p>
          <a:p>
            <a:pPr>
              <a:tabLst>
                <a:tab pos="341313" algn="l"/>
              </a:tabLst>
            </a:pPr>
            <a:r>
              <a:rPr lang="en-IN" dirty="0">
                <a:latin typeface="Courier New" panose="02070309020205020404" pitchFamily="49" charset="0"/>
              </a:rPr>
              <a:t>	   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(de))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if(</a:t>
            </a:r>
            <a:r>
              <a:rPr lang="en-IN" sz="1800" dirty="0" err="1">
                <a:latin typeface="Courier New" panose="02070309020205020404" pitchFamily="49" charset="0"/>
              </a:rPr>
              <a:t>de.inum</a:t>
            </a:r>
            <a:r>
              <a:rPr lang="en-IN" sz="1800" dirty="0">
                <a:latin typeface="Courier New" panose="02070309020205020404" pitchFamily="49" charset="0"/>
              </a:rPr>
              <a:t>==0 || de.name[0]=='.’) 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	continue;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</a:t>
            </a:r>
            <a:r>
              <a:rPr lang="en-IN" sz="1800" dirty="0" err="1">
                <a:latin typeface="Courier New" panose="02070309020205020404" pitchFamily="49" charset="0"/>
              </a:rPr>
              <a:t>strcpy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temp,from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temp,de.name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strcpy</a:t>
            </a:r>
            <a:r>
              <a:rPr lang="en-IN" sz="1800" dirty="0">
                <a:latin typeface="Courier New" panose="02070309020205020404" pitchFamily="49" charset="0"/>
              </a:rPr>
              <a:t>(temp2,buff);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(temp2,"/");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(temp2,de.name);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mv_rek</a:t>
            </a:r>
            <a:r>
              <a:rPr lang="en-IN" sz="1800" dirty="0">
                <a:latin typeface="Courier New" panose="02070309020205020404" pitchFamily="49" charset="0"/>
              </a:rPr>
              <a:t>(temp,temp2);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unlink(temp);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unlink(to);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break;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964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</a:t>
            </a: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 the mv command to XV6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E7C282-1B1C-42BC-AF22-83F5B5DA1BE7}"/>
              </a:ext>
            </a:extLst>
          </p:cNvPr>
          <p:cNvSpPr txBox="1"/>
          <p:nvPr/>
        </p:nvSpPr>
        <p:spPr>
          <a:xfrm>
            <a:off x="92367" y="928715"/>
            <a:ext cx="692526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case T_DIR: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</a:t>
            </a:r>
            <a:r>
              <a:rPr lang="en-IN" sz="1800" dirty="0" err="1">
                <a:latin typeface="Courier New" panose="02070309020205020404" pitchFamily="49" charset="0"/>
              </a:rPr>
              <a:t>strcpy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buff,to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(buff,"/");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buff,from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if(</a:t>
            </a:r>
            <a:r>
              <a:rPr lang="en-IN" sz="1800" dirty="0" err="1">
                <a:latin typeface="Courier New" panose="02070309020205020404" pitchFamily="49" charset="0"/>
              </a:rPr>
              <a:t>mkdir</a:t>
            </a:r>
            <a:r>
              <a:rPr lang="en-IN" sz="1800" dirty="0">
                <a:latin typeface="Courier New" panose="02070309020205020404" pitchFamily="49" charset="0"/>
              </a:rPr>
              <a:t>(to)&gt;=0)</a:t>
            </a:r>
          </a:p>
          <a:p>
            <a:pPr>
              <a:tabLst>
                <a:tab pos="461963" algn="l"/>
              </a:tabLst>
            </a:pPr>
            <a:r>
              <a:rPr lang="en-IN" sz="1800" dirty="0">
                <a:latin typeface="Courier New" panose="02070309020205020404" pitchFamily="49" charset="0"/>
              </a:rPr>
              <a:t>  {                                                                 	while(read(fd0,&amp;de,sizeof(de)) == 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(de))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{</a:t>
            </a:r>
          </a:p>
          <a:p>
            <a:r>
              <a:rPr lang="en-IN" dirty="0">
                <a:latin typeface="Courier New" panose="02070309020205020404" pitchFamily="49" charset="0"/>
              </a:rPr>
              <a:t>    </a:t>
            </a:r>
            <a:r>
              <a:rPr lang="en-IN" sz="1800" dirty="0">
                <a:latin typeface="Courier New" panose="02070309020205020404" pitchFamily="49" charset="0"/>
              </a:rPr>
              <a:t>if(</a:t>
            </a:r>
            <a:r>
              <a:rPr lang="en-IN" sz="1800" dirty="0" err="1">
                <a:latin typeface="Courier New" panose="02070309020205020404" pitchFamily="49" charset="0"/>
              </a:rPr>
              <a:t>de.inum</a:t>
            </a:r>
            <a:r>
              <a:rPr lang="en-IN" sz="1800" dirty="0">
                <a:latin typeface="Courier New" panose="02070309020205020404" pitchFamily="49" charset="0"/>
              </a:rPr>
              <a:t>==0 || de.name[0]==‘.’) continue;</a:t>
            </a:r>
          </a:p>
          <a:p>
            <a:r>
              <a:rPr lang="en-IN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strcpy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temp,from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temp,de.name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strcpy</a:t>
            </a:r>
            <a:r>
              <a:rPr lang="en-IN" sz="1800" dirty="0">
                <a:latin typeface="Courier New" panose="02070309020205020404" pitchFamily="49" charset="0"/>
              </a:rPr>
              <a:t>(temp2,to);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(temp2,"/");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(temp2,de.name);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mv_rek</a:t>
            </a:r>
            <a:r>
              <a:rPr lang="en-IN" sz="1800" dirty="0">
                <a:latin typeface="Courier New" panose="02070309020205020404" pitchFamily="49" charset="0"/>
              </a:rPr>
              <a:t>(temp,temp2);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else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{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EE600E-EAC7-4543-8C5D-E391018EB8BA}"/>
              </a:ext>
            </a:extLst>
          </p:cNvPr>
          <p:cNvSpPr txBox="1"/>
          <p:nvPr/>
        </p:nvSpPr>
        <p:spPr>
          <a:xfrm>
            <a:off x="6681670" y="611098"/>
            <a:ext cx="516513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while(read(fd0,&amp;de,sizeof(de))==</a:t>
            </a:r>
          </a:p>
          <a:p>
            <a:pPr>
              <a:tabLst>
                <a:tab pos="341313" algn="l"/>
              </a:tabLst>
            </a:pPr>
            <a:r>
              <a:rPr lang="en-IN" dirty="0">
                <a:latin typeface="Courier New" panose="02070309020205020404" pitchFamily="49" charset="0"/>
              </a:rPr>
              <a:t>	   </a:t>
            </a:r>
            <a:r>
              <a:rPr lang="en-IN" sz="1800" dirty="0" err="1">
                <a:latin typeface="Courier New" panose="02070309020205020404" pitchFamily="49" charset="0"/>
              </a:rPr>
              <a:t>sizeof</a:t>
            </a:r>
            <a:r>
              <a:rPr lang="en-IN" sz="1800" dirty="0">
                <a:latin typeface="Courier New" panose="02070309020205020404" pitchFamily="49" charset="0"/>
              </a:rPr>
              <a:t>(de))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if(</a:t>
            </a:r>
            <a:r>
              <a:rPr lang="en-IN" sz="1800" dirty="0" err="1">
                <a:latin typeface="Courier New" panose="02070309020205020404" pitchFamily="49" charset="0"/>
              </a:rPr>
              <a:t>de.inum</a:t>
            </a:r>
            <a:r>
              <a:rPr lang="en-IN" sz="1800" dirty="0">
                <a:latin typeface="Courier New" panose="02070309020205020404" pitchFamily="49" charset="0"/>
              </a:rPr>
              <a:t>==0 || de.name[0]=='.’) 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	continue;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</a:t>
            </a:r>
            <a:r>
              <a:rPr lang="en-IN" sz="1800" dirty="0" err="1">
                <a:latin typeface="Courier New" panose="02070309020205020404" pitchFamily="49" charset="0"/>
              </a:rPr>
              <a:t>strcpy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temp,from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temp,de.name</a:t>
            </a:r>
            <a:r>
              <a:rPr lang="en-IN" sz="1800" dirty="0">
                <a:latin typeface="Courier New" panose="02070309020205020404" pitchFamily="49" charset="0"/>
              </a:rPr>
              <a:t>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strcpy</a:t>
            </a:r>
            <a:r>
              <a:rPr lang="en-IN" sz="1800" dirty="0">
                <a:latin typeface="Courier New" panose="02070309020205020404" pitchFamily="49" charset="0"/>
              </a:rPr>
              <a:t>(temp2,buff);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(temp2,"/");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strcat</a:t>
            </a:r>
            <a:r>
              <a:rPr lang="en-IN" sz="1800" dirty="0">
                <a:latin typeface="Courier New" panose="02070309020205020404" pitchFamily="49" charset="0"/>
              </a:rPr>
              <a:t>(temp2,de.name);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</a:t>
            </a:r>
            <a:r>
              <a:rPr lang="en-IN" sz="1800" dirty="0" err="1">
                <a:latin typeface="Courier New" panose="02070309020205020404" pitchFamily="49" charset="0"/>
              </a:rPr>
              <a:t>mv_rek</a:t>
            </a:r>
            <a:r>
              <a:rPr lang="en-IN" sz="1800" dirty="0">
                <a:latin typeface="Courier New" panose="02070309020205020404" pitchFamily="49" charset="0"/>
              </a:rPr>
              <a:t>(temp,temp2);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unlink(temp);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unlink(to);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break;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close(fd0);  free(temp);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free(temp2); free(buff);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617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</a:t>
            </a:r>
            <a:r>
              <a:rPr lang="en-I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ing the mv command to XV6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E7C282-1B1C-42BC-AF22-83F5B5DA1BE7}"/>
              </a:ext>
            </a:extLst>
          </p:cNvPr>
          <p:cNvSpPr txBox="1"/>
          <p:nvPr/>
        </p:nvSpPr>
        <p:spPr>
          <a:xfrm>
            <a:off x="306178" y="903710"/>
            <a:ext cx="74445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Courier New" panose="02070309020205020404" pitchFamily="49" charset="0"/>
              </a:rPr>
              <a:t>int main(int </a:t>
            </a:r>
            <a:r>
              <a:rPr lang="en-IN" sz="1800" dirty="0" err="1">
                <a:latin typeface="Courier New" panose="02070309020205020404" pitchFamily="49" charset="0"/>
              </a:rPr>
              <a:t>argc,char</a:t>
            </a:r>
            <a:r>
              <a:rPr lang="en-IN" sz="1800" dirty="0">
                <a:latin typeface="Courier New" panose="02070309020205020404" pitchFamily="49" charset="0"/>
              </a:rPr>
              <a:t> *</a:t>
            </a:r>
            <a:r>
              <a:rPr lang="en-IN" sz="1800" dirty="0" err="1">
                <a:latin typeface="Courier New" panose="02070309020205020404" pitchFamily="49" charset="0"/>
              </a:rPr>
              <a:t>argv</a:t>
            </a:r>
            <a:r>
              <a:rPr lang="en-IN" sz="1800" dirty="0">
                <a:latin typeface="Courier New" panose="02070309020205020404" pitchFamily="49" charset="0"/>
              </a:rPr>
              <a:t>[])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if(</a:t>
            </a:r>
            <a:r>
              <a:rPr lang="en-IN" sz="1800" dirty="0" err="1">
                <a:latin typeface="Courier New" panose="02070309020205020404" pitchFamily="49" charset="0"/>
              </a:rPr>
              <a:t>argc</a:t>
            </a:r>
            <a:r>
              <a:rPr lang="en-IN" sz="1800" dirty="0">
                <a:latin typeface="Courier New" panose="02070309020205020404" pitchFamily="49" charset="0"/>
              </a:rPr>
              <a:t>&lt;2)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{</a:t>
            </a:r>
          </a:p>
          <a:p>
            <a:r>
              <a:rPr lang="fr-FR" sz="1800" dirty="0">
                <a:latin typeface="Courier New" panose="02070309020205020404" pitchFamily="49" charset="0"/>
              </a:rPr>
              <a:t>        printf(2,"Usage : mv [source] [</a:t>
            </a:r>
            <a:r>
              <a:rPr lang="fr-FR" sz="1800" dirty="0" err="1">
                <a:latin typeface="Courier New" panose="02070309020205020404" pitchFamily="49" charset="0"/>
              </a:rPr>
              <a:t>dest</a:t>
            </a:r>
            <a:r>
              <a:rPr lang="fr-FR" sz="1800" dirty="0">
                <a:latin typeface="Courier New" panose="02070309020205020404" pitchFamily="49" charset="0"/>
              </a:rPr>
              <a:t>]\n");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else if(</a:t>
            </a:r>
            <a:r>
              <a:rPr lang="en-IN" sz="1800" dirty="0" err="1">
                <a:latin typeface="Courier New" panose="02070309020205020404" pitchFamily="49" charset="0"/>
              </a:rPr>
              <a:t>strcmp</a:t>
            </a:r>
            <a:r>
              <a:rPr lang="en-IN" sz="1800" dirty="0"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latin typeface="Courier New" panose="02070309020205020404" pitchFamily="49" charset="0"/>
              </a:rPr>
              <a:t>argv</a:t>
            </a:r>
            <a:r>
              <a:rPr lang="en-IN" sz="1800" dirty="0">
                <a:latin typeface="Courier New" panose="02070309020205020404" pitchFamily="49" charset="0"/>
              </a:rPr>
              <a:t>[1],"*")==0)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</a:t>
            </a:r>
            <a:r>
              <a:rPr lang="en-IN" sz="1800" dirty="0" err="1">
                <a:latin typeface="Courier New" panose="02070309020205020404" pitchFamily="49" charset="0"/>
              </a:rPr>
              <a:t>mv_rek</a:t>
            </a:r>
            <a:r>
              <a:rPr lang="en-IN" sz="1800" dirty="0">
                <a:latin typeface="Courier New" panose="02070309020205020404" pitchFamily="49" charset="0"/>
              </a:rPr>
              <a:t>(".",</a:t>
            </a:r>
            <a:r>
              <a:rPr lang="en-IN" sz="1800" dirty="0" err="1">
                <a:latin typeface="Courier New" panose="02070309020205020404" pitchFamily="49" charset="0"/>
              </a:rPr>
              <a:t>argv</a:t>
            </a:r>
            <a:r>
              <a:rPr lang="en-IN" sz="1800" dirty="0">
                <a:latin typeface="Courier New" panose="02070309020205020404" pitchFamily="49" charset="0"/>
              </a:rPr>
              <a:t>[2]);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else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{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move(</a:t>
            </a:r>
            <a:r>
              <a:rPr lang="en-IN" sz="1800" dirty="0" err="1">
                <a:latin typeface="Courier New" panose="02070309020205020404" pitchFamily="49" charset="0"/>
              </a:rPr>
              <a:t>argv</a:t>
            </a:r>
            <a:r>
              <a:rPr lang="en-IN" sz="1800" dirty="0">
                <a:latin typeface="Courier New" panose="02070309020205020404" pitchFamily="49" charset="0"/>
              </a:rPr>
              <a:t>[1],</a:t>
            </a:r>
            <a:r>
              <a:rPr lang="en-IN" sz="1800" dirty="0" err="1">
                <a:latin typeface="Courier New" panose="02070309020205020404" pitchFamily="49" charset="0"/>
              </a:rPr>
              <a:t>argv</a:t>
            </a:r>
            <a:r>
              <a:rPr lang="en-IN" sz="1800" dirty="0">
                <a:latin typeface="Courier New" panose="02070309020205020404" pitchFamily="49" charset="0"/>
              </a:rPr>
              <a:t>[2]);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}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    exit();</a:t>
            </a:r>
          </a:p>
          <a:p>
            <a:r>
              <a:rPr lang="en-IN" sz="18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7CF53-5A11-4721-9BE5-762C88A8F7C9}"/>
              </a:ext>
            </a:extLst>
          </p:cNvPr>
          <p:cNvSpPr txBox="1"/>
          <p:nvPr/>
        </p:nvSpPr>
        <p:spPr>
          <a:xfrm>
            <a:off x="3286315" y="6044800"/>
            <a:ext cx="5619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code and exit from nano editor</a:t>
            </a:r>
          </a:p>
        </p:txBody>
      </p:sp>
    </p:spTree>
    <p:extLst>
      <p:ext uri="{BB962C8B-B14F-4D97-AF65-F5344CB8AC3E}">
        <p14:creationId xmlns:p14="http://schemas.microsoft.com/office/powerpoint/2010/main" val="89154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844638"/>
          </a:xfrm>
        </p:spPr>
        <p:txBody>
          <a:bodyPr/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exec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file code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600E11-0457-4B89-8B24-83E5340DFE4A}"/>
              </a:ext>
            </a:extLst>
          </p:cNvPr>
          <p:cNvSpPr txBox="1"/>
          <p:nvPr/>
        </p:nvSpPr>
        <p:spPr>
          <a:xfrm>
            <a:off x="326711" y="1705461"/>
            <a:ext cx="7145507" cy="3299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 Server using the Putty terminal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 the current directory to XV6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xv6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exec.c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 marL="742950" lvl="1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exec.c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will find the following code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07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687619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mv Command to XV6 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40C13E-854B-4113-A170-8C6744B64BCB}"/>
              </a:ext>
            </a:extLst>
          </p:cNvPr>
          <p:cNvSpPr txBox="1"/>
          <p:nvPr/>
        </p:nvSpPr>
        <p:spPr>
          <a:xfrm>
            <a:off x="278242" y="946105"/>
            <a:ext cx="8307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Steps Involved are</a:t>
            </a:r>
            <a:endParaRPr lang="en-IN" sz="2400" dirty="0"/>
          </a:p>
          <a:p>
            <a:pPr algn="l"/>
            <a:r>
              <a:rPr lang="en-IN" sz="2400" dirty="0"/>
              <a:t>Step1 --&gt; Adding Entries into </a:t>
            </a:r>
            <a:r>
              <a:rPr lang="en-IN" sz="2400" dirty="0" err="1"/>
              <a:t>Makefile</a:t>
            </a:r>
            <a:endParaRPr lang="en-IN" sz="2400" dirty="0"/>
          </a:p>
          <a:p>
            <a:pPr algn="l"/>
            <a:r>
              <a:rPr lang="en-IN" sz="2400" dirty="0"/>
              <a:t>	    vi </a:t>
            </a:r>
            <a:r>
              <a:rPr lang="en-IN" sz="2400" dirty="0" err="1"/>
              <a:t>Makefile</a:t>
            </a:r>
            <a:endParaRPr lang="en-IN" sz="2400" dirty="0"/>
          </a:p>
          <a:p>
            <a:pPr algn="l"/>
            <a:r>
              <a:rPr lang="en-IN" sz="2400" dirty="0"/>
              <a:t>	     type </a:t>
            </a:r>
            <a:r>
              <a:rPr lang="en-IN" sz="2400" dirty="0" err="1"/>
              <a:t>i</a:t>
            </a:r>
            <a:r>
              <a:rPr lang="en-IN" sz="2400" dirty="0"/>
              <a:t>  to change to insert mode</a:t>
            </a:r>
          </a:p>
          <a:p>
            <a:pPr algn="l"/>
            <a:r>
              <a:rPr lang="en-IN" sz="2400" dirty="0"/>
              <a:t>	     go to UPROG=  section</a:t>
            </a:r>
          </a:p>
          <a:p>
            <a:pPr algn="l"/>
            <a:r>
              <a:rPr lang="en-IN" sz="2400" dirty="0"/>
              <a:t>	     at the end of the block add the statement  _mv\</a:t>
            </a:r>
          </a:p>
          <a:p>
            <a:pPr algn="l"/>
            <a:r>
              <a:rPr lang="en-IN" sz="2400" dirty="0"/>
              <a:t>	     go to EXTRA=  section</a:t>
            </a:r>
          </a:p>
          <a:p>
            <a:pPr algn="l"/>
            <a:r>
              <a:rPr lang="en-IN" sz="2400" dirty="0"/>
              <a:t>	     at the end of the Line3 in this block Add </a:t>
            </a:r>
            <a:r>
              <a:rPr lang="en-IN" sz="2400" dirty="0" err="1"/>
              <a:t>mv.c</a:t>
            </a:r>
            <a:r>
              <a:rPr lang="en-IN" sz="2400" dirty="0"/>
              <a:t>\</a:t>
            </a:r>
          </a:p>
          <a:p>
            <a:pPr algn="l"/>
            <a:r>
              <a:rPr lang="en-IN" sz="2400" dirty="0"/>
              <a:t>	     save the data and exit from vi editor</a:t>
            </a:r>
          </a:p>
          <a:p>
            <a:pPr algn="l"/>
            <a:r>
              <a:rPr lang="en-IN" sz="2400" dirty="0"/>
              <a:t>Step2 --&gt; Delete the Existing xv6 image</a:t>
            </a:r>
          </a:p>
          <a:p>
            <a:pPr algn="l"/>
            <a:r>
              <a:rPr lang="en-IN" sz="2400" dirty="0"/>
              <a:t>	    make clean</a:t>
            </a:r>
          </a:p>
          <a:p>
            <a:pPr algn="l"/>
            <a:r>
              <a:rPr lang="en-IN" sz="2400" dirty="0"/>
              <a:t>Step3 --&gt; Create a new image of xv6</a:t>
            </a:r>
          </a:p>
          <a:p>
            <a:pPr algn="l"/>
            <a:r>
              <a:rPr lang="en-IN" sz="2400" dirty="0"/>
              <a:t>	    make</a:t>
            </a:r>
          </a:p>
          <a:p>
            <a:pPr algn="l"/>
            <a:r>
              <a:rPr lang="en-IN" sz="2400" dirty="0"/>
              <a:t>Step4 --&gt; Launch the xv6 OS</a:t>
            </a:r>
          </a:p>
          <a:p>
            <a:pPr algn="l"/>
            <a:r>
              <a:rPr lang="en-IN" sz="2400" dirty="0"/>
              <a:t>	    make </a:t>
            </a:r>
            <a:r>
              <a:rPr lang="en-IN" sz="2400" dirty="0" err="1"/>
              <a:t>qemu-nox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0750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64" y="121186"/>
            <a:ext cx="8091053" cy="687619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mv Command to XV6 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5BD291-F347-4380-ADAA-58AFB089EAF4}"/>
              </a:ext>
            </a:extLst>
          </p:cNvPr>
          <p:cNvSpPr txBox="1"/>
          <p:nvPr/>
        </p:nvSpPr>
        <p:spPr>
          <a:xfrm>
            <a:off x="148305" y="913984"/>
            <a:ext cx="102956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/>
              <a:t>Step5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 See the List of commands </a:t>
            </a:r>
          </a:p>
          <a:p>
            <a:pPr algn="l"/>
            <a:r>
              <a:rPr lang="en-IN" sz="2400" dirty="0"/>
              <a:t>	   ls </a:t>
            </a:r>
          </a:p>
          <a:p>
            <a:pPr algn="l"/>
            <a:r>
              <a:rPr lang="en-IN" sz="2400" dirty="0"/>
              <a:t>	   you find mv command</a:t>
            </a:r>
          </a:p>
          <a:p>
            <a:pPr algn="l"/>
            <a:r>
              <a:rPr lang="en-IN" sz="2400" dirty="0"/>
              <a:t>Assuming that there are no text files in your xv6 Directory</a:t>
            </a:r>
          </a:p>
          <a:p>
            <a:pPr algn="l"/>
            <a:r>
              <a:rPr lang="en-IN" sz="2400" dirty="0"/>
              <a:t>Step6</a:t>
            </a:r>
            <a:r>
              <a:rPr lang="en-IN" sz="2400" dirty="0">
                <a:sym typeface="Wingdings" panose="05000000000000000000" pitchFamily="2" charset="2"/>
              </a:rPr>
              <a:t>  Create a new file with name F1.txt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cat&gt;F1.txt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Type some data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type </a:t>
            </a:r>
            <a:r>
              <a:rPr lang="en-IN" sz="2400" dirty="0" err="1">
                <a:sym typeface="Wingdings" panose="05000000000000000000" pitchFamily="2" charset="2"/>
              </a:rPr>
              <a:t>Ctrl+d</a:t>
            </a:r>
            <a:r>
              <a:rPr lang="en-IN" sz="2400" dirty="0">
                <a:sym typeface="Wingdings" panose="05000000000000000000" pitchFamily="2" charset="2"/>
              </a:rPr>
              <a:t> to come out 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Step7 Execute and check the mv Command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mv F1.txt  F2.txt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Step8 check the Output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F1.txt is Renamed with F2.txt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Step9 Come out from xv6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 use </a:t>
            </a:r>
            <a:r>
              <a:rPr lang="en-IN" sz="2400" dirty="0" err="1">
                <a:sym typeface="Wingdings" panose="05000000000000000000" pitchFamily="2" charset="2"/>
              </a:rPr>
              <a:t>ctrl+a</a:t>
            </a:r>
            <a:r>
              <a:rPr lang="en-IN" sz="2400" dirty="0">
                <a:sym typeface="Wingdings" panose="05000000000000000000" pitchFamily="2" charset="2"/>
              </a:rPr>
              <a:t>   x</a:t>
            </a:r>
          </a:p>
        </p:txBody>
      </p:sp>
    </p:spTree>
    <p:extLst>
      <p:ext uri="{BB962C8B-B14F-4D97-AF65-F5344CB8AC3E}">
        <p14:creationId xmlns:p14="http://schemas.microsoft.com/office/powerpoint/2010/main" val="3980375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764" y="60593"/>
            <a:ext cx="6399084" cy="772294"/>
          </a:xfrm>
        </p:spPr>
        <p:txBody>
          <a:bodyPr/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 cd Command to XV6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5E5A98-C1C6-4AF5-9F18-19A7542C5142}"/>
              </a:ext>
            </a:extLst>
          </p:cNvPr>
          <p:cNvSpPr txBox="1"/>
          <p:nvPr/>
        </p:nvSpPr>
        <p:spPr>
          <a:xfrm>
            <a:off x="552831" y="2273092"/>
            <a:ext cx="36545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"</a:t>
            </a:r>
            <a:r>
              <a:rPr lang="en-IN" dirty="0" err="1"/>
              <a:t>types.h</a:t>
            </a:r>
            <a:r>
              <a:rPr lang="en-IN" dirty="0"/>
              <a:t>"</a:t>
            </a:r>
          </a:p>
          <a:p>
            <a:r>
              <a:rPr lang="en-IN" dirty="0"/>
              <a:t>#include "</a:t>
            </a:r>
            <a:r>
              <a:rPr lang="en-IN" dirty="0" err="1"/>
              <a:t>stat.h</a:t>
            </a:r>
            <a:r>
              <a:rPr lang="en-IN" dirty="0"/>
              <a:t>"</a:t>
            </a:r>
          </a:p>
          <a:p>
            <a:r>
              <a:rPr lang="en-IN" dirty="0"/>
              <a:t>#include "</a:t>
            </a:r>
            <a:r>
              <a:rPr lang="en-IN" dirty="0" err="1"/>
              <a:t>user.h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int main(int </a:t>
            </a:r>
            <a:r>
              <a:rPr lang="en-IN" dirty="0" err="1"/>
              <a:t>argc,char</a:t>
            </a:r>
            <a:r>
              <a:rPr lang="en-IN" dirty="0"/>
              <a:t> *</a:t>
            </a:r>
            <a:r>
              <a:rPr lang="en-IN" dirty="0" err="1"/>
              <a:t>argv</a:t>
            </a:r>
            <a:r>
              <a:rPr lang="en-IN" dirty="0"/>
              <a:t>[])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if(</a:t>
            </a:r>
            <a:r>
              <a:rPr lang="en-IN" dirty="0" err="1"/>
              <a:t>argc</a:t>
            </a:r>
            <a:r>
              <a:rPr lang="en-IN" dirty="0"/>
              <a:t>&lt;2)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exit();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if(</a:t>
            </a:r>
            <a:r>
              <a:rPr lang="en-IN" dirty="0" err="1"/>
              <a:t>chdir</a:t>
            </a:r>
            <a:r>
              <a:rPr lang="en-IN" dirty="0"/>
              <a:t>(</a:t>
            </a:r>
            <a:r>
              <a:rPr lang="en-IN" dirty="0" err="1"/>
              <a:t>argv</a:t>
            </a:r>
            <a:r>
              <a:rPr lang="en-IN" dirty="0"/>
              <a:t>[1])!= 0)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exit();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exit();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473AD-D9CE-4E0E-960D-E0B416A51C22}"/>
              </a:ext>
            </a:extLst>
          </p:cNvPr>
          <p:cNvSpPr txBox="1"/>
          <p:nvPr/>
        </p:nvSpPr>
        <p:spPr>
          <a:xfrm>
            <a:off x="5479031" y="5946130"/>
            <a:ext cx="4837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code and exit from vi editor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E4733-9364-4904-8717-9795F7A6F1EB}"/>
              </a:ext>
            </a:extLst>
          </p:cNvPr>
          <p:cNvSpPr txBox="1"/>
          <p:nvPr/>
        </p:nvSpPr>
        <p:spPr>
          <a:xfrm>
            <a:off x="640965" y="703432"/>
            <a:ext cx="78060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Purpose of the program is to Change the Directory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Step1 --&gt;  Create a new file with the Name cd1.c</a:t>
            </a:r>
          </a:p>
          <a:p>
            <a:pPr algn="l"/>
            <a:r>
              <a:rPr lang="en-IN" sz="2400" dirty="0"/>
              <a:t>Step2 --&gt;  Write the Following Code </a:t>
            </a:r>
          </a:p>
        </p:txBody>
      </p:sp>
    </p:spTree>
    <p:extLst>
      <p:ext uri="{BB962C8B-B14F-4D97-AF65-F5344CB8AC3E}">
        <p14:creationId xmlns:p14="http://schemas.microsoft.com/office/powerpoint/2010/main" val="1517443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89836"/>
            <a:ext cx="10636784" cy="687619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cd Command to XV6 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40C13E-854B-4113-A170-8C6744B64BCB}"/>
              </a:ext>
            </a:extLst>
          </p:cNvPr>
          <p:cNvSpPr txBox="1"/>
          <p:nvPr/>
        </p:nvSpPr>
        <p:spPr>
          <a:xfrm>
            <a:off x="278242" y="946105"/>
            <a:ext cx="8307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Steps Involved are</a:t>
            </a:r>
            <a:endParaRPr lang="en-IN" sz="2400" dirty="0"/>
          </a:p>
          <a:p>
            <a:pPr algn="l"/>
            <a:r>
              <a:rPr lang="en-IN" sz="2400" dirty="0"/>
              <a:t>Step1 --&gt; Adding Entries into </a:t>
            </a:r>
            <a:r>
              <a:rPr lang="en-IN" sz="2400" dirty="0" err="1"/>
              <a:t>Makefile</a:t>
            </a:r>
            <a:endParaRPr lang="en-IN" sz="2400" dirty="0"/>
          </a:p>
          <a:p>
            <a:pPr algn="l"/>
            <a:r>
              <a:rPr lang="en-IN" sz="2400" dirty="0"/>
              <a:t>	    vi </a:t>
            </a:r>
            <a:r>
              <a:rPr lang="en-IN" sz="2400" dirty="0" err="1"/>
              <a:t>Makefile</a:t>
            </a:r>
            <a:endParaRPr lang="en-IN" sz="2400" dirty="0"/>
          </a:p>
          <a:p>
            <a:pPr algn="l"/>
            <a:r>
              <a:rPr lang="en-IN" sz="2400" dirty="0"/>
              <a:t>	     type </a:t>
            </a:r>
            <a:r>
              <a:rPr lang="en-IN" sz="2400" dirty="0" err="1"/>
              <a:t>i</a:t>
            </a:r>
            <a:r>
              <a:rPr lang="en-IN" sz="2400" dirty="0"/>
              <a:t>  to change to insert mode</a:t>
            </a:r>
          </a:p>
          <a:p>
            <a:pPr algn="l"/>
            <a:r>
              <a:rPr lang="en-IN" sz="2400" dirty="0"/>
              <a:t>	     go to UPROG=  section</a:t>
            </a:r>
          </a:p>
          <a:p>
            <a:pPr algn="l"/>
            <a:r>
              <a:rPr lang="en-IN" sz="2400" dirty="0"/>
              <a:t>	     at the end of the block add the statement  _cd1\</a:t>
            </a:r>
          </a:p>
          <a:p>
            <a:pPr algn="l"/>
            <a:r>
              <a:rPr lang="en-IN" sz="2400" dirty="0"/>
              <a:t>	     go to EXTRA=  section</a:t>
            </a:r>
          </a:p>
          <a:p>
            <a:pPr algn="l"/>
            <a:r>
              <a:rPr lang="en-IN" sz="2400" dirty="0"/>
              <a:t>	     at the end of the Line3 in this block Add cd1.c\</a:t>
            </a:r>
          </a:p>
          <a:p>
            <a:pPr algn="l"/>
            <a:r>
              <a:rPr lang="en-IN" sz="2400" dirty="0"/>
              <a:t>	     save the data and exit from vi editor</a:t>
            </a:r>
          </a:p>
          <a:p>
            <a:pPr algn="l"/>
            <a:r>
              <a:rPr lang="en-IN" sz="2400" dirty="0"/>
              <a:t>Step2 --&gt; Delete the Existing xv6 image</a:t>
            </a:r>
          </a:p>
          <a:p>
            <a:pPr algn="l"/>
            <a:r>
              <a:rPr lang="en-IN" sz="2400" dirty="0"/>
              <a:t>	    make clean</a:t>
            </a:r>
          </a:p>
          <a:p>
            <a:pPr algn="l"/>
            <a:r>
              <a:rPr lang="en-IN" sz="2400" dirty="0"/>
              <a:t>Step3 --&gt; Create a new image of xv6</a:t>
            </a:r>
          </a:p>
          <a:p>
            <a:pPr algn="l"/>
            <a:r>
              <a:rPr lang="en-IN" sz="2400" dirty="0"/>
              <a:t>	    make</a:t>
            </a:r>
          </a:p>
          <a:p>
            <a:pPr algn="l"/>
            <a:r>
              <a:rPr lang="en-IN" sz="2400" dirty="0"/>
              <a:t>Step4 --&gt; Launch the xv6 OS</a:t>
            </a:r>
          </a:p>
          <a:p>
            <a:pPr algn="l"/>
            <a:r>
              <a:rPr lang="en-IN" sz="2400" dirty="0"/>
              <a:t>	    make </a:t>
            </a:r>
            <a:r>
              <a:rPr lang="en-IN" sz="2400" dirty="0" err="1"/>
              <a:t>qemu-nox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2832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164" y="121186"/>
            <a:ext cx="8091053" cy="687619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cd Command to XV6 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5BD291-F347-4380-ADAA-58AFB089EAF4}"/>
              </a:ext>
            </a:extLst>
          </p:cNvPr>
          <p:cNvSpPr txBox="1"/>
          <p:nvPr/>
        </p:nvSpPr>
        <p:spPr>
          <a:xfrm>
            <a:off x="148305" y="913984"/>
            <a:ext cx="1029568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/>
              <a:t>Step5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 See the List of commands </a:t>
            </a:r>
          </a:p>
          <a:p>
            <a:pPr algn="l"/>
            <a:r>
              <a:rPr lang="en-IN" sz="2400" dirty="0"/>
              <a:t>	   ls </a:t>
            </a:r>
          </a:p>
          <a:p>
            <a:pPr algn="l"/>
            <a:r>
              <a:rPr lang="en-IN" sz="2400" dirty="0"/>
              <a:t>	   you find cd1 command</a:t>
            </a:r>
          </a:p>
          <a:p>
            <a:pPr algn="l"/>
            <a:r>
              <a:rPr lang="en-IN" sz="2400" dirty="0"/>
              <a:t>Step6</a:t>
            </a:r>
            <a:r>
              <a:rPr lang="en-IN" sz="2400" dirty="0">
                <a:sym typeface="Wingdings" panose="05000000000000000000" pitchFamily="2" charset="2"/>
              </a:rPr>
              <a:t>  Create a new Directory with the Name Sample   </a:t>
            </a:r>
            <a:r>
              <a:rPr lang="en-IN" sz="2400" dirty="0" err="1">
                <a:sym typeface="Wingdings" panose="05000000000000000000" pitchFamily="2" charset="2"/>
              </a:rPr>
              <a:t>mkdir</a:t>
            </a:r>
            <a:r>
              <a:rPr lang="en-IN" sz="2400" dirty="0">
                <a:sym typeface="Wingdings" panose="05000000000000000000" pitchFamily="2" charset="2"/>
              </a:rPr>
              <a:t> Sample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Step7 Change the Directory to Sample   cd1 Sample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(You will find $ </a:t>
            </a:r>
            <a:r>
              <a:rPr lang="en-IN" sz="2400" dirty="0" err="1">
                <a:sym typeface="Wingdings" panose="05000000000000000000" pitchFamily="2" charset="2"/>
              </a:rPr>
              <a:t>Symobl</a:t>
            </a:r>
            <a:r>
              <a:rPr lang="en-IN" sz="2400" dirty="0">
                <a:sym typeface="Wingdings" panose="05000000000000000000" pitchFamily="2" charset="2"/>
              </a:rPr>
              <a:t> only at the prompt  Code should be written 			Separately to display the prompt again)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Step8 check the Output by typing </a:t>
            </a:r>
            <a:r>
              <a:rPr lang="en-IN" sz="2400" dirty="0" err="1">
                <a:sym typeface="Wingdings" panose="05000000000000000000" pitchFamily="2" charset="2"/>
              </a:rPr>
              <a:t>pwd</a:t>
            </a:r>
            <a:endParaRPr lang="en-IN" sz="2400" dirty="0">
              <a:sym typeface="Wingdings" panose="05000000000000000000" pitchFamily="2" charset="2"/>
            </a:endParaRP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You will find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.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. .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Step9 Come to root directory of XV6  cd ..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Step10 Come out from xv6</a:t>
            </a: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	    use </a:t>
            </a:r>
            <a:r>
              <a:rPr lang="en-IN" sz="2400" dirty="0" err="1">
                <a:sym typeface="Wingdings" panose="05000000000000000000" pitchFamily="2" charset="2"/>
              </a:rPr>
              <a:t>ctrl+a</a:t>
            </a:r>
            <a:r>
              <a:rPr lang="en-IN" sz="2400" dirty="0">
                <a:sym typeface="Wingdings" panose="05000000000000000000" pitchFamily="2" charset="2"/>
              </a:rPr>
              <a:t>   x</a:t>
            </a:r>
          </a:p>
        </p:txBody>
      </p:sp>
    </p:spTree>
    <p:extLst>
      <p:ext uri="{BB962C8B-B14F-4D97-AF65-F5344CB8AC3E}">
        <p14:creationId xmlns:p14="http://schemas.microsoft.com/office/powerpoint/2010/main" val="294550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C9A072-DAF0-4EBE-94AA-267B988C8904}"/>
              </a:ext>
            </a:extLst>
          </p:cNvPr>
          <p:cNvSpPr txBox="1"/>
          <p:nvPr/>
        </p:nvSpPr>
        <p:spPr>
          <a:xfrm>
            <a:off x="176271" y="1247762"/>
            <a:ext cx="472167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"</a:t>
            </a:r>
            <a:r>
              <a:rPr lang="en-US" sz="2000" dirty="0" err="1"/>
              <a:t>types.h</a:t>
            </a:r>
            <a:r>
              <a:rPr lang="en-US" sz="2000" dirty="0"/>
              <a:t>"</a:t>
            </a:r>
          </a:p>
          <a:p>
            <a:r>
              <a:rPr lang="en-US" sz="2000" dirty="0"/>
              <a:t>#include "</a:t>
            </a:r>
            <a:r>
              <a:rPr lang="en-US" sz="2000" dirty="0" err="1"/>
              <a:t>param.h</a:t>
            </a:r>
            <a:r>
              <a:rPr lang="en-US" sz="2000" dirty="0"/>
              <a:t>"</a:t>
            </a:r>
          </a:p>
          <a:p>
            <a:r>
              <a:rPr lang="en-US" sz="2000" dirty="0"/>
              <a:t>#include "</a:t>
            </a:r>
            <a:r>
              <a:rPr lang="en-US" sz="2000" dirty="0" err="1"/>
              <a:t>memlayout.h</a:t>
            </a:r>
            <a:r>
              <a:rPr lang="en-US" sz="2000" dirty="0"/>
              <a:t>"</a:t>
            </a:r>
          </a:p>
          <a:p>
            <a:r>
              <a:rPr lang="en-US" sz="2000" dirty="0"/>
              <a:t>#include "</a:t>
            </a:r>
            <a:r>
              <a:rPr lang="en-US" sz="2000" dirty="0" err="1"/>
              <a:t>mmu.h</a:t>
            </a:r>
            <a:r>
              <a:rPr lang="en-US" sz="2000" dirty="0"/>
              <a:t>"</a:t>
            </a:r>
          </a:p>
          <a:p>
            <a:r>
              <a:rPr lang="en-US" sz="2000" dirty="0"/>
              <a:t>#include "</a:t>
            </a:r>
            <a:r>
              <a:rPr lang="en-US" sz="2000" dirty="0" err="1"/>
              <a:t>proc.h</a:t>
            </a:r>
            <a:r>
              <a:rPr lang="en-US" sz="2000" dirty="0"/>
              <a:t>"</a:t>
            </a:r>
          </a:p>
          <a:p>
            <a:r>
              <a:rPr lang="en-US" sz="2000" dirty="0"/>
              <a:t>#include "</a:t>
            </a:r>
            <a:r>
              <a:rPr lang="en-US" sz="2000" dirty="0" err="1"/>
              <a:t>defs.h</a:t>
            </a:r>
            <a:r>
              <a:rPr lang="en-US" sz="2000" dirty="0"/>
              <a:t>"</a:t>
            </a:r>
          </a:p>
          <a:p>
            <a:r>
              <a:rPr lang="en-US" sz="2000" dirty="0"/>
              <a:t>#include "x86.h"</a:t>
            </a:r>
          </a:p>
          <a:p>
            <a:r>
              <a:rPr lang="en-US" sz="2000" dirty="0"/>
              <a:t>#include "</a:t>
            </a:r>
            <a:r>
              <a:rPr lang="en-US" sz="2000" dirty="0" err="1"/>
              <a:t>elf.h</a:t>
            </a:r>
            <a:r>
              <a:rPr lang="en-US" sz="2000" dirty="0"/>
              <a:t>“</a:t>
            </a:r>
          </a:p>
          <a:p>
            <a:endParaRPr lang="en-US" sz="2000" dirty="0"/>
          </a:p>
          <a:p>
            <a:r>
              <a:rPr lang="en-US" sz="2000" dirty="0"/>
              <a:t>int exec(char *path, char **</a:t>
            </a:r>
            <a:r>
              <a:rPr lang="en-US" sz="2000" dirty="0" err="1"/>
              <a:t>argv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char *s, *last;</a:t>
            </a:r>
          </a:p>
          <a:p>
            <a:r>
              <a:rPr lang="en-US" sz="2000" dirty="0"/>
              <a:t>  int </a:t>
            </a:r>
            <a:r>
              <a:rPr lang="en-US" sz="2000" dirty="0" err="1"/>
              <a:t>i</a:t>
            </a:r>
            <a:r>
              <a:rPr lang="en-US" sz="2000" dirty="0"/>
              <a:t>, off;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uint</a:t>
            </a:r>
            <a:r>
              <a:rPr lang="en-US" sz="2000" dirty="0"/>
              <a:t> </a:t>
            </a:r>
            <a:r>
              <a:rPr lang="en-US" sz="2000" dirty="0" err="1"/>
              <a:t>argc</a:t>
            </a:r>
            <a:r>
              <a:rPr lang="en-US" sz="2000" dirty="0"/>
              <a:t>, </a:t>
            </a:r>
            <a:r>
              <a:rPr lang="en-US" sz="2000" dirty="0" err="1"/>
              <a:t>sz</a:t>
            </a:r>
            <a:r>
              <a:rPr lang="en-US" sz="2000" dirty="0"/>
              <a:t>, </a:t>
            </a:r>
            <a:r>
              <a:rPr lang="en-US" sz="2000" dirty="0" err="1"/>
              <a:t>sp</a:t>
            </a:r>
            <a:r>
              <a:rPr lang="en-US" sz="2000" dirty="0"/>
              <a:t>, </a:t>
            </a:r>
            <a:r>
              <a:rPr lang="en-US" sz="2000" dirty="0" err="1"/>
              <a:t>ustack</a:t>
            </a:r>
            <a:r>
              <a:rPr lang="en-US" sz="2000" dirty="0"/>
              <a:t>[3+MAXARG+1];</a:t>
            </a:r>
          </a:p>
          <a:p>
            <a:r>
              <a:rPr lang="en-US" sz="2000" dirty="0"/>
              <a:t>  struct </a:t>
            </a:r>
            <a:r>
              <a:rPr lang="en-US" sz="2000" dirty="0" err="1"/>
              <a:t>elfhdr</a:t>
            </a:r>
            <a:r>
              <a:rPr lang="en-US" sz="2000" dirty="0"/>
              <a:t> elf;</a:t>
            </a:r>
          </a:p>
          <a:p>
            <a:r>
              <a:rPr lang="en-US" sz="2000" dirty="0"/>
              <a:t>  struct </a:t>
            </a:r>
            <a:r>
              <a:rPr lang="en-US" sz="2000" dirty="0" err="1"/>
              <a:t>inode</a:t>
            </a:r>
            <a:r>
              <a:rPr lang="en-US" sz="2000" dirty="0"/>
              <a:t> *</a:t>
            </a:r>
            <a:r>
              <a:rPr lang="en-US" sz="2000" dirty="0" err="1"/>
              <a:t>ip</a:t>
            </a:r>
            <a:r>
              <a:rPr lang="en-US" sz="2000" dirty="0"/>
              <a:t>;</a:t>
            </a:r>
          </a:p>
          <a:p>
            <a:r>
              <a:rPr lang="en-US" sz="2000" dirty="0"/>
              <a:t>  struct </a:t>
            </a:r>
            <a:r>
              <a:rPr lang="en-US" sz="2000" dirty="0" err="1"/>
              <a:t>proghdr</a:t>
            </a:r>
            <a:r>
              <a:rPr lang="en-US" sz="2000" dirty="0"/>
              <a:t> </a:t>
            </a:r>
            <a:r>
              <a:rPr lang="en-US" sz="2000" dirty="0" err="1"/>
              <a:t>ph</a:t>
            </a:r>
            <a:r>
              <a:rPr lang="en-US" sz="2000" dirty="0"/>
              <a:t>;</a:t>
            </a:r>
            <a:r>
              <a:rPr lang="en-US" sz="2400" dirty="0"/>
              <a:t> 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4D20C531-1496-4DE3-A2B2-99CCFA2D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71363"/>
            <a:ext cx="10636784" cy="602884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exec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file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E107E5-EBBE-405A-9342-7452971C91A8}"/>
              </a:ext>
            </a:extLst>
          </p:cNvPr>
          <p:cNvSpPr txBox="1"/>
          <p:nvPr/>
        </p:nvSpPr>
        <p:spPr>
          <a:xfrm>
            <a:off x="258619" y="773201"/>
            <a:ext cx="2703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of </a:t>
            </a:r>
            <a:r>
              <a:rPr kumimoji="0" lang="en-IN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exec.c</a:t>
            </a: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7B7577-EC34-40B5-BD0D-FC4D83A29A32}"/>
              </a:ext>
            </a:extLst>
          </p:cNvPr>
          <p:cNvSpPr txBox="1"/>
          <p:nvPr/>
        </p:nvSpPr>
        <p:spPr>
          <a:xfrm>
            <a:off x="5420426" y="715084"/>
            <a:ext cx="610061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pde_t</a:t>
            </a:r>
            <a:r>
              <a:rPr lang="en-US" sz="2000" dirty="0"/>
              <a:t> *</a:t>
            </a:r>
            <a:r>
              <a:rPr lang="en-US" sz="2000" dirty="0" err="1"/>
              <a:t>pgdir</a:t>
            </a:r>
            <a:r>
              <a:rPr lang="en-US" sz="2000" dirty="0"/>
              <a:t>, *</a:t>
            </a:r>
            <a:r>
              <a:rPr lang="en-US" sz="2000" dirty="0" err="1"/>
              <a:t>oldpgdir</a:t>
            </a:r>
            <a:r>
              <a:rPr lang="en-US" sz="2000" dirty="0"/>
              <a:t>;</a:t>
            </a:r>
          </a:p>
          <a:p>
            <a:r>
              <a:rPr lang="en-US" sz="2000" dirty="0"/>
              <a:t>  struct proc *</a:t>
            </a:r>
            <a:r>
              <a:rPr lang="en-US" sz="2000" dirty="0" err="1"/>
              <a:t>curproc</a:t>
            </a:r>
            <a:r>
              <a:rPr lang="en-US" sz="2000" dirty="0"/>
              <a:t> = </a:t>
            </a:r>
            <a:r>
              <a:rPr lang="en-US" sz="2000" dirty="0" err="1"/>
              <a:t>myproc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begin_op</a:t>
            </a:r>
            <a:r>
              <a:rPr lang="en-US" sz="2000" dirty="0"/>
              <a:t>();</a:t>
            </a:r>
          </a:p>
          <a:p>
            <a:r>
              <a:rPr lang="en-US" sz="2000" dirty="0"/>
              <a:t>  if((</a:t>
            </a:r>
            <a:r>
              <a:rPr lang="en-US" sz="2000" dirty="0" err="1"/>
              <a:t>ip</a:t>
            </a:r>
            <a:r>
              <a:rPr lang="en-US" sz="2000" dirty="0"/>
              <a:t> = </a:t>
            </a:r>
            <a:r>
              <a:rPr lang="en-US" sz="2000" dirty="0" err="1"/>
              <a:t>namei</a:t>
            </a:r>
            <a:r>
              <a:rPr lang="en-US" sz="2000" dirty="0"/>
              <a:t>(path)) == 0){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end_op</a:t>
            </a:r>
            <a:r>
              <a:rPr lang="en-US" sz="2000" dirty="0"/>
              <a:t>();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cprintf</a:t>
            </a:r>
            <a:r>
              <a:rPr lang="en-US" sz="2000" dirty="0"/>
              <a:t>("exec: fail\n");</a:t>
            </a:r>
          </a:p>
          <a:p>
            <a:r>
              <a:rPr lang="en-US" sz="2000" dirty="0"/>
              <a:t>    return -1;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ilock</a:t>
            </a:r>
            <a:r>
              <a:rPr lang="en-US" sz="2000" dirty="0"/>
              <a:t>(</a:t>
            </a:r>
            <a:r>
              <a:rPr lang="en-US" sz="2000" dirty="0" err="1"/>
              <a:t>ip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pgdir</a:t>
            </a:r>
            <a:r>
              <a:rPr lang="en-US" sz="2000" dirty="0"/>
              <a:t> = 0;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// Check ELF header</a:t>
            </a:r>
          </a:p>
          <a:p>
            <a:r>
              <a:rPr lang="en-US" sz="2000" dirty="0"/>
              <a:t>  if(</a:t>
            </a:r>
            <a:r>
              <a:rPr lang="en-US" sz="2000" dirty="0" err="1"/>
              <a:t>readi</a:t>
            </a:r>
            <a:r>
              <a:rPr lang="en-US" sz="2000" dirty="0"/>
              <a:t>(</a:t>
            </a:r>
            <a:r>
              <a:rPr lang="en-US" sz="2000" dirty="0" err="1"/>
              <a:t>ip</a:t>
            </a:r>
            <a:r>
              <a:rPr lang="en-US" sz="2000" dirty="0"/>
              <a:t>, (char*)&amp;elf, 0, </a:t>
            </a:r>
            <a:r>
              <a:rPr lang="en-US" sz="2000" dirty="0" err="1"/>
              <a:t>sizeof</a:t>
            </a:r>
            <a:r>
              <a:rPr lang="en-US" sz="2000" dirty="0"/>
              <a:t>(elf)) != </a:t>
            </a:r>
            <a:r>
              <a:rPr lang="en-US" sz="2000" dirty="0" err="1"/>
              <a:t>sizeof</a:t>
            </a:r>
            <a:r>
              <a:rPr lang="en-US" sz="2000" dirty="0"/>
              <a:t>(elf))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if(</a:t>
            </a:r>
            <a:r>
              <a:rPr lang="en-US" sz="2000" dirty="0" err="1"/>
              <a:t>elf.magic</a:t>
            </a:r>
            <a:r>
              <a:rPr lang="en-US" sz="2000" dirty="0"/>
              <a:t> != ELF_MAGIC)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if((</a:t>
            </a:r>
            <a:r>
              <a:rPr lang="en-US" sz="2000" dirty="0" err="1"/>
              <a:t>pgdir</a:t>
            </a:r>
            <a:r>
              <a:rPr lang="en-US" sz="2000" dirty="0"/>
              <a:t> = </a:t>
            </a:r>
            <a:r>
              <a:rPr lang="en-US" sz="2000" dirty="0" err="1"/>
              <a:t>setupkvm</a:t>
            </a:r>
            <a:r>
              <a:rPr lang="en-US" sz="2000" dirty="0"/>
              <a:t>()) == 0)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</a:t>
            </a:r>
            <a:r>
              <a:rPr lang="en-US" sz="2000" b="1" dirty="0">
                <a:solidFill>
                  <a:srgbClr val="00B050"/>
                </a:solidFill>
              </a:rPr>
              <a:t>// Load program into memory.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sz</a:t>
            </a:r>
            <a:r>
              <a:rPr lang="en-US" sz="2000" dirty="0"/>
              <a:t> = 0;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1283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C9A072-DAF0-4EBE-94AA-267B988C8904}"/>
              </a:ext>
            </a:extLst>
          </p:cNvPr>
          <p:cNvSpPr txBox="1"/>
          <p:nvPr/>
        </p:nvSpPr>
        <p:spPr>
          <a:xfrm>
            <a:off x="136244" y="1127719"/>
            <a:ext cx="64400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for(</a:t>
            </a:r>
            <a:r>
              <a:rPr lang="en-US" sz="2000" dirty="0" err="1"/>
              <a:t>i</a:t>
            </a:r>
            <a:r>
              <a:rPr lang="en-US" sz="2000" dirty="0"/>
              <a:t>=0, off=</a:t>
            </a:r>
            <a:r>
              <a:rPr lang="en-US" sz="2000" dirty="0" err="1"/>
              <a:t>elf.phoff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&lt;</a:t>
            </a:r>
            <a:r>
              <a:rPr lang="en-US" sz="2000" dirty="0" err="1"/>
              <a:t>elf.phnum</a:t>
            </a:r>
            <a:r>
              <a:rPr lang="en-US" sz="2000" dirty="0"/>
              <a:t>; </a:t>
            </a:r>
            <a:r>
              <a:rPr lang="en-US" sz="2000" dirty="0" err="1"/>
              <a:t>i</a:t>
            </a:r>
            <a:r>
              <a:rPr lang="en-US" sz="2000" dirty="0"/>
              <a:t>++, off+=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ph</a:t>
            </a:r>
            <a:r>
              <a:rPr lang="en-US" sz="2000" dirty="0"/>
              <a:t>)){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readi</a:t>
            </a:r>
            <a:r>
              <a:rPr lang="en-US" sz="2000" dirty="0"/>
              <a:t>(</a:t>
            </a:r>
            <a:r>
              <a:rPr lang="en-US" sz="2000" dirty="0" err="1"/>
              <a:t>ip</a:t>
            </a:r>
            <a:r>
              <a:rPr lang="en-US" sz="2000" dirty="0"/>
              <a:t>, (char*)&amp;</a:t>
            </a:r>
            <a:r>
              <a:rPr lang="en-US" sz="2000" dirty="0" err="1"/>
              <a:t>ph</a:t>
            </a:r>
            <a:r>
              <a:rPr lang="en-US" sz="2000" dirty="0"/>
              <a:t>, off,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ph</a:t>
            </a:r>
            <a:r>
              <a:rPr lang="en-US" sz="2000" dirty="0"/>
              <a:t>)) !=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ph</a:t>
            </a:r>
            <a:r>
              <a:rPr lang="en-US" sz="2000" dirty="0"/>
              <a:t>))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ph.type</a:t>
            </a:r>
            <a:r>
              <a:rPr lang="en-US" sz="2000" dirty="0"/>
              <a:t> != ELF_PROG_LOAD)</a:t>
            </a:r>
          </a:p>
          <a:p>
            <a:r>
              <a:rPr lang="en-US" sz="2000" dirty="0"/>
              <a:t>     continue;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ph.memsz</a:t>
            </a:r>
            <a:r>
              <a:rPr lang="en-US" sz="2000" dirty="0"/>
              <a:t> &lt; </a:t>
            </a:r>
            <a:r>
              <a:rPr lang="en-US" sz="2000" dirty="0" err="1"/>
              <a:t>ph.filesz</a:t>
            </a:r>
            <a:r>
              <a:rPr lang="en-US" sz="2000" dirty="0"/>
              <a:t>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ph.vaddr</a:t>
            </a:r>
            <a:r>
              <a:rPr lang="en-US" sz="2000" dirty="0"/>
              <a:t> + </a:t>
            </a:r>
            <a:r>
              <a:rPr lang="en-US" sz="2000" dirty="0" err="1"/>
              <a:t>ph.memsz</a:t>
            </a:r>
            <a:r>
              <a:rPr lang="en-US" sz="2000" dirty="0"/>
              <a:t> &lt; </a:t>
            </a:r>
            <a:r>
              <a:rPr lang="en-US" sz="2000" dirty="0" err="1"/>
              <a:t>ph.vaddr</a:t>
            </a:r>
            <a:r>
              <a:rPr lang="en-US" sz="2000" dirty="0"/>
              <a:t>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  if((</a:t>
            </a:r>
            <a:r>
              <a:rPr lang="en-US" sz="2000" dirty="0" err="1"/>
              <a:t>sz</a:t>
            </a:r>
            <a:r>
              <a:rPr lang="en-US" sz="2000" dirty="0"/>
              <a:t> = </a:t>
            </a:r>
            <a:r>
              <a:rPr lang="en-US" sz="2000" dirty="0" err="1"/>
              <a:t>allocuvm</a:t>
            </a:r>
            <a:r>
              <a:rPr lang="en-US" sz="2000" dirty="0"/>
              <a:t>(</a:t>
            </a:r>
            <a:r>
              <a:rPr lang="en-US" sz="2000" dirty="0" err="1"/>
              <a:t>pgdir</a:t>
            </a:r>
            <a:r>
              <a:rPr lang="en-US" sz="2000" dirty="0"/>
              <a:t>, </a:t>
            </a:r>
            <a:r>
              <a:rPr lang="en-US" sz="2000" dirty="0" err="1"/>
              <a:t>sz</a:t>
            </a:r>
            <a:r>
              <a:rPr lang="en-US" sz="2000" dirty="0"/>
              <a:t>, </a:t>
            </a:r>
            <a:r>
              <a:rPr lang="en-US" sz="2000" dirty="0" err="1"/>
              <a:t>ph.vaddr</a:t>
            </a:r>
            <a:r>
              <a:rPr lang="en-US" sz="2000" dirty="0"/>
              <a:t> + </a:t>
            </a:r>
            <a:r>
              <a:rPr lang="en-US" sz="2000" dirty="0" err="1"/>
              <a:t>ph.memsz</a:t>
            </a:r>
            <a:r>
              <a:rPr lang="en-US" sz="2000" dirty="0"/>
              <a:t>)) == 0)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ph.vaddr</a:t>
            </a:r>
            <a:r>
              <a:rPr lang="en-US" sz="2000" dirty="0"/>
              <a:t> % PGSIZE != 0)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loaduvm</a:t>
            </a:r>
            <a:r>
              <a:rPr lang="en-US" sz="2000" dirty="0"/>
              <a:t>(</a:t>
            </a:r>
            <a:r>
              <a:rPr lang="en-US" sz="2000" dirty="0" err="1"/>
              <a:t>pgdir</a:t>
            </a:r>
            <a:r>
              <a:rPr lang="en-US" sz="2000" dirty="0"/>
              <a:t>, (char*)</a:t>
            </a:r>
            <a:r>
              <a:rPr lang="en-US" sz="2000" dirty="0" err="1"/>
              <a:t>ph.vaddr</a:t>
            </a:r>
            <a:r>
              <a:rPr lang="en-US" sz="2000" dirty="0"/>
              <a:t>, </a:t>
            </a:r>
            <a:r>
              <a:rPr lang="en-US" sz="2000" dirty="0" err="1"/>
              <a:t>ip</a:t>
            </a:r>
            <a:r>
              <a:rPr lang="en-US" sz="2000" dirty="0"/>
              <a:t>, </a:t>
            </a:r>
            <a:r>
              <a:rPr lang="en-US" sz="2000" dirty="0" err="1"/>
              <a:t>ph.off</a:t>
            </a:r>
            <a:r>
              <a:rPr lang="en-US" sz="2000" dirty="0"/>
              <a:t>, </a:t>
            </a:r>
            <a:r>
              <a:rPr lang="en-US" sz="2000" dirty="0" err="1"/>
              <a:t>ph.filesz</a:t>
            </a:r>
            <a:r>
              <a:rPr lang="en-US" sz="2000" dirty="0"/>
              <a:t>) &lt; 0)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iunlockput</a:t>
            </a:r>
            <a:r>
              <a:rPr lang="en-US" sz="2000" dirty="0"/>
              <a:t>(</a:t>
            </a:r>
            <a:r>
              <a:rPr lang="en-US" sz="2000" dirty="0" err="1"/>
              <a:t>ip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end_op</a:t>
            </a:r>
            <a:r>
              <a:rPr lang="en-US" sz="2000" dirty="0"/>
              <a:t>();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4D20C531-1496-4DE3-A2B2-99CCFA2D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71363"/>
            <a:ext cx="10636784" cy="602884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exex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file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E107E5-EBBE-405A-9342-7452971C91A8}"/>
              </a:ext>
            </a:extLst>
          </p:cNvPr>
          <p:cNvSpPr txBox="1"/>
          <p:nvPr/>
        </p:nvSpPr>
        <p:spPr>
          <a:xfrm>
            <a:off x="258619" y="634661"/>
            <a:ext cx="2703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of </a:t>
            </a:r>
            <a:r>
              <a:rPr kumimoji="0" lang="en-IN" sz="2400" b="1" i="0" u="sng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exec.c</a:t>
            </a: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D0033-B534-4917-93B4-B67F97D0C62F}"/>
              </a:ext>
            </a:extLst>
          </p:cNvPr>
          <p:cNvSpPr txBox="1"/>
          <p:nvPr/>
        </p:nvSpPr>
        <p:spPr>
          <a:xfrm>
            <a:off x="6301517" y="985488"/>
            <a:ext cx="64400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ip</a:t>
            </a:r>
            <a:r>
              <a:rPr lang="en-US" sz="2000" dirty="0"/>
              <a:t> = 0;</a:t>
            </a:r>
          </a:p>
          <a:p>
            <a:r>
              <a:rPr lang="en-US" sz="2000" dirty="0"/>
              <a:t>  </a:t>
            </a:r>
            <a:r>
              <a:rPr lang="en-US" sz="2000" b="1" dirty="0">
                <a:solidFill>
                  <a:srgbClr val="00B050"/>
                </a:solidFill>
              </a:rPr>
              <a:t>// Allocate two pages at the next page boundary.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  // Make the first inaccessible.  Use the second as the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  //user stack.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sz</a:t>
            </a:r>
            <a:r>
              <a:rPr lang="en-US" sz="2000" dirty="0"/>
              <a:t> = PGROUNDUP(</a:t>
            </a:r>
            <a:r>
              <a:rPr lang="en-US" sz="2000" dirty="0" err="1"/>
              <a:t>sz</a:t>
            </a:r>
            <a:r>
              <a:rPr lang="en-US" sz="2000" dirty="0"/>
              <a:t>);</a:t>
            </a:r>
          </a:p>
          <a:p>
            <a:r>
              <a:rPr lang="en-US" sz="2000" dirty="0"/>
              <a:t>  if((</a:t>
            </a:r>
            <a:r>
              <a:rPr lang="en-US" sz="2000" dirty="0" err="1"/>
              <a:t>sz</a:t>
            </a:r>
            <a:r>
              <a:rPr lang="en-US" sz="2000" dirty="0"/>
              <a:t> = </a:t>
            </a:r>
            <a:r>
              <a:rPr lang="en-US" sz="2000" dirty="0" err="1"/>
              <a:t>allocuvm</a:t>
            </a:r>
            <a:r>
              <a:rPr lang="en-US" sz="2000" dirty="0"/>
              <a:t>(</a:t>
            </a:r>
            <a:r>
              <a:rPr lang="en-US" sz="2000" dirty="0" err="1"/>
              <a:t>pgdir</a:t>
            </a:r>
            <a:r>
              <a:rPr lang="en-US" sz="2000" dirty="0"/>
              <a:t>, </a:t>
            </a:r>
            <a:r>
              <a:rPr lang="en-US" sz="2000" dirty="0" err="1"/>
              <a:t>sz</a:t>
            </a:r>
            <a:r>
              <a:rPr lang="en-US" sz="2000" dirty="0"/>
              <a:t>, </a:t>
            </a:r>
            <a:r>
              <a:rPr lang="en-US" sz="2000" dirty="0" err="1"/>
              <a:t>sz</a:t>
            </a:r>
            <a:r>
              <a:rPr lang="en-US" sz="2000" dirty="0"/>
              <a:t> + 2*PGSIZE)) == 0)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clearpteu</a:t>
            </a:r>
            <a:r>
              <a:rPr lang="en-US" sz="2000" dirty="0"/>
              <a:t>(</a:t>
            </a:r>
            <a:r>
              <a:rPr lang="en-US" sz="2000" dirty="0" err="1"/>
              <a:t>pgdir</a:t>
            </a:r>
            <a:r>
              <a:rPr lang="en-US" sz="2000" dirty="0"/>
              <a:t>, (char*)(</a:t>
            </a:r>
            <a:r>
              <a:rPr lang="en-US" sz="2000" dirty="0" err="1"/>
              <a:t>sz</a:t>
            </a:r>
            <a:r>
              <a:rPr lang="en-US" sz="2000" dirty="0"/>
              <a:t> - 2*PGSIZE));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sp</a:t>
            </a:r>
            <a:r>
              <a:rPr lang="en-US" sz="2000" dirty="0"/>
              <a:t> = </a:t>
            </a:r>
            <a:r>
              <a:rPr lang="en-US" sz="2000" dirty="0" err="1"/>
              <a:t>sz</a:t>
            </a:r>
            <a:r>
              <a:rPr lang="en-US" sz="2000" dirty="0"/>
              <a:t>;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// Push argument strings, prepare rest of stack in </a:t>
            </a:r>
            <a:r>
              <a:rPr lang="en-US" sz="2000" b="1" dirty="0" err="1">
                <a:solidFill>
                  <a:srgbClr val="00B050"/>
                </a:solidFill>
              </a:rPr>
              <a:t>ustack</a:t>
            </a:r>
            <a:r>
              <a:rPr lang="en-US" sz="2000" b="1" dirty="0">
                <a:solidFill>
                  <a:srgbClr val="00B050"/>
                </a:solidFill>
              </a:rPr>
              <a:t>.</a:t>
            </a:r>
          </a:p>
          <a:p>
            <a:r>
              <a:rPr lang="en-US" sz="2000" dirty="0"/>
              <a:t>  for(</a:t>
            </a:r>
            <a:r>
              <a:rPr lang="en-US" sz="2000" dirty="0" err="1"/>
              <a:t>argc</a:t>
            </a:r>
            <a:r>
              <a:rPr lang="en-US" sz="2000" dirty="0"/>
              <a:t> = 0; </a:t>
            </a:r>
            <a:r>
              <a:rPr lang="en-US" sz="2000" dirty="0" err="1"/>
              <a:t>argv</a:t>
            </a:r>
            <a:r>
              <a:rPr lang="en-US" sz="2000" dirty="0"/>
              <a:t>[</a:t>
            </a:r>
            <a:r>
              <a:rPr lang="en-US" sz="2000" dirty="0" err="1"/>
              <a:t>argc</a:t>
            </a:r>
            <a:r>
              <a:rPr lang="en-US" sz="2000" dirty="0"/>
              <a:t>]; </a:t>
            </a:r>
            <a:r>
              <a:rPr lang="en-US" sz="2000" dirty="0" err="1"/>
              <a:t>argc</a:t>
            </a:r>
            <a:r>
              <a:rPr lang="en-US" sz="2000" dirty="0"/>
              <a:t>++) {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argc</a:t>
            </a:r>
            <a:r>
              <a:rPr lang="en-US" sz="2000" dirty="0"/>
              <a:t> &gt;= MAXARG)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sp</a:t>
            </a:r>
            <a:r>
              <a:rPr lang="en-US" sz="2000" dirty="0"/>
              <a:t> = (</a:t>
            </a:r>
            <a:r>
              <a:rPr lang="en-US" sz="2000" dirty="0" err="1"/>
              <a:t>sp</a:t>
            </a:r>
            <a:r>
              <a:rPr lang="en-US" sz="2000" dirty="0"/>
              <a:t> - (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argv</a:t>
            </a:r>
            <a:r>
              <a:rPr lang="en-US" sz="2000" dirty="0"/>
              <a:t>[</a:t>
            </a:r>
            <a:r>
              <a:rPr lang="en-US" sz="2000" dirty="0" err="1"/>
              <a:t>argc</a:t>
            </a:r>
            <a:r>
              <a:rPr lang="en-US" sz="2000" dirty="0"/>
              <a:t>]) + 1)) &amp; ~3;</a:t>
            </a:r>
          </a:p>
          <a:p>
            <a:r>
              <a:rPr lang="en-US" sz="2000" dirty="0"/>
              <a:t>    if(</a:t>
            </a:r>
            <a:r>
              <a:rPr lang="en-US" sz="2000" dirty="0" err="1"/>
              <a:t>copyout</a:t>
            </a:r>
            <a:r>
              <a:rPr lang="en-US" sz="2000" dirty="0"/>
              <a:t>(</a:t>
            </a:r>
            <a:r>
              <a:rPr lang="en-US" sz="2000" dirty="0" err="1"/>
              <a:t>pgdir</a:t>
            </a:r>
            <a:r>
              <a:rPr lang="en-US" sz="2000" dirty="0"/>
              <a:t>, </a:t>
            </a:r>
            <a:r>
              <a:rPr lang="en-US" sz="2000" dirty="0" err="1"/>
              <a:t>sp</a:t>
            </a:r>
            <a:r>
              <a:rPr lang="en-US" sz="2000" dirty="0"/>
              <a:t>, </a:t>
            </a:r>
            <a:r>
              <a:rPr lang="en-US" sz="2000" dirty="0" err="1"/>
              <a:t>argv</a:t>
            </a:r>
            <a:r>
              <a:rPr lang="en-US" sz="2000" dirty="0"/>
              <a:t>[</a:t>
            </a:r>
            <a:r>
              <a:rPr lang="en-US" sz="2000" dirty="0" err="1"/>
              <a:t>argc</a:t>
            </a:r>
            <a:r>
              <a:rPr lang="en-US" sz="2000" dirty="0"/>
              <a:t>],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argv</a:t>
            </a:r>
            <a:r>
              <a:rPr lang="en-US" sz="2000" dirty="0"/>
              <a:t>[</a:t>
            </a:r>
            <a:r>
              <a:rPr lang="en-US" sz="2000" dirty="0" err="1"/>
              <a:t>argc</a:t>
            </a:r>
            <a:r>
              <a:rPr lang="en-US" sz="2000" dirty="0"/>
              <a:t>]) + 1) &lt; 0)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ustack</a:t>
            </a:r>
            <a:r>
              <a:rPr lang="en-US" sz="2000" dirty="0"/>
              <a:t>[3+argc] = </a:t>
            </a:r>
            <a:r>
              <a:rPr lang="en-US" sz="2000" dirty="0" err="1"/>
              <a:t>sp</a:t>
            </a:r>
            <a:r>
              <a:rPr lang="en-US" sz="2000" dirty="0"/>
              <a:t>;</a:t>
            </a:r>
          </a:p>
          <a:p>
            <a:r>
              <a:rPr lang="en-US" sz="20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1710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CC9A072-DAF0-4EBE-94AA-267B988C8904}"/>
              </a:ext>
            </a:extLst>
          </p:cNvPr>
          <p:cNvSpPr txBox="1"/>
          <p:nvPr/>
        </p:nvSpPr>
        <p:spPr>
          <a:xfrm>
            <a:off x="136244" y="1127719"/>
            <a:ext cx="61652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ustack</a:t>
            </a:r>
            <a:r>
              <a:rPr lang="en-US" sz="2000" dirty="0"/>
              <a:t>[3+argc] = 0;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ustack</a:t>
            </a:r>
            <a:r>
              <a:rPr lang="en-US" sz="2000" dirty="0"/>
              <a:t>[0] = 0xffffffff;  </a:t>
            </a:r>
            <a:r>
              <a:rPr lang="en-US" sz="2000" b="1" dirty="0">
                <a:solidFill>
                  <a:srgbClr val="00B050"/>
                </a:solidFill>
              </a:rPr>
              <a:t>// fake return PC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ustack</a:t>
            </a:r>
            <a:r>
              <a:rPr lang="en-US" sz="2000" dirty="0"/>
              <a:t>[1] = </a:t>
            </a:r>
            <a:r>
              <a:rPr lang="en-US" sz="2000" dirty="0" err="1"/>
              <a:t>argc</a:t>
            </a:r>
            <a:r>
              <a:rPr lang="en-US" sz="2000" dirty="0"/>
              <a:t>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ustack</a:t>
            </a:r>
            <a:r>
              <a:rPr lang="en-US" sz="2000" dirty="0"/>
              <a:t>[2] = </a:t>
            </a:r>
            <a:r>
              <a:rPr lang="en-US" sz="2000" dirty="0" err="1"/>
              <a:t>sp</a:t>
            </a:r>
            <a:r>
              <a:rPr lang="en-US" sz="2000" dirty="0"/>
              <a:t> - (argc+1)*4;  </a:t>
            </a:r>
            <a:r>
              <a:rPr lang="en-US" sz="2000" b="1" dirty="0">
                <a:solidFill>
                  <a:srgbClr val="00B050"/>
                </a:solidFill>
              </a:rPr>
              <a:t>// </a:t>
            </a:r>
            <a:r>
              <a:rPr lang="en-US" sz="2000" b="1" dirty="0" err="1">
                <a:solidFill>
                  <a:srgbClr val="00B050"/>
                </a:solidFill>
              </a:rPr>
              <a:t>argv</a:t>
            </a:r>
            <a:r>
              <a:rPr lang="en-US" sz="2000" b="1" dirty="0">
                <a:solidFill>
                  <a:srgbClr val="00B050"/>
                </a:solidFill>
              </a:rPr>
              <a:t> pointer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sp</a:t>
            </a:r>
            <a:r>
              <a:rPr lang="en-US" sz="2000" dirty="0"/>
              <a:t> -= (3+argc+1) * 4;</a:t>
            </a:r>
          </a:p>
          <a:p>
            <a:r>
              <a:rPr lang="en-US" sz="2000" dirty="0"/>
              <a:t>  if(</a:t>
            </a:r>
            <a:r>
              <a:rPr lang="en-US" sz="2000" dirty="0" err="1"/>
              <a:t>copyout</a:t>
            </a:r>
            <a:r>
              <a:rPr lang="en-US" sz="2000" dirty="0"/>
              <a:t>(</a:t>
            </a:r>
            <a:r>
              <a:rPr lang="en-US" sz="2000" dirty="0" err="1"/>
              <a:t>pgdir</a:t>
            </a:r>
            <a:r>
              <a:rPr lang="en-US" sz="2000" dirty="0"/>
              <a:t>, </a:t>
            </a:r>
            <a:r>
              <a:rPr lang="en-US" sz="2000" dirty="0" err="1"/>
              <a:t>sp</a:t>
            </a:r>
            <a:r>
              <a:rPr lang="en-US" sz="2000" dirty="0"/>
              <a:t>, </a:t>
            </a:r>
            <a:r>
              <a:rPr lang="en-US" sz="2000" dirty="0" err="1"/>
              <a:t>ustack</a:t>
            </a:r>
            <a:r>
              <a:rPr lang="en-US" sz="2000" dirty="0"/>
              <a:t>, (3+argc+1)*4) &lt; 0)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goto</a:t>
            </a:r>
            <a:r>
              <a:rPr lang="en-US" sz="2000" dirty="0"/>
              <a:t> bad;</a:t>
            </a:r>
          </a:p>
          <a:p>
            <a:r>
              <a:rPr lang="en-US" sz="2000" dirty="0"/>
              <a:t> 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// Save program name for debugging.</a:t>
            </a:r>
          </a:p>
          <a:p>
            <a:r>
              <a:rPr lang="en-US" sz="2000" dirty="0"/>
              <a:t>  for(last=s=path; *s; s++)</a:t>
            </a:r>
          </a:p>
          <a:p>
            <a:r>
              <a:rPr lang="en-US" sz="2000" dirty="0"/>
              <a:t>    if(*s == '/')</a:t>
            </a:r>
          </a:p>
          <a:p>
            <a:r>
              <a:rPr lang="en-US" sz="2000" dirty="0"/>
              <a:t>      last = s+1;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safestrcpy</a:t>
            </a:r>
            <a:r>
              <a:rPr lang="en-US" sz="2000" dirty="0"/>
              <a:t>(</a:t>
            </a:r>
            <a:r>
              <a:rPr lang="en-US" sz="2000" dirty="0" err="1"/>
              <a:t>curproc</a:t>
            </a:r>
            <a:r>
              <a:rPr lang="en-US" sz="2000" dirty="0"/>
              <a:t>-&gt;name, last,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curproc</a:t>
            </a:r>
            <a:r>
              <a:rPr lang="en-US" sz="2000" dirty="0"/>
              <a:t>-&gt;name));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B050"/>
                </a:solidFill>
              </a:rPr>
              <a:t>// Commit to the user image.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oldpgdir</a:t>
            </a:r>
            <a:r>
              <a:rPr lang="en-US" sz="2000" dirty="0"/>
              <a:t> = </a:t>
            </a:r>
            <a:r>
              <a:rPr lang="en-US" sz="2000" dirty="0" err="1"/>
              <a:t>curproc</a:t>
            </a:r>
            <a:r>
              <a:rPr lang="en-US" sz="2000" dirty="0"/>
              <a:t>-&gt;</a:t>
            </a:r>
            <a:r>
              <a:rPr lang="en-US" sz="2000" dirty="0" err="1"/>
              <a:t>pgdir</a:t>
            </a:r>
            <a:r>
              <a:rPr lang="en-US" sz="2000" dirty="0"/>
              <a:t>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curproc</a:t>
            </a:r>
            <a:r>
              <a:rPr lang="en-US" sz="2000" dirty="0"/>
              <a:t>-&gt;</a:t>
            </a:r>
            <a:r>
              <a:rPr lang="en-US" sz="2000" dirty="0" err="1"/>
              <a:t>pgdir</a:t>
            </a:r>
            <a:r>
              <a:rPr lang="en-US" sz="2000" dirty="0"/>
              <a:t> = </a:t>
            </a:r>
            <a:r>
              <a:rPr lang="en-US" sz="2000" dirty="0" err="1"/>
              <a:t>pgdir</a:t>
            </a:r>
            <a:r>
              <a:rPr lang="en-US" sz="2000" dirty="0"/>
              <a:t>; </a:t>
            </a:r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4D20C531-1496-4DE3-A2B2-99CCFA2DD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1" y="171363"/>
            <a:ext cx="10636784" cy="602884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Understanding the 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exec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r>
              <a:rPr lang="en-US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US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file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E107E5-EBBE-405A-9342-7452971C91A8}"/>
              </a:ext>
            </a:extLst>
          </p:cNvPr>
          <p:cNvSpPr txBox="1"/>
          <p:nvPr/>
        </p:nvSpPr>
        <p:spPr>
          <a:xfrm>
            <a:off x="258619" y="634661"/>
            <a:ext cx="2703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 of e</a:t>
            </a:r>
            <a:r>
              <a:rPr lang="en-IN" sz="2400" b="1" u="sng" dirty="0" err="1">
                <a:solidFill>
                  <a:srgbClr val="0070C0"/>
                </a:solidFill>
                <a:latin typeface="Calibri" panose="020F0502020204030204"/>
              </a:rPr>
              <a:t>xec</a:t>
            </a: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.c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D0033-B534-4917-93B4-B67F97D0C62F}"/>
              </a:ext>
            </a:extLst>
          </p:cNvPr>
          <p:cNvSpPr txBox="1"/>
          <p:nvPr/>
        </p:nvSpPr>
        <p:spPr>
          <a:xfrm>
            <a:off x="6976793" y="1300302"/>
            <a:ext cx="44234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curproc</a:t>
            </a:r>
            <a:r>
              <a:rPr lang="en-US" sz="2000" dirty="0"/>
              <a:t>-&gt;</a:t>
            </a:r>
            <a:r>
              <a:rPr lang="en-US" sz="2000" dirty="0" err="1"/>
              <a:t>sz</a:t>
            </a:r>
            <a:r>
              <a:rPr lang="en-US" sz="2000" dirty="0"/>
              <a:t> = </a:t>
            </a:r>
            <a:r>
              <a:rPr lang="en-US" sz="2000" dirty="0" err="1"/>
              <a:t>sz</a:t>
            </a:r>
            <a:r>
              <a:rPr lang="en-US" sz="2000" dirty="0"/>
              <a:t>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curproc</a:t>
            </a:r>
            <a:r>
              <a:rPr lang="en-US" sz="2000" dirty="0"/>
              <a:t>-&gt;</a:t>
            </a:r>
            <a:r>
              <a:rPr lang="en-US" sz="2000" dirty="0" err="1"/>
              <a:t>tf</a:t>
            </a:r>
            <a:r>
              <a:rPr lang="en-US" sz="2000" dirty="0"/>
              <a:t>-&gt;</a:t>
            </a:r>
            <a:r>
              <a:rPr lang="en-US" sz="2000" dirty="0" err="1"/>
              <a:t>eip</a:t>
            </a:r>
            <a:r>
              <a:rPr lang="en-US" sz="2000" dirty="0"/>
              <a:t> = </a:t>
            </a:r>
            <a:r>
              <a:rPr lang="en-US" sz="2000" dirty="0" err="1"/>
              <a:t>elf.entry</a:t>
            </a:r>
            <a:r>
              <a:rPr lang="en-US" sz="2000" dirty="0"/>
              <a:t>;  // main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curproc</a:t>
            </a:r>
            <a:r>
              <a:rPr lang="en-US" sz="2000" dirty="0"/>
              <a:t>-&gt;</a:t>
            </a:r>
            <a:r>
              <a:rPr lang="en-US" sz="2000" dirty="0" err="1"/>
              <a:t>tf</a:t>
            </a:r>
            <a:r>
              <a:rPr lang="en-US" sz="2000" dirty="0"/>
              <a:t>-&gt;</a:t>
            </a:r>
            <a:r>
              <a:rPr lang="en-US" sz="2000" dirty="0" err="1"/>
              <a:t>esp</a:t>
            </a:r>
            <a:r>
              <a:rPr lang="en-US" sz="2000" dirty="0"/>
              <a:t> = </a:t>
            </a:r>
            <a:r>
              <a:rPr lang="en-US" sz="2000" dirty="0" err="1"/>
              <a:t>sp</a:t>
            </a:r>
            <a:r>
              <a:rPr lang="en-US" sz="2000" dirty="0"/>
              <a:t>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switchuvm</a:t>
            </a:r>
            <a:r>
              <a:rPr lang="en-US" sz="2000" dirty="0"/>
              <a:t>(</a:t>
            </a:r>
            <a:r>
              <a:rPr lang="en-US" sz="2000" dirty="0" err="1"/>
              <a:t>curproc</a:t>
            </a:r>
            <a:r>
              <a:rPr lang="en-US" sz="2000" dirty="0"/>
              <a:t>);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freevm</a:t>
            </a:r>
            <a:r>
              <a:rPr lang="en-US" sz="2000" dirty="0"/>
              <a:t>(</a:t>
            </a:r>
            <a:r>
              <a:rPr lang="en-US" sz="2000" dirty="0" err="1"/>
              <a:t>oldpgdir</a:t>
            </a:r>
            <a:r>
              <a:rPr lang="en-US" sz="2000" dirty="0"/>
              <a:t>);</a:t>
            </a:r>
          </a:p>
          <a:p>
            <a:r>
              <a:rPr lang="en-US" sz="2000" dirty="0"/>
              <a:t>  return 0;</a:t>
            </a:r>
            <a:endParaRPr lang="en-IN" sz="2000" dirty="0"/>
          </a:p>
          <a:p>
            <a:r>
              <a:rPr lang="en-IN" sz="2000" dirty="0"/>
              <a:t>bad:</a:t>
            </a:r>
          </a:p>
          <a:p>
            <a:r>
              <a:rPr lang="en-IN" sz="2000" dirty="0"/>
              <a:t>  if(</a:t>
            </a:r>
            <a:r>
              <a:rPr lang="en-IN" sz="2000" dirty="0" err="1"/>
              <a:t>pgdir</a:t>
            </a:r>
            <a:r>
              <a:rPr lang="en-IN" sz="2000" dirty="0"/>
              <a:t>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freevm</a:t>
            </a:r>
            <a:r>
              <a:rPr lang="en-IN" sz="2000" dirty="0"/>
              <a:t>(</a:t>
            </a:r>
            <a:r>
              <a:rPr lang="en-IN" sz="2000" dirty="0" err="1"/>
              <a:t>pgdir</a:t>
            </a:r>
            <a:r>
              <a:rPr lang="en-IN" sz="2000" dirty="0"/>
              <a:t>);</a:t>
            </a:r>
          </a:p>
          <a:p>
            <a:r>
              <a:rPr lang="en-IN" sz="2000" dirty="0"/>
              <a:t>  if(</a:t>
            </a:r>
            <a:r>
              <a:rPr lang="en-IN" sz="2000" dirty="0" err="1"/>
              <a:t>ip</a:t>
            </a:r>
            <a:r>
              <a:rPr lang="en-IN" sz="2000" dirty="0"/>
              <a:t>){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iunlockput</a:t>
            </a:r>
            <a:r>
              <a:rPr lang="en-IN" sz="2000" dirty="0"/>
              <a:t>(</a:t>
            </a:r>
            <a:r>
              <a:rPr lang="en-IN" sz="2000" dirty="0" err="1"/>
              <a:t>ip</a:t>
            </a:r>
            <a:r>
              <a:rPr lang="en-IN" sz="2000" dirty="0"/>
              <a:t>);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end_op</a:t>
            </a:r>
            <a:r>
              <a:rPr lang="en-IN" sz="2000" dirty="0"/>
              <a:t>();</a:t>
            </a:r>
          </a:p>
          <a:p>
            <a:r>
              <a:rPr lang="en-IN" sz="2000" dirty="0"/>
              <a:t>  }</a:t>
            </a:r>
          </a:p>
          <a:p>
            <a:r>
              <a:rPr lang="en-IN" sz="2000" dirty="0"/>
              <a:t>  return -1;</a:t>
            </a:r>
          </a:p>
          <a:p>
            <a:r>
              <a:rPr lang="en-IN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3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Replacing the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sh.c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File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5E5A98-C1C6-4AF5-9F18-19A7542C5142}"/>
              </a:ext>
            </a:extLst>
          </p:cNvPr>
          <p:cNvSpPr txBox="1"/>
          <p:nvPr/>
        </p:nvSpPr>
        <p:spPr>
          <a:xfrm>
            <a:off x="254826" y="840831"/>
            <a:ext cx="1108633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To make the next commands that we are going to learn we should modify the </a:t>
            </a:r>
            <a:r>
              <a:rPr lang="en-IN" sz="2400" b="1" dirty="0" err="1"/>
              <a:t>sh.c</a:t>
            </a:r>
            <a:r>
              <a:rPr lang="en-IN" sz="2400" b="1" dirty="0"/>
              <a:t> source code </a:t>
            </a:r>
            <a:r>
              <a:rPr lang="en-IN" sz="2400" b="1" dirty="0">
                <a:solidFill>
                  <a:srgbClr val="0070C0"/>
                </a:solidFill>
              </a:rPr>
              <a:t>(Originally you will learn how to modify the </a:t>
            </a:r>
            <a:r>
              <a:rPr lang="en-IN" sz="2400" b="1" dirty="0" err="1">
                <a:solidFill>
                  <a:srgbClr val="0070C0"/>
                </a:solidFill>
              </a:rPr>
              <a:t>sh.c</a:t>
            </a:r>
            <a:r>
              <a:rPr lang="en-IN" sz="2400" b="1" dirty="0">
                <a:solidFill>
                  <a:srgbClr val="0070C0"/>
                </a:solidFill>
              </a:rPr>
              <a:t> code in further sessions for now our OSD team modified the code and you can download the code file </a:t>
            </a:r>
            <a:r>
              <a:rPr lang="en-IN" sz="2400" b="1" dirty="0" err="1">
                <a:solidFill>
                  <a:srgbClr val="0070C0"/>
                </a:solidFill>
              </a:rPr>
              <a:t>sh.c</a:t>
            </a:r>
            <a:r>
              <a:rPr lang="en-IN" sz="2400" b="1" dirty="0">
                <a:solidFill>
                  <a:srgbClr val="0070C0"/>
                </a:solidFill>
              </a:rPr>
              <a:t> from LMS)</a:t>
            </a:r>
            <a:endParaRPr lang="en-IN" sz="2400" b="1" dirty="0"/>
          </a:p>
          <a:p>
            <a:pPr algn="l"/>
            <a:endParaRPr lang="en-IN" sz="2400" dirty="0"/>
          </a:p>
          <a:p>
            <a:pPr algn="l"/>
            <a:r>
              <a:rPr lang="en-IN" sz="2400" b="1" dirty="0"/>
              <a:t>Steps</a:t>
            </a:r>
            <a:endParaRPr lang="en-IN" sz="2400" dirty="0"/>
          </a:p>
          <a:p>
            <a:pPr algn="l"/>
            <a:r>
              <a:rPr lang="en-IN" sz="2400" dirty="0"/>
              <a:t>Step1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Change your current directory to xv6 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  cd xv6</a:t>
            </a:r>
          </a:p>
          <a:p>
            <a:pPr algn="l"/>
            <a:r>
              <a:rPr lang="en-IN" sz="2400" dirty="0"/>
              <a:t>Step2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Rename the  </a:t>
            </a:r>
            <a:r>
              <a:rPr lang="en-IN" sz="2400" dirty="0" err="1"/>
              <a:t>sh.c</a:t>
            </a:r>
            <a:r>
              <a:rPr lang="en-IN" sz="2400" dirty="0"/>
              <a:t> file to </a:t>
            </a:r>
            <a:r>
              <a:rPr lang="en-IN" sz="2400" dirty="0" err="1"/>
              <a:t>shold.c</a:t>
            </a:r>
            <a:r>
              <a:rPr lang="en-IN" sz="2400" dirty="0"/>
              <a:t>  </a:t>
            </a:r>
            <a:r>
              <a:rPr lang="en-IN" sz="2400" dirty="0">
                <a:sym typeface="Wingdings" panose="05000000000000000000" pitchFamily="2" charset="2"/>
              </a:rPr>
              <a:t> mv </a:t>
            </a:r>
            <a:r>
              <a:rPr lang="en-IN" sz="2400" dirty="0" err="1">
                <a:sym typeface="Wingdings" panose="05000000000000000000" pitchFamily="2" charset="2"/>
              </a:rPr>
              <a:t>sh.c</a:t>
            </a:r>
            <a:r>
              <a:rPr lang="en-IN" sz="2400" dirty="0">
                <a:sym typeface="Wingdings" panose="05000000000000000000" pitchFamily="2" charset="2"/>
              </a:rPr>
              <a:t>  </a:t>
            </a:r>
            <a:r>
              <a:rPr lang="en-IN" sz="2400" dirty="0" err="1">
                <a:sym typeface="Wingdings" panose="05000000000000000000" pitchFamily="2" charset="2"/>
              </a:rPr>
              <a:t>shold.c</a:t>
            </a:r>
            <a:endParaRPr lang="en-IN" sz="2400" dirty="0"/>
          </a:p>
          <a:p>
            <a:pPr algn="l"/>
            <a:r>
              <a:rPr lang="en-IN" sz="2400" dirty="0"/>
              <a:t>Step3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Download the </a:t>
            </a:r>
            <a:r>
              <a:rPr lang="en-IN" sz="2400" dirty="0" err="1"/>
              <a:t>sh.c</a:t>
            </a:r>
            <a:r>
              <a:rPr lang="en-IN" sz="2400" dirty="0"/>
              <a:t> file from LMS</a:t>
            </a:r>
          </a:p>
          <a:p>
            <a:pPr algn="l"/>
            <a:r>
              <a:rPr lang="en-IN" sz="2400" dirty="0"/>
              <a:t>Step4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Create a new file </a:t>
            </a:r>
            <a:r>
              <a:rPr lang="en-IN" sz="2400" dirty="0" err="1"/>
              <a:t>sh.c</a:t>
            </a:r>
            <a:r>
              <a:rPr lang="en-IN" sz="2400" dirty="0"/>
              <a:t> in xv6 folder </a:t>
            </a:r>
            <a:r>
              <a:rPr lang="en-IN" sz="2400" dirty="0">
                <a:sym typeface="Wingdings" panose="05000000000000000000" pitchFamily="2" charset="2"/>
              </a:rPr>
              <a:t> nano </a:t>
            </a:r>
            <a:r>
              <a:rPr lang="en-IN" sz="2400" dirty="0" err="1">
                <a:sym typeface="Wingdings" panose="05000000000000000000" pitchFamily="2" charset="2"/>
              </a:rPr>
              <a:t>sh.c</a:t>
            </a:r>
            <a:endParaRPr lang="en-IN" sz="2400" dirty="0"/>
          </a:p>
          <a:p>
            <a:pPr algn="l"/>
            <a:r>
              <a:rPr lang="en-IN" sz="2400" dirty="0"/>
              <a:t>Step5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Copy the code from downloaded </a:t>
            </a:r>
            <a:r>
              <a:rPr lang="en-IN" sz="2400" dirty="0" err="1"/>
              <a:t>sh.c</a:t>
            </a:r>
            <a:r>
              <a:rPr lang="en-IN" sz="2400" dirty="0"/>
              <a:t> file into your new file in nano editor</a:t>
            </a:r>
          </a:p>
          <a:p>
            <a:pPr algn="l"/>
            <a:r>
              <a:rPr lang="en-IN" sz="2400" dirty="0"/>
              <a:t>Step6 </a:t>
            </a:r>
            <a:r>
              <a:rPr lang="en-IN" sz="2400" dirty="0">
                <a:sym typeface="Wingdings" panose="05000000000000000000" pitchFamily="2" charset="2"/>
              </a:rPr>
              <a:t> Save the code and exit from the file  </a:t>
            </a:r>
            <a:r>
              <a:rPr lang="en-IN" sz="2400" dirty="0" err="1">
                <a:sym typeface="Wingdings" panose="05000000000000000000" pitchFamily="2" charset="2"/>
              </a:rPr>
              <a:t>ctrl+x</a:t>
            </a:r>
            <a:r>
              <a:rPr lang="en-IN" sz="2400" dirty="0">
                <a:sym typeface="Wingdings" panose="05000000000000000000" pitchFamily="2" charset="2"/>
              </a:rPr>
              <a:t>  y  Enter key</a:t>
            </a:r>
            <a:endParaRPr lang="en-IN" sz="2400" dirty="0"/>
          </a:p>
          <a:p>
            <a:pPr algn="l"/>
            <a:r>
              <a:rPr lang="en-IN" sz="2400" dirty="0"/>
              <a:t>Step7 </a:t>
            </a:r>
            <a:r>
              <a:rPr lang="en-IN" sz="2400" dirty="0">
                <a:sym typeface="Wingdings" panose="05000000000000000000" pitchFamily="2" charset="2"/>
              </a:rPr>
              <a:t> Check by launching the XV6 OS  make </a:t>
            </a:r>
            <a:r>
              <a:rPr lang="en-IN" sz="2400" dirty="0" err="1">
                <a:sym typeface="Wingdings" panose="05000000000000000000" pitchFamily="2" charset="2"/>
              </a:rPr>
              <a:t>qemu-nox</a:t>
            </a:r>
            <a:endParaRPr lang="en-IN" sz="2400" dirty="0">
              <a:sym typeface="Wingdings" panose="05000000000000000000" pitchFamily="2" charset="2"/>
            </a:endParaRPr>
          </a:p>
          <a:p>
            <a:pPr algn="l"/>
            <a:r>
              <a:rPr lang="en-IN" sz="2400" dirty="0">
                <a:sym typeface="Wingdings" panose="05000000000000000000" pitchFamily="2" charset="2"/>
              </a:rPr>
              <a:t>Step8  come out from XV6 OS prompt to </a:t>
            </a:r>
            <a:r>
              <a:rPr lang="en-IN" sz="2400" dirty="0" err="1">
                <a:sym typeface="Wingdings" panose="05000000000000000000" pitchFamily="2" charset="2"/>
              </a:rPr>
              <a:t>linux</a:t>
            </a:r>
            <a:r>
              <a:rPr lang="en-IN" sz="2400" dirty="0">
                <a:sym typeface="Wingdings" panose="05000000000000000000" pitchFamily="2" charset="2"/>
              </a:rPr>
              <a:t> prompt   </a:t>
            </a:r>
            <a:r>
              <a:rPr lang="en-IN" sz="2400" dirty="0" err="1">
                <a:sym typeface="Wingdings" panose="05000000000000000000" pitchFamily="2" charset="2"/>
              </a:rPr>
              <a:t>Ctrl+a</a:t>
            </a:r>
            <a:r>
              <a:rPr lang="en-IN" sz="2400" dirty="0">
                <a:sym typeface="Wingdings" panose="05000000000000000000" pitchFamily="2" charset="2"/>
              </a:rPr>
              <a:t>  x</a:t>
            </a:r>
            <a:endParaRPr lang="en-IN" sz="2400" dirty="0"/>
          </a:p>
          <a:p>
            <a:pPr algn="l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7598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99" y="22033"/>
            <a:ext cx="10636784" cy="859644"/>
          </a:xfrm>
        </p:spPr>
        <p:txBody>
          <a:bodyPr>
            <a:no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Creating the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pwd.c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File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5E5A98-C1C6-4AF5-9F18-19A7542C5142}"/>
              </a:ext>
            </a:extLst>
          </p:cNvPr>
          <p:cNvSpPr txBox="1"/>
          <p:nvPr/>
        </p:nvSpPr>
        <p:spPr>
          <a:xfrm>
            <a:off x="254826" y="840831"/>
            <a:ext cx="110863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Purpose of the program is to display the Present Working Directory</a:t>
            </a:r>
          </a:p>
          <a:p>
            <a:pPr algn="l"/>
            <a:endParaRPr lang="en-IN" sz="2400" dirty="0"/>
          </a:p>
          <a:p>
            <a:pPr algn="l"/>
            <a:r>
              <a:rPr lang="en-IN" sz="2400" b="1" dirty="0"/>
              <a:t>Steps Involved are</a:t>
            </a:r>
            <a:endParaRPr lang="en-IN" sz="2400" dirty="0"/>
          </a:p>
          <a:p>
            <a:pPr algn="l"/>
            <a:r>
              <a:rPr lang="en-IN" sz="2400" dirty="0"/>
              <a:t>Step1 --&gt; create a new file with the name </a:t>
            </a:r>
            <a:r>
              <a:rPr lang="en-IN" sz="2400" dirty="0" err="1"/>
              <a:t>pwd.c</a:t>
            </a:r>
            <a:r>
              <a:rPr lang="en-IN" sz="2400" dirty="0"/>
              <a:t>  </a:t>
            </a:r>
            <a:r>
              <a:rPr lang="en-IN" sz="2400" dirty="0">
                <a:sym typeface="Wingdings" panose="05000000000000000000" pitchFamily="2" charset="2"/>
              </a:rPr>
              <a:t> nano </a:t>
            </a:r>
            <a:r>
              <a:rPr lang="en-IN" sz="2400" dirty="0" err="1">
                <a:sym typeface="Wingdings" panose="05000000000000000000" pitchFamily="2" charset="2"/>
              </a:rPr>
              <a:t>pwd.c</a:t>
            </a:r>
            <a:r>
              <a:rPr lang="en-IN" sz="2400" dirty="0"/>
              <a:t>	</a:t>
            </a:r>
          </a:p>
          <a:p>
            <a:pPr algn="l"/>
            <a:r>
              <a:rPr lang="en-IN" sz="2400" dirty="0"/>
              <a:t>Step2 --&gt;  Type the below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EA51A-63AA-45A2-B0E7-C5C0CE9833A4}"/>
              </a:ext>
            </a:extLst>
          </p:cNvPr>
          <p:cNvSpPr txBox="1"/>
          <p:nvPr/>
        </p:nvSpPr>
        <p:spPr>
          <a:xfrm>
            <a:off x="134317" y="3066648"/>
            <a:ext cx="64608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"</a:t>
            </a:r>
            <a:r>
              <a:rPr lang="en-IN" dirty="0" err="1"/>
              <a:t>types.h</a:t>
            </a:r>
            <a:r>
              <a:rPr lang="en-IN" dirty="0"/>
              <a:t>"</a:t>
            </a:r>
          </a:p>
          <a:p>
            <a:r>
              <a:rPr lang="en-IN" dirty="0"/>
              <a:t>#include "</a:t>
            </a:r>
            <a:r>
              <a:rPr lang="en-IN" dirty="0" err="1"/>
              <a:t>stat.h</a:t>
            </a:r>
            <a:r>
              <a:rPr lang="en-IN" dirty="0"/>
              <a:t>"</a:t>
            </a:r>
          </a:p>
          <a:p>
            <a:r>
              <a:rPr lang="en-IN" dirty="0"/>
              <a:t>#include "</a:t>
            </a:r>
            <a:r>
              <a:rPr lang="en-IN" dirty="0" err="1"/>
              <a:t>user.h</a:t>
            </a:r>
            <a:r>
              <a:rPr lang="en-IN" dirty="0"/>
              <a:t>"</a:t>
            </a:r>
          </a:p>
          <a:p>
            <a:r>
              <a:rPr lang="en-IN" dirty="0"/>
              <a:t>#include "</a:t>
            </a:r>
            <a:r>
              <a:rPr lang="en-IN" dirty="0" err="1"/>
              <a:t>fcntl.h</a:t>
            </a:r>
            <a:r>
              <a:rPr lang="en-IN" dirty="0"/>
              <a:t>"</a:t>
            </a:r>
          </a:p>
          <a:p>
            <a:r>
              <a:rPr lang="en-IN" dirty="0"/>
              <a:t>#include "</a:t>
            </a:r>
            <a:r>
              <a:rPr lang="en-IN" dirty="0" err="1"/>
              <a:t>fs.h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void help()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(1,"Usage:\n");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(1,"pwd [OPTION]\n");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(1,"Options:\n");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(1,"-L : Displays the Address even if there are </a:t>
            </a:r>
            <a:r>
              <a:rPr lang="en-IN" dirty="0" err="1"/>
              <a:t>symlinks</a:t>
            </a:r>
            <a:r>
              <a:rPr lang="en-IN" dirty="0"/>
              <a:t>\n");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A04F77-29F9-44F9-8A95-70C85F9ED819}"/>
              </a:ext>
            </a:extLst>
          </p:cNvPr>
          <p:cNvSpPr txBox="1"/>
          <p:nvPr/>
        </p:nvSpPr>
        <p:spPr>
          <a:xfrm>
            <a:off x="6864302" y="2955817"/>
            <a:ext cx="54385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printf</a:t>
            </a:r>
            <a:r>
              <a:rPr lang="en-IN" dirty="0"/>
              <a:t>(1,"-P : Displays the address without containing </a:t>
            </a:r>
            <a:r>
              <a:rPr lang="en-IN" dirty="0" err="1"/>
              <a:t>symlinks</a:t>
            </a:r>
            <a:r>
              <a:rPr lang="en-IN" dirty="0"/>
              <a:t>\n\n");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(1,"--help : Show last help exit\n");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(1,"--version : Shows information about the past version exit\n");</a:t>
            </a:r>
          </a:p>
          <a:p>
            <a:r>
              <a:rPr lang="en-IN" dirty="0"/>
              <a:t>    exit();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void prog()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(1,"pwd version 1.00\n");</a:t>
            </a:r>
          </a:p>
          <a:p>
            <a:r>
              <a:rPr lang="en-IN" dirty="0"/>
              <a:t>    exit();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25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765" y="-26021"/>
            <a:ext cx="3593369" cy="79808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Code for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pwd.c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E78C10-1102-4D2C-8333-0378A577DAA4}"/>
              </a:ext>
            </a:extLst>
          </p:cNvPr>
          <p:cNvSpPr txBox="1"/>
          <p:nvPr/>
        </p:nvSpPr>
        <p:spPr>
          <a:xfrm>
            <a:off x="88135" y="788701"/>
            <a:ext cx="59747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int main(int </a:t>
            </a:r>
            <a:r>
              <a:rPr lang="en-US" dirty="0" err="1"/>
              <a:t>argc,char</a:t>
            </a:r>
            <a:r>
              <a:rPr lang="en-US" dirty="0"/>
              <a:t> *</a:t>
            </a:r>
            <a:r>
              <a:rPr lang="en-US" dirty="0" err="1"/>
              <a:t>argv</a:t>
            </a:r>
            <a:r>
              <a:rPr lang="en-US" dirty="0"/>
              <a:t>[])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</a:t>
            </a:r>
            <a:r>
              <a:rPr lang="en-US" dirty="0" err="1"/>
              <a:t>cwd</a:t>
            </a:r>
            <a:r>
              <a:rPr lang="en-US" dirty="0"/>
              <a:t>[100];</a:t>
            </a:r>
          </a:p>
          <a:p>
            <a:r>
              <a:rPr lang="en-US" dirty="0"/>
              <a:t>    int logical=0,physical=1;</a:t>
            </a:r>
          </a:p>
          <a:p>
            <a:r>
              <a:rPr lang="en-US" dirty="0"/>
              <a:t>    int err=open("/temp.</a:t>
            </a:r>
            <a:r>
              <a:rPr lang="en-US" dirty="0" err="1"/>
              <a:t>pwd</a:t>
            </a:r>
            <a:r>
              <a:rPr lang="en-US" dirty="0"/>
              <a:t>",O_RDONLY);</a:t>
            </a:r>
          </a:p>
          <a:p>
            <a:r>
              <a:rPr lang="en-US" dirty="0"/>
              <a:t>    if(</a:t>
            </a:r>
            <a:r>
              <a:rPr lang="en-US" dirty="0" err="1"/>
              <a:t>argv</a:t>
            </a:r>
            <a:r>
              <a:rPr lang="en-US" dirty="0"/>
              <a:t>[1][0]=='-')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[1],"-L")==0) {logical=1;physical=0;}</a:t>
            </a:r>
          </a:p>
          <a:p>
            <a:r>
              <a:rPr lang="en-US" dirty="0"/>
              <a:t>        if(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[1],"-P")==0) physical=1;</a:t>
            </a:r>
          </a:p>
          <a:p>
            <a:r>
              <a:rPr lang="en-US" dirty="0"/>
              <a:t>        if(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[1],"--help")==0) help();</a:t>
            </a:r>
          </a:p>
          <a:p>
            <a:r>
              <a:rPr lang="en-IN" dirty="0"/>
              <a:t>        if(</a:t>
            </a:r>
            <a:r>
              <a:rPr lang="en-IN" dirty="0" err="1"/>
              <a:t>strcmp</a:t>
            </a:r>
            <a:r>
              <a:rPr lang="en-IN" dirty="0"/>
              <a:t>(</a:t>
            </a:r>
            <a:r>
              <a:rPr lang="en-IN" dirty="0" err="1"/>
              <a:t>argv</a:t>
            </a:r>
            <a:r>
              <a:rPr lang="en-IN" dirty="0"/>
              <a:t>[1],"--version")==0) prog();</a:t>
            </a:r>
          </a:p>
          <a:p>
            <a:r>
              <a:rPr lang="en-IN" dirty="0"/>
              <a:t>        else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    </a:t>
            </a:r>
            <a:r>
              <a:rPr lang="en-IN" dirty="0" err="1"/>
              <a:t>printf</a:t>
            </a:r>
            <a:r>
              <a:rPr lang="en-IN" dirty="0"/>
              <a:t>(1,"pwd: invalid option %s\</a:t>
            </a:r>
            <a:r>
              <a:rPr lang="en-IN" dirty="0" err="1"/>
              <a:t>ntry</a:t>
            </a:r>
            <a:r>
              <a:rPr lang="en-IN" dirty="0"/>
              <a:t> '</a:t>
            </a:r>
            <a:r>
              <a:rPr lang="en-IN" dirty="0" err="1"/>
              <a:t>pwd</a:t>
            </a:r>
            <a:r>
              <a:rPr lang="en-IN" dirty="0"/>
              <a:t> --help' for 	more information\n",</a:t>
            </a:r>
            <a:r>
              <a:rPr lang="en-IN" dirty="0" err="1"/>
              <a:t>argv</a:t>
            </a:r>
            <a:r>
              <a:rPr lang="en-IN" dirty="0"/>
              <a:t>[1]);</a:t>
            </a:r>
          </a:p>
          <a:p>
            <a:r>
              <a:rPr lang="en-IN" dirty="0"/>
              <a:t>                exit();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0A7D5-786D-4EDA-BBFA-2690A8F5850B}"/>
              </a:ext>
            </a:extLst>
          </p:cNvPr>
          <p:cNvSpPr txBox="1"/>
          <p:nvPr/>
        </p:nvSpPr>
        <p:spPr>
          <a:xfrm>
            <a:off x="6259098" y="467520"/>
            <a:ext cx="48337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if(err&lt;0)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(1,"/ \n");</a:t>
            </a:r>
          </a:p>
          <a:p>
            <a:r>
              <a:rPr lang="en-IN" dirty="0"/>
              <a:t>        exit(); 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int red=read(</a:t>
            </a:r>
            <a:r>
              <a:rPr lang="en-IN" dirty="0" err="1"/>
              <a:t>err,cwd,sizeof</a:t>
            </a:r>
            <a:r>
              <a:rPr lang="en-IN" dirty="0"/>
              <a:t>(</a:t>
            </a:r>
            <a:r>
              <a:rPr lang="en-IN" dirty="0" err="1"/>
              <a:t>cwd</a:t>
            </a:r>
            <a:r>
              <a:rPr lang="en-IN" dirty="0"/>
              <a:t>));</a:t>
            </a:r>
          </a:p>
          <a:p>
            <a:r>
              <a:rPr lang="en-IN" dirty="0"/>
              <a:t>    if(red&lt;0)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(2,"ERROR\n");</a:t>
            </a:r>
          </a:p>
          <a:p>
            <a:r>
              <a:rPr lang="en-IN" dirty="0"/>
              <a:t>        exit();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close(err);</a:t>
            </a:r>
          </a:p>
          <a:p>
            <a:r>
              <a:rPr lang="en-IN" dirty="0"/>
              <a:t>    if(logical==1 || physical==1 || logical==0)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(1,"%s\n", </a:t>
            </a:r>
            <a:r>
              <a:rPr lang="en-IN" dirty="0" err="1"/>
              <a:t>cwd</a:t>
            </a:r>
            <a:r>
              <a:rPr lang="en-IN" dirty="0"/>
              <a:t>);</a:t>
            </a:r>
          </a:p>
          <a:p>
            <a:r>
              <a:rPr lang="en-IN" dirty="0"/>
              <a:t>    exit();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38065-3081-4A25-83C9-157619C3B616}"/>
              </a:ext>
            </a:extLst>
          </p:cNvPr>
          <p:cNvSpPr txBox="1"/>
          <p:nvPr/>
        </p:nvSpPr>
        <p:spPr>
          <a:xfrm>
            <a:off x="3672413" y="5946130"/>
            <a:ext cx="5619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code and exit from nano editor</a:t>
            </a:r>
          </a:p>
        </p:txBody>
      </p:sp>
    </p:spTree>
    <p:extLst>
      <p:ext uri="{BB962C8B-B14F-4D97-AF65-F5344CB8AC3E}">
        <p14:creationId xmlns:p14="http://schemas.microsoft.com/office/powerpoint/2010/main" val="232260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143494-C438-4F85-8563-F756FD09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434" y="56952"/>
            <a:ext cx="5614929" cy="687619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Adding </a:t>
            </a: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pwd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to XV6 OS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DD3E75-D8A1-486A-89A1-BC64591AA63A}"/>
              </a:ext>
            </a:extLst>
          </p:cNvPr>
          <p:cNvGrpSpPr/>
          <p:nvPr/>
        </p:nvGrpSpPr>
        <p:grpSpPr>
          <a:xfrm>
            <a:off x="0" y="0"/>
            <a:ext cx="12192001" cy="6860735"/>
            <a:chOff x="0" y="0"/>
            <a:chExt cx="12192001" cy="6860735"/>
          </a:xfrm>
        </p:grpSpPr>
        <p:pic>
          <p:nvPicPr>
            <p:cNvPr id="14" name="Picture 2" descr="KL Deemed to be University Logo">
              <a:extLst>
                <a:ext uri="{FF2B5EF4-FFF2-40B4-BE49-F238E27FC236}">
                  <a16:creationId xmlns:a16="http://schemas.microsoft.com/office/drawing/2014/main" id="{E0296896-D858-43D7-9AE6-7A4DCD33B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7007" r="23747"/>
            <a:stretch/>
          </p:blipFill>
          <p:spPr bwMode="auto">
            <a:xfrm>
              <a:off x="10634098" y="6176963"/>
              <a:ext cx="1557903" cy="65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695DCD-28BE-4771-A3CB-EF44B98DE4FD}"/>
                </a:ext>
              </a:extLst>
            </p:cNvPr>
            <p:cNvSpPr/>
            <p:nvPr/>
          </p:nvSpPr>
          <p:spPr>
            <a:xfrm>
              <a:off x="0" y="0"/>
              <a:ext cx="1219200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C33CC0-D327-4CBD-ACCA-2854AF20D6A7}"/>
                </a:ext>
              </a:extLst>
            </p:cNvPr>
            <p:cNvSpPr/>
            <p:nvPr/>
          </p:nvSpPr>
          <p:spPr>
            <a:xfrm>
              <a:off x="1" y="6739549"/>
              <a:ext cx="10443990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FDE942-E980-4156-A80F-505841D25731}"/>
                </a:ext>
              </a:extLst>
            </p:cNvPr>
            <p:cNvSpPr/>
            <p:nvPr/>
          </p:nvSpPr>
          <p:spPr>
            <a:xfrm>
              <a:off x="1" y="220337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5D4E65-A90A-4F84-BB0A-208364D8EB67}"/>
                </a:ext>
              </a:extLst>
            </p:cNvPr>
            <p:cNvSpPr/>
            <p:nvPr/>
          </p:nvSpPr>
          <p:spPr>
            <a:xfrm>
              <a:off x="10466024" y="6736814"/>
              <a:ext cx="88135" cy="1211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D4A94BE-07CB-4158-8910-3DF6083871B2}"/>
                </a:ext>
              </a:extLst>
            </p:cNvPr>
            <p:cNvSpPr/>
            <p:nvPr/>
          </p:nvSpPr>
          <p:spPr>
            <a:xfrm>
              <a:off x="11501610" y="220337"/>
              <a:ext cx="690390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69AB69-0757-4A4C-B208-BA75EE254879}"/>
                </a:ext>
              </a:extLst>
            </p:cNvPr>
            <p:cNvSpPr/>
            <p:nvPr/>
          </p:nvSpPr>
          <p:spPr>
            <a:xfrm>
              <a:off x="1135613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726F96-151B-47AF-BF74-2E2389D50112}"/>
                </a:ext>
              </a:extLst>
            </p:cNvPr>
            <p:cNvSpPr/>
            <p:nvPr/>
          </p:nvSpPr>
          <p:spPr>
            <a:xfrm>
              <a:off x="11217290" y="219325"/>
              <a:ext cx="88134" cy="991518"/>
            </a:xfrm>
            <a:prstGeom prst="rect">
              <a:avLst/>
            </a:prstGeom>
            <a:solidFill>
              <a:srgbClr val="BA1A1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A40C13E-854B-4113-A170-8C6744B64BCB}"/>
              </a:ext>
            </a:extLst>
          </p:cNvPr>
          <p:cNvSpPr txBox="1"/>
          <p:nvPr/>
        </p:nvSpPr>
        <p:spPr>
          <a:xfrm>
            <a:off x="171700" y="840831"/>
            <a:ext cx="801171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Steps Involved are</a:t>
            </a:r>
            <a:endParaRPr lang="en-IN" sz="2400" dirty="0"/>
          </a:p>
          <a:p>
            <a:pPr algn="l"/>
            <a:r>
              <a:rPr lang="en-IN" sz="2400" dirty="0"/>
              <a:t>Step1 --&gt; Adding Entries into </a:t>
            </a:r>
            <a:r>
              <a:rPr lang="en-IN" sz="2400" dirty="0" err="1"/>
              <a:t>Makefile</a:t>
            </a:r>
            <a:endParaRPr lang="en-IN" sz="2400" dirty="0"/>
          </a:p>
          <a:p>
            <a:pPr algn="l"/>
            <a:r>
              <a:rPr lang="en-IN" sz="2400" dirty="0"/>
              <a:t>	    vi </a:t>
            </a:r>
            <a:r>
              <a:rPr lang="en-IN" sz="2400" dirty="0" err="1"/>
              <a:t>Makefile</a:t>
            </a:r>
            <a:endParaRPr lang="en-IN" sz="2400" dirty="0"/>
          </a:p>
          <a:p>
            <a:pPr algn="l"/>
            <a:r>
              <a:rPr lang="en-IN" sz="2400" dirty="0"/>
              <a:t>	     type </a:t>
            </a:r>
            <a:r>
              <a:rPr lang="en-IN" sz="2400" dirty="0" err="1"/>
              <a:t>i</a:t>
            </a:r>
            <a:r>
              <a:rPr lang="en-IN" sz="2400" dirty="0"/>
              <a:t>  to change to insert mode</a:t>
            </a:r>
          </a:p>
          <a:p>
            <a:pPr algn="l"/>
            <a:r>
              <a:rPr lang="en-IN" sz="2400" dirty="0"/>
              <a:t>	     go to UPROG=  section</a:t>
            </a:r>
          </a:p>
          <a:p>
            <a:pPr algn="l"/>
            <a:r>
              <a:rPr lang="en-IN" sz="2400" dirty="0"/>
              <a:t>	     at the end of the block add the statement  _</a:t>
            </a:r>
            <a:r>
              <a:rPr lang="en-IN" sz="2400" dirty="0" err="1"/>
              <a:t>pwd</a:t>
            </a:r>
            <a:r>
              <a:rPr lang="en-IN" sz="2400" dirty="0"/>
              <a:t>\</a:t>
            </a:r>
          </a:p>
          <a:p>
            <a:pPr algn="l"/>
            <a:r>
              <a:rPr lang="en-IN" sz="2400" dirty="0"/>
              <a:t>	     go to EXTRA=  section</a:t>
            </a:r>
          </a:p>
          <a:p>
            <a:pPr algn="l"/>
            <a:r>
              <a:rPr lang="en-IN" sz="2400" dirty="0"/>
              <a:t>	     at the end of the Line3 in this block Add </a:t>
            </a:r>
            <a:r>
              <a:rPr lang="en-IN" sz="2400" dirty="0" err="1"/>
              <a:t>pwd.c</a:t>
            </a:r>
            <a:r>
              <a:rPr lang="en-IN" sz="2400" dirty="0"/>
              <a:t>\</a:t>
            </a:r>
          </a:p>
          <a:p>
            <a:pPr algn="l"/>
            <a:r>
              <a:rPr lang="en-IN" sz="2400" dirty="0"/>
              <a:t>	     save the data and exit from vi editor</a:t>
            </a:r>
          </a:p>
          <a:p>
            <a:pPr algn="l"/>
            <a:r>
              <a:rPr lang="en-IN" sz="2400" dirty="0"/>
              <a:t>Step2 --&gt; Delete the Existing xv6 image</a:t>
            </a:r>
          </a:p>
          <a:p>
            <a:pPr algn="l"/>
            <a:r>
              <a:rPr lang="en-IN" sz="2400" dirty="0"/>
              <a:t>	    make clean</a:t>
            </a:r>
          </a:p>
          <a:p>
            <a:pPr algn="l"/>
            <a:r>
              <a:rPr lang="en-IN" sz="2400" dirty="0"/>
              <a:t>Step3 --&gt; Create a new image of xv6</a:t>
            </a:r>
          </a:p>
          <a:p>
            <a:pPr algn="l"/>
            <a:r>
              <a:rPr lang="en-IN" sz="2400" dirty="0"/>
              <a:t>	    make</a:t>
            </a:r>
          </a:p>
          <a:p>
            <a:pPr algn="l"/>
            <a:r>
              <a:rPr lang="en-IN" sz="2400" dirty="0"/>
              <a:t>Step4 --&gt; Launch the xv6 OS</a:t>
            </a:r>
          </a:p>
          <a:p>
            <a:pPr algn="l"/>
            <a:r>
              <a:rPr lang="en-IN" sz="2400" dirty="0"/>
              <a:t>	    make </a:t>
            </a:r>
            <a:r>
              <a:rPr lang="en-IN" sz="2400" dirty="0" err="1"/>
              <a:t>qemu-nox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348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4484</Words>
  <Application>Microsoft Office PowerPoint</Application>
  <PresentationFormat>Widescreen</PresentationFormat>
  <Paragraphs>613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Times New Roman</vt:lpstr>
      <vt:lpstr>Office Theme</vt:lpstr>
      <vt:lpstr>Operating Systems Design  Skilling Session- 3</vt:lpstr>
      <vt:lpstr>Understanding the exec.c file code</vt:lpstr>
      <vt:lpstr>Understanding the exec.c file code</vt:lpstr>
      <vt:lpstr>Understanding the exex.c file code</vt:lpstr>
      <vt:lpstr>Understanding the exec.c file code</vt:lpstr>
      <vt:lpstr> Replacing the sh.c File</vt:lpstr>
      <vt:lpstr> Creating the pwd.c File</vt:lpstr>
      <vt:lpstr>Code for pwd.c</vt:lpstr>
      <vt:lpstr>Adding pwd to XV6 OS</vt:lpstr>
      <vt:lpstr>Check working of pwd</vt:lpstr>
      <vt:lpstr> Adding the mv command to XV6</vt:lpstr>
      <vt:lpstr> Adding the mv command to XV6</vt:lpstr>
      <vt:lpstr> Adding the mv command to XV6</vt:lpstr>
      <vt:lpstr> Adding the mv command to XV6</vt:lpstr>
      <vt:lpstr> Adding the mv command to XV6</vt:lpstr>
      <vt:lpstr> Adding the mv command to XV6</vt:lpstr>
      <vt:lpstr> Adding the mv command to XV6</vt:lpstr>
      <vt:lpstr> Adding the mv command to XV6</vt:lpstr>
      <vt:lpstr> Adding the mv command to XV6</vt:lpstr>
      <vt:lpstr>Adding mv Command to XV6 OS</vt:lpstr>
      <vt:lpstr>Adding mv Command to XV6 OS</vt:lpstr>
      <vt:lpstr>Adding  cd Command to XV6</vt:lpstr>
      <vt:lpstr>Adding cd Command to XV6 OS</vt:lpstr>
      <vt:lpstr>Adding cd Command to XV6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Design  Skilling - I</dc:title>
  <dc:creator>vishnuvardhan</dc:creator>
  <cp:lastModifiedBy>Dr. A.MaheshBabu .</cp:lastModifiedBy>
  <cp:revision>123</cp:revision>
  <dcterms:created xsi:type="dcterms:W3CDTF">2020-07-22T04:54:00Z</dcterms:created>
  <dcterms:modified xsi:type="dcterms:W3CDTF">2020-08-27T01:40:10Z</dcterms:modified>
</cp:coreProperties>
</file>