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0" r:id="rId2"/>
    <p:sldId id="372" r:id="rId3"/>
    <p:sldId id="373" r:id="rId4"/>
    <p:sldId id="374" r:id="rId5"/>
    <p:sldId id="375" r:id="rId6"/>
    <p:sldId id="376" r:id="rId7"/>
    <p:sldId id="369" r:id="rId8"/>
    <p:sldId id="377" r:id="rId9"/>
    <p:sldId id="378" r:id="rId10"/>
    <p:sldId id="379" r:id="rId11"/>
    <p:sldId id="380" r:id="rId12"/>
    <p:sldId id="381" r:id="rId13"/>
    <p:sldId id="382" r:id="rId14"/>
    <p:sldId id="383" r:id="rId15"/>
    <p:sldId id="384" r:id="rId16"/>
    <p:sldId id="386" r:id="rId17"/>
    <p:sldId id="387" r:id="rId18"/>
    <p:sldId id="391" r:id="rId19"/>
    <p:sldId id="388" r:id="rId20"/>
    <p:sldId id="392" r:id="rId21"/>
    <p:sldId id="389" r:id="rId22"/>
    <p:sldId id="390" r:id="rId23"/>
    <p:sldId id="3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DA0DA-8787-D2C9-6B82-A9D71CCBFFAB}" v="1" dt="2020-07-23T11:19:05.063"/>
    <p1510:client id="{377C792A-27D8-F5F6-D23C-75EAFD45122E}" v="3" dt="2020-07-23T11:16:48.005"/>
    <p1510:client id="{C0A8D4F5-9A73-81CE-1339-58EDE879A63F}" v="1" dt="2020-07-23T11:15:32.467"/>
    <p1510:client id="{CAAA2058-15FC-0D78-9AE2-7BC44A3BC4B5}" v="2" dt="2020-07-23T11:35:25.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DDY SAI SIVANI" userId="S::190031413@kluniversity.in::6be0cc68-289c-434e-94b5-fbd5d48576c8" providerId="AD" clId="Web-{377C792A-27D8-F5F6-D23C-75EAFD45122E}"/>
    <pc:docChg chg="modSld">
      <pc:chgData name="REDDY SAI SIVANI" userId="S::190031413@kluniversity.in::6be0cc68-289c-434e-94b5-fbd5d48576c8" providerId="AD" clId="Web-{377C792A-27D8-F5F6-D23C-75EAFD45122E}" dt="2020-07-23T11:16:43.474" v="1"/>
      <pc:docMkLst>
        <pc:docMk/>
      </pc:docMkLst>
      <pc:sldChg chg="addSp delSp">
        <pc:chgData name="REDDY SAI SIVANI" userId="S::190031413@kluniversity.in::6be0cc68-289c-434e-94b5-fbd5d48576c8" providerId="AD" clId="Web-{377C792A-27D8-F5F6-D23C-75EAFD45122E}" dt="2020-07-23T11:16:43.474" v="1"/>
        <pc:sldMkLst>
          <pc:docMk/>
          <pc:sldMk cId="3784935318" sldId="370"/>
        </pc:sldMkLst>
        <pc:spChg chg="add del">
          <ac:chgData name="REDDY SAI SIVANI" userId="S::190031413@kluniversity.in::6be0cc68-289c-434e-94b5-fbd5d48576c8" providerId="AD" clId="Web-{377C792A-27D8-F5F6-D23C-75EAFD45122E}" dt="2020-07-23T11:16:43.474" v="1"/>
          <ac:spMkLst>
            <pc:docMk/>
            <pc:sldMk cId="3784935318" sldId="370"/>
            <ac:spMk id="24" creationId="{AC20096A-120C-4BD7-9DE2-CCBDC0F48972}"/>
          </ac:spMkLst>
        </pc:spChg>
      </pc:sldChg>
    </pc:docChg>
  </pc:docChgLst>
  <pc:docChgLst>
    <pc:chgData name="KAKARAPARTI SHANMUK" userId="S::190030686@kluniversity.in::550d33ef-ad0d-4c7b-a251-a0c051370aed" providerId="AD" clId="Web-{CAAA2058-15FC-0D78-9AE2-7BC44A3BC4B5}"/>
    <pc:docChg chg="modSld">
      <pc:chgData name="KAKARAPARTI SHANMUK" userId="S::190030686@kluniversity.in::550d33ef-ad0d-4c7b-a251-a0c051370aed" providerId="AD" clId="Web-{CAAA2058-15FC-0D78-9AE2-7BC44A3BC4B5}" dt="2020-07-23T11:35:25.182" v="1" actId="1076"/>
      <pc:docMkLst>
        <pc:docMk/>
      </pc:docMkLst>
      <pc:sldChg chg="modSp">
        <pc:chgData name="KAKARAPARTI SHANMUK" userId="S::190030686@kluniversity.in::550d33ef-ad0d-4c7b-a251-a0c051370aed" providerId="AD" clId="Web-{CAAA2058-15FC-0D78-9AE2-7BC44A3BC4B5}" dt="2020-07-23T11:35:25.182" v="1" actId="1076"/>
        <pc:sldMkLst>
          <pc:docMk/>
          <pc:sldMk cId="3784935318" sldId="370"/>
        </pc:sldMkLst>
        <pc:spChg chg="mod">
          <ac:chgData name="KAKARAPARTI SHANMUK" userId="S::190030686@kluniversity.in::550d33ef-ad0d-4c7b-a251-a0c051370aed" providerId="AD" clId="Web-{CAAA2058-15FC-0D78-9AE2-7BC44A3BC4B5}" dt="2020-07-23T11:35:25.182" v="1" actId="1076"/>
          <ac:spMkLst>
            <pc:docMk/>
            <pc:sldMk cId="3784935318" sldId="370"/>
            <ac:spMk id="23" creationId="{4C5E5A98-C1C6-4AF5-9F18-19A7542C5142}"/>
          </ac:spMkLst>
        </pc:spChg>
      </pc:sldChg>
    </pc:docChg>
  </pc:docChgLst>
  <pc:docChgLst>
    <pc:chgData name="SYED HASMA" userId="S::190031560@kluniversity.in::2aa29231-5080-4783-a5a0-dea6c877027f" providerId="AD" clId="Web-{212DA0DA-8787-D2C9-6B82-A9D71CCBFFAB}"/>
    <pc:docChg chg="modSld">
      <pc:chgData name="SYED HASMA" userId="S::190031560@kluniversity.in::2aa29231-5080-4783-a5a0-dea6c877027f" providerId="AD" clId="Web-{212DA0DA-8787-D2C9-6B82-A9D71CCBFFAB}" dt="2020-07-23T11:19:05.063" v="0" actId="1076"/>
      <pc:docMkLst>
        <pc:docMk/>
      </pc:docMkLst>
      <pc:sldChg chg="modSp">
        <pc:chgData name="SYED HASMA" userId="S::190031560@kluniversity.in::2aa29231-5080-4783-a5a0-dea6c877027f" providerId="AD" clId="Web-{212DA0DA-8787-D2C9-6B82-A9D71CCBFFAB}" dt="2020-07-23T11:19:05.063" v="0" actId="1076"/>
        <pc:sldMkLst>
          <pc:docMk/>
          <pc:sldMk cId="3174367540" sldId="377"/>
        </pc:sldMkLst>
        <pc:spChg chg="mod">
          <ac:chgData name="SYED HASMA" userId="S::190031560@kluniversity.in::2aa29231-5080-4783-a5a0-dea6c877027f" providerId="AD" clId="Web-{212DA0DA-8787-D2C9-6B82-A9D71CCBFFAB}" dt="2020-07-23T11:19:05.063" v="0" actId="1076"/>
          <ac:spMkLst>
            <pc:docMk/>
            <pc:sldMk cId="3174367540" sldId="377"/>
            <ac:spMk id="23" creationId="{4C5E5A98-C1C6-4AF5-9F18-19A7542C5142}"/>
          </ac:spMkLst>
        </pc:spChg>
      </pc:sldChg>
    </pc:docChg>
  </pc:docChgLst>
  <pc:docChgLst>
    <pc:chgData name="REDDY SAI SIVANI" userId="S::190031413@kluniversity.in::6be0cc68-289c-434e-94b5-fbd5d48576c8" providerId="AD" clId="Web-{C0A8D4F5-9A73-81CE-1339-58EDE879A63F}"/>
    <pc:docChg chg="modSld">
      <pc:chgData name="REDDY SAI SIVANI" userId="S::190031413@kluniversity.in::6be0cc68-289c-434e-94b5-fbd5d48576c8" providerId="AD" clId="Web-{C0A8D4F5-9A73-81CE-1339-58EDE879A63F}" dt="2020-07-23T11:15:32.467" v="0" actId="1076"/>
      <pc:docMkLst>
        <pc:docMk/>
      </pc:docMkLst>
      <pc:sldChg chg="modSp">
        <pc:chgData name="REDDY SAI SIVANI" userId="S::190031413@kluniversity.in::6be0cc68-289c-434e-94b5-fbd5d48576c8" providerId="AD" clId="Web-{C0A8D4F5-9A73-81CE-1339-58EDE879A63F}" dt="2020-07-23T11:15:32.467" v="0" actId="1076"/>
        <pc:sldMkLst>
          <pc:docMk/>
          <pc:sldMk cId="3784935318" sldId="370"/>
        </pc:sldMkLst>
        <pc:spChg chg="mod">
          <ac:chgData name="REDDY SAI SIVANI" userId="S::190031413@kluniversity.in::6be0cc68-289c-434e-94b5-fbd5d48576c8" providerId="AD" clId="Web-{C0A8D4F5-9A73-81CE-1339-58EDE879A63F}" dt="2020-07-23T11:15:32.467" v="0" actId="1076"/>
          <ac:spMkLst>
            <pc:docMk/>
            <pc:sldMk cId="3784935318" sldId="370"/>
            <ac:spMk id="5" creationId="{5F143494-C438-4F85-8563-F756FD09FA8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9B69-5027-407A-91F1-A7804AF22F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684DE6-346F-4881-AD9C-1CB6AA2AFA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AB7944-860C-476A-83CE-5FFE9DF824EB}"/>
              </a:ext>
            </a:extLst>
          </p:cNvPr>
          <p:cNvSpPr>
            <a:spLocks noGrp="1"/>
          </p:cNvSpPr>
          <p:nvPr>
            <p:ph type="dt" sz="half" idx="10"/>
          </p:nvPr>
        </p:nvSpPr>
        <p:spPr/>
        <p:txBody>
          <a:bodyPr/>
          <a:lstStyle/>
          <a:p>
            <a:fld id="{2DF6312E-7D5E-46E9-B3B1-2FD95C2B9FE6}" type="datetimeFigureOut">
              <a:rPr lang="en-US" smtClean="0"/>
              <a:t>7/23/2020</a:t>
            </a:fld>
            <a:endParaRPr lang="en-US"/>
          </a:p>
        </p:txBody>
      </p:sp>
      <p:sp>
        <p:nvSpPr>
          <p:cNvPr id="5" name="Footer Placeholder 4">
            <a:extLst>
              <a:ext uri="{FF2B5EF4-FFF2-40B4-BE49-F238E27FC236}">
                <a16:creationId xmlns:a16="http://schemas.microsoft.com/office/drawing/2014/main" id="{ACB185F1-771D-489F-89D1-A37EB9EF5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4D526-AB9A-497E-B80D-08966D80916F}"/>
              </a:ext>
            </a:extLst>
          </p:cNvPr>
          <p:cNvSpPr>
            <a:spLocks noGrp="1"/>
          </p:cNvSpPr>
          <p:nvPr>
            <p:ph type="sldNum" sz="quarter" idx="12"/>
          </p:nvPr>
        </p:nvSpPr>
        <p:spPr/>
        <p:txBody>
          <a:bodyPr/>
          <a:lstStyle/>
          <a:p>
            <a:fld id="{E34732B5-CE1B-439A-8321-49CA0405F881}" type="slidenum">
              <a:rPr lang="en-US" smtClean="0"/>
              <a:t>‹#›</a:t>
            </a:fld>
            <a:endParaRPr lang="en-US"/>
          </a:p>
        </p:txBody>
      </p:sp>
    </p:spTree>
    <p:extLst>
      <p:ext uri="{BB962C8B-B14F-4D97-AF65-F5344CB8AC3E}">
        <p14:creationId xmlns:p14="http://schemas.microsoft.com/office/powerpoint/2010/main" val="62658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959F-60AE-45A3-AB53-4089EBCE0B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F436D-0642-41EC-81FA-3F3C6482F6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014E16-94B3-4653-9E66-C8B98A493A4A}"/>
              </a:ext>
            </a:extLst>
          </p:cNvPr>
          <p:cNvSpPr>
            <a:spLocks noGrp="1"/>
          </p:cNvSpPr>
          <p:nvPr>
            <p:ph type="dt" sz="half" idx="10"/>
          </p:nvPr>
        </p:nvSpPr>
        <p:spPr/>
        <p:txBody>
          <a:bodyPr/>
          <a:lstStyle/>
          <a:p>
            <a:fld id="{2DF6312E-7D5E-46E9-B3B1-2FD95C2B9FE6}" type="datetimeFigureOut">
              <a:rPr lang="en-US" smtClean="0"/>
              <a:t>7/23/2020</a:t>
            </a:fld>
            <a:endParaRPr lang="en-US"/>
          </a:p>
        </p:txBody>
      </p:sp>
      <p:sp>
        <p:nvSpPr>
          <p:cNvPr id="5" name="Footer Placeholder 4">
            <a:extLst>
              <a:ext uri="{FF2B5EF4-FFF2-40B4-BE49-F238E27FC236}">
                <a16:creationId xmlns:a16="http://schemas.microsoft.com/office/drawing/2014/main" id="{35D2C7A4-87B3-4C46-9844-27FB09E1A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358F6-1CC5-44CE-B039-73B55B33F415}"/>
              </a:ext>
            </a:extLst>
          </p:cNvPr>
          <p:cNvSpPr>
            <a:spLocks noGrp="1"/>
          </p:cNvSpPr>
          <p:nvPr>
            <p:ph type="sldNum" sz="quarter" idx="12"/>
          </p:nvPr>
        </p:nvSpPr>
        <p:spPr/>
        <p:txBody>
          <a:bodyPr/>
          <a:lstStyle/>
          <a:p>
            <a:fld id="{E34732B5-CE1B-439A-8321-49CA0405F881}" type="slidenum">
              <a:rPr lang="en-US" smtClean="0"/>
              <a:t>‹#›</a:t>
            </a:fld>
            <a:endParaRPr lang="en-US"/>
          </a:p>
        </p:txBody>
      </p:sp>
    </p:spTree>
    <p:extLst>
      <p:ext uri="{BB962C8B-B14F-4D97-AF65-F5344CB8AC3E}">
        <p14:creationId xmlns:p14="http://schemas.microsoft.com/office/powerpoint/2010/main" val="222429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EA4903-A83F-4A2C-ACA8-211887D35F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5B80AD-E9D7-4A3E-A34E-E0D7B4280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712C8-7BF6-4105-B519-CF027A1122C4}"/>
              </a:ext>
            </a:extLst>
          </p:cNvPr>
          <p:cNvSpPr>
            <a:spLocks noGrp="1"/>
          </p:cNvSpPr>
          <p:nvPr>
            <p:ph type="dt" sz="half" idx="10"/>
          </p:nvPr>
        </p:nvSpPr>
        <p:spPr/>
        <p:txBody>
          <a:bodyPr/>
          <a:lstStyle/>
          <a:p>
            <a:fld id="{2DF6312E-7D5E-46E9-B3B1-2FD95C2B9FE6}" type="datetimeFigureOut">
              <a:rPr lang="en-US" smtClean="0"/>
              <a:t>7/23/2020</a:t>
            </a:fld>
            <a:endParaRPr lang="en-US"/>
          </a:p>
        </p:txBody>
      </p:sp>
      <p:sp>
        <p:nvSpPr>
          <p:cNvPr id="5" name="Footer Placeholder 4">
            <a:extLst>
              <a:ext uri="{FF2B5EF4-FFF2-40B4-BE49-F238E27FC236}">
                <a16:creationId xmlns:a16="http://schemas.microsoft.com/office/drawing/2014/main" id="{A92FB3CF-290F-4985-AB73-071F91D66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DC77A-FAE8-46F2-93D7-13BE32682CB4}"/>
              </a:ext>
            </a:extLst>
          </p:cNvPr>
          <p:cNvSpPr>
            <a:spLocks noGrp="1"/>
          </p:cNvSpPr>
          <p:nvPr>
            <p:ph type="sldNum" sz="quarter" idx="12"/>
          </p:nvPr>
        </p:nvSpPr>
        <p:spPr/>
        <p:txBody>
          <a:bodyPr/>
          <a:lstStyle/>
          <a:p>
            <a:fld id="{E34732B5-CE1B-439A-8321-49CA0405F881}" type="slidenum">
              <a:rPr lang="en-US" smtClean="0"/>
              <a:t>‹#›</a:t>
            </a:fld>
            <a:endParaRPr lang="en-US"/>
          </a:p>
        </p:txBody>
      </p:sp>
    </p:spTree>
    <p:extLst>
      <p:ext uri="{BB962C8B-B14F-4D97-AF65-F5344CB8AC3E}">
        <p14:creationId xmlns:p14="http://schemas.microsoft.com/office/powerpoint/2010/main" val="2352110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6CAE-8444-4461-AF1C-C16EBF911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F42BA-DA48-47D4-8529-23F14EBCB9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68203-16A6-43B2-8BEB-C51646AFE6AE}"/>
              </a:ext>
            </a:extLst>
          </p:cNvPr>
          <p:cNvSpPr>
            <a:spLocks noGrp="1"/>
          </p:cNvSpPr>
          <p:nvPr>
            <p:ph type="dt" sz="half" idx="10"/>
          </p:nvPr>
        </p:nvSpPr>
        <p:spPr/>
        <p:txBody>
          <a:bodyPr/>
          <a:lstStyle/>
          <a:p>
            <a:fld id="{2DF6312E-7D5E-46E9-B3B1-2FD95C2B9FE6}" type="datetimeFigureOut">
              <a:rPr lang="en-US" smtClean="0"/>
              <a:t>7/23/2020</a:t>
            </a:fld>
            <a:endParaRPr lang="en-US"/>
          </a:p>
        </p:txBody>
      </p:sp>
      <p:sp>
        <p:nvSpPr>
          <p:cNvPr id="5" name="Footer Placeholder 4">
            <a:extLst>
              <a:ext uri="{FF2B5EF4-FFF2-40B4-BE49-F238E27FC236}">
                <a16:creationId xmlns:a16="http://schemas.microsoft.com/office/drawing/2014/main" id="{7774E659-D1D3-442E-9700-D671026AE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48276-2428-4E0E-89FB-5E17739A0374}"/>
              </a:ext>
            </a:extLst>
          </p:cNvPr>
          <p:cNvSpPr>
            <a:spLocks noGrp="1"/>
          </p:cNvSpPr>
          <p:nvPr>
            <p:ph type="sldNum" sz="quarter" idx="12"/>
          </p:nvPr>
        </p:nvSpPr>
        <p:spPr/>
        <p:txBody>
          <a:bodyPr/>
          <a:lstStyle/>
          <a:p>
            <a:fld id="{E34732B5-CE1B-439A-8321-49CA0405F881}" type="slidenum">
              <a:rPr lang="en-US" smtClean="0"/>
              <a:t>‹#›</a:t>
            </a:fld>
            <a:endParaRPr lang="en-US"/>
          </a:p>
        </p:txBody>
      </p:sp>
    </p:spTree>
    <p:extLst>
      <p:ext uri="{BB962C8B-B14F-4D97-AF65-F5344CB8AC3E}">
        <p14:creationId xmlns:p14="http://schemas.microsoft.com/office/powerpoint/2010/main" val="282678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878C-DD13-4837-993B-8DD5F6DD7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B68547-2F3B-4932-AB28-89256F5E83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C64EA4-0CAD-43D8-B30B-C971B92E1BB6}"/>
              </a:ext>
            </a:extLst>
          </p:cNvPr>
          <p:cNvSpPr>
            <a:spLocks noGrp="1"/>
          </p:cNvSpPr>
          <p:nvPr>
            <p:ph type="dt" sz="half" idx="10"/>
          </p:nvPr>
        </p:nvSpPr>
        <p:spPr/>
        <p:txBody>
          <a:bodyPr/>
          <a:lstStyle/>
          <a:p>
            <a:fld id="{2DF6312E-7D5E-46E9-B3B1-2FD95C2B9FE6}" type="datetimeFigureOut">
              <a:rPr lang="en-US" smtClean="0"/>
              <a:t>7/23/2020</a:t>
            </a:fld>
            <a:endParaRPr lang="en-US"/>
          </a:p>
        </p:txBody>
      </p:sp>
      <p:sp>
        <p:nvSpPr>
          <p:cNvPr id="5" name="Footer Placeholder 4">
            <a:extLst>
              <a:ext uri="{FF2B5EF4-FFF2-40B4-BE49-F238E27FC236}">
                <a16:creationId xmlns:a16="http://schemas.microsoft.com/office/drawing/2014/main" id="{01536C5B-89C6-43C9-B07A-EF1F2CE09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8FAD3-AF54-4BF9-BF09-FA173BA4FA27}"/>
              </a:ext>
            </a:extLst>
          </p:cNvPr>
          <p:cNvSpPr>
            <a:spLocks noGrp="1"/>
          </p:cNvSpPr>
          <p:nvPr>
            <p:ph type="sldNum" sz="quarter" idx="12"/>
          </p:nvPr>
        </p:nvSpPr>
        <p:spPr/>
        <p:txBody>
          <a:bodyPr/>
          <a:lstStyle/>
          <a:p>
            <a:fld id="{E34732B5-CE1B-439A-8321-49CA0405F881}" type="slidenum">
              <a:rPr lang="en-US" smtClean="0"/>
              <a:t>‹#›</a:t>
            </a:fld>
            <a:endParaRPr lang="en-US"/>
          </a:p>
        </p:txBody>
      </p:sp>
    </p:spTree>
    <p:extLst>
      <p:ext uri="{BB962C8B-B14F-4D97-AF65-F5344CB8AC3E}">
        <p14:creationId xmlns:p14="http://schemas.microsoft.com/office/powerpoint/2010/main" val="78507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7C39-C4A8-412F-8A3B-9669403874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B23A8-D295-4561-97D1-D6BFF9BD24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C441D0-CD66-4908-908B-45424B6577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FD84DF-A7ED-4DDD-BC46-AD1E3D75335C}"/>
              </a:ext>
            </a:extLst>
          </p:cNvPr>
          <p:cNvSpPr>
            <a:spLocks noGrp="1"/>
          </p:cNvSpPr>
          <p:nvPr>
            <p:ph type="dt" sz="half" idx="10"/>
          </p:nvPr>
        </p:nvSpPr>
        <p:spPr/>
        <p:txBody>
          <a:bodyPr/>
          <a:lstStyle/>
          <a:p>
            <a:fld id="{2DF6312E-7D5E-46E9-B3B1-2FD95C2B9FE6}" type="datetimeFigureOut">
              <a:rPr lang="en-US" smtClean="0"/>
              <a:t>7/23/2020</a:t>
            </a:fld>
            <a:endParaRPr lang="en-US"/>
          </a:p>
        </p:txBody>
      </p:sp>
      <p:sp>
        <p:nvSpPr>
          <p:cNvPr id="6" name="Footer Placeholder 5">
            <a:extLst>
              <a:ext uri="{FF2B5EF4-FFF2-40B4-BE49-F238E27FC236}">
                <a16:creationId xmlns:a16="http://schemas.microsoft.com/office/drawing/2014/main" id="{9AA14891-4989-4257-A9AC-0648F8448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D7B5FA-95C8-4D93-A074-CBBD99896E54}"/>
              </a:ext>
            </a:extLst>
          </p:cNvPr>
          <p:cNvSpPr>
            <a:spLocks noGrp="1"/>
          </p:cNvSpPr>
          <p:nvPr>
            <p:ph type="sldNum" sz="quarter" idx="12"/>
          </p:nvPr>
        </p:nvSpPr>
        <p:spPr/>
        <p:txBody>
          <a:bodyPr/>
          <a:lstStyle/>
          <a:p>
            <a:fld id="{E34732B5-CE1B-439A-8321-49CA0405F881}" type="slidenum">
              <a:rPr lang="en-US" smtClean="0"/>
              <a:t>‹#›</a:t>
            </a:fld>
            <a:endParaRPr lang="en-US"/>
          </a:p>
        </p:txBody>
      </p:sp>
    </p:spTree>
    <p:extLst>
      <p:ext uri="{BB962C8B-B14F-4D97-AF65-F5344CB8AC3E}">
        <p14:creationId xmlns:p14="http://schemas.microsoft.com/office/powerpoint/2010/main" val="90468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EF97-9E18-40C7-9166-69EA16E0F8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C9C287-FDFD-45EE-9912-6FEE816995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C26141-11EC-44CE-883D-AA8EA95AB2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80ADC6-A2E1-4390-9F6A-DEB48FFA2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DEAD97-5D6E-436D-A8F4-C9339DD4F1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750FF6-F7FE-4597-83CA-E96C791D8AC0}"/>
              </a:ext>
            </a:extLst>
          </p:cNvPr>
          <p:cNvSpPr>
            <a:spLocks noGrp="1"/>
          </p:cNvSpPr>
          <p:nvPr>
            <p:ph type="dt" sz="half" idx="10"/>
          </p:nvPr>
        </p:nvSpPr>
        <p:spPr/>
        <p:txBody>
          <a:bodyPr/>
          <a:lstStyle/>
          <a:p>
            <a:fld id="{2DF6312E-7D5E-46E9-B3B1-2FD95C2B9FE6}" type="datetimeFigureOut">
              <a:rPr lang="en-US" smtClean="0"/>
              <a:t>7/23/2020</a:t>
            </a:fld>
            <a:endParaRPr lang="en-US"/>
          </a:p>
        </p:txBody>
      </p:sp>
      <p:sp>
        <p:nvSpPr>
          <p:cNvPr id="8" name="Footer Placeholder 7">
            <a:extLst>
              <a:ext uri="{FF2B5EF4-FFF2-40B4-BE49-F238E27FC236}">
                <a16:creationId xmlns:a16="http://schemas.microsoft.com/office/drawing/2014/main" id="{32AB1471-6BAC-4333-BCE1-F8413337C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B13D5D-DC4D-4EBE-A0ED-6512EEEF9B27}"/>
              </a:ext>
            </a:extLst>
          </p:cNvPr>
          <p:cNvSpPr>
            <a:spLocks noGrp="1"/>
          </p:cNvSpPr>
          <p:nvPr>
            <p:ph type="sldNum" sz="quarter" idx="12"/>
          </p:nvPr>
        </p:nvSpPr>
        <p:spPr/>
        <p:txBody>
          <a:bodyPr/>
          <a:lstStyle/>
          <a:p>
            <a:fld id="{E34732B5-CE1B-439A-8321-49CA0405F881}" type="slidenum">
              <a:rPr lang="en-US" smtClean="0"/>
              <a:t>‹#›</a:t>
            </a:fld>
            <a:endParaRPr lang="en-US"/>
          </a:p>
        </p:txBody>
      </p:sp>
    </p:spTree>
    <p:extLst>
      <p:ext uri="{BB962C8B-B14F-4D97-AF65-F5344CB8AC3E}">
        <p14:creationId xmlns:p14="http://schemas.microsoft.com/office/powerpoint/2010/main" val="139945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B306-FC4F-45FE-A924-18E4D5F489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76D0EF-E520-4D12-ADF6-141F91B899AE}"/>
              </a:ext>
            </a:extLst>
          </p:cNvPr>
          <p:cNvSpPr>
            <a:spLocks noGrp="1"/>
          </p:cNvSpPr>
          <p:nvPr>
            <p:ph type="dt" sz="half" idx="10"/>
          </p:nvPr>
        </p:nvSpPr>
        <p:spPr/>
        <p:txBody>
          <a:bodyPr/>
          <a:lstStyle/>
          <a:p>
            <a:fld id="{2DF6312E-7D5E-46E9-B3B1-2FD95C2B9FE6}" type="datetimeFigureOut">
              <a:rPr lang="en-US" smtClean="0"/>
              <a:t>7/23/2020</a:t>
            </a:fld>
            <a:endParaRPr lang="en-US"/>
          </a:p>
        </p:txBody>
      </p:sp>
      <p:sp>
        <p:nvSpPr>
          <p:cNvPr id="4" name="Footer Placeholder 3">
            <a:extLst>
              <a:ext uri="{FF2B5EF4-FFF2-40B4-BE49-F238E27FC236}">
                <a16:creationId xmlns:a16="http://schemas.microsoft.com/office/drawing/2014/main" id="{8DC40443-3FD9-4E76-9EB4-DCA1B09DD8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3428CC-07B5-49E9-A7CC-F7F031873F10}"/>
              </a:ext>
            </a:extLst>
          </p:cNvPr>
          <p:cNvSpPr>
            <a:spLocks noGrp="1"/>
          </p:cNvSpPr>
          <p:nvPr>
            <p:ph type="sldNum" sz="quarter" idx="12"/>
          </p:nvPr>
        </p:nvSpPr>
        <p:spPr/>
        <p:txBody>
          <a:bodyPr/>
          <a:lstStyle/>
          <a:p>
            <a:fld id="{E34732B5-CE1B-439A-8321-49CA0405F881}" type="slidenum">
              <a:rPr lang="en-US" smtClean="0"/>
              <a:t>‹#›</a:t>
            </a:fld>
            <a:endParaRPr lang="en-US"/>
          </a:p>
        </p:txBody>
      </p:sp>
    </p:spTree>
    <p:extLst>
      <p:ext uri="{BB962C8B-B14F-4D97-AF65-F5344CB8AC3E}">
        <p14:creationId xmlns:p14="http://schemas.microsoft.com/office/powerpoint/2010/main" val="3323471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8D72A5-7542-4B42-B327-2CC9AE0C04AB}"/>
              </a:ext>
            </a:extLst>
          </p:cNvPr>
          <p:cNvSpPr>
            <a:spLocks noGrp="1"/>
          </p:cNvSpPr>
          <p:nvPr>
            <p:ph type="dt" sz="half" idx="10"/>
          </p:nvPr>
        </p:nvSpPr>
        <p:spPr/>
        <p:txBody>
          <a:bodyPr/>
          <a:lstStyle/>
          <a:p>
            <a:fld id="{2DF6312E-7D5E-46E9-B3B1-2FD95C2B9FE6}" type="datetimeFigureOut">
              <a:rPr lang="en-US" smtClean="0"/>
              <a:t>7/23/2020</a:t>
            </a:fld>
            <a:endParaRPr lang="en-US"/>
          </a:p>
        </p:txBody>
      </p:sp>
      <p:sp>
        <p:nvSpPr>
          <p:cNvPr id="3" name="Footer Placeholder 2">
            <a:extLst>
              <a:ext uri="{FF2B5EF4-FFF2-40B4-BE49-F238E27FC236}">
                <a16:creationId xmlns:a16="http://schemas.microsoft.com/office/drawing/2014/main" id="{81551072-4A37-4316-ACEC-98F682AE36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F6D54F-B9B8-4DF1-A9E9-200EA4624B33}"/>
              </a:ext>
            </a:extLst>
          </p:cNvPr>
          <p:cNvSpPr>
            <a:spLocks noGrp="1"/>
          </p:cNvSpPr>
          <p:nvPr>
            <p:ph type="sldNum" sz="quarter" idx="12"/>
          </p:nvPr>
        </p:nvSpPr>
        <p:spPr/>
        <p:txBody>
          <a:bodyPr/>
          <a:lstStyle/>
          <a:p>
            <a:fld id="{E34732B5-CE1B-439A-8321-49CA0405F881}" type="slidenum">
              <a:rPr lang="en-US" smtClean="0"/>
              <a:t>‹#›</a:t>
            </a:fld>
            <a:endParaRPr lang="en-US"/>
          </a:p>
        </p:txBody>
      </p:sp>
    </p:spTree>
    <p:extLst>
      <p:ext uri="{BB962C8B-B14F-4D97-AF65-F5344CB8AC3E}">
        <p14:creationId xmlns:p14="http://schemas.microsoft.com/office/powerpoint/2010/main" val="227663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A658-9163-449D-B11B-7ECBAE6A5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009C7E-19B3-46EB-80A6-C0BC2917A7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5CCDD6-52EF-4B8C-B897-8017BF338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45C9D-E865-4EC3-BB17-6E98BA440649}"/>
              </a:ext>
            </a:extLst>
          </p:cNvPr>
          <p:cNvSpPr>
            <a:spLocks noGrp="1"/>
          </p:cNvSpPr>
          <p:nvPr>
            <p:ph type="dt" sz="half" idx="10"/>
          </p:nvPr>
        </p:nvSpPr>
        <p:spPr/>
        <p:txBody>
          <a:bodyPr/>
          <a:lstStyle/>
          <a:p>
            <a:fld id="{2DF6312E-7D5E-46E9-B3B1-2FD95C2B9FE6}" type="datetimeFigureOut">
              <a:rPr lang="en-US" smtClean="0"/>
              <a:t>7/23/2020</a:t>
            </a:fld>
            <a:endParaRPr lang="en-US"/>
          </a:p>
        </p:txBody>
      </p:sp>
      <p:sp>
        <p:nvSpPr>
          <p:cNvPr id="6" name="Footer Placeholder 5">
            <a:extLst>
              <a:ext uri="{FF2B5EF4-FFF2-40B4-BE49-F238E27FC236}">
                <a16:creationId xmlns:a16="http://schemas.microsoft.com/office/drawing/2014/main" id="{CAE097C6-97F0-4862-AD03-8AFFB894F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619999-324D-4AA3-9F61-167800844B2B}"/>
              </a:ext>
            </a:extLst>
          </p:cNvPr>
          <p:cNvSpPr>
            <a:spLocks noGrp="1"/>
          </p:cNvSpPr>
          <p:nvPr>
            <p:ph type="sldNum" sz="quarter" idx="12"/>
          </p:nvPr>
        </p:nvSpPr>
        <p:spPr/>
        <p:txBody>
          <a:bodyPr/>
          <a:lstStyle/>
          <a:p>
            <a:fld id="{E34732B5-CE1B-439A-8321-49CA0405F881}" type="slidenum">
              <a:rPr lang="en-US" smtClean="0"/>
              <a:t>‹#›</a:t>
            </a:fld>
            <a:endParaRPr lang="en-US"/>
          </a:p>
        </p:txBody>
      </p:sp>
    </p:spTree>
    <p:extLst>
      <p:ext uri="{BB962C8B-B14F-4D97-AF65-F5344CB8AC3E}">
        <p14:creationId xmlns:p14="http://schemas.microsoft.com/office/powerpoint/2010/main" val="1393362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73DD-3C10-42DE-BE8E-6008EC8C3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56E5D0-D210-46F6-96E2-A26D23CC8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E2A4F3-DA17-4947-B94A-D5C66010F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B7156-4A43-40B5-981E-B5DF09964010}"/>
              </a:ext>
            </a:extLst>
          </p:cNvPr>
          <p:cNvSpPr>
            <a:spLocks noGrp="1"/>
          </p:cNvSpPr>
          <p:nvPr>
            <p:ph type="dt" sz="half" idx="10"/>
          </p:nvPr>
        </p:nvSpPr>
        <p:spPr/>
        <p:txBody>
          <a:bodyPr/>
          <a:lstStyle/>
          <a:p>
            <a:fld id="{2DF6312E-7D5E-46E9-B3B1-2FD95C2B9FE6}" type="datetimeFigureOut">
              <a:rPr lang="en-US" smtClean="0"/>
              <a:t>7/23/2020</a:t>
            </a:fld>
            <a:endParaRPr lang="en-US"/>
          </a:p>
        </p:txBody>
      </p:sp>
      <p:sp>
        <p:nvSpPr>
          <p:cNvPr id="6" name="Footer Placeholder 5">
            <a:extLst>
              <a:ext uri="{FF2B5EF4-FFF2-40B4-BE49-F238E27FC236}">
                <a16:creationId xmlns:a16="http://schemas.microsoft.com/office/drawing/2014/main" id="{C97F9642-CD8B-419D-8EC5-C23E9BE6C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CACF9-F7DB-474B-AE40-0E8E46E14D65}"/>
              </a:ext>
            </a:extLst>
          </p:cNvPr>
          <p:cNvSpPr>
            <a:spLocks noGrp="1"/>
          </p:cNvSpPr>
          <p:nvPr>
            <p:ph type="sldNum" sz="quarter" idx="12"/>
          </p:nvPr>
        </p:nvSpPr>
        <p:spPr/>
        <p:txBody>
          <a:bodyPr/>
          <a:lstStyle/>
          <a:p>
            <a:fld id="{E34732B5-CE1B-439A-8321-49CA0405F881}" type="slidenum">
              <a:rPr lang="en-US" smtClean="0"/>
              <a:t>‹#›</a:t>
            </a:fld>
            <a:endParaRPr lang="en-US"/>
          </a:p>
        </p:txBody>
      </p:sp>
    </p:spTree>
    <p:extLst>
      <p:ext uri="{BB962C8B-B14F-4D97-AF65-F5344CB8AC3E}">
        <p14:creationId xmlns:p14="http://schemas.microsoft.com/office/powerpoint/2010/main" val="37491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E7F922-DAD8-40CF-A8E6-AC60D2DB1B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1AA031-AF7D-4B46-B6B7-6956B5D09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D4E06-BEB0-4B4A-8D82-3E813771CA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6312E-7D5E-46E9-B3B1-2FD95C2B9FE6}" type="datetimeFigureOut">
              <a:rPr lang="en-US" smtClean="0"/>
              <a:t>7/23/2020</a:t>
            </a:fld>
            <a:endParaRPr lang="en-US"/>
          </a:p>
        </p:txBody>
      </p:sp>
      <p:sp>
        <p:nvSpPr>
          <p:cNvPr id="5" name="Footer Placeholder 4">
            <a:extLst>
              <a:ext uri="{FF2B5EF4-FFF2-40B4-BE49-F238E27FC236}">
                <a16:creationId xmlns:a16="http://schemas.microsoft.com/office/drawing/2014/main" id="{DBA83B23-9E43-4D0D-A941-7A6FA1EE64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67B527-0DE6-4DAB-B823-A7A95AABD1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732B5-CE1B-439A-8321-49CA0405F881}" type="slidenum">
              <a:rPr lang="en-US" smtClean="0"/>
              <a:t>‹#›</a:t>
            </a:fld>
            <a:endParaRPr lang="en-US"/>
          </a:p>
        </p:txBody>
      </p:sp>
    </p:spTree>
    <p:extLst>
      <p:ext uri="{BB962C8B-B14F-4D97-AF65-F5344CB8AC3E}">
        <p14:creationId xmlns:p14="http://schemas.microsoft.com/office/powerpoint/2010/main" val="1104671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188154" y="-1049078"/>
            <a:ext cx="11064305" cy="1325563"/>
          </a:xfrm>
        </p:spPr>
        <p:txBody>
          <a:bodyPr/>
          <a:lstStyle/>
          <a:p>
            <a:r>
              <a:rPr lang="en-US" altLang="en-US" b="1">
                <a:effectLst>
                  <a:outerShdw blurRad="38100" dist="38100" dir="2700000" algn="tl">
                    <a:srgbClr val="000000">
                      <a:alpha val="43137"/>
                    </a:srgbClr>
                  </a:outerShdw>
                </a:effectLst>
                <a:latin typeface="+mn-lt"/>
              </a:rPr>
              <a:t>Introduction to Operating Systems and Kernel</a:t>
            </a:r>
            <a:endParaRPr lang="en-US" b="1">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247781" y="3255741"/>
            <a:ext cx="10313039" cy="1569660"/>
          </a:xfrm>
          <a:prstGeom prst="rect">
            <a:avLst/>
          </a:prstGeom>
          <a:noFill/>
        </p:spPr>
        <p:txBody>
          <a:bodyPr wrap="square">
            <a:spAutoFit/>
          </a:bodyPr>
          <a:lstStyle/>
          <a:p>
            <a:pPr>
              <a:buFontTx/>
              <a:buNone/>
            </a:pPr>
            <a:r>
              <a:rPr lang="en-US" altLang="en-US" sz="2400"/>
              <a:t>Topics</a:t>
            </a:r>
          </a:p>
          <a:p>
            <a:pPr marL="914400" lvl="1" indent="-457200">
              <a:buFont typeface="Arial" panose="020B0604020202020204" pitchFamily="34" charset="0"/>
              <a:buChar char="•"/>
            </a:pPr>
            <a:r>
              <a:rPr lang="en-US" altLang="en-US" sz="2400"/>
              <a:t>Course Handout</a:t>
            </a:r>
          </a:p>
          <a:p>
            <a:pPr marL="914400" lvl="1" indent="-457200">
              <a:buFont typeface="Arial" panose="020B0604020202020204" pitchFamily="34" charset="0"/>
              <a:buChar char="•"/>
            </a:pPr>
            <a:r>
              <a:rPr lang="en-US" altLang="en-US" sz="2400"/>
              <a:t>Introduction to Operating Systems</a:t>
            </a:r>
          </a:p>
          <a:p>
            <a:pPr marL="914400" lvl="1" indent="-457200">
              <a:buFont typeface="Arial" panose="020B0604020202020204" pitchFamily="34" charset="0"/>
              <a:buChar char="•"/>
            </a:pPr>
            <a:r>
              <a:rPr lang="en-US" altLang="en-US" sz="2400"/>
              <a:t>Kernel Architecture</a:t>
            </a:r>
          </a:p>
        </p:txBody>
      </p:sp>
      <p:sp>
        <p:nvSpPr>
          <p:cNvPr id="22" name="Text Box 4">
            <a:extLst>
              <a:ext uri="{FF2B5EF4-FFF2-40B4-BE49-F238E27FC236}">
                <a16:creationId xmlns:a16="http://schemas.microsoft.com/office/drawing/2014/main" id="{35DBABEB-390B-41AF-8A02-A0DFD1E2A861}"/>
              </a:ext>
            </a:extLst>
          </p:cNvPr>
          <p:cNvSpPr txBox="1">
            <a:spLocks noChangeArrowheads="1"/>
          </p:cNvSpPr>
          <p:nvPr/>
        </p:nvSpPr>
        <p:spPr bwMode="auto">
          <a:xfrm>
            <a:off x="2424545" y="619934"/>
            <a:ext cx="6580910" cy="830997"/>
          </a:xfrm>
          <a:prstGeom prst="rect">
            <a:avLst/>
          </a:prstGeom>
          <a:noFill/>
          <a:ln w="9525">
            <a:noFill/>
            <a:miter lim="800000"/>
            <a:headEnd/>
            <a:tailEnd/>
          </a:ln>
          <a:effectLst/>
        </p:spPr>
        <p:txBody>
          <a:bodyPr wrap="square">
            <a:spAutoFit/>
          </a:bodyPr>
          <a:lstStyle/>
          <a:p>
            <a:pPr algn="ctr">
              <a:spcBef>
                <a:spcPct val="50000"/>
              </a:spcBef>
              <a:defRPr/>
            </a:pPr>
            <a:r>
              <a:rPr lang="en-US" sz="2400" b="1">
                <a:solidFill>
                  <a:schemeClr val="tx1"/>
                </a:solidFill>
                <a:latin typeface="+mn-lt"/>
                <a:ea typeface="+mn-ea"/>
              </a:rPr>
              <a:t>K L Deemed to be University</a:t>
            </a:r>
            <a:br>
              <a:rPr lang="en-US" sz="2400" b="1">
                <a:solidFill>
                  <a:schemeClr val="tx1"/>
                </a:solidFill>
                <a:latin typeface="+mn-lt"/>
                <a:ea typeface="+mn-ea"/>
              </a:rPr>
            </a:br>
            <a:r>
              <a:rPr lang="en-US" sz="2400" b="1">
                <a:solidFill>
                  <a:schemeClr val="tx1"/>
                </a:solidFill>
                <a:latin typeface="+mn-lt"/>
                <a:ea typeface="+mn-ea"/>
              </a:rPr>
              <a:t>Department of Computer Science and Engineering</a:t>
            </a:r>
          </a:p>
        </p:txBody>
      </p:sp>
      <p:sp>
        <p:nvSpPr>
          <p:cNvPr id="24" name="Text Box 5">
            <a:extLst>
              <a:ext uri="{FF2B5EF4-FFF2-40B4-BE49-F238E27FC236}">
                <a16:creationId xmlns:a16="http://schemas.microsoft.com/office/drawing/2014/main" id="{AC20096A-120C-4BD7-9DE2-CCBDC0F48972}"/>
              </a:ext>
            </a:extLst>
          </p:cNvPr>
          <p:cNvSpPr txBox="1">
            <a:spLocks noChangeArrowheads="1"/>
          </p:cNvSpPr>
          <p:nvPr/>
        </p:nvSpPr>
        <p:spPr bwMode="auto">
          <a:xfrm>
            <a:off x="152985" y="1492319"/>
            <a:ext cx="3581400" cy="707886"/>
          </a:xfrm>
          <a:prstGeom prst="rect">
            <a:avLst/>
          </a:prstGeom>
          <a:noFill/>
          <a:ln w="9525">
            <a:noFill/>
            <a:miter lim="800000"/>
            <a:headEnd/>
            <a:tailEnd/>
          </a:ln>
          <a:effectLst/>
        </p:spPr>
        <p:txBody>
          <a:bodyPr>
            <a:spAutoFit/>
          </a:bodyPr>
          <a:lstStyle/>
          <a:p>
            <a:pPr>
              <a:spcBef>
                <a:spcPct val="50000"/>
              </a:spcBef>
              <a:defRPr/>
            </a:pPr>
            <a:r>
              <a:rPr lang="en-US" sz="2000" b="1"/>
              <a:t>19CS2106S &amp; 19CS2106A </a:t>
            </a:r>
            <a:br>
              <a:rPr lang="en-US" sz="2000" b="1">
                <a:solidFill>
                  <a:schemeClr val="tx1"/>
                </a:solidFill>
                <a:latin typeface="+mn-lt"/>
                <a:ea typeface="+mn-ea"/>
              </a:rPr>
            </a:br>
            <a:r>
              <a:rPr lang="en-US" sz="2000" b="1">
                <a:solidFill>
                  <a:schemeClr val="tx1"/>
                </a:solidFill>
                <a:latin typeface="+mn-lt"/>
                <a:ea typeface="+mn-ea"/>
              </a:rPr>
              <a:t>Operating Systems Design</a:t>
            </a:r>
          </a:p>
        </p:txBody>
      </p:sp>
      <p:sp>
        <p:nvSpPr>
          <p:cNvPr id="25" name="Text Box 6">
            <a:extLst>
              <a:ext uri="{FF2B5EF4-FFF2-40B4-BE49-F238E27FC236}">
                <a16:creationId xmlns:a16="http://schemas.microsoft.com/office/drawing/2014/main" id="{972F8F1C-3552-498E-94D7-92E62741E9B3}"/>
              </a:ext>
            </a:extLst>
          </p:cNvPr>
          <p:cNvSpPr txBox="1">
            <a:spLocks noChangeArrowheads="1"/>
          </p:cNvSpPr>
          <p:nvPr/>
        </p:nvSpPr>
        <p:spPr bwMode="auto">
          <a:xfrm>
            <a:off x="7566877" y="1465900"/>
            <a:ext cx="3581400" cy="707886"/>
          </a:xfrm>
          <a:prstGeom prst="rect">
            <a:avLst/>
          </a:prstGeom>
          <a:noFill/>
          <a:ln w="9525">
            <a:noFill/>
            <a:miter lim="800000"/>
            <a:headEnd/>
            <a:tailEnd/>
          </a:ln>
          <a:effectLst/>
        </p:spPr>
        <p:txBody>
          <a:bodyPr>
            <a:spAutoFit/>
          </a:bodyPr>
          <a:lstStyle/>
          <a:p>
            <a:pPr algn="r">
              <a:spcBef>
                <a:spcPct val="50000"/>
              </a:spcBef>
              <a:defRPr/>
            </a:pPr>
            <a:r>
              <a:rPr lang="en-US" sz="2000" b="1">
                <a:solidFill>
                  <a:schemeClr val="tx1"/>
                </a:solidFill>
                <a:latin typeface="+mn-lt"/>
                <a:ea typeface="+mn-ea"/>
              </a:rPr>
              <a:t>Mr. Vishnuvardhan </a:t>
            </a:r>
            <a:r>
              <a:rPr lang="en-US" sz="2000" b="1" err="1">
                <a:solidFill>
                  <a:schemeClr val="tx1"/>
                </a:solidFill>
                <a:latin typeface="+mn-lt"/>
                <a:ea typeface="+mn-ea"/>
              </a:rPr>
              <a:t>Mannava</a:t>
            </a:r>
            <a:br>
              <a:rPr lang="en-US" sz="2000" b="1">
                <a:solidFill>
                  <a:schemeClr val="tx1"/>
                </a:solidFill>
                <a:latin typeface="+mn-lt"/>
                <a:ea typeface="+mn-ea"/>
              </a:rPr>
            </a:br>
            <a:r>
              <a:rPr lang="en-US" sz="2000" b="1">
                <a:solidFill>
                  <a:schemeClr val="tx1"/>
                </a:solidFill>
                <a:latin typeface="+mn-lt"/>
                <a:ea typeface="+mn-ea"/>
              </a:rPr>
              <a:t>Course Coordinator</a:t>
            </a:r>
          </a:p>
        </p:txBody>
      </p:sp>
      <p:sp>
        <p:nvSpPr>
          <p:cNvPr id="26" name="TextBox 25">
            <a:extLst>
              <a:ext uri="{FF2B5EF4-FFF2-40B4-BE49-F238E27FC236}">
                <a16:creationId xmlns:a16="http://schemas.microsoft.com/office/drawing/2014/main" id="{2BEEDFEB-6BE7-4B59-BD1B-F92F5E3299F5}"/>
              </a:ext>
            </a:extLst>
          </p:cNvPr>
          <p:cNvSpPr txBox="1"/>
          <p:nvPr/>
        </p:nvSpPr>
        <p:spPr>
          <a:xfrm>
            <a:off x="152985" y="4753840"/>
            <a:ext cx="5601667" cy="2062103"/>
          </a:xfrm>
          <a:prstGeom prst="rect">
            <a:avLst/>
          </a:prstGeom>
          <a:noFill/>
        </p:spPr>
        <p:txBody>
          <a:bodyPr wrap="square">
            <a:spAutoFit/>
          </a:bodyPr>
          <a:lstStyle/>
          <a:p>
            <a:pPr marL="609600" indent="-609600"/>
            <a:r>
              <a:rPr lang="en-US" altLang="en-US" sz="2400">
                <a:effectLst/>
                <a:ea typeface="ＭＳ Ｐゴシック" charset="-128"/>
              </a:rPr>
              <a:t>Questions answered in this lecture:</a:t>
            </a:r>
          </a:p>
          <a:p>
            <a:pPr marL="990600" lvl="1" indent="-533400">
              <a:buFont typeface="Arial" panose="020B0604020202020204" pitchFamily="34" charset="0"/>
              <a:buChar char="•"/>
            </a:pPr>
            <a:r>
              <a:rPr lang="en-US" altLang="en-US" sz="2000">
                <a:ea typeface="ＭＳ Ｐゴシック" charset="-128"/>
              </a:rPr>
              <a:t>What will you do in this course?</a:t>
            </a:r>
          </a:p>
          <a:p>
            <a:pPr marL="990600" lvl="1" indent="-533400">
              <a:buFont typeface="Arial" panose="020B0604020202020204" pitchFamily="34" charset="0"/>
              <a:buChar char="•"/>
            </a:pPr>
            <a:r>
              <a:rPr lang="en-US" altLang="en-US" sz="2000">
                <a:ea typeface="ＭＳ Ｐゴシック" charset="-128"/>
              </a:rPr>
              <a:t>What is an OS and why do you want one?</a:t>
            </a:r>
          </a:p>
          <a:p>
            <a:pPr marL="990600" lvl="1" indent="-533400">
              <a:buFont typeface="Arial" panose="020B0604020202020204" pitchFamily="34" charset="0"/>
              <a:buChar char="•"/>
            </a:pPr>
            <a:r>
              <a:rPr lang="en-US" altLang="en-US" sz="2000">
                <a:ea typeface="ＭＳ Ｐゴシック" charset="-128"/>
              </a:rPr>
              <a:t>Why study operating systems?</a:t>
            </a:r>
          </a:p>
          <a:p>
            <a:pPr marL="990600" lvl="1" indent="-533400">
              <a:buFont typeface="Arial" panose="020B0604020202020204" pitchFamily="34" charset="0"/>
              <a:buChar char="•"/>
            </a:pPr>
            <a:r>
              <a:rPr lang="en-US" altLang="en-US" sz="2000">
                <a:ea typeface="ＭＳ Ｐゴシック" charset="-128"/>
              </a:rPr>
              <a:t>What is a kernel?</a:t>
            </a:r>
          </a:p>
          <a:p>
            <a:endParaRPr lang="en-US" sz="2400"/>
          </a:p>
        </p:txBody>
      </p:sp>
    </p:spTree>
    <p:extLst>
      <p:ext uri="{BB962C8B-B14F-4D97-AF65-F5344CB8AC3E}">
        <p14:creationId xmlns:p14="http://schemas.microsoft.com/office/powerpoint/2010/main" val="378493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r>
              <a:rPr lang="en-US" b="1"/>
              <a:t>Tasks performed by the kernel: Process scheduling: </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0800284" cy="3416320"/>
          </a:xfrm>
          <a:prstGeom prst="rect">
            <a:avLst/>
          </a:prstGeom>
          <a:noFill/>
        </p:spPr>
        <p:txBody>
          <a:bodyPr wrap="square">
            <a:spAutoFit/>
          </a:bodyPr>
          <a:lstStyle/>
          <a:p>
            <a:r>
              <a:rPr lang="en-US" sz="2400"/>
              <a:t>Among other things, the kernel performs the following tasks:</a:t>
            </a:r>
          </a:p>
          <a:p>
            <a:endParaRPr lang="en-US" sz="2400" b="1"/>
          </a:p>
          <a:p>
            <a:r>
              <a:rPr lang="en-US" sz="2400" b="1"/>
              <a:t>Process scheduling: </a:t>
            </a:r>
            <a:r>
              <a:rPr lang="en-US" sz="2400"/>
              <a:t>A computer has one or more central processing units (CPUs), which </a:t>
            </a:r>
            <a:r>
              <a:rPr lang="en-US" sz="2400" b="1"/>
              <a:t>execute the instructions of programs</a:t>
            </a:r>
            <a:r>
              <a:rPr lang="en-US" sz="2400"/>
              <a:t>. Like other UNIX systems,</a:t>
            </a:r>
          </a:p>
          <a:p>
            <a:r>
              <a:rPr lang="en-US" sz="2400"/>
              <a:t>Linux is a </a:t>
            </a:r>
            <a:r>
              <a:rPr lang="en-US" sz="2400" b="1"/>
              <a:t>preemptive multitasking operating system</a:t>
            </a:r>
            <a:r>
              <a:rPr lang="en-US" sz="2400"/>
              <a:t>, Multitasking means that multiple processes (i.e., running programs) can simultaneously reside in memory</a:t>
            </a:r>
          </a:p>
          <a:p>
            <a:r>
              <a:rPr lang="en-US" sz="2400"/>
              <a:t>and each may receive use of the CPU(s). Preemptive means that the rules governing which processes receive use of the CPU and for how long are determined by the </a:t>
            </a:r>
            <a:r>
              <a:rPr lang="en-US" sz="2400" b="1"/>
              <a:t>kernel process scheduler (rather than by the processes themselves).</a:t>
            </a:r>
            <a:endParaRPr lang="en-US" sz="3200" b="1"/>
          </a:p>
        </p:txBody>
      </p:sp>
    </p:spTree>
    <p:extLst>
      <p:ext uri="{BB962C8B-B14F-4D97-AF65-F5344CB8AC3E}">
        <p14:creationId xmlns:p14="http://schemas.microsoft.com/office/powerpoint/2010/main" val="364466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0" y="208308"/>
            <a:ext cx="10983673" cy="1325563"/>
          </a:xfrm>
        </p:spPr>
        <p:txBody>
          <a:bodyPr/>
          <a:lstStyle/>
          <a:p>
            <a:r>
              <a:rPr lang="en-US" b="1"/>
              <a:t>Tasks performed by the kernel: Memory management</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174472" cy="4524315"/>
          </a:xfrm>
          <a:prstGeom prst="rect">
            <a:avLst/>
          </a:prstGeom>
          <a:noFill/>
        </p:spPr>
        <p:txBody>
          <a:bodyPr wrap="square">
            <a:spAutoFit/>
          </a:bodyPr>
          <a:lstStyle/>
          <a:p>
            <a:r>
              <a:rPr lang="en-US" sz="2400" b="1"/>
              <a:t>Memory management: </a:t>
            </a:r>
            <a:r>
              <a:rPr lang="en-US" sz="2400"/>
              <a:t>While computer memories are enormous by the standards</a:t>
            </a:r>
          </a:p>
          <a:p>
            <a:r>
              <a:rPr lang="en-US" sz="2400"/>
              <a:t>of a decade or two ago, the size of software has also correspondingly</a:t>
            </a:r>
          </a:p>
          <a:p>
            <a:r>
              <a:rPr lang="en-US" sz="2400"/>
              <a:t>grown, so that physical memory (RAM) remains a limited resource that the </a:t>
            </a:r>
            <a:r>
              <a:rPr lang="en-US" sz="2400" b="1"/>
              <a:t>kernel</a:t>
            </a:r>
          </a:p>
          <a:p>
            <a:r>
              <a:rPr lang="en-US" sz="2400" b="1"/>
              <a:t>must share among processes in an equitable and efficient fashion</a:t>
            </a:r>
            <a:r>
              <a:rPr lang="en-US" sz="2400"/>
              <a:t>. Like</a:t>
            </a:r>
          </a:p>
          <a:p>
            <a:r>
              <a:rPr lang="en-US" sz="2400"/>
              <a:t>most modern operating systems, Linux employs virtual memory management, a technique that confers two main advantages:</a:t>
            </a:r>
          </a:p>
          <a:p>
            <a:pPr marL="342900" indent="-342900">
              <a:buFont typeface="Arial" panose="020B0604020202020204" pitchFamily="34" charset="0"/>
              <a:buChar char="•"/>
            </a:pPr>
            <a:r>
              <a:rPr lang="en-US" sz="2400"/>
              <a:t>Processes are </a:t>
            </a:r>
            <a:r>
              <a:rPr lang="en-US" sz="2400" b="1"/>
              <a:t>isolated from one another and from the kernel</a:t>
            </a:r>
            <a:r>
              <a:rPr lang="en-US" sz="2400"/>
              <a:t>, so that one process can’t read or modify the memory of another process or the kernel.</a:t>
            </a:r>
          </a:p>
          <a:p>
            <a:pPr marL="342900" indent="-342900">
              <a:buFont typeface="Arial" panose="020B0604020202020204" pitchFamily="34" charset="0"/>
              <a:buChar char="•"/>
            </a:pPr>
            <a:r>
              <a:rPr lang="en-US" sz="2400" b="1"/>
              <a:t>Only part of a process needs to be kept in memory</a:t>
            </a:r>
            <a:r>
              <a:rPr lang="en-US" sz="2400"/>
              <a:t>, thereby lowering the memory requirements of each process and allowing more processes to be held in RAM simultaneously. This leads to better CPU utilization, since it increases the likelihood that, at any moment in time, there is at least one process that the CPU(s) can execute.</a:t>
            </a:r>
            <a:endParaRPr lang="en-US" sz="3200"/>
          </a:p>
        </p:txBody>
      </p:sp>
    </p:spTree>
    <p:extLst>
      <p:ext uri="{BB962C8B-B14F-4D97-AF65-F5344CB8AC3E}">
        <p14:creationId xmlns:p14="http://schemas.microsoft.com/office/powerpoint/2010/main" val="161788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r>
              <a:rPr lang="en-US" b="1"/>
              <a:t>Tasks performed by the kernel: UNIX treats all devices as files</a:t>
            </a:r>
            <a:endParaRPr lang="en-US" b="1" i="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0443990" cy="3539430"/>
          </a:xfrm>
          <a:prstGeom prst="rect">
            <a:avLst/>
          </a:prstGeom>
          <a:noFill/>
        </p:spPr>
        <p:txBody>
          <a:bodyPr wrap="square">
            <a:spAutoFit/>
          </a:bodyPr>
          <a:lstStyle/>
          <a:p>
            <a:r>
              <a:rPr lang="en-US" sz="2400" b="1"/>
              <a:t>Provision of a file system: </a:t>
            </a:r>
            <a:r>
              <a:rPr lang="en-US" sz="2400"/>
              <a:t>The kernel provides a file system on disk, allowing files</a:t>
            </a:r>
          </a:p>
          <a:p>
            <a:r>
              <a:rPr lang="en-US" sz="2400"/>
              <a:t>to be created, retrieved, updated, deleted, and so on.</a:t>
            </a:r>
          </a:p>
          <a:p>
            <a:endParaRPr lang="en-US" sz="3200"/>
          </a:p>
          <a:p>
            <a:r>
              <a:rPr lang="en-US" sz="2400" b="1"/>
              <a:t>Access to devices: </a:t>
            </a:r>
            <a:r>
              <a:rPr lang="en-US" sz="2400"/>
              <a:t>The devices (mice, monitors, keyboards, disk and tape drives,</a:t>
            </a:r>
          </a:p>
          <a:p>
            <a:r>
              <a:rPr lang="en-US" sz="2400"/>
              <a:t>and so on) attached to a computer allow communication of information</a:t>
            </a:r>
          </a:p>
          <a:p>
            <a:r>
              <a:rPr lang="en-US" sz="2400"/>
              <a:t>between the computer and the outside world, permitting input, output, or</a:t>
            </a:r>
          </a:p>
          <a:p>
            <a:r>
              <a:rPr lang="en-US" sz="2400"/>
              <a:t>both. </a:t>
            </a:r>
            <a:r>
              <a:rPr lang="en-US" sz="2400" b="1"/>
              <a:t>The kernel provides programs with an interface that standardizes and</a:t>
            </a:r>
          </a:p>
          <a:p>
            <a:r>
              <a:rPr lang="en-US" sz="2400" b="1"/>
              <a:t>simplifies access to devices</a:t>
            </a:r>
            <a:r>
              <a:rPr lang="en-US" sz="2400"/>
              <a:t>, while at the same time arbitrating access by multiple</a:t>
            </a:r>
          </a:p>
          <a:p>
            <a:r>
              <a:rPr lang="en-US" sz="2400"/>
              <a:t>processes to each device.</a:t>
            </a:r>
            <a:endParaRPr lang="en-US" sz="3200"/>
          </a:p>
        </p:txBody>
      </p:sp>
    </p:spTree>
    <p:extLst>
      <p:ext uri="{BB962C8B-B14F-4D97-AF65-F5344CB8AC3E}">
        <p14:creationId xmlns:p14="http://schemas.microsoft.com/office/powerpoint/2010/main" val="346068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382714"/>
            <a:ext cx="11041019" cy="1325563"/>
          </a:xfrm>
        </p:spPr>
        <p:txBody>
          <a:bodyPr>
            <a:noAutofit/>
          </a:bodyPr>
          <a:lstStyle/>
          <a:p>
            <a:r>
              <a:rPr lang="en-US" b="1"/>
              <a:t>Tasks performed by the kernel: Provision of a system call application programming interface (API)</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241120" y="1969805"/>
            <a:ext cx="10313039" cy="3539430"/>
          </a:xfrm>
          <a:prstGeom prst="rect">
            <a:avLst/>
          </a:prstGeom>
          <a:noFill/>
        </p:spPr>
        <p:txBody>
          <a:bodyPr wrap="square">
            <a:spAutoFit/>
          </a:bodyPr>
          <a:lstStyle/>
          <a:p>
            <a:pPr marL="342900" indent="-342900">
              <a:buFont typeface="Arial" panose="020B0604020202020204" pitchFamily="34" charset="0"/>
              <a:buChar char="•"/>
            </a:pPr>
            <a:r>
              <a:rPr lang="en-US" sz="2800" b="1"/>
              <a:t>Creation and termination of processes: </a:t>
            </a:r>
            <a:r>
              <a:rPr lang="en-US" sz="2800"/>
              <a:t>The kernel can load a new program into memory, providing it with the resources (e.g., CPU, memory, and access to files) that it needs in order to run. Such an </a:t>
            </a:r>
            <a:r>
              <a:rPr lang="en-US" sz="2800" b="1"/>
              <a:t>instance of a running program is termed a process</a:t>
            </a:r>
            <a:r>
              <a:rPr lang="en-US" sz="2800"/>
              <a:t>. Once a process has completed execution, the kernel ensures that the </a:t>
            </a:r>
            <a:r>
              <a:rPr lang="en-US" sz="2800" b="1"/>
              <a:t>resources it uses are freed for subsequent reuse by later programs</a:t>
            </a:r>
            <a:r>
              <a:rPr lang="en-US" sz="2800"/>
              <a:t>.</a:t>
            </a:r>
          </a:p>
          <a:p>
            <a:pPr marL="285750" indent="-285750">
              <a:buFont typeface="Arial" panose="020B0604020202020204" pitchFamily="34" charset="0"/>
              <a:buChar char="•"/>
            </a:pPr>
            <a:r>
              <a:rPr lang="en-US" sz="2800" b="1"/>
              <a:t>API: </a:t>
            </a:r>
            <a:r>
              <a:rPr lang="en-US" sz="2800"/>
              <a:t>Processes can request the kernel to perform various tasks using </a:t>
            </a:r>
            <a:r>
              <a:rPr lang="en-US" sz="2800" b="1"/>
              <a:t>kernel entry points known as system calls.</a:t>
            </a:r>
          </a:p>
        </p:txBody>
      </p:sp>
    </p:spTree>
    <p:extLst>
      <p:ext uri="{BB962C8B-B14F-4D97-AF65-F5344CB8AC3E}">
        <p14:creationId xmlns:p14="http://schemas.microsoft.com/office/powerpoint/2010/main" val="2872180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r>
              <a:rPr lang="en-US" b="1"/>
              <a:t>Tasks performed by the kernel: Networking</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0"/>
            <a:ext cx="9691921" cy="1200329"/>
          </a:xfrm>
          <a:prstGeom prst="rect">
            <a:avLst/>
          </a:prstGeom>
          <a:noFill/>
        </p:spPr>
        <p:txBody>
          <a:bodyPr wrap="square">
            <a:spAutoFit/>
          </a:bodyPr>
          <a:lstStyle/>
          <a:p>
            <a:r>
              <a:rPr lang="en-US" sz="2400" b="1"/>
              <a:t>Networking: </a:t>
            </a:r>
            <a:r>
              <a:rPr lang="en-US" sz="2400"/>
              <a:t>The kernel transmits and receives network messages (packets) on behalf of user processes. This task includes </a:t>
            </a:r>
            <a:r>
              <a:rPr lang="en-US" sz="2400" b="1"/>
              <a:t>routing of network packets to the target system.</a:t>
            </a:r>
            <a:endParaRPr lang="en-US" sz="3200" b="1"/>
          </a:p>
        </p:txBody>
      </p:sp>
    </p:spTree>
    <p:extLst>
      <p:ext uri="{BB962C8B-B14F-4D97-AF65-F5344CB8AC3E}">
        <p14:creationId xmlns:p14="http://schemas.microsoft.com/office/powerpoint/2010/main" val="1050785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13F01F3-7CB4-416E-B07D-64584F196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6949" y="219325"/>
            <a:ext cx="5601668" cy="629368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l"/>
            <a:r>
              <a:rPr lang="en-US" i="0">
                <a:effectLst>
                  <a:outerShdw blurRad="38100" dist="38100" dir="2700000" algn="tl">
                    <a:srgbClr val="000000">
                      <a:alpha val="43137"/>
                    </a:srgbClr>
                  </a:outerShdw>
                </a:effectLst>
                <a:latin typeface="+mn-lt"/>
              </a:rPr>
              <a:t>Unix </a:t>
            </a:r>
            <a:r>
              <a:rPr lang="en-US">
                <a:effectLst>
                  <a:outerShdw blurRad="38100" dist="38100" dir="2700000" algn="tl">
                    <a:srgbClr val="000000">
                      <a:alpha val="43137"/>
                    </a:srgbClr>
                  </a:outerShdw>
                </a:effectLst>
                <a:latin typeface="+mn-lt"/>
              </a:rPr>
              <a:t>system</a:t>
            </a:r>
            <a:r>
              <a:rPr lang="en-US">
                <a:effectLst>
                  <a:outerShdw blurRad="38100" dist="38100" dir="2700000" algn="tl">
                    <a:srgbClr val="000000">
                      <a:alpha val="43137"/>
                    </a:srgbClr>
                  </a:outerShdw>
                </a:effectLst>
              </a:rPr>
              <a:t> </a:t>
            </a:r>
            <a:r>
              <a:rPr lang="en-US" i="0">
                <a:effectLst>
                  <a:outerShdw blurRad="38100" dist="38100" dir="2700000" algn="tl">
                    <a:srgbClr val="000000">
                      <a:alpha val="43137"/>
                    </a:srgbClr>
                  </a:outerShdw>
                </a:effectLst>
                <a:latin typeface="+mn-lt"/>
              </a:rPr>
              <a:t>v6 Kernel</a:t>
            </a:r>
            <a:endParaRPr lang="en-US" b="1" i="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5601667" cy="4524315"/>
          </a:xfrm>
          <a:prstGeom prst="rect">
            <a:avLst/>
          </a:prstGeom>
          <a:noFill/>
        </p:spPr>
        <p:txBody>
          <a:bodyPr wrap="square">
            <a:spAutoFit/>
          </a:bodyPr>
          <a:lstStyle/>
          <a:p>
            <a:pPr algn="l"/>
            <a:r>
              <a:rPr lang="en-IN" sz="2400" b="0" i="0">
                <a:solidFill>
                  <a:srgbClr val="24292E"/>
                </a:solidFill>
                <a:effectLst/>
              </a:rPr>
              <a:t>The two entities, files and processes, are the two central concepts in the UNIX system model.</a:t>
            </a:r>
          </a:p>
          <a:p>
            <a:pPr marL="342900" indent="-342900" algn="l">
              <a:buFont typeface="Arial" panose="020B0604020202020204" pitchFamily="34" charset="0"/>
              <a:buChar char="•"/>
            </a:pPr>
            <a:r>
              <a:rPr lang="en-IN" sz="2400" b="0" i="0">
                <a:solidFill>
                  <a:srgbClr val="24292E"/>
                </a:solidFill>
                <a:effectLst/>
              </a:rPr>
              <a:t>The </a:t>
            </a:r>
            <a:r>
              <a:rPr lang="en-IN" sz="2400" b="0" i="1">
                <a:solidFill>
                  <a:srgbClr val="24292E"/>
                </a:solidFill>
                <a:effectLst/>
              </a:rPr>
              <a:t>file subsystem</a:t>
            </a:r>
            <a:r>
              <a:rPr lang="en-IN" sz="2400" b="0" i="0">
                <a:solidFill>
                  <a:srgbClr val="24292E"/>
                </a:solidFill>
                <a:effectLst/>
              </a:rPr>
              <a:t> is on the left and the </a:t>
            </a:r>
            <a:r>
              <a:rPr lang="en-IN" sz="2400" b="0" i="1">
                <a:solidFill>
                  <a:srgbClr val="24292E"/>
                </a:solidFill>
                <a:effectLst/>
              </a:rPr>
              <a:t>process control subsystem</a:t>
            </a:r>
            <a:r>
              <a:rPr lang="en-IN" sz="2400" b="0" i="0">
                <a:solidFill>
                  <a:srgbClr val="24292E"/>
                </a:solidFill>
                <a:effectLst/>
              </a:rPr>
              <a:t> is on the right.</a:t>
            </a:r>
          </a:p>
          <a:p>
            <a:pPr marL="342900" indent="-342900" algn="l">
              <a:buFont typeface="Arial" panose="020B0604020202020204" pitchFamily="34" charset="0"/>
              <a:buChar char="•"/>
            </a:pPr>
            <a:r>
              <a:rPr lang="en-IN" sz="2400" b="0" i="0">
                <a:solidFill>
                  <a:srgbClr val="24292E"/>
                </a:solidFill>
                <a:effectLst/>
              </a:rPr>
              <a:t>The diagram shows 3 levels : user, kernel, and hardware.</a:t>
            </a:r>
          </a:p>
          <a:p>
            <a:pPr marL="342900" indent="-342900" algn="l">
              <a:buFont typeface="Arial" panose="020B0604020202020204" pitchFamily="34" charset="0"/>
              <a:buChar char="•"/>
            </a:pPr>
            <a:r>
              <a:rPr lang="en-IN" sz="2400" b="0" i="0">
                <a:solidFill>
                  <a:srgbClr val="24292E"/>
                </a:solidFill>
                <a:effectLst/>
              </a:rPr>
              <a:t>The system call and library interface represent the border between user programs and the kernel.</a:t>
            </a:r>
          </a:p>
          <a:p>
            <a:endParaRPr lang="en-US" sz="2400"/>
          </a:p>
        </p:txBody>
      </p:sp>
    </p:spTree>
    <p:extLst>
      <p:ext uri="{BB962C8B-B14F-4D97-AF65-F5344CB8AC3E}">
        <p14:creationId xmlns:p14="http://schemas.microsoft.com/office/powerpoint/2010/main" val="2629447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l"/>
            <a:r>
              <a:rPr lang="en-US" b="1" i="0">
                <a:effectLst>
                  <a:outerShdw blurRad="38100" dist="38100" dir="2700000" algn="tl">
                    <a:srgbClr val="000000">
                      <a:alpha val="43137"/>
                    </a:srgbClr>
                  </a:outerShdw>
                </a:effectLst>
                <a:latin typeface="+mn-lt"/>
              </a:rPr>
              <a:t>Unix Kernel: system call interface</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1225178" cy="5262979"/>
          </a:xfrm>
          <a:prstGeom prst="rect">
            <a:avLst/>
          </a:prstGeom>
          <a:noFill/>
        </p:spPr>
        <p:txBody>
          <a:bodyPr wrap="square">
            <a:spAutoFit/>
          </a:bodyPr>
          <a:lstStyle/>
          <a:p>
            <a:pPr marL="342900" indent="-342900" algn="l">
              <a:buFont typeface="Arial" panose="020B0604020202020204" pitchFamily="34" charset="0"/>
              <a:buChar char="•"/>
            </a:pPr>
            <a:r>
              <a:rPr lang="en-IN" sz="2400">
                <a:latin typeface="Times New Roman" panose="02020603050405020304" pitchFamily="18" charset="0"/>
              </a:rPr>
              <a:t>A system call is a controlled entry point into the kernel, </a:t>
            </a:r>
            <a:r>
              <a:rPr lang="en-IN" sz="2400" b="1">
                <a:latin typeface="Times New Roman" panose="02020603050405020304" pitchFamily="18" charset="0"/>
              </a:rPr>
              <a:t>allowing a process to request that the kernel perform some action on the process’s behalf</a:t>
            </a:r>
            <a:r>
              <a:rPr lang="en-IN" sz="2400">
                <a:latin typeface="Times New Roman" panose="02020603050405020304" pitchFamily="18" charset="0"/>
              </a:rPr>
              <a:t>. The kernel makes a range of services accessible to programs via the system call application programming interface (API). These services include, for example, creating a new process, performing I/O, and creating a pipe for </a:t>
            </a:r>
            <a:r>
              <a:rPr lang="en-IN" sz="2400" err="1">
                <a:latin typeface="Times New Roman" panose="02020603050405020304" pitchFamily="18" charset="0"/>
              </a:rPr>
              <a:t>interprocess</a:t>
            </a:r>
            <a:r>
              <a:rPr lang="en-IN" sz="2400">
                <a:latin typeface="Times New Roman" panose="02020603050405020304" pitchFamily="18" charset="0"/>
              </a:rPr>
              <a:t> communication. (The </a:t>
            </a:r>
            <a:r>
              <a:rPr lang="en-IN" sz="2400" err="1">
                <a:latin typeface="Times New Roman" panose="02020603050405020304" pitchFamily="18" charset="0"/>
              </a:rPr>
              <a:t>syscalls</a:t>
            </a:r>
            <a:r>
              <a:rPr lang="en-IN" sz="2400">
                <a:latin typeface="Times New Roman" panose="02020603050405020304" pitchFamily="18" charset="0"/>
              </a:rPr>
              <a:t>(2) manual page lists the Linux system calls.)</a:t>
            </a:r>
          </a:p>
          <a:p>
            <a:pPr marL="342900" indent="-342900">
              <a:buFont typeface="Arial" panose="020B0604020202020204" pitchFamily="34" charset="0"/>
              <a:buChar char="•"/>
            </a:pPr>
            <a:r>
              <a:rPr lang="en-IN" sz="2400">
                <a:latin typeface="Times New Roman" panose="02020603050405020304" pitchFamily="18" charset="0"/>
              </a:rPr>
              <a:t>System calls look like ordinary function calls in C programs, and </a:t>
            </a:r>
            <a:r>
              <a:rPr lang="en-IN" sz="2400" b="1">
                <a:latin typeface="Times New Roman" panose="02020603050405020304" pitchFamily="18" charset="0"/>
              </a:rPr>
              <a:t>libraries map these function calls to the primitives </a:t>
            </a:r>
            <a:r>
              <a:rPr lang="en-IN" sz="2400">
                <a:latin typeface="Times New Roman" panose="02020603050405020304" pitchFamily="18" charset="0"/>
              </a:rPr>
              <a:t>needed to enter </a:t>
            </a:r>
            <a:r>
              <a:rPr lang="en-US" sz="2400">
                <a:latin typeface="Times New Roman" panose="02020603050405020304" pitchFamily="18" charset="0"/>
              </a:rPr>
              <a:t>the operating system.</a:t>
            </a:r>
            <a:endParaRPr lang="en-IN" sz="2400">
              <a:latin typeface="Times New Roman" panose="02020603050405020304" pitchFamily="18" charset="0"/>
            </a:endParaRPr>
          </a:p>
          <a:p>
            <a:pPr marL="342900" indent="-342900" algn="l">
              <a:buFont typeface="Arial" panose="020B0604020202020204" pitchFamily="34" charset="0"/>
              <a:buChar char="•"/>
            </a:pPr>
            <a:r>
              <a:rPr lang="en-US" sz="2400" b="1">
                <a:latin typeface="Times New Roman" panose="02020603050405020304" pitchFamily="18" charset="0"/>
              </a:rPr>
              <a:t>Assembly language </a:t>
            </a:r>
            <a:r>
              <a:rPr lang="en-IN" sz="2400" b="1">
                <a:latin typeface="Times New Roman" panose="02020603050405020304" pitchFamily="18" charset="0"/>
              </a:rPr>
              <a:t>programs may invoke system calls directly without a system call library,</a:t>
            </a:r>
            <a:r>
              <a:rPr lang="en-IN" sz="2400">
                <a:latin typeface="Times New Roman" panose="02020603050405020304" pitchFamily="18" charset="0"/>
              </a:rPr>
              <a:t> however. Programs frequently use other libraries such as the standard I/O library to provide a more sophisticated use of the system calls. The libraries are linked with the programs at compile time and are thus part of the user program for purposes of </a:t>
            </a:r>
            <a:r>
              <a:rPr lang="en-US" sz="2400">
                <a:latin typeface="Times New Roman" panose="02020603050405020304" pitchFamily="18" charset="0"/>
              </a:rPr>
              <a:t>this discussion.</a:t>
            </a:r>
            <a:endParaRPr lang="en-IN" sz="2400">
              <a:latin typeface="Times New Roman" panose="02020603050405020304" pitchFamily="18" charset="0"/>
            </a:endParaRPr>
          </a:p>
          <a:p>
            <a:pPr algn="l"/>
            <a:endParaRPr lang="en-US" sz="2400"/>
          </a:p>
        </p:txBody>
      </p:sp>
    </p:spTree>
    <p:extLst>
      <p:ext uri="{BB962C8B-B14F-4D97-AF65-F5344CB8AC3E}">
        <p14:creationId xmlns:p14="http://schemas.microsoft.com/office/powerpoint/2010/main" val="3993338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l"/>
            <a:r>
              <a:rPr lang="en-US" b="1" i="0">
                <a:effectLst>
                  <a:outerShdw blurRad="38100" dist="38100" dir="2700000" algn="tl">
                    <a:srgbClr val="000000">
                      <a:alpha val="43137"/>
                    </a:srgbClr>
                  </a:outerShdw>
                </a:effectLst>
                <a:latin typeface="+mn-lt"/>
              </a:rPr>
              <a:t>Unix Kernel: </a:t>
            </a:r>
            <a:r>
              <a:rPr lang="en-US" b="1">
                <a:effectLst>
                  <a:outerShdw blurRad="38100" dist="38100" dir="2700000" algn="tl">
                    <a:srgbClr val="000000">
                      <a:alpha val="43137"/>
                    </a:srgbClr>
                  </a:outerShdw>
                </a:effectLst>
                <a:latin typeface="+mn-lt"/>
              </a:rPr>
              <a:t>file </a:t>
            </a:r>
            <a:r>
              <a:rPr lang="en-IN" b="1">
                <a:effectLst>
                  <a:outerShdw blurRad="38100" dist="38100" dir="2700000" algn="tl">
                    <a:srgbClr val="000000">
                      <a:alpha val="43137"/>
                    </a:srgbClr>
                  </a:outerShdw>
                </a:effectLst>
                <a:latin typeface="+mn-lt"/>
              </a:rPr>
              <a:t>subsystem </a:t>
            </a:r>
            <a:endParaRPr lang="en-US" b="1">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76271" y="1228472"/>
            <a:ext cx="10799318" cy="4154984"/>
          </a:xfrm>
          <a:prstGeom prst="rect">
            <a:avLst/>
          </a:prstGeom>
          <a:noFill/>
        </p:spPr>
        <p:txBody>
          <a:bodyPr wrap="square">
            <a:spAutoFit/>
          </a:bodyPr>
          <a:lstStyle/>
          <a:p>
            <a:pPr marL="342900" indent="-342900" algn="l">
              <a:buFont typeface="Arial" panose="020B0604020202020204" pitchFamily="34" charset="0"/>
              <a:buChar char="•"/>
            </a:pPr>
            <a:r>
              <a:rPr lang="en-US" sz="2400" i="0" u="none" strike="noStrike" baseline="0">
                <a:latin typeface="Times New Roman" panose="02020603050405020304" pitchFamily="18" charset="0"/>
              </a:rPr>
              <a:t>The </a:t>
            </a:r>
            <a:r>
              <a:rPr lang="en-US" sz="2400" b="1" i="0" u="none" strike="noStrike" baseline="0">
                <a:latin typeface="Times New Roman" panose="02020603050405020304" pitchFamily="18" charset="0"/>
              </a:rPr>
              <a:t>file </a:t>
            </a:r>
            <a:r>
              <a:rPr lang="en-IN" sz="2400" b="1" i="0" u="none" strike="noStrike" baseline="0">
                <a:latin typeface="Times New Roman" panose="02020603050405020304" pitchFamily="18" charset="0"/>
              </a:rPr>
              <a:t>subsystem </a:t>
            </a:r>
            <a:r>
              <a:rPr lang="en-IN" sz="2400" i="0" u="none" strike="noStrike" baseline="0">
                <a:latin typeface="Times New Roman" panose="02020603050405020304" pitchFamily="18" charset="0"/>
              </a:rPr>
              <a:t>manages files, allocating </a:t>
            </a:r>
            <a:r>
              <a:rPr lang="en-IN" sz="2400" b="1" i="0" u="none" strike="noStrike" baseline="0">
                <a:latin typeface="Times New Roman" panose="02020603050405020304" pitchFamily="18" charset="0"/>
              </a:rPr>
              <a:t>file space</a:t>
            </a:r>
            <a:r>
              <a:rPr lang="en-IN" sz="2400" i="0" u="none" strike="noStrike" baseline="0">
                <a:latin typeface="Times New Roman" panose="02020603050405020304" pitchFamily="18" charset="0"/>
              </a:rPr>
              <a:t>, administering free space, controlling access to files and retrieving data for users.</a:t>
            </a:r>
          </a:p>
          <a:p>
            <a:pPr marL="342900" indent="-342900" algn="l">
              <a:buFont typeface="Arial" panose="020B0604020202020204" pitchFamily="34" charset="0"/>
              <a:buChar char="•"/>
            </a:pPr>
            <a:r>
              <a:rPr lang="en-IN" sz="2400" i="0" u="none" strike="noStrike" baseline="0">
                <a:latin typeface="Times New Roman" panose="02020603050405020304" pitchFamily="18" charset="0"/>
              </a:rPr>
              <a:t>The file subsystem accesses file data using a </a:t>
            </a:r>
            <a:r>
              <a:rPr lang="en-IN" sz="2400" b="1" i="0" u="none" strike="noStrike" baseline="0">
                <a:latin typeface="Times New Roman" panose="02020603050405020304" pitchFamily="18" charset="0"/>
              </a:rPr>
              <a:t>buffering mechanism </a:t>
            </a:r>
            <a:r>
              <a:rPr lang="en-IN" sz="2400" i="0" u="none" strike="noStrike" baseline="0">
                <a:latin typeface="Times New Roman" panose="02020603050405020304" pitchFamily="18" charset="0"/>
              </a:rPr>
              <a:t>that regulates data flow between the </a:t>
            </a:r>
            <a:r>
              <a:rPr lang="en-IN" sz="2400" b="1" i="0" u="none" strike="noStrike" baseline="0">
                <a:latin typeface="Times New Roman" panose="02020603050405020304" pitchFamily="18" charset="0"/>
              </a:rPr>
              <a:t>kernel and secondary storage devices</a:t>
            </a:r>
            <a:r>
              <a:rPr lang="en-IN" sz="2400" i="0" u="none" strike="noStrike" baseline="0">
                <a:latin typeface="Times New Roman" panose="02020603050405020304" pitchFamily="18" charset="0"/>
              </a:rPr>
              <a:t>. The buffering mechanism interacts with block I/O device drivers to initiate data transfer to and from the kernel. </a:t>
            </a:r>
            <a:r>
              <a:rPr lang="en-IN" sz="2400" b="1" i="0" u="none" strike="noStrike" baseline="0">
                <a:latin typeface="Times New Roman" panose="02020603050405020304" pitchFamily="18" charset="0"/>
              </a:rPr>
              <a:t>Device drivers </a:t>
            </a:r>
            <a:r>
              <a:rPr lang="en-IN" sz="2400" i="0" u="none" strike="noStrike" baseline="0">
                <a:latin typeface="Times New Roman" panose="02020603050405020304" pitchFamily="18" charset="0"/>
              </a:rPr>
              <a:t>are the kernel modules that control the operation of peripheral devices. </a:t>
            </a:r>
            <a:r>
              <a:rPr lang="en-IN" sz="2400" b="1" i="0" u="none" strike="noStrike" baseline="0">
                <a:latin typeface="Times New Roman" panose="02020603050405020304" pitchFamily="18" charset="0"/>
              </a:rPr>
              <a:t>Block I/O</a:t>
            </a:r>
            <a:r>
              <a:rPr lang="en-IN" sz="2400" i="0" u="none" strike="noStrike" baseline="0">
                <a:latin typeface="Times New Roman" panose="02020603050405020304" pitchFamily="18" charset="0"/>
              </a:rPr>
              <a:t> devices are random access storage devices; alternatively, their device drivers make them appear to be random access storage devices to the rest of the system.</a:t>
            </a:r>
          </a:p>
          <a:p>
            <a:pPr marL="342900" indent="-342900" algn="l">
              <a:buFont typeface="Arial" panose="020B0604020202020204" pitchFamily="34" charset="0"/>
              <a:buChar char="•"/>
            </a:pPr>
            <a:r>
              <a:rPr lang="en-IN" sz="2400" i="0" u="none" strike="noStrike" baseline="0">
                <a:latin typeface="Times New Roman" panose="02020603050405020304" pitchFamily="18" charset="0"/>
              </a:rPr>
              <a:t>Raw devices, sometimes called character devices, include all devices that are not block devices.</a:t>
            </a:r>
          </a:p>
        </p:txBody>
      </p:sp>
    </p:spTree>
    <p:extLst>
      <p:ext uri="{BB962C8B-B14F-4D97-AF65-F5344CB8AC3E}">
        <p14:creationId xmlns:p14="http://schemas.microsoft.com/office/powerpoint/2010/main" val="4247550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l"/>
            <a:r>
              <a:rPr lang="en-US" b="1" i="0">
                <a:effectLst>
                  <a:outerShdw blurRad="38100" dist="38100" dir="2700000" algn="tl">
                    <a:srgbClr val="000000">
                      <a:alpha val="43137"/>
                    </a:srgbClr>
                  </a:outerShdw>
                </a:effectLst>
                <a:latin typeface="+mn-lt"/>
              </a:rPr>
              <a:t>Unix Kernel: </a:t>
            </a:r>
            <a:r>
              <a:rPr lang="en-IN" b="1">
                <a:effectLst>
                  <a:outerShdw blurRad="38100" dist="38100" dir="2700000" algn="tl">
                    <a:srgbClr val="000000">
                      <a:alpha val="43137"/>
                    </a:srgbClr>
                  </a:outerShdw>
                </a:effectLst>
                <a:latin typeface="+mn-lt"/>
              </a:rPr>
              <a:t>File subsystem micro view</a:t>
            </a:r>
            <a:endParaRPr lang="en-US" b="1">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A screenshot of a cell phone screen with text&#10;&#10;Description automatically generated">
            <a:extLst>
              <a:ext uri="{FF2B5EF4-FFF2-40B4-BE49-F238E27FC236}">
                <a16:creationId xmlns:a16="http://schemas.microsoft.com/office/drawing/2014/main" id="{C708A9BC-B1C9-4C36-BB00-7F944CD6C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790" y="1210843"/>
            <a:ext cx="7844202" cy="5383276"/>
          </a:xfrm>
          <a:prstGeom prst="rect">
            <a:avLst/>
          </a:prstGeom>
        </p:spPr>
      </p:pic>
    </p:spTree>
    <p:extLst>
      <p:ext uri="{BB962C8B-B14F-4D97-AF65-F5344CB8AC3E}">
        <p14:creationId xmlns:p14="http://schemas.microsoft.com/office/powerpoint/2010/main" val="1129654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l"/>
            <a:r>
              <a:rPr lang="en-US" b="1" i="0">
                <a:effectLst>
                  <a:outerShdw blurRad="38100" dist="38100" dir="2700000" algn="tl">
                    <a:srgbClr val="000000">
                      <a:alpha val="43137"/>
                    </a:srgbClr>
                  </a:outerShdw>
                </a:effectLst>
                <a:latin typeface="+mn-lt"/>
              </a:rPr>
              <a:t>Unix Kernel: </a:t>
            </a:r>
            <a:r>
              <a:rPr lang="en-IN" b="1">
                <a:effectLst>
                  <a:outerShdw blurRad="38100" dist="38100" dir="2700000" algn="tl">
                    <a:srgbClr val="000000">
                      <a:alpha val="43137"/>
                    </a:srgbClr>
                  </a:outerShdw>
                </a:effectLst>
                <a:latin typeface="+mn-lt"/>
              </a:rPr>
              <a:t>process control subsystem </a:t>
            </a:r>
            <a:endParaRPr lang="en-US" b="1">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0958806" cy="5632311"/>
          </a:xfrm>
          <a:prstGeom prst="rect">
            <a:avLst/>
          </a:prstGeom>
          <a:noFill/>
        </p:spPr>
        <p:txBody>
          <a:bodyPr wrap="square">
            <a:spAutoFit/>
          </a:bodyPr>
          <a:lstStyle/>
          <a:p>
            <a:pPr marL="342900" indent="-342900">
              <a:buFont typeface="Arial" panose="020B0604020202020204" pitchFamily="34" charset="0"/>
              <a:buChar char="•"/>
            </a:pPr>
            <a:r>
              <a:rPr lang="en-IN" sz="2400">
                <a:latin typeface="Times New Roman" panose="02020603050405020304" pitchFamily="18" charset="0"/>
              </a:rPr>
              <a:t>The </a:t>
            </a:r>
            <a:r>
              <a:rPr lang="en-IN" sz="2400" b="1">
                <a:latin typeface="Times New Roman" panose="02020603050405020304" pitchFamily="18" charset="0"/>
              </a:rPr>
              <a:t>process control subsystem </a:t>
            </a:r>
            <a:r>
              <a:rPr lang="en-IN" sz="2400">
                <a:latin typeface="Times New Roman" panose="02020603050405020304" pitchFamily="18" charset="0"/>
              </a:rPr>
              <a:t>is responsible for process synchronization, </a:t>
            </a:r>
            <a:r>
              <a:rPr lang="en-IN" sz="2400" err="1">
                <a:latin typeface="Times New Roman" panose="02020603050405020304" pitchFamily="18" charset="0"/>
              </a:rPr>
              <a:t>interprocess</a:t>
            </a:r>
            <a:r>
              <a:rPr lang="en-IN" sz="2400">
                <a:latin typeface="Times New Roman" panose="02020603050405020304" pitchFamily="18" charset="0"/>
              </a:rPr>
              <a:t> communication, memory management, and process scheduling. The file subsystem and the process control subsystem interact </a:t>
            </a:r>
            <a:r>
              <a:rPr lang="en-IN" sz="2400" b="1">
                <a:latin typeface="Times New Roman" panose="02020603050405020304" pitchFamily="18" charset="0"/>
              </a:rPr>
              <a:t>when loading a file into </a:t>
            </a:r>
            <a:r>
              <a:rPr lang="en-US" sz="2400" b="1">
                <a:latin typeface="Times New Roman" panose="02020603050405020304" pitchFamily="18" charset="0"/>
              </a:rPr>
              <a:t>memory for execution</a:t>
            </a:r>
            <a:r>
              <a:rPr lang="en-US" sz="2400">
                <a:latin typeface="Times New Roman" panose="02020603050405020304" pitchFamily="18" charset="0"/>
              </a:rPr>
              <a:t>. the process subsystem reads </a:t>
            </a:r>
            <a:r>
              <a:rPr lang="en-IN" sz="2400">
                <a:latin typeface="Times New Roman" panose="02020603050405020304" pitchFamily="18" charset="0"/>
              </a:rPr>
              <a:t>executable files into memory before executing them.</a:t>
            </a:r>
          </a:p>
          <a:p>
            <a:pPr marL="342900" indent="-342900" algn="l">
              <a:buFont typeface="Arial" panose="020B0604020202020204" pitchFamily="34" charset="0"/>
              <a:buChar char="•"/>
            </a:pPr>
            <a:r>
              <a:rPr lang="en-IN" sz="2400">
                <a:latin typeface="Times New Roman" panose="02020603050405020304" pitchFamily="18" charset="0"/>
              </a:rPr>
              <a:t>The </a:t>
            </a:r>
            <a:r>
              <a:rPr lang="en-IN" sz="2400" b="1">
                <a:latin typeface="Times New Roman" panose="02020603050405020304" pitchFamily="18" charset="0"/>
              </a:rPr>
              <a:t>memory management </a:t>
            </a:r>
            <a:r>
              <a:rPr lang="en-IN" sz="2400">
                <a:latin typeface="Times New Roman" panose="02020603050405020304" pitchFamily="18" charset="0"/>
              </a:rPr>
              <a:t>module controls the allocation of memory. If at any time the system does not have enough physical memory for all processes, the kernel moves them between main memory and secondary memory so that all processes get a fair chance to execute.</a:t>
            </a:r>
          </a:p>
          <a:p>
            <a:pPr marL="342900" indent="-342900" algn="l">
              <a:buFont typeface="Arial" panose="020B0604020202020204" pitchFamily="34" charset="0"/>
              <a:buChar char="•"/>
            </a:pPr>
            <a:r>
              <a:rPr lang="en-IN" sz="2400">
                <a:latin typeface="Times New Roman" panose="02020603050405020304" pitchFamily="18" charset="0"/>
              </a:rPr>
              <a:t>The </a:t>
            </a:r>
            <a:r>
              <a:rPr lang="en-IN" sz="2400" b="1">
                <a:latin typeface="Times New Roman" panose="02020603050405020304" pitchFamily="18" charset="0"/>
              </a:rPr>
              <a:t>scheduler</a:t>
            </a:r>
            <a:r>
              <a:rPr lang="en-IN" sz="2400">
                <a:latin typeface="Times New Roman" panose="02020603050405020304" pitchFamily="18" charset="0"/>
              </a:rPr>
              <a:t> module allocates the CPU to processes. It schedules them to run in turn until they voluntarily relinquish the CPU while awaiting a resource or until the kernel </a:t>
            </a:r>
            <a:r>
              <a:rPr lang="en-IN" sz="2400" err="1">
                <a:latin typeface="Times New Roman" panose="02020603050405020304" pitchFamily="18" charset="0"/>
              </a:rPr>
              <a:t>preempts</a:t>
            </a:r>
            <a:r>
              <a:rPr lang="en-IN" sz="2400">
                <a:latin typeface="Times New Roman" panose="02020603050405020304" pitchFamily="18" charset="0"/>
              </a:rPr>
              <a:t> them when their recent run time exceeds a time quantum. The scheduler then chooses the highest priority eligible process to run; the original process will run again when it is the highest priority eligible process available.</a:t>
            </a:r>
            <a:endParaRPr lang="en-US" sz="2400">
              <a:latin typeface="Times New Roman" panose="02020603050405020304" pitchFamily="18" charset="0"/>
            </a:endParaRPr>
          </a:p>
          <a:p>
            <a:endParaRPr lang="en-US" sz="2400"/>
          </a:p>
        </p:txBody>
      </p:sp>
    </p:spTree>
    <p:extLst>
      <p:ext uri="{BB962C8B-B14F-4D97-AF65-F5344CB8AC3E}">
        <p14:creationId xmlns:p14="http://schemas.microsoft.com/office/powerpoint/2010/main" val="252934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r>
              <a:rPr lang="en-US">
                <a:effectLst>
                  <a:outerShdw blurRad="38100" dist="38100" dir="2700000" algn="tl">
                    <a:srgbClr val="000000"/>
                  </a:outerShdw>
                </a:effectLst>
              </a:rPr>
              <a:t>What is an Operating System?</a:t>
            </a:r>
            <a:endParaRPr lang="en-US" b="1" i="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Rectangle 3">
            <a:extLst>
              <a:ext uri="{FF2B5EF4-FFF2-40B4-BE49-F238E27FC236}">
                <a16:creationId xmlns:a16="http://schemas.microsoft.com/office/drawing/2014/main" id="{8059391B-8F0E-4978-ADE4-7D7D0C29E5F7}"/>
              </a:ext>
            </a:extLst>
          </p:cNvPr>
          <p:cNvSpPr>
            <a:spLocks noGrp="1" noChangeArrowheads="1"/>
          </p:cNvSpPr>
          <p:nvPr>
            <p:ph idx="1"/>
          </p:nvPr>
        </p:nvSpPr>
        <p:spPr>
          <a:xfrm>
            <a:off x="304800" y="5105400"/>
            <a:ext cx="8839200" cy="1524000"/>
          </a:xfrm>
        </p:spPr>
        <p:txBody>
          <a:bodyPr/>
          <a:lstStyle/>
          <a:p>
            <a:pPr eaLnBrk="1" hangingPunct="1">
              <a:lnSpc>
                <a:spcPct val="90000"/>
              </a:lnSpc>
              <a:buSzPct val="90000"/>
              <a:buFont typeface="Calisto MT" charset="0"/>
              <a:buNone/>
            </a:pPr>
            <a:r>
              <a:rPr lang="en-US" altLang="en-US">
                <a:effectLst/>
                <a:ea typeface="ＭＳ Ｐゴシック" charset="-128"/>
              </a:rPr>
              <a:t>Operating System (OS):</a:t>
            </a:r>
            <a:br>
              <a:rPr lang="en-US" altLang="en-US">
                <a:effectLst/>
                <a:ea typeface="ＭＳ Ｐゴシック" charset="-128"/>
              </a:rPr>
            </a:br>
            <a:r>
              <a:rPr lang="en-US" altLang="en-US">
                <a:effectLst/>
                <a:ea typeface="ＭＳ Ｐゴシック" charset="-128"/>
              </a:rPr>
              <a:t>Software that converts hardware into a useful form for applications</a:t>
            </a:r>
          </a:p>
          <a:p>
            <a:pPr eaLnBrk="1" hangingPunct="1">
              <a:lnSpc>
                <a:spcPct val="90000"/>
              </a:lnSpc>
            </a:pPr>
            <a:endParaRPr lang="en-US" altLang="en-US">
              <a:effectLst>
                <a:outerShdw blurRad="38100" dist="38100" dir="2700000" algn="tl">
                  <a:srgbClr val="000000"/>
                </a:outerShdw>
              </a:effectLst>
              <a:ea typeface="ＭＳ Ｐゴシック" charset="-128"/>
            </a:endParaRPr>
          </a:p>
        </p:txBody>
      </p:sp>
      <p:sp>
        <p:nvSpPr>
          <p:cNvPr id="24" name="Rectangle 8">
            <a:extLst>
              <a:ext uri="{FF2B5EF4-FFF2-40B4-BE49-F238E27FC236}">
                <a16:creationId xmlns:a16="http://schemas.microsoft.com/office/drawing/2014/main" id="{1952331E-1155-4D91-AD10-0EB034E62F9D}"/>
              </a:ext>
            </a:extLst>
          </p:cNvPr>
          <p:cNvSpPr>
            <a:spLocks noChangeArrowheads="1"/>
          </p:cNvSpPr>
          <p:nvPr/>
        </p:nvSpPr>
        <p:spPr bwMode="auto">
          <a:xfrm>
            <a:off x="381000" y="1524000"/>
            <a:ext cx="7772400" cy="533400"/>
          </a:xfrm>
          <a:prstGeom prst="rect">
            <a:avLst/>
          </a:prstGeom>
          <a:noFill/>
          <a:ln w="9525">
            <a:noFill/>
            <a:miter lim="800000"/>
            <a:headEnd/>
            <a:tailEnd/>
          </a:ln>
          <a:effectLst/>
        </p:spPr>
        <p:txBody>
          <a:bodyPr/>
          <a:lstStyle>
            <a:lvl1pPr marL="342900" indent="-342900">
              <a:defRPr sz="2800">
                <a:solidFill>
                  <a:schemeClr val="tx2"/>
                </a:solidFill>
                <a:latin typeface="Marker Felt" charset="0"/>
                <a:ea typeface="ＭＳ Ｐゴシック" charset="-128"/>
              </a:defRPr>
            </a:lvl1pPr>
            <a:lvl2pPr marL="37931725" indent="-37474525">
              <a:defRPr sz="2800">
                <a:solidFill>
                  <a:schemeClr val="tx2"/>
                </a:solidFill>
                <a:latin typeface="Marker Felt" charset="0"/>
                <a:ea typeface="ＭＳ Ｐゴシック" charset="-128"/>
              </a:defRPr>
            </a:lvl2pPr>
            <a:lvl3pPr>
              <a:defRPr sz="2800">
                <a:solidFill>
                  <a:schemeClr val="tx2"/>
                </a:solidFill>
                <a:latin typeface="Marker Felt" charset="0"/>
                <a:ea typeface="ＭＳ Ｐゴシック" charset="-128"/>
              </a:defRPr>
            </a:lvl3pPr>
            <a:lvl4pPr>
              <a:defRPr sz="2800">
                <a:solidFill>
                  <a:schemeClr val="tx2"/>
                </a:solidFill>
                <a:latin typeface="Marker Felt" charset="0"/>
                <a:ea typeface="ＭＳ Ｐゴシック" charset="-128"/>
              </a:defRPr>
            </a:lvl4pPr>
            <a:lvl5pPr>
              <a:defRPr sz="2800">
                <a:solidFill>
                  <a:schemeClr val="tx2"/>
                </a:solidFill>
                <a:latin typeface="Marker Felt" charset="0"/>
                <a:ea typeface="ＭＳ Ｐゴシック" charset="-128"/>
              </a:defRPr>
            </a:lvl5pPr>
            <a:lvl6pPr marL="457200" eaLnBrk="0" fontAlgn="base" hangingPunct="0">
              <a:spcBef>
                <a:spcPct val="0"/>
              </a:spcBef>
              <a:spcAft>
                <a:spcPct val="0"/>
              </a:spcAft>
              <a:defRPr sz="2800">
                <a:solidFill>
                  <a:schemeClr val="tx2"/>
                </a:solidFill>
                <a:latin typeface="Marker Felt" charset="0"/>
                <a:ea typeface="ＭＳ Ｐゴシック" charset="-128"/>
              </a:defRPr>
            </a:lvl6pPr>
            <a:lvl7pPr marL="914400" eaLnBrk="0" fontAlgn="base" hangingPunct="0">
              <a:spcBef>
                <a:spcPct val="0"/>
              </a:spcBef>
              <a:spcAft>
                <a:spcPct val="0"/>
              </a:spcAft>
              <a:defRPr sz="2800">
                <a:solidFill>
                  <a:schemeClr val="tx2"/>
                </a:solidFill>
                <a:latin typeface="Marker Felt" charset="0"/>
                <a:ea typeface="ＭＳ Ｐゴシック" charset="-128"/>
              </a:defRPr>
            </a:lvl7pPr>
            <a:lvl8pPr marL="1371600" eaLnBrk="0" fontAlgn="base" hangingPunct="0">
              <a:spcBef>
                <a:spcPct val="0"/>
              </a:spcBef>
              <a:spcAft>
                <a:spcPct val="0"/>
              </a:spcAft>
              <a:defRPr sz="2800">
                <a:solidFill>
                  <a:schemeClr val="tx2"/>
                </a:solidFill>
                <a:latin typeface="Marker Felt" charset="0"/>
                <a:ea typeface="ＭＳ Ｐゴシック" charset="-128"/>
              </a:defRPr>
            </a:lvl8pPr>
            <a:lvl9pPr marL="1828800" eaLnBrk="0" fontAlgn="base" hangingPunct="0">
              <a:spcBef>
                <a:spcPct val="0"/>
              </a:spcBef>
              <a:spcAft>
                <a:spcPct val="0"/>
              </a:spcAft>
              <a:defRPr sz="2800">
                <a:solidFill>
                  <a:schemeClr val="tx2"/>
                </a:solidFill>
                <a:latin typeface="Marker Felt" charset="0"/>
                <a:ea typeface="ＭＳ Ｐゴシック" charset="-128"/>
              </a:defRPr>
            </a:lvl9pPr>
          </a:lstStyle>
          <a:p>
            <a:pPr eaLnBrk="1" hangingPunct="1">
              <a:lnSpc>
                <a:spcPct val="90000"/>
              </a:lnSpc>
              <a:spcBef>
                <a:spcPct val="20000"/>
              </a:spcBef>
            </a:pPr>
            <a:r>
              <a:rPr lang="en-US" altLang="en-US" sz="2400">
                <a:solidFill>
                  <a:schemeClr val="tx1"/>
                </a:solidFill>
                <a:latin typeface="Calisto MT" charset="0"/>
              </a:rPr>
              <a:t>Not easy to define precisely…</a:t>
            </a:r>
          </a:p>
          <a:p>
            <a:pPr eaLnBrk="1" hangingPunct="1">
              <a:lnSpc>
                <a:spcPct val="90000"/>
              </a:lnSpc>
              <a:spcBef>
                <a:spcPct val="20000"/>
              </a:spcBef>
            </a:pPr>
            <a:endParaRPr lang="en-US" altLang="en-US" sz="2400">
              <a:solidFill>
                <a:schemeClr val="tx1"/>
              </a:solidFill>
              <a:latin typeface="Calisto MT" charset="0"/>
            </a:endParaRPr>
          </a:p>
        </p:txBody>
      </p:sp>
      <p:sp>
        <p:nvSpPr>
          <p:cNvPr id="25" name="Rectangle 9">
            <a:extLst>
              <a:ext uri="{FF2B5EF4-FFF2-40B4-BE49-F238E27FC236}">
                <a16:creationId xmlns:a16="http://schemas.microsoft.com/office/drawing/2014/main" id="{4E3E218D-60BC-4CDE-B749-1653AA6EF8D5}"/>
              </a:ext>
            </a:extLst>
          </p:cNvPr>
          <p:cNvSpPr>
            <a:spLocks noChangeArrowheads="1"/>
          </p:cNvSpPr>
          <p:nvPr/>
        </p:nvSpPr>
        <p:spPr bwMode="auto">
          <a:xfrm>
            <a:off x="2667000" y="2286000"/>
            <a:ext cx="3276600" cy="647700"/>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sz="3600">
                <a:latin typeface="+mn-lt"/>
                <a:ea typeface="+mn-ea"/>
              </a:rPr>
              <a:t>Users</a:t>
            </a:r>
          </a:p>
        </p:txBody>
      </p:sp>
      <p:sp>
        <p:nvSpPr>
          <p:cNvPr id="26" name="Rectangle 10">
            <a:extLst>
              <a:ext uri="{FF2B5EF4-FFF2-40B4-BE49-F238E27FC236}">
                <a16:creationId xmlns:a16="http://schemas.microsoft.com/office/drawing/2014/main" id="{CF7F05F7-95FC-4B1C-A961-E0F9CD36A774}"/>
              </a:ext>
            </a:extLst>
          </p:cNvPr>
          <p:cNvSpPr>
            <a:spLocks noChangeArrowheads="1"/>
          </p:cNvSpPr>
          <p:nvPr/>
        </p:nvSpPr>
        <p:spPr bwMode="auto">
          <a:xfrm>
            <a:off x="2667000" y="4229100"/>
            <a:ext cx="3276600" cy="647700"/>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sz="3600">
                <a:latin typeface="+mn-lt"/>
                <a:ea typeface="+mn-ea"/>
              </a:rPr>
              <a:t>Hardware</a:t>
            </a:r>
            <a:endParaRPr lang="en-US">
              <a:latin typeface="+mn-lt"/>
              <a:ea typeface="+mn-ea"/>
            </a:endParaRPr>
          </a:p>
        </p:txBody>
      </p:sp>
      <p:sp>
        <p:nvSpPr>
          <p:cNvPr id="27" name="Rectangle 11">
            <a:extLst>
              <a:ext uri="{FF2B5EF4-FFF2-40B4-BE49-F238E27FC236}">
                <a16:creationId xmlns:a16="http://schemas.microsoft.com/office/drawing/2014/main" id="{389A30A4-CE5D-4A1C-B427-57173C8BA178}"/>
              </a:ext>
            </a:extLst>
          </p:cNvPr>
          <p:cNvSpPr>
            <a:spLocks noChangeArrowheads="1"/>
          </p:cNvSpPr>
          <p:nvPr/>
        </p:nvSpPr>
        <p:spPr bwMode="auto">
          <a:xfrm>
            <a:off x="2667000" y="3581400"/>
            <a:ext cx="3276600" cy="647700"/>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sz="3600"/>
              <a:t>Operating</a:t>
            </a:r>
            <a:r>
              <a:rPr lang="en-US" sz="1400">
                <a:solidFill>
                  <a:schemeClr val="bg2"/>
                </a:solidFill>
                <a:latin typeface="+mn-lt"/>
                <a:ea typeface="+mn-ea"/>
              </a:rPr>
              <a:t> </a:t>
            </a:r>
            <a:r>
              <a:rPr lang="en-US" sz="3600"/>
              <a:t>System</a:t>
            </a:r>
          </a:p>
        </p:txBody>
      </p:sp>
      <p:sp>
        <p:nvSpPr>
          <p:cNvPr id="28" name="Rectangle 12">
            <a:extLst>
              <a:ext uri="{FF2B5EF4-FFF2-40B4-BE49-F238E27FC236}">
                <a16:creationId xmlns:a16="http://schemas.microsoft.com/office/drawing/2014/main" id="{DC7554F5-2E30-413D-9B04-7996478BA7E9}"/>
              </a:ext>
            </a:extLst>
          </p:cNvPr>
          <p:cNvSpPr>
            <a:spLocks noChangeArrowheads="1"/>
          </p:cNvSpPr>
          <p:nvPr/>
        </p:nvSpPr>
        <p:spPr bwMode="auto">
          <a:xfrm>
            <a:off x="2667000" y="2933700"/>
            <a:ext cx="3276600" cy="647700"/>
          </a:xfrm>
          <a:prstGeom prst="rect">
            <a:avLst/>
          </a:prstGeom>
          <a:solidFill>
            <a:schemeClr val="accent1"/>
          </a:solidFill>
          <a:ln w="9525">
            <a:solidFill>
              <a:schemeClr val="tx1"/>
            </a:solidFill>
            <a:miter lim="800000"/>
            <a:headEnd/>
            <a:tailEnd/>
          </a:ln>
          <a:effectLst/>
        </p:spPr>
        <p:txBody>
          <a:bodyPr wrap="none" anchor="ctr"/>
          <a:lstStyle/>
          <a:p>
            <a:pPr algn="ctr">
              <a:defRPr/>
            </a:pPr>
            <a:r>
              <a:rPr lang="en-US" sz="3600">
                <a:latin typeface="+mn-lt"/>
                <a:ea typeface="+mn-ea"/>
              </a:rPr>
              <a:t>Applications</a:t>
            </a:r>
          </a:p>
        </p:txBody>
      </p:sp>
    </p:spTree>
    <p:extLst>
      <p:ext uri="{BB962C8B-B14F-4D97-AF65-F5344CB8AC3E}">
        <p14:creationId xmlns:p14="http://schemas.microsoft.com/office/powerpoint/2010/main" val="187738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l"/>
            <a:r>
              <a:rPr lang="en-US" b="1" i="0">
                <a:effectLst>
                  <a:outerShdw blurRad="38100" dist="38100" dir="2700000" algn="tl">
                    <a:srgbClr val="000000">
                      <a:alpha val="43137"/>
                    </a:srgbClr>
                  </a:outerShdw>
                </a:effectLst>
                <a:latin typeface="+mn-lt"/>
              </a:rPr>
              <a:t>Unix Kernel: </a:t>
            </a:r>
            <a:r>
              <a:rPr lang="en-IN" b="1">
                <a:effectLst>
                  <a:outerShdw blurRad="38100" dist="38100" dir="2700000" algn="tl">
                    <a:srgbClr val="000000">
                      <a:alpha val="43137"/>
                    </a:srgbClr>
                  </a:outerShdw>
                </a:effectLst>
                <a:latin typeface="+mn-lt"/>
              </a:rPr>
              <a:t>Process control sub system micro view</a:t>
            </a:r>
            <a:endParaRPr lang="en-US" b="1">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A close up of text on a white background&#10;&#10;Description automatically generated">
            <a:extLst>
              <a:ext uri="{FF2B5EF4-FFF2-40B4-BE49-F238E27FC236}">
                <a16:creationId xmlns:a16="http://schemas.microsoft.com/office/drawing/2014/main" id="{E5CF6130-434A-4B71-A44C-AFE4ACFBB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19" y="1520323"/>
            <a:ext cx="10521879" cy="4978656"/>
          </a:xfrm>
          <a:prstGeom prst="rect">
            <a:avLst/>
          </a:prstGeom>
        </p:spPr>
      </p:pic>
    </p:spTree>
    <p:extLst>
      <p:ext uri="{BB962C8B-B14F-4D97-AF65-F5344CB8AC3E}">
        <p14:creationId xmlns:p14="http://schemas.microsoft.com/office/powerpoint/2010/main" val="1212904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l"/>
            <a:r>
              <a:rPr lang="en-US" b="1" i="0">
                <a:effectLst>
                  <a:outerShdw blurRad="38100" dist="38100" dir="2700000" algn="tl">
                    <a:srgbClr val="000000">
                      <a:alpha val="43137"/>
                    </a:srgbClr>
                  </a:outerShdw>
                </a:effectLst>
                <a:latin typeface="+mn-lt"/>
              </a:rPr>
              <a:t>Unix Kernel: </a:t>
            </a:r>
            <a:r>
              <a:rPr lang="en-IN" b="1" err="1">
                <a:effectLst>
                  <a:outerShdw blurRad="38100" dist="38100" dir="2700000" algn="tl">
                    <a:srgbClr val="000000">
                      <a:alpha val="43137"/>
                    </a:srgbClr>
                  </a:outerShdw>
                </a:effectLst>
                <a:latin typeface="+mn-lt"/>
              </a:rPr>
              <a:t>interprocess</a:t>
            </a:r>
            <a:r>
              <a:rPr lang="en-IN" b="1">
                <a:effectLst>
                  <a:outerShdw blurRad="38100" dist="38100" dir="2700000" algn="tl">
                    <a:srgbClr val="000000">
                      <a:alpha val="43137"/>
                    </a:srgbClr>
                  </a:outerShdw>
                </a:effectLst>
                <a:latin typeface="+mn-lt"/>
              </a:rPr>
              <a:t> communication</a:t>
            </a:r>
            <a:endParaRPr lang="en-US" b="1">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76271" y="1354893"/>
            <a:ext cx="10937541" cy="3416320"/>
          </a:xfrm>
          <a:prstGeom prst="rect">
            <a:avLst/>
          </a:prstGeom>
          <a:noFill/>
        </p:spPr>
        <p:txBody>
          <a:bodyPr wrap="square">
            <a:spAutoFit/>
          </a:bodyPr>
          <a:lstStyle/>
          <a:p>
            <a:pPr marL="342900" indent="-342900">
              <a:buFont typeface="Arial" panose="020B0604020202020204" pitchFamily="34" charset="0"/>
              <a:buChar char="•"/>
            </a:pPr>
            <a:r>
              <a:rPr lang="en-IN" sz="2400">
                <a:latin typeface="Times New Roman" panose="02020603050405020304" pitchFamily="18" charset="0"/>
              </a:rPr>
              <a:t>A running Linux system consists of numerous processes, many of which operate </a:t>
            </a:r>
            <a:r>
              <a:rPr lang="en-IN" sz="2400" b="1">
                <a:latin typeface="Times New Roman" panose="02020603050405020304" pitchFamily="18" charset="0"/>
              </a:rPr>
              <a:t>independently</a:t>
            </a:r>
            <a:r>
              <a:rPr lang="en-IN" sz="2400">
                <a:latin typeface="Times New Roman" panose="02020603050405020304" pitchFamily="18" charset="0"/>
              </a:rPr>
              <a:t> of each other. Some processes, however, </a:t>
            </a:r>
            <a:r>
              <a:rPr lang="en-IN" sz="2400" b="1">
                <a:latin typeface="Times New Roman" panose="02020603050405020304" pitchFamily="18" charset="0"/>
              </a:rPr>
              <a:t>cooperate to achieve their intended purposes</a:t>
            </a:r>
            <a:r>
              <a:rPr lang="en-IN" sz="2400">
                <a:latin typeface="Times New Roman" panose="02020603050405020304" pitchFamily="18" charset="0"/>
              </a:rPr>
              <a:t>, and these processes need methods of communicating with one another and synchronizing their actions. One way for processes to communicate is by reading and writing information in disk files. However, for many applications, this is too slow and inflexible. There are several forms of </a:t>
            </a:r>
            <a:r>
              <a:rPr lang="en-IN" sz="2400" err="1">
                <a:latin typeface="Times New Roman" panose="02020603050405020304" pitchFamily="18" charset="0"/>
              </a:rPr>
              <a:t>interprocess</a:t>
            </a:r>
            <a:r>
              <a:rPr lang="en-IN" sz="2400">
                <a:latin typeface="Times New Roman" panose="02020603050405020304" pitchFamily="18" charset="0"/>
              </a:rPr>
              <a:t> communication, ranging from asynchronous </a:t>
            </a:r>
            <a:r>
              <a:rPr lang="en-IN" sz="2400" err="1">
                <a:latin typeface="Times New Roman" panose="02020603050405020304" pitchFamily="18" charset="0"/>
              </a:rPr>
              <a:t>signaling</a:t>
            </a:r>
            <a:r>
              <a:rPr lang="en-IN" sz="2400">
                <a:latin typeface="Times New Roman" panose="02020603050405020304" pitchFamily="18" charset="0"/>
              </a:rPr>
              <a:t> of events to synchronous transmission of messages between processes </a:t>
            </a:r>
            <a:r>
              <a:rPr lang="en-US" sz="2400">
                <a:latin typeface="Times New Roman" panose="02020603050405020304" pitchFamily="18" charset="0"/>
              </a:rPr>
              <a:t>including the following: </a:t>
            </a:r>
            <a:r>
              <a:rPr lang="en-US" sz="2400" b="1">
                <a:latin typeface="Times New Roman" panose="02020603050405020304" pitchFamily="18" charset="0"/>
              </a:rPr>
              <a:t>signals, pipes, sockets, file locking, message queues, semaphores, shared memory</a:t>
            </a:r>
            <a:r>
              <a:rPr lang="en-US" sz="2400">
                <a:latin typeface="Times New Roman" panose="02020603050405020304" pitchFamily="18" charset="0"/>
              </a:rPr>
              <a:t>.</a:t>
            </a:r>
            <a:endParaRPr lang="en-IN" sz="2400">
              <a:latin typeface="Times New Roman" panose="02020603050405020304" pitchFamily="18" charset="0"/>
            </a:endParaRPr>
          </a:p>
        </p:txBody>
      </p:sp>
    </p:spTree>
    <p:extLst>
      <p:ext uri="{BB962C8B-B14F-4D97-AF65-F5344CB8AC3E}">
        <p14:creationId xmlns:p14="http://schemas.microsoft.com/office/powerpoint/2010/main" val="1564133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l"/>
            <a:r>
              <a:rPr lang="en-US" b="1" i="0">
                <a:effectLst>
                  <a:outerShdw blurRad="38100" dist="38100" dir="2700000" algn="tl">
                    <a:srgbClr val="000000">
                      <a:alpha val="43137"/>
                    </a:srgbClr>
                  </a:outerShdw>
                </a:effectLst>
                <a:latin typeface="+mn-lt"/>
              </a:rPr>
              <a:t>Unix Kernel: </a:t>
            </a:r>
            <a:r>
              <a:rPr lang="en-IN" b="1">
                <a:effectLst>
                  <a:outerShdw blurRad="38100" dist="38100" dir="2700000" algn="tl">
                    <a:srgbClr val="000000">
                      <a:alpha val="43137"/>
                    </a:srgbClr>
                  </a:outerShdw>
                </a:effectLst>
                <a:latin typeface="+mn-lt"/>
              </a:rPr>
              <a:t>hardware control </a:t>
            </a:r>
            <a:endParaRPr lang="en-US" b="1">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76271" y="1354893"/>
            <a:ext cx="10937541" cy="2308324"/>
          </a:xfrm>
          <a:prstGeom prst="rect">
            <a:avLst/>
          </a:prstGeom>
          <a:noFill/>
        </p:spPr>
        <p:txBody>
          <a:bodyPr wrap="square">
            <a:spAutoFit/>
          </a:bodyPr>
          <a:lstStyle/>
          <a:p>
            <a:pPr marL="342900" indent="-342900" algn="l">
              <a:buFont typeface="Arial" panose="020B0604020202020204" pitchFamily="34" charset="0"/>
              <a:buChar char="•"/>
            </a:pPr>
            <a:r>
              <a:rPr lang="en-IN" sz="2400" i="0" u="none" strike="noStrike" baseline="0">
                <a:latin typeface="Times New Roman" panose="02020603050405020304" pitchFamily="18" charset="0"/>
              </a:rPr>
              <a:t>Finally, the hardware control is responsible for </a:t>
            </a:r>
            <a:r>
              <a:rPr lang="en-IN" sz="2400" b="1" i="0" u="none" strike="noStrike" baseline="0">
                <a:latin typeface="Times New Roman" panose="02020603050405020304" pitchFamily="18" charset="0"/>
              </a:rPr>
              <a:t>handling interrupts and for communicating with the machine</a:t>
            </a:r>
            <a:r>
              <a:rPr lang="en-IN" sz="2400" i="0" u="none" strike="noStrike" baseline="0">
                <a:latin typeface="Times New Roman" panose="02020603050405020304" pitchFamily="18" charset="0"/>
              </a:rPr>
              <a:t>. Devices such as disks or terminals may interrupt the CPU while a process is executing. If so, the kernel may </a:t>
            </a:r>
            <a:r>
              <a:rPr lang="en-IN" sz="2400" b="1" i="0" u="none" strike="noStrike" baseline="0">
                <a:latin typeface="Times New Roman" panose="02020603050405020304" pitchFamily="18" charset="0"/>
              </a:rPr>
              <a:t>resume execution </a:t>
            </a:r>
            <a:r>
              <a:rPr lang="en-IN" sz="2400" i="0" u="none" strike="noStrike" baseline="0">
                <a:latin typeface="Times New Roman" panose="02020603050405020304" pitchFamily="18" charset="0"/>
              </a:rPr>
              <a:t>of the interrupted process after servicing the interrupt: Interrupts are </a:t>
            </a:r>
            <a:r>
              <a:rPr lang="en-IN" sz="2400" i="1" u="none" strike="noStrike" baseline="0">
                <a:latin typeface="Times New Roman" panose="02020603050405020304" pitchFamily="18" charset="0"/>
              </a:rPr>
              <a:t>not </a:t>
            </a:r>
            <a:r>
              <a:rPr lang="en-IN" sz="2400" i="0" u="none" strike="noStrike" baseline="0">
                <a:latin typeface="Times New Roman" panose="02020603050405020304" pitchFamily="18" charset="0"/>
              </a:rPr>
              <a:t>serviced by special processes but by </a:t>
            </a:r>
            <a:r>
              <a:rPr lang="en-IN" sz="2400" b="1" i="0" u="none" strike="noStrike" baseline="0">
                <a:latin typeface="Times New Roman" panose="02020603050405020304" pitchFamily="18" charset="0"/>
              </a:rPr>
              <a:t>special functions in the kernel</a:t>
            </a:r>
            <a:r>
              <a:rPr lang="en-IN" sz="2400" i="0" u="none" strike="noStrike" baseline="0">
                <a:latin typeface="Times New Roman" panose="02020603050405020304" pitchFamily="18" charset="0"/>
              </a:rPr>
              <a:t>, called in the context of the </a:t>
            </a:r>
            <a:r>
              <a:rPr lang="en-US" sz="2400" i="0" u="none" strike="noStrike" baseline="0">
                <a:latin typeface="Times New Roman" panose="02020603050405020304" pitchFamily="18" charset="0"/>
              </a:rPr>
              <a:t>currently running process.</a:t>
            </a:r>
            <a:endParaRPr lang="en-US" sz="3200"/>
          </a:p>
        </p:txBody>
      </p:sp>
    </p:spTree>
    <p:extLst>
      <p:ext uri="{BB962C8B-B14F-4D97-AF65-F5344CB8AC3E}">
        <p14:creationId xmlns:p14="http://schemas.microsoft.com/office/powerpoint/2010/main" val="714458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r>
              <a:rPr lang="en-US" b="1"/>
              <a:t>To DO</a:t>
            </a:r>
            <a:endParaRPr lang="en-US" b="1" i="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0"/>
            <a:ext cx="8403448" cy="2431435"/>
          </a:xfrm>
          <a:prstGeom prst="rect">
            <a:avLst/>
          </a:prstGeom>
          <a:noFill/>
        </p:spPr>
        <p:txBody>
          <a:bodyPr wrap="square">
            <a:spAutoFit/>
          </a:bodyPr>
          <a:lstStyle/>
          <a:p>
            <a:r>
              <a:rPr lang="en-US" altLang="en-US" sz="3200">
                <a:effectLst>
                  <a:outerShdw blurRad="38100" dist="38100" dir="2700000" algn="tl">
                    <a:srgbClr val="000000"/>
                  </a:outerShdw>
                </a:effectLst>
                <a:ea typeface="ＭＳ Ｐゴシック" charset="-128"/>
              </a:rPr>
              <a:t>Take a look at course web page in LMS </a:t>
            </a:r>
          </a:p>
          <a:p>
            <a:r>
              <a:rPr lang="en-US" altLang="en-US" sz="3200">
                <a:effectLst>
                  <a:outerShdw blurRad="38100" dist="38100" dir="2700000" algn="tl">
                    <a:srgbClr val="000000"/>
                  </a:outerShdw>
                </a:effectLst>
                <a:ea typeface="ＭＳ Ｐゴシック" charset="-128"/>
              </a:rPr>
              <a:t>Take a look at first lab and skilling Exercise</a:t>
            </a:r>
          </a:p>
          <a:p>
            <a:r>
              <a:rPr lang="en-US" altLang="en-US" sz="3200">
                <a:effectLst>
                  <a:outerShdw blurRad="38100" dist="38100" dir="2700000" algn="tl">
                    <a:srgbClr val="000000"/>
                  </a:outerShdw>
                </a:effectLst>
                <a:ea typeface="ＭＳ Ｐゴシック" charset="-128"/>
              </a:rPr>
              <a:t>Watch video of next session before attending the class</a:t>
            </a:r>
          </a:p>
          <a:p>
            <a:endParaRPr lang="en-US" sz="2400"/>
          </a:p>
        </p:txBody>
      </p:sp>
    </p:spTree>
    <p:extLst>
      <p:ext uri="{BB962C8B-B14F-4D97-AF65-F5344CB8AC3E}">
        <p14:creationId xmlns:p14="http://schemas.microsoft.com/office/powerpoint/2010/main" val="3524159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r>
              <a:rPr lang="en-US">
                <a:effectLst>
                  <a:outerShdw blurRad="38100" dist="38100" dir="2700000" algn="tl">
                    <a:srgbClr val="000000"/>
                  </a:outerShdw>
                </a:effectLst>
              </a:rPr>
              <a:t>What DOES OS Provide?</a:t>
            </a:r>
            <a:endParaRPr lang="en-US" b="1" i="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Rectangle 16">
            <a:extLst>
              <a:ext uri="{FF2B5EF4-FFF2-40B4-BE49-F238E27FC236}">
                <a16:creationId xmlns:a16="http://schemas.microsoft.com/office/drawing/2014/main" id="{0C2EAA74-921E-4805-BCA9-B4420BC26463}"/>
              </a:ext>
            </a:extLst>
          </p:cNvPr>
          <p:cNvSpPr>
            <a:spLocks noGrp="1" noChangeArrowheads="1"/>
          </p:cNvSpPr>
          <p:nvPr>
            <p:ph idx="1"/>
          </p:nvPr>
        </p:nvSpPr>
        <p:spPr>
          <a:xfrm>
            <a:off x="304800" y="1600200"/>
            <a:ext cx="8839200" cy="5257800"/>
          </a:xfrm>
        </p:spPr>
        <p:txBody>
          <a:bodyPr/>
          <a:lstStyle/>
          <a:p>
            <a:pPr marL="533400" indent="-533400" eaLnBrk="1" hangingPunct="1">
              <a:lnSpc>
                <a:spcPct val="60000"/>
              </a:lnSpc>
              <a:buFont typeface="Calisto MT" charset="0"/>
              <a:buNone/>
            </a:pPr>
            <a:r>
              <a:rPr lang="en-US" altLang="en-US" sz="2200">
                <a:effectLst/>
                <a:ea typeface="ＭＳ Ｐゴシック" charset="-128"/>
              </a:rPr>
              <a:t>Role #1: Abstraction - Provide standard library for resources</a:t>
            </a:r>
          </a:p>
          <a:p>
            <a:pPr marL="533400" indent="-533400" eaLnBrk="1" hangingPunct="1">
              <a:lnSpc>
                <a:spcPct val="60000"/>
              </a:lnSpc>
              <a:buFont typeface="Calisto MT" charset="0"/>
              <a:buNone/>
            </a:pPr>
            <a:r>
              <a:rPr lang="en-US" altLang="en-US" sz="2200">
                <a:effectLst/>
                <a:ea typeface="ＭＳ Ｐゴシック" charset="-128"/>
              </a:rPr>
              <a:t>What is a </a:t>
            </a:r>
            <a:r>
              <a:rPr lang="en-US" altLang="en-US" sz="2200">
                <a:solidFill>
                  <a:schemeClr val="hlink"/>
                </a:solidFill>
                <a:effectLst/>
                <a:ea typeface="ＭＳ Ｐゴシック" charset="-128"/>
              </a:rPr>
              <a:t>resource?</a:t>
            </a:r>
          </a:p>
          <a:p>
            <a:pPr marL="914400" lvl="1" indent="-457200" eaLnBrk="1" hangingPunct="1">
              <a:lnSpc>
                <a:spcPct val="60000"/>
              </a:lnSpc>
              <a:buFont typeface="Calisto MT" charset="0"/>
              <a:buNone/>
            </a:pPr>
            <a:r>
              <a:rPr lang="en-US" altLang="en-US" sz="2000">
                <a:effectLst/>
                <a:ea typeface="ＭＳ Ｐゴシック" charset="-128"/>
              </a:rPr>
              <a:t>Anything valuable (e.g., CPU, memory, disk)</a:t>
            </a:r>
            <a:endParaRPr lang="en-US" altLang="en-US" sz="1900">
              <a:effectLst/>
              <a:ea typeface="ＭＳ Ｐゴシック" charset="-128"/>
            </a:endParaRPr>
          </a:p>
          <a:p>
            <a:pPr marL="533400" indent="-533400" eaLnBrk="1" hangingPunct="1">
              <a:lnSpc>
                <a:spcPct val="60000"/>
              </a:lnSpc>
              <a:buFont typeface="Calisto MT" charset="0"/>
              <a:buNone/>
            </a:pPr>
            <a:r>
              <a:rPr lang="en-US" altLang="en-US" sz="2200">
                <a:effectLst/>
                <a:ea typeface="ＭＳ Ｐゴシック" charset="-128"/>
              </a:rPr>
              <a:t>What abstraction does modern OS typically provide for each resource?</a:t>
            </a:r>
          </a:p>
          <a:p>
            <a:pPr marL="839788" lvl="2" indent="-255588" eaLnBrk="1" hangingPunct="1">
              <a:lnSpc>
                <a:spcPct val="60000"/>
              </a:lnSpc>
              <a:buFont typeface="Calisto MT" charset="0"/>
              <a:buNone/>
            </a:pPr>
            <a:r>
              <a:rPr lang="en-US" altLang="en-US" sz="1900">
                <a:effectLst/>
                <a:ea typeface="ＭＳ Ｐゴシック" charset="-128"/>
              </a:rPr>
              <a:t>CPU: </a:t>
            </a:r>
          </a:p>
          <a:p>
            <a:pPr marL="839788" lvl="2" indent="-255588" eaLnBrk="1" hangingPunct="1">
              <a:lnSpc>
                <a:spcPct val="60000"/>
              </a:lnSpc>
              <a:buFont typeface="Calisto MT" charset="0"/>
              <a:buNone/>
            </a:pPr>
            <a:r>
              <a:rPr lang="en-US" altLang="en-US" sz="1900">
                <a:effectLst/>
                <a:ea typeface="ＭＳ Ｐゴシック" charset="-128"/>
              </a:rPr>
              <a:t>	process and/or thread</a:t>
            </a:r>
          </a:p>
          <a:p>
            <a:pPr marL="839788" lvl="2" indent="-255588" eaLnBrk="1" hangingPunct="1">
              <a:lnSpc>
                <a:spcPct val="60000"/>
              </a:lnSpc>
              <a:buFont typeface="Calisto MT" charset="0"/>
              <a:buNone/>
            </a:pPr>
            <a:r>
              <a:rPr lang="en-US" altLang="en-US" sz="1900">
                <a:effectLst/>
                <a:ea typeface="ＭＳ Ｐゴシック" charset="-128"/>
              </a:rPr>
              <a:t>Memory: </a:t>
            </a:r>
          </a:p>
          <a:p>
            <a:pPr marL="839788" lvl="2" indent="-255588" eaLnBrk="1" hangingPunct="1">
              <a:lnSpc>
                <a:spcPct val="60000"/>
              </a:lnSpc>
              <a:buFont typeface="Calisto MT" charset="0"/>
              <a:buNone/>
            </a:pPr>
            <a:r>
              <a:rPr lang="en-US" altLang="en-US" sz="1900">
                <a:effectLst/>
                <a:ea typeface="ＭＳ Ｐゴシック" charset="-128"/>
              </a:rPr>
              <a:t>	address space</a:t>
            </a:r>
          </a:p>
          <a:p>
            <a:pPr marL="839788" lvl="2" indent="-255588" eaLnBrk="1" hangingPunct="1">
              <a:lnSpc>
                <a:spcPct val="60000"/>
              </a:lnSpc>
              <a:buFont typeface="Calisto MT" charset="0"/>
              <a:buNone/>
            </a:pPr>
            <a:r>
              <a:rPr lang="en-US" altLang="en-US" sz="1900">
                <a:effectLst/>
                <a:ea typeface="ＭＳ Ｐゴシック" charset="-128"/>
              </a:rPr>
              <a:t>Disk: </a:t>
            </a:r>
          </a:p>
          <a:p>
            <a:pPr marL="839788" lvl="2" indent="-255588" eaLnBrk="1" hangingPunct="1">
              <a:lnSpc>
                <a:spcPct val="60000"/>
              </a:lnSpc>
              <a:buFont typeface="Calisto MT" charset="0"/>
              <a:buNone/>
            </a:pPr>
            <a:r>
              <a:rPr lang="en-US" altLang="en-US" sz="1900">
                <a:effectLst/>
                <a:ea typeface="ＭＳ Ｐゴシック" charset="-128"/>
              </a:rPr>
              <a:t>	files</a:t>
            </a:r>
          </a:p>
          <a:p>
            <a:pPr marL="533400" indent="-533400" eaLnBrk="1" hangingPunct="1">
              <a:lnSpc>
                <a:spcPct val="60000"/>
              </a:lnSpc>
              <a:buFont typeface="Calisto MT" charset="0"/>
              <a:buNone/>
            </a:pPr>
            <a:r>
              <a:rPr lang="en-US" altLang="en-US" sz="2200">
                <a:effectLst/>
                <a:ea typeface="ＭＳ Ｐゴシック" charset="-128"/>
              </a:rPr>
              <a:t>Advantages of OS providing abstraction?</a:t>
            </a:r>
          </a:p>
          <a:p>
            <a:pPr marL="914400" lvl="1" indent="-457200" eaLnBrk="1" hangingPunct="1">
              <a:lnSpc>
                <a:spcPct val="60000"/>
              </a:lnSpc>
              <a:buFont typeface="Calisto MT" charset="0"/>
              <a:buNone/>
            </a:pPr>
            <a:r>
              <a:rPr lang="en-US" altLang="en-US" sz="1900">
                <a:effectLst/>
                <a:ea typeface="ＭＳ Ｐゴシック" charset="-128"/>
              </a:rPr>
              <a:t>Allow applications to </a:t>
            </a:r>
            <a:r>
              <a:rPr lang="en-US" altLang="en-US" sz="1900" b="1">
                <a:effectLst/>
                <a:ea typeface="ＭＳ Ｐゴシック" charset="-128"/>
              </a:rPr>
              <a:t>reuse</a:t>
            </a:r>
            <a:r>
              <a:rPr lang="en-US" altLang="en-US" sz="1900">
                <a:effectLst/>
                <a:ea typeface="ＭＳ Ｐゴシック" charset="-128"/>
              </a:rPr>
              <a:t> common facilities</a:t>
            </a:r>
          </a:p>
          <a:p>
            <a:pPr marL="914400" lvl="1" indent="-457200" eaLnBrk="1" hangingPunct="1">
              <a:lnSpc>
                <a:spcPct val="60000"/>
              </a:lnSpc>
              <a:buFont typeface="Calisto MT" charset="0"/>
              <a:buNone/>
            </a:pPr>
            <a:r>
              <a:rPr lang="en-US" altLang="en-US" sz="1900">
                <a:effectLst/>
                <a:ea typeface="ＭＳ Ｐゴシック" charset="-128"/>
              </a:rPr>
              <a:t>Make different devices </a:t>
            </a:r>
            <a:r>
              <a:rPr lang="en-US" altLang="en-US" sz="1900" b="1">
                <a:effectLst/>
                <a:ea typeface="ＭＳ Ｐゴシック" charset="-128"/>
              </a:rPr>
              <a:t>look the same</a:t>
            </a:r>
          </a:p>
          <a:p>
            <a:pPr marL="914400" lvl="1" indent="-457200" eaLnBrk="1" hangingPunct="1">
              <a:lnSpc>
                <a:spcPct val="60000"/>
              </a:lnSpc>
              <a:buFont typeface="Calisto MT" charset="0"/>
              <a:buNone/>
            </a:pPr>
            <a:r>
              <a:rPr lang="en-US" altLang="en-US" sz="1900">
                <a:effectLst/>
                <a:ea typeface="ＭＳ Ｐゴシック" charset="-128"/>
              </a:rPr>
              <a:t>Provide higher-level or more </a:t>
            </a:r>
            <a:r>
              <a:rPr lang="en-US" altLang="en-US" sz="1900" b="1">
                <a:effectLst/>
                <a:ea typeface="ＭＳ Ｐゴシック" charset="-128"/>
              </a:rPr>
              <a:t>useful functionality</a:t>
            </a:r>
          </a:p>
          <a:p>
            <a:pPr marL="533400" indent="-533400" eaLnBrk="1" hangingPunct="1">
              <a:lnSpc>
                <a:spcPct val="60000"/>
              </a:lnSpc>
              <a:buFont typeface="Calisto MT" charset="0"/>
              <a:buNone/>
            </a:pPr>
            <a:r>
              <a:rPr lang="en-US" altLang="en-US" sz="2200">
                <a:effectLst/>
                <a:ea typeface="ＭＳ Ｐゴシック" charset="-128"/>
              </a:rPr>
              <a:t>Challenges</a:t>
            </a:r>
          </a:p>
          <a:p>
            <a:pPr marL="914400" lvl="1" indent="-457200" eaLnBrk="1" hangingPunct="1">
              <a:lnSpc>
                <a:spcPct val="60000"/>
              </a:lnSpc>
              <a:buFont typeface="Calisto MT" charset="0"/>
              <a:buNone/>
            </a:pPr>
            <a:r>
              <a:rPr lang="en-US" altLang="en-US" sz="1900">
                <a:effectLst/>
                <a:ea typeface="ＭＳ Ｐゴシック" charset="-128"/>
              </a:rPr>
              <a:t>What are the correct abstractions?</a:t>
            </a:r>
          </a:p>
          <a:p>
            <a:pPr marL="914400" lvl="1" indent="-457200" eaLnBrk="1" hangingPunct="1">
              <a:lnSpc>
                <a:spcPct val="60000"/>
              </a:lnSpc>
              <a:buFont typeface="Calisto MT" charset="0"/>
              <a:buNone/>
            </a:pPr>
            <a:r>
              <a:rPr lang="en-US" altLang="en-US" sz="1900">
                <a:effectLst/>
                <a:ea typeface="ＭＳ Ｐゴシック" charset="-128"/>
              </a:rPr>
              <a:t>How much of hardware should be exposed?</a:t>
            </a:r>
          </a:p>
        </p:txBody>
      </p:sp>
    </p:spTree>
    <p:extLst>
      <p:ext uri="{BB962C8B-B14F-4D97-AF65-F5344CB8AC3E}">
        <p14:creationId xmlns:p14="http://schemas.microsoft.com/office/powerpoint/2010/main" val="224873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r>
              <a:rPr lang="en-US">
                <a:effectLst>
                  <a:outerShdw blurRad="38100" dist="38100" dir="2700000" algn="tl">
                    <a:srgbClr val="000000"/>
                  </a:outerShdw>
                </a:effectLst>
              </a:rPr>
              <a:t>What DOES OS PROVIDE?</a:t>
            </a:r>
            <a:endParaRPr lang="en-US" b="1" i="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Rectangle 3">
            <a:extLst>
              <a:ext uri="{FF2B5EF4-FFF2-40B4-BE49-F238E27FC236}">
                <a16:creationId xmlns:a16="http://schemas.microsoft.com/office/drawing/2014/main" id="{F857A826-2228-49C7-A39C-90631571F0B9}"/>
              </a:ext>
            </a:extLst>
          </p:cNvPr>
          <p:cNvSpPr>
            <a:spLocks noGrp="1" noChangeArrowheads="1"/>
          </p:cNvSpPr>
          <p:nvPr>
            <p:ph idx="1"/>
          </p:nvPr>
        </p:nvSpPr>
        <p:spPr bwMode="auto">
          <a:xfrm>
            <a:off x="457200" y="1752600"/>
            <a:ext cx="8058150" cy="4297363"/>
          </a:xfrm>
        </p:spPr>
        <p:txBody>
          <a:bodyPr/>
          <a:lstStyle/>
          <a:p>
            <a:pPr eaLnBrk="1" hangingPunct="1">
              <a:lnSpc>
                <a:spcPct val="90000"/>
              </a:lnSpc>
              <a:buFont typeface="Calisto MT" charset="0"/>
              <a:buNone/>
            </a:pPr>
            <a:r>
              <a:rPr lang="en-US" altLang="en-US">
                <a:effectLst/>
                <a:ea typeface="ＭＳ Ｐゴシック" charset="-128"/>
              </a:rPr>
              <a:t>Role #2: Resource management – </a:t>
            </a:r>
            <a:r>
              <a:rPr lang="en-US" altLang="en-US" b="1">
                <a:effectLst/>
                <a:ea typeface="ＭＳ Ｐゴシック" charset="-128"/>
              </a:rPr>
              <a:t>Share resources </a:t>
            </a:r>
            <a:r>
              <a:rPr lang="en-US" altLang="en-US">
                <a:effectLst/>
                <a:ea typeface="ＭＳ Ｐゴシック" charset="-128"/>
              </a:rPr>
              <a:t>well</a:t>
            </a:r>
          </a:p>
          <a:p>
            <a:pPr eaLnBrk="1" hangingPunct="1">
              <a:lnSpc>
                <a:spcPct val="90000"/>
              </a:lnSpc>
              <a:buFont typeface="Calisto MT" charset="0"/>
              <a:buNone/>
            </a:pPr>
            <a:r>
              <a:rPr lang="en-US" altLang="en-US">
                <a:effectLst/>
                <a:ea typeface="ＭＳ Ｐゴシック" charset="-128"/>
              </a:rPr>
              <a:t>Advantages of OS providing resource management?</a:t>
            </a:r>
          </a:p>
          <a:p>
            <a:pPr lvl="1" eaLnBrk="1" hangingPunct="1">
              <a:lnSpc>
                <a:spcPct val="90000"/>
              </a:lnSpc>
              <a:buFont typeface="Calisto MT" charset="0"/>
              <a:buNone/>
            </a:pPr>
            <a:r>
              <a:rPr lang="en-US" altLang="en-US" b="1">
                <a:effectLst/>
                <a:ea typeface="ＭＳ Ｐゴシック" charset="-128"/>
              </a:rPr>
              <a:t>Protect applications</a:t>
            </a:r>
            <a:r>
              <a:rPr lang="en-US" altLang="en-US">
                <a:effectLst/>
                <a:ea typeface="ＭＳ Ｐゴシック" charset="-128"/>
              </a:rPr>
              <a:t> from one another</a:t>
            </a:r>
          </a:p>
          <a:p>
            <a:pPr lvl="1" eaLnBrk="1" hangingPunct="1">
              <a:lnSpc>
                <a:spcPct val="90000"/>
              </a:lnSpc>
              <a:buFont typeface="Calisto MT" charset="0"/>
              <a:buNone/>
            </a:pPr>
            <a:r>
              <a:rPr lang="en-US" altLang="en-US">
                <a:effectLst/>
                <a:ea typeface="ＭＳ Ｐゴシック" charset="-128"/>
              </a:rPr>
              <a:t>Provide </a:t>
            </a:r>
            <a:r>
              <a:rPr lang="en-US" altLang="en-US" b="1">
                <a:effectLst/>
                <a:ea typeface="ＭＳ Ｐゴシック" charset="-128"/>
              </a:rPr>
              <a:t>efficient access to resources </a:t>
            </a:r>
            <a:r>
              <a:rPr lang="en-US" altLang="en-US">
                <a:effectLst/>
                <a:ea typeface="ＭＳ Ｐゴシック" charset="-128"/>
              </a:rPr>
              <a:t>(cost, time, energy)</a:t>
            </a:r>
          </a:p>
          <a:p>
            <a:pPr lvl="1" eaLnBrk="1" hangingPunct="1">
              <a:lnSpc>
                <a:spcPct val="90000"/>
              </a:lnSpc>
              <a:buFont typeface="Calisto MT" charset="0"/>
              <a:buNone/>
            </a:pPr>
            <a:r>
              <a:rPr lang="en-US" altLang="en-US">
                <a:effectLst/>
                <a:ea typeface="ＭＳ Ｐゴシック" charset="-128"/>
              </a:rPr>
              <a:t>Provide </a:t>
            </a:r>
            <a:r>
              <a:rPr lang="en-US" altLang="en-US" b="1">
                <a:effectLst/>
                <a:ea typeface="ＭＳ Ｐゴシック" charset="-128"/>
              </a:rPr>
              <a:t>fair access </a:t>
            </a:r>
            <a:r>
              <a:rPr lang="en-US" altLang="en-US">
                <a:effectLst/>
                <a:ea typeface="ＭＳ Ｐゴシック" charset="-128"/>
              </a:rPr>
              <a:t>to resources</a:t>
            </a:r>
          </a:p>
          <a:p>
            <a:pPr eaLnBrk="1" hangingPunct="1">
              <a:lnSpc>
                <a:spcPct val="90000"/>
              </a:lnSpc>
              <a:buFont typeface="Calisto MT" charset="0"/>
              <a:buNone/>
            </a:pPr>
            <a:r>
              <a:rPr lang="en-US" altLang="en-US">
                <a:effectLst/>
                <a:ea typeface="ＭＳ Ｐゴシック" charset="-128"/>
              </a:rPr>
              <a:t>Challenges</a:t>
            </a:r>
          </a:p>
          <a:p>
            <a:pPr lvl="1" eaLnBrk="1" hangingPunct="1">
              <a:lnSpc>
                <a:spcPct val="90000"/>
              </a:lnSpc>
              <a:buFont typeface="Calisto MT" charset="0"/>
              <a:buNone/>
            </a:pPr>
            <a:r>
              <a:rPr lang="en-US" altLang="en-US">
                <a:effectLst/>
                <a:ea typeface="ＭＳ Ｐゴシック" charset="-128"/>
              </a:rPr>
              <a:t>What are the correct mechanisms?</a:t>
            </a:r>
          </a:p>
          <a:p>
            <a:pPr lvl="1" eaLnBrk="1" hangingPunct="1">
              <a:lnSpc>
                <a:spcPct val="90000"/>
              </a:lnSpc>
              <a:buFont typeface="Calisto MT" charset="0"/>
              <a:buNone/>
            </a:pPr>
            <a:r>
              <a:rPr lang="en-US" altLang="en-US">
                <a:effectLst/>
                <a:ea typeface="ＭＳ Ｐゴシック" charset="-128"/>
              </a:rPr>
              <a:t>What are the correct policies?</a:t>
            </a:r>
          </a:p>
        </p:txBody>
      </p:sp>
    </p:spTree>
    <p:extLst>
      <p:ext uri="{BB962C8B-B14F-4D97-AF65-F5344CB8AC3E}">
        <p14:creationId xmlns:p14="http://schemas.microsoft.com/office/powerpoint/2010/main" val="160949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r>
              <a:rPr lang="en-US" b="1"/>
              <a:t>The Core Operating System: The Kernel</a:t>
            </a:r>
            <a:endParaRPr lang="en-US" b="1" i="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10924975" cy="4893647"/>
          </a:xfrm>
          <a:prstGeom prst="rect">
            <a:avLst/>
          </a:prstGeom>
          <a:noFill/>
        </p:spPr>
        <p:txBody>
          <a:bodyPr wrap="square">
            <a:spAutoFit/>
          </a:bodyPr>
          <a:lstStyle/>
          <a:p>
            <a:r>
              <a:rPr lang="en-US" sz="2400"/>
              <a:t>The term operating system is commonly used with two different meanings:</a:t>
            </a:r>
          </a:p>
          <a:p>
            <a:pPr marL="342900" indent="-342900">
              <a:buFont typeface="Arial" panose="020B0604020202020204" pitchFamily="34" charset="0"/>
              <a:buChar char="•"/>
            </a:pPr>
            <a:r>
              <a:rPr lang="en-US" sz="2400"/>
              <a:t>To denote the entire package consisting of the central software </a:t>
            </a:r>
            <a:r>
              <a:rPr lang="en-US" sz="2400" b="1"/>
              <a:t>managing a computer’s resources and all of the accompanying standard software tools</a:t>
            </a:r>
            <a:r>
              <a:rPr lang="en-US" sz="2400"/>
              <a:t>, such as command-line interpreters, graphical user interfaces, file utilities, and editors.</a:t>
            </a:r>
          </a:p>
          <a:p>
            <a:pPr marL="342900" indent="-342900">
              <a:buFont typeface="Arial" panose="020B0604020202020204" pitchFamily="34" charset="0"/>
              <a:buChar char="•"/>
            </a:pPr>
            <a:r>
              <a:rPr lang="en-US" sz="2400"/>
              <a:t>More narrowly, to refer to the central software that </a:t>
            </a:r>
            <a:r>
              <a:rPr lang="en-US" sz="2400" b="1"/>
              <a:t>manages and allocates </a:t>
            </a:r>
            <a:r>
              <a:rPr lang="en-US" sz="2400"/>
              <a:t>computer resources (i.e., the CPU, RAM, and devices).</a:t>
            </a:r>
          </a:p>
          <a:p>
            <a:pPr marL="342900" indent="-342900">
              <a:buFont typeface="Arial" panose="020B0604020202020204" pitchFamily="34" charset="0"/>
              <a:buChar char="•"/>
            </a:pPr>
            <a:r>
              <a:rPr lang="en-US" sz="2400"/>
              <a:t>The </a:t>
            </a:r>
            <a:r>
              <a:rPr lang="en-US" sz="2400" b="1"/>
              <a:t>kernel</a:t>
            </a:r>
            <a:r>
              <a:rPr lang="en-US" sz="2400"/>
              <a:t> is the central module of an operating system (OS). It is the part of the operating system that loads first, and it remains in main memory. Because it stays in memory, it is important for the kernel to be as small as possible while still providing all the </a:t>
            </a:r>
            <a:r>
              <a:rPr lang="en-US" sz="2400" b="1"/>
              <a:t>essential services required by other parts of the operating system </a:t>
            </a:r>
            <a:r>
              <a:rPr lang="en-US" sz="2400"/>
              <a:t>and applications. The kernel code is usually loaded into a protected area of memory to prevent it from being </a:t>
            </a:r>
            <a:r>
              <a:rPr lang="en-US" sz="2400" b="1"/>
              <a:t>overwritten by programs </a:t>
            </a:r>
            <a:r>
              <a:rPr lang="en-US" sz="2400"/>
              <a:t>or other parts of the operating system.</a:t>
            </a:r>
          </a:p>
        </p:txBody>
      </p:sp>
    </p:spTree>
    <p:extLst>
      <p:ext uri="{BB962C8B-B14F-4D97-AF65-F5344CB8AC3E}">
        <p14:creationId xmlns:p14="http://schemas.microsoft.com/office/powerpoint/2010/main" val="191355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r>
              <a:rPr lang="en-US" b="1"/>
              <a:t>The Core Operating System: The Kernel</a:t>
            </a:r>
            <a:endParaRPr lang="en-US" b="1" i="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0"/>
            <a:ext cx="10176830" cy="5632311"/>
          </a:xfrm>
          <a:prstGeom prst="rect">
            <a:avLst/>
          </a:prstGeom>
          <a:noFill/>
        </p:spPr>
        <p:txBody>
          <a:bodyPr wrap="square">
            <a:spAutoFit/>
          </a:bodyPr>
          <a:lstStyle/>
          <a:p>
            <a:pPr marL="342900" indent="-342900">
              <a:buFont typeface="Arial" panose="020B0604020202020204" pitchFamily="34" charset="0"/>
              <a:buChar char="•"/>
            </a:pPr>
            <a:r>
              <a:rPr lang="en-US" sz="2400"/>
              <a:t>Typically, the kernel is responsible for </a:t>
            </a:r>
            <a:r>
              <a:rPr lang="en-US" sz="2400" b="1"/>
              <a:t>memory management, process and task management, and disk management.</a:t>
            </a:r>
            <a:r>
              <a:rPr lang="en-US" sz="2400"/>
              <a:t> The kernel connects the system hardware to the application software. </a:t>
            </a:r>
          </a:p>
          <a:p>
            <a:pPr marL="342900" indent="-342900">
              <a:buFont typeface="Arial" panose="020B0604020202020204" pitchFamily="34" charset="0"/>
              <a:buChar char="•"/>
            </a:pPr>
            <a:r>
              <a:rPr lang="en-US" sz="2400"/>
              <a:t>Although it is </a:t>
            </a:r>
            <a:r>
              <a:rPr lang="en-US" sz="2400" b="1"/>
              <a:t>possible to run programs on a computer without a kernel</a:t>
            </a:r>
            <a:r>
              <a:rPr lang="en-US" sz="2400"/>
              <a:t>, the presence of a kernel greatly simplifies the writing and use of other programs and increases the power and flexibility available to programmers. The kernel does this by providing a software layer to manage the limited resources of a computer.</a:t>
            </a:r>
          </a:p>
          <a:p>
            <a:pPr marL="342900" indent="-342900">
              <a:buFont typeface="Arial" panose="020B0604020202020204" pitchFamily="34" charset="0"/>
              <a:buChar char="•"/>
            </a:pPr>
            <a:r>
              <a:rPr lang="en-IN" sz="2400"/>
              <a:t>The Linux kernel executable typically resides at the pathname </a:t>
            </a:r>
            <a:r>
              <a:rPr lang="en-IN" sz="2400" b="1"/>
              <a:t>/boot/</a:t>
            </a:r>
            <a:r>
              <a:rPr lang="en-IN" sz="2400" b="1" err="1"/>
              <a:t>vmlinuz</a:t>
            </a:r>
            <a:r>
              <a:rPr lang="en-IN" sz="2400"/>
              <a:t>, or something similar. The derivation of this filename is historical. On early UNIX implementations, the kernel was called </a:t>
            </a:r>
            <a:r>
              <a:rPr lang="en-IN" sz="2400" b="1" err="1"/>
              <a:t>unix</a:t>
            </a:r>
            <a:r>
              <a:rPr lang="en-IN" sz="2400" b="1"/>
              <a:t>. </a:t>
            </a:r>
            <a:r>
              <a:rPr lang="en-IN" sz="2400"/>
              <a:t>Later UNIX implementations, which implemented virtual memory, renamed the kernel as </a:t>
            </a:r>
            <a:r>
              <a:rPr lang="en-IN" sz="2400" b="1" err="1"/>
              <a:t>vmunix</a:t>
            </a:r>
            <a:r>
              <a:rPr lang="en-IN" sz="2400"/>
              <a:t>. On Linux, the filename mirrors the system name, with the z replacing the final x to signify that the kernel is a compressed executable.</a:t>
            </a:r>
            <a:endParaRPr lang="en-US" sz="2400"/>
          </a:p>
          <a:p>
            <a:endParaRPr lang="en-US" sz="2400"/>
          </a:p>
        </p:txBody>
      </p:sp>
    </p:spTree>
    <p:extLst>
      <p:ext uri="{BB962C8B-B14F-4D97-AF65-F5344CB8AC3E}">
        <p14:creationId xmlns:p14="http://schemas.microsoft.com/office/powerpoint/2010/main" val="212535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44AB0DA-38AB-49D3-B7C8-484D7611C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373" y="183166"/>
            <a:ext cx="6937599" cy="63821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l"/>
            <a:r>
              <a:rPr lang="en-US" i="0">
                <a:effectLst>
                  <a:outerShdw blurRad="38100" dist="38100" dir="2700000" algn="tl">
                    <a:srgbClr val="000000">
                      <a:alpha val="43137"/>
                    </a:srgbClr>
                  </a:outerShdw>
                </a:effectLst>
                <a:latin typeface="+mn-lt"/>
              </a:rPr>
              <a:t>Unix Architecture</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3" y="1533871"/>
            <a:ext cx="3919262" cy="4524315"/>
          </a:xfrm>
          <a:prstGeom prst="rect">
            <a:avLst/>
          </a:prstGeom>
          <a:noFill/>
        </p:spPr>
        <p:txBody>
          <a:bodyPr wrap="square">
            <a:spAutoFit/>
          </a:bodyPr>
          <a:lstStyle/>
          <a:p>
            <a:r>
              <a:rPr lang="en-IN" sz="2400" b="0" i="0">
                <a:solidFill>
                  <a:srgbClr val="24292E"/>
                </a:solidFill>
                <a:effectLst/>
              </a:rPr>
              <a:t>The operating systems interacts directly with the hardware, </a:t>
            </a:r>
            <a:r>
              <a:rPr lang="en-IN" sz="2400" b="1" i="0">
                <a:solidFill>
                  <a:srgbClr val="24292E"/>
                </a:solidFill>
                <a:effectLst/>
              </a:rPr>
              <a:t>providing common services to programs </a:t>
            </a:r>
            <a:r>
              <a:rPr lang="en-IN" sz="2400" b="0" i="0">
                <a:solidFill>
                  <a:srgbClr val="24292E"/>
                </a:solidFill>
                <a:effectLst/>
              </a:rPr>
              <a:t>and insulating them from hardware idiosyncrasies. </a:t>
            </a:r>
          </a:p>
          <a:p>
            <a:endParaRPr lang="en-IN" sz="2400" b="0" i="0">
              <a:solidFill>
                <a:srgbClr val="24292E"/>
              </a:solidFill>
              <a:effectLst/>
            </a:endParaRPr>
          </a:p>
          <a:p>
            <a:r>
              <a:rPr lang="en-IN" sz="2400" b="0" i="0">
                <a:solidFill>
                  <a:srgbClr val="24292E"/>
                </a:solidFill>
                <a:effectLst/>
              </a:rPr>
              <a:t>Programs such as the shell and editors shown in the outer layers </a:t>
            </a:r>
            <a:r>
              <a:rPr lang="en-IN" sz="2400" b="1" i="0">
                <a:solidFill>
                  <a:srgbClr val="24292E"/>
                </a:solidFill>
                <a:effectLst/>
              </a:rPr>
              <a:t>interact with the kernel by invoking a well defined set of </a:t>
            </a:r>
            <a:r>
              <a:rPr lang="en-IN" sz="2400" b="1" i="1">
                <a:solidFill>
                  <a:srgbClr val="24292E"/>
                </a:solidFill>
                <a:effectLst/>
              </a:rPr>
              <a:t>system calls</a:t>
            </a:r>
            <a:r>
              <a:rPr lang="en-IN" sz="2400" b="0" i="0">
                <a:solidFill>
                  <a:srgbClr val="24292E"/>
                </a:solidFill>
                <a:effectLst/>
              </a:rPr>
              <a:t>.</a:t>
            </a:r>
            <a:endParaRPr lang="en-US" sz="2400"/>
          </a:p>
        </p:txBody>
      </p:sp>
    </p:spTree>
    <p:extLst>
      <p:ext uri="{BB962C8B-B14F-4D97-AF65-F5344CB8AC3E}">
        <p14:creationId xmlns:p14="http://schemas.microsoft.com/office/powerpoint/2010/main" val="145243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pPr algn="l"/>
            <a:r>
              <a:rPr lang="en-US" i="0">
                <a:effectLst>
                  <a:outerShdw blurRad="38100" dist="38100" dir="2700000" algn="tl">
                    <a:srgbClr val="000000">
                      <a:alpha val="43137"/>
                    </a:srgbClr>
                  </a:outerShdw>
                </a:effectLst>
                <a:latin typeface="+mn-lt"/>
              </a:rPr>
              <a:t>Unix Family</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800571"/>
            <a:ext cx="11086338" cy="4154984"/>
          </a:xfrm>
          <a:prstGeom prst="rect">
            <a:avLst/>
          </a:prstGeom>
          <a:noFill/>
        </p:spPr>
        <p:txBody>
          <a:bodyPr wrap="square">
            <a:spAutoFit/>
          </a:bodyPr>
          <a:lstStyle/>
          <a:p>
            <a:pPr marL="342900" indent="-342900">
              <a:buFont typeface="Arial" panose="020B0604020202020204" pitchFamily="34" charset="0"/>
              <a:buChar char="•"/>
            </a:pPr>
            <a:r>
              <a:rPr lang="en-US" sz="2400"/>
              <a:t>Unix and Unix-like operating systems are a family of computer operating systems that derive from the </a:t>
            </a:r>
            <a:r>
              <a:rPr lang="en-US" sz="2400" b="1"/>
              <a:t>original Unix System from Bell Labs </a:t>
            </a:r>
            <a:r>
              <a:rPr lang="en-US" sz="2400"/>
              <a:t>which can be traced back to 1965. </a:t>
            </a:r>
          </a:p>
          <a:p>
            <a:pPr marL="342900" indent="-342900">
              <a:buFont typeface="Arial" panose="020B0604020202020204" pitchFamily="34" charset="0"/>
              <a:buChar char="•"/>
            </a:pPr>
            <a:r>
              <a:rPr lang="en-US" sz="2400"/>
              <a:t>Every operating system has a kernel. For example, the </a:t>
            </a:r>
            <a:r>
              <a:rPr lang="en-US" sz="2400" b="1"/>
              <a:t>Linux kernel is used </a:t>
            </a:r>
            <a:r>
              <a:rPr lang="en-US" sz="2400"/>
              <a:t>numerous operating systems including Linux, FreeBSD, Android and others. </a:t>
            </a:r>
            <a:r>
              <a:rPr lang="en-US" sz="2400" i="1"/>
              <a:t>Mac OS</a:t>
            </a:r>
            <a:r>
              <a:rPr lang="en-US" sz="2400"/>
              <a:t> X is based </a:t>
            </a:r>
            <a:r>
              <a:rPr lang="en-US" sz="2400" i="1"/>
              <a:t>on BSD</a:t>
            </a:r>
            <a:r>
              <a:rPr lang="en-US" sz="2400"/>
              <a:t> UNIX.</a:t>
            </a:r>
          </a:p>
          <a:p>
            <a:pPr marL="342900" indent="-342900">
              <a:buFont typeface="Arial" panose="020B0604020202020204" pitchFamily="34" charset="0"/>
              <a:buChar char="•"/>
            </a:pPr>
            <a:r>
              <a:rPr lang="en-US" sz="2400"/>
              <a:t>Linux is nothing but a UNIX </a:t>
            </a:r>
            <a:r>
              <a:rPr lang="en-US" sz="2400" b="1"/>
              <a:t>clone</a:t>
            </a:r>
            <a:r>
              <a:rPr lang="en-US" sz="2400"/>
              <a:t> which is written Linus Torvalds from scratch with the help of some hackers across the globe.</a:t>
            </a:r>
          </a:p>
          <a:p>
            <a:pPr marL="342900" indent="-342900">
              <a:buFont typeface="Arial" panose="020B0604020202020204" pitchFamily="34" charset="0"/>
              <a:buChar char="•"/>
            </a:pPr>
            <a:r>
              <a:rPr lang="en-US" sz="2400" b="1"/>
              <a:t>Linux</a:t>
            </a:r>
            <a:r>
              <a:rPr lang="en-US" sz="2400"/>
              <a:t> is the most prominent example of a "real" </a:t>
            </a:r>
            <a:r>
              <a:rPr lang="en-US" sz="2400" b="1"/>
              <a:t>Unix</a:t>
            </a:r>
            <a:r>
              <a:rPr lang="en-US" sz="2400"/>
              <a:t> OS. It runs on anything and supports way more hardware than BSD or OS X.</a:t>
            </a:r>
          </a:p>
          <a:p>
            <a:endParaRPr lang="en-US" sz="2400"/>
          </a:p>
        </p:txBody>
      </p:sp>
    </p:spTree>
    <p:extLst>
      <p:ext uri="{BB962C8B-B14F-4D97-AF65-F5344CB8AC3E}">
        <p14:creationId xmlns:p14="http://schemas.microsoft.com/office/powerpoint/2010/main" val="317436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13F01F3-7CB4-416E-B07D-64584F196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6949" y="219325"/>
            <a:ext cx="5601668" cy="629368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176271" y="208308"/>
            <a:ext cx="10636784" cy="1325563"/>
          </a:xfrm>
        </p:spPr>
        <p:txBody>
          <a:bodyPr/>
          <a:lstStyle/>
          <a:p>
            <a:r>
              <a:rPr lang="en-US" i="0">
                <a:effectLst>
                  <a:outerShdw blurRad="38100" dist="38100" dir="2700000" algn="tl">
                    <a:srgbClr val="000000">
                      <a:alpha val="43137"/>
                    </a:srgbClr>
                  </a:outerShdw>
                </a:effectLst>
                <a:latin typeface="+mn-lt"/>
              </a:rPr>
              <a:t>Unix </a:t>
            </a:r>
            <a:r>
              <a:rPr lang="en-US">
                <a:effectLst>
                  <a:outerShdw blurRad="38100" dist="38100" dir="2700000" algn="tl">
                    <a:srgbClr val="000000">
                      <a:alpha val="43137"/>
                    </a:srgbClr>
                  </a:outerShdw>
                </a:effectLst>
                <a:latin typeface="+mn-lt"/>
              </a:rPr>
              <a:t>system</a:t>
            </a:r>
            <a:r>
              <a:rPr lang="en-US">
                <a:effectLst>
                  <a:outerShdw blurRad="38100" dist="38100" dir="2700000" algn="tl">
                    <a:srgbClr val="000000">
                      <a:alpha val="43137"/>
                    </a:srgbClr>
                  </a:outerShdw>
                </a:effectLst>
              </a:rPr>
              <a:t> </a:t>
            </a:r>
            <a:r>
              <a:rPr lang="en-US" i="0">
                <a:effectLst>
                  <a:outerShdw blurRad="38100" dist="38100" dir="2700000" algn="tl">
                    <a:srgbClr val="000000">
                      <a:alpha val="43137"/>
                    </a:srgbClr>
                  </a:outerShdw>
                </a:effectLst>
                <a:latin typeface="+mn-lt"/>
              </a:rPr>
              <a:t>v6 Kernel</a:t>
            </a:r>
          </a:p>
        </p:txBody>
      </p:sp>
      <p:grpSp>
        <p:nvGrpSpPr>
          <p:cNvPr id="13" name="Group 12">
            <a:extLst>
              <a:ext uri="{FF2B5EF4-FFF2-40B4-BE49-F238E27FC236}">
                <a16:creationId xmlns:a16="http://schemas.microsoft.com/office/drawing/2014/main"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id="{E0296896-D858-43D7-9AE6-7A4DCD33B5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4C5E5A98-C1C6-4AF5-9F18-19A7542C5142}"/>
              </a:ext>
            </a:extLst>
          </p:cNvPr>
          <p:cNvSpPr txBox="1"/>
          <p:nvPr/>
        </p:nvSpPr>
        <p:spPr>
          <a:xfrm>
            <a:off x="130952" y="1533871"/>
            <a:ext cx="5601667" cy="4524315"/>
          </a:xfrm>
          <a:prstGeom prst="rect">
            <a:avLst/>
          </a:prstGeom>
          <a:noFill/>
        </p:spPr>
        <p:txBody>
          <a:bodyPr wrap="square">
            <a:spAutoFit/>
          </a:bodyPr>
          <a:lstStyle/>
          <a:p>
            <a:pPr algn="l"/>
            <a:r>
              <a:rPr lang="en-IN" sz="2400" b="0" i="0">
                <a:solidFill>
                  <a:srgbClr val="24292E"/>
                </a:solidFill>
                <a:effectLst/>
              </a:rPr>
              <a:t>The two entities, </a:t>
            </a:r>
            <a:r>
              <a:rPr lang="en-IN" sz="2400" b="1" i="0">
                <a:solidFill>
                  <a:srgbClr val="24292E"/>
                </a:solidFill>
                <a:effectLst/>
              </a:rPr>
              <a:t>files and processes</a:t>
            </a:r>
            <a:r>
              <a:rPr lang="en-IN" sz="2400" b="0" i="0">
                <a:solidFill>
                  <a:srgbClr val="24292E"/>
                </a:solidFill>
                <a:effectLst/>
              </a:rPr>
              <a:t>, are the two central concepts in the UNIX system model.</a:t>
            </a:r>
          </a:p>
          <a:p>
            <a:pPr marL="342900" indent="-342900" algn="l">
              <a:buFont typeface="Arial" panose="020B0604020202020204" pitchFamily="34" charset="0"/>
              <a:buChar char="•"/>
            </a:pPr>
            <a:r>
              <a:rPr lang="en-IN" sz="2400" b="0" i="0">
                <a:solidFill>
                  <a:srgbClr val="24292E"/>
                </a:solidFill>
                <a:effectLst/>
              </a:rPr>
              <a:t>The </a:t>
            </a:r>
            <a:r>
              <a:rPr lang="en-IN" sz="2400" b="0" i="1">
                <a:solidFill>
                  <a:srgbClr val="24292E"/>
                </a:solidFill>
                <a:effectLst/>
              </a:rPr>
              <a:t>file subsystem</a:t>
            </a:r>
            <a:r>
              <a:rPr lang="en-IN" sz="2400" b="0" i="0">
                <a:solidFill>
                  <a:srgbClr val="24292E"/>
                </a:solidFill>
                <a:effectLst/>
              </a:rPr>
              <a:t> is on the left and the </a:t>
            </a:r>
            <a:r>
              <a:rPr lang="en-IN" sz="2400" b="0" i="1">
                <a:solidFill>
                  <a:srgbClr val="24292E"/>
                </a:solidFill>
                <a:effectLst/>
              </a:rPr>
              <a:t>process control subsystem</a:t>
            </a:r>
            <a:r>
              <a:rPr lang="en-IN" sz="2400" b="0" i="0">
                <a:solidFill>
                  <a:srgbClr val="24292E"/>
                </a:solidFill>
                <a:effectLst/>
              </a:rPr>
              <a:t> is on the right.</a:t>
            </a:r>
          </a:p>
          <a:p>
            <a:pPr marL="342900" indent="-342900" algn="l">
              <a:buFont typeface="Arial" panose="020B0604020202020204" pitchFamily="34" charset="0"/>
              <a:buChar char="•"/>
            </a:pPr>
            <a:r>
              <a:rPr lang="en-IN" sz="2400" b="0" i="0">
                <a:solidFill>
                  <a:srgbClr val="24292E"/>
                </a:solidFill>
                <a:effectLst/>
              </a:rPr>
              <a:t>The diagram shows </a:t>
            </a:r>
            <a:r>
              <a:rPr lang="en-IN" sz="2400" b="1" i="0">
                <a:solidFill>
                  <a:srgbClr val="24292E"/>
                </a:solidFill>
                <a:effectLst/>
              </a:rPr>
              <a:t>3 levels : user, kernel, and hardware</a:t>
            </a:r>
            <a:r>
              <a:rPr lang="en-IN" sz="2400" b="0" i="0">
                <a:solidFill>
                  <a:srgbClr val="24292E"/>
                </a:solidFill>
                <a:effectLst/>
              </a:rPr>
              <a:t>.</a:t>
            </a:r>
          </a:p>
          <a:p>
            <a:pPr marL="342900" indent="-342900" algn="l">
              <a:buFont typeface="Arial" panose="020B0604020202020204" pitchFamily="34" charset="0"/>
              <a:buChar char="•"/>
            </a:pPr>
            <a:r>
              <a:rPr lang="en-IN" sz="2400" b="0" i="0">
                <a:solidFill>
                  <a:srgbClr val="24292E"/>
                </a:solidFill>
                <a:effectLst/>
              </a:rPr>
              <a:t>The </a:t>
            </a:r>
            <a:r>
              <a:rPr lang="en-IN" sz="2400" b="1" i="0">
                <a:solidFill>
                  <a:srgbClr val="24292E"/>
                </a:solidFill>
                <a:effectLst/>
              </a:rPr>
              <a:t>system call and library interface represent the border between user programs and the kernel</a:t>
            </a:r>
            <a:r>
              <a:rPr lang="en-IN" sz="2400" b="0" i="0">
                <a:solidFill>
                  <a:srgbClr val="24292E"/>
                </a:solidFill>
                <a:effectLst/>
              </a:rPr>
              <a:t>.</a:t>
            </a:r>
          </a:p>
          <a:p>
            <a:endParaRPr lang="en-US" sz="2400"/>
          </a:p>
        </p:txBody>
      </p:sp>
    </p:spTree>
    <p:extLst>
      <p:ext uri="{BB962C8B-B14F-4D97-AF65-F5344CB8AC3E}">
        <p14:creationId xmlns:p14="http://schemas.microsoft.com/office/powerpoint/2010/main" val="343903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Introduction to Operating Systems and Kernel</vt:lpstr>
      <vt:lpstr>What is an Operating System?</vt:lpstr>
      <vt:lpstr>What DOES OS Provide?</vt:lpstr>
      <vt:lpstr>What DOES OS PROVIDE?</vt:lpstr>
      <vt:lpstr>The Core Operating System: The Kernel</vt:lpstr>
      <vt:lpstr>The Core Operating System: The Kernel</vt:lpstr>
      <vt:lpstr>Unix Architecture</vt:lpstr>
      <vt:lpstr>Unix Family</vt:lpstr>
      <vt:lpstr>Unix system v6 Kernel</vt:lpstr>
      <vt:lpstr>Tasks performed by the kernel: Process scheduling: </vt:lpstr>
      <vt:lpstr>Tasks performed by the kernel: Memory management</vt:lpstr>
      <vt:lpstr>Tasks performed by the kernel: UNIX treats all devices as files</vt:lpstr>
      <vt:lpstr>Tasks performed by the kernel: Provision of a system call application programming interface (API)</vt:lpstr>
      <vt:lpstr>Tasks performed by the kernel: Networking</vt:lpstr>
      <vt:lpstr>Unix system v6 Kernel</vt:lpstr>
      <vt:lpstr>Unix Kernel: system call interface</vt:lpstr>
      <vt:lpstr>Unix Kernel: file subsystem </vt:lpstr>
      <vt:lpstr>Unix Kernel: File subsystem micro view</vt:lpstr>
      <vt:lpstr>Unix Kernel: process control subsystem </vt:lpstr>
      <vt:lpstr>Unix Kernel: Process control sub system micro view</vt:lpstr>
      <vt:lpstr>Unix Kernel: interprocess communication</vt:lpstr>
      <vt:lpstr>Unix Kernel: hardware control </vt:lpstr>
      <vt:lpstr>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Systems and Kernel</dc:title>
  <dc:creator>vishnuvardhan</dc:creator>
  <cp:revision>1</cp:revision>
  <dcterms:created xsi:type="dcterms:W3CDTF">2020-07-21T07:29:34Z</dcterms:created>
  <dcterms:modified xsi:type="dcterms:W3CDTF">2020-07-23T11:35:43Z</dcterms:modified>
</cp:coreProperties>
</file>