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81" r:id="rId5"/>
    <p:sldId id="283" r:id="rId6"/>
    <p:sldId id="284" r:id="rId7"/>
    <p:sldId id="286" r:id="rId8"/>
    <p:sldId id="288" r:id="rId9"/>
    <p:sldId id="295" r:id="rId10"/>
    <p:sldId id="292" r:id="rId11"/>
    <p:sldId id="293" r:id="rId12"/>
    <p:sldId id="291" r:id="rId13"/>
    <p:sldId id="294" r:id="rId14"/>
    <p:sldId id="296" r:id="rId15"/>
    <p:sldId id="297" r:id="rId16"/>
    <p:sldId id="298" r:id="rId17"/>
    <p:sldId id="301" r:id="rId18"/>
    <p:sldId id="299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BAA1-764E-494F-ACC0-2F99EC0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BD02-63D9-40BE-B999-1B8CDD20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7D5B-0D66-4202-8B73-6A7F4F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83BA-7863-4556-B49F-2F120E3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843B-D2E8-4A15-BB9F-485E72B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1CED-53E0-4C81-8545-DAADC6A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36BE-1116-4915-9A57-B2C7133A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A298-FFA9-4671-B995-EA8BAAD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3558-041C-45B3-BD2D-4ECBFAC4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E182-233C-468F-A452-E275776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1086B-FC5D-48C1-9F24-A57BC855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8CE97-B556-4DB4-A7C9-B755215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2BA5-3591-45BE-AE30-AA03B7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3A68-A9FB-415A-982A-EF23197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985A-9D07-47AE-8705-4D090DB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991-A24D-4DDF-8451-4EA6D9B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5DD3-C439-450E-A222-E2CC4D0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B1BD-F678-473F-970C-1B2E787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97A1-C023-4698-A53F-3162F7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043E-6401-43B9-A1CA-91C44ED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BE62-6D93-469D-872D-F57FD12F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08EF-0039-43B5-BDFA-79C9D5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6C41-326D-4BAA-9AEA-21414BC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461E-9311-4131-9C94-32D0029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970A-1D42-4054-8D5F-36D840C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0BF-2658-4E9D-B53C-9BDFD5D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8927-3A7E-4B76-B704-11DAEAF4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3FB6-4218-4545-A221-AF8E8416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C0E7-3A14-475C-8067-8963EDC3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13EC-61C2-4353-8CD4-D55BB88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0E40-69E5-4481-9411-4E34E3E7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06DA-2D1B-47F9-B82F-45213DCA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93D9-ACFE-41B2-BB22-7EFE8654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89C3-7052-4414-8919-5DA01CB1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68771-5C28-4270-A7C4-878CDEE7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D8702-13D4-422C-B71F-2E3017FA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6B91A-CD8F-41DA-8D53-11E43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8969-2F0B-4761-8668-CE59EDD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431E-6A0B-4FDC-A788-9785D5D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1919-DE5A-4373-82DC-23F5A8E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C199-819B-46E6-BBBE-8B16E57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2AF19-5F33-4E60-9DE9-D1071A8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DD7B-96C1-4B70-BB70-D45DC4A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168AF-2498-478D-8EFA-FF6BFBA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2B70-3DF6-4629-8C97-589D056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F3AD-E1BA-4081-85B1-4B5D20B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A7EE-CB9B-413B-8B6A-E4E5349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70D-B2AF-462E-B15B-D947397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E88FE-595E-4424-B3D8-A2915524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04E3-3C77-4C57-A404-12FBE6E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CC37-EEA9-43E2-8A57-202B8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9487-E7B1-4D6A-B644-162F6DE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1AE-49F2-44EE-8741-C98D6C7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DC75-344D-4A8A-A6BF-E5CFD8DB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D4060-7F87-41EC-AE6F-67D8EBE6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286A-310F-4225-86F2-9D8D19D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2F42-4013-4A5F-9C52-1911E7B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9416-A28F-4A37-884C-480EB4B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D6A84-5CAA-46EC-8B73-3BA7068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4ABA-AB51-4F9C-9B17-6848D33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DAD6-CACA-4FAF-B721-58597B5B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84D-2E55-4090-8ED3-FF3362D8EB0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0BD8-B16B-4819-BA83-C1A3BD44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C834-C71E-4E10-8451-C04B15C7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12192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11366"/>
            <a:ext cx="12192000" cy="1100332"/>
          </a:xfrm>
        </p:spPr>
        <p:txBody>
          <a:bodyPr>
            <a:noAutofit/>
          </a:bodyPr>
          <a:lstStyle/>
          <a:p>
            <a:b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4800" b="1" i="0" u="none" strike="noStrik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Systems Design</a:t>
            </a:r>
            <a:r>
              <a:rPr lang="en-US" sz="7200" b="1" i="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3 : OS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76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2525086" y="6048017"/>
            <a:ext cx="69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4879800" y="201699"/>
            <a:ext cx="24323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3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XV6 Interface Design Concepts</a:t>
            </a:r>
            <a:endParaRPr lang="en-IN" sz="6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24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Interface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02" y="1494381"/>
            <a:ext cx="10784595" cy="45549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22222"/>
                </a:solidFill>
              </a:rPr>
              <a:t>Shell </a:t>
            </a:r>
            <a:r>
              <a:rPr lang="en-US" dirty="0">
                <a:solidFill>
                  <a:srgbClr val="222222"/>
                </a:solidFill>
              </a:rPr>
              <a:t>is the primary user interface to traditional Unix-like systems including XV6.</a:t>
            </a:r>
          </a:p>
          <a:p>
            <a:r>
              <a:rPr lang="en-US" dirty="0">
                <a:solidFill>
                  <a:srgbClr val="222222"/>
                </a:solidFill>
              </a:rPr>
              <a:t>The shell is an ordinary program(user level) that reads commands from the user and executes them.</a:t>
            </a:r>
          </a:p>
          <a:p>
            <a:r>
              <a:rPr lang="en-US" dirty="0">
                <a:solidFill>
                  <a:srgbClr val="222222"/>
                </a:solidFill>
              </a:rPr>
              <a:t>The xv6 shell is a simple implementation of the essence of the Unix Bourne shell.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XV6 Kernel</a:t>
            </a:r>
          </a:p>
          <a:p>
            <a:pPr lvl="1"/>
            <a:r>
              <a:rPr lang="en-US" sz="2800" dirty="0">
                <a:solidFill>
                  <a:srgbClr val="222222"/>
                </a:solidFill>
              </a:rPr>
              <a:t>Process Management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</a:rPr>
              <a:t>I/O Management</a:t>
            </a:r>
          </a:p>
          <a:p>
            <a:pPr lvl="1"/>
            <a:r>
              <a:rPr lang="en-US" sz="2800" dirty="0">
                <a:solidFill>
                  <a:srgbClr val="222222"/>
                </a:solidFill>
              </a:rPr>
              <a:t>File System Management</a:t>
            </a:r>
            <a:endParaRPr lang="en-IN" sz="2800" b="0" i="0" dirty="0">
              <a:solidFill>
                <a:srgbClr val="222222"/>
              </a:solidFill>
              <a:effectLst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606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BE03587-23B6-4EB0-B3EA-E5DEE8CB1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4" t="14957" r="24862" b="9911"/>
          <a:stretch/>
        </p:blipFill>
        <p:spPr>
          <a:xfrm>
            <a:off x="3362178" y="218464"/>
            <a:ext cx="7771137" cy="64183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itle 4">
            <a:extLst>
              <a:ext uri="{FF2B5EF4-FFF2-40B4-BE49-F238E27FC236}">
                <a16:creationId xmlns:a16="http://schemas.microsoft.com/office/drawing/2014/main" id="{6B82C457-8DD6-46BA-BD5F-870D5846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8" y="2767586"/>
            <a:ext cx="3379127" cy="1325563"/>
          </a:xfrm>
        </p:spPr>
        <p:txBody>
          <a:bodyPr/>
          <a:lstStyle/>
          <a:p>
            <a: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</a:t>
            </a:r>
            <a:b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Calls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4F33A4-246B-4A38-A052-CBB4DED12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4" t="14957" r="24862" b="9911"/>
          <a:stretch/>
        </p:blipFill>
        <p:spPr>
          <a:xfrm>
            <a:off x="3400845" y="218464"/>
            <a:ext cx="7771137" cy="64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and memory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98" y="1409973"/>
            <a:ext cx="10784595" cy="4554958"/>
          </a:xfrm>
        </p:spPr>
        <p:txBody>
          <a:bodyPr>
            <a:noAutofit/>
          </a:bodyPr>
          <a:lstStyle/>
          <a:p>
            <a:r>
              <a:rPr lang="en-IN" b="0" i="0" dirty="0">
                <a:solidFill>
                  <a:srgbClr val="24292E"/>
                </a:solidFill>
                <a:effectLst/>
              </a:rPr>
              <a:t>A process on a UNIX system is the entity that is created by the </a:t>
            </a:r>
            <a:r>
              <a:rPr lang="en-IN" b="0" i="1" dirty="0">
                <a:solidFill>
                  <a:srgbClr val="24292E"/>
                </a:solidFill>
                <a:effectLst/>
              </a:rPr>
              <a:t>fork</a:t>
            </a:r>
            <a:r>
              <a:rPr lang="en-IN" b="0" i="0" dirty="0">
                <a:solidFill>
                  <a:srgbClr val="24292E"/>
                </a:solidFill>
                <a:effectLst/>
              </a:rPr>
              <a:t> system call. </a:t>
            </a:r>
          </a:p>
          <a:p>
            <a:r>
              <a:rPr lang="en-US" altLang="en-US" dirty="0"/>
              <a:t>Fork creates a new process, called the </a:t>
            </a:r>
            <a:r>
              <a:rPr lang="en-US" altLang="en-US" b="1" dirty="0"/>
              <a:t>child process</a:t>
            </a:r>
            <a:r>
              <a:rPr lang="en-US" altLang="en-US" dirty="0"/>
              <a:t>, with exactly the </a:t>
            </a:r>
            <a:r>
              <a:rPr lang="en-US" altLang="en-US" b="1" dirty="0"/>
              <a:t>same memory contents </a:t>
            </a:r>
            <a:r>
              <a:rPr lang="en-US" altLang="en-US" dirty="0"/>
              <a:t>as the calling process, called the parent process. </a:t>
            </a:r>
          </a:p>
          <a:p>
            <a:r>
              <a:rPr lang="en-IN" b="0" i="0" dirty="0">
                <a:solidFill>
                  <a:srgbClr val="24292E"/>
                </a:solidFill>
                <a:effectLst/>
              </a:rPr>
              <a:t>Every process except </a:t>
            </a:r>
            <a:r>
              <a:rPr lang="en-IN" b="1" i="1" dirty="0">
                <a:solidFill>
                  <a:srgbClr val="24292E"/>
                </a:solidFill>
                <a:effectLst/>
              </a:rPr>
              <a:t>process 0</a:t>
            </a:r>
            <a:r>
              <a:rPr lang="en-IN" b="1" i="0" dirty="0">
                <a:solidFill>
                  <a:srgbClr val="24292E"/>
                </a:solidFill>
                <a:effectLst/>
              </a:rPr>
              <a:t> </a:t>
            </a:r>
            <a:r>
              <a:rPr lang="en-IN" b="0" i="0" dirty="0">
                <a:solidFill>
                  <a:srgbClr val="24292E"/>
                </a:solidFill>
                <a:effectLst/>
              </a:rPr>
              <a:t>is created when another process executes the </a:t>
            </a:r>
            <a:r>
              <a:rPr lang="en-IN" b="0" i="1" dirty="0">
                <a:solidFill>
                  <a:srgbClr val="24292E"/>
                </a:solidFill>
                <a:effectLst/>
              </a:rPr>
              <a:t>fork</a:t>
            </a:r>
            <a:r>
              <a:rPr lang="en-IN" b="0" i="0" dirty="0">
                <a:solidFill>
                  <a:srgbClr val="24292E"/>
                </a:solidFill>
                <a:effectLst/>
              </a:rPr>
              <a:t> system call. </a:t>
            </a:r>
          </a:p>
          <a:p>
            <a:r>
              <a:rPr lang="en-IN" b="0" i="0" dirty="0">
                <a:solidFill>
                  <a:srgbClr val="24292E"/>
                </a:solidFill>
                <a:effectLst/>
              </a:rPr>
              <a:t>Process 0 is a special process that is created "by hand" when the system </a:t>
            </a:r>
            <a:r>
              <a:rPr lang="en-IN" b="1" i="0" dirty="0">
                <a:solidFill>
                  <a:srgbClr val="24292E"/>
                </a:solidFill>
                <a:effectLst/>
              </a:rPr>
              <a:t>boots</a:t>
            </a:r>
            <a:r>
              <a:rPr lang="en-IN" b="0" i="0" dirty="0">
                <a:solidFill>
                  <a:srgbClr val="24292E"/>
                </a:solidFill>
                <a:effectLst/>
              </a:rPr>
              <a:t>; after </a:t>
            </a:r>
            <a:r>
              <a:rPr lang="en-IN" b="0" i="1" dirty="0">
                <a:solidFill>
                  <a:srgbClr val="24292E"/>
                </a:solidFill>
                <a:effectLst/>
              </a:rPr>
              <a:t>fork</a:t>
            </a:r>
            <a:r>
              <a:rPr lang="en-IN" b="0" i="0" dirty="0">
                <a:solidFill>
                  <a:srgbClr val="24292E"/>
                </a:solidFill>
                <a:effectLst/>
              </a:rPr>
              <a:t>ing a child process (process 1), process 0 becomes the </a:t>
            </a:r>
            <a:r>
              <a:rPr lang="en-IN" b="1" i="1" dirty="0">
                <a:solidFill>
                  <a:srgbClr val="24292E"/>
                </a:solidFill>
                <a:effectLst/>
              </a:rPr>
              <a:t>swapper</a:t>
            </a:r>
            <a:r>
              <a:rPr lang="en-IN" b="1" i="0" dirty="0">
                <a:solidFill>
                  <a:srgbClr val="24292E"/>
                </a:solidFill>
                <a:effectLst/>
              </a:rPr>
              <a:t> process</a:t>
            </a:r>
            <a:r>
              <a:rPr lang="en-IN" b="0" i="0" dirty="0">
                <a:solidFill>
                  <a:srgbClr val="24292E"/>
                </a:solidFill>
                <a:effectLst/>
              </a:rPr>
              <a:t>. </a:t>
            </a:r>
          </a:p>
          <a:p>
            <a:r>
              <a:rPr lang="en-IN" b="0" i="0" dirty="0">
                <a:solidFill>
                  <a:srgbClr val="24292E"/>
                </a:solidFill>
                <a:effectLst/>
              </a:rPr>
              <a:t>Process 1, known as </a:t>
            </a:r>
            <a:r>
              <a:rPr lang="en-IN" b="1" i="1" dirty="0" err="1">
                <a:solidFill>
                  <a:srgbClr val="24292E"/>
                </a:solidFill>
                <a:effectLst/>
              </a:rPr>
              <a:t>init</a:t>
            </a:r>
            <a:r>
              <a:rPr lang="en-IN" b="1" i="0" dirty="0">
                <a:solidFill>
                  <a:srgbClr val="24292E"/>
                </a:solidFill>
                <a:effectLst/>
              </a:rPr>
              <a:t> </a:t>
            </a:r>
            <a:r>
              <a:rPr lang="en-IN" b="0" i="0" dirty="0">
                <a:solidFill>
                  <a:srgbClr val="24292E"/>
                </a:solidFill>
                <a:effectLst/>
              </a:rPr>
              <a:t>is the </a:t>
            </a:r>
            <a:r>
              <a:rPr lang="en-IN" b="1" i="0" dirty="0">
                <a:solidFill>
                  <a:srgbClr val="24292E"/>
                </a:solidFill>
                <a:effectLst/>
              </a:rPr>
              <a:t>ancestor </a:t>
            </a:r>
            <a:r>
              <a:rPr lang="en-IN" b="0" i="0" dirty="0">
                <a:solidFill>
                  <a:srgbClr val="24292E"/>
                </a:solidFill>
                <a:effectLst/>
              </a:rPr>
              <a:t>of every other process.</a:t>
            </a:r>
            <a:endParaRPr lang="en-IN" sz="2800" b="0" i="0" dirty="0">
              <a:solidFill>
                <a:srgbClr val="222222"/>
              </a:solidFill>
              <a:effectLst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85C21D-4102-4B65-A30F-7E6B1A8C7467}"/>
              </a:ext>
            </a:extLst>
          </p:cNvPr>
          <p:cNvSpPr txBox="1"/>
          <p:nvPr/>
        </p:nvSpPr>
        <p:spPr>
          <a:xfrm>
            <a:off x="6954964" y="674721"/>
            <a:ext cx="4405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fork() – Creating  a Process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11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98" y="1409973"/>
            <a:ext cx="10784595" cy="455495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fork()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used to create processes. It takes no arguments and returns a process ID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purpose of </a:t>
            </a: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fork()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to create a </a:t>
            </a:r>
            <a:r>
              <a:rPr lang="en-IN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process, which becomes the </a:t>
            </a:r>
            <a:r>
              <a:rPr lang="en-IN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process of the caller.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a new child process is created, </a:t>
            </a:r>
            <a:r>
              <a:rPr lang="en-IN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processes will execute the next instruction following the </a:t>
            </a:r>
            <a:r>
              <a:rPr lang="en-IN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fork()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system call. 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If </a:t>
            </a:r>
            <a:r>
              <a:rPr lang="en-IN" sz="2800" b="1" dirty="0">
                <a:solidFill>
                  <a:schemeClr val="tx1"/>
                </a:solidFill>
                <a:latin typeface="+mn-lt"/>
              </a:rPr>
              <a:t>fork()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 returns a negative value, the creation of a child process was unsuccessful.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+mn-lt"/>
              </a:rPr>
              <a:t>fork()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 returns a zero to the newly created child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+mn-lt"/>
              </a:rPr>
              <a:t>fork()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 returns a positive value, the </a:t>
            </a:r>
            <a:r>
              <a:rPr lang="en-IN" sz="2800" b="1" i="1" dirty="0">
                <a:solidFill>
                  <a:schemeClr val="tx1"/>
                </a:solidFill>
                <a:latin typeface="+mn-lt"/>
              </a:rPr>
              <a:t>process ID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 of the child process, to the parent. </a:t>
            </a:r>
            <a:endParaRPr lang="en-IN" sz="2800" b="0" i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IN" sz="2800" b="0" i="0" dirty="0">
              <a:solidFill>
                <a:srgbClr val="222222"/>
              </a:solidFill>
              <a:effectLst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itle 4">
            <a:extLst>
              <a:ext uri="{FF2B5EF4-FFF2-40B4-BE49-F238E27FC236}">
                <a16:creationId xmlns:a16="http://schemas.microsoft.com/office/drawing/2014/main" id="{849A1BD8-8682-475E-B07E-6886CD3CC650}"/>
              </a:ext>
            </a:extLst>
          </p:cNvPr>
          <p:cNvSpPr txBox="1">
            <a:spLocks/>
          </p:cNvSpPr>
          <p:nvPr/>
        </p:nvSpPr>
        <p:spPr>
          <a:xfrm>
            <a:off x="176271" y="208308"/>
            <a:ext cx="10636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and memory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64218-B59F-41A3-A131-0DCD3270C242}"/>
              </a:ext>
            </a:extLst>
          </p:cNvPr>
          <p:cNvSpPr txBox="1"/>
          <p:nvPr/>
        </p:nvSpPr>
        <p:spPr>
          <a:xfrm>
            <a:off x="6954964" y="674721"/>
            <a:ext cx="4405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fork() – Creating  a Process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5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98AD56-183E-49A4-8DFA-1745FFCCAE1B}"/>
              </a:ext>
            </a:extLst>
          </p:cNvPr>
          <p:cNvSpPr/>
          <p:nvPr/>
        </p:nvSpPr>
        <p:spPr>
          <a:xfrm>
            <a:off x="3961463" y="1369892"/>
            <a:ext cx="2952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fork() System Call</a:t>
            </a:r>
            <a:endParaRPr lang="en-US" sz="24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2" descr="http://www.csl.mtu.edu/cs4411.ck/www/NOTES/process/fork/fork-1.jpg">
            <a:extLst>
              <a:ext uri="{FF2B5EF4-FFF2-40B4-BE49-F238E27FC236}">
                <a16:creationId xmlns:a16="http://schemas.microsoft.com/office/drawing/2014/main" id="{3AFF7545-53F7-42BD-B261-3612AA8C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1" y="2015876"/>
            <a:ext cx="3340992" cy="39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csl.mtu.edu/cs4411.ck/www/NOTES/process/fork/fork-2.jpg">
            <a:extLst>
              <a:ext uri="{FF2B5EF4-FFF2-40B4-BE49-F238E27FC236}">
                <a16:creationId xmlns:a16="http://schemas.microsoft.com/office/drawing/2014/main" id="{A509A9D4-DE8F-4189-B900-6F067B93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47" y="2131719"/>
            <a:ext cx="7029911" cy="37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B82A05-E7EB-43B6-9F04-426C6F03C312}"/>
              </a:ext>
            </a:extLst>
          </p:cNvPr>
          <p:cNvSpPr txBox="1"/>
          <p:nvPr/>
        </p:nvSpPr>
        <p:spPr>
          <a:xfrm>
            <a:off x="9974710" y="4206583"/>
            <a:ext cx="115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pid</a:t>
            </a:r>
            <a:r>
              <a:rPr lang="en-US" b="1" dirty="0">
                <a:solidFill>
                  <a:srgbClr val="002060"/>
                </a:solidFill>
              </a:rPr>
              <a:t> =0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2843E-FE59-456B-A8F2-A6A2EDE26896}"/>
              </a:ext>
            </a:extLst>
          </p:cNvPr>
          <p:cNvSpPr txBox="1"/>
          <p:nvPr/>
        </p:nvSpPr>
        <p:spPr>
          <a:xfrm>
            <a:off x="5634651" y="4206583"/>
            <a:ext cx="2022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pid</a:t>
            </a:r>
            <a:r>
              <a:rPr lang="en-US" b="1" dirty="0">
                <a:solidFill>
                  <a:srgbClr val="002060"/>
                </a:solidFill>
              </a:rPr>
              <a:t> =24668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6EC0E-7E6F-40DB-8150-7C4F805A1477}"/>
              </a:ext>
            </a:extLst>
          </p:cNvPr>
          <p:cNvSpPr txBox="1"/>
          <p:nvPr/>
        </p:nvSpPr>
        <p:spPr>
          <a:xfrm>
            <a:off x="10485252" y="1995304"/>
            <a:ext cx="115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24668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AF72F1-106E-4E72-A4CE-BD05E4C79F54}"/>
              </a:ext>
            </a:extLst>
          </p:cNvPr>
          <p:cNvSpPr txBox="1"/>
          <p:nvPr/>
        </p:nvSpPr>
        <p:spPr>
          <a:xfrm>
            <a:off x="447790" y="2109594"/>
            <a:ext cx="115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24667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EB922463-6E84-467A-BE2F-05338BDE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and memory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399D0-EF7F-4B14-9601-70649622D8BE}"/>
              </a:ext>
            </a:extLst>
          </p:cNvPr>
          <p:cNvSpPr txBox="1"/>
          <p:nvPr/>
        </p:nvSpPr>
        <p:spPr>
          <a:xfrm>
            <a:off x="6954964" y="674721"/>
            <a:ext cx="4405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fork() – Creating  a Process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730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D1D685A9-313B-4951-B987-B178D86A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98" y="1409973"/>
            <a:ext cx="10784595" cy="4554958"/>
          </a:xfrm>
        </p:spPr>
        <p:txBody>
          <a:bodyPr>
            <a:noAutofit/>
          </a:bodyPr>
          <a:lstStyle/>
          <a:p>
            <a:r>
              <a:rPr lang="en-IN" dirty="0"/>
              <a:t>The system call </a:t>
            </a:r>
            <a:r>
              <a:rPr lang="en-IN" b="1" dirty="0"/>
              <a:t>wait()</a:t>
            </a:r>
            <a:r>
              <a:rPr lang="en-IN" dirty="0"/>
              <a:t> blocks the calling process until one of its child processes exits or a signal is received. </a:t>
            </a:r>
          </a:p>
          <a:p>
            <a:r>
              <a:rPr lang="en-IN" dirty="0"/>
              <a:t>The </a:t>
            </a:r>
            <a:r>
              <a:rPr lang="en-IN" b="1" dirty="0"/>
              <a:t>exit </a:t>
            </a:r>
            <a:r>
              <a:rPr lang="en-IN" dirty="0"/>
              <a:t>system call causes the calling process to stop executing and to release resources such as memory and open ﬁles. </a:t>
            </a:r>
          </a:p>
          <a:p>
            <a:r>
              <a:rPr lang="en-IN" dirty="0"/>
              <a:t>Exit takes an integer status argument, conventionally 0 to indicate success and 1 to indicate failure. </a:t>
            </a:r>
            <a:endParaRPr lang="en-US" dirty="0"/>
          </a:p>
          <a:p>
            <a:endParaRPr lang="en-IN" sz="2800" b="0" dirty="0">
              <a:effectLst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39AF0FA8-9EBC-4812-81C7-31A4FE1ADA76}"/>
              </a:ext>
            </a:extLst>
          </p:cNvPr>
          <p:cNvSpPr txBox="1">
            <a:spLocks/>
          </p:cNvSpPr>
          <p:nvPr/>
        </p:nvSpPr>
        <p:spPr>
          <a:xfrm>
            <a:off x="176271" y="269863"/>
            <a:ext cx="10636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and memory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AE90B-9992-4D38-82E8-B03378F77B6B}"/>
              </a:ext>
            </a:extLst>
          </p:cNvPr>
          <p:cNvSpPr txBox="1"/>
          <p:nvPr/>
        </p:nvSpPr>
        <p:spPr>
          <a:xfrm>
            <a:off x="6954964" y="736276"/>
            <a:ext cx="4405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Wait() and exit()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20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D1D685A9-313B-4951-B987-B178D86A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99" y="1409973"/>
            <a:ext cx="5607100" cy="52287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0" dirty="0">
                <a:effectLst/>
              </a:rPr>
              <a:t>int </a:t>
            </a:r>
            <a:r>
              <a:rPr lang="en-IN" sz="2400" b="0" dirty="0" err="1">
                <a:effectLst/>
              </a:rPr>
              <a:t>pid</a:t>
            </a:r>
            <a:r>
              <a:rPr lang="en-IN" sz="2400" b="0" dirty="0">
                <a:effectLst/>
              </a:rPr>
              <a:t> = fork();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  if(</a:t>
            </a:r>
            <a:r>
              <a:rPr lang="en-IN" sz="2400" b="0" dirty="0" err="1">
                <a:effectLst/>
              </a:rPr>
              <a:t>pid</a:t>
            </a:r>
            <a:r>
              <a:rPr lang="en-IN" sz="2400" b="0" dirty="0">
                <a:effectLst/>
              </a:rPr>
              <a:t> &gt; 0){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      </a:t>
            </a:r>
            <a:r>
              <a:rPr lang="en-IN" sz="2400" b="0" dirty="0" err="1">
                <a:effectLst/>
              </a:rPr>
              <a:t>printf</a:t>
            </a:r>
            <a:r>
              <a:rPr lang="en-IN" sz="2400" b="0" dirty="0">
                <a:effectLst/>
              </a:rPr>
              <a:t>("parent: child=%d\n", </a:t>
            </a:r>
            <a:r>
              <a:rPr lang="en-IN" sz="2400" b="0" dirty="0" err="1">
                <a:effectLst/>
              </a:rPr>
              <a:t>pid</a:t>
            </a:r>
            <a:r>
              <a:rPr lang="en-IN" sz="2400" b="0" dirty="0">
                <a:effectLst/>
              </a:rPr>
              <a:t>);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      </a:t>
            </a:r>
            <a:r>
              <a:rPr lang="en-IN" sz="2400" b="0" dirty="0" err="1">
                <a:effectLst/>
              </a:rPr>
              <a:t>pid</a:t>
            </a:r>
            <a:r>
              <a:rPr lang="en-IN" sz="2400" b="0" dirty="0">
                <a:effectLst/>
              </a:rPr>
              <a:t> = wait();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      </a:t>
            </a:r>
            <a:r>
              <a:rPr lang="en-IN" sz="2400" b="0" dirty="0" err="1">
                <a:effectLst/>
              </a:rPr>
              <a:t>printf</a:t>
            </a:r>
            <a:r>
              <a:rPr lang="en-IN" sz="2400" b="0" dirty="0">
                <a:effectLst/>
              </a:rPr>
              <a:t>("child %d is done\n", </a:t>
            </a:r>
            <a:r>
              <a:rPr lang="en-IN" sz="2400" b="0" dirty="0" err="1">
                <a:effectLst/>
              </a:rPr>
              <a:t>pid</a:t>
            </a:r>
            <a:r>
              <a:rPr lang="en-IN" sz="2400" b="0" dirty="0">
                <a:effectLst/>
              </a:rPr>
              <a:t>);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   } else if(</a:t>
            </a:r>
            <a:r>
              <a:rPr lang="en-IN" sz="2400" b="0" dirty="0" err="1">
                <a:effectLst/>
              </a:rPr>
              <a:t>pid</a:t>
            </a:r>
            <a:r>
              <a:rPr lang="en-IN" sz="2400" b="0" dirty="0">
                <a:effectLst/>
              </a:rPr>
              <a:t> == 0){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      </a:t>
            </a:r>
            <a:r>
              <a:rPr lang="en-IN" sz="2400" b="0" dirty="0" err="1">
                <a:effectLst/>
              </a:rPr>
              <a:t>printf</a:t>
            </a:r>
            <a:r>
              <a:rPr lang="en-IN" sz="2400" b="0" dirty="0">
                <a:effectLst/>
              </a:rPr>
              <a:t>("child: exiting\n");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      exit();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  } else {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      </a:t>
            </a:r>
            <a:r>
              <a:rPr lang="en-IN" sz="2400" b="0" dirty="0" err="1">
                <a:effectLst/>
              </a:rPr>
              <a:t>printf</a:t>
            </a:r>
            <a:r>
              <a:rPr lang="en-IN" sz="2400" b="0" dirty="0">
                <a:effectLst/>
              </a:rPr>
              <a:t>("fork error\n");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0B5668-1B10-45EC-9953-37B3F7508314}"/>
              </a:ext>
            </a:extLst>
          </p:cNvPr>
          <p:cNvSpPr txBox="1"/>
          <p:nvPr/>
        </p:nvSpPr>
        <p:spPr>
          <a:xfrm>
            <a:off x="8085746" y="2789294"/>
            <a:ext cx="360315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parent: child=1234 </a:t>
            </a:r>
          </a:p>
          <a:p>
            <a:r>
              <a:rPr lang="en-US" sz="2400" dirty="0"/>
              <a:t>child: exiting</a:t>
            </a:r>
          </a:p>
          <a:p>
            <a:r>
              <a:rPr lang="en-US" sz="2400" dirty="0"/>
              <a:t>parent: child 1234 is done</a:t>
            </a:r>
            <a:endParaRPr lang="en-IN" sz="240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FF0E9258-26B4-465F-9CFC-479B37940101}"/>
              </a:ext>
            </a:extLst>
          </p:cNvPr>
          <p:cNvSpPr txBox="1">
            <a:spLocks/>
          </p:cNvSpPr>
          <p:nvPr/>
        </p:nvSpPr>
        <p:spPr>
          <a:xfrm>
            <a:off x="176271" y="269863"/>
            <a:ext cx="10636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and memory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61FB2-156E-49E3-BF62-73415F39ED65}"/>
              </a:ext>
            </a:extLst>
          </p:cNvPr>
          <p:cNvSpPr txBox="1"/>
          <p:nvPr/>
        </p:nvSpPr>
        <p:spPr>
          <a:xfrm>
            <a:off x="6921912" y="458217"/>
            <a:ext cx="44055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fork(), wait() and exit() usage example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398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751" y="208308"/>
            <a:ext cx="2484304" cy="1325563"/>
          </a:xfrm>
        </p:spPr>
        <p:txBody>
          <a:bodyPr>
            <a:normAutofit/>
          </a:bodyPr>
          <a:lstStyle/>
          <a:p>
            <a:r>
              <a:rPr lang="da-D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exec()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D1D685A9-313B-4951-B987-B178D86A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98" y="1409973"/>
            <a:ext cx="10784595" cy="4554958"/>
          </a:xfrm>
        </p:spPr>
        <p:txBody>
          <a:bodyPr>
            <a:noAutofit/>
          </a:bodyPr>
          <a:lstStyle/>
          <a:p>
            <a:pPr marL="463550" indent="-463550"/>
            <a:r>
              <a:rPr lang="en-IN" sz="2800" b="0" dirty="0">
                <a:effectLst/>
              </a:rPr>
              <a:t>The exec system call replaces the calling process’s memory with a new memory image loaded from a ﬁle stored in the ﬁle system. </a:t>
            </a:r>
          </a:p>
          <a:p>
            <a:pPr marL="463550" indent="-463550"/>
            <a:r>
              <a:rPr lang="en-IN" sz="2800" dirty="0">
                <a:solidFill>
                  <a:schemeClr val="tx1"/>
                </a:solidFill>
                <a:latin typeface="+mn-lt"/>
              </a:rPr>
              <a:t>The created child process does not have to run the same program as the parent process does.</a:t>
            </a:r>
            <a:endParaRPr lang="en-IN" dirty="0">
              <a:solidFill>
                <a:schemeClr val="tx1"/>
              </a:solidFill>
              <a:latin typeface="+mn-lt"/>
            </a:endParaRPr>
          </a:p>
          <a:p>
            <a:pPr marL="463550" indent="-463550"/>
            <a:r>
              <a:rPr lang="en-IN" dirty="0">
                <a:solidFill>
                  <a:schemeClr val="tx1"/>
                </a:solidFill>
                <a:latin typeface="+mn-lt"/>
              </a:rPr>
              <a:t>fork starts a new process which is a copy of the one that calls it, while exec replaces the current process image with another (different) one.</a:t>
            </a:r>
          </a:p>
          <a:p>
            <a:pPr marL="463550" indent="-463550"/>
            <a:r>
              <a:rPr lang="en-IN" dirty="0">
                <a:solidFill>
                  <a:schemeClr val="tx1"/>
                </a:solidFill>
                <a:latin typeface="+mn-lt"/>
              </a:rPr>
              <a:t>Both parent and child processes are executed simultaneously in case of fork() while Control never returns to the original program unless there is an exec() error.</a:t>
            </a:r>
            <a:endParaRPr lang="en-IN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463550" indent="-463550"/>
            <a:endParaRPr lang="en-IN" sz="2800" b="0" dirty="0">
              <a:effectLst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98E96A0E-6390-417D-AF77-32B6ECAF1E2D}"/>
              </a:ext>
            </a:extLst>
          </p:cNvPr>
          <p:cNvSpPr txBox="1">
            <a:spLocks/>
          </p:cNvSpPr>
          <p:nvPr/>
        </p:nvSpPr>
        <p:spPr>
          <a:xfrm>
            <a:off x="284321" y="208307"/>
            <a:ext cx="10636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and memory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D1D685A9-313B-4951-B987-B178D86A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98" y="1409973"/>
            <a:ext cx="10784595" cy="4554958"/>
          </a:xfrm>
        </p:spPr>
        <p:txBody>
          <a:bodyPr>
            <a:noAutofit/>
          </a:bodyPr>
          <a:lstStyle/>
          <a:p>
            <a:pPr marL="463550" indent="-463550"/>
            <a:r>
              <a:rPr lang="en-US" dirty="0"/>
              <a:t>A file descriptor is a small integer representing a kernel-managed object that a process may read from or write to. </a:t>
            </a:r>
          </a:p>
          <a:p>
            <a:pPr marL="463550" indent="-463550"/>
            <a:r>
              <a:rPr lang="en-US" dirty="0"/>
              <a:t>A file descriptor interface abstracts away the differences between </a:t>
            </a:r>
            <a:r>
              <a:rPr lang="en-US" b="1" dirty="0"/>
              <a:t>files</a:t>
            </a:r>
            <a:r>
              <a:rPr lang="en-US" dirty="0"/>
              <a:t>, pipes, and devices, making them all look like streams of bytes.</a:t>
            </a:r>
          </a:p>
          <a:p>
            <a:pPr marL="463550" indent="-463550"/>
            <a:r>
              <a:rPr lang="en-US" dirty="0"/>
              <a:t>The </a:t>
            </a:r>
            <a:r>
              <a:rPr lang="en-US" b="1" dirty="0"/>
              <a:t>read </a:t>
            </a:r>
            <a:r>
              <a:rPr lang="en-US" dirty="0"/>
              <a:t>and </a:t>
            </a:r>
            <a:r>
              <a:rPr lang="en-US" b="1" dirty="0"/>
              <a:t>write </a:t>
            </a:r>
            <a:r>
              <a:rPr lang="en-US" dirty="0"/>
              <a:t>system calls read bytes from and write bytes to open files named by file descriptors.</a:t>
            </a:r>
          </a:p>
          <a:p>
            <a:pPr marL="463550" indent="-463550"/>
            <a:r>
              <a:rPr lang="en-US" dirty="0"/>
              <a:t>The call </a:t>
            </a:r>
            <a:r>
              <a:rPr lang="en-US" b="1" dirty="0"/>
              <a:t>read(</a:t>
            </a:r>
            <a:r>
              <a:rPr lang="en-US" b="1" dirty="0" err="1"/>
              <a:t>fd</a:t>
            </a:r>
            <a:r>
              <a:rPr lang="en-US" b="1" dirty="0"/>
              <a:t>, </a:t>
            </a:r>
            <a:r>
              <a:rPr lang="en-US" b="1" dirty="0" err="1"/>
              <a:t>buf</a:t>
            </a:r>
            <a:r>
              <a:rPr lang="en-US" b="1" dirty="0"/>
              <a:t>, n) </a:t>
            </a:r>
            <a:r>
              <a:rPr lang="en-US" dirty="0"/>
              <a:t>reads at most n bytes from the file descriptor </a:t>
            </a:r>
            <a:r>
              <a:rPr lang="en-US" b="1" dirty="0" err="1"/>
              <a:t>fd</a:t>
            </a:r>
            <a:r>
              <a:rPr lang="en-US" dirty="0"/>
              <a:t>, copies them into </a:t>
            </a:r>
            <a:r>
              <a:rPr lang="en-US" b="1" dirty="0" err="1"/>
              <a:t>buf</a:t>
            </a:r>
            <a:r>
              <a:rPr lang="en-US" dirty="0"/>
              <a:t>, and returns the number of bytes read. </a:t>
            </a:r>
          </a:p>
          <a:p>
            <a:pPr marL="463550" indent="-463550"/>
            <a:r>
              <a:rPr lang="en-US" dirty="0"/>
              <a:t>The call </a:t>
            </a:r>
            <a:r>
              <a:rPr lang="en-US" b="1" dirty="0"/>
              <a:t>write(</a:t>
            </a:r>
            <a:r>
              <a:rPr lang="en-US" b="1" dirty="0" err="1"/>
              <a:t>fd</a:t>
            </a:r>
            <a:r>
              <a:rPr lang="en-US" b="1" dirty="0"/>
              <a:t>, </a:t>
            </a:r>
            <a:r>
              <a:rPr lang="en-US" b="1" dirty="0" err="1"/>
              <a:t>buf</a:t>
            </a:r>
            <a:r>
              <a:rPr lang="en-US" b="1" dirty="0"/>
              <a:t>, n) </a:t>
            </a:r>
            <a:r>
              <a:rPr lang="en-US" dirty="0"/>
              <a:t>writes </a:t>
            </a:r>
            <a:r>
              <a:rPr lang="en-US" b="1" dirty="0"/>
              <a:t>n </a:t>
            </a:r>
            <a:r>
              <a:rPr lang="en-US" dirty="0"/>
              <a:t>bytes from </a:t>
            </a:r>
            <a:r>
              <a:rPr lang="en-US" b="1" dirty="0" err="1"/>
              <a:t>buf</a:t>
            </a:r>
            <a:r>
              <a:rPr lang="en-US" b="1" dirty="0"/>
              <a:t> </a:t>
            </a:r>
            <a:r>
              <a:rPr lang="en-US" dirty="0"/>
              <a:t>to the file descriptor </a:t>
            </a:r>
            <a:r>
              <a:rPr lang="en-US" b="1" dirty="0" err="1"/>
              <a:t>fd</a:t>
            </a:r>
            <a:r>
              <a:rPr lang="en-US" b="1" dirty="0"/>
              <a:t> </a:t>
            </a:r>
            <a:r>
              <a:rPr lang="en-US" dirty="0"/>
              <a:t>and returns the number of bytes written. </a:t>
            </a:r>
          </a:p>
          <a:p>
            <a:pPr marL="463550" indent="-463550"/>
            <a:r>
              <a:rPr lang="en-US" dirty="0"/>
              <a:t>The </a:t>
            </a:r>
            <a:r>
              <a:rPr lang="en-US" b="1" dirty="0"/>
              <a:t>close </a:t>
            </a:r>
            <a:r>
              <a:rPr lang="en-US" dirty="0"/>
              <a:t>system call releases a file descriptor, making it free.</a:t>
            </a:r>
          </a:p>
          <a:p>
            <a:pPr marL="463550" indent="-463550"/>
            <a:endParaRPr lang="en-IN" sz="2800" b="0" dirty="0">
              <a:effectLst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98E96A0E-6390-417D-AF77-32B6ECAF1E2D}"/>
              </a:ext>
            </a:extLst>
          </p:cNvPr>
          <p:cNvSpPr txBox="1">
            <a:spLocks/>
          </p:cNvSpPr>
          <p:nvPr/>
        </p:nvSpPr>
        <p:spPr>
          <a:xfrm>
            <a:off x="284321" y="208307"/>
            <a:ext cx="10636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and File descriptors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64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Operating System User Interface</a:t>
            </a:r>
            <a:endParaRPr lang="en-IN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81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D1D685A9-313B-4951-B987-B178D86A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98" y="1409973"/>
            <a:ext cx="10784595" cy="4554958"/>
          </a:xfrm>
        </p:spPr>
        <p:txBody>
          <a:bodyPr>
            <a:noAutofit/>
          </a:bodyPr>
          <a:lstStyle/>
          <a:p>
            <a:pPr marL="463550" indent="-463550"/>
            <a:r>
              <a:rPr lang="en-US" dirty="0"/>
              <a:t>A pipe is a small kernel buffer exposed to processes as a pair of file descriptors, one for reading and one for writing. </a:t>
            </a:r>
          </a:p>
          <a:p>
            <a:pPr marL="463550" indent="-463550"/>
            <a:r>
              <a:rPr lang="en-US" dirty="0"/>
              <a:t>Writing data to one end of the pipe makes that data available for reading from the other end of the pipe. </a:t>
            </a:r>
          </a:p>
          <a:p>
            <a:pPr marL="463550" indent="-463550"/>
            <a:r>
              <a:rPr lang="en-US" dirty="0"/>
              <a:t>Pipes provide a way for processes to communicate</a:t>
            </a:r>
          </a:p>
          <a:p>
            <a:pPr marL="463550" indent="-463550"/>
            <a:endParaRPr lang="en-IN" sz="2800" b="0" dirty="0">
              <a:effectLst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98E96A0E-6390-417D-AF77-32B6ECAF1E2D}"/>
              </a:ext>
            </a:extLst>
          </p:cNvPr>
          <p:cNvSpPr txBox="1">
            <a:spLocks/>
          </p:cNvSpPr>
          <p:nvPr/>
        </p:nvSpPr>
        <p:spPr>
          <a:xfrm>
            <a:off x="284321" y="208307"/>
            <a:ext cx="10636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971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D1D685A9-313B-4951-B987-B178D86A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98" y="1409973"/>
            <a:ext cx="10784595" cy="4554958"/>
          </a:xfrm>
        </p:spPr>
        <p:txBody>
          <a:bodyPr>
            <a:noAutofit/>
          </a:bodyPr>
          <a:lstStyle/>
          <a:p>
            <a:pPr marL="463550" indent="-463550"/>
            <a:r>
              <a:rPr lang="en-US" dirty="0"/>
              <a:t>The xv6 file system provides data files, which are uninterpreted byte arrays, and directories, which contain named references to data files and other directories. </a:t>
            </a:r>
          </a:p>
          <a:p>
            <a:pPr marL="463550" indent="-463550"/>
            <a:r>
              <a:rPr lang="en-US" dirty="0"/>
              <a:t>The directories form a tree, starting at a special directory called the root. </a:t>
            </a:r>
          </a:p>
          <a:p>
            <a:pPr marL="463550" indent="-463550"/>
            <a:r>
              <a:rPr lang="en-US" dirty="0"/>
              <a:t>Paths that don’t begin with / are evaluated relative to the calling process’s current directory, which can be changed with the </a:t>
            </a:r>
            <a:r>
              <a:rPr lang="en-US" b="1" dirty="0" err="1"/>
              <a:t>chdir</a:t>
            </a:r>
            <a:r>
              <a:rPr lang="en-US" b="1" dirty="0"/>
              <a:t> </a:t>
            </a:r>
            <a:r>
              <a:rPr lang="en-US" dirty="0"/>
              <a:t>system call. </a:t>
            </a:r>
          </a:p>
          <a:p>
            <a:pPr marL="463550" indent="-463550"/>
            <a:r>
              <a:rPr lang="en-US" dirty="0"/>
              <a:t>There are multiple system calls to create a new file or directory: </a:t>
            </a:r>
            <a:r>
              <a:rPr lang="en-US" b="1" dirty="0" err="1"/>
              <a:t>mkdir</a:t>
            </a:r>
            <a:r>
              <a:rPr lang="en-US" dirty="0"/>
              <a:t> creates a new directory, open with the O_CREATE flag creates a new data file, and </a:t>
            </a:r>
            <a:r>
              <a:rPr lang="en-US" b="1" dirty="0" err="1"/>
              <a:t>mknod</a:t>
            </a:r>
            <a:r>
              <a:rPr lang="en-US" b="1" dirty="0"/>
              <a:t> </a:t>
            </a:r>
            <a:r>
              <a:rPr lang="en-US" dirty="0"/>
              <a:t>creates a new device file. </a:t>
            </a:r>
            <a:endParaRPr lang="en-IN" sz="2800" b="0" dirty="0">
              <a:effectLst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98E96A0E-6390-417D-AF77-32B6ECAF1E2D}"/>
              </a:ext>
            </a:extLst>
          </p:cNvPr>
          <p:cNvSpPr txBox="1">
            <a:spLocks/>
          </p:cNvSpPr>
          <p:nvPr/>
        </p:nvSpPr>
        <p:spPr>
          <a:xfrm>
            <a:off x="284321" y="208307"/>
            <a:ext cx="10636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System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5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User Interface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37" y="1398455"/>
            <a:ext cx="10784595" cy="4351338"/>
          </a:xfrm>
        </p:spPr>
        <p:txBody>
          <a:bodyPr>
            <a:normAutofit/>
          </a:bodyPr>
          <a:lstStyle/>
          <a:p>
            <a:r>
              <a:rPr lang="en-US" dirty="0"/>
              <a:t>A program that controls a display for the user (usually on a computer monitor) and that allows the user to interact with the system) . </a:t>
            </a:r>
          </a:p>
          <a:p>
            <a:r>
              <a:rPr lang="en-US" dirty="0"/>
              <a:t>The user interface allows the user to communicate with the operating system.</a:t>
            </a:r>
          </a:p>
          <a:p>
            <a:r>
              <a:rPr lang="en-US" dirty="0"/>
              <a:t>Types of User Interface </a:t>
            </a:r>
          </a:p>
          <a:p>
            <a:pPr lvl="1"/>
            <a:r>
              <a:rPr lang="en-US" sz="2800" dirty="0"/>
              <a:t>Command line interface </a:t>
            </a:r>
          </a:p>
          <a:p>
            <a:pPr lvl="1"/>
            <a:r>
              <a:rPr lang="en-US" sz="2800" dirty="0"/>
              <a:t>Graphical user interface</a:t>
            </a:r>
            <a:endParaRPr lang="en-IN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7F4482F-3328-4584-8B30-B54E24493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1" t="33223" r="24768" b="12597"/>
          <a:stretch/>
        </p:blipFill>
        <p:spPr>
          <a:xfrm>
            <a:off x="4308578" y="4226170"/>
            <a:ext cx="4190367" cy="22013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7" name="Picture 2" descr="What is a graphical user interface? | IT PRO">
            <a:extLst>
              <a:ext uri="{FF2B5EF4-FFF2-40B4-BE49-F238E27FC236}">
                <a16:creationId xmlns:a16="http://schemas.microsoft.com/office/drawing/2014/main" id="{CDBCD9D8-96BA-4BFA-B3EE-3AC87D3E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9" y="2910581"/>
            <a:ext cx="5070021" cy="28392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662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pPr lvl="1"/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Comparison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1D3E6496-1341-4F7B-97AC-870DB36C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4595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Ease of Use/Learning</a:t>
            </a:r>
          </a:p>
          <a:p>
            <a:pPr>
              <a:spcAft>
                <a:spcPts val="600"/>
              </a:spcAft>
            </a:pPr>
            <a:r>
              <a:rPr lang="en-US" dirty="0"/>
              <a:t>Control on File System/Operating System </a:t>
            </a:r>
          </a:p>
          <a:p>
            <a:pPr>
              <a:spcAft>
                <a:spcPts val="600"/>
              </a:spcAft>
            </a:pPr>
            <a:r>
              <a:rPr lang="en-US" dirty="0"/>
              <a:t>Multitasking</a:t>
            </a:r>
          </a:p>
          <a:p>
            <a:pPr>
              <a:spcAft>
                <a:spcPts val="600"/>
              </a:spcAft>
            </a:pPr>
            <a:r>
              <a:rPr lang="en-US" dirty="0"/>
              <a:t>Speed of Operating</a:t>
            </a:r>
          </a:p>
          <a:p>
            <a:pPr>
              <a:spcAft>
                <a:spcPts val="600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96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Operating System Hardware Interface</a:t>
            </a:r>
            <a:endParaRPr lang="en-IN" sz="6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8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Abstracting physical 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02" y="1494381"/>
            <a:ext cx="10784595" cy="4554958"/>
          </a:xfrm>
        </p:spPr>
        <p:txBody>
          <a:bodyPr>
            <a:noAutofit/>
          </a:bodyPr>
          <a:lstStyle/>
          <a:p>
            <a:r>
              <a:rPr lang="en-IN" dirty="0"/>
              <a:t>A key requirement for an operating system is to support several activities at once. </a:t>
            </a:r>
          </a:p>
          <a:p>
            <a:r>
              <a:rPr lang="en-IN" dirty="0"/>
              <a:t>An operating system must fulﬁl three requirements: </a:t>
            </a:r>
          </a:p>
          <a:p>
            <a:pPr lvl="1"/>
            <a:r>
              <a:rPr lang="en-IN" sz="2800" dirty="0"/>
              <a:t>Multiplexing</a:t>
            </a:r>
          </a:p>
          <a:p>
            <a:pPr lvl="1"/>
            <a:r>
              <a:rPr lang="en-IN" sz="2800" dirty="0"/>
              <a:t>Isolation</a:t>
            </a:r>
          </a:p>
          <a:p>
            <a:pPr lvl="1"/>
            <a:r>
              <a:rPr lang="en-IN" sz="2800" dirty="0"/>
              <a:t>Interaction.</a:t>
            </a:r>
          </a:p>
          <a:p>
            <a:r>
              <a:rPr lang="en-IN" b="0" dirty="0">
                <a:solidFill>
                  <a:srgbClr val="000000"/>
                </a:solidFill>
                <a:effectLst/>
              </a:rPr>
              <a:t>Operating System does this through Virtualization</a:t>
            </a:r>
          </a:p>
          <a:p>
            <a:r>
              <a:rPr lang="en-IN" b="0" i="1" dirty="0">
                <a:solidFill>
                  <a:srgbClr val="000000"/>
                </a:solidFill>
                <a:effectLst/>
              </a:rPr>
              <a:t>Virtualization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refers to process involved in converting a physical view to a logical view. </a:t>
            </a:r>
          </a:p>
          <a:p>
            <a:pPr lvl="1"/>
            <a:r>
              <a:rPr lang="en-IN" sz="28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IN" sz="2800" b="0" i="1" dirty="0">
                <a:solidFill>
                  <a:srgbClr val="000000"/>
                </a:solidFill>
                <a:effectLst/>
              </a:rPr>
              <a:t>logical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 view is the view of the application programmer.</a:t>
            </a:r>
            <a:endParaRPr lang="en-IN" sz="2800" dirty="0">
              <a:solidFill>
                <a:srgbClr val="000000"/>
              </a:solidFill>
            </a:endParaRPr>
          </a:p>
          <a:p>
            <a:pPr lvl="1"/>
            <a:r>
              <a:rPr lang="en-IN" sz="28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IN" sz="2800" b="0" i="1" dirty="0">
                <a:solidFill>
                  <a:srgbClr val="000000"/>
                </a:solidFill>
                <a:effectLst/>
              </a:rPr>
              <a:t>physical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 view refers to the actual physical state of affairs.</a:t>
            </a:r>
            <a:endParaRPr lang="en-IN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02C241-C2C3-4A45-865C-C24EC045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905" y="1824704"/>
            <a:ext cx="2012300" cy="297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5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 Mechanisms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02" y="1494381"/>
            <a:ext cx="10784595" cy="455495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0" i="0" dirty="0">
                <a:solidFill>
                  <a:srgbClr val="000000"/>
                </a:solidFill>
                <a:effectLst/>
              </a:rPr>
              <a:t>There are two general mechanisms for giving the appearance of multiple instances of a resource where there is physically only one resource.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solidFill>
                  <a:srgbClr val="000000"/>
                </a:solidFill>
                <a:effectLst/>
              </a:rPr>
              <a:t>Time-Shared Resources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Processors, mice, keyboards, printers and network connections are time shared between processes. </a:t>
            </a:r>
            <a:endParaRPr lang="en-IN" sz="28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solidFill>
                  <a:srgbClr val="000000"/>
                </a:solidFill>
                <a:effectLst/>
              </a:rPr>
              <a:t>Partitioned Resources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Memory, displays, and disks are partitioned resources.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These resources are partitioned into "pieces" that are assigned to individual processes.</a:t>
            </a:r>
            <a:endParaRPr lang="en-IN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90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mode, Kernel mode and System calls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9" y="2968959"/>
            <a:ext cx="11042821" cy="2648816"/>
          </a:xfrm>
        </p:spPr>
        <p:txBody>
          <a:bodyPr>
            <a:no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</a:rPr>
              <a:t>An application can execute only user-mode instructions (e.g., adding numbers, etc.) and is said to be running in </a:t>
            </a:r>
            <a:r>
              <a:rPr lang="en-IN" b="1" i="0" dirty="0">
                <a:solidFill>
                  <a:srgbClr val="222222"/>
                </a:solidFill>
                <a:effectLst/>
              </a:rPr>
              <a:t>user space</a:t>
            </a:r>
            <a:r>
              <a:rPr lang="en-IN" b="0" i="0" dirty="0">
                <a:solidFill>
                  <a:srgbClr val="222222"/>
                </a:solidFill>
                <a:effectLst/>
              </a:rPr>
              <a:t>, .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</a:rPr>
              <a:t>The software in kernel mode can also execute privileged instructions and is said to be running in </a:t>
            </a:r>
            <a:r>
              <a:rPr lang="en-IN" b="1" i="0" dirty="0">
                <a:solidFill>
                  <a:srgbClr val="222222"/>
                </a:solidFill>
                <a:effectLst/>
              </a:rPr>
              <a:t>kernel space</a:t>
            </a:r>
            <a:r>
              <a:rPr lang="en-IN" b="0" i="0" dirty="0">
                <a:solidFill>
                  <a:srgbClr val="222222"/>
                </a:solidFill>
                <a:effectLst/>
              </a:rPr>
              <a:t>. 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</a:rPr>
              <a:t>The software running in kernel space (or in kernel mode) is called the </a:t>
            </a:r>
            <a:r>
              <a:rPr lang="en-IN" b="1" i="0" dirty="0">
                <a:solidFill>
                  <a:srgbClr val="222222"/>
                </a:solidFill>
                <a:effectLst/>
              </a:rPr>
              <a:t>kernel</a:t>
            </a:r>
            <a:r>
              <a:rPr lang="en-IN" b="0" i="0" dirty="0">
                <a:solidFill>
                  <a:srgbClr val="222222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When a process needs to invoke a kernel service, it invokes a procedure call (system call) in the operating system interface. </a:t>
            </a:r>
            <a:endParaRPr lang="en-IN" dirty="0">
              <a:solidFill>
                <a:srgbClr val="000000"/>
              </a:solidFill>
            </a:endParaRPr>
          </a:p>
          <a:p>
            <a:endParaRPr lang="en-IN" b="0" i="0" dirty="0">
              <a:solidFill>
                <a:srgbClr val="222222"/>
              </a:solidFill>
              <a:effectLst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2283D1A-0DED-4801-99A1-4C9FDAEB8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6" t="38892" r="27550" b="23361"/>
          <a:stretch/>
        </p:blipFill>
        <p:spPr>
          <a:xfrm>
            <a:off x="7205975" y="1210843"/>
            <a:ext cx="4986024" cy="1683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FB9D90-D3E7-4795-AFEC-7B2978147603}"/>
              </a:ext>
            </a:extLst>
          </p:cNvPr>
          <p:cNvSpPr/>
          <p:nvPr/>
        </p:nvSpPr>
        <p:spPr>
          <a:xfrm>
            <a:off x="458789" y="1375026"/>
            <a:ext cx="67471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222222"/>
                </a:solidFill>
              </a:rPr>
              <a:t>Strong isolation requires a hard boundary between applications and the operating system. </a:t>
            </a:r>
          </a:p>
        </p:txBody>
      </p:sp>
    </p:spTree>
    <p:extLst>
      <p:ext uri="{BB962C8B-B14F-4D97-AF65-F5344CB8AC3E}">
        <p14:creationId xmlns:p14="http://schemas.microsoft.com/office/powerpoint/2010/main" val="98389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08308"/>
            <a:ext cx="10636784" cy="1325563"/>
          </a:xfrm>
        </p:spPr>
        <p:txBody>
          <a:bodyPr/>
          <a:lstStyle/>
          <a:p>
            <a: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Management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76740-FC2E-4276-84DC-712E8A10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66" y="1494381"/>
            <a:ext cx="10784595" cy="4554958"/>
          </a:xfrm>
        </p:spPr>
        <p:txBody>
          <a:bodyPr>
            <a:noAutofit/>
          </a:bodyPr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A process is the execution of a program.</a:t>
            </a:r>
          </a:p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The kernel identifies each process by its process number, called the </a:t>
            </a:r>
            <a:r>
              <a:rPr lang="en-IN" b="1" i="1" dirty="0">
                <a:solidFill>
                  <a:srgbClr val="24292E"/>
                </a:solidFill>
                <a:effectLst/>
                <a:latin typeface="-apple-system"/>
              </a:rPr>
              <a:t>process ID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 (PID)</a:t>
            </a: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</a:p>
          <a:p>
            <a:r>
              <a:rPr lang="en-IN" dirty="0">
                <a:solidFill>
                  <a:srgbClr val="24292E"/>
                </a:solidFill>
                <a:latin typeface="-apple-system"/>
              </a:rPr>
              <a:t>A process has Instructions, data and stack in User space.</a:t>
            </a:r>
          </a:p>
          <a:p>
            <a:pPr lvl="1"/>
            <a:r>
              <a:rPr lang="en-US" altLang="en-US" dirty="0"/>
              <a:t>The instructions implement the program’s computation. </a:t>
            </a:r>
          </a:p>
          <a:p>
            <a:pPr lvl="1"/>
            <a:r>
              <a:rPr lang="en-US" altLang="en-US" dirty="0"/>
              <a:t>The data are the variables on which the computation acts. </a:t>
            </a:r>
          </a:p>
          <a:p>
            <a:pPr lvl="1"/>
            <a:r>
              <a:rPr lang="en-US" altLang="en-US" dirty="0"/>
              <a:t>The stack organizes the program’s procedure calls.</a:t>
            </a:r>
          </a:p>
          <a:p>
            <a:r>
              <a:rPr lang="en-IN" dirty="0">
                <a:solidFill>
                  <a:srgbClr val="24292E"/>
                </a:solidFill>
                <a:latin typeface="-apple-system"/>
              </a:rPr>
              <a:t>Kernel stores the State of every process in Kernel space.</a:t>
            </a:r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en-US" sz="2800" dirty="0"/>
          </a:p>
          <a:p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N" sz="2800" b="0" i="0" dirty="0">
              <a:solidFill>
                <a:srgbClr val="222222"/>
              </a:solidFill>
              <a:effectLst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82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1349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Office Theme</vt:lpstr>
      <vt:lpstr> Operating Systems Design​ Session 3 : OS Interface</vt:lpstr>
      <vt:lpstr>Operating System User Interface</vt:lpstr>
      <vt:lpstr>Operating System User Interface </vt:lpstr>
      <vt:lpstr>Comparison</vt:lpstr>
      <vt:lpstr>Operating System Hardware Interface</vt:lpstr>
      <vt:lpstr>Abstracting physical resources</vt:lpstr>
      <vt:lpstr>Virtualization Mechanisms</vt:lpstr>
      <vt:lpstr>User mode, Kernel mode and System calls</vt:lpstr>
      <vt:lpstr>Process Management</vt:lpstr>
      <vt:lpstr>XV6 Interface Design Concepts</vt:lpstr>
      <vt:lpstr>XV6 Interface</vt:lpstr>
      <vt:lpstr>XV6  System Calls</vt:lpstr>
      <vt:lpstr>Processes and memory </vt:lpstr>
      <vt:lpstr>PowerPoint Presentation</vt:lpstr>
      <vt:lpstr>Processes and memory </vt:lpstr>
      <vt:lpstr>PowerPoint Presentation</vt:lpstr>
      <vt:lpstr>PowerPoint Presentation</vt:lpstr>
      <vt:lpstr>exec()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Sai Kiran Pasupuleti</dc:creator>
  <cp:lastModifiedBy>Dr. Sai Kiran</cp:lastModifiedBy>
  <cp:revision>173</cp:revision>
  <dcterms:created xsi:type="dcterms:W3CDTF">2020-07-05T04:33:11Z</dcterms:created>
  <dcterms:modified xsi:type="dcterms:W3CDTF">2020-07-22T10:15:14Z</dcterms:modified>
</cp:coreProperties>
</file>