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3" r:id="rId3"/>
    <p:sldId id="317" r:id="rId4"/>
    <p:sldId id="257" r:id="rId5"/>
    <p:sldId id="301" r:id="rId6"/>
    <p:sldId id="302" r:id="rId7"/>
    <p:sldId id="258" r:id="rId8"/>
    <p:sldId id="259" r:id="rId9"/>
    <p:sldId id="304" r:id="rId10"/>
    <p:sldId id="261" r:id="rId11"/>
    <p:sldId id="262" r:id="rId12"/>
    <p:sldId id="263" r:id="rId13"/>
    <p:sldId id="264" r:id="rId14"/>
    <p:sldId id="267" r:id="rId15"/>
    <p:sldId id="268" r:id="rId16"/>
    <p:sldId id="269" r:id="rId17"/>
    <p:sldId id="278" r:id="rId18"/>
    <p:sldId id="279" r:id="rId19"/>
    <p:sldId id="270" r:id="rId20"/>
    <p:sldId id="277" r:id="rId21"/>
    <p:sldId id="272" r:id="rId22"/>
    <p:sldId id="273" r:id="rId23"/>
    <p:sldId id="274" r:id="rId24"/>
    <p:sldId id="275" r:id="rId25"/>
    <p:sldId id="276" r:id="rId26"/>
    <p:sldId id="280" r:id="rId27"/>
    <p:sldId id="281" r:id="rId28"/>
    <p:sldId id="305" r:id="rId29"/>
    <p:sldId id="306" r:id="rId30"/>
    <p:sldId id="307" r:id="rId31"/>
    <p:sldId id="308" r:id="rId32"/>
    <p:sldId id="310" r:id="rId33"/>
    <p:sldId id="309" r:id="rId34"/>
    <p:sldId id="311" r:id="rId35"/>
    <p:sldId id="312" r:id="rId36"/>
    <p:sldId id="313" r:id="rId37"/>
    <p:sldId id="314" r:id="rId38"/>
    <p:sldId id="315" r:id="rId39"/>
    <p:sldId id="31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E9470-8A6A-453C-A36D-125AC9729891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4147-ACFC-40AB-81F7-E440A95FF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04147-ACFC-40AB-81F7-E440A95FF1AF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152651"/>
          </a:xfrm>
        </p:spPr>
        <p:txBody>
          <a:bodyPr>
            <a:noAutofit/>
          </a:bodyPr>
          <a:lstStyle/>
          <a:p>
            <a:r>
              <a:rPr lang="en-US" sz="3600" b="1" dirty="0"/>
              <a:t>Operating Systems Design(</a:t>
            </a:r>
            <a:r>
              <a:rPr lang="en-IN" sz="3600" b="1" dirty="0">
                <a:cs typeface="Times New Roman" pitchFamily="18" charset="0"/>
              </a:rPr>
              <a:t> 19CS2106S) </a:t>
            </a:r>
            <a:br>
              <a:rPr lang="en-US" sz="3600" b="1" dirty="0"/>
            </a:br>
            <a:r>
              <a:rPr lang="en-US" sz="3600" b="1" dirty="0"/>
              <a:t>Session-7</a:t>
            </a:r>
            <a:br>
              <a:rPr lang="en-US" sz="3600" b="1" dirty="0"/>
            </a:br>
            <a:r>
              <a:rPr lang="en-US" sz="3600" b="1" dirty="0"/>
              <a:t>Low-Level File System Algorithms</a:t>
            </a:r>
            <a:br>
              <a:rPr lang="en-US" sz="3600" b="1" dirty="0"/>
            </a:br>
            <a:r>
              <a:rPr lang="en-US" sz="3600" b="1" dirty="0"/>
              <a:t>(</a:t>
            </a:r>
            <a:r>
              <a:rPr lang="en-US" sz="3600" b="1" i="1" dirty="0"/>
              <a:t>Internal Representation of Files</a:t>
            </a:r>
            <a:r>
              <a:rPr lang="en-US" sz="3600" b="1" dirty="0"/>
              <a:t>)</a:t>
            </a:r>
            <a:endParaRPr lang="en-IN" sz="3600" b="1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6705600" y="0"/>
            <a:ext cx="24384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28675" y="304800"/>
            <a:ext cx="748546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dirty="0"/>
              <a:t>Review of Session-6-</a:t>
            </a:r>
            <a:r>
              <a:rPr lang="en-US" sz="3100" b="1" i="1" dirty="0">
                <a:ea typeface="Cambria" pitchFamily="18" charset="0"/>
                <a:cs typeface="Cambria" pitchFamily="18" charset="0"/>
              </a:rPr>
              <a:t>namei</a:t>
            </a:r>
            <a:r>
              <a:rPr lang="en-US" sz="3100" b="1" dirty="0">
                <a:ea typeface="Cambria" pitchFamily="18" charset="0"/>
                <a:cs typeface="Cambria" pitchFamily="18" charset="0"/>
              </a:rPr>
              <a:t> Algorithm</a:t>
            </a:r>
            <a:endParaRPr lang="en-IN" sz="3100" b="1" dirty="0">
              <a:ea typeface="Cambria" pitchFamily="18" charset="0"/>
              <a:cs typeface="Cambr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i="1" dirty="0" err="1"/>
              <a:t>namei</a:t>
            </a:r>
            <a:r>
              <a:rPr lang="en-IN" dirty="0"/>
              <a:t> algorithm is used for the conversion of a path name to an </a:t>
            </a:r>
            <a:r>
              <a:rPr lang="en-IN" dirty="0" err="1"/>
              <a:t>inode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It follows a pathname until a terminal point is found.</a:t>
            </a:r>
          </a:p>
          <a:p>
            <a:pPr algn="just"/>
            <a:r>
              <a:rPr lang="en-IN" dirty="0"/>
              <a:t>In this </a:t>
            </a:r>
            <a:r>
              <a:rPr lang="en-IN" i="1" dirty="0"/>
              <a:t>algorithm ,it uses intermediate </a:t>
            </a:r>
            <a:r>
              <a:rPr lang="en-IN" i="1" dirty="0" err="1"/>
              <a:t>inodes</a:t>
            </a:r>
            <a:r>
              <a:rPr lang="en-IN" i="1" dirty="0"/>
              <a:t> as it parses a path name; call them working </a:t>
            </a:r>
            <a:r>
              <a:rPr lang="en-IN" dirty="0" err="1"/>
              <a:t>inodes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</a:t>
            </a:r>
            <a:r>
              <a:rPr lang="en-IN" dirty="0" err="1"/>
              <a:t>inode</a:t>
            </a:r>
            <a:r>
              <a:rPr lang="en-IN" dirty="0"/>
              <a:t> where the search starts is the first working mode. </a:t>
            </a:r>
          </a:p>
          <a:p>
            <a:pPr algn="just"/>
            <a:r>
              <a:rPr lang="en-IN" dirty="0"/>
              <a:t>During each iteration of the </a:t>
            </a:r>
            <a:r>
              <a:rPr lang="en-IN" b="1" i="1" dirty="0" err="1"/>
              <a:t>namei</a:t>
            </a:r>
            <a:r>
              <a:rPr lang="en-IN" i="1" dirty="0"/>
              <a:t> loop, the kernel makes sure that the working </a:t>
            </a:r>
            <a:r>
              <a:rPr lang="en-IN" i="1" dirty="0" err="1"/>
              <a:t>inode</a:t>
            </a:r>
            <a:r>
              <a:rPr lang="en-IN" i="1" dirty="0"/>
              <a:t> is indeed </a:t>
            </a:r>
            <a:r>
              <a:rPr lang="en-IN" dirty="0"/>
              <a:t>that of a directory.</a:t>
            </a:r>
          </a:p>
          <a:p>
            <a:pPr algn="just"/>
            <a:r>
              <a:rPr lang="en-IN" dirty="0"/>
              <a:t> Otherwise, the system would violate the assertion that non-directory files can only be leaf nodes of the file system tree.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Session-7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	</a:t>
            </a:r>
            <a:r>
              <a:rPr lang="en-US" b="1" u="sng" dirty="0"/>
              <a:t>Low Level File System Algorithms</a:t>
            </a:r>
          </a:p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b="1" i="1" dirty="0"/>
          </a:p>
          <a:p>
            <a:pPr algn="ctr"/>
            <a:r>
              <a:rPr lang="en-US" b="1" i="1" dirty="0" err="1"/>
              <a:t>ialloc</a:t>
            </a:r>
            <a:r>
              <a:rPr lang="en-US" b="1" i="1" dirty="0"/>
              <a:t> &amp; </a:t>
            </a:r>
            <a:r>
              <a:rPr lang="en-US" b="1" i="1" dirty="0" err="1"/>
              <a:t>ifree</a:t>
            </a:r>
            <a:endParaRPr lang="en-US" b="1" i="1" dirty="0"/>
          </a:p>
          <a:p>
            <a:pPr algn="ctr"/>
            <a:r>
              <a:rPr lang="en-US" b="1" i="1" dirty="0" err="1"/>
              <a:t>alloc</a:t>
            </a:r>
            <a:r>
              <a:rPr lang="en-US" b="1" i="1" dirty="0"/>
              <a:t> &amp; free</a:t>
            </a:r>
          </a:p>
          <a:p>
            <a:pPr algn="ctr">
              <a:buNone/>
            </a:pPr>
            <a:endParaRPr lang="en-US" b="1" i="1" dirty="0"/>
          </a:p>
          <a:p>
            <a:pPr algn="ctr">
              <a:buNone/>
            </a:pPr>
            <a:endParaRPr lang="en-US" b="1" i="1" dirty="0"/>
          </a:p>
          <a:p>
            <a:pPr>
              <a:buNone/>
            </a:pPr>
            <a:r>
              <a:rPr lang="en-US" dirty="0"/>
              <a:t>	</a:t>
            </a:r>
            <a:endParaRPr lang="en-IN" b="1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i="1" dirty="0"/>
              <a:t>Lets start with concept of Super Block</a:t>
            </a:r>
            <a:endParaRPr lang="en-IN" sz="3600" b="1" dirty="0"/>
          </a:p>
        </p:txBody>
      </p:sp>
      <p:pic>
        <p:nvPicPr>
          <p:cNvPr id="5" name="Picture 4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When a partition or disk is formatted, the sectors in the hard disk is first divided into small groups. This groups of sectors is called as </a:t>
            </a:r>
            <a:r>
              <a:rPr lang="en-IN" b="1" i="1" dirty="0"/>
              <a:t>blocks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block size is something that can be specified when a user formats a partition.</a:t>
            </a:r>
          </a:p>
          <a:p>
            <a:pPr algn="just"/>
            <a:r>
              <a:rPr lang="en-IN" dirty="0"/>
              <a:t>The most simplest definition of Superblock is that, its the metadata of the file system. </a:t>
            </a:r>
          </a:p>
          <a:p>
            <a:pPr algn="just"/>
            <a:r>
              <a:rPr lang="en-IN" dirty="0"/>
              <a:t>Similar to how </a:t>
            </a:r>
            <a:r>
              <a:rPr lang="en-IN" dirty="0" err="1"/>
              <a:t>i</a:t>
            </a:r>
            <a:r>
              <a:rPr lang="en-IN" dirty="0"/>
              <a:t>-nodes stores metadata of files, Superblocks store metadata of the file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Super Block</a:t>
            </a:r>
            <a:endParaRPr lang="en-IN" b="1" dirty="0"/>
          </a:p>
        </p:txBody>
      </p:sp>
      <p:pic>
        <p:nvPicPr>
          <p:cNvPr id="5" name="Picture 4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request to access any file requires access to the </a:t>
            </a:r>
            <a:r>
              <a:rPr lang="en-IN" dirty="0" err="1"/>
              <a:t>filesystem's</a:t>
            </a:r>
            <a:r>
              <a:rPr lang="en-IN" dirty="0"/>
              <a:t> superblock.</a:t>
            </a:r>
          </a:p>
          <a:p>
            <a:pPr algn="just"/>
            <a:r>
              <a:rPr lang="en-IN" dirty="0"/>
              <a:t> If its superblock cannot be accessed, a </a:t>
            </a:r>
            <a:r>
              <a:rPr lang="en-IN" dirty="0" err="1"/>
              <a:t>filesystem</a:t>
            </a:r>
            <a:r>
              <a:rPr lang="en-IN" dirty="0"/>
              <a:t> cannot be </a:t>
            </a:r>
            <a:r>
              <a:rPr lang="en-IN" i="1" dirty="0"/>
              <a:t>mounted</a:t>
            </a:r>
            <a:r>
              <a:rPr lang="en-IN" dirty="0"/>
              <a:t> (i.e., logically attached to the main </a:t>
            </a:r>
            <a:r>
              <a:rPr lang="en-IN" dirty="0" err="1"/>
              <a:t>filesystem</a:t>
            </a:r>
            <a:r>
              <a:rPr lang="en-IN" dirty="0"/>
              <a:t>) and thus files cannot be accessed.</a:t>
            </a:r>
          </a:p>
          <a:p>
            <a:pPr algn="just">
              <a:buNone/>
            </a:pPr>
            <a:endParaRPr lang="en-IN" dirty="0"/>
          </a:p>
          <a:p>
            <a:r>
              <a:rPr lang="en-IN" b="1" i="1" dirty="0"/>
              <a:t>The Super block contains an array to cache the numbers of free </a:t>
            </a:r>
            <a:r>
              <a:rPr lang="en-IN" b="1" i="1" dirty="0" err="1"/>
              <a:t>inodes</a:t>
            </a:r>
            <a:r>
              <a:rPr lang="en-IN" b="1" i="1" dirty="0"/>
              <a:t> in the file system</a:t>
            </a:r>
            <a:r>
              <a:rPr lang="en-IN" b="1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Fields of Super Block</a:t>
            </a:r>
            <a:endParaRPr lang="en-IN" sz="3600" b="1" dirty="0"/>
          </a:p>
        </p:txBody>
      </p:sp>
      <p:pic>
        <p:nvPicPr>
          <p:cNvPr id="5" name="Picture 4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size of the file system,</a:t>
            </a:r>
          </a:p>
          <a:p>
            <a:pPr algn="just"/>
            <a:r>
              <a:rPr lang="en-IN" dirty="0"/>
              <a:t> the number of free blocks in the file system,</a:t>
            </a:r>
          </a:p>
          <a:p>
            <a:pPr algn="just"/>
            <a:r>
              <a:rPr lang="en-IN" dirty="0"/>
              <a:t>a list of free blocks available on the file system,</a:t>
            </a:r>
          </a:p>
          <a:p>
            <a:pPr algn="just"/>
            <a:r>
              <a:rPr lang="en-IN" dirty="0"/>
              <a:t>the index of the next free block in the free block list,</a:t>
            </a:r>
          </a:p>
          <a:p>
            <a:pPr algn="just"/>
            <a:r>
              <a:rPr lang="en-IN" dirty="0"/>
              <a:t> the size of the </a:t>
            </a:r>
            <a:r>
              <a:rPr lang="en-IN" dirty="0" err="1"/>
              <a:t>inode</a:t>
            </a:r>
            <a:r>
              <a:rPr lang="en-IN" dirty="0"/>
              <a:t> list,</a:t>
            </a:r>
          </a:p>
          <a:p>
            <a:pPr algn="just"/>
            <a:r>
              <a:rPr lang="en-IN" dirty="0"/>
              <a:t> the number of free </a:t>
            </a:r>
            <a:r>
              <a:rPr lang="en-IN" dirty="0" err="1"/>
              <a:t>inodes</a:t>
            </a:r>
            <a:r>
              <a:rPr lang="en-IN" dirty="0"/>
              <a:t> in the file system,</a:t>
            </a:r>
          </a:p>
          <a:p>
            <a:pPr algn="just"/>
            <a:r>
              <a:rPr lang="en-IN" dirty="0"/>
              <a:t>a list of free </a:t>
            </a:r>
            <a:r>
              <a:rPr lang="en-IN" dirty="0" err="1"/>
              <a:t>inodes</a:t>
            </a:r>
            <a:r>
              <a:rPr lang="en-IN" dirty="0"/>
              <a:t> in the file system,</a:t>
            </a:r>
          </a:p>
          <a:p>
            <a:pPr algn="just"/>
            <a:r>
              <a:rPr lang="en-IN" dirty="0"/>
              <a:t> the index of the next free </a:t>
            </a:r>
            <a:r>
              <a:rPr lang="en-IN" dirty="0" err="1"/>
              <a:t>inode</a:t>
            </a:r>
            <a:r>
              <a:rPr lang="en-IN" dirty="0"/>
              <a:t> in the free mode list,</a:t>
            </a:r>
            <a:endParaRPr lang="en-IN" b="1" dirty="0"/>
          </a:p>
          <a:p>
            <a:pPr algn="just"/>
            <a:r>
              <a:rPr lang="en-IN" dirty="0"/>
              <a:t>lock fields for the free block and free </a:t>
            </a:r>
            <a:r>
              <a:rPr lang="en-IN" dirty="0" err="1"/>
              <a:t>inode</a:t>
            </a:r>
            <a:r>
              <a:rPr lang="en-IN" dirty="0"/>
              <a:t> lists,</a:t>
            </a:r>
          </a:p>
          <a:p>
            <a:pPr algn="just"/>
            <a:r>
              <a:rPr lang="en-IN" dirty="0"/>
              <a:t>    a flag indicating that the super block has been modified.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600" b="1" i="1" dirty="0" err="1"/>
              <a:t>ialloc</a:t>
            </a:r>
            <a:r>
              <a:rPr lang="en-US" sz="3600" b="1" i="1" dirty="0"/>
              <a:t> </a:t>
            </a:r>
            <a:r>
              <a:rPr lang="en-US" sz="3600" b="1" dirty="0"/>
              <a:t> Algorithm</a:t>
            </a:r>
            <a:endParaRPr lang="en-IN" sz="3600" b="1" dirty="0"/>
          </a:p>
        </p:txBody>
      </p:sp>
      <p:pic>
        <p:nvPicPr>
          <p:cNvPr id="5" name="Picture 4" descr="KL Deemed to be University Logo"/>
          <p:cNvPicPr/>
          <p:nvPr/>
        </p:nvPicPr>
        <p:blipFill>
          <a:blip r:embed="rId3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b="1" i="1" dirty="0" err="1"/>
              <a:t>ialloc</a:t>
            </a:r>
            <a:r>
              <a:rPr lang="en-US" dirty="0"/>
              <a:t> algorithm allocates </a:t>
            </a:r>
            <a:r>
              <a:rPr lang="en-US" b="1" i="1" dirty="0"/>
              <a:t>new </a:t>
            </a:r>
            <a:r>
              <a:rPr lang="en-US" b="1" i="1" dirty="0" err="1"/>
              <a:t>inodes</a:t>
            </a:r>
            <a:r>
              <a:rPr lang="en-US" b="1" i="1" dirty="0"/>
              <a:t> </a:t>
            </a:r>
            <a:r>
              <a:rPr lang="en-US" dirty="0"/>
              <a:t>to various processes.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We know that , the Super Block contains </a:t>
            </a:r>
            <a:r>
              <a:rPr lang="en-US" b="1" i="1" dirty="0"/>
              <a:t>new free </a:t>
            </a:r>
            <a:r>
              <a:rPr lang="en-US" b="1" i="1" dirty="0" err="1"/>
              <a:t>inodes</a:t>
            </a:r>
            <a:r>
              <a:rPr lang="en-US" b="1" i="1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i="1" dirty="0" err="1"/>
              <a:t>ialloc</a:t>
            </a:r>
            <a:r>
              <a:rPr lang="en-US" sz="3600" b="1" dirty="0"/>
              <a:t>  Algorithm</a:t>
            </a:r>
            <a:endParaRPr lang="en-IN" sz="3600" b="1" dirty="0"/>
          </a:p>
        </p:txBody>
      </p:sp>
      <p:pic>
        <p:nvPicPr>
          <p:cNvPr id="5" name="Picture 4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 kernel first verifies that no other processes have locked access to the super block free </a:t>
            </a:r>
            <a:r>
              <a:rPr lang="en-IN" dirty="0" err="1"/>
              <a:t>inode</a:t>
            </a:r>
            <a:r>
              <a:rPr lang="en-IN" dirty="0"/>
              <a:t> list. </a:t>
            </a:r>
          </a:p>
          <a:p>
            <a:pPr algn="just"/>
            <a:r>
              <a:rPr lang="en-IN" dirty="0"/>
              <a:t>If the list of </a:t>
            </a:r>
            <a:r>
              <a:rPr lang="en-IN" dirty="0" err="1"/>
              <a:t>inode</a:t>
            </a:r>
            <a:r>
              <a:rPr lang="en-IN" dirty="0"/>
              <a:t> numbers in the super block is not empty, the kernel assigns the next mode number, allocates a free in-core </a:t>
            </a:r>
            <a:r>
              <a:rPr lang="en-IN" dirty="0" err="1"/>
              <a:t>inode</a:t>
            </a:r>
            <a:r>
              <a:rPr lang="en-IN" dirty="0"/>
              <a:t> for newly assigned disk </a:t>
            </a:r>
            <a:r>
              <a:rPr lang="en-IN" dirty="0" err="1"/>
              <a:t>inode</a:t>
            </a:r>
            <a:r>
              <a:rPr lang="en-IN" dirty="0"/>
              <a:t> using algorithm </a:t>
            </a:r>
            <a:r>
              <a:rPr lang="en-IN" b="1" i="1" dirty="0" err="1"/>
              <a:t>iget</a:t>
            </a:r>
            <a:r>
              <a:rPr lang="en-IN" i="1" dirty="0"/>
              <a:t> (reading the </a:t>
            </a:r>
            <a:r>
              <a:rPr lang="en-IN" i="1" dirty="0" err="1"/>
              <a:t>inode</a:t>
            </a:r>
            <a:r>
              <a:rPr lang="en-IN" i="1" dirty="0"/>
              <a:t> from disk if </a:t>
            </a:r>
            <a:r>
              <a:rPr lang="en-IN" dirty="0"/>
              <a:t>necessary), copies the disk </a:t>
            </a:r>
            <a:r>
              <a:rPr lang="en-IN" dirty="0" err="1"/>
              <a:t>inode</a:t>
            </a:r>
            <a:r>
              <a:rPr lang="en-IN" dirty="0"/>
              <a:t> to the in-core copy, initializes the fields in the </a:t>
            </a:r>
            <a:r>
              <a:rPr lang="en-IN" dirty="0" err="1"/>
              <a:t>inode</a:t>
            </a:r>
            <a:r>
              <a:rPr lang="en-IN" dirty="0"/>
              <a:t>, and returns the locked </a:t>
            </a:r>
            <a:r>
              <a:rPr lang="en-IN" dirty="0" err="1"/>
              <a:t>inode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i="1" dirty="0" err="1"/>
              <a:t>ialloc</a:t>
            </a:r>
            <a:r>
              <a:rPr lang="en-US" sz="3200" b="1" dirty="0"/>
              <a:t> Algorithm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If the super block list of free </a:t>
            </a:r>
            <a:r>
              <a:rPr lang="en-IN" dirty="0" err="1"/>
              <a:t>inodes</a:t>
            </a:r>
            <a:r>
              <a:rPr lang="en-IN" dirty="0"/>
              <a:t> is empty, the kernel searches the disk and places as many free </a:t>
            </a:r>
            <a:r>
              <a:rPr lang="en-IN" dirty="0" err="1"/>
              <a:t>inode</a:t>
            </a:r>
            <a:r>
              <a:rPr lang="en-IN" dirty="0"/>
              <a:t> numbers as possible into the super block. </a:t>
            </a:r>
          </a:p>
          <a:p>
            <a:pPr algn="just"/>
            <a:r>
              <a:rPr lang="en-IN" dirty="0"/>
              <a:t>The kernel reads the </a:t>
            </a:r>
            <a:r>
              <a:rPr lang="en-IN" dirty="0" err="1"/>
              <a:t>inode</a:t>
            </a:r>
            <a:r>
              <a:rPr lang="en-IN" dirty="0"/>
              <a:t> list on disk, block by block, and fills the super block list of </a:t>
            </a:r>
            <a:r>
              <a:rPr lang="en-IN" dirty="0" err="1"/>
              <a:t>inode</a:t>
            </a:r>
            <a:endParaRPr lang="en-IN" dirty="0"/>
          </a:p>
          <a:p>
            <a:pPr algn="just"/>
            <a:r>
              <a:rPr lang="en-IN" dirty="0"/>
              <a:t>numbers to capacity, remembering the highest-numbered </a:t>
            </a:r>
            <a:r>
              <a:rPr lang="en-IN" dirty="0" err="1"/>
              <a:t>inode</a:t>
            </a:r>
            <a:r>
              <a:rPr lang="en-IN" dirty="0"/>
              <a:t> that it finds.</a:t>
            </a:r>
          </a:p>
          <a:p>
            <a:pPr algn="just"/>
            <a:r>
              <a:rPr lang="en-IN" dirty="0"/>
              <a:t> Call that </a:t>
            </a:r>
            <a:r>
              <a:rPr lang="en-IN" dirty="0" err="1"/>
              <a:t>inode</a:t>
            </a:r>
            <a:r>
              <a:rPr lang="en-IN" dirty="0"/>
              <a:t> the "remembered" </a:t>
            </a:r>
            <a:r>
              <a:rPr lang="en-IN" dirty="0" err="1"/>
              <a:t>inode</a:t>
            </a:r>
            <a:r>
              <a:rPr lang="en-IN" dirty="0"/>
              <a:t>; </a:t>
            </a:r>
          </a:p>
          <a:p>
            <a:pPr algn="just"/>
            <a:r>
              <a:rPr lang="en-IN" dirty="0"/>
              <a:t>it is the last one saved in the super block.</a:t>
            </a: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ialloc</a:t>
            </a:r>
            <a:r>
              <a:rPr lang="en-US" dirty="0"/>
              <a:t> Algorithm</a:t>
            </a:r>
            <a:endParaRPr lang="en-IN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ialloc</a:t>
            </a:r>
            <a:r>
              <a:rPr lang="en-US" b="1" dirty="0"/>
              <a:t>  Algorithm</a:t>
            </a:r>
            <a:endParaRPr lang="en-IN" b="1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800100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Session Plan</a:t>
            </a:r>
            <a:endParaRPr lang="en-IN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KL Deemed to be University Logo"/>
          <p:cNvPicPr/>
          <p:nvPr/>
        </p:nvPicPr>
        <p:blipFill>
          <a:blip r:embed="rId3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ifree</a:t>
            </a:r>
            <a:r>
              <a:rPr lang="en-US" dirty="0"/>
              <a:t> 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After incrementing the total number of available </a:t>
            </a:r>
            <a:r>
              <a:rPr lang="en-IN" dirty="0" err="1"/>
              <a:t>inodes</a:t>
            </a:r>
            <a:r>
              <a:rPr lang="en-IN" dirty="0"/>
              <a:t> in the file system, the kernel checks the lock on the super block. </a:t>
            </a:r>
          </a:p>
          <a:p>
            <a:pPr algn="just"/>
            <a:r>
              <a:rPr lang="en-IN" dirty="0"/>
              <a:t>If locked, it avoids race conditions by returning immediately: The </a:t>
            </a:r>
            <a:r>
              <a:rPr lang="en-IN" dirty="0" err="1"/>
              <a:t>inode</a:t>
            </a:r>
            <a:r>
              <a:rPr lang="en-IN" dirty="0"/>
              <a:t> number is not put into the super block, but it can be found on disk and is available </a:t>
            </a:r>
            <a:r>
              <a:rPr lang="en-IN" dirty="0" err="1"/>
              <a:t>fo</a:t>
            </a:r>
            <a:r>
              <a:rPr lang="en-IN" dirty="0"/>
              <a:t> reassignment</a:t>
            </a:r>
            <a:r>
              <a:rPr lang="en-IN" b="1" dirty="0"/>
              <a:t>.</a:t>
            </a:r>
            <a:endParaRPr lang="en-US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i="1" dirty="0" err="1"/>
              <a:t>ifree</a:t>
            </a:r>
            <a:r>
              <a:rPr lang="en-US" sz="3200" dirty="0"/>
              <a:t> Algorithm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If the list is not locked, the kernel checks if it has room for more </a:t>
            </a:r>
            <a:r>
              <a:rPr lang="en-IN" dirty="0" err="1"/>
              <a:t>inode</a:t>
            </a:r>
            <a:r>
              <a:rPr lang="en-IN" dirty="0"/>
              <a:t> numbers and, if it does, places the </a:t>
            </a:r>
            <a:r>
              <a:rPr lang="en-IN" dirty="0" err="1"/>
              <a:t>inode</a:t>
            </a:r>
            <a:r>
              <a:rPr lang="en-IN" dirty="0"/>
              <a:t> number in the list and returns. </a:t>
            </a:r>
          </a:p>
          <a:p>
            <a:pPr algn="just"/>
            <a:r>
              <a:rPr lang="en-IN" dirty="0"/>
              <a:t>If the list is full, the kernel may not save the newly freed mode there: It compares the number of the freed </a:t>
            </a:r>
            <a:r>
              <a:rPr lang="en-IN" dirty="0" err="1"/>
              <a:t>inode</a:t>
            </a:r>
            <a:r>
              <a:rPr lang="en-IN" dirty="0"/>
              <a:t> with that of the remembered </a:t>
            </a:r>
            <a:r>
              <a:rPr lang="en-IN" dirty="0" err="1"/>
              <a:t>inode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 If the freed </a:t>
            </a:r>
            <a:r>
              <a:rPr lang="en-IN" dirty="0" err="1"/>
              <a:t>inode</a:t>
            </a:r>
            <a:r>
              <a:rPr lang="en-IN" dirty="0"/>
              <a:t> number is less than the remembered </a:t>
            </a:r>
            <a:r>
              <a:rPr lang="en-IN" dirty="0" err="1"/>
              <a:t>inode</a:t>
            </a:r>
            <a:r>
              <a:rPr lang="en-IN" dirty="0"/>
              <a:t> number, it "remembers" the newly freed </a:t>
            </a:r>
            <a:r>
              <a:rPr lang="en-IN" dirty="0" err="1"/>
              <a:t>inode</a:t>
            </a:r>
            <a:r>
              <a:rPr lang="en-IN" dirty="0"/>
              <a:t> number, discarding the old remembered mode number from the super block.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ifree</a:t>
            </a:r>
            <a:r>
              <a:rPr lang="en-US" b="1" i="1" dirty="0"/>
              <a:t> </a:t>
            </a:r>
            <a:r>
              <a:rPr lang="en-US" dirty="0"/>
              <a:t>Algorithm</a:t>
            </a:r>
            <a:endParaRPr lang="en-IN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609" y="1066800"/>
            <a:ext cx="839302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Allocation &amp; Free of Disk Blocks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When a process writes data to a file, the kernel must allocate disk blocks from the file system for direct data blocks and, sometimes, for indirect blocks. </a:t>
            </a:r>
          </a:p>
          <a:p>
            <a:pPr algn="just"/>
            <a:r>
              <a:rPr lang="en-IN" dirty="0"/>
              <a:t>The file system super block contains an array that is used to cache the numbers of free disk blocks in the file system.</a:t>
            </a:r>
          </a:p>
          <a:p>
            <a:pPr algn="just"/>
            <a:r>
              <a:rPr lang="en-US" dirty="0"/>
              <a:t>This allocation can be done using </a:t>
            </a:r>
            <a:r>
              <a:rPr lang="en-US" b="1" i="1" dirty="0" err="1"/>
              <a:t>alloc</a:t>
            </a:r>
            <a:r>
              <a:rPr lang="en-US" dirty="0"/>
              <a:t> algorithm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i="1" dirty="0" err="1"/>
              <a:t>alloc</a:t>
            </a:r>
            <a:r>
              <a:rPr lang="en-US" sz="3200" b="1" i="1" dirty="0"/>
              <a:t>  Algorithm</a:t>
            </a:r>
            <a:endParaRPr lang="en-IN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/>
          </a:bodyPr>
          <a:lstStyle/>
          <a:p>
            <a:pPr algn="just"/>
            <a:endParaRPr lang="en-US" b="1" i="1" dirty="0"/>
          </a:p>
          <a:p>
            <a:pPr algn="just"/>
            <a:r>
              <a:rPr lang="en-IN" dirty="0"/>
              <a:t>When the kernel wants to allocate a block from a file system, it allocates the next available block in the super block list.</a:t>
            </a:r>
          </a:p>
          <a:p>
            <a:pPr algn="just"/>
            <a:r>
              <a:rPr lang="en-IN" dirty="0"/>
              <a:t> Once allocated, the block cannot be reallocated until it becomes free. </a:t>
            </a:r>
          </a:p>
          <a:p>
            <a:pPr algn="just"/>
            <a:r>
              <a:rPr lang="en-IN" dirty="0"/>
              <a:t>If the allocated block is the last available block in the super block cache, the kernel treats it as a pointer to a block that contains a list of free blocks.</a:t>
            </a: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alloc</a:t>
            </a:r>
            <a:r>
              <a:rPr lang="en-US" b="1" dirty="0"/>
              <a:t> 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It reads the block, populates the super block array with the new list of block numbers, and then proceeds to use the original block number. </a:t>
            </a:r>
          </a:p>
          <a:p>
            <a:pPr algn="just"/>
            <a:r>
              <a:rPr lang="en-IN" dirty="0"/>
              <a:t>It allocates a buffer for the block and clears the buffer's data (zeros it). </a:t>
            </a:r>
          </a:p>
          <a:p>
            <a:pPr algn="just"/>
            <a:r>
              <a:rPr lang="en-IN" dirty="0"/>
              <a:t>The disk block has now been assigned, and the kernel has a buffer to work with.</a:t>
            </a:r>
          </a:p>
          <a:p>
            <a:pPr algn="just"/>
            <a:r>
              <a:rPr lang="en-IN" dirty="0"/>
              <a:t> If the file system contains no free blocks, the calling process receives an error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alloc</a:t>
            </a:r>
            <a:r>
              <a:rPr lang="en-US" dirty="0"/>
              <a:t> Algorithm</a:t>
            </a:r>
            <a:endParaRPr lang="en-IN" dirty="0"/>
          </a:p>
        </p:txBody>
      </p:sp>
      <p:pic>
        <p:nvPicPr>
          <p:cNvPr id="5" name="Picture 4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7315199" cy="506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free  </a:t>
            </a:r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algorithm </a:t>
            </a:r>
            <a:r>
              <a:rPr lang="en-IN" b="1" i="1" dirty="0"/>
              <a:t>free</a:t>
            </a:r>
            <a:r>
              <a:rPr lang="en-IN" i="1" dirty="0"/>
              <a:t> for freeing a block is the reverse of the one for allocating a </a:t>
            </a:r>
            <a:r>
              <a:rPr lang="en-IN" dirty="0"/>
              <a:t>block.</a:t>
            </a:r>
          </a:p>
          <a:p>
            <a:pPr algn="just"/>
            <a:r>
              <a:rPr lang="en-IN" dirty="0"/>
              <a:t> If the super block list is not full, the block number of the newly freed block is placed on the super block list. </a:t>
            </a:r>
          </a:p>
          <a:p>
            <a:pPr algn="just"/>
            <a:r>
              <a:rPr lang="en-IN" dirty="0"/>
              <a:t>If, however, the super block list is full, the newly freed block becomes a link block; the kernel writes the super block list into the block and writes the block to disk.</a:t>
            </a:r>
          </a:p>
          <a:p>
            <a:pPr algn="just"/>
            <a:r>
              <a:rPr lang="en-IN" dirty="0"/>
              <a:t> It then places the block number of the newly freed block in the super block list: That block number is the only member of the list.</a:t>
            </a:r>
            <a:endParaRPr lang="en-IN" i="1" dirty="0">
              <a:latin typeface="+mj-lt"/>
            </a:endParaRP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Xv6 Case Study:</a:t>
            </a:r>
            <a:r>
              <a:rPr lang="en-IN" b="1" dirty="0" err="1"/>
              <a:t>ialloc</a:t>
            </a:r>
            <a:r>
              <a:rPr lang="en-IN" b="1" dirty="0"/>
              <a:t>, </a:t>
            </a:r>
            <a:r>
              <a:rPr lang="en-IN" b="1" dirty="0" err="1"/>
              <a:t>itrunc</a:t>
            </a:r>
            <a:r>
              <a:rPr lang="en-IN" b="1" dirty="0"/>
              <a:t>, </a:t>
            </a:r>
            <a:r>
              <a:rPr lang="en-IN" b="1" dirty="0" err="1"/>
              <a:t>balloc</a:t>
            </a:r>
            <a:r>
              <a:rPr lang="en-IN" b="1" dirty="0"/>
              <a:t>, </a:t>
            </a:r>
            <a:r>
              <a:rPr lang="en-IN" b="1" dirty="0" err="1"/>
              <a:t>bfree</a:t>
            </a:r>
            <a:r>
              <a:rPr lang="en-IN" b="1" dirty="0"/>
              <a:t> Functions</a:t>
            </a: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ialloc</a:t>
            </a:r>
            <a:r>
              <a:rPr lang="en-US" dirty="0"/>
              <a:t>: xv6 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IN" dirty="0"/>
              <a:t>To allocate a new </a:t>
            </a:r>
            <a:r>
              <a:rPr lang="en-IN" dirty="0" err="1"/>
              <a:t>inode</a:t>
            </a:r>
            <a:r>
              <a:rPr lang="en-IN" dirty="0"/>
              <a:t> (for example, when creating a file), xv6 calls </a:t>
            </a:r>
            <a:r>
              <a:rPr lang="en-IN" b="1" i="1" dirty="0" err="1"/>
              <a:t>ialloc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This function was mentioned at line no.5204 of xv6 code sheet no.52 of file</a:t>
            </a:r>
            <a:r>
              <a:rPr lang="en-IN" b="1" i="1" dirty="0"/>
              <a:t> </a:t>
            </a:r>
            <a:r>
              <a:rPr lang="en-IN" b="1" i="1" dirty="0" err="1"/>
              <a:t>fs.c</a:t>
            </a:r>
            <a:endParaRPr lang="en-IN" b="1" i="1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Learning Outcomes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To understand low level file system algorithms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ialloc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ifree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alloc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To explore the above algorithms in xv6 as case study.</a:t>
            </a:r>
          </a:p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To understand  the design and implementation of 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fs.c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6705599" y="0"/>
            <a:ext cx="24384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Xv6 function of </a:t>
            </a:r>
            <a:r>
              <a:rPr lang="en-US" sz="3600" b="1" i="1" dirty="0" err="1"/>
              <a:t>ialloc</a:t>
            </a:r>
            <a:endParaRPr lang="en-IN" sz="3600" b="1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467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KL Deemed to be University Logo"/>
          <p:cNvPicPr/>
          <p:nvPr/>
        </p:nvPicPr>
        <p:blipFill>
          <a:blip r:embed="rId3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i="1" dirty="0" err="1"/>
              <a:t>balloc</a:t>
            </a:r>
            <a:r>
              <a:rPr lang="en-US" sz="3600" b="1" i="1" dirty="0"/>
              <a:t> &amp; </a:t>
            </a:r>
            <a:r>
              <a:rPr lang="en-US" sz="3600" b="1" i="1" dirty="0" err="1"/>
              <a:t>bfree</a:t>
            </a:r>
            <a:r>
              <a:rPr lang="en-US" sz="3600" b="1" i="1" dirty="0"/>
              <a:t> in xv6</a:t>
            </a:r>
            <a:endParaRPr lang="en-IN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xv6’s block allocator maintains a free bitmap on disk, with one bit per block. 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A zero bit indicates that the corresponding block is free; a one bit indicates that it is in use.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The block allocator provides two functions: </a:t>
            </a:r>
            <a:r>
              <a:rPr lang="en-IN" dirty="0" err="1"/>
              <a:t>balloc</a:t>
            </a:r>
            <a:r>
              <a:rPr lang="en-IN" dirty="0"/>
              <a:t> allocates a new disk block, and </a:t>
            </a:r>
            <a:r>
              <a:rPr lang="en-IN" b="1" i="1" dirty="0" err="1"/>
              <a:t>bfree</a:t>
            </a:r>
            <a:r>
              <a:rPr lang="en-IN" b="1" i="1" dirty="0"/>
              <a:t> </a:t>
            </a:r>
            <a:r>
              <a:rPr lang="en-IN" dirty="0"/>
              <a:t>frees a block.</a:t>
            </a: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The loop in </a:t>
            </a:r>
            <a:r>
              <a:rPr lang="en-IN" sz="3600" dirty="0" err="1"/>
              <a:t>balloc</a:t>
            </a:r>
            <a:r>
              <a:rPr lang="en-IN" sz="3600" dirty="0"/>
              <a:t> at (5022) considers every block, starting at block 0 up to </a:t>
            </a:r>
            <a:r>
              <a:rPr lang="en-IN" sz="3600" dirty="0" err="1"/>
              <a:t>sb.size</a:t>
            </a:r>
            <a:r>
              <a:rPr lang="en-IN" sz="3600" dirty="0"/>
              <a:t>, the number of blocks in the file system.</a:t>
            </a:r>
          </a:p>
          <a:p>
            <a:pPr algn="just"/>
            <a:r>
              <a:rPr lang="en-IN" sz="3600" dirty="0"/>
              <a:t> It looks for a block whose bitmap bit is zero, indicating that it is free.</a:t>
            </a:r>
          </a:p>
          <a:p>
            <a:pPr algn="just"/>
            <a:r>
              <a:rPr lang="en-IN" sz="3600" dirty="0"/>
              <a:t> If </a:t>
            </a:r>
            <a:r>
              <a:rPr lang="en-IN" sz="3600" dirty="0" err="1"/>
              <a:t>balloc</a:t>
            </a:r>
            <a:r>
              <a:rPr lang="en-IN" sz="3600" dirty="0"/>
              <a:t> finds such a block, it updates the bitmap and returns the block.</a:t>
            </a: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304800"/>
          </a:xfrm>
        </p:spPr>
        <p:txBody>
          <a:bodyPr>
            <a:noAutofit/>
          </a:bodyPr>
          <a:lstStyle/>
          <a:p>
            <a:r>
              <a:rPr lang="en-US" sz="3200" dirty="0"/>
              <a:t>Xv6 function of </a:t>
            </a:r>
            <a:r>
              <a:rPr lang="en-US" sz="3200" b="1" i="1" dirty="0" err="1"/>
              <a:t>balloc</a:t>
            </a:r>
            <a:endParaRPr lang="en-IN" sz="3200" b="1" i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990600"/>
            <a:ext cx="8022244" cy="54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KL Deemed to be University Logo"/>
          <p:cNvPicPr/>
          <p:nvPr/>
        </p:nvPicPr>
        <p:blipFill>
          <a:blip r:embed="rId3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IN" b="1" i="1" dirty="0" err="1"/>
              <a:t>bfree</a:t>
            </a:r>
            <a:r>
              <a:rPr lang="en-IN" dirty="0"/>
              <a:t> (5052) finds the right bitmap block and clears the right bit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239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KL Deemed to be University Logo"/>
          <p:cNvPicPr/>
          <p:nvPr/>
        </p:nvPicPr>
        <p:blipFill>
          <a:blip r:embed="rId3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i="1" dirty="0" err="1"/>
              <a:t>itrunc</a:t>
            </a:r>
            <a:endParaRPr lang="en-IN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IN" b="1" i="1" dirty="0" err="1"/>
              <a:t>itrunc</a:t>
            </a:r>
            <a:r>
              <a:rPr lang="en-IN" dirty="0"/>
              <a:t> frees a file’s blocks, resetting the </a:t>
            </a:r>
            <a:r>
              <a:rPr lang="en-IN" dirty="0" err="1"/>
              <a:t>inode’s</a:t>
            </a:r>
            <a:r>
              <a:rPr lang="en-IN" dirty="0"/>
              <a:t> size to zero. 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b="1" i="1" dirty="0" err="1"/>
              <a:t>itrunc</a:t>
            </a:r>
            <a:r>
              <a:rPr lang="en-IN" b="1" i="1" dirty="0"/>
              <a:t> </a:t>
            </a:r>
            <a:r>
              <a:rPr lang="en-IN" dirty="0"/>
              <a:t>(5456) starts by freeing the direct blocks (5462-5467), then the ones listed in the indirect block (5472-5475), and finally the indirect block itself (5477-5478).</a:t>
            </a: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Xv6 function of </a:t>
            </a:r>
            <a:r>
              <a:rPr lang="en-US" b="1" i="1" dirty="0" err="1"/>
              <a:t>itrunc</a:t>
            </a:r>
            <a:endParaRPr lang="en-IN" b="1" i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KL Deemed to be University Logo"/>
          <p:cNvPicPr/>
          <p:nvPr/>
        </p:nvPicPr>
        <p:blipFill>
          <a:blip r:embed="rId3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Design and implementation of Algorithms in </a:t>
            </a:r>
            <a:r>
              <a:rPr lang="en-US" b="1" i="1" dirty="0" err="1"/>
              <a:t>fs.c</a:t>
            </a:r>
            <a:endParaRPr lang="en-IN" b="1" i="1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fs.c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fs.c</a:t>
            </a:r>
            <a:r>
              <a:rPr lang="en-US" dirty="0"/>
              <a:t> is the file that consists of the xv6 functions of file system implementations.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 err="1"/>
              <a:t>fs.c</a:t>
            </a:r>
            <a:r>
              <a:rPr lang="en-US" dirty="0"/>
              <a:t> exists from code sheets 49-57 in xv6 code sheet manual.</a:t>
            </a:r>
            <a:endParaRPr lang="en-IN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b="1" dirty="0"/>
              <a:t>File system implementation: Five layers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 </a:t>
            </a:r>
            <a:r>
              <a:rPr lang="en-IN" b="1" dirty="0"/>
              <a:t>Blocks</a:t>
            </a:r>
            <a:r>
              <a:rPr lang="en-IN" dirty="0"/>
              <a:t>: allocator for raw disk blocks.</a:t>
            </a:r>
          </a:p>
          <a:p>
            <a:pPr algn="just"/>
            <a:r>
              <a:rPr lang="en-IN" dirty="0"/>
              <a:t> </a:t>
            </a:r>
            <a:r>
              <a:rPr lang="en-IN" b="1" dirty="0"/>
              <a:t>Log</a:t>
            </a:r>
            <a:r>
              <a:rPr lang="en-IN" dirty="0"/>
              <a:t>: crash recovery for multi−step updates.</a:t>
            </a:r>
          </a:p>
          <a:p>
            <a:pPr algn="just"/>
            <a:r>
              <a:rPr lang="en-IN" dirty="0"/>
              <a:t> </a:t>
            </a:r>
            <a:r>
              <a:rPr lang="en-IN" b="1" dirty="0"/>
              <a:t>Files</a:t>
            </a:r>
            <a:r>
              <a:rPr lang="en-IN" dirty="0"/>
              <a:t>: </a:t>
            </a:r>
            <a:r>
              <a:rPr lang="en-IN" dirty="0" err="1"/>
              <a:t>inode</a:t>
            </a:r>
            <a:r>
              <a:rPr lang="en-IN" dirty="0"/>
              <a:t> allocator, reading, writing, metadata.</a:t>
            </a:r>
          </a:p>
          <a:p>
            <a:pPr algn="just"/>
            <a:r>
              <a:rPr lang="en-IN" b="1" dirty="0"/>
              <a:t>Directories</a:t>
            </a:r>
            <a:r>
              <a:rPr lang="en-IN" dirty="0"/>
              <a:t>: </a:t>
            </a:r>
            <a:r>
              <a:rPr lang="en-IN" dirty="0" err="1"/>
              <a:t>inode</a:t>
            </a:r>
            <a:r>
              <a:rPr lang="en-IN" dirty="0"/>
              <a:t> with special contents (list of other </a:t>
            </a:r>
            <a:r>
              <a:rPr lang="en-IN" dirty="0" err="1"/>
              <a:t>inodes</a:t>
            </a:r>
            <a:r>
              <a:rPr lang="en-IN" dirty="0"/>
              <a:t>!)</a:t>
            </a:r>
          </a:p>
          <a:p>
            <a:pPr algn="just"/>
            <a:r>
              <a:rPr lang="en-IN" b="1" dirty="0"/>
              <a:t> Names</a:t>
            </a:r>
            <a:r>
              <a:rPr lang="en-IN" dirty="0"/>
              <a:t>: paths like /</a:t>
            </a:r>
            <a:r>
              <a:rPr lang="en-IN" dirty="0" err="1"/>
              <a:t>usr</a:t>
            </a:r>
            <a:r>
              <a:rPr lang="en-IN" dirty="0"/>
              <a:t>/rtm/xv6/</a:t>
            </a:r>
            <a:r>
              <a:rPr lang="en-IN" dirty="0" err="1"/>
              <a:t>fs.c</a:t>
            </a:r>
            <a:r>
              <a:rPr lang="en-IN" dirty="0"/>
              <a:t> for convenient naming</a:t>
            </a: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Review of Session-6</a:t>
            </a:r>
            <a:endParaRPr lang="en-IN" b="1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371600"/>
            <a:ext cx="6096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Session-6-</a:t>
            </a:r>
            <a:r>
              <a:rPr lang="en-US" b="1" i="1" dirty="0"/>
              <a:t>inode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 err="1">
                <a:latin typeface="+mj-lt"/>
              </a:rPr>
              <a:t>inode</a:t>
            </a:r>
            <a:r>
              <a:rPr lang="en-US" dirty="0">
                <a:latin typeface="+mj-lt"/>
              </a:rPr>
              <a:t> stands for index node.</a:t>
            </a:r>
          </a:p>
          <a:p>
            <a:pPr algn="just"/>
            <a:r>
              <a:rPr lang="en-IN" dirty="0">
                <a:latin typeface="+mj-lt"/>
                <a:cs typeface="Times New Roman" pitchFamily="18" charset="0"/>
              </a:rPr>
              <a:t>In Unix based operating system each file is indexed by a number called </a:t>
            </a:r>
            <a:r>
              <a:rPr lang="en-IN" b="1" i="1" dirty="0" err="1">
                <a:latin typeface="+mj-lt"/>
                <a:cs typeface="Times New Roman" pitchFamily="18" charset="0"/>
              </a:rPr>
              <a:t>inode</a:t>
            </a:r>
            <a:r>
              <a:rPr lang="en-IN" b="1" i="1" dirty="0">
                <a:latin typeface="+mj-lt"/>
                <a:cs typeface="Times New Roman" pitchFamily="18" charset="0"/>
              </a:rPr>
              <a:t>(index node)</a:t>
            </a:r>
            <a:r>
              <a:rPr lang="en-IN" i="1" dirty="0">
                <a:latin typeface="+mj-lt"/>
                <a:cs typeface="Times New Roman" pitchFamily="18" charset="0"/>
              </a:rPr>
              <a:t> or </a:t>
            </a:r>
            <a:r>
              <a:rPr lang="en-IN" i="1" dirty="0" err="1">
                <a:latin typeface="+mj-lt"/>
                <a:cs typeface="Times New Roman" pitchFamily="18" charset="0"/>
              </a:rPr>
              <a:t>inode</a:t>
            </a:r>
            <a:r>
              <a:rPr lang="en-IN" i="1" dirty="0">
                <a:latin typeface="+mj-lt"/>
                <a:cs typeface="Times New Roman" pitchFamily="18" charset="0"/>
              </a:rPr>
              <a:t> number.</a:t>
            </a:r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It’s a name of a file in the form a number.</a:t>
            </a:r>
          </a:p>
          <a:p>
            <a:pPr algn="just"/>
            <a:r>
              <a:rPr lang="en-IN" dirty="0">
                <a:latin typeface="+mj-lt"/>
              </a:rPr>
              <a:t>The </a:t>
            </a:r>
            <a:r>
              <a:rPr lang="en-IN" b="1" i="1" dirty="0" err="1">
                <a:latin typeface="+mj-lt"/>
              </a:rPr>
              <a:t>inode</a:t>
            </a:r>
            <a:r>
              <a:rPr lang="en-IN" dirty="0">
                <a:latin typeface="+mj-lt"/>
              </a:rPr>
              <a:t> contains the information necessary for a process to access a file, such as file ownership, access rights, file size, and location of the file's data in the file system</a:t>
            </a:r>
            <a:r>
              <a:rPr lang="en-IN" b="1" dirty="0">
                <a:latin typeface="+mj-lt"/>
              </a:rPr>
              <a:t>.</a:t>
            </a:r>
          </a:p>
          <a:p>
            <a:pPr algn="just"/>
            <a:r>
              <a:rPr lang="en-IN" dirty="0" err="1"/>
              <a:t>inode</a:t>
            </a:r>
            <a:r>
              <a:rPr lang="en-IN" dirty="0"/>
              <a:t> contains the table of contents to locate a file's data on disk.</a:t>
            </a:r>
            <a:endParaRPr lang="en-IN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Also called as </a:t>
            </a:r>
            <a:r>
              <a:rPr lang="en-US" b="1" i="1" dirty="0">
                <a:latin typeface="+mj-lt"/>
              </a:rPr>
              <a:t>disk </a:t>
            </a:r>
            <a:r>
              <a:rPr lang="en-US" b="1" i="1" dirty="0" err="1">
                <a:latin typeface="+mj-lt"/>
              </a:rPr>
              <a:t>inode</a:t>
            </a:r>
            <a:r>
              <a:rPr lang="en-US" b="1" i="1" dirty="0">
                <a:latin typeface="+mj-lt"/>
              </a:rPr>
              <a:t>.</a:t>
            </a:r>
          </a:p>
          <a:p>
            <a:pPr algn="just"/>
            <a:endParaRPr lang="en-IN" b="1" i="1" dirty="0">
              <a:latin typeface="+mj-lt"/>
            </a:endParaRP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Review of Session-6- Concept of in-core </a:t>
            </a:r>
            <a:r>
              <a:rPr lang="en-US" sz="3600" b="1" dirty="0" err="1"/>
              <a:t>inode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When the file is opened, then the kernel copies the </a:t>
            </a:r>
            <a:r>
              <a:rPr lang="en-US" dirty="0" err="1"/>
              <a:t>inode</a:t>
            </a:r>
            <a:r>
              <a:rPr lang="en-US" dirty="0"/>
              <a:t>(disk </a:t>
            </a:r>
            <a:r>
              <a:rPr lang="en-US" dirty="0" err="1"/>
              <a:t>inode</a:t>
            </a:r>
            <a:r>
              <a:rPr lang="en-US" dirty="0"/>
              <a:t>) into main memory area called </a:t>
            </a:r>
            <a:r>
              <a:rPr lang="en-US" dirty="0" err="1"/>
              <a:t>inode</a:t>
            </a:r>
            <a:r>
              <a:rPr lang="en-US" dirty="0"/>
              <a:t> cache, just like the buffer cache.</a:t>
            </a:r>
          </a:p>
          <a:p>
            <a:pPr algn="just"/>
            <a:r>
              <a:rPr lang="en-US" dirty="0"/>
              <a:t>So, this copy of disk </a:t>
            </a:r>
            <a:r>
              <a:rPr lang="en-US" dirty="0" err="1"/>
              <a:t>inode</a:t>
            </a:r>
            <a:r>
              <a:rPr lang="en-US" dirty="0"/>
              <a:t> present in MM is called as </a:t>
            </a:r>
            <a:r>
              <a:rPr lang="en-US" b="1" i="1" dirty="0"/>
              <a:t>in-core </a:t>
            </a:r>
            <a:r>
              <a:rPr lang="en-US" b="1" i="1" dirty="0" err="1"/>
              <a:t>inode</a:t>
            </a:r>
            <a:r>
              <a:rPr lang="en-US" dirty="0"/>
              <a:t>.</a:t>
            </a:r>
          </a:p>
          <a:p>
            <a:pPr algn="just"/>
            <a:r>
              <a:rPr lang="en-IN" dirty="0"/>
              <a:t>As the file changes, the </a:t>
            </a:r>
            <a:r>
              <a:rPr lang="en-IN" b="1" i="1" dirty="0"/>
              <a:t>in-core </a:t>
            </a:r>
            <a:r>
              <a:rPr lang="en-IN" b="1" i="1" dirty="0" err="1"/>
              <a:t>inode</a:t>
            </a:r>
            <a:r>
              <a:rPr lang="en-IN" b="1" i="1" dirty="0"/>
              <a:t> </a:t>
            </a:r>
            <a:r>
              <a:rPr lang="en-IN" dirty="0"/>
              <a:t>is updated usually more often than the on-disk copy.</a:t>
            </a:r>
          </a:p>
          <a:p>
            <a:pPr algn="just"/>
            <a:r>
              <a:rPr lang="en-IN" dirty="0"/>
              <a:t>The in-core </a:t>
            </a:r>
            <a:r>
              <a:rPr lang="en-IN" dirty="0" err="1"/>
              <a:t>inode</a:t>
            </a:r>
            <a:r>
              <a:rPr lang="en-IN" dirty="0"/>
              <a:t> contains up-to-date information on the state of the file</a:t>
            </a:r>
          </a:p>
          <a:p>
            <a:pPr algn="just"/>
            <a:r>
              <a:rPr lang="en-US" dirty="0"/>
              <a:t>This is allocation is done using </a:t>
            </a:r>
            <a:r>
              <a:rPr lang="en-US" b="1" i="1" dirty="0" err="1"/>
              <a:t>iget</a:t>
            </a:r>
            <a:r>
              <a:rPr lang="en-US" dirty="0"/>
              <a:t> algorithm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Review of Session-6- </a:t>
            </a:r>
            <a:r>
              <a:rPr lang="en-US" b="1" dirty="0" err="1"/>
              <a:t>iget</a:t>
            </a:r>
            <a:r>
              <a:rPr lang="en-US" b="1" dirty="0"/>
              <a:t> </a:t>
            </a:r>
            <a:r>
              <a:rPr lang="en-US" b="1" dirty="0" err="1"/>
              <a:t>Algorith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IN" b="1" dirty="0" err="1"/>
              <a:t>iget</a:t>
            </a:r>
            <a:r>
              <a:rPr lang="en-IN" dirty="0"/>
              <a:t> algorithm allocates an in-core copy of an </a:t>
            </a:r>
            <a:r>
              <a:rPr lang="en-IN" dirty="0" err="1"/>
              <a:t>inode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It is almost identical to the algorithm </a:t>
            </a:r>
            <a:r>
              <a:rPr lang="en-IN" b="1" i="1" dirty="0" err="1"/>
              <a:t>getblk</a:t>
            </a:r>
            <a:r>
              <a:rPr lang="en-IN" dirty="0"/>
              <a:t> for finding a disk block in the buffer cache.</a:t>
            </a:r>
          </a:p>
          <a:p>
            <a:pPr algn="just"/>
            <a:r>
              <a:rPr lang="en-IN" dirty="0"/>
              <a:t>Here, The kernel maps the device number and </a:t>
            </a:r>
            <a:r>
              <a:rPr lang="en-IN" dirty="0" err="1"/>
              <a:t>iode</a:t>
            </a:r>
            <a:r>
              <a:rPr lang="en-IN" dirty="0"/>
              <a:t> number into a hash queue and searches the queue for the </a:t>
            </a:r>
            <a:r>
              <a:rPr lang="en-IN" dirty="0" err="1"/>
              <a:t>inode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If it cannot find the </a:t>
            </a:r>
            <a:r>
              <a:rPr lang="en-IN" dirty="0" err="1"/>
              <a:t>inode</a:t>
            </a:r>
            <a:r>
              <a:rPr lang="en-IN" dirty="0"/>
              <a:t>, it allocates one from the free list and locks it.</a:t>
            </a:r>
          </a:p>
          <a:p>
            <a:pPr algn="just"/>
            <a:r>
              <a:rPr lang="en-IN" dirty="0"/>
              <a:t>The kernel then prepares to read the disk copy of the newly accessed </a:t>
            </a:r>
            <a:r>
              <a:rPr lang="en-IN" dirty="0" err="1"/>
              <a:t>inode</a:t>
            </a:r>
            <a:r>
              <a:rPr lang="en-IN" dirty="0"/>
              <a:t> into the in-core copy.</a:t>
            </a:r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/>
              <a:t>Review of Session-6-</a:t>
            </a:r>
            <a:r>
              <a:rPr lang="en-US" sz="2800" b="1" i="1" dirty="0"/>
              <a:t>iput</a:t>
            </a:r>
            <a:r>
              <a:rPr lang="en-US" sz="2800" b="1" dirty="0"/>
              <a:t> Algorithm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i="1" dirty="0" err="1"/>
              <a:t>iput</a:t>
            </a:r>
            <a:r>
              <a:rPr lang="en-IN" b="1" i="1" dirty="0"/>
              <a:t> </a:t>
            </a:r>
            <a:r>
              <a:rPr lang="en-IN" dirty="0"/>
              <a:t>algorithm is used to release the </a:t>
            </a:r>
            <a:r>
              <a:rPr lang="en-IN" dirty="0" err="1"/>
              <a:t>inodes</a:t>
            </a:r>
            <a:endParaRPr lang="en-IN" dirty="0"/>
          </a:p>
          <a:p>
            <a:pPr algn="just"/>
            <a:r>
              <a:rPr lang="en-IN" dirty="0"/>
              <a:t>When the kernel releases an </a:t>
            </a:r>
            <a:r>
              <a:rPr lang="en-IN" dirty="0" err="1"/>
              <a:t>inode</a:t>
            </a:r>
            <a:r>
              <a:rPr lang="en-IN" dirty="0"/>
              <a:t> ,</a:t>
            </a:r>
            <a:r>
              <a:rPr lang="en-IN" i="1" dirty="0"/>
              <a:t>it decrements its </a:t>
            </a:r>
            <a:r>
              <a:rPr lang="en-IN" dirty="0"/>
              <a:t>in-core reference count. </a:t>
            </a:r>
          </a:p>
          <a:p>
            <a:pPr algn="just"/>
            <a:r>
              <a:rPr lang="en-IN" dirty="0"/>
              <a:t>If the count drops to 0, the kernel writes the </a:t>
            </a:r>
            <a:r>
              <a:rPr lang="en-IN" dirty="0" err="1"/>
              <a:t>inode</a:t>
            </a:r>
            <a:r>
              <a:rPr lang="en-IN" dirty="0"/>
              <a:t> to disk if the in-core copy differs from the disk copy. </a:t>
            </a:r>
          </a:p>
          <a:p>
            <a:pPr algn="just"/>
            <a:r>
              <a:rPr lang="en-IN" dirty="0"/>
              <a:t>They differ if the file data has changed, if the file access time has changed, or if the file owner or access permissions have changed.</a:t>
            </a:r>
          </a:p>
          <a:p>
            <a:pPr algn="just"/>
            <a:r>
              <a:rPr lang="en-IN" dirty="0"/>
              <a:t> Now, the kernel places the </a:t>
            </a:r>
            <a:r>
              <a:rPr lang="en-IN" dirty="0" err="1"/>
              <a:t>inode</a:t>
            </a:r>
            <a:r>
              <a:rPr lang="en-IN" dirty="0"/>
              <a:t> on the free list of </a:t>
            </a:r>
            <a:r>
              <a:rPr lang="en-IN" dirty="0" err="1"/>
              <a:t>inodes</a:t>
            </a:r>
            <a:r>
              <a:rPr lang="en-IN" dirty="0"/>
              <a:t>, effectively caching the </a:t>
            </a:r>
            <a:r>
              <a:rPr lang="en-IN" dirty="0" err="1"/>
              <a:t>inode</a:t>
            </a:r>
            <a:r>
              <a:rPr lang="en-IN" dirty="0"/>
              <a:t> in case it is needed again soon. </a:t>
            </a:r>
          </a:p>
          <a:p>
            <a:pPr algn="just">
              <a:buNone/>
            </a:pPr>
            <a:endParaRPr lang="en-IN" dirty="0"/>
          </a:p>
        </p:txBody>
      </p:sp>
      <p:pic>
        <p:nvPicPr>
          <p:cNvPr id="4" name="Picture 3" descr="KL Deemed to be University Logo"/>
          <p:cNvPicPr/>
          <p:nvPr/>
        </p:nvPicPr>
        <p:blipFill>
          <a:blip r:embed="rId2" cstate="print"/>
          <a:srcRect r="28073"/>
          <a:stretch>
            <a:fillRect/>
          </a:stretch>
        </p:blipFill>
        <p:spPr bwMode="auto">
          <a:xfrm>
            <a:off x="7315199" y="0"/>
            <a:ext cx="18288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bmap</a:t>
            </a:r>
            <a:r>
              <a:rPr lang="en-US" b="1" dirty="0"/>
              <a:t> </a:t>
            </a:r>
            <a:r>
              <a:rPr lang="en-US" dirty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pPr algn="just"/>
            <a:endParaRPr lang="en-IN" dirty="0"/>
          </a:p>
          <a:p>
            <a:pPr algn="just"/>
            <a:r>
              <a:rPr lang="en-IN" dirty="0"/>
              <a:t>To convert logical byte offset of a file to a physical disk block.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1924</Words>
  <Application>Microsoft Office PowerPoint</Application>
  <PresentationFormat>On-screen Show (4:3)</PresentationFormat>
  <Paragraphs>152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Operating Systems Design( 19CS2106S)  Session-7 Low-Level File System Algorithms (Internal Representation of Files)</vt:lpstr>
      <vt:lpstr>Session Plan</vt:lpstr>
      <vt:lpstr>Learning Outcomes</vt:lpstr>
      <vt:lpstr>Review of Session-6</vt:lpstr>
      <vt:lpstr>Review of Session-6-inode</vt:lpstr>
      <vt:lpstr>Review of Session-6- Concept of in-core inode</vt:lpstr>
      <vt:lpstr>Review of Session-6- iget Algorith</vt:lpstr>
      <vt:lpstr>Review of Session-6-iput Algorithm</vt:lpstr>
      <vt:lpstr>bmap  Algorithm</vt:lpstr>
      <vt:lpstr> Review of Session-6-namei Algorithm</vt:lpstr>
      <vt:lpstr>Session-7</vt:lpstr>
      <vt:lpstr>Lets start with concept of Super Block</vt:lpstr>
      <vt:lpstr>Super Block</vt:lpstr>
      <vt:lpstr>Fields of Super Block</vt:lpstr>
      <vt:lpstr>ialloc  Algorithm</vt:lpstr>
      <vt:lpstr>ialloc  Algorithm</vt:lpstr>
      <vt:lpstr>ialloc Algorithm</vt:lpstr>
      <vt:lpstr>ialloc Algorithm</vt:lpstr>
      <vt:lpstr>ialloc  Algorithm</vt:lpstr>
      <vt:lpstr>ifree  Algorithm</vt:lpstr>
      <vt:lpstr>ifree Algorithm</vt:lpstr>
      <vt:lpstr>ifree Algorithm</vt:lpstr>
      <vt:lpstr>Allocation &amp; Free of Disk Blocks</vt:lpstr>
      <vt:lpstr>alloc  Algorithm</vt:lpstr>
      <vt:lpstr>alloc  Algorithm</vt:lpstr>
      <vt:lpstr>alloc Algorithm</vt:lpstr>
      <vt:lpstr>free  Algorithm</vt:lpstr>
      <vt:lpstr>PowerPoint Presentation</vt:lpstr>
      <vt:lpstr>ialloc: xv6 Case Study</vt:lpstr>
      <vt:lpstr>Xv6 function of ialloc</vt:lpstr>
      <vt:lpstr>balloc &amp; bfree in xv6</vt:lpstr>
      <vt:lpstr>PowerPoint Presentation</vt:lpstr>
      <vt:lpstr>Xv6 function of balloc</vt:lpstr>
      <vt:lpstr>bfree (5052) finds the right bitmap block and clears the right bit</vt:lpstr>
      <vt:lpstr>itrunc</vt:lpstr>
      <vt:lpstr>Xv6 function of itrunc</vt:lpstr>
      <vt:lpstr>PowerPoint Presentation</vt:lpstr>
      <vt:lpstr>fs.c</vt:lpstr>
      <vt:lpstr> File system implementation: Five layers: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Session-8 Low-Level File System Algorithms</dc:title>
  <dc:creator>Nithish Nani</dc:creator>
  <cp:lastModifiedBy>M Sai Prasanthi</cp:lastModifiedBy>
  <cp:revision>230</cp:revision>
  <dcterms:created xsi:type="dcterms:W3CDTF">2006-08-16T00:00:00Z</dcterms:created>
  <dcterms:modified xsi:type="dcterms:W3CDTF">2020-08-23T15:09:21Z</dcterms:modified>
</cp:coreProperties>
</file>