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61" r:id="rId4"/>
    <p:sldId id="260" r:id="rId5"/>
    <p:sldId id="262" r:id="rId6"/>
    <p:sldId id="259" r:id="rId7"/>
    <p:sldId id="276" r:id="rId8"/>
    <p:sldId id="263" r:id="rId9"/>
    <p:sldId id="258" r:id="rId10"/>
    <p:sldId id="264" r:id="rId11"/>
    <p:sldId id="265" r:id="rId12"/>
    <p:sldId id="267" r:id="rId13"/>
    <p:sldId id="281" r:id="rId14"/>
    <p:sldId id="268" r:id="rId15"/>
    <p:sldId id="269" r:id="rId16"/>
    <p:sldId id="270" r:id="rId17"/>
    <p:sldId id="274" r:id="rId18"/>
    <p:sldId id="275" r:id="rId19"/>
    <p:sldId id="271" r:id="rId20"/>
    <p:sldId id="272" r:id="rId21"/>
    <p:sldId id="280" r:id="rId22"/>
    <p:sldId id="273" r:id="rId23"/>
    <p:sldId id="277" r:id="rId24"/>
    <p:sldId id="278" r:id="rId25"/>
    <p:sldId id="279" r:id="rId26"/>
    <p:sldId id="282" r:id="rId27"/>
    <p:sldId id="283" r:id="rId28"/>
    <p:sldId id="286" r:id="rId29"/>
    <p:sldId id="284" r:id="rId30"/>
    <p:sldId id="285" r:id="rId31"/>
    <p:sldId id="293" r:id="rId32"/>
    <p:sldId id="302" r:id="rId33"/>
    <p:sldId id="295" r:id="rId34"/>
    <p:sldId id="294" r:id="rId35"/>
    <p:sldId id="296" r:id="rId36"/>
    <p:sldId id="297" r:id="rId37"/>
    <p:sldId id="298" r:id="rId38"/>
    <p:sldId id="299" r:id="rId39"/>
    <p:sldId id="30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2819399"/>
          </a:xfrm>
        </p:spPr>
        <p:txBody>
          <a:bodyPr>
            <a:normAutofit fontScale="90000"/>
          </a:bodyPr>
          <a:lstStyle/>
          <a:p>
            <a:br>
              <a:rPr lang="en-IN" b="1" dirty="0">
                <a:latin typeface="Times New Roman" pitchFamily="18" charset="0"/>
                <a:cs typeface="Times New Roman" pitchFamily="18" charset="0"/>
              </a:rPr>
            </a:br>
            <a:r>
              <a:rPr lang="en-IN" b="1" dirty="0">
                <a:latin typeface="Times New Roman" pitchFamily="18" charset="0"/>
                <a:cs typeface="Times New Roman" pitchFamily="18" charset="0"/>
              </a:rPr>
              <a:t>Operating Systems Design</a:t>
            </a:r>
            <a:br>
              <a:rPr lang="en-IN" b="1" dirty="0">
                <a:latin typeface="Times New Roman" pitchFamily="18" charset="0"/>
                <a:cs typeface="Times New Roman" pitchFamily="18" charset="0"/>
              </a:rPr>
            </a:br>
            <a:r>
              <a:rPr lang="en-IN" b="1" dirty="0">
                <a:latin typeface="Times New Roman" pitchFamily="18" charset="0"/>
                <a:cs typeface="Times New Roman" pitchFamily="18" charset="0"/>
              </a:rPr>
              <a:t>19CS2106S</a:t>
            </a:r>
            <a:br>
              <a:rPr lang="en-IN" dirty="0">
                <a:solidFill>
                  <a:srgbClr val="FF0000"/>
                </a:solidFill>
              </a:rPr>
            </a:b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Session-8</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File System Calls</a:t>
            </a:r>
            <a:br>
              <a:rPr lang="en-US"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pic>
        <p:nvPicPr>
          <p:cNvPr id="6" name="Picture 5" descr="KL Deemed to be University Logo"/>
          <p:cNvPicPr/>
          <p:nvPr/>
        </p:nvPicPr>
        <p:blipFill>
          <a:blip r:embed="rId2" cstate="print"/>
          <a:srcRect r="28073"/>
          <a:stretch>
            <a:fillRect/>
          </a:stretch>
        </p:blipFill>
        <p:spPr bwMode="auto">
          <a:xfrm>
            <a:off x="3276600" y="4495800"/>
            <a:ext cx="2438401" cy="12192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latin typeface="Times New Roman" pitchFamily="18" charset="0"/>
                <a:cs typeface="Times New Roman" pitchFamily="18" charset="0"/>
              </a:rPr>
              <a:t>Syntax </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105400"/>
          </a:xfrm>
        </p:spPr>
        <p:txBody>
          <a:bodyPr/>
          <a:lstStyle/>
          <a:p>
            <a:pPr>
              <a:buNone/>
            </a:pPr>
            <a:endParaRPr lang="en-IN" b="1" dirty="0"/>
          </a:p>
          <a:p>
            <a:pPr>
              <a:buNone/>
            </a:pPr>
            <a:endParaRPr lang="en-IN" b="1" dirty="0"/>
          </a:p>
          <a:p>
            <a:pPr>
              <a:buNone/>
            </a:pPr>
            <a:r>
              <a:rPr lang="en-IN" b="1" i="1" dirty="0">
                <a:latin typeface="Times New Roman" pitchFamily="18" charset="0"/>
                <a:cs typeface="Times New Roman" pitchFamily="18" charset="0"/>
              </a:rPr>
              <a:t>        </a:t>
            </a:r>
            <a:r>
              <a:rPr lang="en-IN" b="1" i="1" dirty="0" err="1">
                <a:latin typeface="Times New Roman" pitchFamily="18" charset="0"/>
                <a:cs typeface="Times New Roman" pitchFamily="18" charset="0"/>
              </a:rPr>
              <a:t>fd</a:t>
            </a:r>
            <a:r>
              <a:rPr lang="en-IN" b="1" i="1" dirty="0">
                <a:latin typeface="Times New Roman" pitchFamily="18" charset="0"/>
                <a:cs typeface="Times New Roman" pitchFamily="18" charset="0"/>
              </a:rPr>
              <a:t> =open(pathname, flags, modes);</a:t>
            </a:r>
          </a:p>
          <a:p>
            <a:pPr>
              <a:buNone/>
            </a:pPr>
            <a:r>
              <a:rPr lang="en-US" b="1" i="1" dirty="0">
                <a:latin typeface="Times New Roman" pitchFamily="18" charset="0"/>
                <a:cs typeface="Times New Roman" pitchFamily="18" charset="0"/>
              </a:rPr>
              <a:t>                           Or</a:t>
            </a:r>
          </a:p>
          <a:p>
            <a:pPr>
              <a:buNone/>
            </a:pP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int</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fd</a:t>
            </a:r>
            <a:r>
              <a:rPr lang="en-US" b="1" i="1" dirty="0">
                <a:latin typeface="Times New Roman" pitchFamily="18" charset="0"/>
                <a:cs typeface="Times New Roman" pitchFamily="18" charset="0"/>
              </a:rPr>
              <a:t> = open(pathname , flags , modes);</a:t>
            </a:r>
            <a:endParaRPr lang="en-IN" i="1"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324600" y="0"/>
            <a:ext cx="2438401" cy="1219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itchFamily="18" charset="0"/>
                <a:cs typeface="Times New Roman" pitchFamily="18" charset="0"/>
              </a:rPr>
              <a:t>Here</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endParaRPr lang="en-IN" b="1" i="1" dirty="0"/>
          </a:p>
          <a:p>
            <a:pPr>
              <a:buNone/>
            </a:pPr>
            <a:endParaRPr lang="en-IN" b="1" i="1" dirty="0"/>
          </a:p>
          <a:p>
            <a:pPr>
              <a:buNone/>
            </a:pPr>
            <a:r>
              <a:rPr lang="en-IN" b="1" i="1" dirty="0"/>
              <a:t>  </a:t>
            </a:r>
            <a:r>
              <a:rPr lang="en-IN" b="1" i="1" dirty="0">
                <a:latin typeface="Times New Roman" pitchFamily="18" charset="0"/>
                <a:cs typeface="Times New Roman" pitchFamily="18" charset="0"/>
              </a:rPr>
              <a:t>pathname </a:t>
            </a:r>
            <a:r>
              <a:rPr lang="en-IN" dirty="0">
                <a:latin typeface="Times New Roman" pitchFamily="18" charset="0"/>
                <a:cs typeface="Times New Roman" pitchFamily="18" charset="0"/>
              </a:rPr>
              <a:t>is a file name, </a:t>
            </a:r>
            <a:r>
              <a:rPr lang="en-IN" b="1" i="1" dirty="0">
                <a:latin typeface="Times New Roman" pitchFamily="18" charset="0"/>
                <a:cs typeface="Times New Roman" pitchFamily="18" charset="0"/>
              </a:rPr>
              <a:t>flags</a:t>
            </a:r>
            <a:r>
              <a:rPr lang="en-IN" dirty="0">
                <a:latin typeface="Times New Roman" pitchFamily="18" charset="0"/>
                <a:cs typeface="Times New Roman" pitchFamily="18" charset="0"/>
              </a:rPr>
              <a:t> indicate the type of open (such as for reading or writing), and </a:t>
            </a:r>
            <a:r>
              <a:rPr lang="en-IN" b="1" i="1" dirty="0">
                <a:latin typeface="Times New Roman" pitchFamily="18" charset="0"/>
                <a:cs typeface="Times New Roman" pitchFamily="18" charset="0"/>
              </a:rPr>
              <a:t>modes</a:t>
            </a:r>
            <a:r>
              <a:rPr lang="en-IN" dirty="0">
                <a:latin typeface="Times New Roman" pitchFamily="18" charset="0"/>
                <a:cs typeface="Times New Roman" pitchFamily="18" charset="0"/>
              </a:rPr>
              <a:t> give the file permissions if the file is being created.</a:t>
            </a:r>
          </a:p>
        </p:txBody>
      </p:sp>
      <p:pic>
        <p:nvPicPr>
          <p:cNvPr id="4" name="Picture 3" descr="KL Deemed to be University Logo"/>
          <p:cNvPicPr/>
          <p:nvPr/>
        </p:nvPicPr>
        <p:blipFill>
          <a:blip r:embed="rId2" cstate="print"/>
          <a:srcRect r="28073"/>
          <a:stretch>
            <a:fillRect/>
          </a:stretch>
        </p:blipFill>
        <p:spPr bwMode="auto">
          <a:xfrm>
            <a:off x="6477000" y="0"/>
            <a:ext cx="2438401" cy="1219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i="1" dirty="0">
                <a:latin typeface="Times New Roman" pitchFamily="18" charset="0"/>
                <a:cs typeface="Times New Roman" pitchFamily="18" charset="0"/>
              </a:rPr>
              <a:t>open ( ) </a:t>
            </a:r>
            <a:r>
              <a:rPr lang="en-US" sz="3600" b="1" dirty="0">
                <a:latin typeface="Times New Roman" pitchFamily="18" charset="0"/>
                <a:cs typeface="Times New Roman" pitchFamily="18" charset="0"/>
              </a:rPr>
              <a:t>file system Call</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257800"/>
          </a:xfrm>
        </p:spPr>
        <p:txBody>
          <a:bodyPr>
            <a:normAutofit lnSpcReduction="10000"/>
          </a:bodyPr>
          <a:lstStyle/>
          <a:p>
            <a:pPr algn="just"/>
            <a:r>
              <a:rPr lang="en-IN" dirty="0">
                <a:latin typeface="Times New Roman" pitchFamily="18" charset="0"/>
                <a:cs typeface="Times New Roman" pitchFamily="18" charset="0"/>
              </a:rPr>
              <a:t>The </a:t>
            </a:r>
            <a:r>
              <a:rPr lang="en-IN" i="1" dirty="0">
                <a:latin typeface="Times New Roman" pitchFamily="18" charset="0"/>
                <a:cs typeface="Times New Roman" pitchFamily="18" charset="0"/>
              </a:rPr>
              <a:t>open system call is the first step a process must take to access the data in a </a:t>
            </a:r>
            <a:r>
              <a:rPr lang="en-IN" dirty="0">
                <a:latin typeface="Times New Roman" pitchFamily="18" charset="0"/>
                <a:cs typeface="Times New Roman" pitchFamily="18" charset="0"/>
              </a:rPr>
              <a:t>file. </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The syntax for the </a:t>
            </a:r>
            <a:r>
              <a:rPr lang="en-IN" i="1" dirty="0">
                <a:latin typeface="Times New Roman" pitchFamily="18" charset="0"/>
                <a:cs typeface="Times New Roman" pitchFamily="18" charset="0"/>
              </a:rPr>
              <a:t>open system call is</a:t>
            </a:r>
          </a:p>
          <a:p>
            <a:pPr algn="just">
              <a:buNone/>
            </a:pPr>
            <a:r>
              <a:rPr lang="en-IN" b="1" i="1" dirty="0">
                <a:latin typeface="Times New Roman" pitchFamily="18" charset="0"/>
                <a:cs typeface="Times New Roman" pitchFamily="18" charset="0"/>
              </a:rPr>
              <a:t>     </a:t>
            </a:r>
            <a:r>
              <a:rPr lang="en-IN" b="1" i="1" dirty="0" err="1">
                <a:latin typeface="Times New Roman" pitchFamily="18" charset="0"/>
                <a:cs typeface="Times New Roman" pitchFamily="18" charset="0"/>
              </a:rPr>
              <a:t>fd</a:t>
            </a:r>
            <a:r>
              <a:rPr lang="en-IN" b="1" i="1" dirty="0">
                <a:latin typeface="Times New Roman" pitchFamily="18" charset="0"/>
                <a:cs typeface="Times New Roman" pitchFamily="18" charset="0"/>
              </a:rPr>
              <a:t> =open(pathname, flags, modes);</a:t>
            </a:r>
          </a:p>
          <a:p>
            <a:pPr algn="just">
              <a:buNone/>
            </a:pP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Here </a:t>
            </a:r>
            <a:r>
              <a:rPr lang="en-IN" b="1" i="1" dirty="0">
                <a:latin typeface="Times New Roman" pitchFamily="18" charset="0"/>
                <a:cs typeface="Times New Roman" pitchFamily="18" charset="0"/>
              </a:rPr>
              <a:t>pathname</a:t>
            </a:r>
            <a:r>
              <a:rPr lang="en-IN" i="1" dirty="0">
                <a:latin typeface="Times New Roman" pitchFamily="18" charset="0"/>
                <a:cs typeface="Times New Roman" pitchFamily="18" charset="0"/>
              </a:rPr>
              <a:t> is a file name, </a:t>
            </a:r>
            <a:r>
              <a:rPr lang="en-IN" b="1" i="1" dirty="0">
                <a:latin typeface="Times New Roman" pitchFamily="18" charset="0"/>
                <a:cs typeface="Times New Roman" pitchFamily="18" charset="0"/>
              </a:rPr>
              <a:t>flags</a:t>
            </a:r>
            <a:r>
              <a:rPr lang="en-IN" i="1" dirty="0">
                <a:latin typeface="Times New Roman" pitchFamily="18" charset="0"/>
                <a:cs typeface="Times New Roman" pitchFamily="18" charset="0"/>
              </a:rPr>
              <a:t> indicate the type of open (such as for reading </a:t>
            </a:r>
            <a:r>
              <a:rPr lang="en-IN" dirty="0">
                <a:latin typeface="Times New Roman" pitchFamily="18" charset="0"/>
                <a:cs typeface="Times New Roman" pitchFamily="18" charset="0"/>
              </a:rPr>
              <a:t>or writing), and </a:t>
            </a:r>
            <a:r>
              <a:rPr lang="en-IN" b="1" i="1" dirty="0">
                <a:latin typeface="Times New Roman" pitchFamily="18" charset="0"/>
                <a:cs typeface="Times New Roman" pitchFamily="18" charset="0"/>
              </a:rPr>
              <a:t>modes</a:t>
            </a:r>
            <a:r>
              <a:rPr lang="en-IN" i="1" dirty="0">
                <a:latin typeface="Times New Roman" pitchFamily="18" charset="0"/>
                <a:cs typeface="Times New Roman" pitchFamily="18" charset="0"/>
              </a:rPr>
              <a:t> give the file permissions if the file is being created.</a:t>
            </a:r>
            <a:endParaRPr lang="en-IN"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599" y="0"/>
            <a:ext cx="2438401" cy="1219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US" dirty="0"/>
          </a:p>
          <a:p>
            <a:endParaRPr lang="en-US" dirty="0"/>
          </a:p>
          <a:p>
            <a:r>
              <a:rPr lang="en-US" b="1" dirty="0">
                <a:latin typeface="Times New Roman" pitchFamily="18" charset="0"/>
                <a:cs typeface="Times New Roman" pitchFamily="18" charset="0"/>
              </a:rPr>
              <a:t>Algorithmic Design-open ( ) file system call</a:t>
            </a:r>
            <a:endParaRPr lang="en-IN" b="1"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599" y="304800"/>
            <a:ext cx="2438401" cy="1219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a:latin typeface="Times New Roman" pitchFamily="18" charset="0"/>
                <a:cs typeface="Times New Roman" pitchFamily="18" charset="0"/>
              </a:rPr>
              <a:t>Algorithmic Design for open ( ) system call</a:t>
            </a:r>
            <a:endParaRPr lang="en-IN" sz="36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269878" y="1143001"/>
            <a:ext cx="8264522" cy="53340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599" y="0"/>
            <a:ext cx="2438401" cy="12192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IN" dirty="0"/>
          </a:p>
        </p:txBody>
      </p:sp>
      <p:sp>
        <p:nvSpPr>
          <p:cNvPr id="3" name="Content Placeholder 2"/>
          <p:cNvSpPr>
            <a:spLocks noGrp="1"/>
          </p:cNvSpPr>
          <p:nvPr>
            <p:ph idx="1"/>
          </p:nvPr>
        </p:nvSpPr>
        <p:spPr>
          <a:xfrm>
            <a:off x="457200" y="1143000"/>
            <a:ext cx="8229600" cy="5334000"/>
          </a:xfrm>
        </p:spPr>
        <p:txBody>
          <a:bodyPr>
            <a:normAutofit fontScale="92500" lnSpcReduction="10000"/>
          </a:bodyPr>
          <a:lstStyle/>
          <a:p>
            <a:pPr algn="just"/>
            <a:r>
              <a:rPr lang="en-IN" dirty="0">
                <a:latin typeface="Times New Roman" pitchFamily="18" charset="0"/>
                <a:cs typeface="Times New Roman" pitchFamily="18" charset="0"/>
              </a:rPr>
              <a:t>The kernel searches the file system for the file name parameter using algorithm </a:t>
            </a:r>
            <a:r>
              <a:rPr lang="en-IN" b="1" i="1" dirty="0" err="1">
                <a:latin typeface="Times New Roman" pitchFamily="18" charset="0"/>
                <a:cs typeface="Times New Roman" pitchFamily="18" charset="0"/>
              </a:rPr>
              <a:t>namei</a:t>
            </a:r>
            <a:r>
              <a:rPr lang="en-IN" i="1" dirty="0">
                <a:latin typeface="Times New Roman" pitchFamily="18" charset="0"/>
                <a:cs typeface="Times New Roman" pitchFamily="18" charset="0"/>
              </a:rPr>
              <a:t> </a:t>
            </a:r>
            <a:r>
              <a:rPr lang="en-IN" dirty="0">
                <a:latin typeface="Times New Roman" pitchFamily="18" charset="0"/>
                <a:cs typeface="Times New Roman" pitchFamily="18" charset="0"/>
              </a:rPr>
              <a:t>.</a:t>
            </a:r>
          </a:p>
          <a:p>
            <a:pPr algn="just"/>
            <a:r>
              <a:rPr lang="en-IN" dirty="0">
                <a:latin typeface="Times New Roman" pitchFamily="18" charset="0"/>
                <a:cs typeface="Times New Roman" pitchFamily="18" charset="0"/>
              </a:rPr>
              <a:t>It checks permissions for opening the file after it finds the in-core mode and allocates an entry in the file table for the open file.</a:t>
            </a:r>
          </a:p>
          <a:p>
            <a:pPr algn="just"/>
            <a:r>
              <a:rPr lang="en-IN" dirty="0">
                <a:latin typeface="Times New Roman" pitchFamily="18" charset="0"/>
                <a:cs typeface="Times New Roman" pitchFamily="18" charset="0"/>
              </a:rPr>
              <a:t> The file table entry contains a pointer to the mode of the open file and a field that indicates the byte offset in the file where the kernel expects the next read or write to begin. </a:t>
            </a:r>
          </a:p>
          <a:p>
            <a:pPr algn="just"/>
            <a:r>
              <a:rPr lang="en-IN" dirty="0">
                <a:latin typeface="Times New Roman" pitchFamily="18" charset="0"/>
                <a:cs typeface="Times New Roman" pitchFamily="18" charset="0"/>
              </a:rPr>
              <a:t>The kernel initializes the offset to 0 during the open call, meaning that the initial read or write starts at the beginning of a file by default</a:t>
            </a:r>
          </a:p>
        </p:txBody>
      </p:sp>
      <p:pic>
        <p:nvPicPr>
          <p:cNvPr id="4" name="Picture 3" descr="KL Deemed to be University Logo"/>
          <p:cNvPicPr/>
          <p:nvPr/>
        </p:nvPicPr>
        <p:blipFill>
          <a:blip r:embed="rId2" cstate="print"/>
          <a:srcRect r="28073"/>
          <a:stretch>
            <a:fillRect/>
          </a:stretch>
        </p:blipFill>
        <p:spPr bwMode="auto">
          <a:xfrm>
            <a:off x="6400800" y="0"/>
            <a:ext cx="2438401" cy="12192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a:latin typeface="Times New Roman" pitchFamily="18" charset="0"/>
                <a:cs typeface="Times New Roman" pitchFamily="18" charset="0"/>
              </a:rPr>
              <a:t>Data Structures after Open</a:t>
            </a:r>
            <a:endParaRPr lang="en-IN" sz="3600"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990600" y="1066800"/>
            <a:ext cx="7391400" cy="5593415"/>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400800" y="228600"/>
            <a:ext cx="2438401" cy="1219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IN"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IN" dirty="0">
                <a:latin typeface="Times New Roman" pitchFamily="18" charset="0"/>
                <a:cs typeface="Times New Roman" pitchFamily="18" charset="0"/>
              </a:rPr>
              <a:t>Suppose a process executes the following code, opening the file </a:t>
            </a:r>
            <a:r>
              <a:rPr lang="en-IN" dirty="0" err="1">
                <a:latin typeface="Times New Roman" pitchFamily="18" charset="0"/>
                <a:cs typeface="Times New Roman" pitchFamily="18" charset="0"/>
              </a:rPr>
              <a:t>letc</a:t>
            </a:r>
            <a:r>
              <a:rPr lang="en-IN" dirty="0">
                <a:latin typeface="Times New Roman" pitchFamily="18" charset="0"/>
                <a:cs typeface="Times New Roman" pitchFamily="18" charset="0"/>
              </a:rPr>
              <a:t>/</a:t>
            </a:r>
            <a:r>
              <a:rPr lang="en-IN" dirty="0" err="1">
                <a:latin typeface="Times New Roman" pitchFamily="18" charset="0"/>
                <a:cs typeface="Times New Roman" pitchFamily="18" charset="0"/>
              </a:rPr>
              <a:t>passwd</a:t>
            </a:r>
            <a:r>
              <a:rPr lang="en-IN" dirty="0">
                <a:latin typeface="Times New Roman" pitchFamily="18" charset="0"/>
                <a:cs typeface="Times New Roman" pitchFamily="18" charset="0"/>
              </a:rPr>
              <a:t>“ twice, once read-only and once write-only, and the file "local" once, for reading and writing.</a:t>
            </a:r>
          </a:p>
          <a:p>
            <a:pPr algn="just"/>
            <a:endParaRPr lang="en-IN" dirty="0">
              <a:latin typeface="Times New Roman" pitchFamily="18" charset="0"/>
              <a:cs typeface="Times New Roman" pitchFamily="18" charset="0"/>
            </a:endParaRPr>
          </a:p>
          <a:p>
            <a:r>
              <a:rPr lang="en-IN" b="1" i="1" dirty="0" err="1">
                <a:latin typeface="Times New Roman" pitchFamily="18" charset="0"/>
                <a:cs typeface="Times New Roman" pitchFamily="18" charset="0"/>
              </a:rPr>
              <a:t>fdl</a:t>
            </a:r>
            <a:r>
              <a:rPr lang="en-IN" b="1" i="1" dirty="0">
                <a:latin typeface="Times New Roman" pitchFamily="18" charset="0"/>
                <a:cs typeface="Times New Roman" pitchFamily="18" charset="0"/>
              </a:rPr>
              <a:t> = open(</a:t>
            </a:r>
            <a:r>
              <a:rPr lang="en-IN" b="1" i="1" dirty="0" err="1">
                <a:latin typeface="Times New Roman" pitchFamily="18" charset="0"/>
                <a:cs typeface="Times New Roman" pitchFamily="18" charset="0"/>
              </a:rPr>
              <a:t>letc</a:t>
            </a:r>
            <a:r>
              <a:rPr lang="en-IN" b="1" i="1" dirty="0">
                <a:latin typeface="Times New Roman" pitchFamily="18" charset="0"/>
                <a:cs typeface="Times New Roman" pitchFamily="18" charset="0"/>
              </a:rPr>
              <a:t>/</a:t>
            </a:r>
            <a:r>
              <a:rPr lang="en-IN" b="1" i="1" dirty="0" err="1">
                <a:latin typeface="Times New Roman" pitchFamily="18" charset="0"/>
                <a:cs typeface="Times New Roman" pitchFamily="18" charset="0"/>
              </a:rPr>
              <a:t>passwd</a:t>
            </a:r>
            <a:r>
              <a:rPr lang="en-IN" b="1" i="1" dirty="0">
                <a:latin typeface="Times New Roman" pitchFamily="18" charset="0"/>
                <a:cs typeface="Times New Roman" pitchFamily="18" charset="0"/>
              </a:rPr>
              <a:t>", O_RDONLY);</a:t>
            </a:r>
          </a:p>
          <a:p>
            <a:r>
              <a:rPr lang="en-IN" b="1" i="1" dirty="0">
                <a:latin typeface="Times New Roman" pitchFamily="18" charset="0"/>
                <a:cs typeface="Times New Roman" pitchFamily="18" charset="0"/>
              </a:rPr>
              <a:t>fd2 = open("local", 0 RDWR);</a:t>
            </a:r>
          </a:p>
          <a:p>
            <a:r>
              <a:rPr lang="en-IN" b="1" i="1" dirty="0">
                <a:latin typeface="Times New Roman" pitchFamily="18" charset="0"/>
                <a:cs typeface="Times New Roman" pitchFamily="18" charset="0"/>
              </a:rPr>
              <a:t>fd3 = open(</a:t>
            </a:r>
            <a:r>
              <a:rPr lang="en-IN" b="1" i="1" dirty="0" err="1">
                <a:latin typeface="Times New Roman" pitchFamily="18" charset="0"/>
                <a:cs typeface="Times New Roman" pitchFamily="18" charset="0"/>
              </a:rPr>
              <a:t>letc</a:t>
            </a:r>
            <a:r>
              <a:rPr lang="en-IN" b="1" i="1" dirty="0">
                <a:latin typeface="Times New Roman" pitchFamily="18" charset="0"/>
                <a:cs typeface="Times New Roman" pitchFamily="18" charset="0"/>
              </a:rPr>
              <a:t>/</a:t>
            </a:r>
            <a:r>
              <a:rPr lang="en-IN" b="1" i="1" dirty="0" err="1">
                <a:latin typeface="Times New Roman" pitchFamily="18" charset="0"/>
                <a:cs typeface="Times New Roman" pitchFamily="18" charset="0"/>
              </a:rPr>
              <a:t>passwd</a:t>
            </a:r>
            <a:r>
              <a:rPr lang="en-IN" b="1" i="1" dirty="0">
                <a:latin typeface="Times New Roman" pitchFamily="18" charset="0"/>
                <a:cs typeface="Times New Roman" pitchFamily="18" charset="0"/>
              </a:rPr>
              <a:t>", O_WRONLY);</a:t>
            </a:r>
          </a:p>
          <a:p>
            <a:pPr algn="just"/>
            <a:endParaRPr lang="en-IN"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324600" y="228600"/>
            <a:ext cx="2438401" cy="1219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IN" dirty="0"/>
          </a:p>
        </p:txBody>
      </p:sp>
      <p:sp>
        <p:nvSpPr>
          <p:cNvPr id="3" name="Content Placeholder 2"/>
          <p:cNvSpPr>
            <a:spLocks noGrp="1"/>
          </p:cNvSpPr>
          <p:nvPr>
            <p:ph idx="1"/>
          </p:nvPr>
        </p:nvSpPr>
        <p:spPr>
          <a:xfrm>
            <a:off x="457200" y="1066800"/>
            <a:ext cx="8229600" cy="5059363"/>
          </a:xfrm>
        </p:spPr>
        <p:txBody>
          <a:bodyPr>
            <a:normAutofit/>
          </a:bodyPr>
          <a:lstStyle/>
          <a:p>
            <a:pPr algn="just"/>
            <a:r>
              <a:rPr lang="en-IN" dirty="0">
                <a:latin typeface="Times New Roman" pitchFamily="18" charset="0"/>
                <a:cs typeface="Times New Roman" pitchFamily="18" charset="0"/>
              </a:rPr>
              <a:t>Here, each open returns a file descriptor to the process, and the corresponding entry in the user file descriptor table points to a unique entry in the kernel file table even though one file ("/etc/</a:t>
            </a:r>
            <a:r>
              <a:rPr lang="en-IN" dirty="0" err="1">
                <a:latin typeface="Times New Roman" pitchFamily="18" charset="0"/>
                <a:cs typeface="Times New Roman" pitchFamily="18" charset="0"/>
              </a:rPr>
              <a:t>passwd</a:t>
            </a:r>
            <a:r>
              <a:rPr lang="en-IN" dirty="0">
                <a:latin typeface="Times New Roman" pitchFamily="18" charset="0"/>
                <a:cs typeface="Times New Roman" pitchFamily="18" charset="0"/>
              </a:rPr>
              <a:t>") is opened twice. </a:t>
            </a:r>
          </a:p>
          <a:p>
            <a:pPr algn="just">
              <a:buNone/>
            </a:pP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The file table entries of all instances of an open file point to one entry in the in-core mode table.</a:t>
            </a:r>
          </a:p>
          <a:p>
            <a:endParaRPr lang="en-IN" dirty="0"/>
          </a:p>
        </p:txBody>
      </p:sp>
      <p:pic>
        <p:nvPicPr>
          <p:cNvPr id="4" name="Picture 3" descr="KL Deemed to be University Logo"/>
          <p:cNvPicPr/>
          <p:nvPr/>
        </p:nvPicPr>
        <p:blipFill>
          <a:blip r:embed="rId2" cstate="print"/>
          <a:srcRect r="28073"/>
          <a:stretch>
            <a:fillRect/>
          </a:stretch>
        </p:blipFill>
        <p:spPr bwMode="auto">
          <a:xfrm>
            <a:off x="6705599" y="0"/>
            <a:ext cx="2438401" cy="1219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600" b="1" dirty="0">
                <a:latin typeface="Times New Roman" pitchFamily="18" charset="0"/>
                <a:cs typeface="Times New Roman" pitchFamily="18" charset="0"/>
              </a:rPr>
              <a:t>Data Structures after TWO Processes opens  a File</a:t>
            </a:r>
            <a:endParaRPr lang="en-IN" sz="3600" b="1"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990600" y="1447800"/>
            <a:ext cx="7239000" cy="5038383"/>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477000" y="0"/>
            <a:ext cx="2438401" cy="1219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4016"/>
            <a:ext cx="8229600" cy="487362"/>
          </a:xfrm>
        </p:spPr>
        <p:txBody>
          <a:bodyPr>
            <a:normAutofit fontScale="90000"/>
          </a:bodyPr>
          <a:lstStyle/>
          <a:p>
            <a:r>
              <a:rPr lang="en-US" b="1" dirty="0"/>
              <a:t>Session Plan</a:t>
            </a:r>
            <a:endParaRPr lang="en-IN" b="1"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371600"/>
            <a:ext cx="8229600" cy="47244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5715000" y="0"/>
            <a:ext cx="3048000" cy="12192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600" b="1" i="1" dirty="0">
                <a:latin typeface="Times New Roman" pitchFamily="18" charset="0"/>
                <a:cs typeface="Times New Roman" pitchFamily="18" charset="0"/>
              </a:rPr>
              <a:t>read ( ) </a:t>
            </a:r>
            <a:r>
              <a:rPr lang="en-US" sz="3600" b="1" dirty="0">
                <a:latin typeface="Times New Roman" pitchFamily="18" charset="0"/>
                <a:cs typeface="Times New Roman" pitchFamily="18" charset="0"/>
              </a:rPr>
              <a:t>File System Call</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562600"/>
          </a:xfrm>
        </p:spPr>
        <p:txBody>
          <a:bodyPr>
            <a:normAutofit/>
          </a:bodyPr>
          <a:lstStyle/>
          <a:p>
            <a:pPr algn="just"/>
            <a:r>
              <a:rPr lang="en-IN" dirty="0">
                <a:latin typeface="Times New Roman" pitchFamily="18" charset="0"/>
                <a:cs typeface="Times New Roman" pitchFamily="18" charset="0"/>
              </a:rPr>
              <a:t>The syntax of the read system call is</a:t>
            </a:r>
          </a:p>
          <a:p>
            <a:pPr algn="just">
              <a:buNone/>
            </a:pPr>
            <a:r>
              <a:rPr lang="en-IN" dirty="0">
                <a:latin typeface="Times New Roman" pitchFamily="18" charset="0"/>
                <a:cs typeface="Times New Roman" pitchFamily="18" charset="0"/>
              </a:rPr>
              <a:t>    </a:t>
            </a:r>
            <a:r>
              <a:rPr lang="en-IN" b="1" i="1" dirty="0">
                <a:latin typeface="Times New Roman" pitchFamily="18" charset="0"/>
                <a:cs typeface="Times New Roman" pitchFamily="18" charset="0"/>
              </a:rPr>
              <a:t>number = read(</a:t>
            </a:r>
            <a:r>
              <a:rPr lang="en-IN" b="1" i="1" dirty="0" err="1">
                <a:latin typeface="Times New Roman" pitchFamily="18" charset="0"/>
                <a:cs typeface="Times New Roman" pitchFamily="18" charset="0"/>
              </a:rPr>
              <a:t>fd</a:t>
            </a:r>
            <a:r>
              <a:rPr lang="en-IN" b="1" i="1" dirty="0">
                <a:latin typeface="Times New Roman" pitchFamily="18" charset="0"/>
                <a:cs typeface="Times New Roman" pitchFamily="18" charset="0"/>
              </a:rPr>
              <a:t>, buffer, count)</a:t>
            </a:r>
          </a:p>
          <a:p>
            <a:pPr algn="just">
              <a:buNone/>
            </a:pPr>
            <a:r>
              <a:rPr lang="en-IN" dirty="0">
                <a:latin typeface="Times New Roman" pitchFamily="18" charset="0"/>
                <a:cs typeface="Times New Roman" pitchFamily="18" charset="0"/>
              </a:rPr>
              <a:t>   where </a:t>
            </a:r>
            <a:r>
              <a:rPr lang="en-IN" b="1" dirty="0">
                <a:latin typeface="Times New Roman" pitchFamily="18" charset="0"/>
                <a:cs typeface="Times New Roman" pitchFamily="18" charset="0"/>
              </a:rPr>
              <a:t> </a:t>
            </a:r>
          </a:p>
          <a:p>
            <a:pPr algn="just">
              <a:buNone/>
            </a:pPr>
            <a:r>
              <a:rPr lang="en-IN" b="1" dirty="0" err="1">
                <a:latin typeface="Times New Roman" pitchFamily="18" charset="0"/>
                <a:cs typeface="Times New Roman" pitchFamily="18" charset="0"/>
              </a:rPr>
              <a:t>fd</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is the file descriptor returned by open</a:t>
            </a:r>
          </a:p>
          <a:p>
            <a:pPr algn="just">
              <a:buNone/>
            </a:pPr>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buffer</a:t>
            </a:r>
            <a:r>
              <a:rPr lang="en-IN" dirty="0">
                <a:latin typeface="Times New Roman" pitchFamily="18" charset="0"/>
                <a:cs typeface="Times New Roman" pitchFamily="18" charset="0"/>
              </a:rPr>
              <a:t> is the address of a data structure in the user process that will contain the read data on successful completion of the call</a:t>
            </a:r>
          </a:p>
          <a:p>
            <a:pPr algn="just">
              <a:buNone/>
            </a:pPr>
            <a:r>
              <a:rPr lang="en-IN" b="1" dirty="0">
                <a:latin typeface="Times New Roman" pitchFamily="18" charset="0"/>
                <a:cs typeface="Times New Roman" pitchFamily="18" charset="0"/>
              </a:rPr>
              <a:t>count </a:t>
            </a:r>
            <a:r>
              <a:rPr lang="en-IN" dirty="0">
                <a:latin typeface="Times New Roman" pitchFamily="18" charset="0"/>
                <a:cs typeface="Times New Roman" pitchFamily="18" charset="0"/>
              </a:rPr>
              <a:t>is the number of bytes the user wants to read, and number is the number of bytes actually read.</a:t>
            </a:r>
          </a:p>
        </p:txBody>
      </p:sp>
      <p:pic>
        <p:nvPicPr>
          <p:cNvPr id="4" name="Picture 3" descr="KL Deemed to be University Logo"/>
          <p:cNvPicPr/>
          <p:nvPr/>
        </p:nvPicPr>
        <p:blipFill>
          <a:blip r:embed="rId2" cstate="print"/>
          <a:srcRect r="28073"/>
          <a:stretch>
            <a:fillRect/>
          </a:stretch>
        </p:blipFill>
        <p:spPr bwMode="auto">
          <a:xfrm>
            <a:off x="6858000" y="0"/>
            <a:ext cx="2438401" cy="12192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gn="ctr"/>
            <a:endParaRPr lang="en-US" b="1" dirty="0">
              <a:latin typeface="Times New Roman" pitchFamily="18" charset="0"/>
              <a:cs typeface="Times New Roman" pitchFamily="18" charset="0"/>
            </a:endParaRPr>
          </a:p>
          <a:p>
            <a:pPr algn="ctr"/>
            <a:endParaRPr lang="en-US" b="1" dirty="0">
              <a:latin typeface="Times New Roman" pitchFamily="18" charset="0"/>
              <a:cs typeface="Times New Roman" pitchFamily="18" charset="0"/>
            </a:endParaRPr>
          </a:p>
          <a:p>
            <a:pPr algn="ctr"/>
            <a:r>
              <a:rPr lang="en-US" b="1" dirty="0">
                <a:latin typeface="Times New Roman" pitchFamily="18" charset="0"/>
                <a:cs typeface="Times New Roman" pitchFamily="18" charset="0"/>
              </a:rPr>
              <a:t>Algorithmic  Design for read ( ) system call</a:t>
            </a:r>
            <a:endParaRPr lang="en-IN" dirty="0"/>
          </a:p>
        </p:txBody>
      </p:sp>
      <p:pic>
        <p:nvPicPr>
          <p:cNvPr id="4" name="Picture 3" descr="KL Deemed to be University Logo"/>
          <p:cNvPicPr/>
          <p:nvPr/>
        </p:nvPicPr>
        <p:blipFill>
          <a:blip r:embed="rId2" cstate="print"/>
          <a:srcRect r="28073"/>
          <a:stretch>
            <a:fillRect/>
          </a:stretch>
        </p:blipFill>
        <p:spPr bwMode="auto">
          <a:xfrm>
            <a:off x="6705599" y="0"/>
            <a:ext cx="2438401" cy="12192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a:latin typeface="Times New Roman" pitchFamily="18" charset="0"/>
                <a:cs typeface="Times New Roman" pitchFamily="18" charset="0"/>
              </a:rPr>
              <a:t>Algorithm for reading a file ( )</a:t>
            </a:r>
            <a:endParaRPr lang="en-IN" sz="3600" b="1" dirty="0">
              <a:latin typeface="Times New Roman" pitchFamily="18" charset="0"/>
              <a:cs typeface="Times New Roman" pitchFamily="18" charset="0"/>
            </a:endParaRPr>
          </a:p>
        </p:txBody>
      </p:sp>
      <p:pic>
        <p:nvPicPr>
          <p:cNvPr id="1027" name="Picture 3"/>
          <p:cNvPicPr>
            <a:picLocks noGrp="1" noChangeAspect="1" noChangeArrowheads="1"/>
          </p:cNvPicPr>
          <p:nvPr>
            <p:ph idx="1"/>
          </p:nvPr>
        </p:nvPicPr>
        <p:blipFill>
          <a:blip r:embed="rId2" cstate="print"/>
          <a:srcRect/>
          <a:stretch>
            <a:fillRect/>
          </a:stretch>
        </p:blipFill>
        <p:spPr bwMode="auto">
          <a:xfrm>
            <a:off x="1143001" y="1219200"/>
            <a:ext cx="7086600" cy="53340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7010400" y="0"/>
            <a:ext cx="2438401" cy="12192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err="1">
                <a:latin typeface="Times New Roman" pitchFamily="18" charset="0"/>
                <a:cs typeface="Times New Roman" pitchFamily="18" charset="0"/>
              </a:rPr>
              <a:t>Contd</a:t>
            </a:r>
            <a:r>
              <a:rPr lang="en-US" sz="3600" b="1" dirty="0">
                <a:latin typeface="Times New Roman" pitchFamily="18" charset="0"/>
                <a:cs typeface="Times New Roman" pitchFamily="18" charset="0"/>
              </a:rPr>
              <a:t>…..</a:t>
            </a:r>
            <a:endParaRPr lang="en-IN" sz="3600"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762000" y="1295399"/>
            <a:ext cx="7620000" cy="5144757"/>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599" y="0"/>
            <a:ext cx="2438401" cy="12192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a:latin typeface="Times New Roman" pitchFamily="18" charset="0"/>
                <a:cs typeface="Times New Roman" pitchFamily="18" charset="0"/>
              </a:rPr>
              <a:t>Sample Program for reading a File</a:t>
            </a:r>
            <a:endParaRPr lang="en-IN" sz="3600" b="1"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990600" y="1212373"/>
            <a:ext cx="7315200" cy="509531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599" y="0"/>
            <a:ext cx="2438401" cy="12192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i="1" dirty="0">
                <a:latin typeface="Times New Roman" pitchFamily="18" charset="0"/>
                <a:cs typeface="Times New Roman" pitchFamily="18" charset="0"/>
              </a:rPr>
              <a:t>write ( ) </a:t>
            </a:r>
            <a:r>
              <a:rPr lang="en-US" sz="3600" b="1" dirty="0">
                <a:latin typeface="Times New Roman" pitchFamily="18" charset="0"/>
                <a:cs typeface="Times New Roman" pitchFamily="18" charset="0"/>
              </a:rPr>
              <a:t>system call</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334000"/>
          </a:xfrm>
        </p:spPr>
        <p:txBody>
          <a:bodyPr>
            <a:normAutofit/>
          </a:bodyPr>
          <a:lstStyle/>
          <a:p>
            <a:pPr>
              <a:lnSpc>
                <a:spcPct val="90000"/>
              </a:lnSpc>
            </a:pPr>
            <a:r>
              <a:rPr lang="en-US" altLang="ko-KR" dirty="0">
                <a:latin typeface="Times New Roman" pitchFamily="18" charset="0"/>
                <a:cs typeface="Times New Roman" pitchFamily="18" charset="0"/>
              </a:rPr>
              <a:t>Syntax :</a:t>
            </a:r>
          </a:p>
          <a:p>
            <a:pPr>
              <a:lnSpc>
                <a:spcPct val="90000"/>
              </a:lnSpc>
              <a:buNone/>
            </a:pPr>
            <a:endParaRPr lang="en-US" altLang="ko-KR" dirty="0">
              <a:latin typeface="Times New Roman" pitchFamily="18" charset="0"/>
              <a:cs typeface="Times New Roman" pitchFamily="18" charset="0"/>
            </a:endParaRPr>
          </a:p>
          <a:p>
            <a:pPr lvl="1">
              <a:lnSpc>
                <a:spcPct val="90000"/>
              </a:lnSpc>
              <a:buNone/>
            </a:pPr>
            <a:r>
              <a:rPr lang="en-US" altLang="ko-KR" sz="3200" b="1" i="1" dirty="0">
                <a:latin typeface="Times New Roman" pitchFamily="18" charset="0"/>
                <a:cs typeface="Times New Roman" pitchFamily="18" charset="0"/>
              </a:rPr>
              <a:t>number = write(</a:t>
            </a:r>
            <a:r>
              <a:rPr lang="en-US" altLang="ko-KR" sz="3200" b="1" i="1" dirty="0" err="1">
                <a:latin typeface="Times New Roman" pitchFamily="18" charset="0"/>
                <a:cs typeface="Times New Roman" pitchFamily="18" charset="0"/>
              </a:rPr>
              <a:t>fd</a:t>
            </a:r>
            <a:r>
              <a:rPr lang="en-US" altLang="ko-KR" sz="3200" b="1" i="1" dirty="0">
                <a:latin typeface="Times New Roman" pitchFamily="18" charset="0"/>
                <a:cs typeface="Times New Roman" pitchFamily="18" charset="0"/>
              </a:rPr>
              <a:t>, buffer, count);</a:t>
            </a:r>
          </a:p>
          <a:p>
            <a:pPr>
              <a:buNone/>
            </a:pPr>
            <a:r>
              <a:rPr lang="en-IN" b="1" dirty="0"/>
              <a:t>    </a:t>
            </a:r>
            <a:r>
              <a:rPr lang="en-IN" dirty="0">
                <a:latin typeface="Times New Roman" pitchFamily="18" charset="0"/>
                <a:cs typeface="Times New Roman" pitchFamily="18" charset="0"/>
              </a:rPr>
              <a:t>where the meaning of the variables </a:t>
            </a:r>
            <a:r>
              <a:rPr lang="en-IN" i="1" dirty="0" err="1">
                <a:latin typeface="Times New Roman" pitchFamily="18" charset="0"/>
                <a:cs typeface="Times New Roman" pitchFamily="18" charset="0"/>
              </a:rPr>
              <a:t>fd</a:t>
            </a:r>
            <a:r>
              <a:rPr lang="en-IN" i="1" dirty="0">
                <a:latin typeface="Times New Roman" pitchFamily="18" charset="0"/>
                <a:cs typeface="Times New Roman" pitchFamily="18" charset="0"/>
              </a:rPr>
              <a:t>, </a:t>
            </a:r>
            <a:r>
              <a:rPr lang="en-IN" sz="2800" i="1" dirty="0">
                <a:latin typeface="Times New Roman" pitchFamily="18" charset="0"/>
                <a:cs typeface="Times New Roman" pitchFamily="18" charset="0"/>
              </a:rPr>
              <a:t>buffer, count, </a:t>
            </a:r>
            <a:r>
              <a:rPr lang="en-IN" i="1" dirty="0">
                <a:latin typeface="Times New Roman" pitchFamily="18" charset="0"/>
                <a:cs typeface="Times New Roman" pitchFamily="18" charset="0"/>
              </a:rPr>
              <a:t>and </a:t>
            </a:r>
            <a:r>
              <a:rPr lang="en-IN" sz="2800" i="1" dirty="0">
                <a:latin typeface="Times New Roman" pitchFamily="18" charset="0"/>
                <a:cs typeface="Times New Roman" pitchFamily="18" charset="0"/>
              </a:rPr>
              <a:t>number </a:t>
            </a:r>
            <a:r>
              <a:rPr lang="en-IN" i="1" dirty="0">
                <a:latin typeface="Times New Roman" pitchFamily="18" charset="0"/>
                <a:cs typeface="Times New Roman" pitchFamily="18" charset="0"/>
              </a:rPr>
              <a:t>are the same as </a:t>
            </a:r>
            <a:r>
              <a:rPr lang="en-IN" dirty="0">
                <a:latin typeface="Times New Roman" pitchFamily="18" charset="0"/>
                <a:cs typeface="Times New Roman" pitchFamily="18" charset="0"/>
              </a:rPr>
              <a:t>they are for the </a:t>
            </a:r>
            <a:r>
              <a:rPr lang="en-IN" sz="2800" i="1" dirty="0">
                <a:latin typeface="Times New Roman" pitchFamily="18" charset="0"/>
                <a:cs typeface="Times New Roman" pitchFamily="18" charset="0"/>
              </a:rPr>
              <a:t>read </a:t>
            </a:r>
            <a:r>
              <a:rPr lang="en-IN" i="1" dirty="0">
                <a:latin typeface="Times New Roman" pitchFamily="18" charset="0"/>
                <a:cs typeface="Times New Roman" pitchFamily="18" charset="0"/>
              </a:rPr>
              <a:t>system call</a:t>
            </a:r>
            <a:endParaRPr lang="en-US" altLang="ko-KR" sz="6000" i="1"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599" y="0"/>
            <a:ext cx="2438401" cy="12192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close ( ) system call</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Syntax:</a:t>
            </a:r>
          </a:p>
          <a:p>
            <a:pPr>
              <a:buNone/>
            </a:pPr>
            <a:r>
              <a:rPr lang="en-IN" b="1" i="1" dirty="0">
                <a:latin typeface="Times New Roman" pitchFamily="18" charset="0"/>
                <a:cs typeface="Times New Roman" pitchFamily="18" charset="0"/>
              </a:rPr>
              <a:t>        close (</a:t>
            </a:r>
            <a:r>
              <a:rPr lang="en-IN" b="1" i="1" dirty="0" err="1">
                <a:latin typeface="Times New Roman" pitchFamily="18" charset="0"/>
                <a:cs typeface="Times New Roman" pitchFamily="18" charset="0"/>
              </a:rPr>
              <a:t>fd</a:t>
            </a:r>
            <a:r>
              <a:rPr lang="en-IN" b="1" i="1" dirty="0">
                <a:latin typeface="Times New Roman" pitchFamily="18" charset="0"/>
                <a:cs typeface="Times New Roman" pitchFamily="18" charset="0"/>
              </a:rPr>
              <a:t>);</a:t>
            </a:r>
          </a:p>
          <a:p>
            <a:pPr>
              <a:buNone/>
            </a:pPr>
            <a:r>
              <a:rPr lang="en-IN" dirty="0">
                <a:latin typeface="Times New Roman" pitchFamily="18" charset="0"/>
                <a:cs typeface="Times New Roman" pitchFamily="18" charset="0"/>
              </a:rPr>
              <a:t>where  </a:t>
            </a:r>
            <a:r>
              <a:rPr lang="en-IN" i="1" dirty="0" err="1">
                <a:latin typeface="Times New Roman" pitchFamily="18" charset="0"/>
                <a:cs typeface="Times New Roman" pitchFamily="18" charset="0"/>
              </a:rPr>
              <a:t>fd</a:t>
            </a:r>
            <a:r>
              <a:rPr lang="en-IN" i="1" dirty="0">
                <a:latin typeface="Times New Roman" pitchFamily="18" charset="0"/>
                <a:cs typeface="Times New Roman" pitchFamily="18" charset="0"/>
              </a:rPr>
              <a:t>  </a:t>
            </a:r>
            <a:r>
              <a:rPr lang="en-IN" dirty="0">
                <a:latin typeface="Times New Roman" pitchFamily="18" charset="0"/>
                <a:cs typeface="Times New Roman" pitchFamily="18" charset="0"/>
              </a:rPr>
              <a:t>is the file descriptor for the open file.</a:t>
            </a:r>
          </a:p>
          <a:p>
            <a:pPr algn="just"/>
            <a:r>
              <a:rPr lang="en-IN" dirty="0">
                <a:latin typeface="Times New Roman" pitchFamily="18" charset="0"/>
                <a:cs typeface="Times New Roman" pitchFamily="18" charset="0"/>
              </a:rPr>
              <a:t>The kernel does the </a:t>
            </a:r>
            <a:r>
              <a:rPr lang="en-IN" i="1" dirty="0">
                <a:latin typeface="Times New Roman" pitchFamily="18" charset="0"/>
                <a:cs typeface="Times New Roman" pitchFamily="18" charset="0"/>
              </a:rPr>
              <a:t>close </a:t>
            </a:r>
            <a:r>
              <a:rPr lang="en-IN" dirty="0">
                <a:latin typeface="Times New Roman" pitchFamily="18" charset="0"/>
                <a:cs typeface="Times New Roman" pitchFamily="18" charset="0"/>
              </a:rPr>
              <a:t>operation</a:t>
            </a:r>
            <a:r>
              <a:rPr lang="en-IN" i="1" dirty="0">
                <a:latin typeface="Times New Roman" pitchFamily="18" charset="0"/>
                <a:cs typeface="Times New Roman" pitchFamily="18" charset="0"/>
              </a:rPr>
              <a:t> </a:t>
            </a:r>
            <a:r>
              <a:rPr lang="en-IN" dirty="0">
                <a:latin typeface="Times New Roman" pitchFamily="18" charset="0"/>
                <a:cs typeface="Times New Roman" pitchFamily="18" charset="0"/>
              </a:rPr>
              <a:t>by manipulating the file descriptor and the corresponding file table and mode table entries.</a:t>
            </a:r>
          </a:p>
        </p:txBody>
      </p:sp>
      <p:pic>
        <p:nvPicPr>
          <p:cNvPr id="4" name="Picture 3" descr="KL Deemed to be University Logo"/>
          <p:cNvPicPr/>
          <p:nvPr/>
        </p:nvPicPr>
        <p:blipFill>
          <a:blip r:embed="rId2" cstate="print"/>
          <a:srcRect r="28073"/>
          <a:stretch>
            <a:fillRect/>
          </a:stretch>
        </p:blipFill>
        <p:spPr bwMode="auto">
          <a:xfrm>
            <a:off x="6477000" y="304800"/>
            <a:ext cx="2438401" cy="12192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IN" dirty="0"/>
          </a:p>
        </p:txBody>
      </p:sp>
      <p:sp>
        <p:nvSpPr>
          <p:cNvPr id="3" name="Content Placeholder 2"/>
          <p:cNvSpPr>
            <a:spLocks noGrp="1"/>
          </p:cNvSpPr>
          <p:nvPr>
            <p:ph idx="1"/>
          </p:nvPr>
        </p:nvSpPr>
        <p:spPr>
          <a:xfrm>
            <a:off x="457200" y="990600"/>
            <a:ext cx="8229600" cy="5410200"/>
          </a:xfrm>
        </p:spPr>
        <p:txBody>
          <a:bodyPr>
            <a:normAutofit lnSpcReduction="10000"/>
          </a:bodyPr>
          <a:lstStyle/>
          <a:p>
            <a:pPr algn="just"/>
            <a:r>
              <a:rPr lang="en-IN" dirty="0">
                <a:latin typeface="Times New Roman" pitchFamily="18" charset="0"/>
                <a:cs typeface="Times New Roman" pitchFamily="18" charset="0"/>
              </a:rPr>
              <a:t>When the close system call completes, the user file descriptor table entry is empty.</a:t>
            </a:r>
          </a:p>
          <a:p>
            <a:pPr algn="just"/>
            <a:r>
              <a:rPr lang="en-IN" dirty="0">
                <a:latin typeface="Times New Roman" pitchFamily="18" charset="0"/>
                <a:cs typeface="Times New Roman" pitchFamily="18" charset="0"/>
              </a:rPr>
              <a:t> Attempts by the process to use that file descriptor result in an error until the file descriptor is reassigned as a result of another system call.</a:t>
            </a:r>
          </a:p>
          <a:p>
            <a:pPr algn="just"/>
            <a:r>
              <a:rPr lang="en-IN" dirty="0">
                <a:latin typeface="Times New Roman" pitchFamily="18" charset="0"/>
                <a:cs typeface="Times New Roman" pitchFamily="18" charset="0"/>
              </a:rPr>
              <a:t> When a process exits, the kernel examines its active user file descriptors and internally closes each one.</a:t>
            </a:r>
          </a:p>
          <a:p>
            <a:pPr algn="just"/>
            <a:r>
              <a:rPr lang="en-IN" dirty="0">
                <a:latin typeface="Times New Roman" pitchFamily="18" charset="0"/>
                <a:cs typeface="Times New Roman" pitchFamily="18" charset="0"/>
              </a:rPr>
              <a:t> Hence, no process can keep a file open after it terminates.</a:t>
            </a:r>
          </a:p>
        </p:txBody>
      </p:sp>
      <p:pic>
        <p:nvPicPr>
          <p:cNvPr id="4" name="Picture 3" descr="KL Deemed to be University Logo"/>
          <p:cNvPicPr/>
          <p:nvPr/>
        </p:nvPicPr>
        <p:blipFill>
          <a:blip r:embed="rId2" cstate="print"/>
          <a:srcRect r="28073"/>
          <a:stretch>
            <a:fillRect/>
          </a:stretch>
        </p:blipFill>
        <p:spPr bwMode="auto">
          <a:xfrm>
            <a:off x="6705599" y="0"/>
            <a:ext cx="2438401" cy="12192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990600" y="990600"/>
            <a:ext cx="7467600" cy="5364163"/>
          </a:xfrm>
          <a:prstGeom prst="rect">
            <a:avLst/>
          </a:prstGeom>
          <a:noFill/>
          <a:ln w="9525">
            <a:noFill/>
            <a:miter lim="800000"/>
            <a:headEnd/>
            <a:tailEnd/>
          </a:ln>
        </p:spPr>
      </p:pic>
      <p:pic>
        <p:nvPicPr>
          <p:cNvPr id="5" name="Picture 4" descr="KL Deemed to be University Logo"/>
          <p:cNvPicPr/>
          <p:nvPr/>
        </p:nvPicPr>
        <p:blipFill>
          <a:blip r:embed="rId3" cstate="print"/>
          <a:srcRect r="28073"/>
          <a:stretch>
            <a:fillRect/>
          </a:stretch>
        </p:blipFill>
        <p:spPr bwMode="auto">
          <a:xfrm>
            <a:off x="6705599" y="0"/>
            <a:ext cx="2438401" cy="12192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85800" y="1371600"/>
            <a:ext cx="7924800" cy="4754563"/>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599" y="0"/>
            <a:ext cx="2438401" cy="1219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latin typeface="Times New Roman" pitchFamily="18" charset="0"/>
                <a:cs typeface="Times New Roman" pitchFamily="18" charset="0"/>
              </a:rPr>
              <a:t>Learning Outcomes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562600"/>
          </a:xfrm>
        </p:spPr>
        <p:txBody>
          <a:bodyPr/>
          <a:lstStyle/>
          <a:p>
            <a:pPr algn="just"/>
            <a:endParaRPr lang="en-US" dirty="0">
              <a:latin typeface="Times New Roman" pitchFamily="18" charset="0"/>
              <a:cs typeface="Times New Roman" pitchFamily="18" charset="0"/>
            </a:endParaRPr>
          </a:p>
          <a:p>
            <a:pPr algn="just"/>
            <a:r>
              <a:rPr lang="en-US" b="1" i="1" dirty="0">
                <a:latin typeface="Times New Roman" pitchFamily="18" charset="0"/>
                <a:cs typeface="Times New Roman" pitchFamily="18" charset="0"/>
              </a:rPr>
              <a:t>To understand open ( ), read ( ), write ( ) and close ( ) systems calls.</a:t>
            </a:r>
          </a:p>
          <a:p>
            <a:pPr algn="just"/>
            <a:r>
              <a:rPr lang="en-US" b="1" i="1" dirty="0">
                <a:latin typeface="Times New Roman" pitchFamily="18" charset="0"/>
                <a:cs typeface="Times New Roman" pitchFamily="18" charset="0"/>
              </a:rPr>
              <a:t>To explore the above system calls in xv6 as case study.</a:t>
            </a:r>
          </a:p>
          <a:p>
            <a:pPr algn="just"/>
            <a:r>
              <a:rPr lang="en-US" b="1" i="1" dirty="0">
                <a:latin typeface="Times New Roman" pitchFamily="18" charset="0"/>
                <a:cs typeface="Times New Roman" pitchFamily="18" charset="0"/>
              </a:rPr>
              <a:t>To understand  the design and implementation of  </a:t>
            </a:r>
            <a:r>
              <a:rPr lang="en-US" b="1" i="1" dirty="0" err="1">
                <a:latin typeface="Times New Roman" pitchFamily="18" charset="0"/>
                <a:cs typeface="Times New Roman" pitchFamily="18" charset="0"/>
              </a:rPr>
              <a:t>sysfile.c</a:t>
            </a:r>
            <a:endParaRPr lang="en-IN" b="1" i="1"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599" y="0"/>
            <a:ext cx="2438401" cy="12192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IN" dirty="0"/>
          </a:p>
        </p:txBody>
      </p:sp>
      <p:sp>
        <p:nvSpPr>
          <p:cNvPr id="3" name="Content Placeholder 2"/>
          <p:cNvSpPr>
            <a:spLocks noGrp="1"/>
          </p:cNvSpPr>
          <p:nvPr>
            <p:ph idx="1"/>
          </p:nvPr>
        </p:nvSpPr>
        <p:spPr>
          <a:xfrm>
            <a:off x="457200" y="1219200"/>
            <a:ext cx="8229600" cy="4906963"/>
          </a:xfrm>
        </p:spPr>
        <p:txBody>
          <a:bodyPr>
            <a:normAutofit lnSpcReduction="10000"/>
          </a:bodyPr>
          <a:lstStyle/>
          <a:p>
            <a:pPr algn="just"/>
            <a:r>
              <a:rPr lang="en-IN" dirty="0">
                <a:latin typeface="Times New Roman" pitchFamily="18" charset="0"/>
                <a:cs typeface="Times New Roman" pitchFamily="18" charset="0"/>
              </a:rPr>
              <a:t>The entries for file descriptors 3 and 4 in the user file descriptor table are empty. </a:t>
            </a:r>
          </a:p>
          <a:p>
            <a:pPr algn="just"/>
            <a:r>
              <a:rPr lang="en-IN" dirty="0">
                <a:latin typeface="Times New Roman" pitchFamily="18" charset="0"/>
                <a:cs typeface="Times New Roman" pitchFamily="18" charset="0"/>
              </a:rPr>
              <a:t>The count fields of the file table entries are now 0, and the entries are empty. </a:t>
            </a:r>
          </a:p>
          <a:p>
            <a:pPr algn="just"/>
            <a:r>
              <a:rPr lang="en-IN" dirty="0">
                <a:latin typeface="Times New Roman" pitchFamily="18" charset="0"/>
                <a:cs typeface="Times New Roman" pitchFamily="18" charset="0"/>
              </a:rPr>
              <a:t>The mode reference count for the files "</a:t>
            </a:r>
            <a:r>
              <a:rPr lang="en-IN" dirty="0" err="1">
                <a:latin typeface="Times New Roman" pitchFamily="18" charset="0"/>
                <a:cs typeface="Times New Roman" pitchFamily="18" charset="0"/>
              </a:rPr>
              <a:t>ietc</a:t>
            </a:r>
            <a:r>
              <a:rPr lang="en-IN" dirty="0">
                <a:latin typeface="Times New Roman" pitchFamily="18" charset="0"/>
                <a:cs typeface="Times New Roman" pitchFamily="18" charset="0"/>
              </a:rPr>
              <a:t>/</a:t>
            </a:r>
            <a:r>
              <a:rPr lang="en-IN" dirty="0" err="1">
                <a:latin typeface="Times New Roman" pitchFamily="18" charset="0"/>
                <a:cs typeface="Times New Roman" pitchFamily="18" charset="0"/>
              </a:rPr>
              <a:t>passwd</a:t>
            </a:r>
            <a:r>
              <a:rPr lang="en-IN" dirty="0">
                <a:latin typeface="Times New Roman" pitchFamily="18" charset="0"/>
                <a:cs typeface="Times New Roman" pitchFamily="18" charset="0"/>
              </a:rPr>
              <a:t>" and "private" are also decremented. </a:t>
            </a:r>
          </a:p>
          <a:p>
            <a:pPr algn="just"/>
            <a:r>
              <a:rPr lang="en-IN" dirty="0">
                <a:latin typeface="Times New Roman" pitchFamily="18" charset="0"/>
                <a:cs typeface="Times New Roman" pitchFamily="18" charset="0"/>
              </a:rPr>
              <a:t>The mode entry for "private“ is on the free list because its reference count is 0, but its entry is not empty</a:t>
            </a:r>
            <a:r>
              <a:rPr lang="en-IN" b="1" dirty="0"/>
              <a:t>.</a:t>
            </a:r>
            <a:endParaRPr lang="en-IN" dirty="0"/>
          </a:p>
        </p:txBody>
      </p:sp>
      <p:pic>
        <p:nvPicPr>
          <p:cNvPr id="4" name="Picture 3" descr="KL Deemed to be University Logo"/>
          <p:cNvPicPr/>
          <p:nvPr/>
        </p:nvPicPr>
        <p:blipFill>
          <a:blip r:embed="rId2" cstate="print"/>
          <a:srcRect r="28073"/>
          <a:stretch>
            <a:fillRect/>
          </a:stretch>
        </p:blipFill>
        <p:spPr bwMode="auto">
          <a:xfrm>
            <a:off x="6324600" y="0"/>
            <a:ext cx="2438401" cy="12192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xv6 Case Study </a:t>
            </a:r>
            <a:endParaRPr lang="en-IN" b="1" dirty="0"/>
          </a:p>
        </p:txBody>
      </p:sp>
      <p:sp>
        <p:nvSpPr>
          <p:cNvPr id="3" name="Content Placeholder 2"/>
          <p:cNvSpPr>
            <a:spLocks noGrp="1"/>
          </p:cNvSpPr>
          <p:nvPr>
            <p:ph idx="1"/>
          </p:nvPr>
        </p:nvSpPr>
        <p:spPr/>
        <p:txBody>
          <a:bodyPr>
            <a:normAutofit/>
          </a:bodyPr>
          <a:lstStyle/>
          <a:p>
            <a:r>
              <a:rPr lang="en-US" b="1" i="1" dirty="0" err="1"/>
              <a:t>sys_open</a:t>
            </a:r>
            <a:endParaRPr lang="en-US" b="1" i="1" dirty="0"/>
          </a:p>
          <a:p>
            <a:r>
              <a:rPr lang="en-US" b="1" i="1" dirty="0" err="1"/>
              <a:t>filealloc</a:t>
            </a:r>
            <a:endParaRPr lang="en-US" b="1" i="1" dirty="0"/>
          </a:p>
          <a:p>
            <a:r>
              <a:rPr lang="en-US" b="1" i="1" dirty="0" err="1"/>
              <a:t>sys_read</a:t>
            </a:r>
            <a:r>
              <a:rPr lang="en-US" b="1" i="1" dirty="0"/>
              <a:t>, </a:t>
            </a:r>
            <a:r>
              <a:rPr lang="en-US" b="1" i="1" dirty="0" err="1"/>
              <a:t>fileread</a:t>
            </a:r>
            <a:endParaRPr lang="en-US" b="1" i="1" dirty="0"/>
          </a:p>
          <a:p>
            <a:r>
              <a:rPr lang="en-US" b="1" i="1" dirty="0" err="1"/>
              <a:t>sys_write</a:t>
            </a:r>
            <a:r>
              <a:rPr lang="en-US" b="1" i="1" dirty="0"/>
              <a:t>, </a:t>
            </a:r>
            <a:r>
              <a:rPr lang="en-US" b="1" i="1" dirty="0" err="1"/>
              <a:t>filewrite</a:t>
            </a:r>
            <a:endParaRPr lang="en-US" b="1" i="1" dirty="0"/>
          </a:p>
          <a:p>
            <a:r>
              <a:rPr lang="en-US" b="1" i="1" dirty="0" err="1"/>
              <a:t>sys_close</a:t>
            </a:r>
            <a:r>
              <a:rPr lang="en-US" b="1" i="1" dirty="0"/>
              <a:t>, </a:t>
            </a:r>
            <a:r>
              <a:rPr lang="en-US" b="1" i="1" dirty="0" err="1"/>
              <a:t>fileclose</a:t>
            </a:r>
            <a:endParaRPr lang="en-US" b="1" i="1" dirty="0"/>
          </a:p>
          <a:p>
            <a:endParaRPr lang="en-US" dirty="0"/>
          </a:p>
          <a:p>
            <a:endParaRPr lang="en-US" dirty="0"/>
          </a:p>
          <a:p>
            <a:endParaRPr lang="en-US" dirty="0"/>
          </a:p>
          <a:p>
            <a:endParaRPr lang="en-US" dirty="0"/>
          </a:p>
          <a:p>
            <a:endParaRPr lang="en-US" dirty="0"/>
          </a:p>
          <a:p>
            <a:endParaRPr lang="en-IN" dirty="0"/>
          </a:p>
        </p:txBody>
      </p:sp>
      <p:pic>
        <p:nvPicPr>
          <p:cNvPr id="4" name="Picture 3" descr="KL Deemed to be University Logo"/>
          <p:cNvPicPr/>
          <p:nvPr/>
        </p:nvPicPr>
        <p:blipFill>
          <a:blip r:embed="rId2" cstate="print"/>
          <a:srcRect r="28073"/>
          <a:stretch>
            <a:fillRect/>
          </a:stretch>
        </p:blipFill>
        <p:spPr bwMode="auto">
          <a:xfrm>
            <a:off x="6705599" y="0"/>
            <a:ext cx="2438401" cy="12192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r>
              <a:rPr lang="en-US" b="1" i="1" dirty="0"/>
              <a:t>Design and Implementation of </a:t>
            </a:r>
            <a:r>
              <a:rPr lang="en-US" b="1" i="1" dirty="0" err="1"/>
              <a:t>sysfile.c</a:t>
            </a:r>
            <a:endParaRPr lang="en-IN" b="1" i="1" dirty="0"/>
          </a:p>
        </p:txBody>
      </p:sp>
      <p:sp>
        <p:nvSpPr>
          <p:cNvPr id="3" name="Content Placeholder 2"/>
          <p:cNvSpPr>
            <a:spLocks noGrp="1"/>
          </p:cNvSpPr>
          <p:nvPr>
            <p:ph idx="1"/>
          </p:nvPr>
        </p:nvSpPr>
        <p:spPr>
          <a:xfrm>
            <a:off x="457200" y="1600200"/>
            <a:ext cx="8229600" cy="4876800"/>
          </a:xfrm>
        </p:spPr>
        <p:txBody>
          <a:bodyPr/>
          <a:lstStyle/>
          <a:p>
            <a:pPr algn="just"/>
            <a:r>
              <a:rPr lang="en-US" dirty="0"/>
              <a:t>Its an xv6 file that consists of functions of various file system calls.</a:t>
            </a:r>
          </a:p>
          <a:p>
            <a:pPr algn="just"/>
            <a:r>
              <a:rPr lang="en-US" dirty="0"/>
              <a:t>Its available from Sheet No. 60-65 of xv6 code manual.</a:t>
            </a:r>
          </a:p>
          <a:p>
            <a:pPr algn="just"/>
            <a:r>
              <a:rPr lang="en-US" dirty="0"/>
              <a:t>It contains the file related functions like </a:t>
            </a:r>
            <a:r>
              <a:rPr lang="en-US" b="1" i="1" dirty="0" err="1"/>
              <a:t>sys_open</a:t>
            </a:r>
            <a:r>
              <a:rPr lang="en-US" dirty="0"/>
              <a:t>, </a:t>
            </a:r>
            <a:r>
              <a:rPr lang="en-US" b="1" i="1" dirty="0" err="1"/>
              <a:t>filealloc</a:t>
            </a:r>
            <a:r>
              <a:rPr lang="en-US" dirty="0"/>
              <a:t>, </a:t>
            </a:r>
            <a:r>
              <a:rPr lang="en-US" b="1" i="1" dirty="0" err="1"/>
              <a:t>sys_read</a:t>
            </a:r>
            <a:r>
              <a:rPr lang="en-US" dirty="0"/>
              <a:t>, </a:t>
            </a:r>
            <a:r>
              <a:rPr lang="en-US" b="1" i="1" dirty="0" err="1"/>
              <a:t>fileread</a:t>
            </a:r>
            <a:r>
              <a:rPr lang="en-US" dirty="0"/>
              <a:t>, </a:t>
            </a:r>
            <a:r>
              <a:rPr lang="en-US" b="1" i="1" dirty="0" err="1"/>
              <a:t>sys_write</a:t>
            </a:r>
            <a:r>
              <a:rPr lang="en-US" dirty="0"/>
              <a:t>, </a:t>
            </a:r>
            <a:r>
              <a:rPr lang="en-US" b="1" i="1" dirty="0" err="1"/>
              <a:t>filewrite</a:t>
            </a:r>
            <a:r>
              <a:rPr lang="en-US" dirty="0"/>
              <a:t>, </a:t>
            </a:r>
            <a:r>
              <a:rPr lang="en-US" b="1" i="1" dirty="0" err="1"/>
              <a:t>sys_close</a:t>
            </a:r>
            <a:r>
              <a:rPr lang="en-US" dirty="0"/>
              <a:t>, </a:t>
            </a:r>
            <a:r>
              <a:rPr lang="en-US" b="1" i="1" dirty="0" err="1"/>
              <a:t>fileclose</a:t>
            </a:r>
            <a:endParaRPr lang="en-US" b="1" i="1" dirty="0"/>
          </a:p>
          <a:p>
            <a:endParaRPr lang="en-IN" dirty="0"/>
          </a:p>
        </p:txBody>
      </p:sp>
      <p:pic>
        <p:nvPicPr>
          <p:cNvPr id="4" name="Picture 3" descr="KL Deemed to be University Logo"/>
          <p:cNvPicPr/>
          <p:nvPr/>
        </p:nvPicPr>
        <p:blipFill>
          <a:blip r:embed="rId2" cstate="print"/>
          <a:srcRect r="28073"/>
          <a:stretch>
            <a:fillRect/>
          </a:stretch>
        </p:blipFill>
        <p:spPr bwMode="auto">
          <a:xfrm>
            <a:off x="6324600" y="0"/>
            <a:ext cx="2438401" cy="12192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err="1"/>
              <a:t>sys_open</a:t>
            </a:r>
            <a:endParaRPr lang="en-IN" b="1" i="1" dirty="0"/>
          </a:p>
        </p:txBody>
      </p:sp>
      <p:sp>
        <p:nvSpPr>
          <p:cNvPr id="3" name="Content Placeholder 2"/>
          <p:cNvSpPr>
            <a:spLocks noGrp="1"/>
          </p:cNvSpPr>
          <p:nvPr>
            <p:ph idx="1"/>
          </p:nvPr>
        </p:nvSpPr>
        <p:spPr>
          <a:xfrm>
            <a:off x="457200" y="914400"/>
            <a:ext cx="8229600" cy="5638800"/>
          </a:xfrm>
        </p:spPr>
        <p:txBody>
          <a:bodyPr>
            <a:normAutofit lnSpcReduction="10000"/>
          </a:bodyPr>
          <a:lstStyle/>
          <a:p>
            <a:pPr algn="just"/>
            <a:r>
              <a:rPr lang="en-IN" b="1" i="1" dirty="0" err="1"/>
              <a:t>sys_open</a:t>
            </a:r>
            <a:r>
              <a:rPr lang="en-IN" b="1" i="1" dirty="0"/>
              <a:t>() </a:t>
            </a:r>
            <a:r>
              <a:rPr lang="en-IN" dirty="0"/>
              <a:t>system call opens the specified filename, using the program associated with the corresponding file type of filename. </a:t>
            </a:r>
          </a:p>
          <a:p>
            <a:pPr algn="just"/>
            <a:r>
              <a:rPr lang="en-IN" dirty="0"/>
              <a:t>The behaviour of this command is the same as that of double clicking on filename in the Windows Explorer. </a:t>
            </a:r>
          </a:p>
          <a:p>
            <a:pPr algn="just"/>
            <a:r>
              <a:rPr lang="en-IN" dirty="0"/>
              <a:t>For example, if filename is " c:\mydata\sales.xls " and the .</a:t>
            </a:r>
            <a:r>
              <a:rPr lang="en-IN" dirty="0" err="1"/>
              <a:t>xls</a:t>
            </a:r>
            <a:r>
              <a:rPr lang="en-IN" dirty="0"/>
              <a:t> extension is associated with Microsoft Excel, </a:t>
            </a:r>
            <a:r>
              <a:rPr lang="en-IN" dirty="0" err="1"/>
              <a:t>sys_open</a:t>
            </a:r>
            <a:r>
              <a:rPr lang="en-IN" dirty="0"/>
              <a:t>("c:\mydata\sales.xls") will open Excel and load the file. </a:t>
            </a:r>
          </a:p>
        </p:txBody>
      </p:sp>
      <p:pic>
        <p:nvPicPr>
          <p:cNvPr id="4" name="Picture 3" descr="KL Deemed to be University Logo"/>
          <p:cNvPicPr/>
          <p:nvPr/>
        </p:nvPicPr>
        <p:blipFill>
          <a:blip r:embed="rId2" cstate="print"/>
          <a:srcRect r="28073"/>
          <a:stretch>
            <a:fillRect/>
          </a:stretch>
        </p:blipFill>
        <p:spPr bwMode="auto">
          <a:xfrm>
            <a:off x="6248400" y="0"/>
            <a:ext cx="2438401" cy="12192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600" b="1" dirty="0"/>
              <a:t>Xv6 Function of </a:t>
            </a:r>
            <a:r>
              <a:rPr lang="en-US" sz="3600" b="1" dirty="0" err="1"/>
              <a:t>sys_open</a:t>
            </a:r>
            <a:endParaRPr lang="en-IN" sz="3600" b="1"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33400" y="914400"/>
            <a:ext cx="7924800" cy="55626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599" y="228600"/>
            <a:ext cx="2438401" cy="12192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i="1" dirty="0" err="1"/>
              <a:t>filealloc</a:t>
            </a:r>
            <a:endParaRPr lang="en-IN" b="1" i="1" dirty="0"/>
          </a:p>
        </p:txBody>
      </p:sp>
      <p:sp>
        <p:nvSpPr>
          <p:cNvPr id="3" name="Content Placeholder 2"/>
          <p:cNvSpPr>
            <a:spLocks noGrp="1"/>
          </p:cNvSpPr>
          <p:nvPr>
            <p:ph idx="1"/>
          </p:nvPr>
        </p:nvSpPr>
        <p:spPr>
          <a:xfrm>
            <a:off x="457200" y="838200"/>
            <a:ext cx="8229600" cy="5287963"/>
          </a:xfrm>
        </p:spPr>
        <p:txBody>
          <a:bodyPr/>
          <a:lstStyle/>
          <a:p>
            <a:r>
              <a:rPr lang="en-IN" dirty="0"/>
              <a:t>All the open files in the system are kept in a global file table, the </a:t>
            </a:r>
            <a:r>
              <a:rPr lang="en-IN" dirty="0" err="1"/>
              <a:t>ftable</a:t>
            </a:r>
            <a:r>
              <a:rPr lang="en-IN" dirty="0"/>
              <a:t>.</a:t>
            </a:r>
          </a:p>
          <a:p>
            <a:endParaRPr lang="en-IN" dirty="0"/>
          </a:p>
          <a:p>
            <a:pPr algn="just"/>
            <a:r>
              <a:rPr lang="en-IN" dirty="0"/>
              <a:t> </a:t>
            </a:r>
            <a:r>
              <a:rPr lang="en-IN" b="1" i="1" dirty="0" err="1"/>
              <a:t>filealloc</a:t>
            </a:r>
            <a:r>
              <a:rPr lang="en-IN" dirty="0"/>
              <a:t> is a function present in file table </a:t>
            </a:r>
            <a:r>
              <a:rPr lang="en-IN" dirty="0" err="1"/>
              <a:t>ftable</a:t>
            </a:r>
            <a:r>
              <a:rPr lang="en-IN" dirty="0"/>
              <a:t> to allocate a file</a:t>
            </a:r>
          </a:p>
        </p:txBody>
      </p:sp>
      <p:pic>
        <p:nvPicPr>
          <p:cNvPr id="4" name="Picture 3" descr="KL Deemed to be University Logo"/>
          <p:cNvPicPr/>
          <p:nvPr/>
        </p:nvPicPr>
        <p:blipFill>
          <a:blip r:embed="rId2" cstate="print"/>
          <a:srcRect r="28073"/>
          <a:stretch>
            <a:fillRect/>
          </a:stretch>
        </p:blipFill>
        <p:spPr bwMode="auto">
          <a:xfrm>
            <a:off x="6705599" y="0"/>
            <a:ext cx="2438401" cy="12192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600" b="1" dirty="0"/>
              <a:t>Xv6 Function of  </a:t>
            </a:r>
            <a:r>
              <a:rPr lang="en-US" sz="3600" b="1" i="1" dirty="0" err="1"/>
              <a:t>filealloc</a:t>
            </a:r>
            <a:endParaRPr lang="en-IN" sz="3600" b="1" i="1"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371600" y="990600"/>
            <a:ext cx="6496913" cy="50292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599" y="0"/>
            <a:ext cx="2438401" cy="12192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i="1" dirty="0" err="1"/>
              <a:t>sys_read</a:t>
            </a:r>
            <a:endParaRPr lang="en-IN" b="1" i="1"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990600" y="1219200"/>
            <a:ext cx="7162799" cy="48006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599" y="0"/>
            <a:ext cx="2438401" cy="12192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i="1" dirty="0" err="1"/>
              <a:t>sys_write</a:t>
            </a:r>
            <a:endParaRPr lang="en-IN" sz="3600" b="1" i="1" dirty="0"/>
          </a:p>
        </p:txBody>
      </p:sp>
      <p:pic>
        <p:nvPicPr>
          <p:cNvPr id="4099" name="Picture 3"/>
          <p:cNvPicPr>
            <a:picLocks noGrp="1" noChangeAspect="1" noChangeArrowheads="1"/>
          </p:cNvPicPr>
          <p:nvPr>
            <p:ph idx="1"/>
          </p:nvPr>
        </p:nvPicPr>
        <p:blipFill>
          <a:blip r:embed="rId2" cstate="print"/>
          <a:srcRect/>
          <a:stretch>
            <a:fillRect/>
          </a:stretch>
        </p:blipFill>
        <p:spPr bwMode="auto">
          <a:xfrm>
            <a:off x="265360" y="914400"/>
            <a:ext cx="8735465" cy="53340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553200" y="0"/>
            <a:ext cx="2438401" cy="12192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err="1"/>
              <a:t>sys_close</a:t>
            </a:r>
            <a:endParaRPr lang="en-IN" b="1" i="1"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278339" y="1219200"/>
            <a:ext cx="8528165" cy="44196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553200" y="152400"/>
            <a:ext cx="2438401" cy="12192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latin typeface="Times New Roman" pitchFamily="18" charset="0"/>
                <a:cs typeface="Times New Roman" pitchFamily="18" charset="0"/>
              </a:rPr>
              <a:t>Basic Operations on Files </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lstStyle/>
          <a:p>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Opening Files</a:t>
            </a:r>
          </a:p>
          <a:p>
            <a:pPr algn="just"/>
            <a:r>
              <a:rPr lang="en-US" dirty="0">
                <a:latin typeface="Times New Roman" pitchFamily="18" charset="0"/>
                <a:cs typeface="Times New Roman" pitchFamily="18" charset="0"/>
              </a:rPr>
              <a:t>Reading and Writing Files</a:t>
            </a:r>
          </a:p>
          <a:p>
            <a:pPr algn="just"/>
            <a:r>
              <a:rPr lang="en-US" dirty="0">
                <a:latin typeface="Times New Roman" pitchFamily="18" charset="0"/>
                <a:cs typeface="Times New Roman" pitchFamily="18" charset="0"/>
              </a:rPr>
              <a:t>Closing Files</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All the above operations can be implemented using </a:t>
            </a:r>
            <a:r>
              <a:rPr lang="en-US" b="1" i="1" dirty="0">
                <a:latin typeface="Times New Roman" pitchFamily="18" charset="0"/>
                <a:cs typeface="Times New Roman" pitchFamily="18" charset="0"/>
              </a:rPr>
              <a:t>Open ( ), Read ( ), Write( ), Close ( )</a:t>
            </a:r>
            <a:r>
              <a:rPr lang="en-US" dirty="0">
                <a:latin typeface="Times New Roman" pitchFamily="18" charset="0"/>
                <a:cs typeface="Times New Roman" pitchFamily="18" charset="0"/>
              </a:rPr>
              <a:t> File System Calls</a:t>
            </a:r>
            <a:endParaRPr lang="en-IN"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934200" y="0"/>
            <a:ext cx="2438401" cy="1219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latin typeface="Times New Roman" pitchFamily="18" charset="0"/>
                <a:cs typeface="Times New Roman" pitchFamily="18" charset="0"/>
              </a:rPr>
              <a:t>Review of basic terminology with Files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File Descriptor</a:t>
            </a:r>
          </a:p>
          <a:p>
            <a:r>
              <a:rPr lang="en-US" dirty="0">
                <a:latin typeface="Times New Roman" pitchFamily="18" charset="0"/>
                <a:cs typeface="Times New Roman" pitchFamily="18" charset="0"/>
              </a:rPr>
              <a:t>Concept of </a:t>
            </a:r>
            <a:r>
              <a:rPr lang="en-US" b="1" i="1" dirty="0" err="1">
                <a:latin typeface="Times New Roman" pitchFamily="18" charset="0"/>
                <a:cs typeface="Times New Roman" pitchFamily="18" charset="0"/>
              </a:rPr>
              <a:t>inode</a:t>
            </a:r>
            <a:endParaRPr lang="en-US" b="1" i="1" dirty="0">
              <a:latin typeface="Times New Roman" pitchFamily="18" charset="0"/>
              <a:cs typeface="Times New Roman" pitchFamily="18" charset="0"/>
            </a:endParaRPr>
          </a:p>
          <a:p>
            <a:r>
              <a:rPr lang="en-US" b="1" i="1" dirty="0" err="1">
                <a:latin typeface="Times New Roman" pitchFamily="18" charset="0"/>
                <a:cs typeface="Times New Roman" pitchFamily="18" charset="0"/>
              </a:rPr>
              <a:t>inode</a:t>
            </a:r>
            <a:r>
              <a:rPr lang="en-US" dirty="0">
                <a:latin typeface="Times New Roman" pitchFamily="18" charset="0"/>
                <a:cs typeface="Times New Roman" pitchFamily="18" charset="0"/>
              </a:rPr>
              <a:t> table</a:t>
            </a:r>
          </a:p>
          <a:p>
            <a:r>
              <a:rPr lang="en-US" dirty="0">
                <a:latin typeface="Times New Roman" pitchFamily="18" charset="0"/>
                <a:cs typeface="Times New Roman" pitchFamily="18" charset="0"/>
              </a:rPr>
              <a:t>File Table</a:t>
            </a:r>
            <a:endParaRPr lang="en-IN"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33734" y="914400"/>
            <a:ext cx="2438401" cy="12192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latin typeface="Times New Roman" pitchFamily="18" charset="0"/>
                <a:cs typeface="Times New Roman" pitchFamily="18" charset="0"/>
              </a:rPr>
              <a:t>Lets start with File Descriptor</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638800"/>
          </a:xfrm>
        </p:spPr>
        <p:txBody>
          <a:bodyPr>
            <a:normAutofit fontScale="77500" lnSpcReduction="20000"/>
          </a:bodyPr>
          <a:lstStyle/>
          <a:p>
            <a:pPr algn="just">
              <a:buNone/>
            </a:pP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A</a:t>
            </a:r>
            <a:r>
              <a:rPr lang="en-IN" b="1" dirty="0">
                <a:latin typeface="Times New Roman" pitchFamily="18" charset="0"/>
                <a:cs typeface="Times New Roman" pitchFamily="18" charset="0"/>
              </a:rPr>
              <a:t> </a:t>
            </a:r>
            <a:r>
              <a:rPr lang="en-IN" b="1" i="1" dirty="0">
                <a:latin typeface="Times New Roman" pitchFamily="18" charset="0"/>
                <a:cs typeface="Times New Roman" pitchFamily="18" charset="0"/>
              </a:rPr>
              <a:t>file descriptor </a:t>
            </a:r>
            <a:r>
              <a:rPr lang="en-IN" dirty="0">
                <a:latin typeface="Times New Roman" pitchFamily="18" charset="0"/>
                <a:cs typeface="Times New Roman" pitchFamily="18" charset="0"/>
              </a:rPr>
              <a:t>is just an integer, private per process, and is used in UNIX systems to access files.</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   It is dynamically generated by the kernel when you call open( ) system call (or certain other system calls).</a:t>
            </a:r>
          </a:p>
          <a:p>
            <a:pPr algn="just">
              <a:buNone/>
            </a:pP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 When a file is opened, the file descriptor is used to read or write the file assuming you have permission to do so.</a:t>
            </a:r>
          </a:p>
          <a:p>
            <a:pPr algn="just">
              <a:buNone/>
            </a:pP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The descriptor is identified by a </a:t>
            </a:r>
            <a:r>
              <a:rPr lang="en-IN" b="1" i="1" dirty="0">
                <a:latin typeface="Times New Roman" pitchFamily="18" charset="0"/>
                <a:cs typeface="Times New Roman" pitchFamily="18" charset="0"/>
              </a:rPr>
              <a:t>unique non-negative integer</a:t>
            </a:r>
            <a:r>
              <a:rPr lang="en-IN" dirty="0">
                <a:latin typeface="Times New Roman" pitchFamily="18" charset="0"/>
                <a:cs typeface="Times New Roman" pitchFamily="18" charset="0"/>
              </a:rPr>
              <a:t>, such as 0, 12, or 567.</a:t>
            </a:r>
          </a:p>
          <a:p>
            <a:pPr algn="just">
              <a:buNone/>
            </a:pP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 At least one file descriptor exists for every open file on the system</a:t>
            </a:r>
          </a:p>
        </p:txBody>
      </p:sp>
      <p:pic>
        <p:nvPicPr>
          <p:cNvPr id="4" name="Picture 3" descr="KL Deemed to be University Logo"/>
          <p:cNvPicPr/>
          <p:nvPr/>
        </p:nvPicPr>
        <p:blipFill>
          <a:blip r:embed="rId2" cstate="print"/>
          <a:srcRect r="28073"/>
          <a:stretch>
            <a:fillRect/>
          </a:stretch>
        </p:blipFill>
        <p:spPr bwMode="auto">
          <a:xfrm>
            <a:off x="6705599" y="228600"/>
            <a:ext cx="2438401" cy="1219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IN"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IN" dirty="0">
                <a:latin typeface="Times New Roman" pitchFamily="18" charset="0"/>
                <a:cs typeface="Times New Roman" pitchFamily="18" charset="0"/>
              </a:rPr>
              <a:t>The first three user file descriptors (0, 1, and 2) are called the standard input, standard output, and standard error file descriptors.</a:t>
            </a:r>
          </a:p>
          <a:p>
            <a:pPr algn="just">
              <a:buNone/>
            </a:pP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 Processes on UNIX systems conventionally use the standard input descriptor to read input data, the standard output descriptor to write output data, and the standard error descriptor to write error data (messages).</a:t>
            </a:r>
          </a:p>
        </p:txBody>
      </p:sp>
      <p:pic>
        <p:nvPicPr>
          <p:cNvPr id="4" name="Picture 3" descr="KL Deemed to be University Logo"/>
          <p:cNvPicPr/>
          <p:nvPr/>
        </p:nvPicPr>
        <p:blipFill>
          <a:blip r:embed="rId2" cstate="print"/>
          <a:srcRect r="28073"/>
          <a:stretch>
            <a:fillRect/>
          </a:stretch>
        </p:blipFill>
        <p:spPr bwMode="auto">
          <a:xfrm>
            <a:off x="6705599" y="228600"/>
            <a:ext cx="2438401" cy="1219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IN" dirty="0"/>
          </a:p>
        </p:txBody>
      </p:sp>
      <p:pic>
        <p:nvPicPr>
          <p:cNvPr id="1026" name="Picture 2" descr="C:\Users\admin\Desktop\file-descriptor.jpg"/>
          <p:cNvPicPr>
            <a:picLocks noGrp="1" noChangeAspect="1" noChangeArrowheads="1"/>
          </p:cNvPicPr>
          <p:nvPr>
            <p:ph idx="1"/>
          </p:nvPr>
        </p:nvPicPr>
        <p:blipFill>
          <a:blip r:embed="rId2" cstate="print"/>
          <a:srcRect/>
          <a:stretch>
            <a:fillRect/>
          </a:stretch>
        </p:blipFill>
        <p:spPr bwMode="auto">
          <a:xfrm>
            <a:off x="1066800" y="1219200"/>
            <a:ext cx="7010400" cy="4800600"/>
          </a:xfrm>
          <a:prstGeom prst="rect">
            <a:avLst/>
          </a:prstGeom>
          <a:noFill/>
        </p:spPr>
      </p:pic>
      <p:pic>
        <p:nvPicPr>
          <p:cNvPr id="4" name="Picture 3" descr="KL Deemed to be University Logo"/>
          <p:cNvPicPr/>
          <p:nvPr/>
        </p:nvPicPr>
        <p:blipFill>
          <a:blip r:embed="rId3" cstate="print"/>
          <a:srcRect r="28073"/>
          <a:stretch>
            <a:fillRect/>
          </a:stretch>
        </p:blipFill>
        <p:spPr bwMode="auto">
          <a:xfrm>
            <a:off x="6400800" y="0"/>
            <a:ext cx="2438401" cy="1219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486400"/>
          </a:xfrm>
        </p:spPr>
        <p:txBody>
          <a:bodyPr>
            <a:normAutofit fontScale="92500" lnSpcReduction="20000"/>
          </a:bodyPr>
          <a:lstStyle/>
          <a:p>
            <a:pPr algn="just"/>
            <a:r>
              <a:rPr lang="en-IN" dirty="0">
                <a:latin typeface="Times New Roman" pitchFamily="18" charset="0"/>
                <a:cs typeface="Times New Roman" pitchFamily="18" charset="0"/>
              </a:rPr>
              <a:t>When a process makes a successful request to open a file, the kernel returns a </a:t>
            </a:r>
            <a:r>
              <a:rPr lang="en-IN" b="1" i="1" dirty="0">
                <a:latin typeface="Times New Roman" pitchFamily="18" charset="0"/>
                <a:cs typeface="Times New Roman" pitchFamily="18" charset="0"/>
              </a:rPr>
              <a:t>number</a:t>
            </a:r>
            <a:r>
              <a:rPr lang="en-IN" dirty="0">
                <a:latin typeface="Times New Roman" pitchFamily="18" charset="0"/>
                <a:cs typeface="Times New Roman" pitchFamily="18" charset="0"/>
              </a:rPr>
              <a:t>(file descriptor) which points to an entry in the kernel's global file table. </a:t>
            </a:r>
          </a:p>
          <a:p>
            <a:pPr algn="just"/>
            <a:r>
              <a:rPr lang="en-IN" dirty="0">
                <a:latin typeface="Times New Roman" pitchFamily="18" charset="0"/>
                <a:cs typeface="Times New Roman" pitchFamily="18" charset="0"/>
              </a:rPr>
              <a:t>The file table entry contains information such as the </a:t>
            </a:r>
            <a:r>
              <a:rPr lang="en-IN" b="1" i="1" dirty="0" err="1">
                <a:latin typeface="Times New Roman" pitchFamily="18" charset="0"/>
                <a:cs typeface="Times New Roman" pitchFamily="18" charset="0"/>
              </a:rPr>
              <a:t>inode</a:t>
            </a:r>
            <a:r>
              <a:rPr lang="en-IN" dirty="0">
                <a:latin typeface="Times New Roman" pitchFamily="18" charset="0"/>
                <a:cs typeface="Times New Roman" pitchFamily="18" charset="0"/>
              </a:rPr>
              <a:t> of the file, </a:t>
            </a:r>
            <a:r>
              <a:rPr lang="en-IN" b="1" i="1" dirty="0">
                <a:latin typeface="Times New Roman" pitchFamily="18" charset="0"/>
                <a:cs typeface="Times New Roman" pitchFamily="18" charset="0"/>
              </a:rPr>
              <a:t>byte</a:t>
            </a:r>
            <a:r>
              <a:rPr lang="en-IN" dirty="0">
                <a:latin typeface="Times New Roman" pitchFamily="18" charset="0"/>
                <a:cs typeface="Times New Roman" pitchFamily="18" charset="0"/>
              </a:rPr>
              <a:t> </a:t>
            </a:r>
            <a:r>
              <a:rPr lang="en-IN" b="1" i="1" dirty="0">
                <a:latin typeface="Times New Roman" pitchFamily="18" charset="0"/>
                <a:cs typeface="Times New Roman" pitchFamily="18" charset="0"/>
              </a:rPr>
              <a:t>offset</a:t>
            </a:r>
            <a:r>
              <a:rPr lang="en-IN" dirty="0">
                <a:latin typeface="Times New Roman" pitchFamily="18" charset="0"/>
                <a:cs typeface="Times New Roman" pitchFamily="18" charset="0"/>
              </a:rPr>
              <a:t>, and the access restrictions for that data stream (read-only, write-only</a:t>
            </a:r>
          </a:p>
          <a:p>
            <a:pPr algn="just"/>
            <a:r>
              <a:rPr lang="en-IN" b="1" i="1" dirty="0">
                <a:latin typeface="Times New Roman" pitchFamily="18" charset="0"/>
                <a:cs typeface="Times New Roman" pitchFamily="18" charset="0"/>
              </a:rPr>
              <a:t>Byte offset </a:t>
            </a:r>
            <a:r>
              <a:rPr lang="en-IN" dirty="0">
                <a:latin typeface="Times New Roman" pitchFamily="18" charset="0"/>
                <a:cs typeface="Times New Roman" pitchFamily="18" charset="0"/>
              </a:rPr>
              <a:t>is the number of </a:t>
            </a:r>
            <a:r>
              <a:rPr lang="en-IN" b="1" dirty="0">
                <a:latin typeface="Times New Roman" pitchFamily="18" charset="0"/>
                <a:cs typeface="Times New Roman" pitchFamily="18" charset="0"/>
              </a:rPr>
              <a:t>bytes</a:t>
            </a:r>
            <a:r>
              <a:rPr lang="en-IN" dirty="0">
                <a:latin typeface="Times New Roman" pitchFamily="18" charset="0"/>
                <a:cs typeface="Times New Roman" pitchFamily="18" charset="0"/>
              </a:rPr>
              <a:t> from the beginning of the </a:t>
            </a:r>
            <a:r>
              <a:rPr lang="en-IN" b="1" dirty="0">
                <a:latin typeface="Times New Roman" pitchFamily="18" charset="0"/>
                <a:cs typeface="Times New Roman" pitchFamily="18" charset="0"/>
              </a:rPr>
              <a:t>file</a:t>
            </a:r>
            <a:r>
              <a:rPr lang="en-IN" dirty="0">
                <a:latin typeface="Times New Roman" pitchFamily="18" charset="0"/>
                <a:cs typeface="Times New Roman" pitchFamily="18" charset="0"/>
              </a:rPr>
              <a:t>.</a:t>
            </a:r>
          </a:p>
          <a:p>
            <a:pPr algn="just"/>
            <a:r>
              <a:rPr lang="en-IN" dirty="0">
                <a:latin typeface="Times New Roman" pitchFamily="18" charset="0"/>
                <a:cs typeface="Times New Roman" pitchFamily="18" charset="0"/>
              </a:rPr>
              <a:t> Read and write operations normally start at the current </a:t>
            </a:r>
            <a:r>
              <a:rPr lang="en-IN" b="1" dirty="0">
                <a:latin typeface="Times New Roman" pitchFamily="18" charset="0"/>
                <a:cs typeface="Times New Roman" pitchFamily="18" charset="0"/>
              </a:rPr>
              <a:t>offset</a:t>
            </a:r>
            <a:r>
              <a:rPr lang="en-IN" dirty="0">
                <a:latin typeface="Times New Roman" pitchFamily="18" charset="0"/>
                <a:cs typeface="Times New Roman" pitchFamily="18" charset="0"/>
              </a:rPr>
              <a:t> and cause the </a:t>
            </a:r>
            <a:r>
              <a:rPr lang="en-IN" b="1" dirty="0">
                <a:latin typeface="Times New Roman" pitchFamily="18" charset="0"/>
                <a:cs typeface="Times New Roman" pitchFamily="18" charset="0"/>
              </a:rPr>
              <a:t>offset</a:t>
            </a:r>
            <a:r>
              <a:rPr lang="en-IN" dirty="0">
                <a:latin typeface="Times New Roman" pitchFamily="18" charset="0"/>
                <a:cs typeface="Times New Roman" pitchFamily="18" charset="0"/>
              </a:rPr>
              <a:t> to be incremented the number of </a:t>
            </a:r>
            <a:r>
              <a:rPr lang="en-IN" b="1" dirty="0">
                <a:latin typeface="Times New Roman" pitchFamily="18" charset="0"/>
                <a:cs typeface="Times New Roman" pitchFamily="18" charset="0"/>
              </a:rPr>
              <a:t>bytes</a:t>
            </a:r>
            <a:r>
              <a:rPr lang="en-IN" dirty="0">
                <a:latin typeface="Times New Roman" pitchFamily="18" charset="0"/>
                <a:cs typeface="Times New Roman" pitchFamily="18" charset="0"/>
              </a:rPr>
              <a:t> read or written, etc.).</a:t>
            </a:r>
          </a:p>
          <a:p>
            <a:pPr algn="just"/>
            <a:endParaRPr lang="en-IN"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324600" y="0"/>
            <a:ext cx="2438401" cy="1219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1010</TotalTime>
  <Words>1376</Words>
  <Application>Microsoft Office PowerPoint</Application>
  <PresentationFormat>On-screen Show (4:3)</PresentationFormat>
  <Paragraphs>131</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Times New Roman</vt:lpstr>
      <vt:lpstr>Office Theme</vt:lpstr>
      <vt:lpstr> Operating Systems Design 19CS2106S  Session-8 File System Calls </vt:lpstr>
      <vt:lpstr>Session Plan</vt:lpstr>
      <vt:lpstr>Learning Outcomes</vt:lpstr>
      <vt:lpstr>Basic Operations on Files </vt:lpstr>
      <vt:lpstr>Review of basic terminology with Files</vt:lpstr>
      <vt:lpstr>Lets start with File Descriptor</vt:lpstr>
      <vt:lpstr>PowerPoint Presentation</vt:lpstr>
      <vt:lpstr>PowerPoint Presentation</vt:lpstr>
      <vt:lpstr>PowerPoint Presentation</vt:lpstr>
      <vt:lpstr>Syntax </vt:lpstr>
      <vt:lpstr>Here</vt:lpstr>
      <vt:lpstr>open ( ) file system Call</vt:lpstr>
      <vt:lpstr>PowerPoint Presentation</vt:lpstr>
      <vt:lpstr>Algorithmic Design for open ( ) system call</vt:lpstr>
      <vt:lpstr>PowerPoint Presentation</vt:lpstr>
      <vt:lpstr>Data Structures after Open</vt:lpstr>
      <vt:lpstr>PowerPoint Presentation</vt:lpstr>
      <vt:lpstr>PowerPoint Presentation</vt:lpstr>
      <vt:lpstr>Data Structures after TWO Processes opens  a File</vt:lpstr>
      <vt:lpstr>read ( ) File System Call</vt:lpstr>
      <vt:lpstr>PowerPoint Presentation</vt:lpstr>
      <vt:lpstr>Algorithm for reading a file ( )</vt:lpstr>
      <vt:lpstr>Contd…..</vt:lpstr>
      <vt:lpstr>Sample Program for reading a File</vt:lpstr>
      <vt:lpstr>write ( ) system call</vt:lpstr>
      <vt:lpstr>close ( ) system call</vt:lpstr>
      <vt:lpstr>PowerPoint Presentation</vt:lpstr>
      <vt:lpstr>PowerPoint Presentation</vt:lpstr>
      <vt:lpstr>PowerPoint Presentation</vt:lpstr>
      <vt:lpstr>PowerPoint Presentation</vt:lpstr>
      <vt:lpstr>xv6 Case Study </vt:lpstr>
      <vt:lpstr>Design and Implementation of sysfile.c</vt:lpstr>
      <vt:lpstr>sys_open</vt:lpstr>
      <vt:lpstr>Xv6 Function of sys_open</vt:lpstr>
      <vt:lpstr>filealloc</vt:lpstr>
      <vt:lpstr>Xv6 Function of  filealloc</vt:lpstr>
      <vt:lpstr>sys_read</vt:lpstr>
      <vt:lpstr>sys_write</vt:lpstr>
      <vt:lpstr>sys_close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System Calls Session-08</dc:title>
  <dc:creator>Nithish Nani</dc:creator>
  <cp:lastModifiedBy>M Sai Prasanthi</cp:lastModifiedBy>
  <cp:revision>145</cp:revision>
  <dcterms:created xsi:type="dcterms:W3CDTF">2006-08-16T00:00:00Z</dcterms:created>
  <dcterms:modified xsi:type="dcterms:W3CDTF">2020-08-23T15:08:43Z</dcterms:modified>
</cp:coreProperties>
</file>