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59" r:id="rId5"/>
    <p:sldId id="260" r:id="rId6"/>
    <p:sldId id="261" r:id="rId7"/>
    <p:sldId id="263" r:id="rId8"/>
    <p:sldId id="264" r:id="rId9"/>
    <p:sldId id="266" r:id="rId10"/>
    <p:sldId id="267" r:id="rId11"/>
    <p:sldId id="268" r:id="rId12"/>
    <p:sldId id="270" r:id="rId13"/>
    <p:sldId id="271" r:id="rId14"/>
    <p:sldId id="272" r:id="rId15"/>
    <p:sldId id="275" r:id="rId16"/>
    <p:sldId id="282" r:id="rId17"/>
    <p:sldId id="280" r:id="rId18"/>
    <p:sldId id="281" r:id="rId19"/>
    <p:sldId id="276" r:id="rId20"/>
    <p:sldId id="277" r:id="rId21"/>
    <p:sldId id="278" r:id="rId22"/>
    <p:sldId id="279" r:id="rId23"/>
    <p:sldId id="286" r:id="rId24"/>
    <p:sldId id="283" r:id="rId25"/>
    <p:sldId id="284" r:id="rId26"/>
    <p:sldId id="285"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419600"/>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Operating Systems Design</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19CS2106R​</a:t>
            </a:r>
            <a:r>
              <a:rPr lang="en-IN" dirty="0" smtClean="0">
                <a:solidFill>
                  <a:srgbClr val="FF0000"/>
                </a:solidFill>
              </a:rPr>
              <a:t/>
            </a:r>
            <a:br>
              <a:rPr lang="en-IN" dirty="0" smtClean="0">
                <a:solidFill>
                  <a:srgbClr val="FF0000"/>
                </a:solidFill>
              </a:rPr>
            </a:br>
            <a:r>
              <a:rPr lang="en-IN" b="1" dirty="0" smtClean="0">
                <a:latin typeface="Times New Roman" pitchFamily="18" charset="0"/>
                <a:cs typeface="Times New Roman" pitchFamily="18" charset="0"/>
              </a:rPr>
              <a:t>Session-9</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File System Calls:</a:t>
            </a:r>
            <a:br>
              <a:rPr lang="en-US" b="1" dirty="0" smtClean="0">
                <a:latin typeface="Times New Roman" pitchFamily="18" charset="0"/>
                <a:cs typeface="Times New Roman" pitchFamily="18" charset="0"/>
              </a:rPr>
            </a:br>
            <a:r>
              <a:rPr lang="en-US" b="1" i="1" dirty="0" err="1" smtClean="0">
                <a:latin typeface="Times New Roman" pitchFamily="18" charset="0"/>
                <a:cs typeface="Times New Roman" pitchFamily="18" charset="0"/>
              </a:rPr>
              <a:t>creat</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mknod</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chdir</a:t>
            </a:r>
            <a:r>
              <a:rPr lang="en-US" b="1" i="1" dirty="0" smtClean="0">
                <a:latin typeface="Times New Roman" pitchFamily="18" charset="0"/>
                <a:cs typeface="Times New Roman" pitchFamily="18" charset="0"/>
              </a:rPr>
              <a:t> and stat</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5334000"/>
            <a:ext cx="7162800" cy="304800"/>
          </a:xfrm>
        </p:spPr>
        <p:txBody>
          <a:bodyPr>
            <a:normAutofit fontScale="47500" lnSpcReduction="20000"/>
          </a:bodyPr>
          <a:lstStyle/>
          <a:p>
            <a:endParaRPr lang="en-IN" b="1" dirty="0">
              <a:solidFill>
                <a:schemeClr val="tx1"/>
              </a:solidFill>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The syntax for the </a:t>
            </a:r>
            <a:r>
              <a:rPr lang="en-IN" i="1" dirty="0" err="1" smtClean="0">
                <a:latin typeface="Times New Roman" pitchFamily="18" charset="0"/>
                <a:cs typeface="Times New Roman" pitchFamily="18" charset="0"/>
              </a:rPr>
              <a:t>chdir</a:t>
            </a:r>
            <a:r>
              <a:rPr lang="en-IN" i="1" dirty="0" smtClean="0">
                <a:latin typeface="Times New Roman" pitchFamily="18" charset="0"/>
                <a:cs typeface="Times New Roman" pitchFamily="18" charset="0"/>
              </a:rPr>
              <a:t> ( ) system call is</a:t>
            </a:r>
          </a:p>
          <a:p>
            <a:pPr algn="just">
              <a:buNone/>
            </a:pPr>
            <a:r>
              <a:rPr lang="en-IN"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chdir</a:t>
            </a:r>
            <a:r>
              <a:rPr lang="en-IN" b="1" i="1" dirty="0" smtClean="0">
                <a:latin typeface="Times New Roman" pitchFamily="18" charset="0"/>
                <a:cs typeface="Times New Roman" pitchFamily="18" charset="0"/>
              </a:rPr>
              <a:t> (pathname) ;</a:t>
            </a:r>
          </a:p>
          <a:p>
            <a:pPr algn="just">
              <a:buNone/>
            </a:pPr>
            <a:r>
              <a:rPr lang="en-IN" dirty="0" smtClean="0">
                <a:latin typeface="Times New Roman" pitchFamily="18" charset="0"/>
                <a:cs typeface="Times New Roman" pitchFamily="18" charset="0"/>
              </a:rPr>
              <a:t>    where </a:t>
            </a:r>
            <a:r>
              <a:rPr lang="en-IN" i="1" dirty="0" smtClean="0">
                <a:latin typeface="Times New Roman" pitchFamily="18" charset="0"/>
                <a:cs typeface="Times New Roman" pitchFamily="18" charset="0"/>
              </a:rPr>
              <a:t>pathname is the directory that becomes the new current directory of the </a:t>
            </a:r>
            <a:r>
              <a:rPr lang="en-IN" dirty="0" smtClean="0">
                <a:latin typeface="Times New Roman" pitchFamily="18" charset="0"/>
                <a:cs typeface="Times New Roman" pitchFamily="18" charset="0"/>
              </a:rPr>
              <a:t>process.</a:t>
            </a:r>
          </a:p>
          <a:p>
            <a:pPr>
              <a:buNone/>
            </a:pPr>
            <a:endParaRPr lang="en-IN"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latin typeface="Times New Roman" pitchFamily="18" charset="0"/>
                <a:cs typeface="Times New Roman" pitchFamily="18" charset="0"/>
              </a:rPr>
              <a:t>Algorithmic Design of  </a:t>
            </a:r>
            <a:r>
              <a:rPr lang="en-US" sz="3600" b="1" i="1" dirty="0" err="1" smtClean="0">
                <a:latin typeface="Times New Roman" pitchFamily="18" charset="0"/>
                <a:cs typeface="Times New Roman" pitchFamily="18" charset="0"/>
              </a:rPr>
              <a:t>chdir</a:t>
            </a:r>
            <a:r>
              <a:rPr lang="en-US" sz="3600" b="1" i="1" dirty="0" smtClean="0">
                <a:latin typeface="Times New Roman" pitchFamily="18" charset="0"/>
                <a:cs typeface="Times New Roman" pitchFamily="18" charset="0"/>
              </a:rPr>
              <a:t> ( )</a:t>
            </a:r>
            <a:endParaRPr lang="en-IN" sz="3600" b="1" i="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028393" y="838200"/>
            <a:ext cx="7201207" cy="5884348"/>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latin typeface="Times New Roman" pitchFamily="18" charset="0"/>
                <a:cs typeface="Times New Roman" pitchFamily="18" charset="0"/>
              </a:rPr>
              <a:t>stat &amp; </a:t>
            </a:r>
            <a:r>
              <a:rPr lang="en-US" b="1" i="1" dirty="0" err="1" smtClean="0">
                <a:latin typeface="Times New Roman" pitchFamily="18" charset="0"/>
                <a:cs typeface="Times New Roman" pitchFamily="18" charset="0"/>
              </a:rPr>
              <a:t>fstat</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lgn="just"/>
            <a:r>
              <a:rPr lang="en-IN" dirty="0" smtClean="0">
                <a:latin typeface="Times New Roman" pitchFamily="18" charset="0"/>
                <a:cs typeface="Times New Roman" pitchFamily="18" charset="0"/>
              </a:rPr>
              <a:t>The system calls </a:t>
            </a:r>
            <a:r>
              <a:rPr lang="en-IN" b="1" i="1" dirty="0" smtClean="0">
                <a:latin typeface="Times New Roman" pitchFamily="18" charset="0"/>
                <a:cs typeface="Times New Roman" pitchFamily="18" charset="0"/>
              </a:rPr>
              <a:t>stat</a:t>
            </a:r>
            <a:r>
              <a:rPr lang="en-IN" dirty="0" smtClean="0">
                <a:latin typeface="Times New Roman" pitchFamily="18" charset="0"/>
                <a:cs typeface="Times New Roman" pitchFamily="18" charset="0"/>
              </a:rPr>
              <a:t> and </a:t>
            </a:r>
            <a:r>
              <a:rPr lang="en-IN" b="1" i="1" dirty="0" err="1" smtClean="0">
                <a:latin typeface="Times New Roman" pitchFamily="18" charset="0"/>
                <a:cs typeface="Times New Roman" pitchFamily="18" charset="0"/>
              </a:rPr>
              <a:t>fstat</a:t>
            </a:r>
            <a:r>
              <a:rPr lang="en-IN" dirty="0" smtClean="0">
                <a:latin typeface="Times New Roman" pitchFamily="18" charset="0"/>
                <a:cs typeface="Times New Roman" pitchFamily="18" charset="0"/>
              </a:rPr>
              <a:t> allow processes to query the status of files and returning information such as the file type, file owner, access permissions, file size, number of links, mode number, and file access times</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latin typeface="Times New Roman" pitchFamily="18" charset="0"/>
                <a:cs typeface="Times New Roman" pitchFamily="18" charset="0"/>
              </a:rPr>
              <a:t>Syntax of </a:t>
            </a:r>
            <a:r>
              <a:rPr lang="en-US" sz="3600" b="1" i="1" dirty="0" smtClean="0">
                <a:latin typeface="Times New Roman" pitchFamily="18" charset="0"/>
                <a:cs typeface="Times New Roman" pitchFamily="18" charset="0"/>
              </a:rPr>
              <a:t>stat ( ) </a:t>
            </a:r>
            <a:r>
              <a:rPr lang="en-US" sz="3600" b="1" dirty="0" smtClean="0">
                <a:latin typeface="Times New Roman" pitchFamily="18" charset="0"/>
                <a:cs typeface="Times New Roman" pitchFamily="18" charset="0"/>
              </a:rPr>
              <a:t>&amp; </a:t>
            </a:r>
            <a:r>
              <a:rPr lang="en-US" sz="3600" b="1" i="1" dirty="0" err="1" smtClean="0">
                <a:latin typeface="Times New Roman" pitchFamily="18" charset="0"/>
                <a:cs typeface="Times New Roman" pitchFamily="18" charset="0"/>
              </a:rPr>
              <a:t>fstat</a:t>
            </a:r>
            <a:r>
              <a:rPr lang="en-US" sz="3600" b="1" i="1" dirty="0" smtClean="0">
                <a:latin typeface="Times New Roman" pitchFamily="18" charset="0"/>
                <a:cs typeface="Times New Roman" pitchFamily="18" charset="0"/>
              </a:rPr>
              <a:t> ( )</a:t>
            </a:r>
            <a:endParaRPr lang="en-IN" sz="3600"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rmAutofit lnSpcReduction="10000"/>
          </a:bodyPr>
          <a:lstStyle/>
          <a:p>
            <a:r>
              <a:rPr lang="en-IN" b="1" i="1" dirty="0" smtClean="0">
                <a:latin typeface="Times New Roman" pitchFamily="18" charset="0"/>
                <a:cs typeface="Times New Roman" pitchFamily="18" charset="0"/>
              </a:rPr>
              <a:t>stat (pathname, </a:t>
            </a:r>
            <a:r>
              <a:rPr lang="en-IN" b="1" i="1" dirty="0" err="1" smtClean="0">
                <a:latin typeface="Times New Roman" pitchFamily="18" charset="0"/>
                <a:cs typeface="Times New Roman" pitchFamily="18" charset="0"/>
              </a:rPr>
              <a:t>statbuffer</a:t>
            </a:r>
            <a:r>
              <a:rPr lang="en-IN" b="1" i="1" dirty="0" smtClean="0">
                <a:latin typeface="Times New Roman" pitchFamily="18" charset="0"/>
                <a:cs typeface="Times New Roman" pitchFamily="18" charset="0"/>
              </a:rPr>
              <a:t>) ;</a:t>
            </a:r>
          </a:p>
          <a:p>
            <a:r>
              <a:rPr lang="en-IN" b="1" i="1" dirty="0" err="1" smtClean="0">
                <a:latin typeface="Times New Roman" pitchFamily="18" charset="0"/>
                <a:cs typeface="Times New Roman" pitchFamily="18" charset="0"/>
              </a:rPr>
              <a:t>fstat</a:t>
            </a: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fd</a:t>
            </a: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statbuffer</a:t>
            </a:r>
            <a:r>
              <a:rPr lang="en-IN" b="1" i="1" dirty="0" smtClean="0">
                <a:latin typeface="Times New Roman" pitchFamily="18" charset="0"/>
                <a:cs typeface="Times New Roman" pitchFamily="18" charset="0"/>
              </a:rPr>
              <a:t>);</a:t>
            </a:r>
          </a:p>
          <a:p>
            <a:pPr algn="just">
              <a:buNone/>
            </a:pPr>
            <a:r>
              <a:rPr lang="en-IN" dirty="0" smtClean="0">
                <a:latin typeface="Times New Roman" pitchFamily="18" charset="0"/>
                <a:cs typeface="Times New Roman" pitchFamily="18" charset="0"/>
              </a:rPr>
              <a:t>    where pathname is a file name, </a:t>
            </a:r>
            <a:r>
              <a:rPr lang="en-IN" dirty="0" err="1" smtClean="0">
                <a:latin typeface="Times New Roman" pitchFamily="18" charset="0"/>
                <a:cs typeface="Times New Roman" pitchFamily="18" charset="0"/>
              </a:rPr>
              <a:t>fd</a:t>
            </a:r>
            <a:r>
              <a:rPr lang="en-IN" dirty="0" smtClean="0">
                <a:latin typeface="Times New Roman" pitchFamily="18" charset="0"/>
                <a:cs typeface="Times New Roman" pitchFamily="18" charset="0"/>
              </a:rPr>
              <a:t> is a file descriptor returned by a previous open call, and </a:t>
            </a:r>
            <a:r>
              <a:rPr lang="en-IN" b="1" i="1" dirty="0" err="1" smtClean="0">
                <a:latin typeface="Times New Roman" pitchFamily="18" charset="0"/>
                <a:cs typeface="Times New Roman" pitchFamily="18" charset="0"/>
              </a:rPr>
              <a:t>statbuffer</a:t>
            </a:r>
            <a:r>
              <a:rPr lang="en-IN" dirty="0" smtClean="0">
                <a:latin typeface="Times New Roman" pitchFamily="18" charset="0"/>
                <a:cs typeface="Times New Roman" pitchFamily="18" charset="0"/>
              </a:rPr>
              <a:t> is the address of a data structure in the user process that will contain the status information of the file on completion of the call.</a:t>
            </a:r>
          </a:p>
          <a:p>
            <a:pPr algn="just">
              <a:buNone/>
            </a:pPr>
            <a:endParaRPr lang="en-IN" dirty="0" smtClean="0">
              <a:latin typeface="Times New Roman" pitchFamily="18" charset="0"/>
              <a:cs typeface="Times New Roman" pitchFamily="18" charset="0"/>
            </a:endParaRPr>
          </a:p>
          <a:p>
            <a:pPr algn="just"/>
            <a:r>
              <a:rPr lang="en-IN" b="1" dirty="0" smtClean="0"/>
              <a:t> </a:t>
            </a:r>
            <a:r>
              <a:rPr lang="en-IN" dirty="0" smtClean="0">
                <a:latin typeface="Times New Roman" pitchFamily="18" charset="0"/>
                <a:cs typeface="Times New Roman" pitchFamily="18" charset="0"/>
              </a:rPr>
              <a:t>The system calls simply write the fields of the mode into </a:t>
            </a:r>
            <a:r>
              <a:rPr lang="en-IN" b="1" i="1" dirty="0" err="1" smtClean="0">
                <a:latin typeface="Times New Roman" pitchFamily="18" charset="0"/>
                <a:cs typeface="Times New Roman" pitchFamily="18" charset="0"/>
              </a:rPr>
              <a:t>statbuffer</a:t>
            </a:r>
            <a:r>
              <a:rPr lang="en-IN" b="1" dirty="0" smtClean="0">
                <a:latin typeface="Times New Roman" pitchFamily="18" charset="0"/>
                <a:cs typeface="Times New Roman" pitchFamily="18" charset="0"/>
              </a:rPr>
              <a:t>.</a:t>
            </a:r>
          </a:p>
          <a:p>
            <a:pPr algn="just">
              <a:buNone/>
            </a:pP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imes New Roman" pitchFamily="18" charset="0"/>
                <a:cs typeface="Times New Roman" pitchFamily="18" charset="0"/>
              </a:rPr>
              <a:t>Implementation of </a:t>
            </a:r>
            <a:r>
              <a:rPr lang="en-US" sz="3600" b="1" i="1" dirty="0" smtClean="0">
                <a:latin typeface="Times New Roman" pitchFamily="18" charset="0"/>
                <a:cs typeface="Times New Roman" pitchFamily="18" charset="0"/>
              </a:rPr>
              <a:t>stat ( ) </a:t>
            </a:r>
            <a:r>
              <a:rPr lang="en-US" sz="3600" b="1" dirty="0" smtClean="0">
                <a:latin typeface="Times New Roman" pitchFamily="18" charset="0"/>
                <a:cs typeface="Times New Roman" pitchFamily="18" charset="0"/>
              </a:rPr>
              <a:t>&amp; </a:t>
            </a:r>
            <a:r>
              <a:rPr lang="en-US" sz="3600" b="1" i="1" dirty="0" err="1" smtClean="0">
                <a:latin typeface="Times New Roman" pitchFamily="18" charset="0"/>
                <a:cs typeface="Times New Roman" pitchFamily="18" charset="0"/>
              </a:rPr>
              <a:t>fstat</a:t>
            </a:r>
            <a:r>
              <a:rPr lang="en-US" sz="3600" b="1" i="1" dirty="0" smtClean="0">
                <a:latin typeface="Times New Roman" pitchFamily="18" charset="0"/>
                <a:cs typeface="Times New Roman" pitchFamily="18" charset="0"/>
              </a:rPr>
              <a:t>( )</a:t>
            </a:r>
            <a:endParaRPr lang="en-IN" sz="3600" b="1" i="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990600" y="838200"/>
            <a:ext cx="7394257" cy="56388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pPr algn="just"/>
            <a:r>
              <a:rPr lang="en-US" sz="3600" dirty="0" smtClean="0">
                <a:latin typeface="Times New Roman" pitchFamily="18" charset="0"/>
                <a:cs typeface="Times New Roman" pitchFamily="18" charset="0"/>
              </a:rPr>
              <a:t>Case Study of xv6 Functions: </a:t>
            </a:r>
            <a:r>
              <a:rPr lang="en-US" sz="3600" b="1" i="1" dirty="0" err="1" smtClean="0">
                <a:latin typeface="Times New Roman" pitchFamily="18" charset="0"/>
                <a:cs typeface="Times New Roman" pitchFamily="18" charset="0"/>
              </a:rPr>
              <a:t>creat</a:t>
            </a:r>
            <a:r>
              <a:rPr lang="en-US" sz="3600" b="1" i="1" dirty="0" smtClean="0">
                <a:latin typeface="Times New Roman" pitchFamily="18" charset="0"/>
                <a:cs typeface="Times New Roman" pitchFamily="18" charset="0"/>
              </a:rPr>
              <a:t>, </a:t>
            </a:r>
            <a:r>
              <a:rPr lang="en-US" sz="3600" b="1" i="1" dirty="0" err="1" smtClean="0">
                <a:latin typeface="Times New Roman" pitchFamily="18" charset="0"/>
                <a:cs typeface="Times New Roman" pitchFamily="18" charset="0"/>
              </a:rPr>
              <a:t>sys_mknod</a:t>
            </a:r>
            <a:r>
              <a:rPr lang="en-US" sz="3600" b="1" i="1" dirty="0" smtClean="0">
                <a:latin typeface="Times New Roman" pitchFamily="18" charset="0"/>
                <a:cs typeface="Times New Roman" pitchFamily="18" charset="0"/>
              </a:rPr>
              <a:t>, </a:t>
            </a:r>
            <a:r>
              <a:rPr lang="en-US" sz="3600" b="1" i="1" dirty="0" err="1" smtClean="0">
                <a:latin typeface="Times New Roman" pitchFamily="18" charset="0"/>
                <a:cs typeface="Times New Roman" pitchFamily="18" charset="0"/>
              </a:rPr>
              <a:t>sys_mkdir</a:t>
            </a:r>
            <a:r>
              <a:rPr lang="en-US" sz="3600" b="1" i="1" dirty="0" smtClean="0">
                <a:latin typeface="Times New Roman" pitchFamily="18" charset="0"/>
                <a:cs typeface="Times New Roman" pitchFamily="18" charset="0"/>
              </a:rPr>
              <a:t>, </a:t>
            </a:r>
            <a:r>
              <a:rPr lang="en-US" sz="3600" b="1" i="1" dirty="0" err="1" smtClean="0">
                <a:latin typeface="Times New Roman" pitchFamily="18" charset="0"/>
                <a:cs typeface="Times New Roman" pitchFamily="18" charset="0"/>
              </a:rPr>
              <a:t>sys_chdir</a:t>
            </a:r>
            <a:r>
              <a:rPr lang="en-US" sz="3600" b="1" i="1" dirty="0" smtClean="0">
                <a:latin typeface="Times New Roman" pitchFamily="18" charset="0"/>
                <a:cs typeface="Times New Roman" pitchFamily="18" charset="0"/>
              </a:rPr>
              <a:t> and </a:t>
            </a:r>
            <a:r>
              <a:rPr lang="en-US" sz="3600" b="1" i="1" dirty="0" err="1" smtClean="0">
                <a:latin typeface="Times New Roman" pitchFamily="18" charset="0"/>
                <a:cs typeface="Times New Roman" pitchFamily="18" charset="0"/>
              </a:rPr>
              <a:t>sys_fstat</a:t>
            </a:r>
            <a:r>
              <a:rPr lang="en-US" sz="3600" b="1" i="1" dirty="0" smtClean="0"/>
              <a:t>.</a:t>
            </a:r>
            <a:endParaRPr lang="en-IN" sz="3600" b="1" i="1"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i="1" dirty="0" err="1" smtClean="0">
                <a:latin typeface="Times New Roman" pitchFamily="18" charset="0"/>
                <a:cs typeface="Times New Roman" pitchFamily="18" charset="0"/>
              </a:rPr>
              <a:t>creat</a:t>
            </a:r>
            <a:r>
              <a:rPr lang="en-US" sz="3600" b="1" i="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in xv6</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pPr algn="just"/>
            <a:r>
              <a:rPr lang="en-IN" dirty="0" smtClean="0">
                <a:latin typeface="Times New Roman" pitchFamily="18" charset="0"/>
                <a:cs typeface="Times New Roman" pitchFamily="18" charset="0"/>
              </a:rPr>
              <a:t>The function create (6357)creates a new name for a new </a:t>
            </a:r>
            <a:r>
              <a:rPr lang="en-IN" dirty="0" err="1" smtClean="0">
                <a:latin typeface="Times New Roman" pitchFamily="18" charset="0"/>
                <a:cs typeface="Times New Roman" pitchFamily="18" charset="0"/>
              </a:rPr>
              <a:t>inode</a:t>
            </a:r>
            <a:r>
              <a:rPr lang="en-IN" dirty="0" smtClean="0">
                <a:latin typeface="Times New Roman" pitchFamily="18" charset="0"/>
                <a:cs typeface="Times New Roman" pitchFamily="18" charset="0"/>
              </a:rPr>
              <a:t>. </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It is a generalization of the three file creation system calls: open with the O_CREATE flag makes a new ordinary file, </a:t>
            </a:r>
            <a:r>
              <a:rPr lang="en-IN" b="1" i="1" dirty="0" err="1" smtClean="0">
                <a:latin typeface="Times New Roman" pitchFamily="18" charset="0"/>
                <a:cs typeface="Times New Roman" pitchFamily="18" charset="0"/>
              </a:rPr>
              <a:t>mkdir</a:t>
            </a:r>
            <a:r>
              <a:rPr lang="en-IN" dirty="0" smtClean="0">
                <a:latin typeface="Times New Roman" pitchFamily="18" charset="0"/>
                <a:cs typeface="Times New Roman" pitchFamily="18" charset="0"/>
              </a:rPr>
              <a:t> makes a new directory, and </a:t>
            </a:r>
            <a:r>
              <a:rPr lang="en-IN" b="1" i="1" dirty="0" err="1" smtClean="0">
                <a:latin typeface="Times New Roman" pitchFamily="18" charset="0"/>
                <a:cs typeface="Times New Roman" pitchFamily="18" charset="0"/>
              </a:rPr>
              <a:t>mkdev</a:t>
            </a:r>
            <a:r>
              <a:rPr lang="en-IN" dirty="0" smtClean="0">
                <a:latin typeface="Times New Roman" pitchFamily="18" charset="0"/>
                <a:cs typeface="Times New Roman" pitchFamily="18" charset="0"/>
              </a:rPr>
              <a:t> makes a new device file.</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Using create, it is easy to implement </a:t>
            </a:r>
            <a:r>
              <a:rPr lang="en-IN" b="1" dirty="0" err="1" smtClean="0">
                <a:latin typeface="Times New Roman" pitchFamily="18" charset="0"/>
                <a:cs typeface="Times New Roman" pitchFamily="18" charset="0"/>
              </a:rPr>
              <a:t>s</a:t>
            </a:r>
            <a:r>
              <a:rPr lang="en-IN" b="1" i="1" dirty="0" err="1" smtClean="0">
                <a:latin typeface="Times New Roman" pitchFamily="18" charset="0"/>
                <a:cs typeface="Times New Roman" pitchFamily="18" charset="0"/>
              </a:rPr>
              <a:t>ys_open</a:t>
            </a:r>
            <a:r>
              <a:rPr lang="en-IN"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sys_mkdir</a:t>
            </a:r>
            <a:r>
              <a:rPr lang="en-IN" b="1"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and </a:t>
            </a:r>
            <a:r>
              <a:rPr lang="en-IN" b="1" i="1" dirty="0" err="1" smtClean="0">
                <a:latin typeface="Times New Roman" pitchFamily="18" charset="0"/>
                <a:cs typeface="Times New Roman" pitchFamily="18" charset="0"/>
              </a:rPr>
              <a:t>sys_mknod</a:t>
            </a:r>
            <a:r>
              <a:rPr lang="en-IN" dirty="0" smtClean="0">
                <a:latin typeface="Times New Roman" pitchFamily="18" charset="0"/>
                <a:cs typeface="Times New Roman" pitchFamily="18" charset="0"/>
              </a:rPr>
              <a:t>. </a:t>
            </a: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i="1" dirty="0" err="1" smtClean="0">
                <a:latin typeface="Times New Roman" pitchFamily="18" charset="0"/>
                <a:cs typeface="Times New Roman" pitchFamily="18" charset="0"/>
              </a:rPr>
              <a:t>chdir</a:t>
            </a:r>
            <a:r>
              <a:rPr lang="en-US" sz="3600" b="1" dirty="0" smtClean="0">
                <a:latin typeface="Times New Roman" pitchFamily="18" charset="0"/>
                <a:cs typeface="Times New Roman" pitchFamily="18" charset="0"/>
              </a:rPr>
              <a:t>  and </a:t>
            </a:r>
            <a:r>
              <a:rPr lang="en-US" sz="3600" b="1" i="1" dirty="0" err="1" smtClean="0">
                <a:latin typeface="Times New Roman" pitchFamily="18" charset="0"/>
                <a:cs typeface="Times New Roman" pitchFamily="18" charset="0"/>
              </a:rPr>
              <a:t>sys_chdir</a:t>
            </a:r>
            <a:r>
              <a:rPr lang="en-US" sz="3600" b="1" i="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in xv6</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762000"/>
            <a:ext cx="8229600" cy="5715000"/>
          </a:xfrm>
        </p:spPr>
        <p:txBody>
          <a:bodyPr>
            <a:normAutofit lnSpcReduction="10000"/>
          </a:bodyPr>
          <a:lstStyle/>
          <a:p>
            <a:pPr algn="just"/>
            <a:r>
              <a:rPr lang="en-IN" dirty="0" smtClean="0">
                <a:latin typeface="Times New Roman" pitchFamily="18" charset="0"/>
                <a:cs typeface="Times New Roman" pitchFamily="18" charset="0"/>
              </a:rPr>
              <a:t>In xv6, The directories form a tree, starting at a special directory called the </a:t>
            </a:r>
            <a:r>
              <a:rPr lang="en-IN" b="1" i="1" dirty="0" smtClean="0">
                <a:latin typeface="Times New Roman" pitchFamily="18" charset="0"/>
                <a:cs typeface="Times New Roman" pitchFamily="18" charset="0"/>
              </a:rPr>
              <a:t>root</a:t>
            </a:r>
            <a:r>
              <a:rPr lang="en-IN" dirty="0" smtClean="0">
                <a:latin typeface="Times New Roman" pitchFamily="18" charset="0"/>
                <a:cs typeface="Times New Roman" pitchFamily="18" charset="0"/>
              </a:rPr>
              <a:t>.</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 path like /a/b/c refers to the file or directory named c inside the directory named b inside the directory named a in the root directory /.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Paths that don’t begin with / are evaluated relative to the calling process’s current directory, which can be changed with the </a:t>
            </a:r>
            <a:r>
              <a:rPr lang="en-IN" b="1" i="1" dirty="0" err="1" smtClean="0">
                <a:latin typeface="Times New Roman" pitchFamily="18" charset="0"/>
                <a:cs typeface="Times New Roman" pitchFamily="18" charset="0"/>
              </a:rPr>
              <a:t>chdir</a:t>
            </a:r>
            <a:r>
              <a:rPr lang="en-IN" dirty="0" smtClean="0">
                <a:latin typeface="Times New Roman" pitchFamily="18" charset="0"/>
                <a:cs typeface="Times New Roman" pitchFamily="18" charset="0"/>
              </a:rPr>
              <a:t> system call.</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latin typeface="Times New Roman" pitchFamily="18" charset="0"/>
                <a:cs typeface="Times New Roman" pitchFamily="18" charset="0"/>
              </a:rPr>
              <a:t>chdir</a:t>
            </a:r>
            <a:r>
              <a:rPr lang="en-US" b="1" i="1" dirty="0" smtClean="0">
                <a:latin typeface="Times New Roman" pitchFamily="18" charset="0"/>
                <a:cs typeface="Times New Roman" pitchFamily="18" charset="0"/>
              </a:rPr>
              <a:t> in xv6</a:t>
            </a:r>
            <a:endParaRPr lang="en-IN" b="1" i="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752600"/>
            <a:ext cx="7239001" cy="3429000"/>
          </a:xfrm>
          <a:prstGeom prst="rect">
            <a:avLst/>
          </a:prstGeom>
          <a:noFill/>
          <a:ln w="9525">
            <a:noFill/>
            <a:miter lim="800000"/>
            <a:headEnd/>
            <a:tailEnd/>
          </a:ln>
        </p:spPr>
      </p:pic>
      <p:pic>
        <p:nvPicPr>
          <p:cNvPr id="5" name="Picture 4"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i="1" dirty="0" err="1" smtClean="0">
                <a:latin typeface="Times New Roman" pitchFamily="18" charset="0"/>
                <a:cs typeface="Times New Roman" pitchFamily="18" charset="0"/>
              </a:rPr>
              <a:t>mkdir</a:t>
            </a:r>
            <a:r>
              <a:rPr lang="en-US" sz="3200" b="1" i="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mknod</a:t>
            </a:r>
            <a:r>
              <a:rPr lang="en-US" sz="3200" b="1" i="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and </a:t>
            </a:r>
            <a:r>
              <a:rPr lang="en-US" sz="3200" b="1" i="1" dirty="0" err="1" smtClean="0">
                <a:latin typeface="Times New Roman" pitchFamily="18" charset="0"/>
                <a:cs typeface="Times New Roman" pitchFamily="18" charset="0"/>
              </a:rPr>
              <a:t>sys_mkdir</a:t>
            </a:r>
            <a:r>
              <a:rPr lang="en-US" sz="3200" b="1" i="1" dirty="0" smtClean="0">
                <a:latin typeface="Times New Roman" pitchFamily="18" charset="0"/>
                <a:cs typeface="Times New Roman" pitchFamily="18" charset="0"/>
              </a:rPr>
              <a:t> &amp; </a:t>
            </a:r>
            <a:r>
              <a:rPr lang="en-US" sz="3200" b="1" i="1" dirty="0" err="1" smtClean="0">
                <a:latin typeface="Times New Roman" pitchFamily="18" charset="0"/>
                <a:cs typeface="Times New Roman" pitchFamily="18" charset="0"/>
              </a:rPr>
              <a:t>sys_mknod</a:t>
            </a:r>
            <a:r>
              <a:rPr lang="en-US" sz="3200" b="1" i="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in xv6</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lgn="just"/>
            <a:r>
              <a:rPr lang="en-IN" sz="3600" dirty="0" smtClean="0">
                <a:latin typeface="Times New Roman" pitchFamily="18" charset="0"/>
                <a:cs typeface="Times New Roman" pitchFamily="18" charset="0"/>
              </a:rPr>
              <a:t>There are multiple system calls to create a new file or directory: </a:t>
            </a:r>
          </a:p>
          <a:p>
            <a:pPr algn="just"/>
            <a:endParaRPr lang="en-IN" sz="3600" dirty="0" smtClean="0">
              <a:latin typeface="Times New Roman" pitchFamily="18" charset="0"/>
              <a:cs typeface="Times New Roman" pitchFamily="18" charset="0"/>
            </a:endParaRPr>
          </a:p>
          <a:p>
            <a:pPr algn="just"/>
            <a:r>
              <a:rPr lang="en-IN" sz="3600" b="1" i="1" dirty="0" err="1" smtClean="0">
                <a:latin typeface="Times New Roman" pitchFamily="18" charset="0"/>
                <a:cs typeface="Times New Roman" pitchFamily="18" charset="0"/>
              </a:rPr>
              <a:t>mkdir</a:t>
            </a:r>
            <a:r>
              <a:rPr lang="en-IN" sz="3600" dirty="0" smtClean="0">
                <a:latin typeface="Times New Roman" pitchFamily="18" charset="0"/>
                <a:cs typeface="Times New Roman" pitchFamily="18" charset="0"/>
              </a:rPr>
              <a:t> creates a new directory, open with the O_CREATE flag creates a new data file  and</a:t>
            </a:r>
          </a:p>
          <a:p>
            <a:pPr algn="just"/>
            <a:r>
              <a:rPr lang="en-IN" sz="3600" dirty="0" smtClean="0">
                <a:latin typeface="Times New Roman" pitchFamily="18" charset="0"/>
                <a:cs typeface="Times New Roman" pitchFamily="18" charset="0"/>
              </a:rPr>
              <a:t> </a:t>
            </a:r>
            <a:r>
              <a:rPr lang="en-IN" sz="3600" b="1" i="1" dirty="0" err="1" smtClean="0">
                <a:latin typeface="Times New Roman" pitchFamily="18" charset="0"/>
                <a:cs typeface="Times New Roman" pitchFamily="18" charset="0"/>
              </a:rPr>
              <a:t>mknod</a:t>
            </a:r>
            <a:r>
              <a:rPr lang="en-IN" sz="3600" b="1" i="1"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 creates a new device file.</a:t>
            </a:r>
          </a:p>
          <a:p>
            <a:pPr>
              <a:buNone/>
            </a:pPr>
            <a:endParaRPr lang="en-IN"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dirty="0" smtClean="0">
                <a:latin typeface="Times New Roman" pitchFamily="18" charset="0"/>
                <a:cs typeface="Times New Roman" pitchFamily="18" charset="0"/>
              </a:rPr>
              <a:t>Session Plan</a:t>
            </a:r>
            <a:endParaRPr lang="en-IN"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685800"/>
            <a:ext cx="8229600" cy="59436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38200" y="2209800"/>
            <a:ext cx="8043708" cy="2514600"/>
          </a:xfrm>
          <a:prstGeom prst="rect">
            <a:avLst/>
          </a:prstGeom>
          <a:noFill/>
          <a:ln w="9525">
            <a:noFill/>
            <a:miter lim="800000"/>
            <a:headEnd/>
            <a:tailEnd/>
          </a:ln>
        </p:spPr>
      </p:pic>
      <p:pic>
        <p:nvPicPr>
          <p:cNvPr id="5" name="Picture 4"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pPr algn="just"/>
            <a:r>
              <a:rPr lang="en-IN" dirty="0" smtClean="0">
                <a:latin typeface="Times New Roman" pitchFamily="18" charset="0"/>
                <a:cs typeface="Times New Roman" pitchFamily="18" charset="0"/>
              </a:rPr>
              <a:t>Here</a:t>
            </a: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mknod</a:t>
            </a:r>
            <a:r>
              <a:rPr lang="en-IN" dirty="0" smtClean="0">
                <a:latin typeface="Times New Roman" pitchFamily="18" charset="0"/>
                <a:cs typeface="Times New Roman" pitchFamily="18" charset="0"/>
              </a:rPr>
              <a:t> creates a file in the file system, but the file has no contents. </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Instead, the file’s metadata marks it as a device file and records the major and minor device numbers (the two arguments to </a:t>
            </a:r>
            <a:r>
              <a:rPr lang="en-IN" b="1" i="1" dirty="0" err="1" smtClean="0">
                <a:latin typeface="Times New Roman" pitchFamily="18" charset="0"/>
                <a:cs typeface="Times New Roman" pitchFamily="18" charset="0"/>
              </a:rPr>
              <a:t>mknod</a:t>
            </a:r>
            <a:r>
              <a:rPr lang="en-IN" dirty="0" smtClean="0">
                <a:latin typeface="Times New Roman" pitchFamily="18" charset="0"/>
                <a:cs typeface="Times New Roman" pitchFamily="18" charset="0"/>
              </a:rPr>
              <a:t>), which uniquely identify a kernel device.</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When a process later opens the file, the kernel diverts read and write system calls to the kernel device implementation instead of passing them to the file system.</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i="1" dirty="0" err="1" smtClean="0">
                <a:latin typeface="Times New Roman" pitchFamily="18" charset="0"/>
                <a:cs typeface="Times New Roman" pitchFamily="18" charset="0"/>
              </a:rPr>
              <a:t>fstat</a:t>
            </a:r>
            <a:r>
              <a:rPr lang="en-US" sz="3600" b="1" i="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in xv6</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86400"/>
          </a:xfrm>
        </p:spPr>
        <p:txBody>
          <a:bodyPr>
            <a:normAutofit fontScale="77500" lnSpcReduction="20000"/>
          </a:bodyPr>
          <a:lstStyle/>
          <a:p>
            <a:pPr algn="just"/>
            <a:r>
              <a:rPr lang="en-IN" b="1" i="1" dirty="0" err="1" smtClean="0">
                <a:latin typeface="Times New Roman" pitchFamily="18" charset="0"/>
                <a:cs typeface="Times New Roman" pitchFamily="18" charset="0"/>
              </a:rPr>
              <a:t>fstat</a:t>
            </a:r>
            <a:r>
              <a:rPr lang="en-IN" dirty="0" smtClean="0">
                <a:latin typeface="Times New Roman" pitchFamily="18" charset="0"/>
                <a:cs typeface="Times New Roman" pitchFamily="18" charset="0"/>
              </a:rPr>
              <a:t> retrieves information about the object a file descriptor refers to.</a:t>
            </a:r>
          </a:p>
          <a:p>
            <a:pPr algn="just"/>
            <a:r>
              <a:rPr lang="en-IN" dirty="0" smtClean="0">
                <a:latin typeface="Times New Roman" pitchFamily="18" charset="0"/>
                <a:cs typeface="Times New Roman" pitchFamily="18" charset="0"/>
              </a:rPr>
              <a:t>In xv6, it will be handled as follows:</a:t>
            </a:r>
          </a:p>
          <a:p>
            <a:pPr algn="just">
              <a:buNone/>
            </a:pPr>
            <a:endParaRPr lang="en-IN" dirty="0" smtClean="0">
              <a:latin typeface="Times New Roman" pitchFamily="18" charset="0"/>
              <a:cs typeface="Times New Roman" pitchFamily="18" charset="0"/>
            </a:endParaRPr>
          </a:p>
          <a:p>
            <a:pPr algn="just">
              <a:buNone/>
            </a:pPr>
            <a:r>
              <a:rPr lang="en-IN" b="1" i="1" dirty="0" smtClean="0">
                <a:latin typeface="Times New Roman" pitchFamily="18" charset="0"/>
                <a:cs typeface="Times New Roman" pitchFamily="18" charset="0"/>
              </a:rPr>
              <a:t>#define T_DIR 1 // Directory</a:t>
            </a:r>
          </a:p>
          <a:p>
            <a:pPr algn="just">
              <a:buNone/>
            </a:pPr>
            <a:r>
              <a:rPr lang="en-IN" b="1" i="1" dirty="0" smtClean="0">
                <a:latin typeface="Times New Roman" pitchFamily="18" charset="0"/>
                <a:cs typeface="Times New Roman" pitchFamily="18" charset="0"/>
              </a:rPr>
              <a:t>#define T_FILE 2 // File</a:t>
            </a:r>
          </a:p>
          <a:p>
            <a:pPr algn="just">
              <a:buNone/>
            </a:pPr>
            <a:r>
              <a:rPr lang="en-IN" b="1" i="1" dirty="0" smtClean="0">
                <a:latin typeface="Times New Roman" pitchFamily="18" charset="0"/>
                <a:cs typeface="Times New Roman" pitchFamily="18" charset="0"/>
              </a:rPr>
              <a:t>#define T_DEV 3 // Device</a:t>
            </a:r>
          </a:p>
          <a:p>
            <a:pPr algn="just">
              <a:buNone/>
            </a:pPr>
            <a:r>
              <a:rPr lang="en-IN" b="1" i="1" dirty="0" err="1" smtClean="0">
                <a:latin typeface="Times New Roman" pitchFamily="18" charset="0"/>
                <a:cs typeface="Times New Roman" pitchFamily="18" charset="0"/>
              </a:rPr>
              <a:t>struct</a:t>
            </a:r>
            <a:r>
              <a:rPr lang="en-IN" b="1" i="1" dirty="0" smtClean="0">
                <a:latin typeface="Times New Roman" pitchFamily="18" charset="0"/>
                <a:cs typeface="Times New Roman" pitchFamily="18" charset="0"/>
              </a:rPr>
              <a:t>   stat {</a:t>
            </a:r>
          </a:p>
          <a:p>
            <a:pPr algn="just">
              <a:buNone/>
            </a:pPr>
            <a:r>
              <a:rPr lang="en-IN" b="1" i="1" dirty="0" smtClean="0">
                <a:latin typeface="Times New Roman" pitchFamily="18" charset="0"/>
                <a:cs typeface="Times New Roman" pitchFamily="18" charset="0"/>
              </a:rPr>
              <a:t>short  type; // Type of file</a:t>
            </a:r>
          </a:p>
          <a:p>
            <a:pPr algn="just">
              <a:buNone/>
            </a:pPr>
            <a:r>
              <a:rPr lang="en-IN" b="1" i="1" dirty="0" err="1" smtClean="0">
                <a:latin typeface="Times New Roman" pitchFamily="18" charset="0"/>
                <a:cs typeface="Times New Roman" pitchFamily="18" charset="0"/>
              </a:rPr>
              <a:t>Int</a:t>
            </a:r>
            <a:r>
              <a:rPr lang="en-IN" b="1" i="1" dirty="0" smtClean="0">
                <a:latin typeface="Times New Roman" pitchFamily="18" charset="0"/>
                <a:cs typeface="Times New Roman" pitchFamily="18" charset="0"/>
              </a:rPr>
              <a:t>  dev; // File system’s disk device</a:t>
            </a:r>
          </a:p>
          <a:p>
            <a:pPr algn="just">
              <a:buNone/>
            </a:pPr>
            <a:r>
              <a:rPr lang="en-IN" b="1" i="1" dirty="0" err="1" smtClean="0">
                <a:latin typeface="Times New Roman" pitchFamily="18" charset="0"/>
                <a:cs typeface="Times New Roman" pitchFamily="18" charset="0"/>
              </a:rPr>
              <a:t>uint</a:t>
            </a: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ino</a:t>
            </a:r>
            <a:r>
              <a:rPr lang="en-IN" b="1" i="1" dirty="0" smtClean="0">
                <a:latin typeface="Times New Roman" pitchFamily="18" charset="0"/>
                <a:cs typeface="Times New Roman" pitchFamily="18" charset="0"/>
              </a:rPr>
              <a:t>; // </a:t>
            </a:r>
            <a:r>
              <a:rPr lang="en-IN" b="1" i="1" dirty="0" err="1" smtClean="0">
                <a:latin typeface="Times New Roman" pitchFamily="18" charset="0"/>
                <a:cs typeface="Times New Roman" pitchFamily="18" charset="0"/>
              </a:rPr>
              <a:t>Inode</a:t>
            </a:r>
            <a:r>
              <a:rPr lang="en-IN" b="1" i="1" dirty="0" smtClean="0">
                <a:latin typeface="Times New Roman" pitchFamily="18" charset="0"/>
                <a:cs typeface="Times New Roman" pitchFamily="18" charset="0"/>
              </a:rPr>
              <a:t> number</a:t>
            </a:r>
          </a:p>
          <a:p>
            <a:pPr algn="just">
              <a:buNone/>
            </a:pPr>
            <a:r>
              <a:rPr lang="en-IN" b="1" i="1" dirty="0" smtClean="0">
                <a:latin typeface="Times New Roman" pitchFamily="18" charset="0"/>
                <a:cs typeface="Times New Roman" pitchFamily="18" charset="0"/>
              </a:rPr>
              <a:t>short  </a:t>
            </a:r>
            <a:r>
              <a:rPr lang="en-IN" b="1" i="1" dirty="0" err="1" smtClean="0">
                <a:latin typeface="Times New Roman" pitchFamily="18" charset="0"/>
                <a:cs typeface="Times New Roman" pitchFamily="18" charset="0"/>
              </a:rPr>
              <a:t>nlink</a:t>
            </a:r>
            <a:r>
              <a:rPr lang="en-IN" b="1" i="1" dirty="0" smtClean="0">
                <a:latin typeface="Times New Roman" pitchFamily="18" charset="0"/>
                <a:cs typeface="Times New Roman" pitchFamily="18" charset="0"/>
              </a:rPr>
              <a:t>; // Number of links to file</a:t>
            </a:r>
          </a:p>
          <a:p>
            <a:pPr algn="just">
              <a:buNone/>
            </a:pPr>
            <a:r>
              <a:rPr lang="en-IN" b="1" i="1" dirty="0" err="1" smtClean="0">
                <a:latin typeface="Times New Roman" pitchFamily="18" charset="0"/>
                <a:cs typeface="Times New Roman" pitchFamily="18" charset="0"/>
              </a:rPr>
              <a:t>uint</a:t>
            </a:r>
            <a:r>
              <a:rPr lang="en-IN" b="1" i="1" dirty="0" smtClean="0">
                <a:latin typeface="Times New Roman" pitchFamily="18" charset="0"/>
                <a:cs typeface="Times New Roman" pitchFamily="18" charset="0"/>
              </a:rPr>
              <a:t>  size; // Size of file in bytes</a:t>
            </a:r>
          </a:p>
          <a:p>
            <a:pPr algn="just">
              <a:buNone/>
            </a:pPr>
            <a:r>
              <a:rPr lang="en-IN" b="1" i="1" dirty="0" smtClean="0">
                <a:latin typeface="Times New Roman" pitchFamily="18" charset="0"/>
                <a:cs typeface="Times New Roman" pitchFamily="18" charset="0"/>
              </a:rPr>
              <a:t>};</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sz="3600" b="1" dirty="0" smtClean="0">
                <a:latin typeface="Times New Roman" pitchFamily="18" charset="0"/>
                <a:cs typeface="Times New Roman" pitchFamily="18" charset="0"/>
              </a:rPr>
              <a:t>      Design and implementation of </a:t>
            </a:r>
            <a:r>
              <a:rPr lang="en-US" sz="3600" b="1" i="1" dirty="0" err="1" smtClean="0">
                <a:latin typeface="Times New Roman" pitchFamily="18" charset="0"/>
                <a:cs typeface="Times New Roman" pitchFamily="18" charset="0"/>
              </a:rPr>
              <a:t>file.c</a:t>
            </a:r>
            <a:endParaRPr lang="en-US" sz="3600" b="1" i="1" dirty="0" smtClean="0">
              <a:latin typeface="Times New Roman" pitchFamily="18" charset="0"/>
              <a:cs typeface="Times New Roman" pitchFamily="18" charset="0"/>
            </a:endParaRPr>
          </a:p>
          <a:p>
            <a:pPr>
              <a:buNone/>
            </a:pPr>
            <a:endParaRPr lang="en-US" b="1" i="1" dirty="0" smtClean="0">
              <a:latin typeface="Times New Roman" pitchFamily="18" charset="0"/>
              <a:cs typeface="Times New Roman" pitchFamily="18" charset="0"/>
            </a:endParaRPr>
          </a:p>
          <a:p>
            <a:r>
              <a:rPr lang="en-IN" sz="2400" b="1" i="1" dirty="0" smtClean="0">
                <a:latin typeface="Times New Roman" pitchFamily="18" charset="0"/>
                <a:cs typeface="Times New Roman" pitchFamily="18" charset="0"/>
              </a:rPr>
              <a:t>https://github.com/mit-pdos/xv6-public/blob/master/file.c</a:t>
            </a:r>
            <a:endParaRPr lang="en-IN" sz="2400"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sz="3600"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
        <p:nvSpPr>
          <p:cNvPr id="5" name="Content Placeholder 4"/>
          <p:cNvSpPr>
            <a:spLocks noGrp="1"/>
          </p:cNvSpPr>
          <p:nvPr>
            <p:ph idx="1"/>
          </p:nvPr>
        </p:nvSpPr>
        <p:spPr>
          <a:xfrm>
            <a:off x="457200" y="1143000"/>
            <a:ext cx="8229600" cy="4983163"/>
          </a:xfrm>
        </p:spPr>
        <p:txBody>
          <a:bodyPr>
            <a:normAutofit/>
          </a:bodyPr>
          <a:lstStyle/>
          <a:p>
            <a:pPr algn="just">
              <a:buNone/>
            </a:pPr>
            <a:r>
              <a:rPr lang="en-US" b="1" i="1" dirty="0" smtClean="0">
                <a:latin typeface="Times New Roman" pitchFamily="18" charset="0"/>
                <a:cs typeface="Times New Roman" pitchFamily="18" charset="0"/>
              </a:rPr>
              <a:t>  </a:t>
            </a:r>
          </a:p>
          <a:p>
            <a:pPr algn="just">
              <a:buNone/>
            </a:pP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file.c</a:t>
            </a:r>
            <a:r>
              <a:rPr lang="en-US" dirty="0" smtClean="0">
                <a:latin typeface="Times New Roman" pitchFamily="18" charset="0"/>
                <a:cs typeface="Times New Roman" pitchFamily="18" charset="0"/>
              </a:rPr>
              <a:t> is a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repository on file related activities and operations.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Consists of 157 lines of xv6 code.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endParaRPr lang="en-IN" sz="3600" b="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
        <p:nvSpPr>
          <p:cNvPr id="5" name="Content Placeholder 4"/>
          <p:cNvSpPr>
            <a:spLocks noGrp="1"/>
          </p:cNvSpPr>
          <p:nvPr>
            <p:ph idx="1"/>
          </p:nvPr>
        </p:nvSpPr>
        <p:spPr>
          <a:xfrm>
            <a:off x="457200" y="1219200"/>
            <a:ext cx="8229600" cy="5181600"/>
          </a:xfrm>
        </p:spPr>
        <p:txBody>
          <a:bodyPr/>
          <a:lstStyle/>
          <a:p>
            <a:pPr>
              <a:buNone/>
            </a:pPr>
            <a:r>
              <a:rPr lang="en-US" b="1" i="1" dirty="0" err="1" smtClean="0">
                <a:latin typeface="Times New Roman" pitchFamily="18" charset="0"/>
                <a:cs typeface="Times New Roman" pitchFamily="18" charset="0"/>
              </a:rPr>
              <a:t>file.c</a:t>
            </a:r>
            <a:r>
              <a:rPr lang="en-US" dirty="0" smtClean="0">
                <a:latin typeface="Times New Roman" pitchFamily="18" charset="0"/>
                <a:cs typeface="Times New Roman" pitchFamily="18" charset="0"/>
              </a:rPr>
              <a:t>  consists of xv6 code implementations of </a:t>
            </a:r>
          </a:p>
          <a:p>
            <a:pPr marL="514350" indent="-514350">
              <a:buAutoNum type="alphaLcParenR"/>
            </a:pPr>
            <a:r>
              <a:rPr lang="en-US" b="1" i="1" dirty="0" smtClean="0">
                <a:latin typeface="Times New Roman" pitchFamily="18" charset="0"/>
                <a:cs typeface="Times New Roman" pitchFamily="18" charset="0"/>
              </a:rPr>
              <a:t>File Descriptors</a:t>
            </a:r>
          </a:p>
          <a:p>
            <a:pPr marL="514350" indent="-514350">
              <a:buAutoNum type="alphaLcParenR"/>
            </a:pPr>
            <a:r>
              <a:rPr lang="en-US" b="1" i="1" dirty="0" smtClean="0">
                <a:latin typeface="Times New Roman" pitchFamily="18" charset="0"/>
                <a:cs typeface="Times New Roman" pitchFamily="18" charset="0"/>
              </a:rPr>
              <a:t>Allocation of File Structures</a:t>
            </a:r>
          </a:p>
          <a:p>
            <a:pPr marL="514350" indent="-514350">
              <a:buAutoNum type="alphaLcParenR"/>
            </a:pPr>
            <a:r>
              <a:rPr lang="en-US" b="1" i="1" dirty="0" smtClean="0">
                <a:latin typeface="Times New Roman" pitchFamily="18" charset="0"/>
                <a:cs typeface="Times New Roman" pitchFamily="18" charset="0"/>
              </a:rPr>
              <a:t>Incrementing the </a:t>
            </a:r>
            <a:r>
              <a:rPr lang="en-US" b="1" i="1" dirty="0" err="1" smtClean="0">
                <a:latin typeface="Times New Roman" pitchFamily="18" charset="0"/>
                <a:cs typeface="Times New Roman" pitchFamily="18" charset="0"/>
              </a:rPr>
              <a:t>ref.count</a:t>
            </a:r>
            <a:r>
              <a:rPr lang="en-US" b="1" i="1" dirty="0" smtClean="0">
                <a:latin typeface="Times New Roman" pitchFamily="18" charset="0"/>
                <a:cs typeface="Times New Roman" pitchFamily="18" charset="0"/>
              </a:rPr>
              <a:t> for file f</a:t>
            </a:r>
          </a:p>
          <a:p>
            <a:pPr marL="514350" indent="-514350">
              <a:buAutoNum type="alphaLcParenR"/>
            </a:pPr>
            <a:r>
              <a:rPr lang="en-US" b="1" i="1" dirty="0" smtClean="0">
                <a:latin typeface="Times New Roman" pitchFamily="18" charset="0"/>
                <a:cs typeface="Times New Roman" pitchFamily="18" charset="0"/>
              </a:rPr>
              <a:t>Close operation of file f</a:t>
            </a:r>
          </a:p>
          <a:p>
            <a:pPr marL="514350" indent="-514350">
              <a:buAutoNum type="alphaLcParenR"/>
            </a:pPr>
            <a:r>
              <a:rPr lang="en-US" b="1" i="1" dirty="0" smtClean="0">
                <a:latin typeface="Times New Roman" pitchFamily="18" charset="0"/>
                <a:cs typeface="Times New Roman" pitchFamily="18" charset="0"/>
              </a:rPr>
              <a:t>Getting metadata about file f</a:t>
            </a:r>
          </a:p>
          <a:p>
            <a:pPr marL="514350" indent="-514350">
              <a:buAutoNum type="alphaLcParenR"/>
            </a:pPr>
            <a:r>
              <a:rPr lang="en-US" b="1" i="1" dirty="0" smtClean="0">
                <a:latin typeface="Times New Roman" pitchFamily="18" charset="0"/>
                <a:cs typeface="Times New Roman" pitchFamily="18" charset="0"/>
              </a:rPr>
              <a:t>Reading  from file f</a:t>
            </a:r>
          </a:p>
          <a:p>
            <a:pPr marL="514350" indent="-514350">
              <a:buAutoNum type="alphaLcParenR"/>
            </a:pPr>
            <a:r>
              <a:rPr lang="en-US" b="1" i="1" dirty="0" smtClean="0">
                <a:latin typeface="Times New Roman" pitchFamily="18" charset="0"/>
                <a:cs typeface="Times New Roman" pitchFamily="18" charset="0"/>
              </a:rPr>
              <a:t>Writing to file f</a:t>
            </a:r>
            <a:endParaRPr lang="en-IN" b="1" i="1"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latin typeface="Times New Roman" pitchFamily="18" charset="0"/>
                <a:cs typeface="Times New Roman" pitchFamily="18" charset="0"/>
              </a:rPr>
              <a:t>Closing a file f</a:t>
            </a:r>
            <a:endParaRPr lang="en-IN" sz="3200" b="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2238375" y="1081881"/>
            <a:ext cx="466725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Reading from a file</a:t>
            </a:r>
            <a:endParaRPr lang="en-IN"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066800"/>
            <a:ext cx="7620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Writing to file f</a:t>
            </a:r>
            <a:endParaRPr lang="en-IN"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066800"/>
            <a:ext cx="8382000" cy="5059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Learning Outcomes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lstStyle/>
          <a:p>
            <a:pPr algn="just">
              <a:buNone/>
            </a:pPr>
            <a:r>
              <a:rPr lang="en-US" dirty="0" smtClean="0"/>
              <a:t>	</a:t>
            </a:r>
            <a:r>
              <a:rPr lang="en-US" sz="3600" dirty="0" smtClean="0">
                <a:latin typeface="Times New Roman" pitchFamily="18" charset="0"/>
                <a:cs typeface="Times New Roman" pitchFamily="18" charset="0"/>
              </a:rPr>
              <a:t>At the end of the session, the student will be able to:</a:t>
            </a:r>
          </a:p>
          <a:p>
            <a:pPr algn="just">
              <a:buNone/>
            </a:pPr>
            <a:endParaRPr lang="en-US" sz="3600" dirty="0" smtClean="0">
              <a:latin typeface="Times New Roman" pitchFamily="18" charset="0"/>
              <a:cs typeface="Times New Roman" pitchFamily="18" charset="0"/>
            </a:endParaRPr>
          </a:p>
          <a:p>
            <a:pPr algn="just"/>
            <a:r>
              <a:rPr lang="en-US" sz="3600" b="1" i="1" dirty="0" smtClean="0">
                <a:latin typeface="Times New Roman" pitchFamily="18" charset="0"/>
                <a:cs typeface="Times New Roman" pitchFamily="18" charset="0"/>
              </a:rPr>
              <a:t>Understand the file system calls </a:t>
            </a:r>
            <a:r>
              <a:rPr lang="en-US" sz="3600" b="1" i="1" dirty="0" err="1" smtClean="0">
                <a:latin typeface="Times New Roman" pitchFamily="18" charset="0"/>
                <a:cs typeface="Times New Roman" pitchFamily="18" charset="0"/>
              </a:rPr>
              <a:t>creat</a:t>
            </a:r>
            <a:r>
              <a:rPr lang="en-US" sz="3600" b="1" i="1" dirty="0" smtClean="0">
                <a:latin typeface="Times New Roman" pitchFamily="18" charset="0"/>
                <a:cs typeface="Times New Roman" pitchFamily="18" charset="0"/>
              </a:rPr>
              <a:t>, </a:t>
            </a:r>
            <a:r>
              <a:rPr lang="en-US" sz="3600" b="1" i="1" dirty="0" err="1" smtClean="0">
                <a:latin typeface="Times New Roman" pitchFamily="18" charset="0"/>
                <a:cs typeface="Times New Roman" pitchFamily="18" charset="0"/>
              </a:rPr>
              <a:t>mknod</a:t>
            </a:r>
            <a:r>
              <a:rPr lang="en-US" sz="3600" b="1" i="1" dirty="0" smtClean="0">
                <a:latin typeface="Times New Roman" pitchFamily="18" charset="0"/>
                <a:cs typeface="Times New Roman" pitchFamily="18" charset="0"/>
              </a:rPr>
              <a:t>, </a:t>
            </a:r>
            <a:r>
              <a:rPr lang="en-US" sz="3600" b="1" i="1" dirty="0" err="1" smtClean="0">
                <a:latin typeface="Times New Roman" pitchFamily="18" charset="0"/>
                <a:cs typeface="Times New Roman" pitchFamily="18" charset="0"/>
              </a:rPr>
              <a:t>chdir</a:t>
            </a:r>
            <a:r>
              <a:rPr lang="en-US" sz="3600" b="1" i="1" dirty="0" smtClean="0">
                <a:latin typeface="Times New Roman" pitchFamily="18" charset="0"/>
                <a:cs typeface="Times New Roman" pitchFamily="18" charset="0"/>
              </a:rPr>
              <a:t> and stat.</a:t>
            </a:r>
          </a:p>
          <a:p>
            <a:pPr algn="just"/>
            <a:r>
              <a:rPr lang="en-US" sz="3600" b="1" i="1" dirty="0" smtClean="0">
                <a:latin typeface="Times New Roman" pitchFamily="18" charset="0"/>
                <a:cs typeface="Times New Roman" pitchFamily="18" charset="0"/>
              </a:rPr>
              <a:t>Understand above system calls as part of xv6 case study.</a:t>
            </a:r>
          </a:p>
          <a:p>
            <a:pPr algn="just"/>
            <a:r>
              <a:rPr lang="en-US" sz="3600" b="1" i="1" dirty="0" smtClean="0">
                <a:latin typeface="Times New Roman" pitchFamily="18" charset="0"/>
                <a:cs typeface="Times New Roman" pitchFamily="18" charset="0"/>
              </a:rPr>
              <a:t>Design and Implementation of the above </a:t>
            </a:r>
            <a:r>
              <a:rPr lang="en-US" sz="3600" b="1" i="1" dirty="0" err="1" smtClean="0">
                <a:latin typeface="Times New Roman" pitchFamily="18" charset="0"/>
                <a:cs typeface="Times New Roman" pitchFamily="18" charset="0"/>
              </a:rPr>
              <a:t>file.c</a:t>
            </a:r>
            <a:endParaRPr lang="en-US" sz="3600" b="1" i="1" dirty="0" smtClean="0">
              <a:latin typeface="Times New Roman" pitchFamily="18" charset="0"/>
              <a:cs typeface="Times New Roman" pitchFamily="18" charset="0"/>
            </a:endParaRPr>
          </a:p>
          <a:p>
            <a:endParaRPr lang="en-US" dirty="0" smtClean="0"/>
          </a:p>
          <a:p>
            <a:endParaRPr lang="en-IN" b="1" i="1"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imes New Roman" pitchFamily="18" charset="0"/>
                <a:cs typeface="Times New Roman" pitchFamily="18" charset="0"/>
              </a:rPr>
              <a:t>Creating a NEW File using </a:t>
            </a:r>
            <a:r>
              <a:rPr lang="en-US" sz="3600" b="1" i="1" dirty="0" err="1" smtClean="0">
                <a:latin typeface="Times New Roman" pitchFamily="18" charset="0"/>
                <a:cs typeface="Times New Roman" pitchFamily="18" charset="0"/>
              </a:rPr>
              <a:t>creat</a:t>
            </a:r>
            <a:r>
              <a:rPr lang="en-US" sz="3600" b="1" i="1" dirty="0" smtClean="0">
                <a:latin typeface="Times New Roman" pitchFamily="18" charset="0"/>
                <a:cs typeface="Times New Roman" pitchFamily="18" charset="0"/>
              </a:rPr>
              <a:t> ( )</a:t>
            </a:r>
            <a:endParaRPr lang="en-IN" sz="3600"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pPr algn="just"/>
            <a:r>
              <a:rPr lang="en-IN" dirty="0" smtClean="0">
                <a:latin typeface="Times New Roman" pitchFamily="18" charset="0"/>
                <a:cs typeface="Times New Roman" pitchFamily="18" charset="0"/>
              </a:rPr>
              <a:t>The open system call gives a process access to an existing file, but the </a:t>
            </a:r>
            <a:r>
              <a:rPr lang="en-IN" b="1" i="1" dirty="0" err="1" smtClean="0">
                <a:latin typeface="Times New Roman" pitchFamily="18" charset="0"/>
                <a:cs typeface="Times New Roman" pitchFamily="18" charset="0"/>
              </a:rPr>
              <a:t>creat</a:t>
            </a:r>
            <a:r>
              <a:rPr lang="en-IN" b="1" i="1" dirty="0" smtClean="0">
                <a:latin typeface="Times New Roman" pitchFamily="18" charset="0"/>
                <a:cs typeface="Times New Roman" pitchFamily="18" charset="0"/>
              </a:rPr>
              <a:t>( ) </a:t>
            </a:r>
            <a:r>
              <a:rPr lang="en-IN" dirty="0" smtClean="0">
                <a:latin typeface="Times New Roman" pitchFamily="18" charset="0"/>
                <a:cs typeface="Times New Roman" pitchFamily="18" charset="0"/>
              </a:rPr>
              <a:t>system call creates a new file in the system. </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syntax for the </a:t>
            </a:r>
            <a:r>
              <a:rPr lang="en-IN" b="1" i="1" dirty="0" err="1" smtClean="0">
                <a:latin typeface="Times New Roman" pitchFamily="18" charset="0"/>
                <a:cs typeface="Times New Roman" pitchFamily="18" charset="0"/>
              </a:rPr>
              <a:t>creat</a:t>
            </a:r>
            <a:r>
              <a:rPr lang="en-IN" b="1" i="1" dirty="0" smtClean="0">
                <a:latin typeface="Times New Roman" pitchFamily="18" charset="0"/>
                <a:cs typeface="Times New Roman" pitchFamily="18" charset="0"/>
              </a:rPr>
              <a:t>( ) </a:t>
            </a:r>
            <a:r>
              <a:rPr lang="en-IN" dirty="0" smtClean="0">
                <a:latin typeface="Times New Roman" pitchFamily="18" charset="0"/>
                <a:cs typeface="Times New Roman" pitchFamily="18" charset="0"/>
              </a:rPr>
              <a:t>system call is</a:t>
            </a:r>
          </a:p>
          <a:p>
            <a:pPr algn="just">
              <a:buNone/>
            </a:pP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fd</a:t>
            </a:r>
            <a:r>
              <a:rPr lang="en-IN" b="1" i="1" dirty="0" smtClean="0">
                <a:latin typeface="Times New Roman" pitchFamily="18" charset="0"/>
                <a:cs typeface="Times New Roman" pitchFamily="18" charset="0"/>
              </a:rPr>
              <a:t> = </a:t>
            </a:r>
            <a:r>
              <a:rPr lang="en-IN" b="1" i="1" dirty="0" err="1" smtClean="0">
                <a:latin typeface="Times New Roman" pitchFamily="18" charset="0"/>
                <a:cs typeface="Times New Roman" pitchFamily="18" charset="0"/>
              </a:rPr>
              <a:t>creat</a:t>
            </a:r>
            <a:r>
              <a:rPr lang="en-IN" b="1" i="1" dirty="0" smtClean="0">
                <a:latin typeface="Times New Roman" pitchFamily="18" charset="0"/>
                <a:cs typeface="Times New Roman" pitchFamily="18" charset="0"/>
              </a:rPr>
              <a:t>(pathname, modes);</a:t>
            </a:r>
          </a:p>
          <a:p>
            <a:pPr algn="just">
              <a:buNone/>
            </a:pPr>
            <a:endParaRPr lang="en-US" b="1" i="1" dirty="0" smtClean="0">
              <a:latin typeface="Times New Roman" pitchFamily="18" charset="0"/>
              <a:cs typeface="Times New Roman" pitchFamily="18" charset="0"/>
            </a:endParaRPr>
          </a:p>
          <a:p>
            <a:pPr algn="just">
              <a:buNone/>
            </a:pPr>
            <a:endParaRPr lang="en-IN" b="1" i="1"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Here, the variables </a:t>
            </a:r>
            <a:r>
              <a:rPr lang="en-IN" b="1" i="1" dirty="0" smtClean="0">
                <a:latin typeface="Times New Roman" pitchFamily="18" charset="0"/>
                <a:cs typeface="Times New Roman" pitchFamily="18" charset="0"/>
              </a:rPr>
              <a:t>pathname</a:t>
            </a:r>
            <a:r>
              <a:rPr lang="en-IN" i="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modes</a:t>
            </a:r>
            <a:r>
              <a:rPr lang="en-IN" i="1" dirty="0" smtClean="0">
                <a:latin typeface="Times New Roman" pitchFamily="18" charset="0"/>
                <a:cs typeface="Times New Roman" pitchFamily="18" charset="0"/>
              </a:rPr>
              <a:t>, and </a:t>
            </a:r>
            <a:r>
              <a:rPr lang="en-IN" b="1" i="1" dirty="0" err="1" smtClean="0">
                <a:latin typeface="Times New Roman" pitchFamily="18" charset="0"/>
                <a:cs typeface="Times New Roman" pitchFamily="18" charset="0"/>
              </a:rPr>
              <a:t>fd</a:t>
            </a:r>
            <a:r>
              <a:rPr lang="en-IN" b="1" i="1"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mean the same as they do in the open system call.</a:t>
            </a:r>
          </a:p>
          <a:p>
            <a:pPr>
              <a:buNone/>
            </a:pPr>
            <a:r>
              <a:rPr lang="en-IN" b="1" i="1" dirty="0" smtClean="0"/>
              <a:t> </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IN" dirty="0"/>
          </a:p>
        </p:txBody>
      </p:sp>
      <p:sp>
        <p:nvSpPr>
          <p:cNvPr id="3" name="Content Placeholder 2"/>
          <p:cNvSpPr>
            <a:spLocks noGrp="1"/>
          </p:cNvSpPr>
          <p:nvPr>
            <p:ph idx="1"/>
          </p:nvPr>
        </p:nvSpPr>
        <p:spPr>
          <a:xfrm>
            <a:off x="457200" y="1295400"/>
            <a:ext cx="8229600" cy="5181600"/>
          </a:xfrm>
        </p:spPr>
        <p:txBody>
          <a:bodyPr/>
          <a:lstStyle/>
          <a:p>
            <a:pPr algn="just"/>
            <a:r>
              <a:rPr lang="en-IN" dirty="0" smtClean="0">
                <a:latin typeface="Times New Roman" pitchFamily="18" charset="0"/>
                <a:cs typeface="Times New Roman" pitchFamily="18" charset="0"/>
              </a:rPr>
              <a:t>If no such file previously existed, the kernel creates a new file with the specified name and permission modes;</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If the file already existed, the kernel truncates the file (releases all existing data blocks and sets the file size to 0) subject to suitable file access permissions.</a:t>
            </a:r>
          </a:p>
          <a:p>
            <a:pPr algn="just"/>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latin typeface="Times New Roman" pitchFamily="18" charset="0"/>
                <a:cs typeface="Times New Roman" pitchFamily="18" charset="0"/>
              </a:rPr>
              <a:t>Algorithmic Design of  </a:t>
            </a:r>
            <a:r>
              <a:rPr lang="en-US" sz="3600" b="1" i="1" dirty="0" err="1" smtClean="0">
                <a:latin typeface="Times New Roman" pitchFamily="18" charset="0"/>
                <a:cs typeface="Times New Roman" pitchFamily="18" charset="0"/>
              </a:rPr>
              <a:t>creat</a:t>
            </a:r>
            <a:r>
              <a:rPr lang="en-US" sz="3600" b="1" i="1" dirty="0" smtClean="0">
                <a:latin typeface="Times New Roman" pitchFamily="18" charset="0"/>
                <a:cs typeface="Times New Roman" pitchFamily="18" charset="0"/>
              </a:rPr>
              <a:t>( )</a:t>
            </a:r>
            <a:endParaRPr lang="en-IN" sz="3600" b="1" i="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914400"/>
            <a:ext cx="7924800" cy="56388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latin typeface="Times New Roman" pitchFamily="18" charset="0"/>
                <a:cs typeface="Times New Roman" pitchFamily="18" charset="0"/>
              </a:rPr>
              <a:t>Creating Special Files using </a:t>
            </a:r>
            <a:r>
              <a:rPr lang="en-US" sz="3600" b="1" i="1" dirty="0" err="1" smtClean="0">
                <a:latin typeface="Times New Roman" pitchFamily="18" charset="0"/>
                <a:cs typeface="Times New Roman" pitchFamily="18" charset="0"/>
              </a:rPr>
              <a:t>mknod</a:t>
            </a:r>
            <a:r>
              <a:rPr lang="en-US" sz="3600" b="1" i="1" dirty="0" smtClean="0">
                <a:latin typeface="Times New Roman" pitchFamily="18" charset="0"/>
                <a:cs typeface="Times New Roman" pitchFamily="18" charset="0"/>
              </a:rPr>
              <a:t>( )</a:t>
            </a:r>
            <a:endParaRPr lang="en-IN" sz="3600"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IN" dirty="0" smtClean="0">
                <a:latin typeface="Times New Roman" pitchFamily="18" charset="0"/>
                <a:cs typeface="Times New Roman" pitchFamily="18" charset="0"/>
              </a:rPr>
              <a:t>The system call </a:t>
            </a:r>
            <a:r>
              <a:rPr lang="en-IN" b="1" i="1" dirty="0" err="1" smtClean="0">
                <a:latin typeface="Times New Roman" pitchFamily="18" charset="0"/>
                <a:cs typeface="Times New Roman" pitchFamily="18" charset="0"/>
              </a:rPr>
              <a:t>mknod</a:t>
            </a:r>
            <a:r>
              <a:rPr lang="en-IN" b="1" i="1" dirty="0" smtClean="0">
                <a:latin typeface="Times New Roman" pitchFamily="18" charset="0"/>
                <a:cs typeface="Times New Roman" pitchFamily="18" charset="0"/>
              </a:rPr>
              <a:t> ( ) </a:t>
            </a:r>
            <a:r>
              <a:rPr lang="en-IN" dirty="0" smtClean="0">
                <a:latin typeface="Times New Roman" pitchFamily="18" charset="0"/>
                <a:cs typeface="Times New Roman" pitchFamily="18" charset="0"/>
              </a:rPr>
              <a:t>creates special files in the system, including named pipes, device files, and directories</a:t>
            </a:r>
            <a:r>
              <a:rPr lang="en-IN" b="1" dirty="0" smtClean="0"/>
              <a:t>.</a:t>
            </a:r>
          </a:p>
          <a:p>
            <a:pPr algn="just"/>
            <a:r>
              <a:rPr lang="en-IN" dirty="0" smtClean="0">
                <a:latin typeface="Times New Roman" pitchFamily="18" charset="0"/>
                <a:cs typeface="Times New Roman" pitchFamily="18" charset="0"/>
              </a:rPr>
              <a:t>It is similar to </a:t>
            </a:r>
            <a:r>
              <a:rPr lang="en-IN" b="1" i="1" dirty="0" err="1" smtClean="0">
                <a:latin typeface="Times New Roman" pitchFamily="18" charset="0"/>
                <a:cs typeface="Times New Roman" pitchFamily="18" charset="0"/>
              </a:rPr>
              <a:t>creat</a:t>
            </a:r>
            <a:r>
              <a:rPr lang="en-IN" dirty="0" smtClean="0">
                <a:latin typeface="Times New Roman" pitchFamily="18" charset="0"/>
                <a:cs typeface="Times New Roman" pitchFamily="18" charset="0"/>
              </a:rPr>
              <a:t> in that the kernel allocates an </a:t>
            </a:r>
            <a:r>
              <a:rPr lang="en-IN" dirty="0" err="1" smtClean="0">
                <a:latin typeface="Times New Roman" pitchFamily="18" charset="0"/>
                <a:cs typeface="Times New Roman" pitchFamily="18" charset="0"/>
              </a:rPr>
              <a:t>inode</a:t>
            </a:r>
            <a:r>
              <a:rPr lang="en-IN" dirty="0" smtClean="0">
                <a:latin typeface="Times New Roman" pitchFamily="18" charset="0"/>
                <a:cs typeface="Times New Roman" pitchFamily="18" charset="0"/>
              </a:rPr>
              <a:t> for the file. </a:t>
            </a:r>
          </a:p>
          <a:p>
            <a:pPr algn="just"/>
            <a:r>
              <a:rPr lang="en-IN" dirty="0" smtClean="0">
                <a:latin typeface="Times New Roman" pitchFamily="18" charset="0"/>
                <a:cs typeface="Times New Roman" pitchFamily="18" charset="0"/>
              </a:rPr>
              <a:t>The syntax of the</a:t>
            </a:r>
            <a:r>
              <a:rPr lang="en-IN" b="1" i="1"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mknod</a:t>
            </a:r>
            <a:r>
              <a:rPr lang="en-IN" b="1" i="1" dirty="0" smtClean="0">
                <a:latin typeface="Times New Roman" pitchFamily="18" charset="0"/>
                <a:cs typeface="Times New Roman" pitchFamily="18" charset="0"/>
              </a:rPr>
              <a:t> ( )</a:t>
            </a:r>
            <a:r>
              <a:rPr lang="en-IN" dirty="0" smtClean="0">
                <a:latin typeface="Times New Roman" pitchFamily="18" charset="0"/>
                <a:cs typeface="Times New Roman" pitchFamily="18" charset="0"/>
              </a:rPr>
              <a:t>system call is</a:t>
            </a:r>
          </a:p>
          <a:p>
            <a:pPr algn="just">
              <a:buNone/>
            </a:pPr>
            <a:r>
              <a:rPr lang="en-IN"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mknod</a:t>
            </a:r>
            <a:r>
              <a:rPr lang="en-IN" b="1" i="1" dirty="0" smtClean="0">
                <a:latin typeface="Times New Roman" pitchFamily="18" charset="0"/>
                <a:cs typeface="Times New Roman" pitchFamily="18" charset="0"/>
              </a:rPr>
              <a:t>(pathname, type and permissions, dev)</a:t>
            </a:r>
          </a:p>
          <a:p>
            <a:pPr algn="just">
              <a:buNone/>
            </a:pPr>
            <a:r>
              <a:rPr lang="en-IN" dirty="0" smtClean="0">
                <a:latin typeface="Times New Roman" pitchFamily="18" charset="0"/>
                <a:cs typeface="Times New Roman" pitchFamily="18" charset="0"/>
              </a:rPr>
              <a:t>  where </a:t>
            </a:r>
            <a:r>
              <a:rPr lang="en-IN" b="1" i="1" dirty="0" smtClean="0">
                <a:latin typeface="Times New Roman" pitchFamily="18" charset="0"/>
                <a:cs typeface="Times New Roman" pitchFamily="18" charset="0"/>
              </a:rPr>
              <a:t>pathname</a:t>
            </a:r>
            <a:r>
              <a:rPr lang="en-IN" dirty="0" smtClean="0">
                <a:latin typeface="Times New Roman" pitchFamily="18" charset="0"/>
                <a:cs typeface="Times New Roman" pitchFamily="18" charset="0"/>
              </a:rPr>
              <a:t> is the name of the node to be created, </a:t>
            </a:r>
            <a:r>
              <a:rPr lang="en-IN" b="1" i="1" dirty="0" smtClean="0">
                <a:latin typeface="Times New Roman" pitchFamily="18" charset="0"/>
                <a:cs typeface="Times New Roman" pitchFamily="18" charset="0"/>
              </a:rPr>
              <a:t>type and permissions </a:t>
            </a:r>
            <a:r>
              <a:rPr lang="en-IN" dirty="0" smtClean="0">
                <a:latin typeface="Times New Roman" pitchFamily="18" charset="0"/>
                <a:cs typeface="Times New Roman" pitchFamily="18" charset="0"/>
              </a:rPr>
              <a:t>give the node type (directory, for example) and access permissions for the new file to be created, and </a:t>
            </a:r>
            <a:r>
              <a:rPr lang="en-IN" b="1" i="1" dirty="0" smtClean="0">
                <a:latin typeface="Times New Roman" pitchFamily="18" charset="0"/>
                <a:cs typeface="Times New Roman" pitchFamily="18" charset="0"/>
              </a:rPr>
              <a:t>dev</a:t>
            </a:r>
            <a:r>
              <a:rPr lang="en-IN" dirty="0" smtClean="0">
                <a:latin typeface="Times New Roman" pitchFamily="18" charset="0"/>
                <a:cs typeface="Times New Roman" pitchFamily="18" charset="0"/>
              </a:rPr>
              <a:t> specifies the major and minor device numbers for block and character special files</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latin typeface="Times New Roman" pitchFamily="18" charset="0"/>
                <a:cs typeface="Times New Roman" pitchFamily="18" charset="0"/>
              </a:rPr>
              <a:t>Algorithmic Design of </a:t>
            </a:r>
            <a:r>
              <a:rPr lang="en-US" sz="3600" b="1" i="1" dirty="0" err="1" smtClean="0">
                <a:latin typeface="Times New Roman" pitchFamily="18" charset="0"/>
                <a:cs typeface="Times New Roman" pitchFamily="18" charset="0"/>
              </a:rPr>
              <a:t>mknod</a:t>
            </a:r>
            <a:r>
              <a:rPr lang="en-US" sz="3600" b="1" i="1" dirty="0" smtClean="0">
                <a:latin typeface="Times New Roman" pitchFamily="18" charset="0"/>
                <a:cs typeface="Times New Roman" pitchFamily="18" charset="0"/>
              </a:rPr>
              <a:t> ( )</a:t>
            </a:r>
            <a:endParaRPr lang="en-IN" sz="3600" b="1" i="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990600"/>
            <a:ext cx="7315200" cy="5410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latin typeface="Times New Roman" pitchFamily="18" charset="0"/>
                <a:cs typeface="Times New Roman" pitchFamily="18" charset="0"/>
              </a:rPr>
              <a:t>Changing current </a:t>
            </a:r>
            <a:r>
              <a:rPr lang="en-US" sz="3200" b="1" dirty="0" err="1" smtClean="0">
                <a:latin typeface="Times New Roman" pitchFamily="18" charset="0"/>
                <a:cs typeface="Times New Roman" pitchFamily="18" charset="0"/>
              </a:rPr>
              <a:t>dierectory</a:t>
            </a:r>
            <a:r>
              <a:rPr lang="en-US" sz="3200" b="1" dirty="0" smtClean="0">
                <a:latin typeface="Times New Roman" pitchFamily="18" charset="0"/>
                <a:cs typeface="Times New Roman" pitchFamily="18" charset="0"/>
              </a:rPr>
              <a:t> using </a:t>
            </a:r>
            <a:r>
              <a:rPr lang="en-US" sz="3200" b="1" i="1" dirty="0" err="1" smtClean="0">
                <a:latin typeface="Times New Roman" pitchFamily="18" charset="0"/>
                <a:cs typeface="Times New Roman" pitchFamily="18" charset="0"/>
              </a:rPr>
              <a:t>chdir</a:t>
            </a:r>
            <a:r>
              <a:rPr lang="en-US" sz="3200" b="1" i="1" dirty="0" smtClean="0">
                <a:latin typeface="Times New Roman" pitchFamily="18" charset="0"/>
                <a:cs typeface="Times New Roman" pitchFamily="18" charset="0"/>
              </a:rPr>
              <a:t> ( )</a:t>
            </a:r>
            <a:endParaRPr lang="en-IN" sz="3200"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715000"/>
          </a:xfrm>
        </p:spPr>
        <p:txBody>
          <a:bodyPr>
            <a:noAutofit/>
          </a:bodyPr>
          <a:lstStyle/>
          <a:p>
            <a:pPr algn="just"/>
            <a:r>
              <a:rPr lang="en-IN" dirty="0" smtClean="0">
                <a:latin typeface="Times New Roman" pitchFamily="18" charset="0"/>
                <a:cs typeface="Times New Roman" pitchFamily="18" charset="0"/>
              </a:rPr>
              <a:t>When the system is first booted, process 0 makes the file system root its current directory during initialization.</a:t>
            </a:r>
          </a:p>
          <a:p>
            <a:pPr algn="just"/>
            <a:r>
              <a:rPr lang="en-IN" dirty="0" smtClean="0">
                <a:latin typeface="Times New Roman" pitchFamily="18" charset="0"/>
                <a:cs typeface="Times New Roman" pitchFamily="18" charset="0"/>
              </a:rPr>
              <a:t> It executes the algorithm </a:t>
            </a:r>
            <a:r>
              <a:rPr lang="en-IN" dirty="0" err="1" smtClean="0">
                <a:latin typeface="Times New Roman" pitchFamily="18" charset="0"/>
                <a:cs typeface="Times New Roman" pitchFamily="18" charset="0"/>
              </a:rPr>
              <a:t>iget</a:t>
            </a:r>
            <a:r>
              <a:rPr lang="en-IN" dirty="0" smtClean="0">
                <a:latin typeface="Times New Roman" pitchFamily="18" charset="0"/>
                <a:cs typeface="Times New Roman" pitchFamily="18" charset="0"/>
              </a:rPr>
              <a:t> on the root mode, saves it in the u area as its current directory, and releases the mode lock. </a:t>
            </a:r>
          </a:p>
          <a:p>
            <a:pPr algn="just"/>
            <a:r>
              <a:rPr lang="en-IN" dirty="0" smtClean="0">
                <a:latin typeface="Times New Roman" pitchFamily="18" charset="0"/>
                <a:cs typeface="Times New Roman" pitchFamily="18" charset="0"/>
              </a:rPr>
              <a:t>When a new process is created via the fork system call, the new process inherits the current directory of the old process in its u area, and the kernel increments the mode reference count accordingly</a:t>
            </a:r>
            <a:r>
              <a:rPr lang="en-IN" sz="2800" dirty="0" smtClean="0">
                <a:latin typeface="Times New Roman" pitchFamily="18" charset="0"/>
                <a:cs typeface="Times New Roman" pitchFamily="18" charset="0"/>
              </a:rPr>
              <a:t>.</a:t>
            </a: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992</Words>
  <Application>Microsoft Office PowerPoint</Application>
  <PresentationFormat>On-screen Show (4:3)</PresentationFormat>
  <Paragraphs>104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Operating Systems Design 19CS2106R​ Session-9 File System Calls: creat, mknod, chdir and stat   </vt:lpstr>
      <vt:lpstr>Session Plan</vt:lpstr>
      <vt:lpstr>Learning Outcomes</vt:lpstr>
      <vt:lpstr>Creating a NEW File using creat ( )</vt:lpstr>
      <vt:lpstr>Slide 5</vt:lpstr>
      <vt:lpstr>Algorithmic Design of  creat( )</vt:lpstr>
      <vt:lpstr>Creating Special Files using mknod( )</vt:lpstr>
      <vt:lpstr>Algorithmic Design of mknod ( )</vt:lpstr>
      <vt:lpstr>Changing current dierectory using chdir ( )</vt:lpstr>
      <vt:lpstr>Slide 10</vt:lpstr>
      <vt:lpstr>Algorithmic Design of  chdir ( )</vt:lpstr>
      <vt:lpstr>stat &amp; fstat</vt:lpstr>
      <vt:lpstr>Syntax of stat ( ) &amp; fstat ( )</vt:lpstr>
      <vt:lpstr>Implementation of stat ( ) &amp; fstat( )</vt:lpstr>
      <vt:lpstr>Slide 15</vt:lpstr>
      <vt:lpstr>creat  in xv6</vt:lpstr>
      <vt:lpstr>chdir  and sys_chdir in xv6</vt:lpstr>
      <vt:lpstr>chdir in xv6</vt:lpstr>
      <vt:lpstr>mkdir, mknod and sys_mkdir &amp; sys_mknod in xv6</vt:lpstr>
      <vt:lpstr>Slide 20</vt:lpstr>
      <vt:lpstr>Slide 21</vt:lpstr>
      <vt:lpstr>fstat  in xv6</vt:lpstr>
      <vt:lpstr>Slide 23</vt:lpstr>
      <vt:lpstr>Slide 24</vt:lpstr>
      <vt:lpstr>Slide 25</vt:lpstr>
      <vt:lpstr>Closing a file f</vt:lpstr>
      <vt:lpstr>Reading from a file</vt:lpstr>
      <vt:lpstr>Writing to file f</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Operating Systems Design 19CS2106R​  File System Calls </dc:title>
  <dc:creator>Nithish Nani</dc:creator>
  <cp:lastModifiedBy>admin</cp:lastModifiedBy>
  <cp:revision>103</cp:revision>
  <dcterms:created xsi:type="dcterms:W3CDTF">2006-08-16T00:00:00Z</dcterms:created>
  <dcterms:modified xsi:type="dcterms:W3CDTF">2020-08-25T18:06:05Z</dcterms:modified>
</cp:coreProperties>
</file>