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80" r:id="rId2"/>
    <p:sldId id="368" r:id="rId3"/>
    <p:sldId id="369" r:id="rId4"/>
    <p:sldId id="385" r:id="rId5"/>
    <p:sldId id="277" r:id="rId6"/>
    <p:sldId id="371" r:id="rId7"/>
    <p:sldId id="411" r:id="rId8"/>
    <p:sldId id="374" r:id="rId9"/>
    <p:sldId id="384" r:id="rId10"/>
    <p:sldId id="381" r:id="rId11"/>
    <p:sldId id="382" r:id="rId12"/>
    <p:sldId id="390" r:id="rId13"/>
    <p:sldId id="377" r:id="rId14"/>
    <p:sldId id="405" r:id="rId15"/>
    <p:sldId id="407" r:id="rId16"/>
    <p:sldId id="412" r:id="rId17"/>
    <p:sldId id="375" r:id="rId18"/>
    <p:sldId id="388" r:id="rId19"/>
    <p:sldId id="401" r:id="rId20"/>
    <p:sldId id="403" r:id="rId21"/>
    <p:sldId id="392" r:id="rId22"/>
    <p:sldId id="402" r:id="rId23"/>
    <p:sldId id="404" r:id="rId24"/>
    <p:sldId id="27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4673D-08A9-485D-B334-FBE364CD0FA3}" type="datetimeFigureOut">
              <a:rPr lang="en-IN" smtClean="0"/>
              <a:t>18-08-2020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C6472-3D53-488C-AD4B-9CC4541E470A}" type="slidenum">
              <a:rPr lang="en-IN" smtClean="0"/>
              <a:t>‹#›</a:t>
            </a:fld>
            <a:endParaRPr lang="en-IN"/>
          </a:p>
        </p:txBody>
      </p:sp>
    </p:spTree>
    <p:extLst>
      <p:ext uri="{BB962C8B-B14F-4D97-AF65-F5344CB8AC3E}">
        <p14:creationId xmlns:p14="http://schemas.microsoft.com/office/powerpoint/2010/main" val="2921512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BAA1-764E-494F-ACC0-2F99EC082A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6BD02-63D9-40BE-B999-1B8CDD207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927D5B-0D66-4202-8B73-6A7F4FBE5CAE}"/>
              </a:ext>
            </a:extLst>
          </p:cNvPr>
          <p:cNvSpPr>
            <a:spLocks noGrp="1"/>
          </p:cNvSpPr>
          <p:nvPr>
            <p:ph type="dt" sz="half" idx="10"/>
          </p:nvPr>
        </p:nvSpPr>
        <p:spPr/>
        <p:txBody>
          <a:bodyPr/>
          <a:lstStyle/>
          <a:p>
            <a:fld id="{AC7AD84D-2E55-4090-8ED3-FF3362D8EB0A}" type="datetimeFigureOut">
              <a:rPr lang="en-US" smtClean="0"/>
              <a:t>8/18/2020</a:t>
            </a:fld>
            <a:endParaRPr lang="en-US"/>
          </a:p>
        </p:txBody>
      </p:sp>
      <p:sp>
        <p:nvSpPr>
          <p:cNvPr id="5" name="Footer Placeholder 4">
            <a:extLst>
              <a:ext uri="{FF2B5EF4-FFF2-40B4-BE49-F238E27FC236}">
                <a16:creationId xmlns:a16="http://schemas.microsoft.com/office/drawing/2014/main" id="{8C2783BA-7863-4556-B49F-2F120E3C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B843B-D2E8-4A15-BB9F-485E72BDBA27}"/>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68436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1CED-53E0-4C81-8545-DAADC6A68B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CF36BE-1116-4915-9A57-B2C7133A6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3A298-FFA9-4671-B995-EA8BAADDDEEC}"/>
              </a:ext>
            </a:extLst>
          </p:cNvPr>
          <p:cNvSpPr>
            <a:spLocks noGrp="1"/>
          </p:cNvSpPr>
          <p:nvPr>
            <p:ph type="dt" sz="half" idx="10"/>
          </p:nvPr>
        </p:nvSpPr>
        <p:spPr/>
        <p:txBody>
          <a:bodyPr/>
          <a:lstStyle/>
          <a:p>
            <a:fld id="{AC7AD84D-2E55-4090-8ED3-FF3362D8EB0A}" type="datetimeFigureOut">
              <a:rPr lang="en-US" smtClean="0"/>
              <a:t>8/18/2020</a:t>
            </a:fld>
            <a:endParaRPr lang="en-US"/>
          </a:p>
        </p:txBody>
      </p:sp>
      <p:sp>
        <p:nvSpPr>
          <p:cNvPr id="5" name="Footer Placeholder 4">
            <a:extLst>
              <a:ext uri="{FF2B5EF4-FFF2-40B4-BE49-F238E27FC236}">
                <a16:creationId xmlns:a16="http://schemas.microsoft.com/office/drawing/2014/main" id="{96D33558-041C-45B3-BD2D-4ECBFAC4D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0E182-233C-468F-A452-E27577638388}"/>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122148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1086B-FC5D-48C1-9F24-A57BC85525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58CE97-B556-4DB4-A7C9-B755215B1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72BA5-3591-45BE-AE30-AA03B7CF7AB9}"/>
              </a:ext>
            </a:extLst>
          </p:cNvPr>
          <p:cNvSpPr>
            <a:spLocks noGrp="1"/>
          </p:cNvSpPr>
          <p:nvPr>
            <p:ph type="dt" sz="half" idx="10"/>
          </p:nvPr>
        </p:nvSpPr>
        <p:spPr/>
        <p:txBody>
          <a:bodyPr/>
          <a:lstStyle/>
          <a:p>
            <a:fld id="{AC7AD84D-2E55-4090-8ED3-FF3362D8EB0A}" type="datetimeFigureOut">
              <a:rPr lang="en-US" smtClean="0"/>
              <a:t>8/18/2020</a:t>
            </a:fld>
            <a:endParaRPr lang="en-US"/>
          </a:p>
        </p:txBody>
      </p:sp>
      <p:sp>
        <p:nvSpPr>
          <p:cNvPr id="5" name="Footer Placeholder 4">
            <a:extLst>
              <a:ext uri="{FF2B5EF4-FFF2-40B4-BE49-F238E27FC236}">
                <a16:creationId xmlns:a16="http://schemas.microsoft.com/office/drawing/2014/main" id="{60D13A68-A9FB-415A-982A-EF2319716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2985A-9D07-47AE-8705-4D090DB5C0D0}"/>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47813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6991-A24D-4DDF-8451-4EA6D9B0D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A5DD3-C439-450E-A222-E2CC4D074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8B1BD-F678-473F-970C-1B2E78746A47}"/>
              </a:ext>
            </a:extLst>
          </p:cNvPr>
          <p:cNvSpPr>
            <a:spLocks noGrp="1"/>
          </p:cNvSpPr>
          <p:nvPr>
            <p:ph type="dt" sz="half" idx="10"/>
          </p:nvPr>
        </p:nvSpPr>
        <p:spPr/>
        <p:txBody>
          <a:bodyPr/>
          <a:lstStyle/>
          <a:p>
            <a:fld id="{AC7AD84D-2E55-4090-8ED3-FF3362D8EB0A}" type="datetimeFigureOut">
              <a:rPr lang="en-US" smtClean="0"/>
              <a:t>8/18/2020</a:t>
            </a:fld>
            <a:endParaRPr lang="en-US"/>
          </a:p>
        </p:txBody>
      </p:sp>
      <p:sp>
        <p:nvSpPr>
          <p:cNvPr id="5" name="Footer Placeholder 4">
            <a:extLst>
              <a:ext uri="{FF2B5EF4-FFF2-40B4-BE49-F238E27FC236}">
                <a16:creationId xmlns:a16="http://schemas.microsoft.com/office/drawing/2014/main" id="{8DE997A1-C023-4698-A53F-3162F7834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F043E-6401-43B9-A1CA-91C44ED2636A}"/>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73582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BE62-6D93-469D-872D-F57FD12F4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4308EF-0039-43B5-BDFA-79C9D5E40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FA6C41-326D-4BAA-9AEA-21414BCE0E58}"/>
              </a:ext>
            </a:extLst>
          </p:cNvPr>
          <p:cNvSpPr>
            <a:spLocks noGrp="1"/>
          </p:cNvSpPr>
          <p:nvPr>
            <p:ph type="dt" sz="half" idx="10"/>
          </p:nvPr>
        </p:nvSpPr>
        <p:spPr/>
        <p:txBody>
          <a:bodyPr/>
          <a:lstStyle/>
          <a:p>
            <a:fld id="{AC7AD84D-2E55-4090-8ED3-FF3362D8EB0A}" type="datetimeFigureOut">
              <a:rPr lang="en-US" smtClean="0"/>
              <a:t>8/18/2020</a:t>
            </a:fld>
            <a:endParaRPr lang="en-US"/>
          </a:p>
        </p:txBody>
      </p:sp>
      <p:sp>
        <p:nvSpPr>
          <p:cNvPr id="5" name="Footer Placeholder 4">
            <a:extLst>
              <a:ext uri="{FF2B5EF4-FFF2-40B4-BE49-F238E27FC236}">
                <a16:creationId xmlns:a16="http://schemas.microsoft.com/office/drawing/2014/main" id="{6BA5461E-9311-4131-9C94-32D0029FA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1970A-1D42-4054-8D5F-36D840CD2147}"/>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403391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70BF-2658-4E9D-B53C-9BDFD5D01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B8927-3A7E-4B76-B704-11DAEAF41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53FB6-4218-4545-A221-AF8E8416DF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8FC0E7-3A14-475C-8067-8963EDC31395}"/>
              </a:ext>
            </a:extLst>
          </p:cNvPr>
          <p:cNvSpPr>
            <a:spLocks noGrp="1"/>
          </p:cNvSpPr>
          <p:nvPr>
            <p:ph type="dt" sz="half" idx="10"/>
          </p:nvPr>
        </p:nvSpPr>
        <p:spPr/>
        <p:txBody>
          <a:bodyPr/>
          <a:lstStyle/>
          <a:p>
            <a:fld id="{AC7AD84D-2E55-4090-8ED3-FF3362D8EB0A}" type="datetimeFigureOut">
              <a:rPr lang="en-US" smtClean="0"/>
              <a:t>8/18/2020</a:t>
            </a:fld>
            <a:endParaRPr lang="en-US"/>
          </a:p>
        </p:txBody>
      </p:sp>
      <p:sp>
        <p:nvSpPr>
          <p:cNvPr id="6" name="Footer Placeholder 5">
            <a:extLst>
              <a:ext uri="{FF2B5EF4-FFF2-40B4-BE49-F238E27FC236}">
                <a16:creationId xmlns:a16="http://schemas.microsoft.com/office/drawing/2014/main" id="{B0D613EC-61C2-4353-8CD4-D55BB88AA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80E40-69E5-4481-9411-4E34E3E78251}"/>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22738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06DA-2D1B-47F9-B82F-45213DCA65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8C93D9-ACFE-41B2-BB22-7EFE8654E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6889C3-7052-4414-8919-5DA01CB10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68771-5C28-4270-A7C4-878CDEE70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2D8702-13D4-422C-B71F-2E3017FAF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26B91A-CD8F-41DA-8D53-11E43554AC56}"/>
              </a:ext>
            </a:extLst>
          </p:cNvPr>
          <p:cNvSpPr>
            <a:spLocks noGrp="1"/>
          </p:cNvSpPr>
          <p:nvPr>
            <p:ph type="dt" sz="half" idx="10"/>
          </p:nvPr>
        </p:nvSpPr>
        <p:spPr/>
        <p:txBody>
          <a:bodyPr/>
          <a:lstStyle/>
          <a:p>
            <a:fld id="{AC7AD84D-2E55-4090-8ED3-FF3362D8EB0A}" type="datetimeFigureOut">
              <a:rPr lang="en-US" smtClean="0"/>
              <a:t>8/18/2020</a:t>
            </a:fld>
            <a:endParaRPr lang="en-US"/>
          </a:p>
        </p:txBody>
      </p:sp>
      <p:sp>
        <p:nvSpPr>
          <p:cNvPr id="8" name="Footer Placeholder 7">
            <a:extLst>
              <a:ext uri="{FF2B5EF4-FFF2-40B4-BE49-F238E27FC236}">
                <a16:creationId xmlns:a16="http://schemas.microsoft.com/office/drawing/2014/main" id="{FBC18969-2F0B-4761-8668-CE59EDD20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EC431E-6A0B-4FDC-A788-9785D5D6ED23}"/>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2237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1919-DE5A-4373-82DC-23F5A8E041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10C199-819B-46E6-BBBE-8B16E57FB3A3}"/>
              </a:ext>
            </a:extLst>
          </p:cNvPr>
          <p:cNvSpPr>
            <a:spLocks noGrp="1"/>
          </p:cNvSpPr>
          <p:nvPr>
            <p:ph type="dt" sz="half" idx="10"/>
          </p:nvPr>
        </p:nvSpPr>
        <p:spPr/>
        <p:txBody>
          <a:bodyPr/>
          <a:lstStyle/>
          <a:p>
            <a:fld id="{AC7AD84D-2E55-4090-8ED3-FF3362D8EB0A}" type="datetimeFigureOut">
              <a:rPr lang="en-US" smtClean="0"/>
              <a:t>8/18/2020</a:t>
            </a:fld>
            <a:endParaRPr lang="en-US"/>
          </a:p>
        </p:txBody>
      </p:sp>
      <p:sp>
        <p:nvSpPr>
          <p:cNvPr id="4" name="Footer Placeholder 3">
            <a:extLst>
              <a:ext uri="{FF2B5EF4-FFF2-40B4-BE49-F238E27FC236}">
                <a16:creationId xmlns:a16="http://schemas.microsoft.com/office/drawing/2014/main" id="{9662AF19-5F33-4E60-9DE9-D1071A8BE8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93DD7B-96C1-4B70-BB70-D45DC4A3F2BB}"/>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18387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168AF-2498-478D-8EFA-FF6BFBAAC21A}"/>
              </a:ext>
            </a:extLst>
          </p:cNvPr>
          <p:cNvSpPr>
            <a:spLocks noGrp="1"/>
          </p:cNvSpPr>
          <p:nvPr>
            <p:ph type="dt" sz="half" idx="10"/>
          </p:nvPr>
        </p:nvSpPr>
        <p:spPr/>
        <p:txBody>
          <a:bodyPr/>
          <a:lstStyle/>
          <a:p>
            <a:fld id="{AC7AD84D-2E55-4090-8ED3-FF3362D8EB0A}" type="datetimeFigureOut">
              <a:rPr lang="en-US" smtClean="0"/>
              <a:t>8/18/2020</a:t>
            </a:fld>
            <a:endParaRPr lang="en-US"/>
          </a:p>
        </p:txBody>
      </p:sp>
      <p:sp>
        <p:nvSpPr>
          <p:cNvPr id="3" name="Footer Placeholder 2">
            <a:extLst>
              <a:ext uri="{FF2B5EF4-FFF2-40B4-BE49-F238E27FC236}">
                <a16:creationId xmlns:a16="http://schemas.microsoft.com/office/drawing/2014/main" id="{BBC72B70-3DF6-4629-8C97-589D0564CC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92F3AD-E1BA-4081-85B1-4B5D20BDEC54}"/>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9341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A7EE-CB9B-413B-8B6A-E4E534984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E7B70D-B2AF-462E-B15B-D94739754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7E88FE-595E-4424-B3D8-A29155240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904E3-3C77-4C57-A404-12FBE6E9E27B}"/>
              </a:ext>
            </a:extLst>
          </p:cNvPr>
          <p:cNvSpPr>
            <a:spLocks noGrp="1"/>
          </p:cNvSpPr>
          <p:nvPr>
            <p:ph type="dt" sz="half" idx="10"/>
          </p:nvPr>
        </p:nvSpPr>
        <p:spPr/>
        <p:txBody>
          <a:bodyPr/>
          <a:lstStyle/>
          <a:p>
            <a:fld id="{AC7AD84D-2E55-4090-8ED3-FF3362D8EB0A}" type="datetimeFigureOut">
              <a:rPr lang="en-US" smtClean="0"/>
              <a:t>8/18/2020</a:t>
            </a:fld>
            <a:endParaRPr lang="en-US"/>
          </a:p>
        </p:txBody>
      </p:sp>
      <p:sp>
        <p:nvSpPr>
          <p:cNvPr id="6" name="Footer Placeholder 5">
            <a:extLst>
              <a:ext uri="{FF2B5EF4-FFF2-40B4-BE49-F238E27FC236}">
                <a16:creationId xmlns:a16="http://schemas.microsoft.com/office/drawing/2014/main" id="{2668CC37-EEA9-43E2-8A57-202B866C8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49487-E7B1-4D6A-B644-162F6DE90213}"/>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84309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71AE-49F2-44EE-8741-C98D6C7EA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60DC75-344D-4A8A-A6BF-E5CFD8DB6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0D4060-7F87-41EC-AE6F-67D8EBE62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6286A-310F-4225-86F2-9D8D19D83DA4}"/>
              </a:ext>
            </a:extLst>
          </p:cNvPr>
          <p:cNvSpPr>
            <a:spLocks noGrp="1"/>
          </p:cNvSpPr>
          <p:nvPr>
            <p:ph type="dt" sz="half" idx="10"/>
          </p:nvPr>
        </p:nvSpPr>
        <p:spPr/>
        <p:txBody>
          <a:bodyPr/>
          <a:lstStyle/>
          <a:p>
            <a:fld id="{AC7AD84D-2E55-4090-8ED3-FF3362D8EB0A}" type="datetimeFigureOut">
              <a:rPr lang="en-US" smtClean="0"/>
              <a:t>8/18/2020</a:t>
            </a:fld>
            <a:endParaRPr lang="en-US"/>
          </a:p>
        </p:txBody>
      </p:sp>
      <p:sp>
        <p:nvSpPr>
          <p:cNvPr id="6" name="Footer Placeholder 5">
            <a:extLst>
              <a:ext uri="{FF2B5EF4-FFF2-40B4-BE49-F238E27FC236}">
                <a16:creationId xmlns:a16="http://schemas.microsoft.com/office/drawing/2014/main" id="{E35C2F42-4013-4A5F-9C52-1911E7B0C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79416-A28F-4A37-884C-480EB4BBBE2F}"/>
              </a:ext>
            </a:extLst>
          </p:cNvPr>
          <p:cNvSpPr>
            <a:spLocks noGrp="1"/>
          </p:cNvSpPr>
          <p:nvPr>
            <p:ph type="sldNum" sz="quarter" idx="12"/>
          </p:nvPr>
        </p:nvSpPr>
        <p:spPr/>
        <p:txBody>
          <a:bodyPr/>
          <a:lstStyle/>
          <a:p>
            <a:fld id="{A3632F56-3308-4FA1-8E32-5018D79001BB}" type="slidenum">
              <a:rPr lang="en-US" smtClean="0"/>
              <a:t>‹#›</a:t>
            </a:fld>
            <a:endParaRPr lang="en-US"/>
          </a:p>
        </p:txBody>
      </p:sp>
    </p:spTree>
    <p:extLst>
      <p:ext uri="{BB962C8B-B14F-4D97-AF65-F5344CB8AC3E}">
        <p14:creationId xmlns:p14="http://schemas.microsoft.com/office/powerpoint/2010/main" val="39917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D6A84-5CAA-46EC-8B73-3BA70688F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C4ABA-AB51-4F9C-9B17-6848D33EA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7DAD6-CACA-4FAF-B721-58597B5B1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AD84D-2E55-4090-8ED3-FF3362D8EB0A}" type="datetimeFigureOut">
              <a:rPr lang="en-US" smtClean="0"/>
              <a:t>8/18/2020</a:t>
            </a:fld>
            <a:endParaRPr lang="en-US"/>
          </a:p>
        </p:txBody>
      </p:sp>
      <p:sp>
        <p:nvSpPr>
          <p:cNvPr id="5" name="Footer Placeholder 4">
            <a:extLst>
              <a:ext uri="{FF2B5EF4-FFF2-40B4-BE49-F238E27FC236}">
                <a16:creationId xmlns:a16="http://schemas.microsoft.com/office/drawing/2014/main" id="{84190BD8-B16B-4819-BA83-C1A3BD442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D5C834-C71E-4E10-8451-C04B15C78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32F56-3308-4FA1-8E32-5018D79001BB}" type="slidenum">
              <a:rPr lang="en-US" smtClean="0"/>
              <a:t>‹#›</a:t>
            </a:fld>
            <a:endParaRPr lang="en-US"/>
          </a:p>
        </p:txBody>
      </p:sp>
    </p:spTree>
    <p:extLst>
      <p:ext uri="{BB962C8B-B14F-4D97-AF65-F5344CB8AC3E}">
        <p14:creationId xmlns:p14="http://schemas.microsoft.com/office/powerpoint/2010/main" val="400930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747736" y="1210843"/>
            <a:ext cx="8845146" cy="659004"/>
          </a:xfrm>
        </p:spPr>
        <p:txBody>
          <a:bodyPr>
            <a:noAutofit/>
          </a:bodyPr>
          <a:lstStyle/>
          <a:p>
            <a:pPr marL="609600" indent="-609600" algn="l" eaLnBrk="1" hangingPunct="1"/>
            <a:r>
              <a:rPr lang="en-US" sz="2400" b="1" dirty="0">
                <a:solidFill>
                  <a:srgbClr val="FF0000"/>
                </a:solidFill>
                <a:effectLst>
                  <a:outerShdw blurRad="38100" dist="38100" dir="2700000" algn="tl">
                    <a:srgbClr val="000000">
                      <a:alpha val="43137"/>
                    </a:srgbClr>
                  </a:outerShdw>
                </a:effectLst>
              </a:rPr>
              <a:t>RECAP – COURSE OUTCOME-1: </a:t>
            </a:r>
            <a:br>
              <a:rPr lang="en-US" sz="2400" b="1" dirty="0">
                <a:solidFill>
                  <a:srgbClr val="FF0000"/>
                </a:solidFill>
                <a:effectLst>
                  <a:outerShdw blurRad="38100" dist="38100" dir="2700000" algn="tl">
                    <a:srgbClr val="000000">
                      <a:alpha val="43137"/>
                    </a:srgbClr>
                  </a:outerShdw>
                </a:effectLst>
              </a:rPr>
            </a:br>
            <a:br>
              <a:rPr lang="en-US" altLang="en-US" sz="1800" dirty="0">
                <a:effectLst>
                  <a:outerShdw blurRad="38100" dist="38100" dir="2700000" algn="tl">
                    <a:srgbClr val="000000"/>
                  </a:outerShdw>
                </a:effectLst>
                <a:ea typeface="ＭＳ Ｐゴシック" charset="-128"/>
              </a:rPr>
            </a:br>
            <a:endParaRPr lang="en-IN" sz="1800" b="1" dirty="0">
              <a:effectLst>
                <a:outerShdw blurRad="38100" dist="38100" dir="2700000" algn="tl">
                  <a:srgbClr val="000000">
                    <a:alpha val="43137"/>
                  </a:srgbClr>
                </a:outerShdw>
              </a:effectLst>
            </a:endParaRPr>
          </a:p>
        </p:txBody>
      </p:sp>
      <p:sp>
        <p:nvSpPr>
          <p:cNvPr id="7" name="Content Placeholder 6">
            <a:extLst>
              <a:ext uri="{FF2B5EF4-FFF2-40B4-BE49-F238E27FC236}">
                <a16:creationId xmlns:a16="http://schemas.microsoft.com/office/drawing/2014/main" id="{54876740-FC2E-4276-84DC-712E8A10AC74}"/>
              </a:ext>
            </a:extLst>
          </p:cNvPr>
          <p:cNvSpPr>
            <a:spLocks noGrp="1"/>
          </p:cNvSpPr>
          <p:nvPr>
            <p:ph idx="1"/>
          </p:nvPr>
        </p:nvSpPr>
        <p:spPr>
          <a:xfrm>
            <a:off x="2133599" y="1678912"/>
            <a:ext cx="6771862" cy="3661714"/>
          </a:xfrm>
        </p:spPr>
        <p:txBody>
          <a:bodyPr>
            <a:noAutofit/>
          </a:bodyPr>
          <a:lstStyle/>
          <a:p>
            <a:pPr algn="just"/>
            <a:endParaRPr lang="en-IN" sz="2400" b="0" i="0" u="none" strike="noStrike" baseline="0" dirty="0">
              <a:solidFill>
                <a:srgbClr val="000000"/>
              </a:solidFill>
              <a:latin typeface="Times New Roman" panose="02020603050405020304" pitchFamily="18" charset="0"/>
            </a:endParaRPr>
          </a:p>
          <a:p>
            <a:pPr marL="0" indent="0" algn="just">
              <a:buNone/>
            </a:pPr>
            <a:r>
              <a:rPr lang="en-US" sz="2400" b="0" i="0" u="none" strike="noStrike" baseline="0" dirty="0">
                <a:solidFill>
                  <a:srgbClr val="000000"/>
                </a:solidFill>
                <a:latin typeface="Times New Roman" panose="02020603050405020304" pitchFamily="18" charset="0"/>
              </a:rPr>
              <a:t>Understood the internals of UNIX kernel architectures and explore design of File Subsystem, buffer cache, and File System Calls. </a:t>
            </a:r>
            <a:r>
              <a:rPr lang="en-US" sz="2000" b="0" i="0" u="none" strike="noStrike" baseline="0" dirty="0">
                <a:solidFill>
                  <a:srgbClr val="000000"/>
                </a:solidFill>
                <a:latin typeface="Times New Roman" panose="02020603050405020304" pitchFamily="18" charset="0"/>
              </a:rPr>
              <a:t>	</a:t>
            </a:r>
          </a:p>
          <a:p>
            <a:pPr marL="0" indent="0" algn="just">
              <a:buNone/>
            </a:pPr>
            <a:endParaRPr lang="en-US" sz="2000" b="0" i="0" u="none" strike="noStrike" baseline="0" dirty="0">
              <a:solidFill>
                <a:srgbClr val="000000"/>
              </a:solidFill>
              <a:latin typeface="Times New Roman" panose="02020603050405020304" pitchFamily="18" charset="0"/>
            </a:endParaRPr>
          </a:p>
          <a:p>
            <a:pPr marL="457200" lvl="1" indent="0" algn="just">
              <a:buNone/>
            </a:pPr>
            <a:r>
              <a:rPr lang="en-US" sz="2000" b="0" i="0" u="none" strike="noStrike" baseline="0" dirty="0">
                <a:solidFill>
                  <a:srgbClr val="000000"/>
                </a:solidFill>
                <a:latin typeface="Times New Roman" panose="02020603050405020304" pitchFamily="18" charset="0"/>
              </a:rPr>
              <a:t>	</a:t>
            </a:r>
          </a:p>
          <a:p>
            <a:pPr marL="457200" lvl="1" indent="0" algn="just">
              <a:buNone/>
            </a:pPr>
            <a:endParaRPr lang="en-US" sz="2000" b="0" i="0" u="none" strike="noStrike" baseline="0" dirty="0">
              <a:solidFill>
                <a:srgbClr val="000000"/>
              </a:solidFill>
              <a:latin typeface="Times New Roman" panose="02020603050405020304" pitchFamily="18" charset="0"/>
            </a:endParaRPr>
          </a:p>
          <a:p>
            <a:pPr marL="0" indent="0" algn="just">
              <a:buNone/>
            </a:pPr>
            <a:endParaRPr lang="en-US" sz="2000" b="0" i="0" u="none" strike="noStrike" baseline="0" dirty="0">
              <a:solidFill>
                <a:srgbClr val="000000"/>
              </a:solidFill>
              <a:latin typeface="Times New Roman" panose="02020603050405020304" pitchFamily="18" charset="0"/>
            </a:endParaRPr>
          </a:p>
          <a:p>
            <a:pPr algn="just"/>
            <a:endParaRPr lang="en-IN" sz="2000" dirty="0"/>
          </a:p>
        </p:txBody>
      </p:sp>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485801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a:extLst>
              <a:ext uri="{FF2B5EF4-FFF2-40B4-BE49-F238E27FC236}">
                <a16:creationId xmlns:a16="http://schemas.microsoft.com/office/drawing/2014/main" id="{BB1359AE-C920-4FB6-A2D4-1F0EF13CE5DF}"/>
              </a:ext>
            </a:extLst>
          </p:cNvPr>
          <p:cNvSpPr>
            <a:spLocks noGrp="1" noChangeArrowheads="1"/>
          </p:cNvSpPr>
          <p:nvPr>
            <p:ph type="title"/>
          </p:nvPr>
        </p:nvSpPr>
        <p:spPr>
          <a:xfrm>
            <a:off x="284321" y="129607"/>
            <a:ext cx="10175016" cy="431800"/>
          </a:xfrm>
        </p:spPr>
        <p:txBody>
          <a:bodyPr>
            <a:normAutofit fontScale="90000"/>
          </a:bodyPr>
          <a:lstStyle/>
          <a:p>
            <a:r>
              <a:rPr lang="en-US" altLang="en-US" sz="4000" b="1" dirty="0">
                <a:solidFill>
                  <a:schemeClr val="accent2">
                    <a:lumMod val="75000"/>
                  </a:schemeClr>
                </a:solidFill>
              </a:rPr>
              <a:t>Process and State Transition in more elaborated way..</a:t>
            </a:r>
          </a:p>
        </p:txBody>
      </p:sp>
      <p:grpSp>
        <p:nvGrpSpPr>
          <p:cNvPr id="40" name="Group 56">
            <a:extLst>
              <a:ext uri="{FF2B5EF4-FFF2-40B4-BE49-F238E27FC236}">
                <a16:creationId xmlns:a16="http://schemas.microsoft.com/office/drawing/2014/main" id="{F2A31AEA-A4CD-4CB8-A217-AAB994B34820}"/>
              </a:ext>
            </a:extLst>
          </p:cNvPr>
          <p:cNvGrpSpPr>
            <a:grpSpLocks/>
          </p:cNvGrpSpPr>
          <p:nvPr/>
        </p:nvGrpSpPr>
        <p:grpSpPr bwMode="auto">
          <a:xfrm>
            <a:off x="1694597" y="728041"/>
            <a:ext cx="8802806" cy="5772150"/>
            <a:chOff x="1296" y="576"/>
            <a:chExt cx="3700" cy="3313"/>
          </a:xfrm>
        </p:grpSpPr>
        <p:sp>
          <p:nvSpPr>
            <p:cNvPr id="41" name="Oval 5" descr="화강암">
              <a:extLst>
                <a:ext uri="{FF2B5EF4-FFF2-40B4-BE49-F238E27FC236}">
                  <a16:creationId xmlns:a16="http://schemas.microsoft.com/office/drawing/2014/main" id="{0B92EAB2-E5E9-4E7D-9128-C95EFD97C26D}"/>
                </a:ext>
              </a:extLst>
            </p:cNvPr>
            <p:cNvSpPr>
              <a:spLocks noChangeArrowheads="1"/>
            </p:cNvSpPr>
            <p:nvPr/>
          </p:nvSpPr>
          <p:spPr bwMode="auto">
            <a:xfrm>
              <a:off x="3292" y="732"/>
              <a:ext cx="434" cy="384"/>
            </a:xfrm>
            <a:prstGeom prst="ellipse">
              <a:avLst/>
            </a:prstGeom>
            <a:gradFill rotWithShape="0">
              <a:gsLst>
                <a:gs pos="0">
                  <a:srgbClr val="FFFF99"/>
                </a:gs>
                <a:gs pos="100000">
                  <a:srgbClr val="0099CC"/>
                </a:gs>
              </a:gsLst>
              <a:path path="shape">
                <a:fillToRect l="50000" t="50000" r="50000" b="50000"/>
              </a:path>
            </a:gradFill>
            <a:ln w="9525">
              <a:solidFill>
                <a:schemeClr val="tx1"/>
              </a:solidFill>
              <a:round/>
              <a:headEnd/>
              <a:tailEnd/>
            </a:ln>
          </p:spPr>
          <p:txBody>
            <a:bodyPr wrap="none" anchor="ctr"/>
            <a:lstStyle/>
            <a:p>
              <a:pPr algn="ctr" latinLnBrk="1"/>
              <a:r>
                <a:rPr kumimoji="1" lang="en-US" altLang="ko-KR" sz="2400" b="1">
                  <a:solidFill>
                    <a:srgbClr val="0000FF"/>
                  </a:solidFill>
                  <a:latin typeface="굴림" charset="-127"/>
                  <a:ea typeface="굴림" charset="-127"/>
                </a:rPr>
                <a:t>1</a:t>
              </a:r>
              <a:endParaRPr kumimoji="1" lang="en-US" altLang="ko-KR" sz="2400" b="1">
                <a:latin typeface="굴림" charset="-127"/>
                <a:ea typeface="굴림" charset="-127"/>
              </a:endParaRPr>
            </a:p>
          </p:txBody>
        </p:sp>
        <p:sp>
          <p:nvSpPr>
            <p:cNvPr id="42" name="Oval 6" descr="화강암">
              <a:extLst>
                <a:ext uri="{FF2B5EF4-FFF2-40B4-BE49-F238E27FC236}">
                  <a16:creationId xmlns:a16="http://schemas.microsoft.com/office/drawing/2014/main" id="{14BAEFA4-5FAF-4C8F-840E-AE5EE848C2E3}"/>
                </a:ext>
              </a:extLst>
            </p:cNvPr>
            <p:cNvSpPr>
              <a:spLocks noChangeArrowheads="1"/>
            </p:cNvSpPr>
            <p:nvPr/>
          </p:nvSpPr>
          <p:spPr bwMode="auto">
            <a:xfrm>
              <a:off x="2520" y="1458"/>
              <a:ext cx="434" cy="385"/>
            </a:xfrm>
            <a:prstGeom prst="ellipse">
              <a:avLst/>
            </a:prstGeom>
            <a:gradFill rotWithShape="0">
              <a:gsLst>
                <a:gs pos="0">
                  <a:srgbClr val="FFFF99"/>
                </a:gs>
                <a:gs pos="100000">
                  <a:srgbClr val="0099CC"/>
                </a:gs>
              </a:gsLst>
              <a:path path="shape">
                <a:fillToRect l="50000" t="50000" r="50000" b="50000"/>
              </a:path>
            </a:gradFill>
            <a:ln w="9525">
              <a:solidFill>
                <a:schemeClr val="tx1"/>
              </a:solidFill>
              <a:round/>
              <a:headEnd/>
              <a:tailEnd/>
            </a:ln>
          </p:spPr>
          <p:txBody>
            <a:bodyPr wrap="none" anchor="ctr"/>
            <a:lstStyle/>
            <a:p>
              <a:pPr algn="ctr" latinLnBrk="1"/>
              <a:r>
                <a:rPr kumimoji="1" lang="en-US" altLang="ko-KR" sz="2400" b="1">
                  <a:solidFill>
                    <a:srgbClr val="0000FF"/>
                  </a:solidFill>
                  <a:latin typeface="굴림" charset="-127"/>
                  <a:ea typeface="굴림" charset="-127"/>
                </a:rPr>
                <a:t>2</a:t>
              </a:r>
              <a:endParaRPr kumimoji="1" lang="en-US" altLang="ko-KR" sz="2400" b="1">
                <a:latin typeface="굴림" charset="-127"/>
                <a:ea typeface="굴림" charset="-127"/>
              </a:endParaRPr>
            </a:p>
          </p:txBody>
        </p:sp>
        <p:sp>
          <p:nvSpPr>
            <p:cNvPr id="43" name="Oval 7" descr="화강암">
              <a:extLst>
                <a:ext uri="{FF2B5EF4-FFF2-40B4-BE49-F238E27FC236}">
                  <a16:creationId xmlns:a16="http://schemas.microsoft.com/office/drawing/2014/main" id="{9F846754-0A65-4334-B478-3BE8820AC158}"/>
                </a:ext>
              </a:extLst>
            </p:cNvPr>
            <p:cNvSpPr>
              <a:spLocks noChangeArrowheads="1"/>
            </p:cNvSpPr>
            <p:nvPr/>
          </p:nvSpPr>
          <p:spPr bwMode="auto">
            <a:xfrm>
              <a:off x="1555" y="1587"/>
              <a:ext cx="435" cy="384"/>
            </a:xfrm>
            <a:prstGeom prst="ellipse">
              <a:avLst/>
            </a:prstGeom>
            <a:gradFill rotWithShape="0">
              <a:gsLst>
                <a:gs pos="0">
                  <a:srgbClr val="FFFF99"/>
                </a:gs>
                <a:gs pos="100000">
                  <a:srgbClr val="0099CC"/>
                </a:gs>
              </a:gsLst>
              <a:path path="shape">
                <a:fillToRect l="50000" t="50000" r="50000" b="50000"/>
              </a:path>
            </a:gradFill>
            <a:ln w="9525">
              <a:solidFill>
                <a:schemeClr val="tx1"/>
              </a:solidFill>
              <a:round/>
              <a:headEnd/>
              <a:tailEnd/>
            </a:ln>
          </p:spPr>
          <p:txBody>
            <a:bodyPr wrap="none" anchor="ctr"/>
            <a:lstStyle/>
            <a:p>
              <a:pPr algn="ctr" latinLnBrk="1"/>
              <a:r>
                <a:rPr kumimoji="1" lang="en-US" altLang="ko-KR" sz="2400" b="1">
                  <a:solidFill>
                    <a:srgbClr val="0000FF"/>
                  </a:solidFill>
                  <a:latin typeface="굴림" charset="-127"/>
                  <a:ea typeface="굴림" charset="-127"/>
                </a:rPr>
                <a:t>9</a:t>
              </a:r>
              <a:endParaRPr kumimoji="1" lang="en-US" altLang="ko-KR" sz="2400" b="1">
                <a:latin typeface="굴림" charset="-127"/>
                <a:ea typeface="굴림" charset="-127"/>
              </a:endParaRPr>
            </a:p>
          </p:txBody>
        </p:sp>
        <p:sp>
          <p:nvSpPr>
            <p:cNvPr id="44" name="Oval 8" descr="화강암">
              <a:extLst>
                <a:ext uri="{FF2B5EF4-FFF2-40B4-BE49-F238E27FC236}">
                  <a16:creationId xmlns:a16="http://schemas.microsoft.com/office/drawing/2014/main" id="{0507D2C8-0858-471D-98D5-4AA692F4A803}"/>
                </a:ext>
              </a:extLst>
            </p:cNvPr>
            <p:cNvSpPr>
              <a:spLocks noChangeArrowheads="1"/>
            </p:cNvSpPr>
            <p:nvPr/>
          </p:nvSpPr>
          <p:spPr bwMode="auto">
            <a:xfrm>
              <a:off x="4015" y="1458"/>
              <a:ext cx="434" cy="385"/>
            </a:xfrm>
            <a:prstGeom prst="ellipse">
              <a:avLst/>
            </a:prstGeom>
            <a:gradFill rotWithShape="0">
              <a:gsLst>
                <a:gs pos="0">
                  <a:srgbClr val="FFFF99"/>
                </a:gs>
                <a:gs pos="100000">
                  <a:srgbClr val="0099CC"/>
                </a:gs>
              </a:gsLst>
              <a:path path="shape">
                <a:fillToRect l="50000" t="50000" r="50000" b="50000"/>
              </a:path>
            </a:gradFill>
            <a:ln w="9525">
              <a:solidFill>
                <a:schemeClr val="tx1"/>
              </a:solidFill>
              <a:round/>
              <a:headEnd/>
              <a:tailEnd/>
            </a:ln>
          </p:spPr>
          <p:txBody>
            <a:bodyPr wrap="none" anchor="ctr"/>
            <a:lstStyle/>
            <a:p>
              <a:pPr algn="ctr" latinLnBrk="1"/>
              <a:r>
                <a:rPr kumimoji="1" lang="en-US" altLang="ko-KR" sz="2400" b="1">
                  <a:solidFill>
                    <a:srgbClr val="0000FF"/>
                  </a:solidFill>
                  <a:latin typeface="굴림" charset="-127"/>
                  <a:ea typeface="굴림" charset="-127"/>
                </a:rPr>
                <a:t>7</a:t>
              </a:r>
              <a:endParaRPr kumimoji="1" lang="en-US" altLang="ko-KR" sz="2400" b="1">
                <a:latin typeface="굴림" charset="-127"/>
                <a:ea typeface="굴림" charset="-127"/>
              </a:endParaRPr>
            </a:p>
          </p:txBody>
        </p:sp>
        <p:sp>
          <p:nvSpPr>
            <p:cNvPr id="45" name="Oval 9" descr="화강암">
              <a:extLst>
                <a:ext uri="{FF2B5EF4-FFF2-40B4-BE49-F238E27FC236}">
                  <a16:creationId xmlns:a16="http://schemas.microsoft.com/office/drawing/2014/main" id="{B85B2A5F-10B6-4386-B80F-E3DA467AE906}"/>
                </a:ext>
              </a:extLst>
            </p:cNvPr>
            <p:cNvSpPr>
              <a:spLocks noChangeArrowheads="1"/>
            </p:cNvSpPr>
            <p:nvPr/>
          </p:nvSpPr>
          <p:spPr bwMode="auto">
            <a:xfrm>
              <a:off x="3147" y="2270"/>
              <a:ext cx="434" cy="385"/>
            </a:xfrm>
            <a:prstGeom prst="ellipse">
              <a:avLst/>
            </a:prstGeom>
            <a:gradFill rotWithShape="0">
              <a:gsLst>
                <a:gs pos="0">
                  <a:srgbClr val="FFFF99"/>
                </a:gs>
                <a:gs pos="100000">
                  <a:srgbClr val="0099CC"/>
                </a:gs>
              </a:gsLst>
              <a:path path="shape">
                <a:fillToRect l="50000" t="50000" r="50000" b="50000"/>
              </a:path>
            </a:gradFill>
            <a:ln w="9525">
              <a:solidFill>
                <a:schemeClr val="tx1"/>
              </a:solidFill>
              <a:round/>
              <a:headEnd/>
              <a:tailEnd/>
            </a:ln>
          </p:spPr>
          <p:txBody>
            <a:bodyPr wrap="none" anchor="ctr"/>
            <a:lstStyle/>
            <a:p>
              <a:pPr algn="ctr" latinLnBrk="1"/>
              <a:r>
                <a:rPr kumimoji="1" lang="en-US" altLang="ko-KR" sz="2400" b="1">
                  <a:solidFill>
                    <a:srgbClr val="0000FF"/>
                  </a:solidFill>
                  <a:latin typeface="굴림" charset="-127"/>
                  <a:ea typeface="굴림" charset="-127"/>
                </a:rPr>
                <a:t>3</a:t>
              </a:r>
              <a:endParaRPr kumimoji="1" lang="en-US" altLang="ko-KR" sz="2400" b="1">
                <a:latin typeface="굴림" charset="-127"/>
                <a:ea typeface="굴림" charset="-127"/>
              </a:endParaRPr>
            </a:p>
          </p:txBody>
        </p:sp>
        <p:sp>
          <p:nvSpPr>
            <p:cNvPr id="46" name="Oval 10" descr="화강암">
              <a:extLst>
                <a:ext uri="{FF2B5EF4-FFF2-40B4-BE49-F238E27FC236}">
                  <a16:creationId xmlns:a16="http://schemas.microsoft.com/office/drawing/2014/main" id="{654F1FE4-3572-43BD-9543-4F63C04566E7}"/>
                </a:ext>
              </a:extLst>
            </p:cNvPr>
            <p:cNvSpPr>
              <a:spLocks noChangeArrowheads="1"/>
            </p:cNvSpPr>
            <p:nvPr/>
          </p:nvSpPr>
          <p:spPr bwMode="auto">
            <a:xfrm>
              <a:off x="1604" y="2270"/>
              <a:ext cx="434" cy="385"/>
            </a:xfrm>
            <a:prstGeom prst="ellipse">
              <a:avLst/>
            </a:prstGeom>
            <a:gradFill rotWithShape="0">
              <a:gsLst>
                <a:gs pos="0">
                  <a:srgbClr val="FFFF99"/>
                </a:gs>
                <a:gs pos="100000">
                  <a:srgbClr val="0099CC"/>
                </a:gs>
              </a:gsLst>
              <a:path path="shape">
                <a:fillToRect l="50000" t="50000" r="50000" b="50000"/>
              </a:path>
            </a:gradFill>
            <a:ln w="9525">
              <a:solidFill>
                <a:schemeClr val="tx1"/>
              </a:solidFill>
              <a:round/>
              <a:headEnd/>
              <a:tailEnd/>
            </a:ln>
          </p:spPr>
          <p:txBody>
            <a:bodyPr wrap="none" anchor="ctr"/>
            <a:lstStyle/>
            <a:p>
              <a:pPr algn="ctr" latinLnBrk="1"/>
              <a:r>
                <a:rPr kumimoji="1" lang="en-US" altLang="ko-KR" sz="2400" b="1">
                  <a:solidFill>
                    <a:srgbClr val="0000FF"/>
                  </a:solidFill>
                  <a:latin typeface="굴림" charset="-127"/>
                  <a:ea typeface="굴림" charset="-127"/>
                </a:rPr>
                <a:t>4</a:t>
              </a:r>
              <a:endParaRPr kumimoji="1" lang="en-US" altLang="ko-KR" sz="2400" b="1">
                <a:latin typeface="굴림" charset="-127"/>
                <a:ea typeface="굴림" charset="-127"/>
              </a:endParaRPr>
            </a:p>
          </p:txBody>
        </p:sp>
        <p:sp>
          <p:nvSpPr>
            <p:cNvPr id="47" name="Oval 11" descr="화강암">
              <a:extLst>
                <a:ext uri="{FF2B5EF4-FFF2-40B4-BE49-F238E27FC236}">
                  <a16:creationId xmlns:a16="http://schemas.microsoft.com/office/drawing/2014/main" id="{0F4F5746-62C2-41F0-865F-B34CAA8CF664}"/>
                </a:ext>
              </a:extLst>
            </p:cNvPr>
            <p:cNvSpPr>
              <a:spLocks noChangeArrowheads="1"/>
            </p:cNvSpPr>
            <p:nvPr/>
          </p:nvSpPr>
          <p:spPr bwMode="auto">
            <a:xfrm>
              <a:off x="1555" y="3296"/>
              <a:ext cx="435" cy="385"/>
            </a:xfrm>
            <a:prstGeom prst="ellipse">
              <a:avLst/>
            </a:prstGeom>
            <a:gradFill rotWithShape="0">
              <a:gsLst>
                <a:gs pos="0">
                  <a:srgbClr val="FFFF99"/>
                </a:gs>
                <a:gs pos="100000">
                  <a:srgbClr val="0099CC"/>
                </a:gs>
              </a:gsLst>
              <a:path path="shape">
                <a:fillToRect l="50000" t="50000" r="50000" b="50000"/>
              </a:path>
            </a:gradFill>
            <a:ln w="9525">
              <a:solidFill>
                <a:schemeClr val="tx1"/>
              </a:solidFill>
              <a:round/>
              <a:headEnd/>
              <a:tailEnd/>
            </a:ln>
          </p:spPr>
          <p:txBody>
            <a:bodyPr wrap="none" anchor="ctr"/>
            <a:lstStyle/>
            <a:p>
              <a:pPr algn="ctr" latinLnBrk="1"/>
              <a:r>
                <a:rPr kumimoji="1" lang="en-US" altLang="ko-KR" sz="2400" b="1">
                  <a:solidFill>
                    <a:srgbClr val="0000FF"/>
                  </a:solidFill>
                  <a:latin typeface="굴림" charset="-127"/>
                  <a:ea typeface="굴림" charset="-127"/>
                </a:rPr>
                <a:t>6</a:t>
              </a:r>
              <a:endParaRPr kumimoji="1" lang="en-US" altLang="ko-KR" sz="2400" b="1">
                <a:latin typeface="굴림" charset="-127"/>
                <a:ea typeface="굴림" charset="-127"/>
              </a:endParaRPr>
            </a:p>
          </p:txBody>
        </p:sp>
        <p:sp>
          <p:nvSpPr>
            <p:cNvPr id="48" name="Oval 12" descr="화강암">
              <a:extLst>
                <a:ext uri="{FF2B5EF4-FFF2-40B4-BE49-F238E27FC236}">
                  <a16:creationId xmlns:a16="http://schemas.microsoft.com/office/drawing/2014/main" id="{361F8541-AFE2-436B-86D9-AB68C713B40E}"/>
                </a:ext>
              </a:extLst>
            </p:cNvPr>
            <p:cNvSpPr>
              <a:spLocks noChangeArrowheads="1"/>
            </p:cNvSpPr>
            <p:nvPr/>
          </p:nvSpPr>
          <p:spPr bwMode="auto">
            <a:xfrm>
              <a:off x="3195" y="3296"/>
              <a:ext cx="434" cy="385"/>
            </a:xfrm>
            <a:prstGeom prst="ellipse">
              <a:avLst/>
            </a:prstGeom>
            <a:gradFill rotWithShape="0">
              <a:gsLst>
                <a:gs pos="0">
                  <a:srgbClr val="FFFF99"/>
                </a:gs>
                <a:gs pos="100000">
                  <a:srgbClr val="0099CC"/>
                </a:gs>
              </a:gsLst>
              <a:path path="shape">
                <a:fillToRect l="50000" t="50000" r="50000" b="50000"/>
              </a:path>
            </a:gradFill>
            <a:ln w="9525">
              <a:solidFill>
                <a:schemeClr val="tx1"/>
              </a:solidFill>
              <a:round/>
              <a:headEnd/>
              <a:tailEnd/>
            </a:ln>
          </p:spPr>
          <p:txBody>
            <a:bodyPr wrap="none" anchor="ctr"/>
            <a:lstStyle/>
            <a:p>
              <a:pPr algn="ctr" latinLnBrk="1"/>
              <a:r>
                <a:rPr kumimoji="1" lang="en-US" altLang="ko-KR" sz="2400" b="1">
                  <a:solidFill>
                    <a:srgbClr val="0000FF"/>
                  </a:solidFill>
                  <a:latin typeface="굴림" charset="-127"/>
                  <a:ea typeface="굴림" charset="-127"/>
                </a:rPr>
                <a:t>5</a:t>
              </a:r>
              <a:endParaRPr kumimoji="1" lang="en-US" altLang="ko-KR" sz="2400" b="1">
                <a:latin typeface="굴림" charset="-127"/>
                <a:ea typeface="굴림" charset="-127"/>
              </a:endParaRPr>
            </a:p>
          </p:txBody>
        </p:sp>
        <p:sp>
          <p:nvSpPr>
            <p:cNvPr id="49" name="Oval 13" descr="화강암">
              <a:extLst>
                <a:ext uri="{FF2B5EF4-FFF2-40B4-BE49-F238E27FC236}">
                  <a16:creationId xmlns:a16="http://schemas.microsoft.com/office/drawing/2014/main" id="{FED50478-C102-4454-A415-6CB4B89C47B1}"/>
                </a:ext>
              </a:extLst>
            </p:cNvPr>
            <p:cNvSpPr>
              <a:spLocks noChangeArrowheads="1"/>
            </p:cNvSpPr>
            <p:nvPr/>
          </p:nvSpPr>
          <p:spPr bwMode="auto">
            <a:xfrm>
              <a:off x="4160" y="2783"/>
              <a:ext cx="434" cy="385"/>
            </a:xfrm>
            <a:prstGeom prst="ellipse">
              <a:avLst/>
            </a:prstGeom>
            <a:gradFill rotWithShape="0">
              <a:gsLst>
                <a:gs pos="0">
                  <a:srgbClr val="FFFF99"/>
                </a:gs>
                <a:gs pos="100000">
                  <a:srgbClr val="0099CC"/>
                </a:gs>
              </a:gsLst>
              <a:path path="shape">
                <a:fillToRect l="50000" t="50000" r="50000" b="50000"/>
              </a:path>
            </a:gradFill>
            <a:ln w="9525">
              <a:solidFill>
                <a:schemeClr val="tx1"/>
              </a:solidFill>
              <a:round/>
              <a:headEnd/>
              <a:tailEnd/>
            </a:ln>
          </p:spPr>
          <p:txBody>
            <a:bodyPr wrap="none" anchor="ctr"/>
            <a:lstStyle/>
            <a:p>
              <a:pPr algn="ctr" latinLnBrk="1"/>
              <a:r>
                <a:rPr kumimoji="1" lang="en-US" altLang="ko-KR" sz="2400" b="1">
                  <a:solidFill>
                    <a:srgbClr val="0000FF"/>
                  </a:solidFill>
                  <a:latin typeface="굴림" charset="-127"/>
                  <a:ea typeface="굴림" charset="-127"/>
                </a:rPr>
                <a:t>8</a:t>
              </a:r>
            </a:p>
          </p:txBody>
        </p:sp>
        <p:sp>
          <p:nvSpPr>
            <p:cNvPr id="50" name="Line 14">
              <a:extLst>
                <a:ext uri="{FF2B5EF4-FFF2-40B4-BE49-F238E27FC236}">
                  <a16:creationId xmlns:a16="http://schemas.microsoft.com/office/drawing/2014/main" id="{5406FCA0-58B1-4B69-BFAE-637A6FF2548B}"/>
                </a:ext>
              </a:extLst>
            </p:cNvPr>
            <p:cNvSpPr>
              <a:spLocks noChangeShapeType="1"/>
            </p:cNvSpPr>
            <p:nvPr/>
          </p:nvSpPr>
          <p:spPr bwMode="auto">
            <a:xfrm flipH="1">
              <a:off x="2809" y="988"/>
              <a:ext cx="483" cy="470"/>
            </a:xfrm>
            <a:prstGeom prst="line">
              <a:avLst/>
            </a:prstGeom>
            <a:noFill/>
            <a:ln w="38100">
              <a:solidFill>
                <a:srgbClr val="0099CC"/>
              </a:solidFill>
              <a:round/>
              <a:headEnd/>
              <a:tailEnd type="triangle" w="med" len="med"/>
            </a:ln>
          </p:spPr>
          <p:txBody>
            <a:bodyPr wrap="none" anchor="ctr"/>
            <a:lstStyle/>
            <a:p>
              <a:endParaRPr lang="en-GB"/>
            </a:p>
          </p:txBody>
        </p:sp>
        <p:sp>
          <p:nvSpPr>
            <p:cNvPr id="51" name="Line 15">
              <a:extLst>
                <a:ext uri="{FF2B5EF4-FFF2-40B4-BE49-F238E27FC236}">
                  <a16:creationId xmlns:a16="http://schemas.microsoft.com/office/drawing/2014/main" id="{8FB4E4EF-F414-4EA6-9F96-839260FE6542}"/>
                </a:ext>
              </a:extLst>
            </p:cNvPr>
            <p:cNvSpPr>
              <a:spLocks noChangeShapeType="1"/>
            </p:cNvSpPr>
            <p:nvPr/>
          </p:nvSpPr>
          <p:spPr bwMode="auto">
            <a:xfrm flipV="1">
              <a:off x="2906" y="1074"/>
              <a:ext cx="434" cy="427"/>
            </a:xfrm>
            <a:prstGeom prst="line">
              <a:avLst/>
            </a:prstGeom>
            <a:noFill/>
            <a:ln w="38100">
              <a:solidFill>
                <a:srgbClr val="0099CC"/>
              </a:solidFill>
              <a:round/>
              <a:headEnd/>
              <a:tailEnd type="triangle" w="med" len="med"/>
            </a:ln>
          </p:spPr>
          <p:txBody>
            <a:bodyPr wrap="none" anchor="ctr"/>
            <a:lstStyle/>
            <a:p>
              <a:endParaRPr lang="en-GB"/>
            </a:p>
          </p:txBody>
        </p:sp>
        <p:sp>
          <p:nvSpPr>
            <p:cNvPr id="52" name="Line 16">
              <a:extLst>
                <a:ext uri="{FF2B5EF4-FFF2-40B4-BE49-F238E27FC236}">
                  <a16:creationId xmlns:a16="http://schemas.microsoft.com/office/drawing/2014/main" id="{2A30FE41-BC2E-42FF-8A6F-6452B728EA4B}"/>
                </a:ext>
              </a:extLst>
            </p:cNvPr>
            <p:cNvSpPr>
              <a:spLocks noChangeShapeType="1"/>
            </p:cNvSpPr>
            <p:nvPr/>
          </p:nvSpPr>
          <p:spPr bwMode="auto">
            <a:xfrm flipH="1" flipV="1">
              <a:off x="3678" y="1074"/>
              <a:ext cx="385" cy="427"/>
            </a:xfrm>
            <a:prstGeom prst="line">
              <a:avLst/>
            </a:prstGeom>
            <a:noFill/>
            <a:ln w="38100">
              <a:solidFill>
                <a:srgbClr val="0099CC"/>
              </a:solidFill>
              <a:round/>
              <a:headEnd/>
              <a:tailEnd type="triangle" w="med" len="med"/>
            </a:ln>
          </p:spPr>
          <p:txBody>
            <a:bodyPr wrap="none" anchor="ctr"/>
            <a:lstStyle/>
            <a:p>
              <a:endParaRPr lang="en-GB"/>
            </a:p>
          </p:txBody>
        </p:sp>
        <p:sp>
          <p:nvSpPr>
            <p:cNvPr id="53" name="Line 17">
              <a:extLst>
                <a:ext uri="{FF2B5EF4-FFF2-40B4-BE49-F238E27FC236}">
                  <a16:creationId xmlns:a16="http://schemas.microsoft.com/office/drawing/2014/main" id="{5EE05641-5EC4-47CF-9188-ADE387EEFE74}"/>
                </a:ext>
              </a:extLst>
            </p:cNvPr>
            <p:cNvSpPr>
              <a:spLocks noChangeShapeType="1"/>
            </p:cNvSpPr>
            <p:nvPr/>
          </p:nvSpPr>
          <p:spPr bwMode="auto">
            <a:xfrm>
              <a:off x="2954" y="1672"/>
              <a:ext cx="1061" cy="0"/>
            </a:xfrm>
            <a:prstGeom prst="line">
              <a:avLst/>
            </a:prstGeom>
            <a:noFill/>
            <a:ln w="38100">
              <a:solidFill>
                <a:srgbClr val="0099CC"/>
              </a:solidFill>
              <a:round/>
              <a:headEnd/>
              <a:tailEnd type="triangle" w="med" len="med"/>
            </a:ln>
          </p:spPr>
          <p:txBody>
            <a:bodyPr wrap="none" anchor="ctr"/>
            <a:lstStyle/>
            <a:p>
              <a:endParaRPr lang="en-GB"/>
            </a:p>
          </p:txBody>
        </p:sp>
        <p:sp>
          <p:nvSpPr>
            <p:cNvPr id="54" name="Line 18">
              <a:extLst>
                <a:ext uri="{FF2B5EF4-FFF2-40B4-BE49-F238E27FC236}">
                  <a16:creationId xmlns:a16="http://schemas.microsoft.com/office/drawing/2014/main" id="{B6FA8408-6D99-4A86-AA8D-15FAA47D6445}"/>
                </a:ext>
              </a:extLst>
            </p:cNvPr>
            <p:cNvSpPr>
              <a:spLocks noChangeShapeType="1"/>
            </p:cNvSpPr>
            <p:nvPr/>
          </p:nvSpPr>
          <p:spPr bwMode="auto">
            <a:xfrm>
              <a:off x="2858" y="1800"/>
              <a:ext cx="385" cy="513"/>
            </a:xfrm>
            <a:prstGeom prst="line">
              <a:avLst/>
            </a:prstGeom>
            <a:noFill/>
            <a:ln w="38100">
              <a:solidFill>
                <a:srgbClr val="0099CC"/>
              </a:solidFill>
              <a:round/>
              <a:headEnd type="triangle" w="med" len="med"/>
              <a:tailEnd/>
            </a:ln>
          </p:spPr>
          <p:txBody>
            <a:bodyPr wrap="none" anchor="ctr"/>
            <a:lstStyle/>
            <a:p>
              <a:endParaRPr lang="en-GB"/>
            </a:p>
          </p:txBody>
        </p:sp>
        <p:sp>
          <p:nvSpPr>
            <p:cNvPr id="55" name="Line 19">
              <a:extLst>
                <a:ext uri="{FF2B5EF4-FFF2-40B4-BE49-F238E27FC236}">
                  <a16:creationId xmlns:a16="http://schemas.microsoft.com/office/drawing/2014/main" id="{252C3CE2-6B29-4F35-94A4-F47665DF7BBD}"/>
                </a:ext>
              </a:extLst>
            </p:cNvPr>
            <p:cNvSpPr>
              <a:spLocks noChangeShapeType="1"/>
            </p:cNvSpPr>
            <p:nvPr/>
          </p:nvSpPr>
          <p:spPr bwMode="auto">
            <a:xfrm>
              <a:off x="2038" y="2484"/>
              <a:ext cx="1109" cy="0"/>
            </a:xfrm>
            <a:prstGeom prst="line">
              <a:avLst/>
            </a:prstGeom>
            <a:noFill/>
            <a:ln w="38100">
              <a:solidFill>
                <a:srgbClr val="0099CC"/>
              </a:solidFill>
              <a:round/>
              <a:headEnd/>
              <a:tailEnd type="triangle" w="med" len="med"/>
            </a:ln>
          </p:spPr>
          <p:txBody>
            <a:bodyPr wrap="none" anchor="ctr"/>
            <a:lstStyle/>
            <a:p>
              <a:endParaRPr lang="en-GB"/>
            </a:p>
          </p:txBody>
        </p:sp>
        <p:sp>
          <p:nvSpPr>
            <p:cNvPr id="56" name="Line 20">
              <a:extLst>
                <a:ext uri="{FF2B5EF4-FFF2-40B4-BE49-F238E27FC236}">
                  <a16:creationId xmlns:a16="http://schemas.microsoft.com/office/drawing/2014/main" id="{2F79257C-DBAE-435A-95B3-884A08CA59A6}"/>
                </a:ext>
              </a:extLst>
            </p:cNvPr>
            <p:cNvSpPr>
              <a:spLocks noChangeShapeType="1"/>
            </p:cNvSpPr>
            <p:nvPr/>
          </p:nvSpPr>
          <p:spPr bwMode="auto">
            <a:xfrm flipH="1">
              <a:off x="1990" y="1800"/>
              <a:ext cx="578" cy="513"/>
            </a:xfrm>
            <a:prstGeom prst="line">
              <a:avLst/>
            </a:prstGeom>
            <a:noFill/>
            <a:ln w="38100">
              <a:solidFill>
                <a:srgbClr val="0099CC"/>
              </a:solidFill>
              <a:round/>
              <a:headEnd/>
              <a:tailEnd type="triangle" w="med" len="med"/>
            </a:ln>
          </p:spPr>
          <p:txBody>
            <a:bodyPr wrap="none" anchor="ctr"/>
            <a:lstStyle/>
            <a:p>
              <a:endParaRPr lang="en-GB"/>
            </a:p>
          </p:txBody>
        </p:sp>
        <p:sp>
          <p:nvSpPr>
            <p:cNvPr id="57" name="Line 21">
              <a:extLst>
                <a:ext uri="{FF2B5EF4-FFF2-40B4-BE49-F238E27FC236}">
                  <a16:creationId xmlns:a16="http://schemas.microsoft.com/office/drawing/2014/main" id="{07067F05-7783-4B97-A0B6-02808755105B}"/>
                </a:ext>
              </a:extLst>
            </p:cNvPr>
            <p:cNvSpPr>
              <a:spLocks noChangeShapeType="1"/>
            </p:cNvSpPr>
            <p:nvPr/>
          </p:nvSpPr>
          <p:spPr bwMode="auto">
            <a:xfrm flipH="1">
              <a:off x="1990" y="1672"/>
              <a:ext cx="530" cy="86"/>
            </a:xfrm>
            <a:prstGeom prst="line">
              <a:avLst/>
            </a:prstGeom>
            <a:noFill/>
            <a:ln w="38100">
              <a:solidFill>
                <a:srgbClr val="0099CC"/>
              </a:solidFill>
              <a:round/>
              <a:headEnd/>
              <a:tailEnd type="triangle" w="med" len="med"/>
            </a:ln>
          </p:spPr>
          <p:txBody>
            <a:bodyPr wrap="none" anchor="ctr"/>
            <a:lstStyle/>
            <a:p>
              <a:endParaRPr lang="en-GB"/>
            </a:p>
          </p:txBody>
        </p:sp>
        <p:sp>
          <p:nvSpPr>
            <p:cNvPr id="58" name="Line 22">
              <a:extLst>
                <a:ext uri="{FF2B5EF4-FFF2-40B4-BE49-F238E27FC236}">
                  <a16:creationId xmlns:a16="http://schemas.microsoft.com/office/drawing/2014/main" id="{AA912A51-28ED-4992-8409-EEA32BC28694}"/>
                </a:ext>
              </a:extLst>
            </p:cNvPr>
            <p:cNvSpPr>
              <a:spLocks noChangeShapeType="1"/>
            </p:cNvSpPr>
            <p:nvPr/>
          </p:nvSpPr>
          <p:spPr bwMode="auto">
            <a:xfrm>
              <a:off x="1797" y="2655"/>
              <a:ext cx="0" cy="641"/>
            </a:xfrm>
            <a:prstGeom prst="line">
              <a:avLst/>
            </a:prstGeom>
            <a:noFill/>
            <a:ln w="38100">
              <a:solidFill>
                <a:srgbClr val="0099CC"/>
              </a:solidFill>
              <a:round/>
              <a:headEnd/>
              <a:tailEnd type="triangle" w="med" len="med"/>
            </a:ln>
          </p:spPr>
          <p:txBody>
            <a:bodyPr wrap="none" anchor="ctr"/>
            <a:lstStyle/>
            <a:p>
              <a:endParaRPr lang="en-GB"/>
            </a:p>
          </p:txBody>
        </p:sp>
        <p:sp>
          <p:nvSpPr>
            <p:cNvPr id="59" name="Line 23">
              <a:extLst>
                <a:ext uri="{FF2B5EF4-FFF2-40B4-BE49-F238E27FC236}">
                  <a16:creationId xmlns:a16="http://schemas.microsoft.com/office/drawing/2014/main" id="{23F7CDDF-43F8-493E-BD9F-02474042C107}"/>
                </a:ext>
              </a:extLst>
            </p:cNvPr>
            <p:cNvSpPr>
              <a:spLocks noChangeShapeType="1"/>
            </p:cNvSpPr>
            <p:nvPr/>
          </p:nvSpPr>
          <p:spPr bwMode="auto">
            <a:xfrm>
              <a:off x="3340" y="2655"/>
              <a:ext cx="0" cy="641"/>
            </a:xfrm>
            <a:prstGeom prst="line">
              <a:avLst/>
            </a:prstGeom>
            <a:noFill/>
            <a:ln w="38100">
              <a:solidFill>
                <a:srgbClr val="0099CC"/>
              </a:solidFill>
              <a:round/>
              <a:headEnd/>
              <a:tailEnd type="triangle" w="med" len="med"/>
            </a:ln>
          </p:spPr>
          <p:txBody>
            <a:bodyPr wrap="none" anchor="ctr"/>
            <a:lstStyle/>
            <a:p>
              <a:endParaRPr lang="en-GB"/>
            </a:p>
          </p:txBody>
        </p:sp>
        <p:sp>
          <p:nvSpPr>
            <p:cNvPr id="60" name="Line 24">
              <a:extLst>
                <a:ext uri="{FF2B5EF4-FFF2-40B4-BE49-F238E27FC236}">
                  <a16:creationId xmlns:a16="http://schemas.microsoft.com/office/drawing/2014/main" id="{F33F0AC2-0150-48F6-A71B-845FEA21C303}"/>
                </a:ext>
              </a:extLst>
            </p:cNvPr>
            <p:cNvSpPr>
              <a:spLocks noChangeShapeType="1"/>
            </p:cNvSpPr>
            <p:nvPr/>
          </p:nvSpPr>
          <p:spPr bwMode="auto">
            <a:xfrm>
              <a:off x="3436" y="2655"/>
              <a:ext cx="0" cy="641"/>
            </a:xfrm>
            <a:prstGeom prst="line">
              <a:avLst/>
            </a:prstGeom>
            <a:noFill/>
            <a:ln w="38100">
              <a:solidFill>
                <a:srgbClr val="0099CC"/>
              </a:solidFill>
              <a:round/>
              <a:headEnd type="triangle" w="med" len="med"/>
              <a:tailEnd/>
            </a:ln>
          </p:spPr>
          <p:txBody>
            <a:bodyPr wrap="none" anchor="ctr"/>
            <a:lstStyle/>
            <a:p>
              <a:endParaRPr lang="en-GB"/>
            </a:p>
          </p:txBody>
        </p:sp>
        <p:sp>
          <p:nvSpPr>
            <p:cNvPr id="61" name="Line 25">
              <a:extLst>
                <a:ext uri="{FF2B5EF4-FFF2-40B4-BE49-F238E27FC236}">
                  <a16:creationId xmlns:a16="http://schemas.microsoft.com/office/drawing/2014/main" id="{03A82DD2-CAFE-48C1-ABDC-FA1B5A786255}"/>
                </a:ext>
              </a:extLst>
            </p:cNvPr>
            <p:cNvSpPr>
              <a:spLocks noChangeShapeType="1"/>
            </p:cNvSpPr>
            <p:nvPr/>
          </p:nvSpPr>
          <p:spPr bwMode="auto">
            <a:xfrm>
              <a:off x="1990" y="3510"/>
              <a:ext cx="1205" cy="0"/>
            </a:xfrm>
            <a:prstGeom prst="line">
              <a:avLst/>
            </a:prstGeom>
            <a:noFill/>
            <a:ln w="38100">
              <a:solidFill>
                <a:srgbClr val="0099CC"/>
              </a:solidFill>
              <a:round/>
              <a:headEnd/>
              <a:tailEnd type="triangle" w="med" len="med"/>
            </a:ln>
          </p:spPr>
          <p:txBody>
            <a:bodyPr wrap="none" anchor="ctr"/>
            <a:lstStyle/>
            <a:p>
              <a:endParaRPr lang="en-GB"/>
            </a:p>
          </p:txBody>
        </p:sp>
        <p:sp>
          <p:nvSpPr>
            <p:cNvPr id="62" name="Line 26">
              <a:extLst>
                <a:ext uri="{FF2B5EF4-FFF2-40B4-BE49-F238E27FC236}">
                  <a16:creationId xmlns:a16="http://schemas.microsoft.com/office/drawing/2014/main" id="{010419DB-DB9E-4977-9C2D-A45885685161}"/>
                </a:ext>
              </a:extLst>
            </p:cNvPr>
            <p:cNvSpPr>
              <a:spLocks noChangeShapeType="1"/>
            </p:cNvSpPr>
            <p:nvPr/>
          </p:nvSpPr>
          <p:spPr bwMode="auto">
            <a:xfrm flipH="1">
              <a:off x="3629" y="3125"/>
              <a:ext cx="579" cy="299"/>
            </a:xfrm>
            <a:prstGeom prst="line">
              <a:avLst/>
            </a:prstGeom>
            <a:noFill/>
            <a:ln w="38100">
              <a:solidFill>
                <a:srgbClr val="0099CC"/>
              </a:solidFill>
              <a:round/>
              <a:headEnd/>
              <a:tailEnd type="triangle" w="med" len="med"/>
            </a:ln>
          </p:spPr>
          <p:txBody>
            <a:bodyPr wrap="none" anchor="ctr"/>
            <a:lstStyle/>
            <a:p>
              <a:endParaRPr lang="en-GB"/>
            </a:p>
          </p:txBody>
        </p:sp>
        <p:sp>
          <p:nvSpPr>
            <p:cNvPr id="63" name="Line 27">
              <a:extLst>
                <a:ext uri="{FF2B5EF4-FFF2-40B4-BE49-F238E27FC236}">
                  <a16:creationId xmlns:a16="http://schemas.microsoft.com/office/drawing/2014/main" id="{B2FFCC6C-F4F2-453B-A5C4-07DA55F0A895}"/>
                </a:ext>
              </a:extLst>
            </p:cNvPr>
            <p:cNvSpPr>
              <a:spLocks noChangeShapeType="1"/>
            </p:cNvSpPr>
            <p:nvPr/>
          </p:nvSpPr>
          <p:spPr bwMode="auto">
            <a:xfrm flipH="1" flipV="1">
              <a:off x="3581" y="2570"/>
              <a:ext cx="627" cy="299"/>
            </a:xfrm>
            <a:prstGeom prst="line">
              <a:avLst/>
            </a:prstGeom>
            <a:noFill/>
            <a:ln w="38100">
              <a:solidFill>
                <a:srgbClr val="0099CC"/>
              </a:solidFill>
              <a:round/>
              <a:headEnd/>
              <a:tailEnd type="triangle" w="med" len="med"/>
            </a:ln>
          </p:spPr>
          <p:txBody>
            <a:bodyPr wrap="none" anchor="ctr"/>
            <a:lstStyle/>
            <a:p>
              <a:endParaRPr lang="en-GB"/>
            </a:p>
          </p:txBody>
        </p:sp>
        <p:sp>
          <p:nvSpPr>
            <p:cNvPr id="64" name="Line 28">
              <a:extLst>
                <a:ext uri="{FF2B5EF4-FFF2-40B4-BE49-F238E27FC236}">
                  <a16:creationId xmlns:a16="http://schemas.microsoft.com/office/drawing/2014/main" id="{248684C3-C60F-4493-B0AE-5D60D9887409}"/>
                </a:ext>
              </a:extLst>
            </p:cNvPr>
            <p:cNvSpPr>
              <a:spLocks noChangeShapeType="1"/>
            </p:cNvSpPr>
            <p:nvPr/>
          </p:nvSpPr>
          <p:spPr bwMode="auto">
            <a:xfrm flipH="1">
              <a:off x="4594" y="2954"/>
              <a:ext cx="386" cy="0"/>
            </a:xfrm>
            <a:prstGeom prst="line">
              <a:avLst/>
            </a:prstGeom>
            <a:noFill/>
            <a:ln w="38100">
              <a:solidFill>
                <a:srgbClr val="0099CC"/>
              </a:solidFill>
              <a:round/>
              <a:headEnd/>
              <a:tailEnd type="triangle" w="med" len="med"/>
            </a:ln>
          </p:spPr>
          <p:txBody>
            <a:bodyPr wrap="none" anchor="ctr"/>
            <a:lstStyle/>
            <a:p>
              <a:endParaRPr lang="en-GB"/>
            </a:p>
          </p:txBody>
        </p:sp>
        <p:sp>
          <p:nvSpPr>
            <p:cNvPr id="65" name="Line 29">
              <a:extLst>
                <a:ext uri="{FF2B5EF4-FFF2-40B4-BE49-F238E27FC236}">
                  <a16:creationId xmlns:a16="http://schemas.microsoft.com/office/drawing/2014/main" id="{F645C0D1-621F-4B50-8795-7D1F8A1CA2A7}"/>
                </a:ext>
              </a:extLst>
            </p:cNvPr>
            <p:cNvSpPr>
              <a:spLocks noChangeShapeType="1"/>
            </p:cNvSpPr>
            <p:nvPr/>
          </p:nvSpPr>
          <p:spPr bwMode="auto">
            <a:xfrm flipH="1">
              <a:off x="3533" y="1843"/>
              <a:ext cx="579" cy="513"/>
            </a:xfrm>
            <a:prstGeom prst="line">
              <a:avLst/>
            </a:prstGeom>
            <a:noFill/>
            <a:ln w="38100" cap="rnd">
              <a:solidFill>
                <a:srgbClr val="0099CC"/>
              </a:solidFill>
              <a:prstDash val="sysDot"/>
              <a:round/>
              <a:headEnd/>
              <a:tailEnd/>
            </a:ln>
          </p:spPr>
          <p:txBody>
            <a:bodyPr wrap="none" anchor="ctr"/>
            <a:lstStyle/>
            <a:p>
              <a:endParaRPr lang="en-GB"/>
            </a:p>
          </p:txBody>
        </p:sp>
        <p:sp>
          <p:nvSpPr>
            <p:cNvPr id="66" name="Text Box 30">
              <a:extLst>
                <a:ext uri="{FF2B5EF4-FFF2-40B4-BE49-F238E27FC236}">
                  <a16:creationId xmlns:a16="http://schemas.microsoft.com/office/drawing/2014/main" id="{9492C254-A0D0-4278-8FCF-4358295D6AE0}"/>
                </a:ext>
              </a:extLst>
            </p:cNvPr>
            <p:cNvSpPr txBox="1">
              <a:spLocks noChangeArrowheads="1"/>
            </p:cNvSpPr>
            <p:nvPr/>
          </p:nvSpPr>
          <p:spPr bwMode="auto">
            <a:xfrm>
              <a:off x="3235" y="576"/>
              <a:ext cx="656" cy="192"/>
            </a:xfrm>
            <a:prstGeom prst="rect">
              <a:avLst/>
            </a:prstGeom>
            <a:noFill/>
            <a:ln w="9525">
              <a:noFill/>
              <a:miter lim="800000"/>
              <a:headEnd/>
              <a:tailEnd/>
            </a:ln>
          </p:spPr>
          <p:txBody>
            <a:bodyPr wrap="none">
              <a:spAutoFit/>
            </a:bodyPr>
            <a:lstStyle/>
            <a:p>
              <a:pPr algn="ctr" latinLnBrk="1"/>
              <a:r>
                <a:rPr kumimoji="1" lang="en-US" altLang="ko-KR" sz="1400" b="1">
                  <a:solidFill>
                    <a:srgbClr val="0000FF"/>
                  </a:solidFill>
                  <a:latin typeface="굴림" charset="-127"/>
                  <a:ea typeface="굴림" charset="-127"/>
                </a:rPr>
                <a:t>User Running</a:t>
              </a:r>
            </a:p>
          </p:txBody>
        </p:sp>
        <p:sp>
          <p:nvSpPr>
            <p:cNvPr id="67" name="Text Box 31">
              <a:extLst>
                <a:ext uri="{FF2B5EF4-FFF2-40B4-BE49-F238E27FC236}">
                  <a16:creationId xmlns:a16="http://schemas.microsoft.com/office/drawing/2014/main" id="{F6547AD2-F664-4595-88FD-E1FCEB52EB97}"/>
                </a:ext>
              </a:extLst>
            </p:cNvPr>
            <p:cNvSpPr txBox="1">
              <a:spLocks noChangeArrowheads="1"/>
            </p:cNvSpPr>
            <p:nvPr/>
          </p:nvSpPr>
          <p:spPr bwMode="auto">
            <a:xfrm>
              <a:off x="4176" y="1303"/>
              <a:ext cx="542" cy="192"/>
            </a:xfrm>
            <a:prstGeom prst="rect">
              <a:avLst/>
            </a:prstGeom>
            <a:noFill/>
            <a:ln w="9525">
              <a:noFill/>
              <a:miter lim="800000"/>
              <a:headEnd/>
              <a:tailEnd/>
            </a:ln>
          </p:spPr>
          <p:txBody>
            <a:bodyPr wrap="none">
              <a:spAutoFit/>
            </a:bodyPr>
            <a:lstStyle/>
            <a:p>
              <a:pPr algn="ctr" latinLnBrk="1"/>
              <a:r>
                <a:rPr kumimoji="1" lang="en-US" altLang="ko-KR" sz="1400" b="1">
                  <a:solidFill>
                    <a:srgbClr val="0000FF"/>
                  </a:solidFill>
                  <a:latin typeface="굴림" charset="-127"/>
                  <a:ea typeface="굴림" charset="-127"/>
                </a:rPr>
                <a:t>Preempted</a:t>
              </a:r>
            </a:p>
          </p:txBody>
        </p:sp>
        <p:sp>
          <p:nvSpPr>
            <p:cNvPr id="68" name="Text Box 32">
              <a:extLst>
                <a:ext uri="{FF2B5EF4-FFF2-40B4-BE49-F238E27FC236}">
                  <a16:creationId xmlns:a16="http://schemas.microsoft.com/office/drawing/2014/main" id="{5A88FB96-5988-462F-876D-3D79F6FC8453}"/>
                </a:ext>
              </a:extLst>
            </p:cNvPr>
            <p:cNvSpPr txBox="1">
              <a:spLocks noChangeArrowheads="1"/>
            </p:cNvSpPr>
            <p:nvPr/>
          </p:nvSpPr>
          <p:spPr bwMode="auto">
            <a:xfrm>
              <a:off x="1544" y="1945"/>
              <a:ext cx="397" cy="192"/>
            </a:xfrm>
            <a:prstGeom prst="rect">
              <a:avLst/>
            </a:prstGeom>
            <a:noFill/>
            <a:ln w="9525">
              <a:noFill/>
              <a:miter lim="800000"/>
              <a:headEnd/>
              <a:tailEnd/>
            </a:ln>
          </p:spPr>
          <p:txBody>
            <a:bodyPr wrap="none">
              <a:spAutoFit/>
            </a:bodyPr>
            <a:lstStyle/>
            <a:p>
              <a:pPr algn="ctr" latinLnBrk="1"/>
              <a:r>
                <a:rPr kumimoji="1" lang="en-US" altLang="ko-KR" sz="1400" b="1" dirty="0">
                  <a:solidFill>
                    <a:srgbClr val="0000FF"/>
                  </a:solidFill>
                  <a:latin typeface="굴림" charset="-127"/>
                  <a:ea typeface="굴림" charset="-127"/>
                </a:rPr>
                <a:t>Zombie</a:t>
              </a:r>
            </a:p>
          </p:txBody>
        </p:sp>
        <p:sp>
          <p:nvSpPr>
            <p:cNvPr id="69" name="Text Box 33">
              <a:extLst>
                <a:ext uri="{FF2B5EF4-FFF2-40B4-BE49-F238E27FC236}">
                  <a16:creationId xmlns:a16="http://schemas.microsoft.com/office/drawing/2014/main" id="{B0D6747F-5440-4BAF-96A3-03385C9AE1B0}"/>
                </a:ext>
              </a:extLst>
            </p:cNvPr>
            <p:cNvSpPr txBox="1">
              <a:spLocks noChangeArrowheads="1"/>
            </p:cNvSpPr>
            <p:nvPr/>
          </p:nvSpPr>
          <p:spPr bwMode="auto">
            <a:xfrm>
              <a:off x="1296" y="2540"/>
              <a:ext cx="434" cy="460"/>
            </a:xfrm>
            <a:prstGeom prst="rect">
              <a:avLst/>
            </a:prstGeom>
            <a:noFill/>
            <a:ln w="9525">
              <a:noFill/>
              <a:miter lim="800000"/>
              <a:headEnd/>
              <a:tailEnd/>
            </a:ln>
          </p:spPr>
          <p:txBody>
            <a:bodyPr wrap="none">
              <a:spAutoFit/>
            </a:bodyPr>
            <a:lstStyle/>
            <a:p>
              <a:pPr algn="ctr" latinLnBrk="1"/>
              <a:r>
                <a:rPr kumimoji="1" lang="en-US" altLang="ko-KR" sz="1400" b="1" dirty="0">
                  <a:solidFill>
                    <a:srgbClr val="0000FF"/>
                  </a:solidFill>
                  <a:latin typeface="굴림" charset="-127"/>
                  <a:ea typeface="굴림" charset="-127"/>
                </a:rPr>
                <a:t>Asleep </a:t>
              </a:r>
            </a:p>
            <a:p>
              <a:pPr algn="ctr" latinLnBrk="1"/>
              <a:r>
                <a:rPr kumimoji="1" lang="en-US" altLang="ko-KR" sz="1400" b="1" dirty="0">
                  <a:solidFill>
                    <a:srgbClr val="0000FF"/>
                  </a:solidFill>
                  <a:latin typeface="굴림" charset="-127"/>
                  <a:ea typeface="굴림" charset="-127"/>
                </a:rPr>
                <a:t>in</a:t>
              </a:r>
            </a:p>
            <a:p>
              <a:pPr algn="ctr" latinLnBrk="1"/>
              <a:r>
                <a:rPr kumimoji="1" lang="en-US" altLang="ko-KR" sz="1400" b="1" dirty="0">
                  <a:solidFill>
                    <a:srgbClr val="0000FF"/>
                  </a:solidFill>
                  <a:latin typeface="굴림" charset="-127"/>
                  <a:ea typeface="굴림" charset="-127"/>
                </a:rPr>
                <a:t>Memory</a:t>
              </a:r>
            </a:p>
          </p:txBody>
        </p:sp>
        <p:sp>
          <p:nvSpPr>
            <p:cNvPr id="70" name="Text Box 34">
              <a:extLst>
                <a:ext uri="{FF2B5EF4-FFF2-40B4-BE49-F238E27FC236}">
                  <a16:creationId xmlns:a16="http://schemas.microsoft.com/office/drawing/2014/main" id="{B40472AC-4F8A-4CB2-8788-471803C30CBD}"/>
                </a:ext>
              </a:extLst>
            </p:cNvPr>
            <p:cNvSpPr txBox="1">
              <a:spLocks noChangeArrowheads="1"/>
            </p:cNvSpPr>
            <p:nvPr/>
          </p:nvSpPr>
          <p:spPr bwMode="auto">
            <a:xfrm>
              <a:off x="1360" y="3697"/>
              <a:ext cx="750" cy="192"/>
            </a:xfrm>
            <a:prstGeom prst="rect">
              <a:avLst/>
            </a:prstGeom>
            <a:noFill/>
            <a:ln w="9525">
              <a:noFill/>
              <a:miter lim="800000"/>
              <a:headEnd/>
              <a:tailEnd/>
            </a:ln>
          </p:spPr>
          <p:txBody>
            <a:bodyPr wrap="none">
              <a:spAutoFit/>
            </a:bodyPr>
            <a:lstStyle/>
            <a:p>
              <a:pPr algn="ctr" latinLnBrk="1"/>
              <a:r>
                <a:rPr kumimoji="1" lang="en-US" altLang="ko-KR" sz="1400" b="1">
                  <a:solidFill>
                    <a:srgbClr val="0000FF"/>
                  </a:solidFill>
                  <a:latin typeface="굴림" charset="-127"/>
                  <a:ea typeface="굴림" charset="-127"/>
                </a:rPr>
                <a:t>Sleep, Swapped</a:t>
              </a:r>
            </a:p>
          </p:txBody>
        </p:sp>
        <p:sp>
          <p:nvSpPr>
            <p:cNvPr id="71" name="Text Box 35">
              <a:extLst>
                <a:ext uri="{FF2B5EF4-FFF2-40B4-BE49-F238E27FC236}">
                  <a16:creationId xmlns:a16="http://schemas.microsoft.com/office/drawing/2014/main" id="{4969C040-46DE-427D-AAD6-D97244BBF0FD}"/>
                </a:ext>
              </a:extLst>
            </p:cNvPr>
            <p:cNvSpPr txBox="1">
              <a:spLocks noChangeArrowheads="1"/>
            </p:cNvSpPr>
            <p:nvPr/>
          </p:nvSpPr>
          <p:spPr bwMode="auto">
            <a:xfrm>
              <a:off x="2872" y="3697"/>
              <a:ext cx="1077" cy="192"/>
            </a:xfrm>
            <a:prstGeom prst="rect">
              <a:avLst/>
            </a:prstGeom>
            <a:noFill/>
            <a:ln w="9525">
              <a:noFill/>
              <a:miter lim="800000"/>
              <a:headEnd/>
              <a:tailEnd/>
            </a:ln>
          </p:spPr>
          <p:txBody>
            <a:bodyPr wrap="none">
              <a:spAutoFit/>
            </a:bodyPr>
            <a:lstStyle/>
            <a:p>
              <a:pPr algn="ctr" latinLnBrk="1"/>
              <a:r>
                <a:rPr kumimoji="1" lang="en-US" altLang="ko-KR" sz="1400" b="1">
                  <a:solidFill>
                    <a:srgbClr val="0000FF"/>
                  </a:solidFill>
                  <a:latin typeface="굴림" charset="-127"/>
                  <a:ea typeface="굴림" charset="-127"/>
                </a:rPr>
                <a:t>Ready to Run, Swapped</a:t>
              </a:r>
            </a:p>
          </p:txBody>
        </p:sp>
        <p:sp>
          <p:nvSpPr>
            <p:cNvPr id="72" name="Text Box 36">
              <a:extLst>
                <a:ext uri="{FF2B5EF4-FFF2-40B4-BE49-F238E27FC236}">
                  <a16:creationId xmlns:a16="http://schemas.microsoft.com/office/drawing/2014/main" id="{E4EFBC7A-E144-44D4-BC75-98DD319F6485}"/>
                </a:ext>
              </a:extLst>
            </p:cNvPr>
            <p:cNvSpPr txBox="1">
              <a:spLocks noChangeArrowheads="1"/>
            </p:cNvSpPr>
            <p:nvPr/>
          </p:nvSpPr>
          <p:spPr bwMode="auto">
            <a:xfrm>
              <a:off x="4730" y="2713"/>
              <a:ext cx="266" cy="192"/>
            </a:xfrm>
            <a:prstGeom prst="rect">
              <a:avLst/>
            </a:prstGeom>
            <a:noFill/>
            <a:ln w="9525">
              <a:noFill/>
              <a:miter lim="800000"/>
              <a:headEnd/>
              <a:tailEnd/>
            </a:ln>
          </p:spPr>
          <p:txBody>
            <a:bodyPr wrap="none">
              <a:spAutoFit/>
            </a:bodyPr>
            <a:lstStyle/>
            <a:p>
              <a:pPr algn="ctr" latinLnBrk="1"/>
              <a:r>
                <a:rPr kumimoji="1" lang="en-US" altLang="ko-KR" sz="1400">
                  <a:solidFill>
                    <a:srgbClr val="FF0000"/>
                  </a:solidFill>
                  <a:latin typeface="굴림" charset="-127"/>
                  <a:ea typeface="굴림" charset="-127"/>
                </a:rPr>
                <a:t>fork</a:t>
              </a:r>
            </a:p>
          </p:txBody>
        </p:sp>
        <p:sp>
          <p:nvSpPr>
            <p:cNvPr id="73" name="Text Box 37">
              <a:extLst>
                <a:ext uri="{FF2B5EF4-FFF2-40B4-BE49-F238E27FC236}">
                  <a16:creationId xmlns:a16="http://schemas.microsoft.com/office/drawing/2014/main" id="{F776EC4A-5980-4457-AB02-22A1CB8EDFF1}"/>
                </a:ext>
              </a:extLst>
            </p:cNvPr>
            <p:cNvSpPr txBox="1">
              <a:spLocks noChangeArrowheads="1"/>
            </p:cNvSpPr>
            <p:nvPr/>
          </p:nvSpPr>
          <p:spPr bwMode="auto">
            <a:xfrm>
              <a:off x="4196" y="2627"/>
              <a:ext cx="421" cy="192"/>
            </a:xfrm>
            <a:prstGeom prst="rect">
              <a:avLst/>
            </a:prstGeom>
            <a:noFill/>
            <a:ln w="9525">
              <a:noFill/>
              <a:miter lim="800000"/>
              <a:headEnd/>
              <a:tailEnd/>
            </a:ln>
          </p:spPr>
          <p:txBody>
            <a:bodyPr wrap="none">
              <a:spAutoFit/>
            </a:bodyPr>
            <a:lstStyle/>
            <a:p>
              <a:pPr algn="ctr" latinLnBrk="1"/>
              <a:r>
                <a:rPr kumimoji="1" lang="en-US" altLang="ko-KR" sz="1400" b="1">
                  <a:solidFill>
                    <a:srgbClr val="0000FF"/>
                  </a:solidFill>
                  <a:latin typeface="굴림" charset="-127"/>
                  <a:ea typeface="굴림" charset="-127"/>
                </a:rPr>
                <a:t>Created</a:t>
              </a:r>
            </a:p>
          </p:txBody>
        </p:sp>
        <p:sp>
          <p:nvSpPr>
            <p:cNvPr id="74" name="Text Box 38">
              <a:extLst>
                <a:ext uri="{FF2B5EF4-FFF2-40B4-BE49-F238E27FC236}">
                  <a16:creationId xmlns:a16="http://schemas.microsoft.com/office/drawing/2014/main" id="{FA4BFF2D-8BA5-4532-9E6E-2AA868D133D0}"/>
                </a:ext>
              </a:extLst>
            </p:cNvPr>
            <p:cNvSpPr txBox="1">
              <a:spLocks noChangeArrowheads="1"/>
            </p:cNvSpPr>
            <p:nvPr/>
          </p:nvSpPr>
          <p:spPr bwMode="auto">
            <a:xfrm>
              <a:off x="3654" y="2200"/>
              <a:ext cx="726" cy="326"/>
            </a:xfrm>
            <a:prstGeom prst="rect">
              <a:avLst/>
            </a:prstGeom>
            <a:noFill/>
            <a:ln w="9525">
              <a:noFill/>
              <a:miter lim="800000"/>
              <a:headEnd/>
              <a:tailEnd/>
            </a:ln>
          </p:spPr>
          <p:txBody>
            <a:bodyPr wrap="none">
              <a:spAutoFit/>
            </a:bodyPr>
            <a:lstStyle/>
            <a:p>
              <a:pPr algn="ctr" latinLnBrk="1"/>
              <a:r>
                <a:rPr kumimoji="1" lang="en-US" altLang="ko-KR" sz="1400" b="1">
                  <a:solidFill>
                    <a:srgbClr val="0000FF"/>
                  </a:solidFill>
                  <a:latin typeface="굴림" charset="-127"/>
                  <a:ea typeface="굴림" charset="-127"/>
                </a:rPr>
                <a:t>Ready to</a:t>
              </a:r>
            </a:p>
            <a:p>
              <a:pPr algn="ctr" latinLnBrk="1"/>
              <a:r>
                <a:rPr kumimoji="1" lang="en-US" altLang="ko-KR" sz="1400" b="1">
                  <a:solidFill>
                    <a:srgbClr val="0000FF"/>
                  </a:solidFill>
                  <a:latin typeface="굴림" charset="-127"/>
                  <a:ea typeface="굴림" charset="-127"/>
                </a:rPr>
                <a:t>Run in Memory</a:t>
              </a:r>
            </a:p>
          </p:txBody>
        </p:sp>
        <p:sp>
          <p:nvSpPr>
            <p:cNvPr id="75" name="Text Box 39">
              <a:extLst>
                <a:ext uri="{FF2B5EF4-FFF2-40B4-BE49-F238E27FC236}">
                  <a16:creationId xmlns:a16="http://schemas.microsoft.com/office/drawing/2014/main" id="{2A85DF9B-3F49-4151-B41D-2AB4DEFBFACE}"/>
                </a:ext>
              </a:extLst>
            </p:cNvPr>
            <p:cNvSpPr txBox="1">
              <a:spLocks noChangeArrowheads="1"/>
            </p:cNvSpPr>
            <p:nvPr/>
          </p:nvSpPr>
          <p:spPr bwMode="auto">
            <a:xfrm>
              <a:off x="2997" y="1388"/>
              <a:ext cx="426" cy="326"/>
            </a:xfrm>
            <a:prstGeom prst="rect">
              <a:avLst/>
            </a:prstGeom>
            <a:noFill/>
            <a:ln w="9525">
              <a:noFill/>
              <a:miter lim="800000"/>
              <a:headEnd/>
              <a:tailEnd/>
            </a:ln>
          </p:spPr>
          <p:txBody>
            <a:bodyPr wrap="none">
              <a:spAutoFit/>
            </a:bodyPr>
            <a:lstStyle/>
            <a:p>
              <a:pPr algn="ctr" latinLnBrk="1"/>
              <a:r>
                <a:rPr kumimoji="1" lang="en-US" altLang="ko-KR" sz="1400" b="1">
                  <a:solidFill>
                    <a:srgbClr val="0000FF"/>
                  </a:solidFill>
                  <a:latin typeface="굴림" charset="-127"/>
                  <a:ea typeface="굴림" charset="-127"/>
                </a:rPr>
                <a:t>Kernel</a:t>
              </a:r>
            </a:p>
            <a:p>
              <a:pPr algn="ctr" latinLnBrk="1"/>
              <a:r>
                <a:rPr kumimoji="1" lang="en-US" altLang="ko-KR" sz="1400" b="1">
                  <a:solidFill>
                    <a:srgbClr val="0000FF"/>
                  </a:solidFill>
                  <a:latin typeface="굴림" charset="-127"/>
                  <a:ea typeface="굴림" charset="-127"/>
                </a:rPr>
                <a:t>Running</a:t>
              </a:r>
            </a:p>
          </p:txBody>
        </p:sp>
        <p:sp>
          <p:nvSpPr>
            <p:cNvPr id="76" name="Freeform 40">
              <a:extLst>
                <a:ext uri="{FF2B5EF4-FFF2-40B4-BE49-F238E27FC236}">
                  <a16:creationId xmlns:a16="http://schemas.microsoft.com/office/drawing/2014/main" id="{DD15E1A1-4800-4BAE-92FB-6ABB755672C9}"/>
                </a:ext>
              </a:extLst>
            </p:cNvPr>
            <p:cNvSpPr>
              <a:spLocks/>
            </p:cNvSpPr>
            <p:nvPr/>
          </p:nvSpPr>
          <p:spPr bwMode="auto">
            <a:xfrm>
              <a:off x="2086" y="988"/>
              <a:ext cx="522" cy="563"/>
            </a:xfrm>
            <a:custGeom>
              <a:avLst/>
              <a:gdLst>
                <a:gd name="T0" fmla="*/ 430 w 520"/>
                <a:gd name="T1" fmla="*/ 447 h 632"/>
                <a:gd name="T2" fmla="*/ 40 w 520"/>
                <a:gd name="T3" fmla="*/ 142 h 632"/>
                <a:gd name="T4" fmla="*/ 187 w 520"/>
                <a:gd name="T5" fmla="*/ 40 h 632"/>
                <a:gd name="T6" fmla="*/ 526 w 520"/>
                <a:gd name="T7" fmla="*/ 379 h 632"/>
                <a:gd name="T8" fmla="*/ 0 60000 65536"/>
                <a:gd name="T9" fmla="*/ 0 60000 65536"/>
                <a:gd name="T10" fmla="*/ 0 60000 65536"/>
                <a:gd name="T11" fmla="*/ 0 60000 65536"/>
                <a:gd name="T12" fmla="*/ 0 w 520"/>
                <a:gd name="T13" fmla="*/ 0 h 632"/>
                <a:gd name="T14" fmla="*/ 520 w 520"/>
                <a:gd name="T15" fmla="*/ 632 h 632"/>
              </a:gdLst>
              <a:ahLst/>
              <a:cxnLst>
                <a:cxn ang="T8">
                  <a:pos x="T0" y="T1"/>
                </a:cxn>
                <a:cxn ang="T9">
                  <a:pos x="T2" y="T3"/>
                </a:cxn>
                <a:cxn ang="T10">
                  <a:pos x="T4" y="T5"/>
                </a:cxn>
                <a:cxn ang="T11">
                  <a:pos x="T6" y="T7"/>
                </a:cxn>
              </a:cxnLst>
              <a:rect l="T12" t="T13" r="T14" b="T15"/>
              <a:pathLst>
                <a:path w="520" h="632">
                  <a:moveTo>
                    <a:pt x="424" y="632"/>
                  </a:moveTo>
                  <a:cubicBezTo>
                    <a:pt x="252" y="464"/>
                    <a:pt x="80" y="296"/>
                    <a:pt x="40" y="200"/>
                  </a:cubicBezTo>
                  <a:cubicBezTo>
                    <a:pt x="0" y="104"/>
                    <a:pt x="104" y="0"/>
                    <a:pt x="184" y="56"/>
                  </a:cubicBezTo>
                  <a:cubicBezTo>
                    <a:pt x="264" y="112"/>
                    <a:pt x="464" y="456"/>
                    <a:pt x="520" y="536"/>
                  </a:cubicBezTo>
                </a:path>
              </a:pathLst>
            </a:custGeom>
            <a:noFill/>
            <a:ln w="38100">
              <a:solidFill>
                <a:srgbClr val="0099CC"/>
              </a:solidFill>
              <a:round/>
              <a:headEnd type="triangle" w="med" len="med"/>
              <a:tailEnd type="triangle" w="med" len="med"/>
            </a:ln>
          </p:spPr>
          <p:txBody>
            <a:bodyPr wrap="none" anchor="ctr"/>
            <a:lstStyle/>
            <a:p>
              <a:endParaRPr lang="en-GB"/>
            </a:p>
          </p:txBody>
        </p:sp>
        <p:sp>
          <p:nvSpPr>
            <p:cNvPr id="77" name="Text Box 41">
              <a:extLst>
                <a:ext uri="{FF2B5EF4-FFF2-40B4-BE49-F238E27FC236}">
                  <a16:creationId xmlns:a16="http://schemas.microsoft.com/office/drawing/2014/main" id="{AAEBBEDC-499C-4157-A088-6003A76FD834}"/>
                </a:ext>
              </a:extLst>
            </p:cNvPr>
            <p:cNvSpPr txBox="1">
              <a:spLocks noChangeArrowheads="1"/>
            </p:cNvSpPr>
            <p:nvPr/>
          </p:nvSpPr>
          <p:spPr bwMode="auto">
            <a:xfrm>
              <a:off x="3814" y="3211"/>
              <a:ext cx="1097" cy="326"/>
            </a:xfrm>
            <a:prstGeom prst="rect">
              <a:avLst/>
            </a:prstGeom>
            <a:noFill/>
            <a:ln w="9525">
              <a:noFill/>
              <a:miter lim="800000"/>
              <a:headEnd/>
              <a:tailEnd/>
            </a:ln>
          </p:spPr>
          <p:txBody>
            <a:bodyPr wrap="none">
              <a:spAutoFit/>
            </a:bodyPr>
            <a:lstStyle/>
            <a:p>
              <a:pPr algn="ctr" latinLnBrk="1"/>
              <a:r>
                <a:rPr kumimoji="1" lang="en-US" altLang="ko-KR" sz="1400">
                  <a:solidFill>
                    <a:srgbClr val="FF0000"/>
                  </a:solidFill>
                  <a:latin typeface="굴림" charset="-127"/>
                  <a:ea typeface="굴림" charset="-127"/>
                </a:rPr>
                <a:t>not enough mem</a:t>
              </a:r>
            </a:p>
            <a:p>
              <a:pPr algn="ctr" latinLnBrk="1"/>
              <a:r>
                <a:rPr kumimoji="1" lang="en-US" altLang="ko-KR" sz="1400">
                  <a:solidFill>
                    <a:srgbClr val="FF0000"/>
                  </a:solidFill>
                  <a:latin typeface="굴림" charset="-127"/>
                  <a:ea typeface="굴림" charset="-127"/>
                </a:rPr>
                <a:t>(swapping system only)</a:t>
              </a:r>
            </a:p>
          </p:txBody>
        </p:sp>
        <p:sp>
          <p:nvSpPr>
            <p:cNvPr id="78" name="Text Box 42">
              <a:extLst>
                <a:ext uri="{FF2B5EF4-FFF2-40B4-BE49-F238E27FC236}">
                  <a16:creationId xmlns:a16="http://schemas.microsoft.com/office/drawing/2014/main" id="{87CCEC10-43DB-4680-B1C1-992B55D1EE7E}"/>
                </a:ext>
              </a:extLst>
            </p:cNvPr>
            <p:cNvSpPr txBox="1">
              <a:spLocks noChangeArrowheads="1"/>
            </p:cNvSpPr>
            <p:nvPr/>
          </p:nvSpPr>
          <p:spPr bwMode="auto">
            <a:xfrm>
              <a:off x="2995" y="2870"/>
              <a:ext cx="309" cy="326"/>
            </a:xfrm>
            <a:prstGeom prst="rect">
              <a:avLst/>
            </a:prstGeom>
            <a:noFill/>
            <a:ln w="9525">
              <a:noFill/>
              <a:miter lim="800000"/>
              <a:headEnd/>
              <a:tailEnd/>
            </a:ln>
          </p:spPr>
          <p:txBody>
            <a:bodyPr wrap="none">
              <a:spAutoFit/>
            </a:bodyPr>
            <a:lstStyle/>
            <a:p>
              <a:pPr algn="ctr" latinLnBrk="1"/>
              <a:r>
                <a:rPr kumimoji="1" lang="en-US" altLang="ko-KR" sz="1400">
                  <a:solidFill>
                    <a:srgbClr val="FF0000"/>
                  </a:solidFill>
                  <a:latin typeface="굴림" charset="-127"/>
                  <a:ea typeface="굴림" charset="-127"/>
                </a:rPr>
                <a:t>swap</a:t>
              </a:r>
            </a:p>
            <a:p>
              <a:pPr algn="ctr" latinLnBrk="1"/>
              <a:r>
                <a:rPr kumimoji="1" lang="en-US" altLang="ko-KR" sz="1400">
                  <a:solidFill>
                    <a:srgbClr val="FF0000"/>
                  </a:solidFill>
                  <a:latin typeface="굴림" charset="-127"/>
                  <a:ea typeface="굴림" charset="-127"/>
                </a:rPr>
                <a:t>out</a:t>
              </a:r>
            </a:p>
          </p:txBody>
        </p:sp>
        <p:sp>
          <p:nvSpPr>
            <p:cNvPr id="79" name="Text Box 43">
              <a:extLst>
                <a:ext uri="{FF2B5EF4-FFF2-40B4-BE49-F238E27FC236}">
                  <a16:creationId xmlns:a16="http://schemas.microsoft.com/office/drawing/2014/main" id="{2B3D3A01-25ED-4624-87E8-D24A7856159C}"/>
                </a:ext>
              </a:extLst>
            </p:cNvPr>
            <p:cNvSpPr txBox="1">
              <a:spLocks noChangeArrowheads="1"/>
            </p:cNvSpPr>
            <p:nvPr/>
          </p:nvSpPr>
          <p:spPr bwMode="auto">
            <a:xfrm>
              <a:off x="3477" y="2870"/>
              <a:ext cx="309" cy="326"/>
            </a:xfrm>
            <a:prstGeom prst="rect">
              <a:avLst/>
            </a:prstGeom>
            <a:noFill/>
            <a:ln w="9525">
              <a:noFill/>
              <a:miter lim="800000"/>
              <a:headEnd/>
              <a:tailEnd/>
            </a:ln>
          </p:spPr>
          <p:txBody>
            <a:bodyPr wrap="none">
              <a:spAutoFit/>
            </a:bodyPr>
            <a:lstStyle/>
            <a:p>
              <a:pPr algn="ctr" latinLnBrk="1"/>
              <a:r>
                <a:rPr kumimoji="1" lang="en-US" altLang="ko-KR" sz="1400">
                  <a:solidFill>
                    <a:srgbClr val="FF0000"/>
                  </a:solidFill>
                  <a:latin typeface="굴림" charset="-127"/>
                  <a:ea typeface="굴림" charset="-127"/>
                </a:rPr>
                <a:t>swap</a:t>
              </a:r>
            </a:p>
            <a:p>
              <a:pPr algn="ctr" latinLnBrk="1"/>
              <a:r>
                <a:rPr kumimoji="1" lang="en-US" altLang="ko-KR" sz="1400">
                  <a:solidFill>
                    <a:srgbClr val="FF0000"/>
                  </a:solidFill>
                  <a:latin typeface="굴림" charset="-127"/>
                  <a:ea typeface="굴림" charset="-127"/>
                </a:rPr>
                <a:t>in</a:t>
              </a:r>
            </a:p>
          </p:txBody>
        </p:sp>
        <p:sp>
          <p:nvSpPr>
            <p:cNvPr id="80" name="Text Box 44">
              <a:extLst>
                <a:ext uri="{FF2B5EF4-FFF2-40B4-BE49-F238E27FC236}">
                  <a16:creationId xmlns:a16="http://schemas.microsoft.com/office/drawing/2014/main" id="{B1BB079B-FC8F-4214-8A43-4571B3447A23}"/>
                </a:ext>
              </a:extLst>
            </p:cNvPr>
            <p:cNvSpPr txBox="1">
              <a:spLocks noChangeArrowheads="1"/>
            </p:cNvSpPr>
            <p:nvPr/>
          </p:nvSpPr>
          <p:spPr bwMode="auto">
            <a:xfrm>
              <a:off x="2314" y="3466"/>
              <a:ext cx="416" cy="192"/>
            </a:xfrm>
            <a:prstGeom prst="rect">
              <a:avLst/>
            </a:prstGeom>
            <a:noFill/>
            <a:ln w="9525">
              <a:noFill/>
              <a:miter lim="800000"/>
              <a:headEnd/>
              <a:tailEnd/>
            </a:ln>
          </p:spPr>
          <p:txBody>
            <a:bodyPr wrap="none">
              <a:spAutoFit/>
            </a:bodyPr>
            <a:lstStyle/>
            <a:p>
              <a:pPr algn="ctr" latinLnBrk="1"/>
              <a:r>
                <a:rPr kumimoji="1" lang="en-US" altLang="ko-KR" sz="1400">
                  <a:solidFill>
                    <a:srgbClr val="FF0000"/>
                  </a:solidFill>
                  <a:latin typeface="굴림" charset="-127"/>
                  <a:ea typeface="굴림" charset="-127"/>
                </a:rPr>
                <a:t>wakeup</a:t>
              </a:r>
            </a:p>
          </p:txBody>
        </p:sp>
        <p:sp>
          <p:nvSpPr>
            <p:cNvPr id="81" name="Text Box 45">
              <a:extLst>
                <a:ext uri="{FF2B5EF4-FFF2-40B4-BE49-F238E27FC236}">
                  <a16:creationId xmlns:a16="http://schemas.microsoft.com/office/drawing/2014/main" id="{F2FEC04B-D0D0-4454-9E79-F6DCA593CBE7}"/>
                </a:ext>
              </a:extLst>
            </p:cNvPr>
            <p:cNvSpPr txBox="1">
              <a:spLocks noChangeArrowheads="1"/>
            </p:cNvSpPr>
            <p:nvPr/>
          </p:nvSpPr>
          <p:spPr bwMode="auto">
            <a:xfrm>
              <a:off x="1836" y="2783"/>
              <a:ext cx="310" cy="326"/>
            </a:xfrm>
            <a:prstGeom prst="rect">
              <a:avLst/>
            </a:prstGeom>
            <a:noFill/>
            <a:ln w="9525">
              <a:noFill/>
              <a:miter lim="800000"/>
              <a:headEnd/>
              <a:tailEnd/>
            </a:ln>
          </p:spPr>
          <p:txBody>
            <a:bodyPr wrap="none">
              <a:spAutoFit/>
            </a:bodyPr>
            <a:lstStyle/>
            <a:p>
              <a:pPr algn="ctr" latinLnBrk="1"/>
              <a:r>
                <a:rPr kumimoji="1" lang="en-US" altLang="ko-KR" sz="1400">
                  <a:solidFill>
                    <a:srgbClr val="FF0000"/>
                  </a:solidFill>
                  <a:latin typeface="굴림" charset="-127"/>
                  <a:ea typeface="굴림" charset="-127"/>
                </a:rPr>
                <a:t>swap</a:t>
              </a:r>
            </a:p>
            <a:p>
              <a:pPr algn="ctr" latinLnBrk="1"/>
              <a:r>
                <a:rPr kumimoji="1" lang="en-US" altLang="ko-KR" sz="1400">
                  <a:solidFill>
                    <a:srgbClr val="FF0000"/>
                  </a:solidFill>
                  <a:latin typeface="굴림" charset="-127"/>
                  <a:ea typeface="굴림" charset="-127"/>
                </a:rPr>
                <a:t>out</a:t>
              </a:r>
            </a:p>
          </p:txBody>
        </p:sp>
        <p:sp>
          <p:nvSpPr>
            <p:cNvPr id="82" name="Text Box 46">
              <a:extLst>
                <a:ext uri="{FF2B5EF4-FFF2-40B4-BE49-F238E27FC236}">
                  <a16:creationId xmlns:a16="http://schemas.microsoft.com/office/drawing/2014/main" id="{D30E6A28-F36B-4A23-824B-D0DC79C124ED}"/>
                </a:ext>
              </a:extLst>
            </p:cNvPr>
            <p:cNvSpPr txBox="1">
              <a:spLocks noChangeArrowheads="1"/>
            </p:cNvSpPr>
            <p:nvPr/>
          </p:nvSpPr>
          <p:spPr bwMode="auto">
            <a:xfrm>
              <a:off x="2378" y="2484"/>
              <a:ext cx="416" cy="192"/>
            </a:xfrm>
            <a:prstGeom prst="rect">
              <a:avLst/>
            </a:prstGeom>
            <a:noFill/>
            <a:ln w="9525">
              <a:noFill/>
              <a:miter lim="800000"/>
              <a:headEnd/>
              <a:tailEnd/>
            </a:ln>
          </p:spPr>
          <p:txBody>
            <a:bodyPr wrap="none">
              <a:spAutoFit/>
            </a:bodyPr>
            <a:lstStyle/>
            <a:p>
              <a:pPr algn="ctr" latinLnBrk="1"/>
              <a:r>
                <a:rPr kumimoji="1" lang="en-US" altLang="ko-KR" sz="1400">
                  <a:solidFill>
                    <a:srgbClr val="FF0000"/>
                  </a:solidFill>
                  <a:latin typeface="굴림" charset="-127"/>
                  <a:ea typeface="굴림" charset="-127"/>
                </a:rPr>
                <a:t>wakeup</a:t>
              </a:r>
            </a:p>
          </p:txBody>
        </p:sp>
        <p:sp>
          <p:nvSpPr>
            <p:cNvPr id="83" name="Text Box 47">
              <a:extLst>
                <a:ext uri="{FF2B5EF4-FFF2-40B4-BE49-F238E27FC236}">
                  <a16:creationId xmlns:a16="http://schemas.microsoft.com/office/drawing/2014/main" id="{86EBA059-0B7D-4194-B545-6AC9AFE73616}"/>
                </a:ext>
              </a:extLst>
            </p:cNvPr>
            <p:cNvSpPr txBox="1">
              <a:spLocks noChangeArrowheads="1"/>
            </p:cNvSpPr>
            <p:nvPr/>
          </p:nvSpPr>
          <p:spPr bwMode="auto">
            <a:xfrm>
              <a:off x="3813" y="2527"/>
              <a:ext cx="629" cy="192"/>
            </a:xfrm>
            <a:prstGeom prst="rect">
              <a:avLst/>
            </a:prstGeom>
            <a:noFill/>
            <a:ln w="9525">
              <a:noFill/>
              <a:miter lim="800000"/>
              <a:headEnd/>
              <a:tailEnd/>
            </a:ln>
          </p:spPr>
          <p:txBody>
            <a:bodyPr wrap="none">
              <a:spAutoFit/>
            </a:bodyPr>
            <a:lstStyle/>
            <a:p>
              <a:pPr algn="ctr" latinLnBrk="1"/>
              <a:r>
                <a:rPr kumimoji="1" lang="en-US" altLang="ko-KR" sz="1400">
                  <a:solidFill>
                    <a:srgbClr val="FF0000"/>
                  </a:solidFill>
                  <a:latin typeface="굴림" charset="-127"/>
                  <a:ea typeface="굴림" charset="-127"/>
                </a:rPr>
                <a:t>enough mem</a:t>
              </a:r>
            </a:p>
          </p:txBody>
        </p:sp>
        <p:sp>
          <p:nvSpPr>
            <p:cNvPr id="84" name="Text Box 48">
              <a:extLst>
                <a:ext uri="{FF2B5EF4-FFF2-40B4-BE49-F238E27FC236}">
                  <a16:creationId xmlns:a16="http://schemas.microsoft.com/office/drawing/2014/main" id="{8A3D5187-A4D4-4B64-A699-24A23B6B69A4}"/>
                </a:ext>
              </a:extLst>
            </p:cNvPr>
            <p:cNvSpPr txBox="1">
              <a:spLocks noChangeArrowheads="1"/>
            </p:cNvSpPr>
            <p:nvPr/>
          </p:nvSpPr>
          <p:spPr bwMode="auto">
            <a:xfrm>
              <a:off x="2281" y="2014"/>
              <a:ext cx="318" cy="192"/>
            </a:xfrm>
            <a:prstGeom prst="rect">
              <a:avLst/>
            </a:prstGeom>
            <a:noFill/>
            <a:ln w="9525">
              <a:noFill/>
              <a:miter lim="800000"/>
              <a:headEnd/>
              <a:tailEnd/>
            </a:ln>
          </p:spPr>
          <p:txBody>
            <a:bodyPr wrap="none">
              <a:spAutoFit/>
            </a:bodyPr>
            <a:lstStyle/>
            <a:p>
              <a:pPr algn="ctr" latinLnBrk="1"/>
              <a:r>
                <a:rPr kumimoji="1" lang="en-US" altLang="ko-KR" sz="1400">
                  <a:solidFill>
                    <a:srgbClr val="FF0000"/>
                  </a:solidFill>
                  <a:latin typeface="굴림" charset="-127"/>
                  <a:ea typeface="굴림" charset="-127"/>
                </a:rPr>
                <a:t>sleep</a:t>
              </a:r>
            </a:p>
          </p:txBody>
        </p:sp>
        <p:sp>
          <p:nvSpPr>
            <p:cNvPr id="85" name="Text Box 49">
              <a:extLst>
                <a:ext uri="{FF2B5EF4-FFF2-40B4-BE49-F238E27FC236}">
                  <a16:creationId xmlns:a16="http://schemas.microsoft.com/office/drawing/2014/main" id="{F5DBB3F1-0C7B-42AE-A672-DFC8E2C6F5A3}"/>
                </a:ext>
              </a:extLst>
            </p:cNvPr>
            <p:cNvSpPr txBox="1">
              <a:spLocks noChangeArrowheads="1"/>
            </p:cNvSpPr>
            <p:nvPr/>
          </p:nvSpPr>
          <p:spPr bwMode="auto">
            <a:xfrm>
              <a:off x="3020" y="1843"/>
              <a:ext cx="559" cy="326"/>
            </a:xfrm>
            <a:prstGeom prst="rect">
              <a:avLst/>
            </a:prstGeom>
            <a:noFill/>
            <a:ln w="9525">
              <a:noFill/>
              <a:miter lim="800000"/>
              <a:headEnd/>
              <a:tailEnd/>
            </a:ln>
          </p:spPr>
          <p:txBody>
            <a:bodyPr wrap="none">
              <a:spAutoFit/>
            </a:bodyPr>
            <a:lstStyle/>
            <a:p>
              <a:pPr algn="ctr" latinLnBrk="1"/>
              <a:r>
                <a:rPr kumimoji="1" lang="en-US" altLang="ko-KR" sz="1400">
                  <a:solidFill>
                    <a:srgbClr val="FF0000"/>
                  </a:solidFill>
                  <a:latin typeface="굴림" charset="-127"/>
                  <a:ea typeface="굴림" charset="-127"/>
                </a:rPr>
                <a:t>reschedule</a:t>
              </a:r>
            </a:p>
            <a:p>
              <a:pPr algn="ctr" latinLnBrk="1"/>
              <a:r>
                <a:rPr kumimoji="1" lang="en-US" altLang="ko-KR" sz="1400">
                  <a:solidFill>
                    <a:srgbClr val="FF0000"/>
                  </a:solidFill>
                  <a:latin typeface="굴림" charset="-127"/>
                  <a:ea typeface="굴림" charset="-127"/>
                </a:rPr>
                <a:t>process</a:t>
              </a:r>
            </a:p>
          </p:txBody>
        </p:sp>
        <p:sp>
          <p:nvSpPr>
            <p:cNvPr id="86" name="Text Box 50">
              <a:extLst>
                <a:ext uri="{FF2B5EF4-FFF2-40B4-BE49-F238E27FC236}">
                  <a16:creationId xmlns:a16="http://schemas.microsoft.com/office/drawing/2014/main" id="{0244B71F-16C7-4F12-81A7-101587F59F1A}"/>
                </a:ext>
              </a:extLst>
            </p:cNvPr>
            <p:cNvSpPr txBox="1">
              <a:spLocks noChangeArrowheads="1"/>
            </p:cNvSpPr>
            <p:nvPr/>
          </p:nvSpPr>
          <p:spPr bwMode="auto">
            <a:xfrm>
              <a:off x="3317" y="1629"/>
              <a:ext cx="442" cy="192"/>
            </a:xfrm>
            <a:prstGeom prst="rect">
              <a:avLst/>
            </a:prstGeom>
            <a:noFill/>
            <a:ln w="9525">
              <a:noFill/>
              <a:miter lim="800000"/>
              <a:headEnd/>
              <a:tailEnd/>
            </a:ln>
          </p:spPr>
          <p:txBody>
            <a:bodyPr wrap="none">
              <a:spAutoFit/>
            </a:bodyPr>
            <a:lstStyle/>
            <a:p>
              <a:pPr algn="ctr" latinLnBrk="1"/>
              <a:r>
                <a:rPr kumimoji="1" lang="en-US" altLang="ko-KR" sz="1400">
                  <a:solidFill>
                    <a:srgbClr val="FF0000"/>
                  </a:solidFill>
                  <a:latin typeface="굴림" charset="-127"/>
                  <a:ea typeface="굴림" charset="-127"/>
                </a:rPr>
                <a:t>preempt</a:t>
              </a:r>
            </a:p>
          </p:txBody>
        </p:sp>
        <p:sp>
          <p:nvSpPr>
            <p:cNvPr id="87" name="Text Box 51">
              <a:extLst>
                <a:ext uri="{FF2B5EF4-FFF2-40B4-BE49-F238E27FC236}">
                  <a16:creationId xmlns:a16="http://schemas.microsoft.com/office/drawing/2014/main" id="{A4F5C599-A4BE-4B2A-9CB7-A98436EABBB1}"/>
                </a:ext>
              </a:extLst>
            </p:cNvPr>
            <p:cNvSpPr txBox="1">
              <a:spLocks noChangeArrowheads="1"/>
            </p:cNvSpPr>
            <p:nvPr/>
          </p:nvSpPr>
          <p:spPr bwMode="auto">
            <a:xfrm>
              <a:off x="3150" y="1202"/>
              <a:ext cx="354" cy="192"/>
            </a:xfrm>
            <a:prstGeom prst="rect">
              <a:avLst/>
            </a:prstGeom>
            <a:noFill/>
            <a:ln w="9525">
              <a:noFill/>
              <a:miter lim="800000"/>
              <a:headEnd/>
              <a:tailEnd/>
            </a:ln>
          </p:spPr>
          <p:txBody>
            <a:bodyPr wrap="none">
              <a:spAutoFit/>
            </a:bodyPr>
            <a:lstStyle/>
            <a:p>
              <a:pPr algn="ctr" latinLnBrk="1"/>
              <a:r>
                <a:rPr kumimoji="1" lang="en-US" altLang="ko-KR" sz="1400">
                  <a:solidFill>
                    <a:srgbClr val="FF0000"/>
                  </a:solidFill>
                  <a:latin typeface="굴림" charset="-127"/>
                  <a:ea typeface="굴림" charset="-127"/>
                </a:rPr>
                <a:t>return</a:t>
              </a:r>
            </a:p>
          </p:txBody>
        </p:sp>
        <p:sp>
          <p:nvSpPr>
            <p:cNvPr id="88" name="Text Box 52">
              <a:extLst>
                <a:ext uri="{FF2B5EF4-FFF2-40B4-BE49-F238E27FC236}">
                  <a16:creationId xmlns:a16="http://schemas.microsoft.com/office/drawing/2014/main" id="{552DA096-0F66-4E23-AFB6-2F255BA111B4}"/>
                </a:ext>
              </a:extLst>
            </p:cNvPr>
            <p:cNvSpPr txBox="1">
              <a:spLocks noChangeArrowheads="1"/>
            </p:cNvSpPr>
            <p:nvPr/>
          </p:nvSpPr>
          <p:spPr bwMode="auto">
            <a:xfrm>
              <a:off x="3866" y="989"/>
              <a:ext cx="392" cy="326"/>
            </a:xfrm>
            <a:prstGeom prst="rect">
              <a:avLst/>
            </a:prstGeom>
            <a:noFill/>
            <a:ln w="9525">
              <a:noFill/>
              <a:miter lim="800000"/>
              <a:headEnd/>
              <a:tailEnd/>
            </a:ln>
          </p:spPr>
          <p:txBody>
            <a:bodyPr wrap="none">
              <a:spAutoFit/>
            </a:bodyPr>
            <a:lstStyle/>
            <a:p>
              <a:pPr algn="ctr" latinLnBrk="1"/>
              <a:r>
                <a:rPr kumimoji="1" lang="en-US" altLang="ko-KR" sz="1400">
                  <a:solidFill>
                    <a:srgbClr val="FF0000"/>
                  </a:solidFill>
                  <a:latin typeface="굴림" charset="-127"/>
                  <a:ea typeface="굴림" charset="-127"/>
                </a:rPr>
                <a:t>return</a:t>
              </a:r>
            </a:p>
            <a:p>
              <a:pPr algn="ctr" latinLnBrk="1"/>
              <a:r>
                <a:rPr kumimoji="1" lang="en-US" altLang="ko-KR" sz="1400">
                  <a:solidFill>
                    <a:srgbClr val="FF0000"/>
                  </a:solidFill>
                  <a:latin typeface="굴림" charset="-127"/>
                  <a:ea typeface="굴림" charset="-127"/>
                </a:rPr>
                <a:t>to user</a:t>
              </a:r>
            </a:p>
          </p:txBody>
        </p:sp>
        <p:sp>
          <p:nvSpPr>
            <p:cNvPr id="89" name="Text Box 53">
              <a:extLst>
                <a:ext uri="{FF2B5EF4-FFF2-40B4-BE49-F238E27FC236}">
                  <a16:creationId xmlns:a16="http://schemas.microsoft.com/office/drawing/2014/main" id="{FE26B117-600D-4303-8491-E0D0D1492A5B}"/>
                </a:ext>
              </a:extLst>
            </p:cNvPr>
            <p:cNvSpPr txBox="1">
              <a:spLocks noChangeArrowheads="1"/>
            </p:cNvSpPr>
            <p:nvPr/>
          </p:nvSpPr>
          <p:spPr bwMode="auto">
            <a:xfrm>
              <a:off x="2589" y="945"/>
              <a:ext cx="600" cy="326"/>
            </a:xfrm>
            <a:prstGeom prst="rect">
              <a:avLst/>
            </a:prstGeom>
            <a:noFill/>
            <a:ln w="9525">
              <a:noFill/>
              <a:miter lim="800000"/>
              <a:headEnd/>
              <a:tailEnd/>
            </a:ln>
          </p:spPr>
          <p:txBody>
            <a:bodyPr wrap="none">
              <a:spAutoFit/>
            </a:bodyPr>
            <a:lstStyle/>
            <a:p>
              <a:pPr algn="ctr" latinLnBrk="1"/>
              <a:r>
                <a:rPr kumimoji="1" lang="en-US" altLang="ko-KR" sz="1400">
                  <a:solidFill>
                    <a:srgbClr val="FF0000"/>
                  </a:solidFill>
                  <a:latin typeface="굴림" charset="-127"/>
                  <a:ea typeface="굴림" charset="-127"/>
                </a:rPr>
                <a:t>system call,</a:t>
              </a:r>
            </a:p>
            <a:p>
              <a:pPr algn="ctr" latinLnBrk="1"/>
              <a:r>
                <a:rPr kumimoji="1" lang="en-US" altLang="ko-KR" sz="1400">
                  <a:solidFill>
                    <a:srgbClr val="FF0000"/>
                  </a:solidFill>
                  <a:latin typeface="굴림" charset="-127"/>
                  <a:ea typeface="굴림" charset="-127"/>
                </a:rPr>
                <a:t>interrupt</a:t>
              </a:r>
            </a:p>
          </p:txBody>
        </p:sp>
        <p:sp>
          <p:nvSpPr>
            <p:cNvPr id="90" name="Text Box 54">
              <a:extLst>
                <a:ext uri="{FF2B5EF4-FFF2-40B4-BE49-F238E27FC236}">
                  <a16:creationId xmlns:a16="http://schemas.microsoft.com/office/drawing/2014/main" id="{7E0FBD53-A38C-4D12-A8A6-E6CEAE2006B0}"/>
                </a:ext>
              </a:extLst>
            </p:cNvPr>
            <p:cNvSpPr txBox="1">
              <a:spLocks noChangeArrowheads="1"/>
            </p:cNvSpPr>
            <p:nvPr/>
          </p:nvSpPr>
          <p:spPr bwMode="auto">
            <a:xfrm>
              <a:off x="1384" y="1032"/>
              <a:ext cx="753" cy="326"/>
            </a:xfrm>
            <a:prstGeom prst="rect">
              <a:avLst/>
            </a:prstGeom>
            <a:noFill/>
            <a:ln w="9525">
              <a:noFill/>
              <a:miter lim="800000"/>
              <a:headEnd/>
              <a:tailEnd/>
            </a:ln>
          </p:spPr>
          <p:txBody>
            <a:bodyPr wrap="none">
              <a:spAutoFit/>
            </a:bodyPr>
            <a:lstStyle/>
            <a:p>
              <a:pPr algn="ctr" latinLnBrk="1"/>
              <a:r>
                <a:rPr kumimoji="1" lang="en-US" altLang="ko-KR" sz="1400">
                  <a:solidFill>
                    <a:srgbClr val="FF0000"/>
                  </a:solidFill>
                  <a:latin typeface="굴림" charset="-127"/>
                  <a:ea typeface="굴림" charset="-127"/>
                </a:rPr>
                <a:t>interrupt,</a:t>
              </a:r>
            </a:p>
            <a:p>
              <a:pPr algn="ctr" latinLnBrk="1"/>
              <a:r>
                <a:rPr kumimoji="1" lang="en-US" altLang="ko-KR" sz="1400">
                  <a:solidFill>
                    <a:srgbClr val="FF0000"/>
                  </a:solidFill>
                  <a:latin typeface="굴림" charset="-127"/>
                  <a:ea typeface="굴림" charset="-127"/>
                </a:rPr>
                <a:t>interrupt return</a:t>
              </a:r>
            </a:p>
          </p:txBody>
        </p:sp>
      </p:grpSp>
    </p:spTree>
    <p:extLst>
      <p:ext uri="{BB962C8B-B14F-4D97-AF65-F5344CB8AC3E}">
        <p14:creationId xmlns:p14="http://schemas.microsoft.com/office/powerpoint/2010/main" val="2910841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a:extLst>
              <a:ext uri="{FF2B5EF4-FFF2-40B4-BE49-F238E27FC236}">
                <a16:creationId xmlns:a16="http://schemas.microsoft.com/office/drawing/2014/main" id="{BB1359AE-C920-4FB6-A2D4-1F0EF13CE5DF}"/>
              </a:ext>
            </a:extLst>
          </p:cNvPr>
          <p:cNvSpPr>
            <a:spLocks noGrp="1" noChangeArrowheads="1"/>
          </p:cNvSpPr>
          <p:nvPr>
            <p:ph type="title"/>
          </p:nvPr>
        </p:nvSpPr>
        <p:spPr>
          <a:xfrm>
            <a:off x="284321" y="156111"/>
            <a:ext cx="6629400" cy="281211"/>
          </a:xfrm>
        </p:spPr>
        <p:txBody>
          <a:bodyPr>
            <a:normAutofit fontScale="90000"/>
          </a:bodyPr>
          <a:lstStyle/>
          <a:p>
            <a:r>
              <a:rPr lang="en-US" altLang="en-US" sz="4000" b="1" dirty="0">
                <a:solidFill>
                  <a:schemeClr val="accent2">
                    <a:lumMod val="75000"/>
                  </a:schemeClr>
                </a:solidFill>
              </a:rPr>
              <a:t>Process and State Transition</a:t>
            </a:r>
          </a:p>
        </p:txBody>
      </p:sp>
      <p:sp>
        <p:nvSpPr>
          <p:cNvPr id="91" name="Content Placeholder 2">
            <a:extLst>
              <a:ext uri="{FF2B5EF4-FFF2-40B4-BE49-F238E27FC236}">
                <a16:creationId xmlns:a16="http://schemas.microsoft.com/office/drawing/2014/main" id="{F5C5A42F-D5BE-43F6-BC68-07C03A96EB8A}"/>
              </a:ext>
            </a:extLst>
          </p:cNvPr>
          <p:cNvSpPr>
            <a:spLocks noGrp="1"/>
          </p:cNvSpPr>
          <p:nvPr>
            <p:ph idx="1"/>
          </p:nvPr>
        </p:nvSpPr>
        <p:spPr>
          <a:xfrm>
            <a:off x="622851" y="637437"/>
            <a:ext cx="10614992" cy="5998191"/>
          </a:xfrm>
        </p:spPr>
        <p:txBody>
          <a:bodyPr>
            <a:noAutofit/>
          </a:bodyPr>
          <a:lstStyle/>
          <a:p>
            <a:pPr algn="just">
              <a:buNone/>
            </a:pPr>
            <a:r>
              <a:rPr lang="en-GB" sz="2100" dirty="0">
                <a:solidFill>
                  <a:schemeClr val="tx1"/>
                </a:solidFill>
              </a:rPr>
              <a:t>The complete set of process states</a:t>
            </a:r>
          </a:p>
          <a:p>
            <a:pPr marL="514350" indent="-514350" algn="just">
              <a:buFont typeface="+mj-lt"/>
              <a:buAutoNum type="arabicPeriod"/>
            </a:pPr>
            <a:r>
              <a:rPr lang="en-GB" sz="2100" dirty="0">
                <a:solidFill>
                  <a:schemeClr val="tx1"/>
                </a:solidFill>
              </a:rPr>
              <a:t>The process is executing in </a:t>
            </a:r>
            <a:r>
              <a:rPr lang="en-GB" sz="2100" dirty="0">
                <a:solidFill>
                  <a:srgbClr val="FF0000"/>
                </a:solidFill>
              </a:rPr>
              <a:t>user mode</a:t>
            </a:r>
          </a:p>
          <a:p>
            <a:pPr marL="514350" indent="-514350" algn="just">
              <a:buFont typeface="+mj-lt"/>
              <a:buAutoNum type="arabicPeriod"/>
            </a:pPr>
            <a:r>
              <a:rPr lang="en-GB" sz="2100" dirty="0">
                <a:solidFill>
                  <a:schemeClr val="tx1"/>
                </a:solidFill>
              </a:rPr>
              <a:t>The process is executing in </a:t>
            </a:r>
            <a:r>
              <a:rPr lang="en-GB" sz="2100" dirty="0">
                <a:solidFill>
                  <a:srgbClr val="FF0000"/>
                </a:solidFill>
              </a:rPr>
              <a:t>kernel mode</a:t>
            </a:r>
          </a:p>
          <a:p>
            <a:pPr marL="514350" indent="-514350" algn="just">
              <a:buFont typeface="+mj-lt"/>
              <a:buAutoNum type="arabicPeriod"/>
            </a:pPr>
            <a:r>
              <a:rPr lang="en-GB" sz="2100" dirty="0">
                <a:solidFill>
                  <a:schemeClr val="tx1"/>
                </a:solidFill>
              </a:rPr>
              <a:t>The process is not executing but is </a:t>
            </a:r>
            <a:r>
              <a:rPr lang="en-GB" sz="2100" dirty="0">
                <a:solidFill>
                  <a:srgbClr val="FF0000"/>
                </a:solidFill>
              </a:rPr>
              <a:t>ready to run</a:t>
            </a:r>
            <a:r>
              <a:rPr lang="en-GB" sz="2100" dirty="0">
                <a:solidFill>
                  <a:schemeClr val="tx1"/>
                </a:solidFill>
              </a:rPr>
              <a:t> as soon as the </a:t>
            </a:r>
            <a:r>
              <a:rPr lang="en-GB" sz="2100" u="sng" dirty="0">
                <a:solidFill>
                  <a:srgbClr val="FF0000"/>
                </a:solidFill>
              </a:rPr>
              <a:t>kernel schedules </a:t>
            </a:r>
            <a:r>
              <a:rPr lang="en-GB" sz="2100" dirty="0">
                <a:solidFill>
                  <a:schemeClr val="tx1"/>
                </a:solidFill>
              </a:rPr>
              <a:t>it.</a:t>
            </a:r>
          </a:p>
          <a:p>
            <a:pPr marL="514350" indent="-514350" algn="just">
              <a:buFont typeface="+mj-lt"/>
              <a:buAutoNum type="arabicPeriod"/>
            </a:pPr>
            <a:r>
              <a:rPr lang="en-GB" sz="2100" dirty="0">
                <a:solidFill>
                  <a:schemeClr val="tx1"/>
                </a:solidFill>
              </a:rPr>
              <a:t>The process is </a:t>
            </a:r>
            <a:r>
              <a:rPr lang="en-GB" sz="2100" dirty="0">
                <a:solidFill>
                  <a:srgbClr val="FF0000"/>
                </a:solidFill>
              </a:rPr>
              <a:t>sleeping and resides</a:t>
            </a:r>
            <a:r>
              <a:rPr lang="en-GB" sz="2100" dirty="0">
                <a:solidFill>
                  <a:schemeClr val="tx1"/>
                </a:solidFill>
              </a:rPr>
              <a:t> in main memory.</a:t>
            </a:r>
          </a:p>
          <a:p>
            <a:pPr marL="514350" indent="-514350" algn="just">
              <a:buFont typeface="+mj-lt"/>
              <a:buAutoNum type="arabicPeriod"/>
            </a:pPr>
            <a:r>
              <a:rPr lang="en-GB" sz="2100" dirty="0">
                <a:solidFill>
                  <a:schemeClr val="tx1"/>
                </a:solidFill>
              </a:rPr>
              <a:t>The process is </a:t>
            </a:r>
            <a:r>
              <a:rPr lang="en-GB" sz="2100" dirty="0">
                <a:solidFill>
                  <a:srgbClr val="FF0000"/>
                </a:solidFill>
              </a:rPr>
              <a:t>ready to run, but the swapper</a:t>
            </a:r>
            <a:r>
              <a:rPr lang="en-GB" sz="2100" dirty="0">
                <a:solidFill>
                  <a:schemeClr val="tx1"/>
                </a:solidFill>
              </a:rPr>
              <a:t> (</a:t>
            </a:r>
            <a:r>
              <a:rPr lang="en-GB" sz="2100" dirty="0" err="1">
                <a:solidFill>
                  <a:schemeClr val="tx1"/>
                </a:solidFill>
              </a:rPr>
              <a:t>prcoess</a:t>
            </a:r>
            <a:r>
              <a:rPr lang="en-GB" sz="2100" dirty="0">
                <a:solidFill>
                  <a:schemeClr val="tx1"/>
                </a:solidFill>
              </a:rPr>
              <a:t> 0) must swap the process into main memory before the kernel can schedule it to execute.</a:t>
            </a:r>
          </a:p>
          <a:p>
            <a:pPr marL="514350" indent="-514350" algn="just">
              <a:buFont typeface="+mj-lt"/>
              <a:buAutoNum type="arabicPeriod"/>
            </a:pPr>
            <a:r>
              <a:rPr lang="en-GB" sz="2100" dirty="0">
                <a:solidFill>
                  <a:schemeClr val="tx1"/>
                </a:solidFill>
              </a:rPr>
              <a:t>The process is </a:t>
            </a:r>
            <a:r>
              <a:rPr lang="en-GB" sz="2100" dirty="0">
                <a:solidFill>
                  <a:srgbClr val="FF0000"/>
                </a:solidFill>
              </a:rPr>
              <a:t>sleeping</a:t>
            </a:r>
            <a:r>
              <a:rPr lang="en-GB" sz="2100" dirty="0">
                <a:solidFill>
                  <a:schemeClr val="tx1"/>
                </a:solidFill>
              </a:rPr>
              <a:t>, and the swapper has </a:t>
            </a:r>
            <a:r>
              <a:rPr lang="en-GB" sz="2100" dirty="0">
                <a:solidFill>
                  <a:srgbClr val="FF0000"/>
                </a:solidFill>
              </a:rPr>
              <a:t>swapped the process to secondary storage</a:t>
            </a:r>
            <a:r>
              <a:rPr lang="en-GB" sz="2100" dirty="0">
                <a:solidFill>
                  <a:schemeClr val="tx1"/>
                </a:solidFill>
              </a:rPr>
              <a:t> to make room for other processes in main memory.</a:t>
            </a:r>
          </a:p>
          <a:p>
            <a:pPr marL="514350" indent="-514350" algn="just">
              <a:buFont typeface="+mj-lt"/>
              <a:buAutoNum type="arabicPeriod"/>
            </a:pPr>
            <a:r>
              <a:rPr lang="en-GB" sz="2100" dirty="0">
                <a:solidFill>
                  <a:schemeClr val="tx1"/>
                </a:solidFill>
              </a:rPr>
              <a:t>The process is returning from the </a:t>
            </a:r>
            <a:r>
              <a:rPr lang="en-GB" sz="2100" dirty="0">
                <a:solidFill>
                  <a:srgbClr val="FF0000"/>
                </a:solidFill>
              </a:rPr>
              <a:t>kernel to user mode</a:t>
            </a:r>
            <a:r>
              <a:rPr lang="en-GB" sz="2100" dirty="0">
                <a:solidFill>
                  <a:schemeClr val="tx1"/>
                </a:solidFill>
              </a:rPr>
              <a:t>, but the kernel </a:t>
            </a:r>
            <a:r>
              <a:rPr lang="en-GB" sz="2100" dirty="0" err="1">
                <a:solidFill>
                  <a:srgbClr val="FF0000"/>
                </a:solidFill>
              </a:rPr>
              <a:t>preempts</a:t>
            </a:r>
            <a:r>
              <a:rPr lang="en-GB" sz="2100" dirty="0">
                <a:solidFill>
                  <a:srgbClr val="FF0000"/>
                </a:solidFill>
              </a:rPr>
              <a:t> </a:t>
            </a:r>
            <a:r>
              <a:rPr lang="en-GB" sz="2100" dirty="0">
                <a:solidFill>
                  <a:schemeClr val="tx1"/>
                </a:solidFill>
              </a:rPr>
              <a:t>it and does a context switch to schedule another process. The distinction between this state and state 3 (" ready-to-run ") will be brought shortly.</a:t>
            </a:r>
          </a:p>
          <a:p>
            <a:pPr marL="514350" indent="-514350" algn="just">
              <a:buFont typeface="+mj-lt"/>
              <a:buAutoNum type="arabicPeriod"/>
            </a:pPr>
            <a:r>
              <a:rPr lang="en-GB" sz="2100" dirty="0">
                <a:solidFill>
                  <a:schemeClr val="tx1"/>
                </a:solidFill>
              </a:rPr>
              <a:t>The process is </a:t>
            </a:r>
            <a:r>
              <a:rPr lang="en-GB" sz="2100" dirty="0">
                <a:solidFill>
                  <a:srgbClr val="FF0000"/>
                </a:solidFill>
              </a:rPr>
              <a:t>newly created </a:t>
            </a:r>
            <a:r>
              <a:rPr lang="en-GB" sz="2100" dirty="0">
                <a:solidFill>
                  <a:schemeClr val="tx1"/>
                </a:solidFill>
              </a:rPr>
              <a:t>and is in a transition state; the process exists, but </a:t>
            </a:r>
            <a:r>
              <a:rPr lang="en-GB" sz="2100" dirty="0">
                <a:solidFill>
                  <a:srgbClr val="FF0000"/>
                </a:solidFill>
              </a:rPr>
              <a:t>it is not ready to run, nor is it sleeping.</a:t>
            </a:r>
            <a:r>
              <a:rPr lang="en-GB" sz="2100" dirty="0">
                <a:solidFill>
                  <a:schemeClr val="tx1"/>
                </a:solidFill>
              </a:rPr>
              <a:t> This state is the start state for all processes except process 0.</a:t>
            </a:r>
          </a:p>
          <a:p>
            <a:pPr marL="514350" indent="-514350" algn="just">
              <a:buFont typeface="+mj-lt"/>
              <a:buAutoNum type="arabicPeriod"/>
            </a:pPr>
            <a:r>
              <a:rPr lang="en-GB" sz="2100" dirty="0">
                <a:solidFill>
                  <a:schemeClr val="tx1"/>
                </a:solidFill>
              </a:rPr>
              <a:t>The process executed the </a:t>
            </a:r>
            <a:r>
              <a:rPr lang="en-GB" sz="2100" dirty="0">
                <a:solidFill>
                  <a:srgbClr val="FF0000"/>
                </a:solidFill>
              </a:rPr>
              <a:t>exit system call </a:t>
            </a:r>
            <a:r>
              <a:rPr lang="en-GB" sz="2100" dirty="0">
                <a:solidFill>
                  <a:schemeClr val="tx1"/>
                </a:solidFill>
              </a:rPr>
              <a:t>and is in the </a:t>
            </a:r>
            <a:r>
              <a:rPr lang="en-GB" sz="2100" dirty="0">
                <a:solidFill>
                  <a:srgbClr val="FF0000"/>
                </a:solidFill>
              </a:rPr>
              <a:t>zombie state. </a:t>
            </a:r>
            <a:r>
              <a:rPr lang="en-GB" sz="2100" dirty="0">
                <a:solidFill>
                  <a:schemeClr val="tx1"/>
                </a:solidFill>
              </a:rPr>
              <a:t>The process no longer exists, but it leaves a record containing an exit code and some timing statics for its parent process to collect. </a:t>
            </a:r>
            <a:r>
              <a:rPr lang="en-GB" sz="2100" dirty="0">
                <a:solidFill>
                  <a:srgbClr val="FF0000"/>
                </a:solidFill>
              </a:rPr>
              <a:t>The zombie state is the final state of a process</a:t>
            </a:r>
            <a:endParaRPr lang="en-GB" sz="2100" dirty="0">
              <a:solidFill>
                <a:schemeClr val="tx1"/>
              </a:solidFill>
            </a:endParaRPr>
          </a:p>
          <a:p>
            <a:pPr marL="514350" indent="-514350" algn="just">
              <a:buFont typeface="+mj-lt"/>
              <a:buAutoNum type="arabicPeriod"/>
            </a:pPr>
            <a:endParaRPr lang="en-GB" sz="2100" dirty="0">
              <a:solidFill>
                <a:schemeClr val="tx1"/>
              </a:solidFill>
            </a:endParaRPr>
          </a:p>
          <a:p>
            <a:pPr algn="just"/>
            <a:endParaRPr lang="en-GB" sz="2100" dirty="0"/>
          </a:p>
          <a:p>
            <a:pPr algn="just"/>
            <a:endParaRPr lang="en-GB" sz="2100" dirty="0"/>
          </a:p>
        </p:txBody>
      </p:sp>
    </p:spTree>
    <p:extLst>
      <p:ext uri="{BB962C8B-B14F-4D97-AF65-F5344CB8AC3E}">
        <p14:creationId xmlns:p14="http://schemas.microsoft.com/office/powerpoint/2010/main" val="2843404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Content Placeholder 5">
            <a:extLst>
              <a:ext uri="{FF2B5EF4-FFF2-40B4-BE49-F238E27FC236}">
                <a16:creationId xmlns:a16="http://schemas.microsoft.com/office/drawing/2014/main" id="{E6C826A1-B73E-4D43-9299-EAA341587B58}"/>
              </a:ext>
            </a:extLst>
          </p:cNvPr>
          <p:cNvSpPr>
            <a:spLocks noGrp="1"/>
          </p:cNvSpPr>
          <p:nvPr>
            <p:ph idx="1"/>
          </p:nvPr>
        </p:nvSpPr>
        <p:spPr>
          <a:xfrm>
            <a:off x="391593" y="1105332"/>
            <a:ext cx="10515600" cy="4351338"/>
          </a:xfrm>
        </p:spPr>
        <p:txBody>
          <a:bodyPr>
            <a:normAutofit/>
          </a:bodyPr>
          <a:lstStyle/>
          <a:p>
            <a:endParaRPr lang="en-US" altLang="en-US" sz="2800" dirty="0">
              <a:solidFill>
                <a:srgbClr val="A50021"/>
              </a:solidFill>
            </a:endParaRPr>
          </a:p>
          <a:p>
            <a:pPr marL="0" indent="0">
              <a:buNone/>
            </a:pPr>
            <a:endParaRPr lang="en-IN" dirty="0"/>
          </a:p>
        </p:txBody>
      </p:sp>
      <p:sp>
        <p:nvSpPr>
          <p:cNvPr id="17" name="Title 16">
            <a:extLst>
              <a:ext uri="{FF2B5EF4-FFF2-40B4-BE49-F238E27FC236}">
                <a16:creationId xmlns:a16="http://schemas.microsoft.com/office/drawing/2014/main" id="{81872B47-BAEA-499F-B533-4CCA06B205E4}"/>
              </a:ext>
            </a:extLst>
          </p:cNvPr>
          <p:cNvSpPr>
            <a:spLocks noGrp="1"/>
          </p:cNvSpPr>
          <p:nvPr>
            <p:ph type="title"/>
          </p:nvPr>
        </p:nvSpPr>
        <p:spPr>
          <a:xfrm>
            <a:off x="838200" y="365126"/>
            <a:ext cx="10515600" cy="496266"/>
          </a:xfrm>
        </p:spPr>
        <p:txBody>
          <a:bodyPr>
            <a:normAutofit/>
          </a:bodyPr>
          <a:lstStyle/>
          <a:p>
            <a:r>
              <a:rPr lang="en-US" altLang="en-US" sz="2800" b="1" dirty="0">
                <a:solidFill>
                  <a:srgbClr val="C00000"/>
                </a:solidFill>
              </a:rPr>
              <a:t>Data Structures for Process</a:t>
            </a:r>
            <a:endParaRPr lang="en-IN" sz="2800" b="1" dirty="0">
              <a:solidFill>
                <a:srgbClr val="C00000"/>
              </a:solidFill>
            </a:endParaRPr>
          </a:p>
        </p:txBody>
      </p:sp>
      <p:sp>
        <p:nvSpPr>
          <p:cNvPr id="18" name="Content Placeholder 2">
            <a:extLst>
              <a:ext uri="{FF2B5EF4-FFF2-40B4-BE49-F238E27FC236}">
                <a16:creationId xmlns:a16="http://schemas.microsoft.com/office/drawing/2014/main" id="{6B0DC440-FBAA-46DD-88D6-3517E6FA5934}"/>
              </a:ext>
            </a:extLst>
          </p:cNvPr>
          <p:cNvSpPr txBox="1">
            <a:spLocks/>
          </p:cNvSpPr>
          <p:nvPr/>
        </p:nvSpPr>
        <p:spPr>
          <a:xfrm>
            <a:off x="1284806" y="1175352"/>
            <a:ext cx="8606929" cy="3621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b="1" dirty="0"/>
              <a:t>Two kernel data structures describe the state of a process: </a:t>
            </a:r>
            <a:r>
              <a:rPr lang="en-GB" b="1" dirty="0">
                <a:solidFill>
                  <a:srgbClr val="FF0000"/>
                </a:solidFill>
              </a:rPr>
              <a:t>the process table entry </a:t>
            </a:r>
            <a:r>
              <a:rPr lang="en-GB" b="1" dirty="0"/>
              <a:t>and the </a:t>
            </a:r>
            <a:r>
              <a:rPr lang="en-GB" b="1" dirty="0" err="1">
                <a:solidFill>
                  <a:srgbClr val="FF0000"/>
                </a:solidFill>
              </a:rPr>
              <a:t>uarea</a:t>
            </a:r>
            <a:r>
              <a:rPr lang="en-GB" b="1" dirty="0">
                <a:solidFill>
                  <a:srgbClr val="FF0000"/>
                </a:solidFill>
              </a:rPr>
              <a:t>.</a:t>
            </a:r>
            <a:r>
              <a:rPr lang="en-GB" dirty="0"/>
              <a:t> </a:t>
            </a:r>
            <a:r>
              <a:rPr lang="en-GB" b="1" dirty="0"/>
              <a:t>The process table contains fields that must </a:t>
            </a:r>
            <a:r>
              <a:rPr lang="en-GB" b="1" u="sng" dirty="0"/>
              <a:t>always be accessible to the kernel</a:t>
            </a:r>
            <a:r>
              <a:rPr lang="en-GB" b="1" dirty="0"/>
              <a:t>, but the </a:t>
            </a:r>
            <a:r>
              <a:rPr lang="en-GB" b="1" dirty="0" err="1"/>
              <a:t>uarea</a:t>
            </a:r>
            <a:r>
              <a:rPr lang="en-GB" b="1" dirty="0"/>
              <a:t> contains fields that need to be </a:t>
            </a:r>
            <a:r>
              <a:rPr lang="en-GB" b="1" u="sng" dirty="0"/>
              <a:t>accessible only to the running process.</a:t>
            </a:r>
            <a:r>
              <a:rPr lang="en-GB" u="sng" dirty="0"/>
              <a:t> </a:t>
            </a:r>
          </a:p>
          <a:p>
            <a:pPr marL="0" indent="0" algn="just">
              <a:buNone/>
            </a:pPr>
            <a:endParaRPr lang="en-GB" u="sng" dirty="0"/>
          </a:p>
          <a:p>
            <a:pPr algn="just"/>
            <a:r>
              <a:rPr lang="en-GB" dirty="0"/>
              <a:t>Therefore, the kernel allocates space for the </a:t>
            </a:r>
            <a:r>
              <a:rPr lang="en-GB" dirty="0" err="1"/>
              <a:t>uarea</a:t>
            </a:r>
            <a:r>
              <a:rPr lang="en-GB" dirty="0"/>
              <a:t> only when creating a process:</a:t>
            </a:r>
          </a:p>
        </p:txBody>
      </p:sp>
    </p:spTree>
    <p:extLst>
      <p:ext uri="{BB962C8B-B14F-4D97-AF65-F5344CB8AC3E}">
        <p14:creationId xmlns:p14="http://schemas.microsoft.com/office/powerpoint/2010/main" val="2529603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Content Placeholder 5">
            <a:extLst>
              <a:ext uri="{FF2B5EF4-FFF2-40B4-BE49-F238E27FC236}">
                <a16:creationId xmlns:a16="http://schemas.microsoft.com/office/drawing/2014/main" id="{E6C826A1-B73E-4D43-9299-EAA341587B58}"/>
              </a:ext>
            </a:extLst>
          </p:cNvPr>
          <p:cNvSpPr>
            <a:spLocks noGrp="1"/>
          </p:cNvSpPr>
          <p:nvPr>
            <p:ph idx="1"/>
          </p:nvPr>
        </p:nvSpPr>
        <p:spPr>
          <a:xfrm>
            <a:off x="391593" y="1105332"/>
            <a:ext cx="10515600" cy="4351338"/>
          </a:xfrm>
        </p:spPr>
        <p:txBody>
          <a:bodyPr>
            <a:normAutofit/>
          </a:bodyPr>
          <a:lstStyle/>
          <a:p>
            <a:endParaRPr lang="en-US" altLang="en-US" sz="2800" dirty="0">
              <a:solidFill>
                <a:srgbClr val="A50021"/>
              </a:solidFill>
            </a:endParaRPr>
          </a:p>
          <a:p>
            <a:pPr marL="0" indent="0">
              <a:buNone/>
            </a:pPr>
            <a:endParaRPr lang="en-IN" dirty="0"/>
          </a:p>
        </p:txBody>
      </p:sp>
      <p:sp>
        <p:nvSpPr>
          <p:cNvPr id="17" name="Title 16">
            <a:extLst>
              <a:ext uri="{FF2B5EF4-FFF2-40B4-BE49-F238E27FC236}">
                <a16:creationId xmlns:a16="http://schemas.microsoft.com/office/drawing/2014/main" id="{81872B47-BAEA-499F-B533-4CCA06B205E4}"/>
              </a:ext>
            </a:extLst>
          </p:cNvPr>
          <p:cNvSpPr>
            <a:spLocks noGrp="1"/>
          </p:cNvSpPr>
          <p:nvPr>
            <p:ph type="title"/>
          </p:nvPr>
        </p:nvSpPr>
        <p:spPr>
          <a:xfrm>
            <a:off x="838200" y="365126"/>
            <a:ext cx="10515600" cy="496266"/>
          </a:xfrm>
        </p:spPr>
        <p:txBody>
          <a:bodyPr>
            <a:normAutofit/>
          </a:bodyPr>
          <a:lstStyle/>
          <a:p>
            <a:r>
              <a:rPr lang="en-US" altLang="en-US" sz="2800" b="1" dirty="0">
                <a:solidFill>
                  <a:schemeClr val="accent2">
                    <a:lumMod val="75000"/>
                  </a:schemeClr>
                </a:solidFill>
              </a:rPr>
              <a:t>Kernel Support for Process:</a:t>
            </a:r>
            <a:endParaRPr lang="en-IN" sz="2800" b="1" dirty="0">
              <a:solidFill>
                <a:srgbClr val="C00000"/>
              </a:solidFill>
            </a:endParaRPr>
          </a:p>
        </p:txBody>
      </p:sp>
      <p:grpSp>
        <p:nvGrpSpPr>
          <p:cNvPr id="19" name="Group 4">
            <a:extLst>
              <a:ext uri="{FF2B5EF4-FFF2-40B4-BE49-F238E27FC236}">
                <a16:creationId xmlns:a16="http://schemas.microsoft.com/office/drawing/2014/main" id="{79B0A5B9-EDD7-436C-A3BD-12902FFB30B1}"/>
              </a:ext>
            </a:extLst>
          </p:cNvPr>
          <p:cNvGrpSpPr>
            <a:grpSpLocks/>
          </p:cNvGrpSpPr>
          <p:nvPr/>
        </p:nvGrpSpPr>
        <p:grpSpPr bwMode="auto">
          <a:xfrm>
            <a:off x="1254456" y="1007193"/>
            <a:ext cx="8785225" cy="5256212"/>
            <a:chOff x="68" y="799"/>
            <a:chExt cx="5534" cy="3311"/>
          </a:xfrm>
        </p:grpSpPr>
        <p:sp>
          <p:nvSpPr>
            <p:cNvPr id="20" name="Rectangle 5">
              <a:extLst>
                <a:ext uri="{FF2B5EF4-FFF2-40B4-BE49-F238E27FC236}">
                  <a16:creationId xmlns:a16="http://schemas.microsoft.com/office/drawing/2014/main" id="{EC1E6CCD-E30E-4CC9-BDC0-A4546379BEE1}"/>
                </a:ext>
              </a:extLst>
            </p:cNvPr>
            <p:cNvSpPr>
              <a:spLocks noChangeArrowheads="1"/>
            </p:cNvSpPr>
            <p:nvPr/>
          </p:nvSpPr>
          <p:spPr bwMode="auto">
            <a:xfrm>
              <a:off x="1882" y="2061"/>
              <a:ext cx="454" cy="326"/>
            </a:xfrm>
            <a:prstGeom prst="rect">
              <a:avLst/>
            </a:prstGeom>
            <a:noFill/>
            <a:ln w="9525" algn="ctr">
              <a:noFill/>
              <a:miter lim="800000"/>
              <a:headEnd/>
              <a:tailEnd/>
            </a:ln>
          </p:spPr>
          <p:txBody>
            <a:bodyPr/>
            <a:lstStyle/>
            <a:p>
              <a:pPr>
                <a:spcBef>
                  <a:spcPct val="20000"/>
                </a:spcBef>
                <a:buClr>
                  <a:schemeClr val="accent2"/>
                </a:buClr>
              </a:pPr>
              <a:endParaRPr lang="en-US" altLang="en-US" sz="2800">
                <a:solidFill>
                  <a:srgbClr val="3333CC"/>
                </a:solidFill>
                <a:latin typeface="Times New Roman" pitchFamily="18" charset="0"/>
              </a:endParaRPr>
            </a:p>
          </p:txBody>
        </p:sp>
        <p:sp>
          <p:nvSpPr>
            <p:cNvPr id="21" name="Rectangle 6">
              <a:extLst>
                <a:ext uri="{FF2B5EF4-FFF2-40B4-BE49-F238E27FC236}">
                  <a16:creationId xmlns:a16="http://schemas.microsoft.com/office/drawing/2014/main" id="{0450C9AE-60CA-4050-BEA3-71842163FFC8}"/>
                </a:ext>
              </a:extLst>
            </p:cNvPr>
            <p:cNvSpPr>
              <a:spLocks noChangeArrowheads="1"/>
            </p:cNvSpPr>
            <p:nvPr/>
          </p:nvSpPr>
          <p:spPr bwMode="auto">
            <a:xfrm>
              <a:off x="1882" y="1735"/>
              <a:ext cx="454" cy="326"/>
            </a:xfrm>
            <a:prstGeom prst="rect">
              <a:avLst/>
            </a:prstGeom>
            <a:noFill/>
            <a:ln w="9525" algn="ctr">
              <a:noFill/>
              <a:miter lim="800000"/>
              <a:headEnd/>
              <a:tailEnd/>
            </a:ln>
          </p:spPr>
          <p:txBody>
            <a:bodyPr/>
            <a:lstStyle/>
            <a:p>
              <a:pPr>
                <a:spcBef>
                  <a:spcPct val="20000"/>
                </a:spcBef>
                <a:buClr>
                  <a:schemeClr val="accent2"/>
                </a:buClr>
              </a:pPr>
              <a:endParaRPr lang="en-US" altLang="en-US" sz="2800">
                <a:solidFill>
                  <a:srgbClr val="3333CC"/>
                </a:solidFill>
                <a:latin typeface="Times New Roman" pitchFamily="18" charset="0"/>
              </a:endParaRPr>
            </a:p>
          </p:txBody>
        </p:sp>
        <p:sp>
          <p:nvSpPr>
            <p:cNvPr id="22" name="Rectangle 7">
              <a:extLst>
                <a:ext uri="{FF2B5EF4-FFF2-40B4-BE49-F238E27FC236}">
                  <a16:creationId xmlns:a16="http://schemas.microsoft.com/office/drawing/2014/main" id="{88F5E0E7-02BE-4438-941B-E043E12D5771}"/>
                </a:ext>
              </a:extLst>
            </p:cNvPr>
            <p:cNvSpPr>
              <a:spLocks noChangeArrowheads="1"/>
            </p:cNvSpPr>
            <p:nvPr/>
          </p:nvSpPr>
          <p:spPr bwMode="auto">
            <a:xfrm>
              <a:off x="1882" y="1409"/>
              <a:ext cx="454" cy="326"/>
            </a:xfrm>
            <a:prstGeom prst="rect">
              <a:avLst/>
            </a:prstGeom>
            <a:noFill/>
            <a:ln w="9525" algn="ctr">
              <a:noFill/>
              <a:miter lim="800000"/>
              <a:headEnd/>
              <a:tailEnd/>
            </a:ln>
          </p:spPr>
          <p:txBody>
            <a:bodyPr/>
            <a:lstStyle/>
            <a:p>
              <a:pPr>
                <a:spcBef>
                  <a:spcPct val="20000"/>
                </a:spcBef>
                <a:buClr>
                  <a:schemeClr val="accent2"/>
                </a:buClr>
              </a:pPr>
              <a:endParaRPr lang="en-US" altLang="en-US" sz="2800">
                <a:solidFill>
                  <a:srgbClr val="3333CC"/>
                </a:solidFill>
                <a:latin typeface="Times New Roman" pitchFamily="18" charset="0"/>
              </a:endParaRPr>
            </a:p>
          </p:txBody>
        </p:sp>
        <p:sp>
          <p:nvSpPr>
            <p:cNvPr id="23" name="Line 8">
              <a:extLst>
                <a:ext uri="{FF2B5EF4-FFF2-40B4-BE49-F238E27FC236}">
                  <a16:creationId xmlns:a16="http://schemas.microsoft.com/office/drawing/2014/main" id="{C9F5B5C5-151A-4C3D-8781-84B473103E13}"/>
                </a:ext>
              </a:extLst>
            </p:cNvPr>
            <p:cNvSpPr>
              <a:spLocks noChangeShapeType="1"/>
            </p:cNvSpPr>
            <p:nvPr/>
          </p:nvSpPr>
          <p:spPr bwMode="auto">
            <a:xfrm>
              <a:off x="1882" y="1409"/>
              <a:ext cx="454" cy="0"/>
            </a:xfrm>
            <a:prstGeom prst="line">
              <a:avLst/>
            </a:prstGeom>
            <a:noFill/>
            <a:ln w="28575" cap="sq">
              <a:solidFill>
                <a:schemeClr val="tx1"/>
              </a:solidFill>
              <a:round/>
              <a:headEnd/>
              <a:tailEnd/>
            </a:ln>
          </p:spPr>
          <p:txBody>
            <a:bodyPr/>
            <a:lstStyle/>
            <a:p>
              <a:endParaRPr lang="en-GB"/>
            </a:p>
          </p:txBody>
        </p:sp>
        <p:sp>
          <p:nvSpPr>
            <p:cNvPr id="24" name="Line 9">
              <a:extLst>
                <a:ext uri="{FF2B5EF4-FFF2-40B4-BE49-F238E27FC236}">
                  <a16:creationId xmlns:a16="http://schemas.microsoft.com/office/drawing/2014/main" id="{7C54FF8C-6958-483C-88B2-7B42B55772E5}"/>
                </a:ext>
              </a:extLst>
            </p:cNvPr>
            <p:cNvSpPr>
              <a:spLocks noChangeShapeType="1"/>
            </p:cNvSpPr>
            <p:nvPr/>
          </p:nvSpPr>
          <p:spPr bwMode="auto">
            <a:xfrm>
              <a:off x="1882" y="1735"/>
              <a:ext cx="454" cy="0"/>
            </a:xfrm>
            <a:prstGeom prst="line">
              <a:avLst/>
            </a:prstGeom>
            <a:noFill/>
            <a:ln w="12700">
              <a:solidFill>
                <a:schemeClr val="tx1"/>
              </a:solidFill>
              <a:round/>
              <a:headEnd/>
              <a:tailEnd/>
            </a:ln>
          </p:spPr>
          <p:txBody>
            <a:bodyPr/>
            <a:lstStyle/>
            <a:p>
              <a:endParaRPr lang="en-GB"/>
            </a:p>
          </p:txBody>
        </p:sp>
        <p:sp>
          <p:nvSpPr>
            <p:cNvPr id="25" name="Line 10">
              <a:extLst>
                <a:ext uri="{FF2B5EF4-FFF2-40B4-BE49-F238E27FC236}">
                  <a16:creationId xmlns:a16="http://schemas.microsoft.com/office/drawing/2014/main" id="{6A589490-28D7-4FBB-8407-B71532CCC433}"/>
                </a:ext>
              </a:extLst>
            </p:cNvPr>
            <p:cNvSpPr>
              <a:spLocks noChangeShapeType="1"/>
            </p:cNvSpPr>
            <p:nvPr/>
          </p:nvSpPr>
          <p:spPr bwMode="auto">
            <a:xfrm>
              <a:off x="1882" y="2061"/>
              <a:ext cx="454" cy="0"/>
            </a:xfrm>
            <a:prstGeom prst="line">
              <a:avLst/>
            </a:prstGeom>
            <a:noFill/>
            <a:ln w="12700">
              <a:solidFill>
                <a:schemeClr val="tx1"/>
              </a:solidFill>
              <a:round/>
              <a:headEnd/>
              <a:tailEnd/>
            </a:ln>
          </p:spPr>
          <p:txBody>
            <a:bodyPr/>
            <a:lstStyle/>
            <a:p>
              <a:endParaRPr lang="en-GB"/>
            </a:p>
          </p:txBody>
        </p:sp>
        <p:sp>
          <p:nvSpPr>
            <p:cNvPr id="26" name="Line 11">
              <a:extLst>
                <a:ext uri="{FF2B5EF4-FFF2-40B4-BE49-F238E27FC236}">
                  <a16:creationId xmlns:a16="http://schemas.microsoft.com/office/drawing/2014/main" id="{CBF100D6-A5F6-4096-8954-B74E86784CF5}"/>
                </a:ext>
              </a:extLst>
            </p:cNvPr>
            <p:cNvSpPr>
              <a:spLocks noChangeShapeType="1"/>
            </p:cNvSpPr>
            <p:nvPr/>
          </p:nvSpPr>
          <p:spPr bwMode="auto">
            <a:xfrm>
              <a:off x="1882" y="2387"/>
              <a:ext cx="454" cy="0"/>
            </a:xfrm>
            <a:prstGeom prst="line">
              <a:avLst/>
            </a:prstGeom>
            <a:noFill/>
            <a:ln w="28575" cap="sq">
              <a:solidFill>
                <a:schemeClr val="tx1"/>
              </a:solidFill>
              <a:round/>
              <a:headEnd/>
              <a:tailEnd/>
            </a:ln>
          </p:spPr>
          <p:txBody>
            <a:bodyPr/>
            <a:lstStyle/>
            <a:p>
              <a:endParaRPr lang="en-GB"/>
            </a:p>
          </p:txBody>
        </p:sp>
        <p:sp>
          <p:nvSpPr>
            <p:cNvPr id="27" name="Line 12">
              <a:extLst>
                <a:ext uri="{FF2B5EF4-FFF2-40B4-BE49-F238E27FC236}">
                  <a16:creationId xmlns:a16="http://schemas.microsoft.com/office/drawing/2014/main" id="{162EB52B-3A7C-446F-BF94-E10E3F4639B2}"/>
                </a:ext>
              </a:extLst>
            </p:cNvPr>
            <p:cNvSpPr>
              <a:spLocks noChangeShapeType="1"/>
            </p:cNvSpPr>
            <p:nvPr/>
          </p:nvSpPr>
          <p:spPr bwMode="auto">
            <a:xfrm>
              <a:off x="1882" y="1409"/>
              <a:ext cx="0" cy="978"/>
            </a:xfrm>
            <a:prstGeom prst="line">
              <a:avLst/>
            </a:prstGeom>
            <a:noFill/>
            <a:ln w="28575" cap="sq">
              <a:solidFill>
                <a:schemeClr val="tx1"/>
              </a:solidFill>
              <a:round/>
              <a:headEnd/>
              <a:tailEnd/>
            </a:ln>
          </p:spPr>
          <p:txBody>
            <a:bodyPr/>
            <a:lstStyle/>
            <a:p>
              <a:endParaRPr lang="en-GB"/>
            </a:p>
          </p:txBody>
        </p:sp>
        <p:sp>
          <p:nvSpPr>
            <p:cNvPr id="28" name="Line 13">
              <a:extLst>
                <a:ext uri="{FF2B5EF4-FFF2-40B4-BE49-F238E27FC236}">
                  <a16:creationId xmlns:a16="http://schemas.microsoft.com/office/drawing/2014/main" id="{3E368E2F-9A61-4061-97D2-7E268C88BF23}"/>
                </a:ext>
              </a:extLst>
            </p:cNvPr>
            <p:cNvSpPr>
              <a:spLocks noChangeShapeType="1"/>
            </p:cNvSpPr>
            <p:nvPr/>
          </p:nvSpPr>
          <p:spPr bwMode="auto">
            <a:xfrm>
              <a:off x="2336" y="1409"/>
              <a:ext cx="0" cy="978"/>
            </a:xfrm>
            <a:prstGeom prst="line">
              <a:avLst/>
            </a:prstGeom>
            <a:noFill/>
            <a:ln w="28575" cap="sq">
              <a:solidFill>
                <a:schemeClr val="tx1"/>
              </a:solidFill>
              <a:round/>
              <a:headEnd/>
              <a:tailEnd/>
            </a:ln>
          </p:spPr>
          <p:txBody>
            <a:bodyPr/>
            <a:lstStyle/>
            <a:p>
              <a:endParaRPr lang="en-GB"/>
            </a:p>
          </p:txBody>
        </p:sp>
        <p:sp>
          <p:nvSpPr>
            <p:cNvPr id="29" name="Rectangle 14">
              <a:extLst>
                <a:ext uri="{FF2B5EF4-FFF2-40B4-BE49-F238E27FC236}">
                  <a16:creationId xmlns:a16="http://schemas.microsoft.com/office/drawing/2014/main" id="{A5AC328D-F379-4089-94CC-823BC62881A3}"/>
                </a:ext>
              </a:extLst>
            </p:cNvPr>
            <p:cNvSpPr>
              <a:spLocks noChangeArrowheads="1"/>
            </p:cNvSpPr>
            <p:nvPr/>
          </p:nvSpPr>
          <p:spPr bwMode="auto">
            <a:xfrm>
              <a:off x="431" y="1297"/>
              <a:ext cx="499" cy="2813"/>
            </a:xfrm>
            <a:prstGeom prst="rect">
              <a:avLst/>
            </a:prstGeom>
            <a:noFill/>
            <a:ln w="9525" algn="ctr">
              <a:solidFill>
                <a:srgbClr val="000000"/>
              </a:solidFill>
              <a:miter lim="800000"/>
              <a:headEnd/>
              <a:tailEnd/>
            </a:ln>
          </p:spPr>
          <p:txBody>
            <a:bodyPr wrap="none" anchor="ctr"/>
            <a:lstStyle/>
            <a:p>
              <a:endParaRPr lang="en-US" altLang="en-US"/>
            </a:p>
          </p:txBody>
        </p:sp>
        <p:sp>
          <p:nvSpPr>
            <p:cNvPr id="30" name="Rectangle 15">
              <a:extLst>
                <a:ext uri="{FF2B5EF4-FFF2-40B4-BE49-F238E27FC236}">
                  <a16:creationId xmlns:a16="http://schemas.microsoft.com/office/drawing/2014/main" id="{AF177EFC-0497-4035-8003-F3E8B697E442}"/>
                </a:ext>
              </a:extLst>
            </p:cNvPr>
            <p:cNvSpPr>
              <a:spLocks noChangeArrowheads="1"/>
            </p:cNvSpPr>
            <p:nvPr/>
          </p:nvSpPr>
          <p:spPr bwMode="auto">
            <a:xfrm>
              <a:off x="1338" y="1297"/>
              <a:ext cx="2585" cy="2813"/>
            </a:xfrm>
            <a:prstGeom prst="rect">
              <a:avLst/>
            </a:prstGeom>
            <a:noFill/>
            <a:ln w="9525" algn="ctr">
              <a:solidFill>
                <a:srgbClr val="000000"/>
              </a:solidFill>
              <a:miter lim="800000"/>
              <a:headEnd/>
              <a:tailEnd/>
            </a:ln>
          </p:spPr>
          <p:txBody>
            <a:bodyPr wrap="none" anchor="ctr"/>
            <a:lstStyle/>
            <a:p>
              <a:endParaRPr lang="en-US" altLang="en-US"/>
            </a:p>
          </p:txBody>
        </p:sp>
        <p:sp>
          <p:nvSpPr>
            <p:cNvPr id="31" name="Rectangle 16">
              <a:extLst>
                <a:ext uri="{FF2B5EF4-FFF2-40B4-BE49-F238E27FC236}">
                  <a16:creationId xmlns:a16="http://schemas.microsoft.com/office/drawing/2014/main" id="{CB085CEB-61BE-4F42-A28A-F270E739B8E2}"/>
                </a:ext>
              </a:extLst>
            </p:cNvPr>
            <p:cNvSpPr>
              <a:spLocks noChangeArrowheads="1"/>
            </p:cNvSpPr>
            <p:nvPr/>
          </p:nvSpPr>
          <p:spPr bwMode="auto">
            <a:xfrm>
              <a:off x="4195" y="1879"/>
              <a:ext cx="454" cy="326"/>
            </a:xfrm>
            <a:prstGeom prst="rect">
              <a:avLst/>
            </a:prstGeom>
            <a:noFill/>
            <a:ln w="9525" algn="ctr">
              <a:noFill/>
              <a:miter lim="800000"/>
              <a:headEnd/>
              <a:tailEnd/>
            </a:ln>
          </p:spPr>
          <p:txBody>
            <a:bodyPr/>
            <a:lstStyle/>
            <a:p>
              <a:pPr>
                <a:spcBef>
                  <a:spcPct val="20000"/>
                </a:spcBef>
                <a:buClr>
                  <a:schemeClr val="accent2"/>
                </a:buClr>
              </a:pPr>
              <a:endParaRPr lang="en-US" altLang="en-US" sz="2800">
                <a:solidFill>
                  <a:srgbClr val="3333CC"/>
                </a:solidFill>
                <a:latin typeface="Times New Roman" pitchFamily="18" charset="0"/>
              </a:endParaRPr>
            </a:p>
          </p:txBody>
        </p:sp>
        <p:sp>
          <p:nvSpPr>
            <p:cNvPr id="32" name="Rectangle 17">
              <a:extLst>
                <a:ext uri="{FF2B5EF4-FFF2-40B4-BE49-F238E27FC236}">
                  <a16:creationId xmlns:a16="http://schemas.microsoft.com/office/drawing/2014/main" id="{51AF6569-AED3-4A9D-95D3-D3186E10D3D6}"/>
                </a:ext>
              </a:extLst>
            </p:cNvPr>
            <p:cNvSpPr>
              <a:spLocks noChangeArrowheads="1"/>
            </p:cNvSpPr>
            <p:nvPr/>
          </p:nvSpPr>
          <p:spPr bwMode="auto">
            <a:xfrm>
              <a:off x="4195" y="1553"/>
              <a:ext cx="454" cy="326"/>
            </a:xfrm>
            <a:prstGeom prst="rect">
              <a:avLst/>
            </a:prstGeom>
            <a:noFill/>
            <a:ln w="9525" algn="ctr">
              <a:noFill/>
              <a:miter lim="800000"/>
              <a:headEnd/>
              <a:tailEnd/>
            </a:ln>
          </p:spPr>
          <p:txBody>
            <a:bodyPr/>
            <a:lstStyle/>
            <a:p>
              <a:pPr>
                <a:spcBef>
                  <a:spcPct val="20000"/>
                </a:spcBef>
                <a:buClr>
                  <a:schemeClr val="accent2"/>
                </a:buClr>
              </a:pPr>
              <a:endParaRPr lang="en-US" altLang="en-US" sz="2800">
                <a:solidFill>
                  <a:srgbClr val="3333CC"/>
                </a:solidFill>
                <a:latin typeface="Times New Roman" pitchFamily="18" charset="0"/>
              </a:endParaRPr>
            </a:p>
          </p:txBody>
        </p:sp>
        <p:sp>
          <p:nvSpPr>
            <p:cNvPr id="33" name="Rectangle 18">
              <a:extLst>
                <a:ext uri="{FF2B5EF4-FFF2-40B4-BE49-F238E27FC236}">
                  <a16:creationId xmlns:a16="http://schemas.microsoft.com/office/drawing/2014/main" id="{A25B1AAC-AB1F-432C-BF75-A53C3DCDBF50}"/>
                </a:ext>
              </a:extLst>
            </p:cNvPr>
            <p:cNvSpPr>
              <a:spLocks noChangeArrowheads="1"/>
            </p:cNvSpPr>
            <p:nvPr/>
          </p:nvSpPr>
          <p:spPr bwMode="auto">
            <a:xfrm>
              <a:off x="4195" y="1227"/>
              <a:ext cx="454" cy="326"/>
            </a:xfrm>
            <a:prstGeom prst="rect">
              <a:avLst/>
            </a:prstGeom>
            <a:noFill/>
            <a:ln w="9525" algn="ctr">
              <a:noFill/>
              <a:miter lim="800000"/>
              <a:headEnd/>
              <a:tailEnd/>
            </a:ln>
          </p:spPr>
          <p:txBody>
            <a:bodyPr/>
            <a:lstStyle/>
            <a:p>
              <a:pPr>
                <a:spcBef>
                  <a:spcPct val="20000"/>
                </a:spcBef>
                <a:buClr>
                  <a:schemeClr val="accent2"/>
                </a:buClr>
              </a:pPr>
              <a:endParaRPr lang="en-US" altLang="en-US" sz="2800">
                <a:solidFill>
                  <a:srgbClr val="3333CC"/>
                </a:solidFill>
                <a:latin typeface="Times New Roman" pitchFamily="18" charset="0"/>
              </a:endParaRPr>
            </a:p>
          </p:txBody>
        </p:sp>
        <p:sp>
          <p:nvSpPr>
            <p:cNvPr id="34" name="Line 19">
              <a:extLst>
                <a:ext uri="{FF2B5EF4-FFF2-40B4-BE49-F238E27FC236}">
                  <a16:creationId xmlns:a16="http://schemas.microsoft.com/office/drawing/2014/main" id="{C0A44EA9-FF81-40DB-A2BD-7ADF66D29649}"/>
                </a:ext>
              </a:extLst>
            </p:cNvPr>
            <p:cNvSpPr>
              <a:spLocks noChangeShapeType="1"/>
            </p:cNvSpPr>
            <p:nvPr/>
          </p:nvSpPr>
          <p:spPr bwMode="auto">
            <a:xfrm>
              <a:off x="4195" y="1227"/>
              <a:ext cx="454" cy="0"/>
            </a:xfrm>
            <a:prstGeom prst="line">
              <a:avLst/>
            </a:prstGeom>
            <a:noFill/>
            <a:ln w="28575" cap="sq">
              <a:solidFill>
                <a:schemeClr val="tx1"/>
              </a:solidFill>
              <a:round/>
              <a:headEnd/>
              <a:tailEnd/>
            </a:ln>
          </p:spPr>
          <p:txBody>
            <a:bodyPr/>
            <a:lstStyle/>
            <a:p>
              <a:endParaRPr lang="en-GB"/>
            </a:p>
          </p:txBody>
        </p:sp>
        <p:sp>
          <p:nvSpPr>
            <p:cNvPr id="35" name="Line 20">
              <a:extLst>
                <a:ext uri="{FF2B5EF4-FFF2-40B4-BE49-F238E27FC236}">
                  <a16:creationId xmlns:a16="http://schemas.microsoft.com/office/drawing/2014/main" id="{1B9BBBD8-5DA0-4048-A435-9D30E88E7F15}"/>
                </a:ext>
              </a:extLst>
            </p:cNvPr>
            <p:cNvSpPr>
              <a:spLocks noChangeShapeType="1"/>
            </p:cNvSpPr>
            <p:nvPr/>
          </p:nvSpPr>
          <p:spPr bwMode="auto">
            <a:xfrm>
              <a:off x="4195" y="1553"/>
              <a:ext cx="454" cy="0"/>
            </a:xfrm>
            <a:prstGeom prst="line">
              <a:avLst/>
            </a:prstGeom>
            <a:noFill/>
            <a:ln w="12700">
              <a:solidFill>
                <a:schemeClr val="tx1"/>
              </a:solidFill>
              <a:round/>
              <a:headEnd/>
              <a:tailEnd/>
            </a:ln>
          </p:spPr>
          <p:txBody>
            <a:bodyPr/>
            <a:lstStyle/>
            <a:p>
              <a:endParaRPr lang="en-GB"/>
            </a:p>
          </p:txBody>
        </p:sp>
        <p:sp>
          <p:nvSpPr>
            <p:cNvPr id="36" name="Line 21">
              <a:extLst>
                <a:ext uri="{FF2B5EF4-FFF2-40B4-BE49-F238E27FC236}">
                  <a16:creationId xmlns:a16="http://schemas.microsoft.com/office/drawing/2014/main" id="{169BF1F3-21E5-4DCF-A3EC-60C0921884CF}"/>
                </a:ext>
              </a:extLst>
            </p:cNvPr>
            <p:cNvSpPr>
              <a:spLocks noChangeShapeType="1"/>
            </p:cNvSpPr>
            <p:nvPr/>
          </p:nvSpPr>
          <p:spPr bwMode="auto">
            <a:xfrm>
              <a:off x="4195" y="1879"/>
              <a:ext cx="454" cy="0"/>
            </a:xfrm>
            <a:prstGeom prst="line">
              <a:avLst/>
            </a:prstGeom>
            <a:noFill/>
            <a:ln w="12700">
              <a:solidFill>
                <a:schemeClr val="tx1"/>
              </a:solidFill>
              <a:round/>
              <a:headEnd/>
              <a:tailEnd/>
            </a:ln>
          </p:spPr>
          <p:txBody>
            <a:bodyPr/>
            <a:lstStyle/>
            <a:p>
              <a:endParaRPr lang="en-GB"/>
            </a:p>
          </p:txBody>
        </p:sp>
        <p:sp>
          <p:nvSpPr>
            <p:cNvPr id="37" name="Line 22">
              <a:extLst>
                <a:ext uri="{FF2B5EF4-FFF2-40B4-BE49-F238E27FC236}">
                  <a16:creationId xmlns:a16="http://schemas.microsoft.com/office/drawing/2014/main" id="{6C59A1D7-429D-4776-B703-6A6A0ABA7E77}"/>
                </a:ext>
              </a:extLst>
            </p:cNvPr>
            <p:cNvSpPr>
              <a:spLocks noChangeShapeType="1"/>
            </p:cNvSpPr>
            <p:nvPr/>
          </p:nvSpPr>
          <p:spPr bwMode="auto">
            <a:xfrm>
              <a:off x="4195" y="2205"/>
              <a:ext cx="454" cy="0"/>
            </a:xfrm>
            <a:prstGeom prst="line">
              <a:avLst/>
            </a:prstGeom>
            <a:noFill/>
            <a:ln w="28575" cap="sq">
              <a:solidFill>
                <a:schemeClr val="tx1"/>
              </a:solidFill>
              <a:round/>
              <a:headEnd/>
              <a:tailEnd/>
            </a:ln>
          </p:spPr>
          <p:txBody>
            <a:bodyPr/>
            <a:lstStyle/>
            <a:p>
              <a:endParaRPr lang="en-GB"/>
            </a:p>
          </p:txBody>
        </p:sp>
        <p:sp>
          <p:nvSpPr>
            <p:cNvPr id="38" name="Line 23">
              <a:extLst>
                <a:ext uri="{FF2B5EF4-FFF2-40B4-BE49-F238E27FC236}">
                  <a16:creationId xmlns:a16="http://schemas.microsoft.com/office/drawing/2014/main" id="{91AAB6AB-69F5-42FA-BA8F-EC3D9D5E3979}"/>
                </a:ext>
              </a:extLst>
            </p:cNvPr>
            <p:cNvSpPr>
              <a:spLocks noChangeShapeType="1"/>
            </p:cNvSpPr>
            <p:nvPr/>
          </p:nvSpPr>
          <p:spPr bwMode="auto">
            <a:xfrm>
              <a:off x="4195" y="1227"/>
              <a:ext cx="0" cy="978"/>
            </a:xfrm>
            <a:prstGeom prst="line">
              <a:avLst/>
            </a:prstGeom>
            <a:noFill/>
            <a:ln w="28575" cap="sq">
              <a:solidFill>
                <a:schemeClr val="tx1"/>
              </a:solidFill>
              <a:round/>
              <a:headEnd/>
              <a:tailEnd/>
            </a:ln>
          </p:spPr>
          <p:txBody>
            <a:bodyPr/>
            <a:lstStyle/>
            <a:p>
              <a:endParaRPr lang="en-GB"/>
            </a:p>
          </p:txBody>
        </p:sp>
        <p:sp>
          <p:nvSpPr>
            <p:cNvPr id="39" name="Line 24">
              <a:extLst>
                <a:ext uri="{FF2B5EF4-FFF2-40B4-BE49-F238E27FC236}">
                  <a16:creationId xmlns:a16="http://schemas.microsoft.com/office/drawing/2014/main" id="{9D92AC9F-B0D6-4DF4-9CD4-14F844AF8586}"/>
                </a:ext>
              </a:extLst>
            </p:cNvPr>
            <p:cNvSpPr>
              <a:spLocks noChangeShapeType="1"/>
            </p:cNvSpPr>
            <p:nvPr/>
          </p:nvSpPr>
          <p:spPr bwMode="auto">
            <a:xfrm>
              <a:off x="4649" y="1227"/>
              <a:ext cx="0" cy="978"/>
            </a:xfrm>
            <a:prstGeom prst="line">
              <a:avLst/>
            </a:prstGeom>
            <a:noFill/>
            <a:ln w="28575" cap="sq">
              <a:solidFill>
                <a:schemeClr val="tx1"/>
              </a:solidFill>
              <a:round/>
              <a:headEnd/>
              <a:tailEnd/>
            </a:ln>
          </p:spPr>
          <p:txBody>
            <a:bodyPr/>
            <a:lstStyle/>
            <a:p>
              <a:endParaRPr lang="en-GB"/>
            </a:p>
          </p:txBody>
        </p:sp>
        <p:sp>
          <p:nvSpPr>
            <p:cNvPr id="40" name="Text Box 25">
              <a:extLst>
                <a:ext uri="{FF2B5EF4-FFF2-40B4-BE49-F238E27FC236}">
                  <a16:creationId xmlns:a16="http://schemas.microsoft.com/office/drawing/2014/main" id="{E50D4492-E812-48D2-A14E-A97D9FBDE6E1}"/>
                </a:ext>
              </a:extLst>
            </p:cNvPr>
            <p:cNvSpPr txBox="1">
              <a:spLocks noChangeArrowheads="1"/>
            </p:cNvSpPr>
            <p:nvPr/>
          </p:nvSpPr>
          <p:spPr bwMode="auto">
            <a:xfrm>
              <a:off x="3107" y="2766"/>
              <a:ext cx="693" cy="256"/>
            </a:xfrm>
            <a:prstGeom prst="rect">
              <a:avLst/>
            </a:prstGeom>
            <a:noFill/>
            <a:ln w="9525" algn="ctr">
              <a:solidFill>
                <a:schemeClr val="tx1"/>
              </a:solidFill>
              <a:miter lim="800000"/>
              <a:headEnd/>
              <a:tailEnd/>
            </a:ln>
          </p:spPr>
          <p:txBody>
            <a:bodyPr>
              <a:spAutoFit/>
            </a:bodyPr>
            <a:lstStyle/>
            <a:p>
              <a:pPr algn="ctr"/>
              <a:r>
                <a:rPr lang="en-US" altLang="en-US" sz="2000" b="1">
                  <a:latin typeface="Arial" charset="0"/>
                </a:rPr>
                <a:t>Text</a:t>
              </a:r>
            </a:p>
          </p:txBody>
        </p:sp>
        <p:sp>
          <p:nvSpPr>
            <p:cNvPr id="41" name="Text Box 26">
              <a:extLst>
                <a:ext uri="{FF2B5EF4-FFF2-40B4-BE49-F238E27FC236}">
                  <a16:creationId xmlns:a16="http://schemas.microsoft.com/office/drawing/2014/main" id="{7FDD8208-CF99-4B09-8005-D197D852B2DE}"/>
                </a:ext>
              </a:extLst>
            </p:cNvPr>
            <p:cNvSpPr txBox="1">
              <a:spLocks noChangeArrowheads="1"/>
            </p:cNvSpPr>
            <p:nvPr/>
          </p:nvSpPr>
          <p:spPr bwMode="auto">
            <a:xfrm>
              <a:off x="3107" y="3582"/>
              <a:ext cx="693" cy="256"/>
            </a:xfrm>
            <a:prstGeom prst="rect">
              <a:avLst/>
            </a:prstGeom>
            <a:noFill/>
            <a:ln w="9525" algn="ctr">
              <a:solidFill>
                <a:schemeClr val="tx1"/>
              </a:solidFill>
              <a:miter lim="800000"/>
              <a:headEnd/>
              <a:tailEnd/>
            </a:ln>
          </p:spPr>
          <p:txBody>
            <a:bodyPr>
              <a:spAutoFit/>
            </a:bodyPr>
            <a:lstStyle/>
            <a:p>
              <a:pPr algn="ctr"/>
              <a:r>
                <a:rPr lang="en-US" altLang="en-US" sz="2000" b="1">
                  <a:latin typeface="Arial" charset="0"/>
                </a:rPr>
                <a:t>Stack</a:t>
              </a:r>
            </a:p>
          </p:txBody>
        </p:sp>
        <p:sp>
          <p:nvSpPr>
            <p:cNvPr id="42" name="Text Box 27">
              <a:extLst>
                <a:ext uri="{FF2B5EF4-FFF2-40B4-BE49-F238E27FC236}">
                  <a16:creationId xmlns:a16="http://schemas.microsoft.com/office/drawing/2014/main" id="{62200AD0-9ED8-45A9-8BB0-1112AE4BDD80}"/>
                </a:ext>
              </a:extLst>
            </p:cNvPr>
            <p:cNvSpPr txBox="1">
              <a:spLocks noChangeArrowheads="1"/>
            </p:cNvSpPr>
            <p:nvPr/>
          </p:nvSpPr>
          <p:spPr bwMode="auto">
            <a:xfrm>
              <a:off x="3107" y="3174"/>
              <a:ext cx="693" cy="256"/>
            </a:xfrm>
            <a:prstGeom prst="rect">
              <a:avLst/>
            </a:prstGeom>
            <a:noFill/>
            <a:ln w="9525" algn="ctr">
              <a:solidFill>
                <a:schemeClr val="tx1"/>
              </a:solidFill>
              <a:miter lim="800000"/>
              <a:headEnd/>
              <a:tailEnd/>
            </a:ln>
          </p:spPr>
          <p:txBody>
            <a:bodyPr>
              <a:spAutoFit/>
            </a:bodyPr>
            <a:lstStyle/>
            <a:p>
              <a:pPr algn="ctr"/>
              <a:r>
                <a:rPr lang="en-US" altLang="en-US" sz="2000" b="1">
                  <a:latin typeface="Arial" charset="0"/>
                </a:rPr>
                <a:t>Data</a:t>
              </a:r>
            </a:p>
          </p:txBody>
        </p:sp>
        <p:sp>
          <p:nvSpPr>
            <p:cNvPr id="43" name="Rectangle 28">
              <a:extLst>
                <a:ext uri="{FF2B5EF4-FFF2-40B4-BE49-F238E27FC236}">
                  <a16:creationId xmlns:a16="http://schemas.microsoft.com/office/drawing/2014/main" id="{1F58A44A-7F98-42B7-854D-8A770A77CA4A}"/>
                </a:ext>
              </a:extLst>
            </p:cNvPr>
            <p:cNvSpPr>
              <a:spLocks noChangeArrowheads="1"/>
            </p:cNvSpPr>
            <p:nvPr/>
          </p:nvSpPr>
          <p:spPr bwMode="auto">
            <a:xfrm>
              <a:off x="1519" y="2931"/>
              <a:ext cx="1361" cy="862"/>
            </a:xfrm>
            <a:prstGeom prst="rect">
              <a:avLst/>
            </a:prstGeom>
            <a:noFill/>
            <a:ln w="9525" algn="ctr">
              <a:solidFill>
                <a:srgbClr val="000000"/>
              </a:solidFill>
              <a:miter lim="800000"/>
              <a:headEnd/>
              <a:tailEnd/>
            </a:ln>
          </p:spPr>
          <p:txBody>
            <a:bodyPr wrap="none" anchor="ctr"/>
            <a:lstStyle/>
            <a:p>
              <a:pPr algn="ctr"/>
              <a:r>
                <a:rPr lang="en-US" altLang="en-US" sz="1400" b="1">
                  <a:latin typeface="Arial" charset="0"/>
                </a:rPr>
                <a:t>File Descriptor Table</a:t>
              </a:r>
            </a:p>
          </p:txBody>
        </p:sp>
        <p:sp>
          <p:nvSpPr>
            <p:cNvPr id="44" name="Text Box 29">
              <a:extLst>
                <a:ext uri="{FF2B5EF4-FFF2-40B4-BE49-F238E27FC236}">
                  <a16:creationId xmlns:a16="http://schemas.microsoft.com/office/drawing/2014/main" id="{7304BC21-5DA5-4AF8-AB28-1CEB54628463}"/>
                </a:ext>
              </a:extLst>
            </p:cNvPr>
            <p:cNvSpPr txBox="1">
              <a:spLocks noChangeArrowheads="1"/>
            </p:cNvSpPr>
            <p:nvPr/>
          </p:nvSpPr>
          <p:spPr bwMode="auto">
            <a:xfrm>
              <a:off x="1429" y="2409"/>
              <a:ext cx="2090" cy="250"/>
            </a:xfrm>
            <a:prstGeom prst="rect">
              <a:avLst/>
            </a:prstGeom>
            <a:noFill/>
            <a:ln w="9525" algn="ctr">
              <a:noFill/>
              <a:miter lim="800000"/>
              <a:headEnd/>
              <a:tailEnd/>
            </a:ln>
          </p:spPr>
          <p:txBody>
            <a:bodyPr wrap="none">
              <a:spAutoFit/>
            </a:bodyPr>
            <a:lstStyle/>
            <a:p>
              <a:r>
                <a:rPr lang="en-US" altLang="en-US" sz="2000" b="1" dirty="0">
                  <a:solidFill>
                    <a:srgbClr val="A50021"/>
                  </a:solidFill>
                  <a:latin typeface="Arial" charset="0"/>
                </a:rPr>
                <a:t>Per Process Region Table</a:t>
              </a:r>
            </a:p>
          </p:txBody>
        </p:sp>
        <p:cxnSp>
          <p:nvCxnSpPr>
            <p:cNvPr id="45" name="AutoShape 30">
              <a:extLst>
                <a:ext uri="{FF2B5EF4-FFF2-40B4-BE49-F238E27FC236}">
                  <a16:creationId xmlns:a16="http://schemas.microsoft.com/office/drawing/2014/main" id="{D083FADA-230E-4864-A2BD-FB32ACA384D1}"/>
                </a:ext>
              </a:extLst>
            </p:cNvPr>
            <p:cNvCxnSpPr>
              <a:cxnSpLocks noChangeShapeType="1"/>
            </p:cNvCxnSpPr>
            <p:nvPr/>
          </p:nvCxnSpPr>
          <p:spPr bwMode="auto">
            <a:xfrm>
              <a:off x="431" y="2478"/>
              <a:ext cx="499" cy="0"/>
            </a:xfrm>
            <a:prstGeom prst="straightConnector1">
              <a:avLst/>
            </a:prstGeom>
            <a:noFill/>
            <a:ln w="9525">
              <a:solidFill>
                <a:srgbClr val="000000"/>
              </a:solidFill>
              <a:round/>
              <a:headEnd/>
              <a:tailEnd/>
            </a:ln>
          </p:spPr>
        </p:cxnSp>
        <p:sp>
          <p:nvSpPr>
            <p:cNvPr id="46" name="Line 31">
              <a:extLst>
                <a:ext uri="{FF2B5EF4-FFF2-40B4-BE49-F238E27FC236}">
                  <a16:creationId xmlns:a16="http://schemas.microsoft.com/office/drawing/2014/main" id="{F87796BF-EE2F-498D-9110-202BA2B404D9}"/>
                </a:ext>
              </a:extLst>
            </p:cNvPr>
            <p:cNvSpPr>
              <a:spLocks noChangeShapeType="1"/>
            </p:cNvSpPr>
            <p:nvPr/>
          </p:nvSpPr>
          <p:spPr bwMode="auto">
            <a:xfrm>
              <a:off x="431" y="2160"/>
              <a:ext cx="499" cy="0"/>
            </a:xfrm>
            <a:prstGeom prst="line">
              <a:avLst/>
            </a:prstGeom>
            <a:noFill/>
            <a:ln w="9525">
              <a:solidFill>
                <a:srgbClr val="000000"/>
              </a:solidFill>
              <a:round/>
              <a:headEnd/>
              <a:tailEnd/>
            </a:ln>
          </p:spPr>
          <p:txBody>
            <a:bodyPr/>
            <a:lstStyle/>
            <a:p>
              <a:endParaRPr lang="en-GB"/>
            </a:p>
          </p:txBody>
        </p:sp>
        <p:sp>
          <p:nvSpPr>
            <p:cNvPr id="47" name="Line 32">
              <a:extLst>
                <a:ext uri="{FF2B5EF4-FFF2-40B4-BE49-F238E27FC236}">
                  <a16:creationId xmlns:a16="http://schemas.microsoft.com/office/drawing/2014/main" id="{FF24AE8E-D923-43A4-95BF-5277E5D41913}"/>
                </a:ext>
              </a:extLst>
            </p:cNvPr>
            <p:cNvSpPr>
              <a:spLocks noChangeShapeType="1"/>
            </p:cNvSpPr>
            <p:nvPr/>
          </p:nvSpPr>
          <p:spPr bwMode="auto">
            <a:xfrm flipV="1">
              <a:off x="657" y="1706"/>
              <a:ext cx="1225" cy="590"/>
            </a:xfrm>
            <a:prstGeom prst="line">
              <a:avLst/>
            </a:prstGeom>
            <a:noFill/>
            <a:ln w="9525">
              <a:solidFill>
                <a:srgbClr val="000000"/>
              </a:solidFill>
              <a:round/>
              <a:headEnd/>
              <a:tailEnd type="triangle" w="med" len="med"/>
            </a:ln>
          </p:spPr>
          <p:txBody>
            <a:bodyPr/>
            <a:lstStyle/>
            <a:p>
              <a:endParaRPr lang="en-GB"/>
            </a:p>
          </p:txBody>
        </p:sp>
        <p:sp>
          <p:nvSpPr>
            <p:cNvPr id="48" name="Line 33">
              <a:extLst>
                <a:ext uri="{FF2B5EF4-FFF2-40B4-BE49-F238E27FC236}">
                  <a16:creationId xmlns:a16="http://schemas.microsoft.com/office/drawing/2014/main" id="{23F6F310-39A0-4A47-83FC-C2DA4BE82CCA}"/>
                </a:ext>
              </a:extLst>
            </p:cNvPr>
            <p:cNvSpPr>
              <a:spLocks noChangeShapeType="1"/>
            </p:cNvSpPr>
            <p:nvPr/>
          </p:nvSpPr>
          <p:spPr bwMode="auto">
            <a:xfrm>
              <a:off x="657" y="2296"/>
              <a:ext cx="1134" cy="635"/>
            </a:xfrm>
            <a:prstGeom prst="line">
              <a:avLst/>
            </a:prstGeom>
            <a:noFill/>
            <a:ln w="9525">
              <a:solidFill>
                <a:srgbClr val="000000"/>
              </a:solidFill>
              <a:round/>
              <a:headEnd/>
              <a:tailEnd type="triangle" w="med" len="med"/>
            </a:ln>
          </p:spPr>
          <p:txBody>
            <a:bodyPr/>
            <a:lstStyle/>
            <a:p>
              <a:endParaRPr lang="en-GB"/>
            </a:p>
          </p:txBody>
        </p:sp>
        <p:sp>
          <p:nvSpPr>
            <p:cNvPr id="49" name="Line 34">
              <a:extLst>
                <a:ext uri="{FF2B5EF4-FFF2-40B4-BE49-F238E27FC236}">
                  <a16:creationId xmlns:a16="http://schemas.microsoft.com/office/drawing/2014/main" id="{7570A395-6275-4AC5-9B54-752F554571BE}"/>
                </a:ext>
              </a:extLst>
            </p:cNvPr>
            <p:cNvSpPr>
              <a:spLocks noChangeShapeType="1"/>
            </p:cNvSpPr>
            <p:nvPr/>
          </p:nvSpPr>
          <p:spPr bwMode="auto">
            <a:xfrm flipV="1">
              <a:off x="2109" y="1344"/>
              <a:ext cx="2086" cy="136"/>
            </a:xfrm>
            <a:prstGeom prst="line">
              <a:avLst/>
            </a:prstGeom>
            <a:noFill/>
            <a:ln w="9525">
              <a:solidFill>
                <a:srgbClr val="000000"/>
              </a:solidFill>
              <a:round/>
              <a:headEnd/>
              <a:tailEnd type="triangle" w="med" len="med"/>
            </a:ln>
          </p:spPr>
          <p:txBody>
            <a:bodyPr/>
            <a:lstStyle/>
            <a:p>
              <a:endParaRPr lang="en-GB"/>
            </a:p>
          </p:txBody>
        </p:sp>
        <p:sp>
          <p:nvSpPr>
            <p:cNvPr id="50" name="Line 35">
              <a:extLst>
                <a:ext uri="{FF2B5EF4-FFF2-40B4-BE49-F238E27FC236}">
                  <a16:creationId xmlns:a16="http://schemas.microsoft.com/office/drawing/2014/main" id="{45C3AE50-1E45-44D8-A2B7-A9902A111EB0}"/>
                </a:ext>
              </a:extLst>
            </p:cNvPr>
            <p:cNvSpPr>
              <a:spLocks noChangeShapeType="1"/>
            </p:cNvSpPr>
            <p:nvPr/>
          </p:nvSpPr>
          <p:spPr bwMode="auto">
            <a:xfrm flipV="1">
              <a:off x="2109" y="1661"/>
              <a:ext cx="2086" cy="181"/>
            </a:xfrm>
            <a:prstGeom prst="line">
              <a:avLst/>
            </a:prstGeom>
            <a:noFill/>
            <a:ln w="9525">
              <a:solidFill>
                <a:srgbClr val="000000"/>
              </a:solidFill>
              <a:round/>
              <a:headEnd/>
              <a:tailEnd type="triangle" w="med" len="med"/>
            </a:ln>
          </p:spPr>
          <p:txBody>
            <a:bodyPr/>
            <a:lstStyle/>
            <a:p>
              <a:endParaRPr lang="en-GB"/>
            </a:p>
          </p:txBody>
        </p:sp>
        <p:sp>
          <p:nvSpPr>
            <p:cNvPr id="51" name="Line 36">
              <a:extLst>
                <a:ext uri="{FF2B5EF4-FFF2-40B4-BE49-F238E27FC236}">
                  <a16:creationId xmlns:a16="http://schemas.microsoft.com/office/drawing/2014/main" id="{48246326-C0D4-42AF-AE2C-FBAFBBA126DF}"/>
                </a:ext>
              </a:extLst>
            </p:cNvPr>
            <p:cNvSpPr>
              <a:spLocks noChangeShapeType="1"/>
            </p:cNvSpPr>
            <p:nvPr/>
          </p:nvSpPr>
          <p:spPr bwMode="auto">
            <a:xfrm flipV="1">
              <a:off x="2109" y="2023"/>
              <a:ext cx="2086" cy="182"/>
            </a:xfrm>
            <a:prstGeom prst="line">
              <a:avLst/>
            </a:prstGeom>
            <a:noFill/>
            <a:ln w="9525">
              <a:solidFill>
                <a:srgbClr val="000000"/>
              </a:solidFill>
              <a:round/>
              <a:headEnd/>
              <a:tailEnd type="triangle" w="med" len="med"/>
            </a:ln>
          </p:spPr>
          <p:txBody>
            <a:bodyPr/>
            <a:lstStyle/>
            <a:p>
              <a:endParaRPr lang="en-GB"/>
            </a:p>
          </p:txBody>
        </p:sp>
        <p:sp>
          <p:nvSpPr>
            <p:cNvPr id="52" name="Line 37">
              <a:extLst>
                <a:ext uri="{FF2B5EF4-FFF2-40B4-BE49-F238E27FC236}">
                  <a16:creationId xmlns:a16="http://schemas.microsoft.com/office/drawing/2014/main" id="{83257247-5B3C-4FA2-9A76-56DAC6C985E0}"/>
                </a:ext>
              </a:extLst>
            </p:cNvPr>
            <p:cNvSpPr>
              <a:spLocks noChangeShapeType="1"/>
            </p:cNvSpPr>
            <p:nvPr/>
          </p:nvSpPr>
          <p:spPr bwMode="auto">
            <a:xfrm>
              <a:off x="4649" y="1389"/>
              <a:ext cx="953" cy="0"/>
            </a:xfrm>
            <a:prstGeom prst="line">
              <a:avLst/>
            </a:prstGeom>
            <a:noFill/>
            <a:ln w="9525">
              <a:solidFill>
                <a:srgbClr val="000000"/>
              </a:solidFill>
              <a:round/>
              <a:headEnd/>
              <a:tailEnd/>
            </a:ln>
          </p:spPr>
          <p:txBody>
            <a:bodyPr/>
            <a:lstStyle/>
            <a:p>
              <a:endParaRPr lang="en-GB"/>
            </a:p>
          </p:txBody>
        </p:sp>
        <p:sp>
          <p:nvSpPr>
            <p:cNvPr id="53" name="Line 38">
              <a:extLst>
                <a:ext uri="{FF2B5EF4-FFF2-40B4-BE49-F238E27FC236}">
                  <a16:creationId xmlns:a16="http://schemas.microsoft.com/office/drawing/2014/main" id="{3CCC1605-CB15-4E16-A3B1-A6941276BE72}"/>
                </a:ext>
              </a:extLst>
            </p:cNvPr>
            <p:cNvSpPr>
              <a:spLocks noChangeShapeType="1"/>
            </p:cNvSpPr>
            <p:nvPr/>
          </p:nvSpPr>
          <p:spPr bwMode="auto">
            <a:xfrm>
              <a:off x="5602" y="1389"/>
              <a:ext cx="0" cy="2313"/>
            </a:xfrm>
            <a:prstGeom prst="line">
              <a:avLst/>
            </a:prstGeom>
            <a:noFill/>
            <a:ln w="9525">
              <a:solidFill>
                <a:srgbClr val="000000"/>
              </a:solidFill>
              <a:round/>
              <a:headEnd/>
              <a:tailEnd/>
            </a:ln>
          </p:spPr>
          <p:txBody>
            <a:bodyPr/>
            <a:lstStyle/>
            <a:p>
              <a:endParaRPr lang="en-GB"/>
            </a:p>
          </p:txBody>
        </p:sp>
        <p:sp>
          <p:nvSpPr>
            <p:cNvPr id="54" name="Line 39">
              <a:extLst>
                <a:ext uri="{FF2B5EF4-FFF2-40B4-BE49-F238E27FC236}">
                  <a16:creationId xmlns:a16="http://schemas.microsoft.com/office/drawing/2014/main" id="{5377865B-8C2E-4014-9F1A-353C6B42A0FB}"/>
                </a:ext>
              </a:extLst>
            </p:cNvPr>
            <p:cNvSpPr>
              <a:spLocks noChangeShapeType="1"/>
            </p:cNvSpPr>
            <p:nvPr/>
          </p:nvSpPr>
          <p:spPr bwMode="auto">
            <a:xfrm flipH="1">
              <a:off x="3787" y="3702"/>
              <a:ext cx="1815" cy="0"/>
            </a:xfrm>
            <a:prstGeom prst="line">
              <a:avLst/>
            </a:prstGeom>
            <a:noFill/>
            <a:ln w="9525">
              <a:solidFill>
                <a:srgbClr val="000000"/>
              </a:solidFill>
              <a:round/>
              <a:headEnd/>
              <a:tailEnd type="triangle" w="med" len="med"/>
            </a:ln>
          </p:spPr>
          <p:txBody>
            <a:bodyPr/>
            <a:lstStyle/>
            <a:p>
              <a:endParaRPr lang="en-GB"/>
            </a:p>
          </p:txBody>
        </p:sp>
        <p:sp>
          <p:nvSpPr>
            <p:cNvPr id="55" name="Line 40">
              <a:extLst>
                <a:ext uri="{FF2B5EF4-FFF2-40B4-BE49-F238E27FC236}">
                  <a16:creationId xmlns:a16="http://schemas.microsoft.com/office/drawing/2014/main" id="{4E86FA8D-6210-4F5A-9F59-46CE05825E4F}"/>
                </a:ext>
              </a:extLst>
            </p:cNvPr>
            <p:cNvSpPr>
              <a:spLocks noChangeShapeType="1"/>
            </p:cNvSpPr>
            <p:nvPr/>
          </p:nvSpPr>
          <p:spPr bwMode="auto">
            <a:xfrm>
              <a:off x="4649" y="1706"/>
              <a:ext cx="680" cy="0"/>
            </a:xfrm>
            <a:prstGeom prst="line">
              <a:avLst/>
            </a:prstGeom>
            <a:noFill/>
            <a:ln w="9525">
              <a:solidFill>
                <a:srgbClr val="000000"/>
              </a:solidFill>
              <a:round/>
              <a:headEnd/>
              <a:tailEnd/>
            </a:ln>
          </p:spPr>
          <p:txBody>
            <a:bodyPr/>
            <a:lstStyle/>
            <a:p>
              <a:endParaRPr lang="en-GB"/>
            </a:p>
          </p:txBody>
        </p:sp>
        <p:sp>
          <p:nvSpPr>
            <p:cNvPr id="56" name="Line 41">
              <a:extLst>
                <a:ext uri="{FF2B5EF4-FFF2-40B4-BE49-F238E27FC236}">
                  <a16:creationId xmlns:a16="http://schemas.microsoft.com/office/drawing/2014/main" id="{5C8EC0F4-E51A-4275-8139-9E1C0C37E7A6}"/>
                </a:ext>
              </a:extLst>
            </p:cNvPr>
            <p:cNvSpPr>
              <a:spLocks noChangeShapeType="1"/>
            </p:cNvSpPr>
            <p:nvPr/>
          </p:nvSpPr>
          <p:spPr bwMode="auto">
            <a:xfrm>
              <a:off x="5329" y="1706"/>
              <a:ext cx="0" cy="1588"/>
            </a:xfrm>
            <a:prstGeom prst="line">
              <a:avLst/>
            </a:prstGeom>
            <a:noFill/>
            <a:ln w="9525">
              <a:solidFill>
                <a:srgbClr val="000000"/>
              </a:solidFill>
              <a:round/>
              <a:headEnd/>
              <a:tailEnd/>
            </a:ln>
          </p:spPr>
          <p:txBody>
            <a:bodyPr/>
            <a:lstStyle/>
            <a:p>
              <a:endParaRPr lang="en-GB"/>
            </a:p>
          </p:txBody>
        </p:sp>
        <p:sp>
          <p:nvSpPr>
            <p:cNvPr id="57" name="Line 42">
              <a:extLst>
                <a:ext uri="{FF2B5EF4-FFF2-40B4-BE49-F238E27FC236}">
                  <a16:creationId xmlns:a16="http://schemas.microsoft.com/office/drawing/2014/main" id="{0B6A5821-A9BB-48F5-BE80-CF37DE851B05}"/>
                </a:ext>
              </a:extLst>
            </p:cNvPr>
            <p:cNvSpPr>
              <a:spLocks noChangeShapeType="1"/>
            </p:cNvSpPr>
            <p:nvPr/>
          </p:nvSpPr>
          <p:spPr bwMode="auto">
            <a:xfrm flipH="1">
              <a:off x="3787" y="3294"/>
              <a:ext cx="1542" cy="0"/>
            </a:xfrm>
            <a:prstGeom prst="line">
              <a:avLst/>
            </a:prstGeom>
            <a:noFill/>
            <a:ln w="9525">
              <a:solidFill>
                <a:srgbClr val="000000"/>
              </a:solidFill>
              <a:round/>
              <a:headEnd/>
              <a:tailEnd type="triangle" w="med" len="med"/>
            </a:ln>
          </p:spPr>
          <p:txBody>
            <a:bodyPr/>
            <a:lstStyle/>
            <a:p>
              <a:endParaRPr lang="en-GB"/>
            </a:p>
          </p:txBody>
        </p:sp>
        <p:sp>
          <p:nvSpPr>
            <p:cNvPr id="58" name="Line 43">
              <a:extLst>
                <a:ext uri="{FF2B5EF4-FFF2-40B4-BE49-F238E27FC236}">
                  <a16:creationId xmlns:a16="http://schemas.microsoft.com/office/drawing/2014/main" id="{97D07310-2CE6-450C-8A93-04F628F5B845}"/>
                </a:ext>
              </a:extLst>
            </p:cNvPr>
            <p:cNvSpPr>
              <a:spLocks noChangeShapeType="1"/>
            </p:cNvSpPr>
            <p:nvPr/>
          </p:nvSpPr>
          <p:spPr bwMode="auto">
            <a:xfrm>
              <a:off x="4649" y="2024"/>
              <a:ext cx="408" cy="0"/>
            </a:xfrm>
            <a:prstGeom prst="line">
              <a:avLst/>
            </a:prstGeom>
            <a:noFill/>
            <a:ln w="9525">
              <a:solidFill>
                <a:srgbClr val="000000"/>
              </a:solidFill>
              <a:round/>
              <a:headEnd/>
              <a:tailEnd/>
            </a:ln>
          </p:spPr>
          <p:txBody>
            <a:bodyPr/>
            <a:lstStyle/>
            <a:p>
              <a:endParaRPr lang="en-GB"/>
            </a:p>
          </p:txBody>
        </p:sp>
        <p:sp>
          <p:nvSpPr>
            <p:cNvPr id="59" name="Line 44">
              <a:extLst>
                <a:ext uri="{FF2B5EF4-FFF2-40B4-BE49-F238E27FC236}">
                  <a16:creationId xmlns:a16="http://schemas.microsoft.com/office/drawing/2014/main" id="{CC9BFF3A-BDE4-434B-8A8A-F131329350B8}"/>
                </a:ext>
              </a:extLst>
            </p:cNvPr>
            <p:cNvSpPr>
              <a:spLocks noChangeShapeType="1"/>
            </p:cNvSpPr>
            <p:nvPr/>
          </p:nvSpPr>
          <p:spPr bwMode="auto">
            <a:xfrm>
              <a:off x="5057" y="2024"/>
              <a:ext cx="0" cy="862"/>
            </a:xfrm>
            <a:prstGeom prst="line">
              <a:avLst/>
            </a:prstGeom>
            <a:noFill/>
            <a:ln w="9525">
              <a:solidFill>
                <a:srgbClr val="000000"/>
              </a:solidFill>
              <a:round/>
              <a:headEnd/>
              <a:tailEnd/>
            </a:ln>
          </p:spPr>
          <p:txBody>
            <a:bodyPr/>
            <a:lstStyle/>
            <a:p>
              <a:endParaRPr lang="en-GB"/>
            </a:p>
          </p:txBody>
        </p:sp>
        <p:sp>
          <p:nvSpPr>
            <p:cNvPr id="60" name="Line 45">
              <a:extLst>
                <a:ext uri="{FF2B5EF4-FFF2-40B4-BE49-F238E27FC236}">
                  <a16:creationId xmlns:a16="http://schemas.microsoft.com/office/drawing/2014/main" id="{E55BC777-BEAB-442A-B315-89DE82B68F44}"/>
                </a:ext>
              </a:extLst>
            </p:cNvPr>
            <p:cNvSpPr>
              <a:spLocks noChangeShapeType="1"/>
            </p:cNvSpPr>
            <p:nvPr/>
          </p:nvSpPr>
          <p:spPr bwMode="auto">
            <a:xfrm flipH="1">
              <a:off x="3787" y="2886"/>
              <a:ext cx="1270" cy="0"/>
            </a:xfrm>
            <a:prstGeom prst="line">
              <a:avLst/>
            </a:prstGeom>
            <a:noFill/>
            <a:ln w="9525">
              <a:solidFill>
                <a:srgbClr val="000000"/>
              </a:solidFill>
              <a:round/>
              <a:headEnd/>
              <a:tailEnd type="triangle" w="med" len="med"/>
            </a:ln>
          </p:spPr>
          <p:txBody>
            <a:bodyPr/>
            <a:lstStyle/>
            <a:p>
              <a:endParaRPr lang="en-GB"/>
            </a:p>
          </p:txBody>
        </p:sp>
        <p:sp>
          <p:nvSpPr>
            <p:cNvPr id="61" name="Text Box 46">
              <a:extLst>
                <a:ext uri="{FF2B5EF4-FFF2-40B4-BE49-F238E27FC236}">
                  <a16:creationId xmlns:a16="http://schemas.microsoft.com/office/drawing/2014/main" id="{BB28E944-BC9E-4D65-A5B5-09003DEC7299}"/>
                </a:ext>
              </a:extLst>
            </p:cNvPr>
            <p:cNvSpPr txBox="1">
              <a:spLocks noChangeArrowheads="1"/>
            </p:cNvSpPr>
            <p:nvPr/>
          </p:nvSpPr>
          <p:spPr bwMode="auto">
            <a:xfrm>
              <a:off x="68" y="815"/>
              <a:ext cx="1360" cy="442"/>
            </a:xfrm>
            <a:prstGeom prst="rect">
              <a:avLst/>
            </a:prstGeom>
            <a:noFill/>
            <a:ln w="9525" algn="ctr">
              <a:noFill/>
              <a:miter lim="800000"/>
              <a:headEnd/>
              <a:tailEnd/>
            </a:ln>
          </p:spPr>
          <p:txBody>
            <a:bodyPr>
              <a:spAutoFit/>
            </a:bodyPr>
            <a:lstStyle/>
            <a:p>
              <a:pPr algn="ctr"/>
              <a:r>
                <a:rPr lang="en-US" altLang="en-US" sz="2000" b="1">
                  <a:solidFill>
                    <a:srgbClr val="A50021"/>
                  </a:solidFill>
                  <a:latin typeface="Arial" charset="0"/>
                </a:rPr>
                <a:t>Kernel Process Table</a:t>
              </a:r>
            </a:p>
          </p:txBody>
        </p:sp>
        <p:sp>
          <p:nvSpPr>
            <p:cNvPr id="62" name="Text Box 47">
              <a:extLst>
                <a:ext uri="{FF2B5EF4-FFF2-40B4-BE49-F238E27FC236}">
                  <a16:creationId xmlns:a16="http://schemas.microsoft.com/office/drawing/2014/main" id="{6EDDA923-CE11-421E-84E4-A6C85620FF10}"/>
                </a:ext>
              </a:extLst>
            </p:cNvPr>
            <p:cNvSpPr txBox="1">
              <a:spLocks noChangeArrowheads="1"/>
            </p:cNvSpPr>
            <p:nvPr/>
          </p:nvSpPr>
          <p:spPr bwMode="auto">
            <a:xfrm>
              <a:off x="3924" y="799"/>
              <a:ext cx="1360" cy="442"/>
            </a:xfrm>
            <a:prstGeom prst="rect">
              <a:avLst/>
            </a:prstGeom>
            <a:noFill/>
            <a:ln w="9525" algn="ctr">
              <a:noFill/>
              <a:miter lim="800000"/>
              <a:headEnd/>
              <a:tailEnd/>
            </a:ln>
          </p:spPr>
          <p:txBody>
            <a:bodyPr>
              <a:spAutoFit/>
            </a:bodyPr>
            <a:lstStyle/>
            <a:p>
              <a:pPr algn="ctr"/>
              <a:r>
                <a:rPr lang="en-US" altLang="en-US" sz="2000" b="1" dirty="0">
                  <a:solidFill>
                    <a:srgbClr val="A50021"/>
                  </a:solidFill>
                  <a:latin typeface="Arial" charset="0"/>
                </a:rPr>
                <a:t>Kernel Region Table</a:t>
              </a:r>
            </a:p>
          </p:txBody>
        </p:sp>
        <p:sp>
          <p:nvSpPr>
            <p:cNvPr id="63" name="Text Box 48">
              <a:extLst>
                <a:ext uri="{FF2B5EF4-FFF2-40B4-BE49-F238E27FC236}">
                  <a16:creationId xmlns:a16="http://schemas.microsoft.com/office/drawing/2014/main" id="{C6FF0CAF-2691-41F7-B3AB-DAF5F6CF552C}"/>
                </a:ext>
              </a:extLst>
            </p:cNvPr>
            <p:cNvSpPr txBox="1">
              <a:spLocks noChangeArrowheads="1"/>
            </p:cNvSpPr>
            <p:nvPr/>
          </p:nvSpPr>
          <p:spPr bwMode="auto">
            <a:xfrm>
              <a:off x="1747" y="957"/>
              <a:ext cx="1360" cy="250"/>
            </a:xfrm>
            <a:prstGeom prst="rect">
              <a:avLst/>
            </a:prstGeom>
            <a:noFill/>
            <a:ln w="9525" algn="ctr">
              <a:noFill/>
              <a:miter lim="800000"/>
              <a:headEnd/>
              <a:tailEnd/>
            </a:ln>
          </p:spPr>
          <p:txBody>
            <a:bodyPr>
              <a:spAutoFit/>
            </a:bodyPr>
            <a:lstStyle/>
            <a:p>
              <a:pPr algn="ctr"/>
              <a:r>
                <a:rPr lang="en-US" altLang="en-US" sz="2000" b="1">
                  <a:solidFill>
                    <a:srgbClr val="A50021"/>
                  </a:solidFill>
                  <a:latin typeface="Arial" charset="0"/>
                </a:rPr>
                <a:t>A Process</a:t>
              </a:r>
            </a:p>
          </p:txBody>
        </p:sp>
        <p:sp>
          <p:nvSpPr>
            <p:cNvPr id="64" name="Text Box 49">
              <a:extLst>
                <a:ext uri="{FF2B5EF4-FFF2-40B4-BE49-F238E27FC236}">
                  <a16:creationId xmlns:a16="http://schemas.microsoft.com/office/drawing/2014/main" id="{B64B0549-75A1-46AB-A276-0EF2D0FBEBD8}"/>
                </a:ext>
              </a:extLst>
            </p:cNvPr>
            <p:cNvSpPr txBox="1">
              <a:spLocks noChangeArrowheads="1"/>
            </p:cNvSpPr>
            <p:nvPr/>
          </p:nvSpPr>
          <p:spPr bwMode="auto">
            <a:xfrm>
              <a:off x="1930" y="3793"/>
              <a:ext cx="632" cy="250"/>
            </a:xfrm>
            <a:prstGeom prst="rect">
              <a:avLst/>
            </a:prstGeom>
            <a:noFill/>
            <a:ln w="9525" algn="ctr">
              <a:noFill/>
              <a:miter lim="800000"/>
              <a:headEnd/>
              <a:tailEnd/>
            </a:ln>
          </p:spPr>
          <p:txBody>
            <a:bodyPr wrap="none">
              <a:spAutoFit/>
            </a:bodyPr>
            <a:lstStyle/>
            <a:p>
              <a:r>
                <a:rPr lang="en-US" altLang="en-US" sz="2000" b="1">
                  <a:solidFill>
                    <a:srgbClr val="A50021"/>
                  </a:solidFill>
                  <a:latin typeface="Arial" charset="0"/>
                </a:rPr>
                <a:t>U Area</a:t>
              </a:r>
            </a:p>
          </p:txBody>
        </p:sp>
      </p:grpSp>
    </p:spTree>
    <p:extLst>
      <p:ext uri="{BB962C8B-B14F-4D97-AF65-F5344CB8AC3E}">
        <p14:creationId xmlns:p14="http://schemas.microsoft.com/office/powerpoint/2010/main" val="632335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Content Placeholder 5">
            <a:extLst>
              <a:ext uri="{FF2B5EF4-FFF2-40B4-BE49-F238E27FC236}">
                <a16:creationId xmlns:a16="http://schemas.microsoft.com/office/drawing/2014/main" id="{E6C826A1-B73E-4D43-9299-EAA341587B58}"/>
              </a:ext>
            </a:extLst>
          </p:cNvPr>
          <p:cNvSpPr>
            <a:spLocks noGrp="1"/>
          </p:cNvSpPr>
          <p:nvPr>
            <p:ph idx="1"/>
          </p:nvPr>
        </p:nvSpPr>
        <p:spPr>
          <a:xfrm>
            <a:off x="391593" y="1105332"/>
            <a:ext cx="10515600" cy="4351338"/>
          </a:xfrm>
        </p:spPr>
        <p:txBody>
          <a:bodyPr>
            <a:normAutofit/>
          </a:bodyPr>
          <a:lstStyle/>
          <a:p>
            <a:endParaRPr lang="en-US" altLang="en-US" sz="2800" dirty="0">
              <a:solidFill>
                <a:srgbClr val="A50021"/>
              </a:solidFill>
            </a:endParaRPr>
          </a:p>
          <a:p>
            <a:pPr marL="0" indent="0">
              <a:buNone/>
            </a:pPr>
            <a:endParaRPr lang="en-IN" dirty="0"/>
          </a:p>
        </p:txBody>
      </p:sp>
      <p:sp>
        <p:nvSpPr>
          <p:cNvPr id="17" name="Title 16">
            <a:extLst>
              <a:ext uri="{FF2B5EF4-FFF2-40B4-BE49-F238E27FC236}">
                <a16:creationId xmlns:a16="http://schemas.microsoft.com/office/drawing/2014/main" id="{81872B47-BAEA-499F-B533-4CCA06B205E4}"/>
              </a:ext>
            </a:extLst>
          </p:cNvPr>
          <p:cNvSpPr>
            <a:spLocks noGrp="1"/>
          </p:cNvSpPr>
          <p:nvPr>
            <p:ph type="title"/>
          </p:nvPr>
        </p:nvSpPr>
        <p:spPr>
          <a:xfrm>
            <a:off x="650984" y="150963"/>
            <a:ext cx="10515600" cy="496266"/>
          </a:xfrm>
        </p:spPr>
        <p:txBody>
          <a:bodyPr>
            <a:normAutofit/>
          </a:bodyPr>
          <a:lstStyle/>
          <a:p>
            <a:r>
              <a:rPr lang="en-IN" sz="2800" b="1" dirty="0">
                <a:solidFill>
                  <a:srgbClr val="C00000"/>
                </a:solidFill>
              </a:rPr>
              <a:t>Process</a:t>
            </a:r>
            <a:r>
              <a:rPr lang="en-IN" sz="2800" b="1" spc="-55" dirty="0">
                <a:solidFill>
                  <a:srgbClr val="C00000"/>
                </a:solidFill>
              </a:rPr>
              <a:t> </a:t>
            </a:r>
            <a:r>
              <a:rPr lang="en-IN" sz="2800" b="1" spc="-70" dirty="0">
                <a:solidFill>
                  <a:srgbClr val="C00000"/>
                </a:solidFill>
              </a:rPr>
              <a:t>Table</a:t>
            </a:r>
            <a:r>
              <a:rPr lang="en-US" altLang="en-US" sz="2800" b="1" dirty="0">
                <a:solidFill>
                  <a:srgbClr val="C00000"/>
                </a:solidFill>
              </a:rPr>
              <a:t>:</a:t>
            </a:r>
            <a:endParaRPr lang="en-IN" sz="2800" b="1" dirty="0">
              <a:solidFill>
                <a:srgbClr val="C00000"/>
              </a:solidFill>
            </a:endParaRPr>
          </a:p>
        </p:txBody>
      </p:sp>
      <p:sp>
        <p:nvSpPr>
          <p:cNvPr id="4" name="object 4">
            <a:extLst>
              <a:ext uri="{FF2B5EF4-FFF2-40B4-BE49-F238E27FC236}">
                <a16:creationId xmlns:a16="http://schemas.microsoft.com/office/drawing/2014/main" id="{9112890B-DFF6-4CDD-A698-5C0BFF4E1B3A}"/>
              </a:ext>
            </a:extLst>
          </p:cNvPr>
          <p:cNvSpPr txBox="1"/>
          <p:nvPr/>
        </p:nvSpPr>
        <p:spPr>
          <a:xfrm>
            <a:off x="245770" y="483539"/>
            <a:ext cx="6131766" cy="5920852"/>
          </a:xfrm>
          <a:prstGeom prst="rect">
            <a:avLst/>
          </a:prstGeom>
        </p:spPr>
        <p:txBody>
          <a:bodyPr vert="horz" wrap="square" lIns="0" tIns="102870" rIns="0" bIns="0" rtlCol="0">
            <a:spAutoFit/>
          </a:bodyPr>
          <a:lstStyle/>
          <a:p>
            <a:r>
              <a:rPr lang="en-US" dirty="0"/>
              <a:t>Kernel has a </a:t>
            </a:r>
            <a:r>
              <a:rPr lang="en-US" dirty="0">
                <a:solidFill>
                  <a:srgbClr val="A50021"/>
                </a:solidFill>
              </a:rPr>
              <a:t>process table</a:t>
            </a:r>
            <a:r>
              <a:rPr lang="en-US" dirty="0"/>
              <a:t> that keeps track of all active processes</a:t>
            </a:r>
          </a:p>
          <a:p>
            <a:r>
              <a:rPr lang="en-US" u="sng" dirty="0"/>
              <a:t>Each entry in the process table </a:t>
            </a:r>
            <a:r>
              <a:rPr lang="en-US" dirty="0"/>
              <a:t>contains pointers to the </a:t>
            </a:r>
            <a:r>
              <a:rPr lang="en-US" dirty="0">
                <a:solidFill>
                  <a:srgbClr val="FF0000"/>
                </a:solidFill>
              </a:rPr>
              <a:t>text, data, stack and the U Area of a process.</a:t>
            </a:r>
          </a:p>
          <a:p>
            <a:pPr marL="285750" indent="-285750" eaLnBrk="1" hangingPunct="1">
              <a:buFont typeface="Wingdings" panose="05000000000000000000" pitchFamily="2" charset="2"/>
              <a:buChar char="ü"/>
            </a:pPr>
            <a:endParaRPr lang="en-US" altLang="ko-KR" b="1" dirty="0">
              <a:solidFill>
                <a:schemeClr val="tx1"/>
              </a:solidFill>
              <a:ea typeface="굴림" charset="-127"/>
            </a:endParaRPr>
          </a:p>
          <a:p>
            <a:pPr marL="285750" indent="-285750" eaLnBrk="1" hangingPunct="1">
              <a:buFont typeface="Wingdings" panose="05000000000000000000" pitchFamily="2" charset="2"/>
              <a:buChar char="ü"/>
            </a:pPr>
            <a:r>
              <a:rPr lang="en-US" altLang="ko-KR" b="1" dirty="0">
                <a:solidFill>
                  <a:schemeClr val="tx1"/>
                </a:solidFill>
                <a:ea typeface="굴림" charset="-127"/>
              </a:rPr>
              <a:t>State field</a:t>
            </a:r>
            <a:r>
              <a:rPr lang="en-US" altLang="ko-KR" b="1" dirty="0">
                <a:ea typeface="굴림" charset="-127"/>
              </a:rPr>
              <a:t>: </a:t>
            </a:r>
            <a:r>
              <a:rPr lang="en-US" altLang="ko-KR" dirty="0">
                <a:ea typeface="굴림" charset="-127"/>
              </a:rPr>
              <a:t>user running, kernel running etc.</a:t>
            </a:r>
          </a:p>
          <a:p>
            <a:pPr marL="285750" indent="-285750" eaLnBrk="1" hangingPunct="1">
              <a:buFont typeface="Wingdings" panose="05000000000000000000" pitchFamily="2" charset="2"/>
              <a:buChar char="ü"/>
            </a:pPr>
            <a:r>
              <a:rPr lang="en-US" altLang="ko-KR" b="1" dirty="0">
                <a:ea typeface="굴림" charset="-127"/>
              </a:rPr>
              <a:t>Fields </a:t>
            </a:r>
            <a:r>
              <a:rPr lang="en-US" altLang="ko-KR" dirty="0">
                <a:ea typeface="굴림" charset="-127"/>
              </a:rPr>
              <a:t>that allow the kernel to locate the process and u area. Requires while context switch</a:t>
            </a:r>
          </a:p>
          <a:p>
            <a:pPr marL="285750" indent="-285750" eaLnBrk="1" hangingPunct="1">
              <a:buFont typeface="Wingdings" panose="05000000000000000000" pitchFamily="2" charset="2"/>
              <a:buChar char="ü"/>
            </a:pPr>
            <a:r>
              <a:rPr lang="en-US" altLang="ko-KR" b="1" dirty="0">
                <a:solidFill>
                  <a:schemeClr val="tx1"/>
                </a:solidFill>
                <a:ea typeface="굴림" charset="-127"/>
              </a:rPr>
              <a:t>Process size : </a:t>
            </a:r>
            <a:r>
              <a:rPr lang="en-US" altLang="ko-KR" dirty="0">
                <a:ea typeface="굴림" charset="-127"/>
              </a:rPr>
              <a:t>kernel know how much space to allocate for the process.</a:t>
            </a:r>
          </a:p>
          <a:p>
            <a:pPr marL="285750" indent="-285750" eaLnBrk="1" hangingPunct="1">
              <a:buFont typeface="Wingdings" panose="05000000000000000000" pitchFamily="2" charset="2"/>
              <a:buChar char="ü"/>
            </a:pPr>
            <a:r>
              <a:rPr lang="en-US" altLang="ko-KR" b="1" dirty="0">
                <a:solidFill>
                  <a:schemeClr val="tx1"/>
                </a:solidFill>
                <a:ea typeface="굴림" charset="-127"/>
              </a:rPr>
              <a:t>User ID</a:t>
            </a:r>
          </a:p>
          <a:p>
            <a:pPr marL="285750" indent="-285750" eaLnBrk="1" hangingPunct="1">
              <a:buFont typeface="Wingdings" panose="05000000000000000000" pitchFamily="2" charset="2"/>
              <a:buChar char="ü"/>
            </a:pPr>
            <a:r>
              <a:rPr lang="en-US" altLang="ko-KR" b="1" dirty="0">
                <a:solidFill>
                  <a:schemeClr val="tx1"/>
                </a:solidFill>
                <a:ea typeface="굴림" charset="-127"/>
              </a:rPr>
              <a:t>Process ID </a:t>
            </a:r>
          </a:p>
          <a:p>
            <a:pPr marL="285750" indent="-285750" eaLnBrk="1" hangingPunct="1">
              <a:buFont typeface="Wingdings" panose="05000000000000000000" pitchFamily="2" charset="2"/>
              <a:buChar char="ü"/>
            </a:pPr>
            <a:r>
              <a:rPr lang="en-US" altLang="ko-KR" b="1" dirty="0">
                <a:ea typeface="굴림" charset="-127"/>
              </a:rPr>
              <a:t> Event descriptor.</a:t>
            </a:r>
          </a:p>
          <a:p>
            <a:pPr marL="742950" lvl="1" indent="-285750" eaLnBrk="1" hangingPunct="1">
              <a:buFont typeface="Wingdings" panose="05000000000000000000" pitchFamily="2" charset="2"/>
              <a:buChar char="§"/>
            </a:pPr>
            <a:r>
              <a:rPr lang="en-US" altLang="ko-KR" dirty="0">
                <a:ea typeface="굴림" charset="-127"/>
              </a:rPr>
              <a:t>Used when the process is in the "sleep" state.</a:t>
            </a:r>
          </a:p>
          <a:p>
            <a:pPr marL="285750" indent="-285750" eaLnBrk="1" hangingPunct="1">
              <a:buFont typeface="Wingdings" panose="05000000000000000000" pitchFamily="2" charset="2"/>
              <a:buChar char="ü"/>
            </a:pPr>
            <a:r>
              <a:rPr lang="en-US" altLang="ko-KR" b="1" dirty="0">
                <a:ea typeface="굴림" charset="-127"/>
              </a:rPr>
              <a:t>Scheduling parameters.</a:t>
            </a:r>
          </a:p>
          <a:p>
            <a:pPr marL="742950" lvl="1" indent="-285750" eaLnBrk="1" hangingPunct="1">
              <a:buFont typeface="Arial" panose="020B0604020202020204" pitchFamily="34" charset="0"/>
              <a:buChar char="•"/>
            </a:pPr>
            <a:r>
              <a:rPr lang="en-US" altLang="ko-KR" dirty="0">
                <a:ea typeface="굴림" charset="-127"/>
              </a:rPr>
              <a:t>Allow the kernel to determine the order in which processes move to the states "kernel running" and</a:t>
            </a:r>
            <a:r>
              <a:rPr lang="ko-KR" altLang="en-US" dirty="0">
                <a:ea typeface="굴림" charset="-127"/>
              </a:rPr>
              <a:t> </a:t>
            </a:r>
            <a:r>
              <a:rPr lang="en-US" altLang="ko-KR" dirty="0">
                <a:ea typeface="굴림" charset="-127"/>
              </a:rPr>
              <a:t>"user running”</a:t>
            </a:r>
            <a:endParaRPr lang="ko-KR" altLang="en-US" dirty="0">
              <a:ea typeface="굴림" charset="-127"/>
            </a:endParaRPr>
          </a:p>
          <a:p>
            <a:pPr marL="285750" indent="-285750" eaLnBrk="1" hangingPunct="1">
              <a:buFont typeface="Wingdings" panose="05000000000000000000" pitchFamily="2" charset="2"/>
              <a:buChar char="ü"/>
            </a:pPr>
            <a:r>
              <a:rPr lang="en-US" altLang="ko-KR" b="1" dirty="0">
                <a:ea typeface="굴림" charset="-127"/>
              </a:rPr>
              <a:t>A signal field.</a:t>
            </a:r>
          </a:p>
          <a:p>
            <a:pPr marL="742950" lvl="1" indent="-285750" eaLnBrk="1" hangingPunct="1">
              <a:buFont typeface="Arial" panose="020B0604020202020204" pitchFamily="34" charset="0"/>
              <a:buChar char="•"/>
            </a:pPr>
            <a:r>
              <a:rPr lang="en-US" altLang="ko-KR" dirty="0">
                <a:ea typeface="굴림" charset="-127"/>
              </a:rPr>
              <a:t> keeps the signals sent to a process but not yet handled.</a:t>
            </a:r>
          </a:p>
          <a:p>
            <a:pPr marL="285750" indent="-285750" eaLnBrk="1" hangingPunct="1">
              <a:buFont typeface="Wingdings" panose="05000000000000000000" pitchFamily="2" charset="2"/>
              <a:buChar char="ü"/>
            </a:pPr>
            <a:r>
              <a:rPr lang="en-US" altLang="ko-KR" b="1" dirty="0">
                <a:ea typeface="굴림" charset="-127"/>
              </a:rPr>
              <a:t>Various timers: </a:t>
            </a:r>
            <a:r>
              <a:rPr lang="en-US" altLang="ko-KR" dirty="0">
                <a:solidFill>
                  <a:schemeClr val="tx1"/>
                </a:solidFill>
                <a:ea typeface="굴림" charset="-127"/>
              </a:rPr>
              <a:t>process execution time, resource utilization etc.</a:t>
            </a:r>
          </a:p>
          <a:p>
            <a:pPr marL="285750" indent="-285750" eaLnBrk="1" hangingPunct="1">
              <a:buFont typeface="Wingdings" panose="05000000000000000000" pitchFamily="2" charset="2"/>
              <a:buChar char="ü"/>
            </a:pPr>
            <a:endParaRPr lang="en-US" altLang="ko-KR" dirty="0">
              <a:solidFill>
                <a:schemeClr val="tx1"/>
              </a:solidFill>
              <a:ea typeface="굴림" charset="-127"/>
            </a:endParaRPr>
          </a:p>
        </p:txBody>
      </p:sp>
      <p:sp>
        <p:nvSpPr>
          <p:cNvPr id="5" name="object 4">
            <a:extLst>
              <a:ext uri="{FF2B5EF4-FFF2-40B4-BE49-F238E27FC236}">
                <a16:creationId xmlns:a16="http://schemas.microsoft.com/office/drawing/2014/main" id="{D94F3CD0-5A10-4ADA-A0CB-88003EE875AA}"/>
              </a:ext>
            </a:extLst>
          </p:cNvPr>
          <p:cNvSpPr txBox="1"/>
          <p:nvPr/>
        </p:nvSpPr>
        <p:spPr>
          <a:xfrm>
            <a:off x="6969966" y="821981"/>
            <a:ext cx="4083050" cy="3308213"/>
          </a:xfrm>
          <a:prstGeom prst="rect">
            <a:avLst/>
          </a:prstGeom>
        </p:spPr>
        <p:txBody>
          <a:bodyPr vert="horz" wrap="square" lIns="0" tIns="66675" rIns="0" bIns="0" rtlCol="0">
            <a:spAutoFit/>
          </a:bodyPr>
          <a:lstStyle/>
          <a:p>
            <a:pPr>
              <a:lnSpc>
                <a:spcPct val="90000"/>
              </a:lnSpc>
            </a:pPr>
            <a:r>
              <a:rPr lang="en-US" altLang="en-US" sz="1800" dirty="0">
                <a:latin typeface="Times New Roman" panose="02020603050405020304" pitchFamily="18" charset="0"/>
                <a:cs typeface="Times New Roman" panose="02020603050405020304" pitchFamily="18" charset="0"/>
              </a:rPr>
              <a:t>U Area is the extension of process table entry.</a:t>
            </a:r>
          </a:p>
          <a:p>
            <a:pPr marL="285750" indent="-285750">
              <a:lnSpc>
                <a:spcPct val="90000"/>
              </a:lnSpc>
              <a:buFont typeface="Wingdings" panose="05000000000000000000" pitchFamily="2" charset="2"/>
              <a:buChar char="ü"/>
            </a:pPr>
            <a:r>
              <a:rPr lang="en-US" altLang="en-US" sz="1800" dirty="0">
                <a:latin typeface="Times New Roman" panose="02020603050405020304" pitchFamily="18" charset="0"/>
                <a:cs typeface="Times New Roman" panose="02020603050405020304" pitchFamily="18" charset="0"/>
              </a:rPr>
              <a:t>Pointer to process table entry</a:t>
            </a:r>
          </a:p>
          <a:p>
            <a:pPr marL="285750" indent="-285750" eaLnBrk="1" hangingPunct="1">
              <a:lnSpc>
                <a:spcPct val="90000"/>
              </a:lnSpc>
              <a:buFont typeface="Wingdings" panose="05000000000000000000" pitchFamily="2" charset="2"/>
              <a:buChar char="ü"/>
            </a:pPr>
            <a:r>
              <a:rPr lang="en-US" altLang="ko-KR" dirty="0">
                <a:ea typeface="굴림" charset="-127"/>
              </a:rPr>
              <a:t>The current directory and current root</a:t>
            </a:r>
          </a:p>
          <a:p>
            <a:pPr marL="285750" indent="-285750" eaLnBrk="1" hangingPunct="1">
              <a:lnSpc>
                <a:spcPct val="90000"/>
              </a:lnSpc>
              <a:buFont typeface="Wingdings" panose="05000000000000000000" pitchFamily="2" charset="2"/>
              <a:buChar char="ü"/>
            </a:pPr>
            <a:r>
              <a:rPr lang="en-US" altLang="ko-KR" dirty="0">
                <a:ea typeface="굴림" charset="-127"/>
              </a:rPr>
              <a:t>User file descriptor table</a:t>
            </a:r>
          </a:p>
          <a:p>
            <a:pPr marL="285750" indent="-285750" eaLnBrk="1" hangingPunct="1">
              <a:lnSpc>
                <a:spcPct val="90000"/>
              </a:lnSpc>
              <a:buFont typeface="Wingdings" panose="05000000000000000000" pitchFamily="2" charset="2"/>
              <a:buChar char="ü"/>
            </a:pPr>
            <a:r>
              <a:rPr lang="en-US" altLang="ko-KR" dirty="0">
                <a:ea typeface="굴림" charset="-127"/>
              </a:rPr>
              <a:t> Limit fields</a:t>
            </a:r>
          </a:p>
          <a:p>
            <a:pPr marL="742950" lvl="1" indent="-285750" eaLnBrk="1" hangingPunct="1">
              <a:lnSpc>
                <a:spcPct val="90000"/>
              </a:lnSpc>
              <a:buFont typeface="Wingdings" panose="05000000000000000000" pitchFamily="2" charset="2"/>
              <a:buChar char="§"/>
            </a:pPr>
            <a:r>
              <a:rPr lang="en-US" altLang="ko-KR" dirty="0">
                <a:ea typeface="굴림" charset="-127"/>
              </a:rPr>
              <a:t>Restrict process size</a:t>
            </a:r>
          </a:p>
          <a:p>
            <a:pPr marL="742950" lvl="1" indent="-285750" eaLnBrk="1" hangingPunct="1">
              <a:lnSpc>
                <a:spcPct val="90000"/>
              </a:lnSpc>
              <a:buFont typeface="Wingdings" panose="05000000000000000000" pitchFamily="2" charset="2"/>
              <a:buChar char="§"/>
            </a:pPr>
            <a:r>
              <a:rPr lang="en-US" altLang="ko-KR" dirty="0">
                <a:ea typeface="굴림" charset="-127"/>
              </a:rPr>
              <a:t>Restrict size of the file it can write</a:t>
            </a:r>
          </a:p>
          <a:p>
            <a:pPr marL="285750" indent="-285750" eaLnBrk="1" hangingPunct="1">
              <a:lnSpc>
                <a:spcPct val="90000"/>
              </a:lnSpc>
              <a:buFont typeface="Wingdings" panose="05000000000000000000" pitchFamily="2" charset="2"/>
              <a:buChar char="ü"/>
            </a:pPr>
            <a:r>
              <a:rPr lang="en-US" altLang="ko-KR" dirty="0">
                <a:ea typeface="굴림" charset="-127"/>
              </a:rPr>
              <a:t>The control terminal field: </a:t>
            </a:r>
          </a:p>
          <a:p>
            <a:pPr marL="742950" lvl="1" indent="-285750" eaLnBrk="1" hangingPunct="1">
              <a:lnSpc>
                <a:spcPct val="90000"/>
              </a:lnSpc>
              <a:buFont typeface="Arial" panose="020B0604020202020204" pitchFamily="34" charset="0"/>
              <a:buChar char="•"/>
            </a:pPr>
            <a:r>
              <a:rPr lang="en-US" altLang="ko-KR" dirty="0">
                <a:ea typeface="굴림" charset="-127"/>
              </a:rPr>
              <a:t>login terminal associated with the process, if one exists</a:t>
            </a:r>
          </a:p>
          <a:p>
            <a:pPr marL="285750" indent="-285750" eaLnBrk="1" hangingPunct="1">
              <a:lnSpc>
                <a:spcPct val="90000"/>
              </a:lnSpc>
              <a:buFont typeface="Wingdings" panose="05000000000000000000" pitchFamily="2" charset="2"/>
              <a:buChar char="ü"/>
            </a:pPr>
            <a:r>
              <a:rPr lang="en-US" altLang="ko-KR" dirty="0">
                <a:ea typeface="굴림" charset="-127"/>
              </a:rPr>
              <a:t>An array indicates how the process wishes to react to signal</a:t>
            </a:r>
          </a:p>
        </p:txBody>
      </p:sp>
      <p:sp>
        <p:nvSpPr>
          <p:cNvPr id="67" name="object 3">
            <a:extLst>
              <a:ext uri="{FF2B5EF4-FFF2-40B4-BE49-F238E27FC236}">
                <a16:creationId xmlns:a16="http://schemas.microsoft.com/office/drawing/2014/main" id="{A1FC41BD-8174-4222-8998-7D62EC19D1BC}"/>
              </a:ext>
            </a:extLst>
          </p:cNvPr>
          <p:cNvSpPr txBox="1">
            <a:spLocks/>
          </p:cNvSpPr>
          <p:nvPr/>
        </p:nvSpPr>
        <p:spPr>
          <a:xfrm>
            <a:off x="7231640" y="68950"/>
            <a:ext cx="1301750" cy="574675"/>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IN" sz="3600" dirty="0">
                <a:solidFill>
                  <a:srgbClr val="C00000"/>
                </a:solidFill>
              </a:rPr>
              <a:t>U</a:t>
            </a:r>
            <a:r>
              <a:rPr lang="en-IN" sz="3600" spc="-85" dirty="0">
                <a:solidFill>
                  <a:srgbClr val="C00000"/>
                </a:solidFill>
              </a:rPr>
              <a:t> </a:t>
            </a:r>
            <a:r>
              <a:rPr lang="en-IN" sz="3600" spc="5" dirty="0">
                <a:solidFill>
                  <a:srgbClr val="C00000"/>
                </a:solidFill>
              </a:rPr>
              <a:t>area</a:t>
            </a:r>
            <a:endParaRPr lang="en-IN" sz="3600" dirty="0">
              <a:solidFill>
                <a:srgbClr val="C00000"/>
              </a:solidFill>
            </a:endParaRPr>
          </a:p>
        </p:txBody>
      </p:sp>
    </p:spTree>
    <p:extLst>
      <p:ext uri="{BB962C8B-B14F-4D97-AF65-F5344CB8AC3E}">
        <p14:creationId xmlns:p14="http://schemas.microsoft.com/office/powerpoint/2010/main" val="3241850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Content Placeholder 5">
            <a:extLst>
              <a:ext uri="{FF2B5EF4-FFF2-40B4-BE49-F238E27FC236}">
                <a16:creationId xmlns:a16="http://schemas.microsoft.com/office/drawing/2014/main" id="{E6C826A1-B73E-4D43-9299-EAA341587B58}"/>
              </a:ext>
            </a:extLst>
          </p:cNvPr>
          <p:cNvSpPr>
            <a:spLocks noGrp="1"/>
          </p:cNvSpPr>
          <p:nvPr>
            <p:ph idx="1"/>
          </p:nvPr>
        </p:nvSpPr>
        <p:spPr>
          <a:xfrm>
            <a:off x="391593" y="1105332"/>
            <a:ext cx="10515600" cy="4351338"/>
          </a:xfrm>
        </p:spPr>
        <p:txBody>
          <a:bodyPr>
            <a:normAutofit/>
          </a:bodyPr>
          <a:lstStyle/>
          <a:p>
            <a:endParaRPr lang="en-US" altLang="en-US" sz="2800" dirty="0">
              <a:solidFill>
                <a:srgbClr val="A50021"/>
              </a:solidFill>
            </a:endParaRPr>
          </a:p>
          <a:p>
            <a:pPr marL="0" indent="0">
              <a:buNone/>
            </a:pPr>
            <a:endParaRPr lang="en-IN" dirty="0"/>
          </a:p>
        </p:txBody>
      </p:sp>
      <p:sp>
        <p:nvSpPr>
          <p:cNvPr id="17" name="Title 16">
            <a:extLst>
              <a:ext uri="{FF2B5EF4-FFF2-40B4-BE49-F238E27FC236}">
                <a16:creationId xmlns:a16="http://schemas.microsoft.com/office/drawing/2014/main" id="{81872B47-BAEA-499F-B533-4CCA06B205E4}"/>
              </a:ext>
            </a:extLst>
          </p:cNvPr>
          <p:cNvSpPr>
            <a:spLocks noGrp="1"/>
          </p:cNvSpPr>
          <p:nvPr>
            <p:ph type="title"/>
          </p:nvPr>
        </p:nvSpPr>
        <p:spPr>
          <a:xfrm>
            <a:off x="284321" y="165835"/>
            <a:ext cx="1464966" cy="496266"/>
          </a:xfrm>
        </p:spPr>
        <p:txBody>
          <a:bodyPr>
            <a:normAutofit/>
          </a:bodyPr>
          <a:lstStyle/>
          <a:p>
            <a:r>
              <a:rPr lang="en-IN" sz="2800" b="1" spc="-20" dirty="0">
                <a:solidFill>
                  <a:srgbClr val="C00000"/>
                </a:solidFill>
              </a:rPr>
              <a:t>Regions</a:t>
            </a:r>
            <a:endParaRPr lang="en-IN" sz="2800" b="1" dirty="0">
              <a:solidFill>
                <a:srgbClr val="C00000"/>
              </a:solidFill>
            </a:endParaRPr>
          </a:p>
        </p:txBody>
      </p:sp>
      <p:sp>
        <p:nvSpPr>
          <p:cNvPr id="4" name="object 3">
            <a:extLst>
              <a:ext uri="{FF2B5EF4-FFF2-40B4-BE49-F238E27FC236}">
                <a16:creationId xmlns:a16="http://schemas.microsoft.com/office/drawing/2014/main" id="{5F3ED51B-B8A8-4228-B29F-BA1580B52956}"/>
              </a:ext>
            </a:extLst>
          </p:cNvPr>
          <p:cNvSpPr txBox="1"/>
          <p:nvPr/>
        </p:nvSpPr>
        <p:spPr>
          <a:xfrm>
            <a:off x="278242" y="653505"/>
            <a:ext cx="7142424" cy="6182462"/>
          </a:xfrm>
          <a:prstGeom prst="rect">
            <a:avLst/>
          </a:prstGeom>
        </p:spPr>
        <p:txBody>
          <a:bodyPr vert="horz" wrap="square" lIns="0" tIns="102870" rIns="0" bIns="0" rtlCol="0">
            <a:spAutoFit/>
          </a:bodyPr>
          <a:lstStyle/>
          <a:p>
            <a:pPr marL="299085" indent="-287020" algn="just">
              <a:lnSpc>
                <a:spcPct val="100000"/>
              </a:lnSpc>
              <a:buClr>
                <a:srgbClr val="83992A"/>
              </a:buClr>
              <a:buSzPct val="114583"/>
              <a:buFont typeface="Arial"/>
              <a:buChar char="•"/>
              <a:tabLst>
                <a:tab pos="299085" algn="l"/>
                <a:tab pos="299720" algn="l"/>
              </a:tabLst>
            </a:pPr>
            <a:r>
              <a:rPr spc="-5" dirty="0">
                <a:latin typeface="Garamond"/>
                <a:cs typeface="Garamond"/>
              </a:rPr>
              <a:t>UNIX system consists of </a:t>
            </a:r>
            <a:r>
              <a:rPr dirty="0">
                <a:latin typeface="Garamond"/>
                <a:cs typeface="Garamond"/>
              </a:rPr>
              <a:t>three logical </a:t>
            </a:r>
            <a:r>
              <a:rPr spc="-5" dirty="0">
                <a:latin typeface="Garamond"/>
                <a:cs typeface="Garamond"/>
              </a:rPr>
              <a:t>sections: text, data, and</a:t>
            </a:r>
            <a:r>
              <a:rPr spc="-245" dirty="0">
                <a:latin typeface="Garamond"/>
                <a:cs typeface="Garamond"/>
              </a:rPr>
              <a:t> </a:t>
            </a:r>
            <a:r>
              <a:rPr spc="-5" dirty="0">
                <a:latin typeface="Garamond"/>
                <a:cs typeface="Garamond"/>
              </a:rPr>
              <a:t>stack.</a:t>
            </a:r>
            <a:endParaRPr dirty="0">
              <a:latin typeface="Garamond"/>
              <a:cs typeface="Garamond"/>
            </a:endParaRPr>
          </a:p>
          <a:p>
            <a:pPr marL="299085" indent="-287020" algn="just">
              <a:lnSpc>
                <a:spcPct val="100000"/>
              </a:lnSpc>
              <a:buClr>
                <a:srgbClr val="83992A"/>
              </a:buClr>
              <a:buSzPct val="114583"/>
              <a:buFont typeface="Arial"/>
              <a:buChar char="•"/>
              <a:tabLst>
                <a:tab pos="299085" algn="l"/>
                <a:tab pos="299720" algn="l"/>
              </a:tabLst>
            </a:pPr>
            <a:r>
              <a:rPr u="heavy" spc="-10" dirty="0">
                <a:uFill>
                  <a:solidFill>
                    <a:srgbClr val="252525"/>
                  </a:solidFill>
                </a:uFill>
                <a:latin typeface="Garamond"/>
                <a:cs typeface="Garamond"/>
              </a:rPr>
              <a:t>Region</a:t>
            </a:r>
            <a:r>
              <a:rPr u="heavy" spc="-5" dirty="0">
                <a:uFill>
                  <a:solidFill>
                    <a:srgbClr val="252525"/>
                  </a:solidFill>
                </a:uFill>
                <a:latin typeface="Garamond"/>
                <a:cs typeface="Garamond"/>
              </a:rPr>
              <a:t> :-</a:t>
            </a:r>
            <a:endParaRPr dirty="0">
              <a:latin typeface="Garamond"/>
              <a:cs typeface="Garamond"/>
            </a:endParaRPr>
          </a:p>
          <a:p>
            <a:pPr marL="756285" marR="36195" lvl="1" indent="-287020" algn="just">
              <a:lnSpc>
                <a:spcPct val="100000"/>
              </a:lnSpc>
              <a:buClr>
                <a:srgbClr val="83992A"/>
              </a:buClr>
              <a:buSzPct val="115000"/>
              <a:buFont typeface="Arial"/>
              <a:buChar char="•"/>
              <a:tabLst>
                <a:tab pos="756285" algn="l"/>
                <a:tab pos="756920" algn="l"/>
              </a:tabLst>
            </a:pPr>
            <a:r>
              <a:rPr dirty="0">
                <a:latin typeface="Garamond"/>
                <a:cs typeface="Garamond"/>
              </a:rPr>
              <a:t>is a contiguous area </a:t>
            </a:r>
            <a:r>
              <a:rPr spc="-5" dirty="0">
                <a:latin typeface="Garamond"/>
                <a:cs typeface="Garamond"/>
              </a:rPr>
              <a:t>of </a:t>
            </a:r>
            <a:r>
              <a:rPr dirty="0">
                <a:latin typeface="Garamond"/>
                <a:cs typeface="Garamond"/>
              </a:rPr>
              <a:t>the </a:t>
            </a:r>
            <a:r>
              <a:rPr spc="5" dirty="0">
                <a:latin typeface="Garamond"/>
                <a:cs typeface="Garamond"/>
              </a:rPr>
              <a:t>virtual </a:t>
            </a:r>
            <a:r>
              <a:rPr dirty="0">
                <a:latin typeface="Garamond"/>
                <a:cs typeface="Garamond"/>
              </a:rPr>
              <a:t>address space </a:t>
            </a:r>
            <a:r>
              <a:rPr spc="-5" dirty="0">
                <a:latin typeface="Garamond"/>
                <a:cs typeface="Garamond"/>
              </a:rPr>
              <a:t>of </a:t>
            </a:r>
            <a:r>
              <a:rPr dirty="0">
                <a:latin typeface="Garamond"/>
                <a:cs typeface="Garamond"/>
              </a:rPr>
              <a:t>a </a:t>
            </a:r>
            <a:r>
              <a:rPr spc="-5" dirty="0">
                <a:latin typeface="Garamond"/>
                <a:cs typeface="Garamond"/>
              </a:rPr>
              <a:t>process </a:t>
            </a:r>
            <a:r>
              <a:rPr dirty="0">
                <a:latin typeface="Garamond"/>
                <a:cs typeface="Garamond"/>
              </a:rPr>
              <a:t>that can </a:t>
            </a:r>
            <a:r>
              <a:rPr spc="-5" dirty="0">
                <a:latin typeface="Garamond"/>
                <a:cs typeface="Garamond"/>
              </a:rPr>
              <a:t>be </a:t>
            </a:r>
            <a:r>
              <a:rPr dirty="0">
                <a:latin typeface="Garamond"/>
                <a:cs typeface="Garamond"/>
              </a:rPr>
              <a:t>treated </a:t>
            </a:r>
            <a:r>
              <a:rPr spc="-5" dirty="0">
                <a:latin typeface="Garamond"/>
                <a:cs typeface="Garamond"/>
              </a:rPr>
              <a:t>as </a:t>
            </a:r>
            <a:r>
              <a:rPr dirty="0">
                <a:latin typeface="Garamond"/>
                <a:cs typeface="Garamond"/>
              </a:rPr>
              <a:t>a distinct  </a:t>
            </a:r>
            <a:r>
              <a:rPr spc="-5" dirty="0">
                <a:latin typeface="Garamond"/>
                <a:cs typeface="Garamond"/>
              </a:rPr>
              <a:t>object </a:t>
            </a:r>
            <a:r>
              <a:rPr dirty="0">
                <a:latin typeface="Garamond"/>
                <a:cs typeface="Garamond"/>
              </a:rPr>
              <a:t>to </a:t>
            </a:r>
            <a:r>
              <a:rPr spc="-5" dirty="0">
                <a:latin typeface="Garamond"/>
                <a:cs typeface="Garamond"/>
              </a:rPr>
              <a:t>be </a:t>
            </a:r>
            <a:r>
              <a:rPr dirty="0">
                <a:latin typeface="Garamond"/>
                <a:cs typeface="Garamond"/>
              </a:rPr>
              <a:t>shared </a:t>
            </a:r>
            <a:r>
              <a:rPr spc="-5" dirty="0">
                <a:latin typeface="Garamond"/>
                <a:cs typeface="Garamond"/>
              </a:rPr>
              <a:t>or </a:t>
            </a:r>
            <a:r>
              <a:rPr dirty="0">
                <a:latin typeface="Garamond"/>
                <a:cs typeface="Garamond"/>
              </a:rPr>
              <a:t>protected.</a:t>
            </a:r>
          </a:p>
          <a:p>
            <a:pPr marL="756285" marR="5080" lvl="1" indent="-287020" algn="just">
              <a:lnSpc>
                <a:spcPct val="100000"/>
              </a:lnSpc>
              <a:buClr>
                <a:srgbClr val="83992A"/>
              </a:buClr>
              <a:buSzPct val="115000"/>
              <a:buFont typeface="Arial"/>
              <a:buChar char="•"/>
              <a:tabLst>
                <a:tab pos="756285" algn="l"/>
                <a:tab pos="756920" algn="l"/>
              </a:tabLst>
            </a:pPr>
            <a:r>
              <a:rPr dirty="0">
                <a:latin typeface="Garamond"/>
                <a:cs typeface="Garamond"/>
              </a:rPr>
              <a:t>text, data, </a:t>
            </a:r>
            <a:r>
              <a:rPr spc="-5" dirty="0">
                <a:latin typeface="Garamond"/>
                <a:cs typeface="Garamond"/>
              </a:rPr>
              <a:t>and stack </a:t>
            </a:r>
            <a:r>
              <a:rPr dirty="0">
                <a:latin typeface="Garamond"/>
                <a:cs typeface="Garamond"/>
              </a:rPr>
              <a:t>usually </a:t>
            </a:r>
            <a:r>
              <a:rPr spc="15" dirty="0">
                <a:latin typeface="Garamond"/>
                <a:cs typeface="Garamond"/>
              </a:rPr>
              <a:t>form </a:t>
            </a:r>
            <a:r>
              <a:rPr dirty="0">
                <a:latin typeface="Garamond"/>
                <a:cs typeface="Garamond"/>
              </a:rPr>
              <a:t>separate regions </a:t>
            </a:r>
            <a:r>
              <a:rPr spc="-5" dirty="0">
                <a:latin typeface="Garamond"/>
                <a:cs typeface="Garamond"/>
              </a:rPr>
              <a:t>of </a:t>
            </a:r>
            <a:r>
              <a:rPr dirty="0">
                <a:latin typeface="Garamond"/>
                <a:cs typeface="Garamond"/>
              </a:rPr>
              <a:t>a </a:t>
            </a:r>
            <a:r>
              <a:rPr spc="-10" dirty="0">
                <a:latin typeface="Garamond"/>
                <a:cs typeface="Garamond"/>
              </a:rPr>
              <a:t>process. </a:t>
            </a:r>
            <a:r>
              <a:rPr spc="-5" dirty="0">
                <a:latin typeface="Garamond"/>
                <a:cs typeface="Garamond"/>
              </a:rPr>
              <a:t>Several </a:t>
            </a:r>
            <a:r>
              <a:rPr dirty="0">
                <a:latin typeface="Garamond"/>
                <a:cs typeface="Garamond"/>
              </a:rPr>
              <a:t>processes can share a  region.</a:t>
            </a:r>
          </a:p>
          <a:p>
            <a:pPr marL="756285" marR="622300" lvl="1" indent="-287020" algn="just">
              <a:lnSpc>
                <a:spcPct val="100000"/>
              </a:lnSpc>
              <a:buClr>
                <a:srgbClr val="83992A"/>
              </a:buClr>
              <a:buSzPct val="115000"/>
              <a:buFont typeface="Arial"/>
              <a:buChar char="•"/>
              <a:tabLst>
                <a:tab pos="756285" algn="l"/>
                <a:tab pos="756920" algn="l"/>
              </a:tabLst>
            </a:pPr>
            <a:r>
              <a:rPr spc="10" dirty="0">
                <a:latin typeface="Garamond"/>
                <a:cs typeface="Garamond"/>
              </a:rPr>
              <a:t>The </a:t>
            </a:r>
            <a:r>
              <a:rPr dirty="0">
                <a:latin typeface="Garamond"/>
                <a:cs typeface="Garamond"/>
              </a:rPr>
              <a:t>kernel </a:t>
            </a:r>
            <a:r>
              <a:rPr spc="-5" dirty="0">
                <a:latin typeface="Garamond"/>
                <a:cs typeface="Garamond"/>
              </a:rPr>
              <a:t>contains </a:t>
            </a:r>
            <a:r>
              <a:rPr dirty="0">
                <a:latin typeface="Garamond"/>
                <a:cs typeface="Garamond"/>
              </a:rPr>
              <a:t>a region table and </a:t>
            </a:r>
            <a:r>
              <a:rPr spc="-5" dirty="0">
                <a:latin typeface="Garamond"/>
                <a:cs typeface="Garamond"/>
              </a:rPr>
              <a:t>allocates an </a:t>
            </a:r>
            <a:r>
              <a:rPr spc="10" dirty="0">
                <a:latin typeface="Garamond"/>
                <a:cs typeface="Garamond"/>
              </a:rPr>
              <a:t>entry </a:t>
            </a:r>
            <a:r>
              <a:rPr dirty="0">
                <a:latin typeface="Garamond"/>
                <a:cs typeface="Garamond"/>
              </a:rPr>
              <a:t>from the table for </a:t>
            </a:r>
            <a:r>
              <a:rPr spc="-5" dirty="0">
                <a:latin typeface="Garamond"/>
                <a:cs typeface="Garamond"/>
              </a:rPr>
              <a:t>each </a:t>
            </a:r>
            <a:r>
              <a:rPr spc="-15" dirty="0">
                <a:latin typeface="Garamond"/>
                <a:cs typeface="Garamond"/>
              </a:rPr>
              <a:t>active  </a:t>
            </a:r>
            <a:r>
              <a:rPr dirty="0">
                <a:latin typeface="Garamond"/>
                <a:cs typeface="Garamond"/>
              </a:rPr>
              <a:t>region in the system.</a:t>
            </a:r>
          </a:p>
          <a:p>
            <a:pPr marL="756285" lvl="1" indent="-287655" algn="just">
              <a:lnSpc>
                <a:spcPct val="100000"/>
              </a:lnSpc>
              <a:buClr>
                <a:srgbClr val="83992A"/>
              </a:buClr>
              <a:buSzPct val="115000"/>
              <a:buFont typeface="Arial"/>
              <a:buChar char="•"/>
              <a:tabLst>
                <a:tab pos="756285" algn="l"/>
                <a:tab pos="756920" algn="l"/>
              </a:tabLst>
            </a:pPr>
            <a:r>
              <a:rPr dirty="0">
                <a:latin typeface="Garamond"/>
                <a:cs typeface="Garamond"/>
              </a:rPr>
              <a:t>Shared regions </a:t>
            </a:r>
            <a:r>
              <a:rPr spc="-5" dirty="0">
                <a:latin typeface="Garamond"/>
                <a:cs typeface="Garamond"/>
              </a:rPr>
              <a:t>may </a:t>
            </a:r>
            <a:r>
              <a:rPr spc="-20" dirty="0">
                <a:latin typeface="Garamond"/>
                <a:cs typeface="Garamond"/>
              </a:rPr>
              <a:t>have </a:t>
            </a:r>
            <a:r>
              <a:rPr dirty="0">
                <a:latin typeface="Garamond"/>
                <a:cs typeface="Garamond"/>
              </a:rPr>
              <a:t>different </a:t>
            </a:r>
            <a:r>
              <a:rPr spc="5" dirty="0">
                <a:latin typeface="Garamond"/>
                <a:cs typeface="Garamond"/>
              </a:rPr>
              <a:t>virtual </a:t>
            </a:r>
            <a:r>
              <a:rPr dirty="0">
                <a:latin typeface="Garamond"/>
                <a:cs typeface="Garamond"/>
              </a:rPr>
              <a:t>addresses in </a:t>
            </a:r>
            <a:r>
              <a:rPr spc="-5" dirty="0">
                <a:latin typeface="Garamond"/>
                <a:cs typeface="Garamond"/>
              </a:rPr>
              <a:t>each</a:t>
            </a:r>
            <a:r>
              <a:rPr spc="-65" dirty="0">
                <a:latin typeface="Garamond"/>
                <a:cs typeface="Garamond"/>
              </a:rPr>
              <a:t> </a:t>
            </a:r>
            <a:r>
              <a:rPr spc="-5" dirty="0">
                <a:latin typeface="Garamond"/>
                <a:cs typeface="Garamond"/>
              </a:rPr>
              <a:t>process</a:t>
            </a:r>
            <a:endParaRPr lang="en-IN" spc="-5" dirty="0">
              <a:latin typeface="Garamond"/>
              <a:cs typeface="Garamond"/>
            </a:endParaRPr>
          </a:p>
          <a:p>
            <a:pPr marL="299085" indent="-287020" algn="just">
              <a:lnSpc>
                <a:spcPct val="100000"/>
              </a:lnSpc>
              <a:spcBef>
                <a:spcPts val="940"/>
              </a:spcBef>
              <a:buClr>
                <a:srgbClr val="83992A"/>
              </a:buClr>
              <a:buSzPct val="114583"/>
              <a:buFont typeface="Arial"/>
              <a:buChar char="•"/>
              <a:tabLst>
                <a:tab pos="299085" algn="l"/>
                <a:tab pos="299720" algn="l"/>
              </a:tabLst>
            </a:pPr>
            <a:r>
              <a:rPr lang="en-US" u="heavy" dirty="0" err="1">
                <a:uFill>
                  <a:solidFill>
                    <a:srgbClr val="252525"/>
                  </a:solidFill>
                </a:uFill>
                <a:latin typeface="Garamond"/>
                <a:cs typeface="Garamond"/>
              </a:rPr>
              <a:t>Pregion</a:t>
            </a:r>
            <a:r>
              <a:rPr lang="en-US" u="heavy" spc="-20" dirty="0">
                <a:uFill>
                  <a:solidFill>
                    <a:srgbClr val="252525"/>
                  </a:solidFill>
                </a:uFill>
                <a:latin typeface="Garamond"/>
                <a:cs typeface="Garamond"/>
              </a:rPr>
              <a:t> </a:t>
            </a:r>
            <a:r>
              <a:rPr lang="en-US" u="heavy" spc="-5" dirty="0">
                <a:uFill>
                  <a:solidFill>
                    <a:srgbClr val="252525"/>
                  </a:solidFill>
                </a:uFill>
                <a:latin typeface="Garamond"/>
                <a:cs typeface="Garamond"/>
              </a:rPr>
              <a:t>:-</a:t>
            </a:r>
            <a:endParaRPr lang="en-US" dirty="0">
              <a:latin typeface="Garamond"/>
              <a:cs typeface="Garamond"/>
            </a:endParaRPr>
          </a:p>
          <a:p>
            <a:pPr marL="756285" lvl="1" indent="-287020" algn="just">
              <a:lnSpc>
                <a:spcPct val="100000"/>
              </a:lnSpc>
              <a:spcBef>
                <a:spcPts val="1115"/>
              </a:spcBef>
              <a:buClr>
                <a:srgbClr val="83992A"/>
              </a:buClr>
              <a:buSzPct val="115000"/>
              <a:buFont typeface="Arial"/>
              <a:buChar char="•"/>
              <a:tabLst>
                <a:tab pos="756285" algn="l"/>
                <a:tab pos="756920" algn="l"/>
              </a:tabLst>
            </a:pPr>
            <a:r>
              <a:rPr lang="en-US" spc="-5" dirty="0">
                <a:latin typeface="Garamond"/>
                <a:cs typeface="Garamond"/>
              </a:rPr>
              <a:t>Each process </a:t>
            </a:r>
            <a:r>
              <a:rPr lang="en-US" dirty="0">
                <a:latin typeface="Garamond"/>
                <a:cs typeface="Garamond"/>
              </a:rPr>
              <a:t>contains a </a:t>
            </a:r>
            <a:r>
              <a:rPr lang="en-US" spc="-15" dirty="0">
                <a:latin typeface="Garamond"/>
                <a:cs typeface="Garamond"/>
              </a:rPr>
              <a:t>private </a:t>
            </a:r>
            <a:r>
              <a:rPr lang="en-US" spc="-5" dirty="0">
                <a:latin typeface="Garamond"/>
                <a:cs typeface="Garamond"/>
              </a:rPr>
              <a:t>per process </a:t>
            </a:r>
            <a:r>
              <a:rPr lang="en-US" dirty="0">
                <a:latin typeface="Garamond"/>
                <a:cs typeface="Garamond"/>
              </a:rPr>
              <a:t>region </a:t>
            </a:r>
            <a:r>
              <a:rPr lang="en-US" spc="-5" dirty="0">
                <a:latin typeface="Garamond"/>
                <a:cs typeface="Garamond"/>
              </a:rPr>
              <a:t>table, </a:t>
            </a:r>
            <a:r>
              <a:rPr lang="en-US" dirty="0">
                <a:latin typeface="Garamond"/>
                <a:cs typeface="Garamond"/>
              </a:rPr>
              <a:t>called a</a:t>
            </a:r>
            <a:r>
              <a:rPr lang="en-US" spc="10" dirty="0">
                <a:latin typeface="Garamond"/>
                <a:cs typeface="Garamond"/>
              </a:rPr>
              <a:t> </a:t>
            </a:r>
            <a:r>
              <a:rPr lang="en-US" spc="-5" dirty="0" err="1">
                <a:latin typeface="Garamond"/>
                <a:cs typeface="Garamond"/>
              </a:rPr>
              <a:t>pregion</a:t>
            </a:r>
            <a:r>
              <a:rPr lang="en-US" spc="-5" dirty="0">
                <a:latin typeface="Garamond"/>
                <a:cs typeface="Garamond"/>
              </a:rPr>
              <a:t>.</a:t>
            </a:r>
            <a:endParaRPr lang="en-US" dirty="0">
              <a:latin typeface="Garamond"/>
              <a:cs typeface="Garamond"/>
            </a:endParaRPr>
          </a:p>
          <a:p>
            <a:pPr marL="756285" marR="5080" lvl="1" indent="-287020" algn="just">
              <a:lnSpc>
                <a:spcPct val="100000"/>
              </a:lnSpc>
              <a:buClr>
                <a:srgbClr val="83992A"/>
              </a:buClr>
              <a:buSzPct val="115000"/>
              <a:buFont typeface="Arial"/>
              <a:buChar char="•"/>
              <a:tabLst>
                <a:tab pos="756285" algn="l"/>
                <a:tab pos="756920" algn="l"/>
              </a:tabLst>
            </a:pPr>
            <a:r>
              <a:rPr lang="en-US" dirty="0" err="1">
                <a:latin typeface="Garamond"/>
                <a:cs typeface="Garamond"/>
              </a:rPr>
              <a:t>Pregion</a:t>
            </a:r>
            <a:r>
              <a:rPr lang="en-US" dirty="0">
                <a:latin typeface="Garamond"/>
                <a:cs typeface="Garamond"/>
              </a:rPr>
              <a:t> entries </a:t>
            </a:r>
            <a:r>
              <a:rPr lang="en-US" spc="-5" dirty="0">
                <a:latin typeface="Garamond"/>
                <a:cs typeface="Garamond"/>
              </a:rPr>
              <a:t>may </a:t>
            </a:r>
            <a:r>
              <a:rPr lang="en-US" dirty="0">
                <a:latin typeface="Garamond"/>
                <a:cs typeface="Garamond"/>
              </a:rPr>
              <a:t>exist in the </a:t>
            </a:r>
            <a:r>
              <a:rPr lang="en-US" spc="-5" dirty="0">
                <a:latin typeface="Garamond"/>
                <a:cs typeface="Garamond"/>
              </a:rPr>
              <a:t>process table, </a:t>
            </a:r>
            <a:r>
              <a:rPr lang="en-US" dirty="0">
                <a:latin typeface="Garamond"/>
                <a:cs typeface="Garamond"/>
              </a:rPr>
              <a:t>the u area, </a:t>
            </a:r>
            <a:r>
              <a:rPr lang="en-US" spc="-5" dirty="0">
                <a:latin typeface="Garamond"/>
                <a:cs typeface="Garamond"/>
              </a:rPr>
              <a:t>or </a:t>
            </a:r>
            <a:r>
              <a:rPr lang="en-US" dirty="0">
                <a:latin typeface="Garamond"/>
                <a:cs typeface="Garamond"/>
              </a:rPr>
              <a:t>in a separately </a:t>
            </a:r>
            <a:r>
              <a:rPr lang="en-US" spc="-5" dirty="0">
                <a:latin typeface="Garamond"/>
                <a:cs typeface="Garamond"/>
              </a:rPr>
              <a:t>allocated  </a:t>
            </a:r>
            <a:r>
              <a:rPr lang="en-US" dirty="0">
                <a:latin typeface="Garamond"/>
                <a:cs typeface="Garamond"/>
              </a:rPr>
              <a:t>area </a:t>
            </a:r>
            <a:r>
              <a:rPr lang="en-US" spc="-5" dirty="0">
                <a:latin typeface="Garamond"/>
                <a:cs typeface="Garamond"/>
              </a:rPr>
              <a:t>of </a:t>
            </a:r>
            <a:r>
              <a:rPr lang="en-US" spc="-15" dirty="0">
                <a:latin typeface="Garamond"/>
                <a:cs typeface="Garamond"/>
              </a:rPr>
              <a:t>memory, </a:t>
            </a:r>
            <a:r>
              <a:rPr lang="en-US" dirty="0">
                <a:latin typeface="Garamond"/>
                <a:cs typeface="Garamond"/>
              </a:rPr>
              <a:t>dependent </a:t>
            </a:r>
            <a:r>
              <a:rPr lang="en-US" spc="-5" dirty="0">
                <a:latin typeface="Garamond"/>
                <a:cs typeface="Garamond"/>
              </a:rPr>
              <a:t>on </a:t>
            </a:r>
            <a:r>
              <a:rPr lang="en-US" dirty="0">
                <a:latin typeface="Garamond"/>
                <a:cs typeface="Garamond"/>
              </a:rPr>
              <a:t>the</a:t>
            </a:r>
            <a:r>
              <a:rPr lang="en-US" spc="-254" dirty="0">
                <a:latin typeface="Garamond"/>
                <a:cs typeface="Garamond"/>
              </a:rPr>
              <a:t> </a:t>
            </a:r>
            <a:r>
              <a:rPr lang="en-US" spc="-5" dirty="0">
                <a:latin typeface="Garamond"/>
                <a:cs typeface="Garamond"/>
              </a:rPr>
              <a:t>implementation.</a:t>
            </a:r>
            <a:endParaRPr lang="en-US" dirty="0">
              <a:latin typeface="Garamond"/>
              <a:cs typeface="Garamond"/>
            </a:endParaRPr>
          </a:p>
          <a:p>
            <a:pPr marL="756285" marR="236854" lvl="1" indent="-287020" algn="just">
              <a:lnSpc>
                <a:spcPct val="100000"/>
              </a:lnSpc>
              <a:spcBef>
                <a:spcPts val="1080"/>
              </a:spcBef>
              <a:buClr>
                <a:srgbClr val="83992A"/>
              </a:buClr>
              <a:buSzPct val="115000"/>
              <a:buFont typeface="Arial"/>
              <a:buChar char="•"/>
              <a:tabLst>
                <a:tab pos="756285" algn="l"/>
                <a:tab pos="756920" algn="l"/>
              </a:tabLst>
            </a:pPr>
            <a:r>
              <a:rPr lang="en-US" spc="-5" dirty="0">
                <a:latin typeface="Garamond"/>
                <a:cs typeface="Garamond"/>
              </a:rPr>
              <a:t>Each </a:t>
            </a:r>
            <a:r>
              <a:rPr lang="en-US" dirty="0" err="1">
                <a:latin typeface="Garamond"/>
                <a:cs typeface="Garamond"/>
              </a:rPr>
              <a:t>pregion</a:t>
            </a:r>
            <a:r>
              <a:rPr lang="en-US" dirty="0">
                <a:latin typeface="Garamond"/>
                <a:cs typeface="Garamond"/>
              </a:rPr>
              <a:t> </a:t>
            </a:r>
            <a:r>
              <a:rPr lang="en-US" spc="10" dirty="0">
                <a:latin typeface="Garamond"/>
                <a:cs typeface="Garamond"/>
              </a:rPr>
              <a:t>entry </a:t>
            </a:r>
            <a:r>
              <a:rPr lang="en-US" spc="-5" dirty="0">
                <a:latin typeface="Garamond"/>
                <a:cs typeface="Garamond"/>
              </a:rPr>
              <a:t>points </a:t>
            </a:r>
            <a:r>
              <a:rPr lang="en-US" dirty="0">
                <a:latin typeface="Garamond"/>
                <a:cs typeface="Garamond"/>
              </a:rPr>
              <a:t>to a region table </a:t>
            </a:r>
            <a:r>
              <a:rPr lang="en-US" spc="10" dirty="0">
                <a:latin typeface="Garamond"/>
                <a:cs typeface="Garamond"/>
              </a:rPr>
              <a:t>entry </a:t>
            </a:r>
            <a:r>
              <a:rPr lang="en-US" spc="-5" dirty="0">
                <a:latin typeface="Garamond"/>
                <a:cs typeface="Garamond"/>
              </a:rPr>
              <a:t>and </a:t>
            </a:r>
            <a:r>
              <a:rPr lang="en-US" dirty="0">
                <a:latin typeface="Garamond"/>
                <a:cs typeface="Garamond"/>
              </a:rPr>
              <a:t>contains the </a:t>
            </a:r>
            <a:r>
              <a:rPr lang="en-US" spc="5" dirty="0">
                <a:latin typeface="Garamond"/>
                <a:cs typeface="Garamond"/>
              </a:rPr>
              <a:t>starting virtual  </a:t>
            </a:r>
            <a:r>
              <a:rPr lang="en-US" dirty="0">
                <a:latin typeface="Garamond"/>
                <a:cs typeface="Garamond"/>
              </a:rPr>
              <a:t>address </a:t>
            </a:r>
            <a:r>
              <a:rPr lang="en-US" spc="-5" dirty="0">
                <a:latin typeface="Garamond"/>
                <a:cs typeface="Garamond"/>
              </a:rPr>
              <a:t>of </a:t>
            </a:r>
            <a:r>
              <a:rPr lang="en-US" dirty="0">
                <a:latin typeface="Garamond"/>
                <a:cs typeface="Garamond"/>
              </a:rPr>
              <a:t>the region in the</a:t>
            </a:r>
            <a:r>
              <a:rPr lang="en-US" spc="-270" dirty="0">
                <a:latin typeface="Garamond"/>
                <a:cs typeface="Garamond"/>
              </a:rPr>
              <a:t> </a:t>
            </a:r>
            <a:r>
              <a:rPr lang="en-US" spc="-10" dirty="0">
                <a:latin typeface="Garamond"/>
                <a:cs typeface="Garamond"/>
              </a:rPr>
              <a:t>process.</a:t>
            </a:r>
            <a:endParaRPr lang="en-US" dirty="0">
              <a:latin typeface="Garamond"/>
              <a:cs typeface="Garamond"/>
            </a:endParaRPr>
          </a:p>
          <a:p>
            <a:pPr marL="756285" marR="78105" lvl="1" indent="-287020" algn="just">
              <a:lnSpc>
                <a:spcPct val="100000"/>
              </a:lnSpc>
              <a:spcBef>
                <a:spcPts val="1080"/>
              </a:spcBef>
              <a:buClr>
                <a:srgbClr val="83992A"/>
              </a:buClr>
              <a:buSzPct val="115000"/>
              <a:buFont typeface="Arial"/>
              <a:buChar char="•"/>
              <a:tabLst>
                <a:tab pos="756285" algn="l"/>
                <a:tab pos="756920" algn="l"/>
              </a:tabLst>
            </a:pPr>
            <a:r>
              <a:rPr lang="en-US" spc="10" dirty="0">
                <a:latin typeface="Garamond"/>
                <a:cs typeface="Garamond"/>
              </a:rPr>
              <a:t>The </a:t>
            </a:r>
            <a:r>
              <a:rPr lang="en-US" dirty="0" err="1">
                <a:latin typeface="Garamond"/>
                <a:cs typeface="Garamond"/>
              </a:rPr>
              <a:t>pregion</a:t>
            </a:r>
            <a:r>
              <a:rPr lang="en-US" dirty="0">
                <a:latin typeface="Garamond"/>
                <a:cs typeface="Garamond"/>
              </a:rPr>
              <a:t> </a:t>
            </a:r>
            <a:r>
              <a:rPr lang="en-US" spc="10" dirty="0">
                <a:latin typeface="Garamond"/>
                <a:cs typeface="Garamond"/>
              </a:rPr>
              <a:t>entry </a:t>
            </a:r>
            <a:r>
              <a:rPr lang="en-US" spc="-5" dirty="0">
                <a:latin typeface="Garamond"/>
                <a:cs typeface="Garamond"/>
              </a:rPr>
              <a:t>also </a:t>
            </a:r>
            <a:r>
              <a:rPr lang="en-US" dirty="0">
                <a:latin typeface="Garamond"/>
                <a:cs typeface="Garamond"/>
              </a:rPr>
              <a:t>contains a </a:t>
            </a:r>
            <a:r>
              <a:rPr lang="en-US" spc="5" dirty="0">
                <a:latin typeface="Garamond"/>
                <a:cs typeface="Garamond"/>
              </a:rPr>
              <a:t>permission </a:t>
            </a:r>
            <a:r>
              <a:rPr lang="en-US" dirty="0">
                <a:latin typeface="Garamond"/>
                <a:cs typeface="Garamond"/>
              </a:rPr>
              <a:t>field that indicates the type </a:t>
            </a:r>
            <a:r>
              <a:rPr lang="en-US" spc="-5" dirty="0">
                <a:latin typeface="Garamond"/>
                <a:cs typeface="Garamond"/>
              </a:rPr>
              <a:t>of </a:t>
            </a:r>
            <a:r>
              <a:rPr lang="en-US" dirty="0">
                <a:latin typeface="Garamond"/>
                <a:cs typeface="Garamond"/>
              </a:rPr>
              <a:t>access  </a:t>
            </a:r>
            <a:r>
              <a:rPr lang="en-US" spc="-10" dirty="0">
                <a:latin typeface="Garamond"/>
                <a:cs typeface="Garamond"/>
              </a:rPr>
              <a:t>allowed </a:t>
            </a:r>
            <a:r>
              <a:rPr lang="en-US" dirty="0">
                <a:latin typeface="Garamond"/>
                <a:cs typeface="Garamond"/>
              </a:rPr>
              <a:t>the process: </a:t>
            </a:r>
            <a:r>
              <a:rPr lang="en-US" spc="-20" dirty="0">
                <a:latin typeface="Garamond"/>
                <a:cs typeface="Garamond"/>
              </a:rPr>
              <a:t>read-only, </a:t>
            </a:r>
            <a:r>
              <a:rPr lang="en-US" spc="-5" dirty="0">
                <a:latin typeface="Garamond"/>
                <a:cs typeface="Garamond"/>
              </a:rPr>
              <a:t>read-write, or read-execute.</a:t>
            </a:r>
            <a:endParaRPr lang="en-US" dirty="0">
              <a:latin typeface="Garamond"/>
              <a:cs typeface="Garamond"/>
            </a:endParaRPr>
          </a:p>
          <a:p>
            <a:pPr marL="756285" lvl="1" indent="-287655" algn="just">
              <a:lnSpc>
                <a:spcPct val="100000"/>
              </a:lnSpc>
              <a:buClr>
                <a:srgbClr val="83992A"/>
              </a:buClr>
              <a:buSzPct val="115000"/>
              <a:buFont typeface="Arial"/>
              <a:buChar char="•"/>
              <a:tabLst>
                <a:tab pos="756285" algn="l"/>
                <a:tab pos="756920" algn="l"/>
              </a:tabLst>
            </a:pPr>
            <a:endParaRPr dirty="0">
              <a:latin typeface="Garamond"/>
              <a:cs typeface="Garamond"/>
            </a:endParaRPr>
          </a:p>
        </p:txBody>
      </p:sp>
      <p:sp>
        <p:nvSpPr>
          <p:cNvPr id="7" name="object 4">
            <a:extLst>
              <a:ext uri="{FF2B5EF4-FFF2-40B4-BE49-F238E27FC236}">
                <a16:creationId xmlns:a16="http://schemas.microsoft.com/office/drawing/2014/main" id="{C9839666-6EF5-4500-9898-4492D89AD233}"/>
              </a:ext>
            </a:extLst>
          </p:cNvPr>
          <p:cNvSpPr/>
          <p:nvPr/>
        </p:nvSpPr>
        <p:spPr>
          <a:xfrm>
            <a:off x="8045773" y="2746340"/>
            <a:ext cx="4046444" cy="3185160"/>
          </a:xfrm>
          <a:prstGeom prst="rect">
            <a:avLst/>
          </a:prstGeom>
          <a:blipFill>
            <a:blip r:embed="rId3" cstate="print"/>
            <a:stretch>
              <a:fillRect/>
            </a:stretch>
          </a:blipFill>
        </p:spPr>
        <p:txBody>
          <a:bodyPr wrap="square" lIns="0" tIns="0" rIns="0" bIns="0" rtlCol="0"/>
          <a:lstStyle/>
          <a:p>
            <a:endParaRPr/>
          </a:p>
        </p:txBody>
      </p:sp>
      <p:sp>
        <p:nvSpPr>
          <p:cNvPr id="10" name="object 5">
            <a:extLst>
              <a:ext uri="{FF2B5EF4-FFF2-40B4-BE49-F238E27FC236}">
                <a16:creationId xmlns:a16="http://schemas.microsoft.com/office/drawing/2014/main" id="{B685151A-C954-4296-9D41-0D67A227084F}"/>
              </a:ext>
            </a:extLst>
          </p:cNvPr>
          <p:cNvSpPr txBox="1"/>
          <p:nvPr/>
        </p:nvSpPr>
        <p:spPr>
          <a:xfrm>
            <a:off x="7923022" y="1303540"/>
            <a:ext cx="4169195" cy="1395895"/>
          </a:xfrm>
          <a:prstGeom prst="rect">
            <a:avLst/>
          </a:prstGeom>
        </p:spPr>
        <p:txBody>
          <a:bodyPr vert="horz" wrap="square" lIns="0" tIns="74295" rIns="0" bIns="0" rtlCol="0">
            <a:spAutoFit/>
          </a:bodyPr>
          <a:lstStyle/>
          <a:p>
            <a:pPr marL="12700" marR="5080">
              <a:spcBef>
                <a:spcPts val="700"/>
              </a:spcBef>
            </a:pPr>
            <a:r>
              <a:rPr lang="en-IN" sz="2000" b="1" spc="-70" dirty="0" err="1">
                <a:solidFill>
                  <a:srgbClr val="C00000"/>
                </a:solidFill>
              </a:rPr>
              <a:t>Eg.</a:t>
            </a:r>
            <a:r>
              <a:rPr lang="en-IN" sz="2000" b="1" spc="-5" dirty="0">
                <a:solidFill>
                  <a:srgbClr val="C00000"/>
                </a:solidFill>
              </a:rPr>
              <a:t> Of Processes &amp;</a:t>
            </a:r>
            <a:r>
              <a:rPr lang="en-IN" sz="2000" b="1" spc="-30" dirty="0">
                <a:solidFill>
                  <a:srgbClr val="C00000"/>
                </a:solidFill>
              </a:rPr>
              <a:t> </a:t>
            </a:r>
            <a:r>
              <a:rPr lang="en-IN" sz="2000" b="1" spc="-5" dirty="0">
                <a:solidFill>
                  <a:srgbClr val="C00000"/>
                </a:solidFill>
              </a:rPr>
              <a:t>Regions</a:t>
            </a:r>
            <a:endParaRPr lang="en-IN" sz="2000" dirty="0"/>
          </a:p>
          <a:p>
            <a:pPr marL="12700" marR="5080">
              <a:lnSpc>
                <a:spcPct val="100000"/>
              </a:lnSpc>
              <a:spcBef>
                <a:spcPts val="700"/>
              </a:spcBef>
            </a:pPr>
            <a:r>
              <a:rPr sz="2000" spc="10" dirty="0">
                <a:latin typeface="Garamond"/>
                <a:cs typeface="Garamond"/>
              </a:rPr>
              <a:t>The </a:t>
            </a:r>
            <a:r>
              <a:rPr sz="2000" spc="5" dirty="0">
                <a:latin typeface="Garamond"/>
                <a:cs typeface="Garamond"/>
              </a:rPr>
              <a:t>concept </a:t>
            </a:r>
            <a:r>
              <a:rPr sz="2000" spc="-5" dirty="0">
                <a:latin typeface="Garamond"/>
                <a:cs typeface="Garamond"/>
              </a:rPr>
              <a:t>of </a:t>
            </a:r>
            <a:r>
              <a:rPr sz="2000" dirty="0">
                <a:latin typeface="Garamond"/>
                <a:cs typeface="Garamond"/>
              </a:rPr>
              <a:t>the region is independent </a:t>
            </a:r>
            <a:r>
              <a:rPr sz="2000" spc="-5" dirty="0">
                <a:latin typeface="Garamond"/>
                <a:cs typeface="Garamond"/>
              </a:rPr>
              <a:t>of </a:t>
            </a:r>
            <a:r>
              <a:rPr sz="2000" dirty="0">
                <a:latin typeface="Garamond"/>
                <a:cs typeface="Garamond"/>
              </a:rPr>
              <a:t>the </a:t>
            </a:r>
            <a:r>
              <a:rPr sz="2000" spc="10" dirty="0">
                <a:latin typeface="Garamond"/>
                <a:cs typeface="Garamond"/>
              </a:rPr>
              <a:t>memory </a:t>
            </a:r>
            <a:r>
              <a:rPr sz="2000" spc="5" dirty="0">
                <a:latin typeface="Garamond"/>
                <a:cs typeface="Garamond"/>
              </a:rPr>
              <a:t>management </a:t>
            </a:r>
            <a:r>
              <a:rPr sz="2000" spc="-5" dirty="0">
                <a:latin typeface="Garamond"/>
                <a:cs typeface="Garamond"/>
              </a:rPr>
              <a:t>policies </a:t>
            </a:r>
            <a:r>
              <a:rPr sz="2000" dirty="0">
                <a:latin typeface="Garamond"/>
                <a:cs typeface="Garamond"/>
              </a:rPr>
              <a:t>implemented </a:t>
            </a:r>
            <a:r>
              <a:rPr sz="2000" spc="-15" dirty="0">
                <a:latin typeface="Garamond"/>
                <a:cs typeface="Garamond"/>
              </a:rPr>
              <a:t>by  </a:t>
            </a:r>
            <a:r>
              <a:rPr sz="2000" dirty="0">
                <a:latin typeface="Garamond"/>
                <a:cs typeface="Garamond"/>
              </a:rPr>
              <a:t>the operating system</a:t>
            </a:r>
          </a:p>
        </p:txBody>
      </p:sp>
    </p:spTree>
    <p:extLst>
      <p:ext uri="{BB962C8B-B14F-4D97-AF65-F5344CB8AC3E}">
        <p14:creationId xmlns:p14="http://schemas.microsoft.com/office/powerpoint/2010/main" val="3967915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Content Placeholder 5">
            <a:extLst>
              <a:ext uri="{FF2B5EF4-FFF2-40B4-BE49-F238E27FC236}">
                <a16:creationId xmlns:a16="http://schemas.microsoft.com/office/drawing/2014/main" id="{E6C826A1-B73E-4D43-9299-EAA341587B58}"/>
              </a:ext>
            </a:extLst>
          </p:cNvPr>
          <p:cNvSpPr>
            <a:spLocks noGrp="1"/>
          </p:cNvSpPr>
          <p:nvPr>
            <p:ph idx="1"/>
          </p:nvPr>
        </p:nvSpPr>
        <p:spPr>
          <a:xfrm>
            <a:off x="391593" y="1105332"/>
            <a:ext cx="10515600" cy="4351338"/>
          </a:xfrm>
        </p:spPr>
        <p:txBody>
          <a:bodyPr>
            <a:normAutofit/>
          </a:bodyPr>
          <a:lstStyle/>
          <a:p>
            <a:endParaRPr lang="en-US" altLang="en-US" sz="2800" dirty="0">
              <a:solidFill>
                <a:srgbClr val="A50021"/>
              </a:solidFill>
            </a:endParaRPr>
          </a:p>
          <a:p>
            <a:pPr marL="0" indent="0">
              <a:buNone/>
            </a:pPr>
            <a:endParaRPr lang="en-IN" dirty="0"/>
          </a:p>
          <a:p>
            <a:pPr marL="0" indent="0">
              <a:buNone/>
            </a:pPr>
            <a:endParaRPr lang="en-IN" dirty="0"/>
          </a:p>
        </p:txBody>
      </p:sp>
      <p:sp>
        <p:nvSpPr>
          <p:cNvPr id="20" name="Rectangle 3">
            <a:extLst>
              <a:ext uri="{FF2B5EF4-FFF2-40B4-BE49-F238E27FC236}">
                <a16:creationId xmlns:a16="http://schemas.microsoft.com/office/drawing/2014/main" id="{05FD559C-DC44-4A2C-A617-F65387550E94}"/>
              </a:ext>
            </a:extLst>
          </p:cNvPr>
          <p:cNvSpPr txBox="1">
            <a:spLocks noChangeArrowheads="1"/>
          </p:cNvSpPr>
          <p:nvPr/>
        </p:nvSpPr>
        <p:spPr>
          <a:xfrm>
            <a:off x="1447823" y="206073"/>
            <a:ext cx="7236982" cy="61682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FF0000"/>
                </a:solidFill>
              </a:rPr>
              <a:t>Region Table</a:t>
            </a:r>
          </a:p>
          <a:p>
            <a:pPr marL="0" indent="0">
              <a:buNone/>
            </a:pPr>
            <a:r>
              <a:rPr lang="en-US" sz="1800" dirty="0"/>
              <a:t>Region table entries describes the attributes of the region, such as whether it </a:t>
            </a:r>
            <a:r>
              <a:rPr lang="en-US" sz="1800" u="sng" dirty="0">
                <a:solidFill>
                  <a:srgbClr val="FF0000"/>
                </a:solidFill>
              </a:rPr>
              <a:t>contains text or data, whether it is shared or private</a:t>
            </a:r>
          </a:p>
          <a:p>
            <a:pPr marL="0" indent="0">
              <a:buNone/>
            </a:pPr>
            <a:endParaRPr lang="en-US" sz="1800" u="sng" dirty="0">
              <a:solidFill>
                <a:srgbClr val="FF0000"/>
              </a:solidFill>
            </a:endParaRPr>
          </a:p>
          <a:p>
            <a:pPr>
              <a:spcBef>
                <a:spcPts val="0"/>
              </a:spcBef>
              <a:buFont typeface="Wingdings" panose="05000000000000000000" pitchFamily="2" charset="2"/>
              <a:buChar char="q"/>
            </a:pPr>
            <a:r>
              <a:rPr lang="en-US" altLang="en-US" sz="1800" b="1" dirty="0">
                <a:solidFill>
                  <a:srgbClr val="FF0000"/>
                </a:solidFill>
              </a:rPr>
              <a:t>Per Process Region Table (</a:t>
            </a:r>
            <a:r>
              <a:rPr lang="en-US" altLang="en-US" sz="1800" b="1" dirty="0" err="1">
                <a:solidFill>
                  <a:srgbClr val="FF0000"/>
                </a:solidFill>
              </a:rPr>
              <a:t>Pregion</a:t>
            </a:r>
            <a:r>
              <a:rPr lang="en-US" altLang="en-US" sz="1800" b="1" dirty="0">
                <a:solidFill>
                  <a:srgbClr val="FF0000"/>
                </a:solidFill>
              </a:rPr>
              <a:t>)</a:t>
            </a:r>
          </a:p>
          <a:p>
            <a:pPr>
              <a:spcBef>
                <a:spcPts val="0"/>
              </a:spcBef>
              <a:buFont typeface="Wingdings" panose="05000000000000000000" pitchFamily="2" charset="2"/>
              <a:buChar char="Ø"/>
            </a:pPr>
            <a:endParaRPr lang="en-US" altLang="en-US" sz="1800" b="1" dirty="0">
              <a:solidFill>
                <a:srgbClr val="FF0000"/>
              </a:solidFill>
            </a:endParaRPr>
          </a:p>
          <a:p>
            <a:pPr lvl="1">
              <a:spcBef>
                <a:spcPts val="0"/>
              </a:spcBef>
              <a:buFont typeface="Wingdings" panose="05000000000000000000" pitchFamily="2" charset="2"/>
              <a:buChar char="Ø"/>
            </a:pPr>
            <a:r>
              <a:rPr lang="en-US" sz="1800" dirty="0"/>
              <a:t>The </a:t>
            </a:r>
            <a:r>
              <a:rPr lang="en-US" sz="1800" u="sng" dirty="0"/>
              <a:t>traditional</a:t>
            </a:r>
            <a:r>
              <a:rPr lang="en-US" sz="1800" dirty="0"/>
              <a:t> kernel allocates several process regions, called </a:t>
            </a:r>
            <a:r>
              <a:rPr lang="en-US" sz="1800" b="1" u="sng" dirty="0" err="1">
                <a:solidFill>
                  <a:srgbClr val="FF0000"/>
                </a:solidFill>
              </a:rPr>
              <a:t>pregions</a:t>
            </a:r>
            <a:r>
              <a:rPr lang="en-US" sz="1800" b="1" u="sng" dirty="0">
                <a:solidFill>
                  <a:srgbClr val="FF0000"/>
                </a:solidFill>
              </a:rPr>
              <a:t>, </a:t>
            </a:r>
            <a:r>
              <a:rPr lang="en-US" sz="1800" dirty="0"/>
              <a:t>for each process. The </a:t>
            </a:r>
            <a:r>
              <a:rPr lang="en-US" sz="1800" u="sng" dirty="0">
                <a:effectLst>
                  <a:outerShdw blurRad="38100" dist="38100" dir="2700000" algn="tl">
                    <a:srgbClr val="000000">
                      <a:alpha val="43137"/>
                    </a:srgbClr>
                  </a:outerShdw>
                </a:effectLst>
              </a:rPr>
              <a:t>collection of </a:t>
            </a:r>
            <a:r>
              <a:rPr lang="en-US" sz="1800" u="sng" dirty="0" err="1">
                <a:effectLst>
                  <a:outerShdw blurRad="38100" dist="38100" dir="2700000" algn="tl">
                    <a:srgbClr val="000000">
                      <a:alpha val="43137"/>
                    </a:srgbClr>
                  </a:outerShdw>
                </a:effectLst>
              </a:rPr>
              <a:t>pregions</a:t>
            </a:r>
            <a:r>
              <a:rPr lang="en-US" sz="1800" u="sng" dirty="0">
                <a:effectLst>
                  <a:outerShdw blurRad="38100" dist="38100" dir="2700000" algn="tl">
                    <a:srgbClr val="000000">
                      <a:alpha val="43137"/>
                    </a:srgbClr>
                  </a:outerShdw>
                </a:effectLst>
              </a:rPr>
              <a:t> of a process </a:t>
            </a:r>
            <a:r>
              <a:rPr lang="en-US" sz="1800" dirty="0"/>
              <a:t>form the </a:t>
            </a:r>
            <a:r>
              <a:rPr lang="en-US" sz="1800" b="1" u="sng" dirty="0">
                <a:solidFill>
                  <a:srgbClr val="FF0000"/>
                </a:solidFill>
              </a:rPr>
              <a:t>per process region table</a:t>
            </a:r>
            <a:r>
              <a:rPr lang="en-US" sz="1800" dirty="0"/>
              <a:t>.</a:t>
            </a:r>
          </a:p>
          <a:p>
            <a:pPr>
              <a:spcBef>
                <a:spcPts val="0"/>
              </a:spcBef>
              <a:buFont typeface="Wingdings" panose="05000000000000000000" pitchFamily="2" charset="2"/>
              <a:buChar char="Ø"/>
            </a:pPr>
            <a:endParaRPr lang="en-US" sz="1800" dirty="0"/>
          </a:p>
          <a:p>
            <a:pPr lvl="1">
              <a:spcBef>
                <a:spcPts val="0"/>
              </a:spcBef>
              <a:buFont typeface="Wingdings" panose="05000000000000000000" pitchFamily="2" charset="2"/>
              <a:buChar char="Ø"/>
            </a:pPr>
            <a:r>
              <a:rPr lang="en-US" sz="1800" dirty="0">
                <a:solidFill>
                  <a:srgbClr val="FF0000"/>
                </a:solidFill>
              </a:rPr>
              <a:t>The </a:t>
            </a:r>
            <a:r>
              <a:rPr lang="en-US" sz="1800" dirty="0" err="1">
                <a:solidFill>
                  <a:srgbClr val="FF0000"/>
                </a:solidFill>
              </a:rPr>
              <a:t>pregion</a:t>
            </a:r>
            <a:r>
              <a:rPr lang="en-US" sz="1800" dirty="0">
                <a:solidFill>
                  <a:srgbClr val="FF0000"/>
                </a:solidFill>
              </a:rPr>
              <a:t> data structure is used to record the following information:</a:t>
            </a:r>
          </a:p>
          <a:p>
            <a:pPr lvl="2">
              <a:spcBef>
                <a:spcPts val="0"/>
              </a:spcBef>
              <a:buFont typeface="Wingdings" panose="05000000000000000000" pitchFamily="2" charset="2"/>
              <a:buChar char="ü"/>
            </a:pPr>
            <a:r>
              <a:rPr lang="en-US" sz="1800" dirty="0">
                <a:solidFill>
                  <a:schemeClr val="tx1"/>
                </a:solidFill>
              </a:rPr>
              <a:t>The region types (e.g. text, data, stack, etc.)</a:t>
            </a:r>
          </a:p>
          <a:p>
            <a:pPr lvl="2">
              <a:spcBef>
                <a:spcPts val="0"/>
              </a:spcBef>
              <a:buFont typeface="Wingdings" panose="05000000000000000000" pitchFamily="2" charset="2"/>
              <a:buChar char="ü"/>
            </a:pPr>
            <a:r>
              <a:rPr lang="en-US" altLang="en-US" sz="1800" dirty="0"/>
              <a:t>Each </a:t>
            </a:r>
            <a:r>
              <a:rPr lang="en-US" altLang="en-US" sz="1800" dirty="0" err="1"/>
              <a:t>pregion</a:t>
            </a:r>
            <a:r>
              <a:rPr lang="en-US" altLang="en-US" sz="1800" dirty="0"/>
              <a:t> entry points to the kernel region table</a:t>
            </a:r>
          </a:p>
          <a:p>
            <a:pPr lvl="2">
              <a:spcBef>
                <a:spcPts val="0"/>
              </a:spcBef>
              <a:buFont typeface="Wingdings" panose="05000000000000000000" pitchFamily="2" charset="2"/>
              <a:buChar char="ü"/>
            </a:pPr>
            <a:r>
              <a:rPr lang="en-US" altLang="en-US" sz="1800" dirty="0"/>
              <a:t>Starting virtual (absolute) address of the region</a:t>
            </a:r>
          </a:p>
          <a:p>
            <a:pPr lvl="2">
              <a:spcBef>
                <a:spcPts val="0"/>
              </a:spcBef>
              <a:buFont typeface="Wingdings" panose="05000000000000000000" pitchFamily="2" charset="2"/>
              <a:buChar char="ü"/>
            </a:pPr>
            <a:r>
              <a:rPr lang="en-US" altLang="en-US" sz="1800" dirty="0"/>
              <a:t>Permission field: read-only, read-write, read-execute</a:t>
            </a:r>
          </a:p>
          <a:p>
            <a:pPr lvl="1">
              <a:buFont typeface="Wingdings" panose="05000000000000000000" pitchFamily="2" charset="2"/>
              <a:buChar char="Ø"/>
            </a:pPr>
            <a:r>
              <a:rPr lang="en-US" sz="1800" dirty="0"/>
              <a:t>The extra level from the</a:t>
            </a:r>
            <a:r>
              <a:rPr lang="en-US" sz="1800" dirty="0">
                <a:solidFill>
                  <a:srgbClr val="FF0000"/>
                </a:solidFill>
              </a:rPr>
              <a:t> per process region table </a:t>
            </a:r>
            <a:r>
              <a:rPr lang="en-US" sz="1800" dirty="0"/>
              <a:t>to </a:t>
            </a:r>
            <a:r>
              <a:rPr lang="en-US" sz="1800" dirty="0">
                <a:solidFill>
                  <a:srgbClr val="FF0000"/>
                </a:solidFill>
              </a:rPr>
              <a:t>kernel region table allows</a:t>
            </a:r>
            <a:r>
              <a:rPr lang="en-US" sz="1800" dirty="0"/>
              <a:t> independent processes to share regions.</a:t>
            </a:r>
          </a:p>
          <a:p>
            <a:pPr>
              <a:buFont typeface="Wingdings" panose="05000000000000000000" pitchFamily="2" charset="2"/>
              <a:buChar char="q"/>
            </a:pPr>
            <a:r>
              <a:rPr lang="en-US" altLang="en-US" sz="1800" b="1" dirty="0">
                <a:solidFill>
                  <a:srgbClr val="FF0000"/>
                </a:solidFill>
              </a:rPr>
              <a:t>Kernel Region table</a:t>
            </a:r>
          </a:p>
          <a:p>
            <a:pPr marL="0" indent="0">
              <a:buNone/>
            </a:pPr>
            <a:endParaRPr lang="en-US" altLang="en-US" sz="1800" b="1" dirty="0">
              <a:solidFill>
                <a:srgbClr val="FF0000"/>
              </a:solidFill>
            </a:endParaRPr>
          </a:p>
          <a:p>
            <a:pPr lvl="1">
              <a:buFont typeface="Wingdings" panose="05000000000000000000" pitchFamily="2" charset="2"/>
              <a:buChar char="Ø"/>
            </a:pPr>
            <a:r>
              <a:rPr lang="en-US" altLang="en-US" sz="1800" dirty="0"/>
              <a:t>Kernel region table contains the pointer to the page table which keeps the physical memory address</a:t>
            </a:r>
          </a:p>
          <a:p>
            <a:endParaRPr lang="en-US" sz="1800" dirty="0"/>
          </a:p>
        </p:txBody>
      </p:sp>
    </p:spTree>
    <p:extLst>
      <p:ext uri="{BB962C8B-B14F-4D97-AF65-F5344CB8AC3E}">
        <p14:creationId xmlns:p14="http://schemas.microsoft.com/office/powerpoint/2010/main" val="2007136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Content Placeholder 5">
            <a:extLst>
              <a:ext uri="{FF2B5EF4-FFF2-40B4-BE49-F238E27FC236}">
                <a16:creationId xmlns:a16="http://schemas.microsoft.com/office/drawing/2014/main" id="{E6C826A1-B73E-4D43-9299-EAA341587B58}"/>
              </a:ext>
            </a:extLst>
          </p:cNvPr>
          <p:cNvSpPr>
            <a:spLocks noGrp="1"/>
          </p:cNvSpPr>
          <p:nvPr>
            <p:ph idx="1"/>
          </p:nvPr>
        </p:nvSpPr>
        <p:spPr>
          <a:xfrm>
            <a:off x="391593" y="1105332"/>
            <a:ext cx="10515600" cy="4351338"/>
          </a:xfrm>
        </p:spPr>
        <p:txBody>
          <a:bodyPr>
            <a:normAutofit/>
          </a:bodyPr>
          <a:lstStyle/>
          <a:p>
            <a:endParaRPr lang="en-US" altLang="en-US" sz="2800" dirty="0">
              <a:solidFill>
                <a:srgbClr val="A50021"/>
              </a:solidFill>
            </a:endParaRPr>
          </a:p>
          <a:p>
            <a:pPr marL="0" indent="0">
              <a:buNone/>
            </a:pPr>
            <a:endParaRPr lang="en-IN" dirty="0"/>
          </a:p>
        </p:txBody>
      </p:sp>
      <p:sp>
        <p:nvSpPr>
          <p:cNvPr id="17" name="Title 16">
            <a:extLst>
              <a:ext uri="{FF2B5EF4-FFF2-40B4-BE49-F238E27FC236}">
                <a16:creationId xmlns:a16="http://schemas.microsoft.com/office/drawing/2014/main" id="{81872B47-BAEA-499F-B533-4CCA06B205E4}"/>
              </a:ext>
            </a:extLst>
          </p:cNvPr>
          <p:cNvSpPr>
            <a:spLocks noGrp="1"/>
          </p:cNvSpPr>
          <p:nvPr>
            <p:ph type="title"/>
          </p:nvPr>
        </p:nvSpPr>
        <p:spPr>
          <a:xfrm>
            <a:off x="145481" y="321179"/>
            <a:ext cx="10515600" cy="496266"/>
          </a:xfrm>
        </p:spPr>
        <p:txBody>
          <a:bodyPr>
            <a:noAutofit/>
          </a:bodyPr>
          <a:lstStyle/>
          <a:p>
            <a:r>
              <a:rPr lang="en-IN" sz="2800" b="1" i="0" dirty="0">
                <a:solidFill>
                  <a:schemeClr val="accent2">
                    <a:lumMod val="75000"/>
                  </a:schemeClr>
                </a:solidFill>
                <a:effectLst/>
                <a:latin typeface="Times New Roman" panose="02020603050405020304" pitchFamily="18" charset="0"/>
                <a:cs typeface="Times New Roman" panose="02020603050405020304" pitchFamily="18" charset="0"/>
              </a:rPr>
              <a:t>Kernel Data Structures</a:t>
            </a:r>
            <a:br>
              <a:rPr lang="en-IN" sz="2800" b="1" i="0" dirty="0">
                <a:solidFill>
                  <a:schemeClr val="accent2">
                    <a:lumMod val="75000"/>
                  </a:schemeClr>
                </a:solidFill>
                <a:effectLst/>
                <a:latin typeface="Times New Roman" panose="02020603050405020304" pitchFamily="18" charset="0"/>
                <a:cs typeface="Times New Roman" panose="02020603050405020304" pitchFamily="18" charset="0"/>
              </a:rPr>
            </a:br>
            <a:endParaRPr lang="en-IN" sz="28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2E735C85-F2D8-49E7-8C38-AE1E40E66F98}"/>
              </a:ext>
            </a:extLst>
          </p:cNvPr>
          <p:cNvSpPr txBox="1"/>
          <p:nvPr/>
        </p:nvSpPr>
        <p:spPr>
          <a:xfrm>
            <a:off x="212868" y="724146"/>
            <a:ext cx="7381284" cy="2677656"/>
          </a:xfrm>
          <a:prstGeom prst="rect">
            <a:avLst/>
          </a:prstGeom>
          <a:noFill/>
        </p:spPr>
        <p:txBody>
          <a:bodyPr wrap="square">
            <a:spAutoFit/>
          </a:bodyPr>
          <a:lstStyle/>
          <a:p>
            <a:pPr algn="just"/>
            <a:r>
              <a:rPr lang="en-US" sz="1400" b="0" i="0" dirty="0">
                <a:solidFill>
                  <a:srgbClr val="000000"/>
                </a:solidFill>
                <a:effectLst/>
                <a:latin typeface="Arial" panose="020B0604020202020204" pitchFamily="34" charset="0"/>
              </a:rPr>
              <a:t>The kernel data structures are very important as they store data about the current state of the system. For example, if a new process is created in the system, a kernel data structure is created that contains the details about the process.</a:t>
            </a:r>
          </a:p>
          <a:p>
            <a:pPr algn="just"/>
            <a:r>
              <a:rPr lang="en-US" sz="1400" b="0" i="0" dirty="0">
                <a:solidFill>
                  <a:srgbClr val="000000"/>
                </a:solidFill>
                <a:effectLst/>
                <a:latin typeface="Arial" panose="020B0604020202020204" pitchFamily="34" charset="0"/>
              </a:rPr>
              <a:t>Most of the kernel data structures are only accessible by the kernel and its subsystems. They may contain data as well as pointers to other data structures.</a:t>
            </a:r>
          </a:p>
          <a:p>
            <a:pPr algn="just"/>
            <a:endParaRPr lang="en-US" sz="1400" b="0" i="0" dirty="0">
              <a:solidFill>
                <a:srgbClr val="000000"/>
              </a:solidFill>
              <a:effectLst/>
              <a:latin typeface="Arial" panose="020B0604020202020204" pitchFamily="34" charset="0"/>
            </a:endParaRPr>
          </a:p>
          <a:p>
            <a:pPr algn="l"/>
            <a:r>
              <a:rPr lang="en-US" sz="1400" b="1" i="0" dirty="0">
                <a:solidFill>
                  <a:srgbClr val="FF0000"/>
                </a:solidFill>
                <a:effectLst/>
                <a:latin typeface="Arial" panose="020B0604020202020204" pitchFamily="34" charset="0"/>
              </a:rPr>
              <a:t>Kernel Components</a:t>
            </a:r>
          </a:p>
          <a:p>
            <a:pPr algn="just"/>
            <a:r>
              <a:rPr lang="en-US" sz="1400" b="0" i="0" dirty="0">
                <a:solidFill>
                  <a:srgbClr val="000000"/>
                </a:solidFill>
                <a:effectLst/>
                <a:latin typeface="Arial" panose="020B0604020202020204" pitchFamily="34" charset="0"/>
              </a:rPr>
              <a:t>The kernel stores and organizes a lot of information. So it has data about which processes are running in the system, their memory requirements, files in use etc. To handle all this, three important structures are used. These are process table, file table and v node/ </a:t>
            </a:r>
            <a:r>
              <a:rPr lang="en-US" sz="1400" b="0" i="0" dirty="0" err="1">
                <a:solidFill>
                  <a:srgbClr val="000000"/>
                </a:solidFill>
                <a:effectLst/>
                <a:latin typeface="Arial" panose="020B0604020202020204" pitchFamily="34" charset="0"/>
              </a:rPr>
              <a:t>i</a:t>
            </a:r>
            <a:r>
              <a:rPr lang="en-US" sz="1400" b="0" i="0" dirty="0">
                <a:solidFill>
                  <a:srgbClr val="000000"/>
                </a:solidFill>
                <a:effectLst/>
                <a:latin typeface="Arial" panose="020B0604020202020204" pitchFamily="34" charset="0"/>
              </a:rPr>
              <a:t> node information.</a:t>
            </a:r>
          </a:p>
          <a:p>
            <a:pPr algn="just"/>
            <a:endParaRPr lang="en-US" sz="1400" b="0" i="0" dirty="0">
              <a:solidFill>
                <a:srgbClr val="000000"/>
              </a:solidFill>
              <a:effectLst/>
              <a:latin typeface="Arial" panose="020B0604020202020204" pitchFamily="34" charset="0"/>
            </a:endParaRPr>
          </a:p>
        </p:txBody>
      </p:sp>
      <p:pic>
        <p:nvPicPr>
          <p:cNvPr id="1026" name="Picture 2" descr="Kernel Data Structures">
            <a:extLst>
              <a:ext uri="{FF2B5EF4-FFF2-40B4-BE49-F238E27FC236}">
                <a16:creationId xmlns:a16="http://schemas.microsoft.com/office/drawing/2014/main" id="{C318F542-9EFA-4344-9D07-E191B4E6D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226" y="85040"/>
            <a:ext cx="3545692" cy="320948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D1DA5816-ADB4-493E-8E18-4D99ED3B8305}"/>
              </a:ext>
            </a:extLst>
          </p:cNvPr>
          <p:cNvSpPr txBox="1"/>
          <p:nvPr/>
        </p:nvSpPr>
        <p:spPr>
          <a:xfrm>
            <a:off x="381680" y="2901386"/>
            <a:ext cx="10704238" cy="3539430"/>
          </a:xfrm>
          <a:prstGeom prst="rect">
            <a:avLst/>
          </a:prstGeom>
          <a:noFill/>
        </p:spPr>
        <p:txBody>
          <a:bodyPr wrap="square">
            <a:spAutoFit/>
          </a:bodyPr>
          <a:lstStyle/>
          <a:p>
            <a:pPr algn="l"/>
            <a:endParaRPr lang="en-US" sz="1400" b="1" i="0" dirty="0">
              <a:solidFill>
                <a:srgbClr val="FF0000"/>
              </a:solidFill>
              <a:effectLst/>
              <a:latin typeface="Arial" panose="020B0604020202020204" pitchFamily="34" charset="0"/>
            </a:endParaRPr>
          </a:p>
          <a:p>
            <a:pPr algn="l"/>
            <a:r>
              <a:rPr lang="en-US" sz="1400" b="1" i="0" dirty="0">
                <a:solidFill>
                  <a:srgbClr val="FF0000"/>
                </a:solidFill>
                <a:effectLst/>
                <a:latin typeface="Arial" panose="020B0604020202020204" pitchFamily="34" charset="0"/>
              </a:rPr>
              <a:t>Process Table</a:t>
            </a:r>
          </a:p>
          <a:p>
            <a:pPr algn="just"/>
            <a:r>
              <a:rPr lang="en-US" sz="1400" b="0" i="0" dirty="0">
                <a:solidFill>
                  <a:srgbClr val="000000"/>
                </a:solidFill>
                <a:effectLst/>
                <a:latin typeface="Arial" panose="020B0604020202020204" pitchFamily="34" charset="0"/>
              </a:rPr>
              <a:t>The process table stores information about all the processes running in the system. These include the storage information, execution status, file information etc. When a process forks a child, its entry in the process table is duplicated including the file information and file pointers. So the parent and the child process share a file.</a:t>
            </a:r>
          </a:p>
          <a:p>
            <a:pPr algn="just"/>
            <a:endParaRPr lang="en-US" sz="1400" b="0" i="0" dirty="0">
              <a:solidFill>
                <a:srgbClr val="000000"/>
              </a:solidFill>
              <a:effectLst/>
              <a:latin typeface="Arial" panose="020B0604020202020204" pitchFamily="34" charset="0"/>
            </a:endParaRPr>
          </a:p>
          <a:p>
            <a:pPr algn="l"/>
            <a:r>
              <a:rPr lang="en-US" sz="1400" b="1" i="0" dirty="0">
                <a:solidFill>
                  <a:srgbClr val="FF0000"/>
                </a:solidFill>
                <a:effectLst/>
                <a:latin typeface="Arial" panose="020B0604020202020204" pitchFamily="34" charset="0"/>
              </a:rPr>
              <a:t>File Table</a:t>
            </a:r>
          </a:p>
          <a:p>
            <a:pPr algn="just"/>
            <a:r>
              <a:rPr lang="en-US" sz="1400" b="0" i="0" dirty="0">
                <a:solidFill>
                  <a:srgbClr val="000000"/>
                </a:solidFill>
                <a:effectLst/>
                <a:latin typeface="Arial" panose="020B0604020202020204" pitchFamily="34" charset="0"/>
              </a:rPr>
              <a:t>The file table contains entries about all the files in the system. If two or more processes use the same file, then they contain the same file information and the file descriptor number. Each file table entry contains information about the file such as file status (file read or file write), file offset etc. The file offset specifies the position for next read or write into the file. The file table also contains v-node and </a:t>
            </a:r>
            <a:r>
              <a:rPr lang="en-US" sz="1400" b="0" i="0" dirty="0" err="1">
                <a:solidFill>
                  <a:srgbClr val="000000"/>
                </a:solidFill>
                <a:effectLst/>
                <a:latin typeface="Arial" panose="020B0604020202020204" pitchFamily="34" charset="0"/>
              </a:rPr>
              <a:t>i</a:t>
            </a:r>
            <a:r>
              <a:rPr lang="en-US" sz="1400" b="0" i="0" dirty="0">
                <a:solidFill>
                  <a:srgbClr val="000000"/>
                </a:solidFill>
                <a:effectLst/>
                <a:latin typeface="Arial" panose="020B0604020202020204" pitchFamily="34" charset="0"/>
              </a:rPr>
              <a:t>-node pointers which point to the virtual node and index node respectively. These nodes contain information on how to read a file.</a:t>
            </a:r>
          </a:p>
          <a:p>
            <a:pPr algn="just"/>
            <a:endParaRPr lang="en-US" sz="1400" b="0" i="0" dirty="0">
              <a:solidFill>
                <a:srgbClr val="000000"/>
              </a:solidFill>
              <a:effectLst/>
              <a:latin typeface="Arial" panose="020B0604020202020204" pitchFamily="34" charset="0"/>
            </a:endParaRPr>
          </a:p>
          <a:p>
            <a:pPr algn="l"/>
            <a:r>
              <a:rPr lang="en-US" sz="1400" b="1" i="0" dirty="0">
                <a:solidFill>
                  <a:srgbClr val="FF0000"/>
                </a:solidFill>
                <a:effectLst/>
                <a:latin typeface="Arial" panose="020B0604020202020204" pitchFamily="34" charset="0"/>
              </a:rPr>
              <a:t>V-Node and I-Node Tables</a:t>
            </a:r>
          </a:p>
          <a:p>
            <a:pPr algn="just"/>
            <a:r>
              <a:rPr lang="en-US" sz="1400" b="0" i="0" dirty="0">
                <a:solidFill>
                  <a:srgbClr val="000000"/>
                </a:solidFill>
                <a:effectLst/>
                <a:latin typeface="Arial" panose="020B0604020202020204" pitchFamily="34" charset="0"/>
              </a:rPr>
              <a:t>Both the v-node and </a:t>
            </a:r>
            <a:r>
              <a:rPr lang="en-US" sz="1400" b="0" i="0" dirty="0" err="1">
                <a:solidFill>
                  <a:srgbClr val="000000"/>
                </a:solidFill>
                <a:effectLst/>
                <a:latin typeface="Arial" panose="020B0604020202020204" pitchFamily="34" charset="0"/>
              </a:rPr>
              <a:t>i</a:t>
            </a:r>
            <a:r>
              <a:rPr lang="en-US" sz="1400" b="0" i="0" dirty="0">
                <a:solidFill>
                  <a:srgbClr val="000000"/>
                </a:solidFill>
                <a:effectLst/>
                <a:latin typeface="Arial" panose="020B0604020202020204" pitchFamily="34" charset="0"/>
              </a:rPr>
              <a:t>-node are references to the storage system of the file and the storage mechanisms. They connect the hardware to the software. The v-node is an abstract concept that defines the method to access file data without worrying about the actual structure of the system. The </a:t>
            </a:r>
            <a:r>
              <a:rPr lang="en-US" sz="1400" b="0" i="0" dirty="0" err="1">
                <a:solidFill>
                  <a:srgbClr val="000000"/>
                </a:solidFill>
                <a:effectLst/>
                <a:latin typeface="Arial" panose="020B0604020202020204" pitchFamily="34" charset="0"/>
              </a:rPr>
              <a:t>i</a:t>
            </a:r>
            <a:r>
              <a:rPr lang="en-US" sz="1400" b="0" i="0" dirty="0">
                <a:solidFill>
                  <a:srgbClr val="000000"/>
                </a:solidFill>
                <a:effectLst/>
                <a:latin typeface="Arial" panose="020B0604020202020204" pitchFamily="34" charset="0"/>
              </a:rPr>
              <a:t>-node specifies file access information like file storage device, read/write procedures etc.</a:t>
            </a:r>
          </a:p>
        </p:txBody>
      </p:sp>
    </p:spTree>
    <p:extLst>
      <p:ext uri="{BB962C8B-B14F-4D97-AF65-F5344CB8AC3E}">
        <p14:creationId xmlns:p14="http://schemas.microsoft.com/office/powerpoint/2010/main" val="241419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Content Placeholder 5">
            <a:extLst>
              <a:ext uri="{FF2B5EF4-FFF2-40B4-BE49-F238E27FC236}">
                <a16:creationId xmlns:a16="http://schemas.microsoft.com/office/drawing/2014/main" id="{E6C826A1-B73E-4D43-9299-EAA341587B58}"/>
              </a:ext>
            </a:extLst>
          </p:cNvPr>
          <p:cNvSpPr>
            <a:spLocks noGrp="1"/>
          </p:cNvSpPr>
          <p:nvPr>
            <p:ph idx="1"/>
          </p:nvPr>
        </p:nvSpPr>
        <p:spPr>
          <a:xfrm>
            <a:off x="391593" y="1105332"/>
            <a:ext cx="10515600" cy="4351338"/>
          </a:xfrm>
        </p:spPr>
        <p:txBody>
          <a:bodyPr>
            <a:normAutofit/>
          </a:bodyPr>
          <a:lstStyle/>
          <a:p>
            <a:endParaRPr lang="en-US" altLang="en-US" sz="2800" dirty="0">
              <a:solidFill>
                <a:srgbClr val="A50021"/>
              </a:solidFill>
            </a:endParaRPr>
          </a:p>
          <a:p>
            <a:pPr marL="0" indent="0">
              <a:buNone/>
            </a:pPr>
            <a:endParaRPr lang="en-IN" dirty="0"/>
          </a:p>
        </p:txBody>
      </p:sp>
      <p:sp>
        <p:nvSpPr>
          <p:cNvPr id="10" name="object 7">
            <a:extLst>
              <a:ext uri="{FF2B5EF4-FFF2-40B4-BE49-F238E27FC236}">
                <a16:creationId xmlns:a16="http://schemas.microsoft.com/office/drawing/2014/main" id="{A90A5367-F010-4CC6-8954-F562A423EAF2}"/>
              </a:ext>
            </a:extLst>
          </p:cNvPr>
          <p:cNvSpPr txBox="1"/>
          <p:nvPr/>
        </p:nvSpPr>
        <p:spPr>
          <a:xfrm>
            <a:off x="1374394" y="1039114"/>
            <a:ext cx="9664065" cy="5021580"/>
          </a:xfrm>
          <a:prstGeom prst="rect">
            <a:avLst/>
          </a:prstGeom>
        </p:spPr>
        <p:txBody>
          <a:bodyPr vert="horz" wrap="square" lIns="0" tIns="12700" rIns="0" bIns="0" rtlCol="0">
            <a:spAutoFit/>
          </a:bodyPr>
          <a:lstStyle/>
          <a:p>
            <a:pPr marL="299085" marR="788670" indent="-287020">
              <a:lnSpc>
                <a:spcPct val="100000"/>
              </a:lnSpc>
              <a:spcBef>
                <a:spcPts val="100"/>
              </a:spcBef>
              <a:buClr>
                <a:srgbClr val="83992A"/>
              </a:buClr>
              <a:buSzPct val="114583"/>
              <a:buFont typeface="Arial"/>
              <a:buChar char="•"/>
              <a:tabLst>
                <a:tab pos="299085" algn="l"/>
                <a:tab pos="299720" algn="l"/>
              </a:tabLst>
            </a:pPr>
            <a:r>
              <a:rPr sz="2400" spc="5" dirty="0">
                <a:solidFill>
                  <a:srgbClr val="252525"/>
                </a:solidFill>
                <a:latin typeface="Garamond"/>
                <a:cs typeface="Garamond"/>
              </a:rPr>
              <a:t>The </a:t>
            </a:r>
            <a:r>
              <a:rPr sz="2400" dirty="0">
                <a:solidFill>
                  <a:srgbClr val="252525"/>
                </a:solidFill>
                <a:latin typeface="Garamond"/>
                <a:cs typeface="Garamond"/>
              </a:rPr>
              <a:t>algorithms for </a:t>
            </a:r>
            <a:r>
              <a:rPr sz="2400" spc="-20" dirty="0">
                <a:solidFill>
                  <a:srgbClr val="252525"/>
                </a:solidFill>
                <a:latin typeface="Garamond"/>
                <a:cs typeface="Garamond"/>
              </a:rPr>
              <a:t>sleep, </a:t>
            </a:r>
            <a:r>
              <a:rPr sz="2400" spc="-10" dirty="0">
                <a:solidFill>
                  <a:srgbClr val="252525"/>
                </a:solidFill>
                <a:latin typeface="Garamond"/>
                <a:cs typeface="Garamond"/>
              </a:rPr>
              <a:t>which </a:t>
            </a:r>
            <a:r>
              <a:rPr sz="2400" spc="-5" dirty="0">
                <a:solidFill>
                  <a:srgbClr val="252525"/>
                </a:solidFill>
                <a:latin typeface="Garamond"/>
                <a:cs typeface="Garamond"/>
              </a:rPr>
              <a:t>changes </a:t>
            </a:r>
            <a:r>
              <a:rPr sz="2400" dirty="0">
                <a:solidFill>
                  <a:srgbClr val="252525"/>
                </a:solidFill>
                <a:latin typeface="Garamond"/>
                <a:cs typeface="Garamond"/>
              </a:rPr>
              <a:t>the </a:t>
            </a:r>
            <a:r>
              <a:rPr sz="2400" spc="-5" dirty="0">
                <a:solidFill>
                  <a:srgbClr val="252525"/>
                </a:solidFill>
                <a:latin typeface="Garamond"/>
                <a:cs typeface="Garamond"/>
              </a:rPr>
              <a:t>process state </a:t>
            </a:r>
            <a:r>
              <a:rPr sz="2400" dirty="0">
                <a:solidFill>
                  <a:srgbClr val="252525"/>
                </a:solidFill>
                <a:latin typeface="Garamond"/>
                <a:cs typeface="Garamond"/>
              </a:rPr>
              <a:t>from </a:t>
            </a:r>
            <a:r>
              <a:rPr sz="2400" spc="-5" dirty="0">
                <a:solidFill>
                  <a:srgbClr val="252525"/>
                </a:solidFill>
                <a:latin typeface="Garamond"/>
                <a:cs typeface="Garamond"/>
              </a:rPr>
              <a:t>"kernel  </a:t>
            </a:r>
            <a:r>
              <a:rPr sz="2400" spc="5" dirty="0">
                <a:solidFill>
                  <a:srgbClr val="252525"/>
                </a:solidFill>
                <a:latin typeface="Garamond"/>
                <a:cs typeface="Garamond"/>
              </a:rPr>
              <a:t>running" </a:t>
            </a:r>
            <a:r>
              <a:rPr sz="2400" spc="-5" dirty="0">
                <a:solidFill>
                  <a:srgbClr val="252525"/>
                </a:solidFill>
                <a:latin typeface="Garamond"/>
                <a:cs typeface="Garamond"/>
              </a:rPr>
              <a:t>to "asleep </a:t>
            </a:r>
            <a:r>
              <a:rPr sz="2400" dirty="0">
                <a:solidFill>
                  <a:srgbClr val="252525"/>
                </a:solidFill>
                <a:latin typeface="Garamond"/>
                <a:cs typeface="Garamond"/>
              </a:rPr>
              <a:t>in </a:t>
            </a:r>
            <a:r>
              <a:rPr sz="2400" spc="-20" dirty="0">
                <a:solidFill>
                  <a:srgbClr val="252525"/>
                </a:solidFill>
                <a:latin typeface="Garamond"/>
                <a:cs typeface="Garamond"/>
              </a:rPr>
              <a:t>memory," </a:t>
            </a:r>
            <a:r>
              <a:rPr sz="2400" spc="-5" dirty="0">
                <a:solidFill>
                  <a:srgbClr val="252525"/>
                </a:solidFill>
                <a:latin typeface="Garamond"/>
                <a:cs typeface="Garamond"/>
              </a:rPr>
              <a:t>and </a:t>
            </a:r>
            <a:r>
              <a:rPr sz="2400" spc="-35" dirty="0">
                <a:solidFill>
                  <a:srgbClr val="252525"/>
                </a:solidFill>
                <a:latin typeface="Garamond"/>
                <a:cs typeface="Garamond"/>
              </a:rPr>
              <a:t>wakeup, </a:t>
            </a:r>
            <a:r>
              <a:rPr sz="2400" spc="-10" dirty="0">
                <a:solidFill>
                  <a:srgbClr val="252525"/>
                </a:solidFill>
                <a:latin typeface="Garamond"/>
                <a:cs typeface="Garamond"/>
              </a:rPr>
              <a:t>which </a:t>
            </a:r>
            <a:r>
              <a:rPr sz="2400" spc="-5" dirty="0">
                <a:solidFill>
                  <a:srgbClr val="252525"/>
                </a:solidFill>
                <a:latin typeface="Garamond"/>
                <a:cs typeface="Garamond"/>
              </a:rPr>
              <a:t>changes </a:t>
            </a:r>
            <a:r>
              <a:rPr sz="2400" dirty="0">
                <a:solidFill>
                  <a:srgbClr val="252525"/>
                </a:solidFill>
                <a:latin typeface="Garamond"/>
                <a:cs typeface="Garamond"/>
              </a:rPr>
              <a:t>the </a:t>
            </a:r>
            <a:r>
              <a:rPr sz="2400" spc="-5" dirty="0">
                <a:solidFill>
                  <a:srgbClr val="252525"/>
                </a:solidFill>
                <a:latin typeface="Garamond"/>
                <a:cs typeface="Garamond"/>
              </a:rPr>
              <a:t>process  state </a:t>
            </a:r>
            <a:r>
              <a:rPr sz="2400" dirty="0">
                <a:solidFill>
                  <a:srgbClr val="252525"/>
                </a:solidFill>
                <a:latin typeface="Garamond"/>
                <a:cs typeface="Garamond"/>
              </a:rPr>
              <a:t>from </a:t>
            </a:r>
            <a:r>
              <a:rPr sz="2400" spc="-5" dirty="0">
                <a:solidFill>
                  <a:srgbClr val="252525"/>
                </a:solidFill>
                <a:latin typeface="Garamond"/>
                <a:cs typeface="Garamond"/>
              </a:rPr>
              <a:t>"asleep" </a:t>
            </a:r>
            <a:r>
              <a:rPr sz="2400" dirty="0">
                <a:solidFill>
                  <a:srgbClr val="252525"/>
                </a:solidFill>
                <a:latin typeface="Garamond"/>
                <a:cs typeface="Garamond"/>
              </a:rPr>
              <a:t>to </a:t>
            </a:r>
            <a:r>
              <a:rPr sz="2400" spc="-5" dirty="0">
                <a:solidFill>
                  <a:srgbClr val="252525"/>
                </a:solidFill>
                <a:latin typeface="Garamond"/>
                <a:cs typeface="Garamond"/>
              </a:rPr>
              <a:t>"ready </a:t>
            </a:r>
            <a:r>
              <a:rPr sz="2400" dirty="0">
                <a:solidFill>
                  <a:srgbClr val="252525"/>
                </a:solidFill>
                <a:latin typeface="Garamond"/>
                <a:cs typeface="Garamond"/>
              </a:rPr>
              <a:t>to </a:t>
            </a:r>
            <a:r>
              <a:rPr sz="2400" spc="15" dirty="0">
                <a:solidFill>
                  <a:srgbClr val="252525"/>
                </a:solidFill>
                <a:latin typeface="Garamond"/>
                <a:cs typeface="Garamond"/>
              </a:rPr>
              <a:t>run" </a:t>
            </a:r>
            <a:r>
              <a:rPr sz="2400" dirty="0">
                <a:solidFill>
                  <a:srgbClr val="252525"/>
                </a:solidFill>
                <a:latin typeface="Garamond"/>
                <a:cs typeface="Garamond"/>
              </a:rPr>
              <a:t>in </a:t>
            </a:r>
            <a:r>
              <a:rPr sz="2400" spc="10" dirty="0">
                <a:solidFill>
                  <a:srgbClr val="252525"/>
                </a:solidFill>
                <a:latin typeface="Garamond"/>
                <a:cs typeface="Garamond"/>
              </a:rPr>
              <a:t>memory </a:t>
            </a:r>
            <a:r>
              <a:rPr sz="2400" spc="-5" dirty="0">
                <a:solidFill>
                  <a:srgbClr val="252525"/>
                </a:solidFill>
                <a:latin typeface="Garamond"/>
                <a:cs typeface="Garamond"/>
              </a:rPr>
              <a:t>or </a:t>
            </a:r>
            <a:r>
              <a:rPr sz="2400" spc="-10" dirty="0">
                <a:solidFill>
                  <a:srgbClr val="252525"/>
                </a:solidFill>
                <a:latin typeface="Garamond"/>
                <a:cs typeface="Garamond"/>
              </a:rPr>
              <a:t>swapped.</a:t>
            </a:r>
            <a:endParaRPr sz="2400" dirty="0">
              <a:latin typeface="Garamond"/>
              <a:cs typeface="Garamond"/>
            </a:endParaRPr>
          </a:p>
          <a:p>
            <a:pPr>
              <a:lnSpc>
                <a:spcPct val="100000"/>
              </a:lnSpc>
              <a:spcBef>
                <a:spcPts val="30"/>
              </a:spcBef>
            </a:pPr>
            <a:endParaRPr sz="2250" dirty="0">
              <a:latin typeface="Garamond"/>
              <a:cs typeface="Garamond"/>
            </a:endParaRPr>
          </a:p>
          <a:p>
            <a:pPr marL="5041265" marR="86995">
              <a:lnSpc>
                <a:spcPct val="100000"/>
              </a:lnSpc>
              <a:spcBef>
                <a:spcPts val="5"/>
              </a:spcBef>
            </a:pPr>
            <a:r>
              <a:rPr sz="1800" dirty="0">
                <a:latin typeface="Garamond"/>
                <a:cs typeface="Garamond"/>
              </a:rPr>
              <a:t>When a </a:t>
            </a:r>
            <a:r>
              <a:rPr sz="1800" spc="-5" dirty="0">
                <a:latin typeface="Garamond"/>
                <a:cs typeface="Garamond"/>
              </a:rPr>
              <a:t>process </a:t>
            </a:r>
            <a:r>
              <a:rPr sz="1800" spc="5" dirty="0">
                <a:latin typeface="Garamond"/>
                <a:cs typeface="Garamond"/>
              </a:rPr>
              <a:t>goes </a:t>
            </a:r>
            <a:r>
              <a:rPr sz="1800" dirty="0">
                <a:latin typeface="Garamond"/>
                <a:cs typeface="Garamond"/>
              </a:rPr>
              <a:t>to </a:t>
            </a:r>
            <a:r>
              <a:rPr sz="1800" spc="-15" dirty="0">
                <a:latin typeface="Garamond"/>
                <a:cs typeface="Garamond"/>
              </a:rPr>
              <a:t>sleep, </a:t>
            </a:r>
            <a:r>
              <a:rPr sz="1800" dirty="0">
                <a:latin typeface="Garamond"/>
                <a:cs typeface="Garamond"/>
              </a:rPr>
              <a:t>it </a:t>
            </a:r>
            <a:r>
              <a:rPr sz="1800" spc="-5" dirty="0">
                <a:latin typeface="Garamond"/>
                <a:cs typeface="Garamond"/>
              </a:rPr>
              <a:t>typically does </a:t>
            </a:r>
            <a:r>
              <a:rPr sz="1800" dirty="0">
                <a:latin typeface="Garamond"/>
                <a:cs typeface="Garamond"/>
              </a:rPr>
              <a:t>so  </a:t>
            </a:r>
            <a:r>
              <a:rPr sz="1800" spc="-5" dirty="0">
                <a:latin typeface="Garamond"/>
                <a:cs typeface="Garamond"/>
              </a:rPr>
              <a:t>during </a:t>
            </a:r>
            <a:r>
              <a:rPr sz="1800" spc="-10" dirty="0">
                <a:latin typeface="Garamond"/>
                <a:cs typeface="Garamond"/>
              </a:rPr>
              <a:t>execution </a:t>
            </a:r>
            <a:r>
              <a:rPr sz="1800" dirty="0">
                <a:latin typeface="Garamond"/>
                <a:cs typeface="Garamond"/>
              </a:rPr>
              <a:t>of a system </a:t>
            </a:r>
            <a:r>
              <a:rPr sz="1800" spc="-5" dirty="0">
                <a:latin typeface="Garamond"/>
                <a:cs typeface="Garamond"/>
              </a:rPr>
              <a:t>call: </a:t>
            </a:r>
            <a:r>
              <a:rPr sz="1800" spc="5" dirty="0">
                <a:latin typeface="Garamond"/>
                <a:cs typeface="Garamond"/>
              </a:rPr>
              <a:t>The </a:t>
            </a:r>
            <a:r>
              <a:rPr sz="1800" spc="-5" dirty="0">
                <a:latin typeface="Garamond"/>
                <a:cs typeface="Garamond"/>
              </a:rPr>
              <a:t>process  enters </a:t>
            </a:r>
            <a:r>
              <a:rPr sz="1800" dirty="0">
                <a:latin typeface="Garamond"/>
                <a:cs typeface="Garamond"/>
              </a:rPr>
              <a:t>the </a:t>
            </a:r>
            <a:r>
              <a:rPr sz="1800" spc="-5" dirty="0">
                <a:latin typeface="Garamond"/>
                <a:cs typeface="Garamond"/>
              </a:rPr>
              <a:t>kernel </a:t>
            </a:r>
            <a:r>
              <a:rPr sz="1800" dirty="0">
                <a:latin typeface="Garamond"/>
                <a:cs typeface="Garamond"/>
              </a:rPr>
              <a:t>(context </a:t>
            </a:r>
            <a:r>
              <a:rPr sz="1800" spc="-10" dirty="0">
                <a:latin typeface="Garamond"/>
                <a:cs typeface="Garamond"/>
              </a:rPr>
              <a:t>layer </a:t>
            </a:r>
            <a:r>
              <a:rPr sz="1800" dirty="0">
                <a:latin typeface="Garamond"/>
                <a:cs typeface="Garamond"/>
              </a:rPr>
              <a:t>I) </a:t>
            </a:r>
            <a:r>
              <a:rPr sz="1800" spc="-5" dirty="0">
                <a:latin typeface="Garamond"/>
                <a:cs typeface="Garamond"/>
              </a:rPr>
              <a:t>when </a:t>
            </a:r>
            <a:r>
              <a:rPr sz="1800" dirty="0">
                <a:latin typeface="Garamond"/>
                <a:cs typeface="Garamond"/>
              </a:rPr>
              <a:t>it </a:t>
            </a:r>
            <a:r>
              <a:rPr sz="1800" spc="-10" dirty="0">
                <a:latin typeface="Garamond"/>
                <a:cs typeface="Garamond"/>
              </a:rPr>
              <a:t>executes  </a:t>
            </a:r>
            <a:r>
              <a:rPr sz="1800" spc="-5" dirty="0">
                <a:latin typeface="Garamond"/>
                <a:cs typeface="Garamond"/>
              </a:rPr>
              <a:t>an operating </a:t>
            </a:r>
            <a:r>
              <a:rPr sz="1800" dirty="0">
                <a:latin typeface="Garamond"/>
                <a:cs typeface="Garamond"/>
              </a:rPr>
              <a:t>system trap </a:t>
            </a:r>
            <a:r>
              <a:rPr sz="1800" spc="-5" dirty="0">
                <a:latin typeface="Garamond"/>
                <a:cs typeface="Garamond"/>
              </a:rPr>
              <a:t>and </a:t>
            </a:r>
            <a:r>
              <a:rPr sz="1800" spc="5" dirty="0">
                <a:latin typeface="Garamond"/>
                <a:cs typeface="Garamond"/>
              </a:rPr>
              <a:t>goes </a:t>
            </a:r>
            <a:r>
              <a:rPr sz="1800" dirty="0">
                <a:latin typeface="Garamond"/>
                <a:cs typeface="Garamond"/>
              </a:rPr>
              <a:t>to sleep </a:t>
            </a:r>
            <a:r>
              <a:rPr sz="1800" spc="-15" dirty="0">
                <a:latin typeface="Garamond"/>
                <a:cs typeface="Garamond"/>
              </a:rPr>
              <a:t>awaiting  </a:t>
            </a:r>
            <a:r>
              <a:rPr sz="1800" dirty="0">
                <a:latin typeface="Garamond"/>
                <a:cs typeface="Garamond"/>
              </a:rPr>
              <a:t>a </a:t>
            </a:r>
            <a:r>
              <a:rPr sz="1800" spc="-10" dirty="0">
                <a:latin typeface="Garamond"/>
                <a:cs typeface="Garamond"/>
              </a:rPr>
              <a:t>resource. </a:t>
            </a:r>
            <a:r>
              <a:rPr sz="1800" dirty="0">
                <a:latin typeface="Garamond"/>
                <a:cs typeface="Garamond"/>
              </a:rPr>
              <a:t>When the </a:t>
            </a:r>
            <a:r>
              <a:rPr sz="1800" spc="-5" dirty="0">
                <a:latin typeface="Garamond"/>
                <a:cs typeface="Garamond"/>
              </a:rPr>
              <a:t>process </a:t>
            </a:r>
            <a:r>
              <a:rPr sz="1800" spc="5" dirty="0">
                <a:latin typeface="Garamond"/>
                <a:cs typeface="Garamond"/>
              </a:rPr>
              <a:t>goes </a:t>
            </a:r>
            <a:r>
              <a:rPr sz="1800" dirty="0">
                <a:latin typeface="Garamond"/>
                <a:cs typeface="Garamond"/>
              </a:rPr>
              <a:t>to </a:t>
            </a:r>
            <a:r>
              <a:rPr sz="1800" spc="-15" dirty="0">
                <a:latin typeface="Garamond"/>
                <a:cs typeface="Garamond"/>
              </a:rPr>
              <a:t>sleep, </a:t>
            </a:r>
            <a:r>
              <a:rPr sz="1800" dirty="0">
                <a:latin typeface="Garamond"/>
                <a:cs typeface="Garamond"/>
              </a:rPr>
              <a:t>it </a:t>
            </a:r>
            <a:r>
              <a:rPr sz="1800" spc="-5" dirty="0">
                <a:latin typeface="Garamond"/>
                <a:cs typeface="Garamond"/>
              </a:rPr>
              <a:t>does  </a:t>
            </a:r>
            <a:r>
              <a:rPr sz="1800" dirty="0">
                <a:latin typeface="Garamond"/>
                <a:cs typeface="Garamond"/>
              </a:rPr>
              <a:t>a </a:t>
            </a:r>
            <a:r>
              <a:rPr sz="1800" spc="-5" dirty="0">
                <a:latin typeface="Garamond"/>
                <a:cs typeface="Garamond"/>
              </a:rPr>
              <a:t>context switch, </a:t>
            </a:r>
            <a:r>
              <a:rPr sz="1800" dirty="0">
                <a:latin typeface="Garamond"/>
                <a:cs typeface="Garamond"/>
              </a:rPr>
              <a:t>pushing its current </a:t>
            </a:r>
            <a:r>
              <a:rPr sz="1800" spc="-5" dirty="0">
                <a:latin typeface="Garamond"/>
                <a:cs typeface="Garamond"/>
              </a:rPr>
              <a:t>context </a:t>
            </a:r>
            <a:r>
              <a:rPr sz="1800" spc="-10" dirty="0">
                <a:latin typeface="Garamond"/>
                <a:cs typeface="Garamond"/>
              </a:rPr>
              <a:t>layer  </a:t>
            </a:r>
            <a:r>
              <a:rPr sz="1800" spc="-5" dirty="0">
                <a:latin typeface="Garamond"/>
                <a:cs typeface="Garamond"/>
              </a:rPr>
              <a:t>and </a:t>
            </a:r>
            <a:r>
              <a:rPr sz="1800" spc="-10" dirty="0">
                <a:latin typeface="Garamond"/>
                <a:cs typeface="Garamond"/>
              </a:rPr>
              <a:t>executing </a:t>
            </a:r>
            <a:r>
              <a:rPr sz="1800" dirty="0">
                <a:latin typeface="Garamond"/>
                <a:cs typeface="Garamond"/>
              </a:rPr>
              <a:t>in </a:t>
            </a:r>
            <a:r>
              <a:rPr sz="1800" spc="-5" dirty="0">
                <a:latin typeface="Garamond"/>
                <a:cs typeface="Garamond"/>
              </a:rPr>
              <a:t>kernel </a:t>
            </a:r>
            <a:r>
              <a:rPr sz="1800" dirty="0">
                <a:latin typeface="Garamond"/>
                <a:cs typeface="Garamond"/>
              </a:rPr>
              <a:t>context </a:t>
            </a:r>
            <a:r>
              <a:rPr sz="1800" spc="-10" dirty="0">
                <a:latin typeface="Garamond"/>
                <a:cs typeface="Garamond"/>
              </a:rPr>
              <a:t>layer </a:t>
            </a:r>
            <a:r>
              <a:rPr sz="1800" dirty="0">
                <a:latin typeface="Garamond"/>
                <a:cs typeface="Garamond"/>
              </a:rPr>
              <a:t>2</a:t>
            </a:r>
            <a:r>
              <a:rPr sz="1800" spc="20" dirty="0">
                <a:latin typeface="Garamond"/>
                <a:cs typeface="Garamond"/>
              </a:rPr>
              <a:t> </a:t>
            </a:r>
            <a:r>
              <a:rPr sz="1800" spc="-5" dirty="0">
                <a:latin typeface="Garamond"/>
                <a:cs typeface="Garamond"/>
              </a:rPr>
              <a:t>(Figure).</a:t>
            </a:r>
            <a:endParaRPr sz="1800" dirty="0">
              <a:latin typeface="Garamond"/>
              <a:cs typeface="Garamond"/>
            </a:endParaRPr>
          </a:p>
          <a:p>
            <a:pPr marL="5041265" marR="5080">
              <a:lnSpc>
                <a:spcPct val="100000"/>
              </a:lnSpc>
            </a:pPr>
            <a:r>
              <a:rPr sz="1800" spc="-5" dirty="0">
                <a:latin typeface="Garamond"/>
                <a:cs typeface="Garamond"/>
              </a:rPr>
              <a:t>Processes also </a:t>
            </a:r>
            <a:r>
              <a:rPr sz="1800" spc="20" dirty="0">
                <a:latin typeface="Garamond"/>
                <a:cs typeface="Garamond"/>
              </a:rPr>
              <a:t>go </a:t>
            </a:r>
            <a:r>
              <a:rPr sz="1800" dirty="0">
                <a:latin typeface="Garamond"/>
                <a:cs typeface="Garamond"/>
              </a:rPr>
              <a:t>to sleep </a:t>
            </a:r>
            <a:r>
              <a:rPr sz="1800" spc="-5" dirty="0">
                <a:latin typeface="Garamond"/>
                <a:cs typeface="Garamond"/>
              </a:rPr>
              <a:t>when they incur </a:t>
            </a:r>
            <a:r>
              <a:rPr sz="1800" dirty="0">
                <a:latin typeface="Garamond"/>
                <a:cs typeface="Garamond"/>
              </a:rPr>
              <a:t>page  </a:t>
            </a:r>
            <a:r>
              <a:rPr sz="1800" spc="-5" dirty="0">
                <a:latin typeface="Garamond"/>
                <a:cs typeface="Garamond"/>
              </a:rPr>
              <a:t>faults as </a:t>
            </a:r>
            <a:r>
              <a:rPr sz="1800" dirty="0">
                <a:latin typeface="Garamond"/>
                <a:cs typeface="Garamond"/>
              </a:rPr>
              <a:t>a </a:t>
            </a:r>
            <a:r>
              <a:rPr sz="1800" spc="-5" dirty="0">
                <a:latin typeface="Garamond"/>
                <a:cs typeface="Garamond"/>
              </a:rPr>
              <a:t>result </a:t>
            </a:r>
            <a:r>
              <a:rPr sz="1800" dirty="0">
                <a:latin typeface="Garamond"/>
                <a:cs typeface="Garamond"/>
              </a:rPr>
              <a:t>of </a:t>
            </a:r>
            <a:r>
              <a:rPr sz="1800" spc="-5" dirty="0">
                <a:latin typeface="Garamond"/>
                <a:cs typeface="Garamond"/>
              </a:rPr>
              <a:t>accessing </a:t>
            </a:r>
            <a:r>
              <a:rPr sz="1800" dirty="0">
                <a:latin typeface="Garamond"/>
                <a:cs typeface="Garamond"/>
              </a:rPr>
              <a:t>virtual </a:t>
            </a:r>
            <a:r>
              <a:rPr sz="1800" spc="-5" dirty="0">
                <a:latin typeface="Garamond"/>
                <a:cs typeface="Garamond"/>
              </a:rPr>
              <a:t>addresses that  are </a:t>
            </a:r>
            <a:r>
              <a:rPr sz="1800" dirty="0">
                <a:latin typeface="Garamond"/>
                <a:cs typeface="Garamond"/>
              </a:rPr>
              <a:t>not </a:t>
            </a:r>
            <a:r>
              <a:rPr sz="1800" spc="-10" dirty="0">
                <a:latin typeface="Garamond"/>
                <a:cs typeface="Garamond"/>
              </a:rPr>
              <a:t>physically </a:t>
            </a:r>
            <a:r>
              <a:rPr sz="1800" dirty="0">
                <a:latin typeface="Garamond"/>
                <a:cs typeface="Garamond"/>
              </a:rPr>
              <a:t>loaded; </a:t>
            </a:r>
            <a:r>
              <a:rPr sz="1800" spc="-5" dirty="0">
                <a:latin typeface="Garamond"/>
                <a:cs typeface="Garamond"/>
              </a:rPr>
              <a:t>they </a:t>
            </a:r>
            <a:r>
              <a:rPr sz="1800" dirty="0">
                <a:latin typeface="Garamond"/>
                <a:cs typeface="Garamond"/>
              </a:rPr>
              <a:t>sleep </a:t>
            </a:r>
            <a:r>
              <a:rPr sz="1800" spc="-5" dirty="0">
                <a:latin typeface="Garamond"/>
                <a:cs typeface="Garamond"/>
              </a:rPr>
              <a:t>while </a:t>
            </a:r>
            <a:r>
              <a:rPr sz="1800" dirty="0">
                <a:latin typeface="Garamond"/>
                <a:cs typeface="Garamond"/>
              </a:rPr>
              <a:t>the </a:t>
            </a:r>
            <a:r>
              <a:rPr sz="1800" spc="-5" dirty="0">
                <a:latin typeface="Garamond"/>
                <a:cs typeface="Garamond"/>
              </a:rPr>
              <a:t>kernel  reads </a:t>
            </a:r>
            <a:r>
              <a:rPr sz="1800" dirty="0">
                <a:latin typeface="Garamond"/>
                <a:cs typeface="Garamond"/>
              </a:rPr>
              <a:t>in the </a:t>
            </a:r>
            <a:r>
              <a:rPr sz="1800" spc="-5" dirty="0">
                <a:latin typeface="Garamond"/>
                <a:cs typeface="Garamond"/>
              </a:rPr>
              <a:t>contents </a:t>
            </a:r>
            <a:r>
              <a:rPr sz="1800" dirty="0">
                <a:latin typeface="Garamond"/>
                <a:cs typeface="Garamond"/>
              </a:rPr>
              <a:t>of the</a:t>
            </a:r>
            <a:r>
              <a:rPr sz="1800" spc="-275" dirty="0">
                <a:latin typeface="Garamond"/>
                <a:cs typeface="Garamond"/>
              </a:rPr>
              <a:t> </a:t>
            </a:r>
            <a:r>
              <a:rPr sz="1800" spc="-15" dirty="0">
                <a:latin typeface="Garamond"/>
                <a:cs typeface="Garamond"/>
              </a:rPr>
              <a:t>pages.</a:t>
            </a:r>
            <a:endParaRPr sz="1800" dirty="0">
              <a:latin typeface="Garamond"/>
              <a:cs typeface="Garamond"/>
            </a:endParaRPr>
          </a:p>
          <a:p>
            <a:pPr>
              <a:lnSpc>
                <a:spcPct val="100000"/>
              </a:lnSpc>
              <a:spcBef>
                <a:spcPts val="45"/>
              </a:spcBef>
            </a:pPr>
            <a:endParaRPr sz="2350" dirty="0">
              <a:latin typeface="Garamond"/>
              <a:cs typeface="Garamond"/>
            </a:endParaRPr>
          </a:p>
          <a:p>
            <a:pPr marL="535305">
              <a:lnSpc>
                <a:spcPct val="100000"/>
              </a:lnSpc>
            </a:pPr>
            <a:r>
              <a:rPr sz="1400" b="1" dirty="0">
                <a:latin typeface="Garamond"/>
                <a:cs typeface="Garamond"/>
              </a:rPr>
              <a:t>Figure 8 : </a:t>
            </a:r>
            <a:r>
              <a:rPr sz="1400" b="1" spc="-10" dirty="0">
                <a:latin typeface="Garamond"/>
                <a:cs typeface="Garamond"/>
              </a:rPr>
              <a:t>Typical </a:t>
            </a:r>
            <a:r>
              <a:rPr sz="1400" b="1" dirty="0">
                <a:latin typeface="Garamond"/>
                <a:cs typeface="Garamond"/>
              </a:rPr>
              <a:t>Context </a:t>
            </a:r>
            <a:r>
              <a:rPr sz="1400" b="1" spc="-5" dirty="0">
                <a:latin typeface="Garamond"/>
                <a:cs typeface="Garamond"/>
              </a:rPr>
              <a:t>Layers </a:t>
            </a:r>
            <a:r>
              <a:rPr sz="1400" b="1" dirty="0">
                <a:latin typeface="Garamond"/>
                <a:cs typeface="Garamond"/>
              </a:rPr>
              <a:t>of </a:t>
            </a:r>
            <a:r>
              <a:rPr sz="1400" b="1" spc="-5" dirty="0">
                <a:latin typeface="Garamond"/>
                <a:cs typeface="Garamond"/>
              </a:rPr>
              <a:t>Sleeping</a:t>
            </a:r>
            <a:r>
              <a:rPr sz="1400" b="1" spc="-114" dirty="0">
                <a:latin typeface="Garamond"/>
                <a:cs typeface="Garamond"/>
              </a:rPr>
              <a:t> </a:t>
            </a:r>
            <a:r>
              <a:rPr sz="1400" b="1" dirty="0">
                <a:latin typeface="Garamond"/>
                <a:cs typeface="Garamond"/>
              </a:rPr>
              <a:t>Process</a:t>
            </a:r>
            <a:endParaRPr sz="1400" dirty="0">
              <a:latin typeface="Garamond"/>
              <a:cs typeface="Garamond"/>
            </a:endParaRPr>
          </a:p>
        </p:txBody>
      </p:sp>
      <p:grpSp>
        <p:nvGrpSpPr>
          <p:cNvPr id="18" name="object 4">
            <a:extLst>
              <a:ext uri="{FF2B5EF4-FFF2-40B4-BE49-F238E27FC236}">
                <a16:creationId xmlns:a16="http://schemas.microsoft.com/office/drawing/2014/main" id="{6369734B-163D-4B7E-92BC-5B7DF034086C}"/>
              </a:ext>
            </a:extLst>
          </p:cNvPr>
          <p:cNvGrpSpPr/>
          <p:nvPr/>
        </p:nvGrpSpPr>
        <p:grpSpPr>
          <a:xfrm>
            <a:off x="1853183" y="2228088"/>
            <a:ext cx="9278620" cy="3363595"/>
            <a:chOff x="1853183" y="2228088"/>
            <a:chExt cx="9278620" cy="3363595"/>
          </a:xfrm>
        </p:grpSpPr>
        <p:sp>
          <p:nvSpPr>
            <p:cNvPr id="19" name="object 5">
              <a:extLst>
                <a:ext uri="{FF2B5EF4-FFF2-40B4-BE49-F238E27FC236}">
                  <a16:creationId xmlns:a16="http://schemas.microsoft.com/office/drawing/2014/main" id="{531E2C8B-D935-4CFE-8CC2-4664D5A28EC9}"/>
                </a:ext>
              </a:extLst>
            </p:cNvPr>
            <p:cNvSpPr/>
            <p:nvPr/>
          </p:nvSpPr>
          <p:spPr>
            <a:xfrm>
              <a:off x="1853183" y="2228088"/>
              <a:ext cx="4174236" cy="3358896"/>
            </a:xfrm>
            <a:prstGeom prst="rect">
              <a:avLst/>
            </a:prstGeom>
            <a:blipFill>
              <a:blip r:embed="rId3" cstate="print"/>
              <a:stretch>
                <a:fillRect/>
              </a:stretch>
            </a:blipFill>
          </p:spPr>
          <p:txBody>
            <a:bodyPr wrap="square" lIns="0" tIns="0" rIns="0" bIns="0" rtlCol="0"/>
            <a:lstStyle/>
            <a:p>
              <a:endParaRPr/>
            </a:p>
          </p:txBody>
        </p:sp>
        <p:sp>
          <p:nvSpPr>
            <p:cNvPr id="20" name="object 6">
              <a:extLst>
                <a:ext uri="{FF2B5EF4-FFF2-40B4-BE49-F238E27FC236}">
                  <a16:creationId xmlns:a16="http://schemas.microsoft.com/office/drawing/2014/main" id="{50EB26D7-8778-48A8-83DE-33FD23C59749}"/>
                </a:ext>
              </a:extLst>
            </p:cNvPr>
            <p:cNvSpPr/>
            <p:nvPr/>
          </p:nvSpPr>
          <p:spPr>
            <a:xfrm>
              <a:off x="6323075" y="2447544"/>
              <a:ext cx="4803775" cy="3139440"/>
            </a:xfrm>
            <a:custGeom>
              <a:avLst/>
              <a:gdLst/>
              <a:ahLst/>
              <a:cxnLst/>
              <a:rect l="l" t="t" r="r" b="b"/>
              <a:pathLst>
                <a:path w="4803775" h="3139440">
                  <a:moveTo>
                    <a:pt x="0" y="3139440"/>
                  </a:moveTo>
                  <a:lnTo>
                    <a:pt x="4803648" y="3139440"/>
                  </a:lnTo>
                  <a:lnTo>
                    <a:pt x="4803648" y="0"/>
                  </a:lnTo>
                  <a:lnTo>
                    <a:pt x="0" y="0"/>
                  </a:lnTo>
                  <a:lnTo>
                    <a:pt x="0" y="3139440"/>
                  </a:lnTo>
                  <a:close/>
                </a:path>
              </a:pathLst>
            </a:custGeom>
            <a:ln w="9144">
              <a:solidFill>
                <a:srgbClr val="001F5F"/>
              </a:solidFill>
            </a:ln>
          </p:spPr>
          <p:txBody>
            <a:bodyPr wrap="square" lIns="0" tIns="0" rIns="0" bIns="0" rtlCol="0"/>
            <a:lstStyle/>
            <a:p>
              <a:endParaRPr/>
            </a:p>
          </p:txBody>
        </p:sp>
      </p:grpSp>
      <p:sp>
        <p:nvSpPr>
          <p:cNvPr id="21" name="object 3">
            <a:extLst>
              <a:ext uri="{FF2B5EF4-FFF2-40B4-BE49-F238E27FC236}">
                <a16:creationId xmlns:a16="http://schemas.microsoft.com/office/drawing/2014/main" id="{D92F72C6-A6A8-4672-8279-FDF5B47840CA}"/>
              </a:ext>
            </a:extLst>
          </p:cNvPr>
          <p:cNvSpPr txBox="1">
            <a:spLocks noGrp="1"/>
          </p:cNvSpPr>
          <p:nvPr>
            <p:ph type="title"/>
          </p:nvPr>
        </p:nvSpPr>
        <p:spPr>
          <a:xfrm>
            <a:off x="747736" y="283591"/>
            <a:ext cx="944244"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C00000"/>
                </a:solidFill>
              </a:rPr>
              <a:t>Sl</a:t>
            </a:r>
            <a:r>
              <a:rPr sz="3200" spc="-15" dirty="0">
                <a:solidFill>
                  <a:srgbClr val="C00000"/>
                </a:solidFill>
              </a:rPr>
              <a:t>e</a:t>
            </a:r>
            <a:r>
              <a:rPr sz="3200" dirty="0">
                <a:solidFill>
                  <a:srgbClr val="C00000"/>
                </a:solidFill>
              </a:rPr>
              <a:t>ep</a:t>
            </a:r>
          </a:p>
        </p:txBody>
      </p:sp>
    </p:spTree>
    <p:extLst>
      <p:ext uri="{BB962C8B-B14F-4D97-AF65-F5344CB8AC3E}">
        <p14:creationId xmlns:p14="http://schemas.microsoft.com/office/powerpoint/2010/main" val="2449965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Content Placeholder 5">
            <a:extLst>
              <a:ext uri="{FF2B5EF4-FFF2-40B4-BE49-F238E27FC236}">
                <a16:creationId xmlns:a16="http://schemas.microsoft.com/office/drawing/2014/main" id="{E6C826A1-B73E-4D43-9299-EAA341587B58}"/>
              </a:ext>
            </a:extLst>
          </p:cNvPr>
          <p:cNvSpPr>
            <a:spLocks noGrp="1"/>
          </p:cNvSpPr>
          <p:nvPr>
            <p:ph idx="1"/>
          </p:nvPr>
        </p:nvSpPr>
        <p:spPr>
          <a:xfrm>
            <a:off x="391593" y="1105332"/>
            <a:ext cx="9892094" cy="4351338"/>
          </a:xfrm>
        </p:spPr>
        <p:txBody>
          <a:bodyPr>
            <a:normAutofit/>
          </a:bodyPr>
          <a:lstStyle/>
          <a:p>
            <a:endParaRPr lang="en-US" altLang="en-US" sz="2800" dirty="0">
              <a:solidFill>
                <a:srgbClr val="A50021"/>
              </a:solidFill>
            </a:endParaRPr>
          </a:p>
          <a:p>
            <a:pPr marL="0" indent="0">
              <a:buNone/>
            </a:pPr>
            <a:endParaRPr lang="en-IN" dirty="0"/>
          </a:p>
        </p:txBody>
      </p:sp>
      <p:sp>
        <p:nvSpPr>
          <p:cNvPr id="21" name="object 3">
            <a:extLst>
              <a:ext uri="{FF2B5EF4-FFF2-40B4-BE49-F238E27FC236}">
                <a16:creationId xmlns:a16="http://schemas.microsoft.com/office/drawing/2014/main" id="{D92F72C6-A6A8-4672-8279-FDF5B47840CA}"/>
              </a:ext>
            </a:extLst>
          </p:cNvPr>
          <p:cNvSpPr txBox="1">
            <a:spLocks noGrp="1"/>
          </p:cNvSpPr>
          <p:nvPr>
            <p:ph type="title"/>
          </p:nvPr>
        </p:nvSpPr>
        <p:spPr>
          <a:xfrm>
            <a:off x="747736" y="287495"/>
            <a:ext cx="2591812" cy="505908"/>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C00000"/>
                </a:solidFill>
              </a:rPr>
              <a:t>Sl</a:t>
            </a:r>
            <a:r>
              <a:rPr sz="3200" spc="-15" dirty="0">
                <a:solidFill>
                  <a:srgbClr val="C00000"/>
                </a:solidFill>
              </a:rPr>
              <a:t>e</a:t>
            </a:r>
            <a:r>
              <a:rPr sz="3200" dirty="0">
                <a:solidFill>
                  <a:srgbClr val="C00000"/>
                </a:solidFill>
              </a:rPr>
              <a:t>ep</a:t>
            </a:r>
            <a:r>
              <a:rPr lang="en-IN" sz="3200" dirty="0">
                <a:solidFill>
                  <a:srgbClr val="C00000"/>
                </a:solidFill>
              </a:rPr>
              <a:t>…</a:t>
            </a:r>
            <a:r>
              <a:rPr lang="en-IN" sz="1800" spc="-10" dirty="0">
                <a:solidFill>
                  <a:srgbClr val="C00000"/>
                </a:solidFill>
              </a:rPr>
              <a:t>Continued…</a:t>
            </a:r>
            <a:endParaRPr sz="3200" dirty="0">
              <a:solidFill>
                <a:srgbClr val="C00000"/>
              </a:solidFill>
            </a:endParaRPr>
          </a:p>
        </p:txBody>
      </p:sp>
      <p:sp>
        <p:nvSpPr>
          <p:cNvPr id="4" name="object 3">
            <a:extLst>
              <a:ext uri="{FF2B5EF4-FFF2-40B4-BE49-F238E27FC236}">
                <a16:creationId xmlns:a16="http://schemas.microsoft.com/office/drawing/2014/main" id="{1EB93757-1FF2-4CFC-ADB6-5A220B3BDA4C}"/>
              </a:ext>
            </a:extLst>
          </p:cNvPr>
          <p:cNvSpPr txBox="1"/>
          <p:nvPr/>
        </p:nvSpPr>
        <p:spPr>
          <a:xfrm>
            <a:off x="1374394" y="928870"/>
            <a:ext cx="8675385" cy="5263620"/>
          </a:xfrm>
          <a:prstGeom prst="rect">
            <a:avLst/>
          </a:prstGeom>
        </p:spPr>
        <p:txBody>
          <a:bodyPr vert="horz" wrap="square" lIns="0" tIns="99695" rIns="0" bIns="0" rtlCol="0">
            <a:spAutoFit/>
          </a:bodyPr>
          <a:lstStyle/>
          <a:p>
            <a:pPr marL="12065" algn="just">
              <a:lnSpc>
                <a:spcPct val="100000"/>
              </a:lnSpc>
              <a:spcBef>
                <a:spcPts val="785"/>
              </a:spcBef>
              <a:buClr>
                <a:srgbClr val="83992A"/>
              </a:buClr>
              <a:buSzPct val="113636"/>
              <a:tabLst>
                <a:tab pos="299085" algn="l"/>
                <a:tab pos="299720" algn="l"/>
              </a:tabLst>
            </a:pPr>
            <a:r>
              <a:rPr sz="2200" b="1" spc="-10" dirty="0">
                <a:latin typeface="Garamond"/>
                <a:cs typeface="Garamond"/>
              </a:rPr>
              <a:t>Sleep Events </a:t>
            </a:r>
            <a:r>
              <a:rPr sz="2200" b="1" spc="-5" dirty="0">
                <a:latin typeface="Garamond"/>
                <a:cs typeface="Garamond"/>
              </a:rPr>
              <a:t>and</a:t>
            </a:r>
            <a:r>
              <a:rPr sz="2200" b="1" spc="40" dirty="0">
                <a:latin typeface="Garamond"/>
                <a:cs typeface="Garamond"/>
              </a:rPr>
              <a:t> </a:t>
            </a:r>
            <a:r>
              <a:rPr sz="2200" b="1" spc="-5" dirty="0">
                <a:latin typeface="Garamond"/>
                <a:cs typeface="Garamond"/>
              </a:rPr>
              <a:t>Addresses:</a:t>
            </a:r>
            <a:endParaRPr sz="2200" dirty="0">
              <a:latin typeface="Garamond"/>
              <a:cs typeface="Garamond"/>
            </a:endParaRPr>
          </a:p>
          <a:p>
            <a:pPr marL="299085" marR="83185" indent="-287020" algn="just">
              <a:lnSpc>
                <a:spcPct val="100000"/>
              </a:lnSpc>
              <a:spcBef>
                <a:spcPts val="1130"/>
              </a:spcBef>
              <a:buClr>
                <a:srgbClr val="83992A"/>
              </a:buClr>
              <a:buSzPct val="113636"/>
              <a:buFont typeface="Arial"/>
              <a:buChar char="•"/>
              <a:tabLst>
                <a:tab pos="299085" algn="l"/>
                <a:tab pos="299720" algn="l"/>
              </a:tabLst>
            </a:pPr>
            <a:r>
              <a:rPr sz="2200" spc="-5" dirty="0">
                <a:latin typeface="Garamond"/>
                <a:cs typeface="Garamond"/>
              </a:rPr>
              <a:t>Processes are said </a:t>
            </a:r>
            <a:r>
              <a:rPr sz="2200" spc="-10" dirty="0">
                <a:latin typeface="Garamond"/>
                <a:cs typeface="Garamond"/>
              </a:rPr>
              <a:t>to </a:t>
            </a:r>
            <a:r>
              <a:rPr sz="2200" dirty="0">
                <a:latin typeface="Garamond"/>
                <a:cs typeface="Garamond"/>
              </a:rPr>
              <a:t>sleep </a:t>
            </a:r>
            <a:r>
              <a:rPr sz="2200" spc="-5" dirty="0">
                <a:latin typeface="Garamond"/>
                <a:cs typeface="Garamond"/>
              </a:rPr>
              <a:t>on an </a:t>
            </a:r>
            <a:r>
              <a:rPr sz="2200" spc="-10" dirty="0">
                <a:latin typeface="Garamond"/>
                <a:cs typeface="Garamond"/>
              </a:rPr>
              <a:t>event, meaning that </a:t>
            </a:r>
            <a:r>
              <a:rPr sz="2200" spc="-5" dirty="0">
                <a:latin typeface="Garamond"/>
                <a:cs typeface="Garamond"/>
              </a:rPr>
              <a:t>they are in the </a:t>
            </a:r>
            <a:r>
              <a:rPr sz="2200" dirty="0">
                <a:latin typeface="Garamond"/>
                <a:cs typeface="Garamond"/>
              </a:rPr>
              <a:t>sleep </a:t>
            </a:r>
            <a:r>
              <a:rPr sz="2200" spc="-5" dirty="0">
                <a:latin typeface="Garamond"/>
                <a:cs typeface="Garamond"/>
              </a:rPr>
              <a:t>state until  the </a:t>
            </a:r>
            <a:r>
              <a:rPr sz="2200" spc="-15" dirty="0">
                <a:latin typeface="Garamond"/>
                <a:cs typeface="Garamond"/>
              </a:rPr>
              <a:t>event occurs, </a:t>
            </a:r>
            <a:r>
              <a:rPr sz="2200" spc="-5" dirty="0">
                <a:latin typeface="Garamond"/>
                <a:cs typeface="Garamond"/>
              </a:rPr>
              <a:t>at </a:t>
            </a:r>
            <a:r>
              <a:rPr sz="2200" spc="-10" dirty="0">
                <a:latin typeface="Garamond"/>
                <a:cs typeface="Garamond"/>
              </a:rPr>
              <a:t>which </a:t>
            </a:r>
            <a:r>
              <a:rPr sz="2200" spc="-5" dirty="0">
                <a:latin typeface="Garamond"/>
                <a:cs typeface="Garamond"/>
              </a:rPr>
              <a:t>time they </a:t>
            </a:r>
            <a:r>
              <a:rPr sz="2200" spc="-20" dirty="0">
                <a:latin typeface="Garamond"/>
                <a:cs typeface="Garamond"/>
              </a:rPr>
              <a:t>wake </a:t>
            </a:r>
            <a:r>
              <a:rPr sz="2200" spc="-5" dirty="0">
                <a:latin typeface="Garamond"/>
                <a:cs typeface="Garamond"/>
              </a:rPr>
              <a:t>up </a:t>
            </a:r>
            <a:r>
              <a:rPr sz="2200" spc="-10" dirty="0">
                <a:latin typeface="Garamond"/>
                <a:cs typeface="Garamond"/>
              </a:rPr>
              <a:t>and enter </a:t>
            </a:r>
            <a:r>
              <a:rPr sz="2200" spc="-5" dirty="0">
                <a:latin typeface="Garamond"/>
                <a:cs typeface="Garamond"/>
              </a:rPr>
              <a:t>a </a:t>
            </a:r>
            <a:r>
              <a:rPr sz="2200" dirty="0">
                <a:latin typeface="Garamond"/>
                <a:cs typeface="Garamond"/>
              </a:rPr>
              <a:t>"ready-to-run" </a:t>
            </a:r>
            <a:r>
              <a:rPr sz="2200" spc="-5" dirty="0">
                <a:latin typeface="Garamond"/>
                <a:cs typeface="Garamond"/>
              </a:rPr>
              <a:t>state</a:t>
            </a:r>
            <a:r>
              <a:rPr sz="2200" spc="235" dirty="0">
                <a:latin typeface="Garamond"/>
                <a:cs typeface="Garamond"/>
              </a:rPr>
              <a:t> </a:t>
            </a:r>
            <a:r>
              <a:rPr sz="2200" spc="-5" dirty="0">
                <a:latin typeface="Garamond"/>
                <a:cs typeface="Garamond"/>
              </a:rPr>
              <a:t>(in</a:t>
            </a:r>
            <a:r>
              <a:rPr lang="en-IN" sz="2200" spc="-5" dirty="0">
                <a:latin typeface="Garamond"/>
                <a:cs typeface="Garamond"/>
              </a:rPr>
              <a:t> </a:t>
            </a:r>
            <a:r>
              <a:rPr sz="2200" spc="5" dirty="0">
                <a:latin typeface="Garamond"/>
                <a:cs typeface="Garamond"/>
              </a:rPr>
              <a:t>memory </a:t>
            </a:r>
            <a:r>
              <a:rPr sz="2200" spc="-5" dirty="0">
                <a:latin typeface="Garamond"/>
                <a:cs typeface="Garamond"/>
              </a:rPr>
              <a:t>or </a:t>
            </a:r>
            <a:r>
              <a:rPr sz="2200" spc="-10" dirty="0">
                <a:latin typeface="Garamond"/>
                <a:cs typeface="Garamond"/>
              </a:rPr>
              <a:t>swapped </a:t>
            </a:r>
            <a:r>
              <a:rPr sz="2200" spc="-5" dirty="0">
                <a:latin typeface="Garamond"/>
                <a:cs typeface="Garamond"/>
              </a:rPr>
              <a:t>out). </a:t>
            </a:r>
            <a:r>
              <a:rPr sz="2200" spc="-10" dirty="0">
                <a:latin typeface="Garamond"/>
                <a:cs typeface="Garamond"/>
              </a:rPr>
              <a:t>Although </a:t>
            </a:r>
            <a:r>
              <a:rPr sz="2200" spc="-5" dirty="0">
                <a:latin typeface="Garamond"/>
                <a:cs typeface="Garamond"/>
              </a:rPr>
              <a:t>the system uses the abstraction of</a:t>
            </a:r>
            <a:r>
              <a:rPr sz="2200" spc="455" dirty="0">
                <a:latin typeface="Garamond"/>
                <a:cs typeface="Garamond"/>
              </a:rPr>
              <a:t> </a:t>
            </a:r>
            <a:r>
              <a:rPr sz="2200" spc="-5" dirty="0">
                <a:latin typeface="Garamond"/>
                <a:cs typeface="Garamond"/>
              </a:rPr>
              <a:t>sleeping</a:t>
            </a:r>
            <a:r>
              <a:rPr sz="2200" spc="10" dirty="0">
                <a:latin typeface="Garamond"/>
                <a:cs typeface="Garamond"/>
              </a:rPr>
              <a:t> </a:t>
            </a:r>
            <a:r>
              <a:rPr sz="2200" spc="-5" dirty="0">
                <a:latin typeface="Garamond"/>
                <a:cs typeface="Garamond"/>
              </a:rPr>
              <a:t>on </a:t>
            </a:r>
            <a:r>
              <a:rPr sz="2200" dirty="0">
                <a:latin typeface="Garamond"/>
                <a:cs typeface="Garamond"/>
              </a:rPr>
              <a:t>	  </a:t>
            </a:r>
            <a:r>
              <a:rPr sz="2200" spc="-5" dirty="0">
                <a:latin typeface="Garamond"/>
                <a:cs typeface="Garamond"/>
              </a:rPr>
              <a:t>an </a:t>
            </a:r>
            <a:r>
              <a:rPr sz="2200" spc="-10" dirty="0">
                <a:latin typeface="Garamond"/>
                <a:cs typeface="Garamond"/>
              </a:rPr>
              <a:t>event, </a:t>
            </a:r>
            <a:r>
              <a:rPr sz="2200" spc="-5" dirty="0">
                <a:latin typeface="Garamond"/>
                <a:cs typeface="Garamond"/>
              </a:rPr>
              <a:t>the implementation maps the set </a:t>
            </a:r>
            <a:r>
              <a:rPr sz="2200" spc="-10" dirty="0">
                <a:latin typeface="Garamond"/>
                <a:cs typeface="Garamond"/>
              </a:rPr>
              <a:t>of events </a:t>
            </a:r>
            <a:r>
              <a:rPr sz="2200" spc="-5" dirty="0">
                <a:latin typeface="Garamond"/>
                <a:cs typeface="Garamond"/>
              </a:rPr>
              <a:t>into a set </a:t>
            </a:r>
            <a:r>
              <a:rPr sz="2200" spc="-10" dirty="0">
                <a:latin typeface="Garamond"/>
                <a:cs typeface="Garamond"/>
              </a:rPr>
              <a:t>of </a:t>
            </a:r>
            <a:r>
              <a:rPr sz="2200" spc="-5" dirty="0">
                <a:latin typeface="Garamond"/>
                <a:cs typeface="Garamond"/>
              </a:rPr>
              <a:t>(kernel) </a:t>
            </a:r>
            <a:r>
              <a:rPr sz="2200" spc="5" dirty="0">
                <a:latin typeface="Garamond"/>
                <a:cs typeface="Garamond"/>
              </a:rPr>
              <a:t>virtual  </a:t>
            </a:r>
            <a:r>
              <a:rPr sz="2200" spc="-15" dirty="0">
                <a:latin typeface="Garamond"/>
                <a:cs typeface="Garamond"/>
              </a:rPr>
              <a:t>addresses.</a:t>
            </a:r>
            <a:endParaRPr sz="2200" dirty="0">
              <a:latin typeface="Garamond"/>
              <a:cs typeface="Garamond"/>
            </a:endParaRPr>
          </a:p>
          <a:p>
            <a:pPr marL="299085" marR="489584" indent="-287020" algn="just">
              <a:lnSpc>
                <a:spcPct val="100000"/>
              </a:lnSpc>
              <a:spcBef>
                <a:spcPts val="1130"/>
              </a:spcBef>
              <a:buClr>
                <a:srgbClr val="83992A"/>
              </a:buClr>
              <a:buSzPct val="113636"/>
              <a:buFont typeface="Arial"/>
              <a:buChar char="•"/>
              <a:tabLst>
                <a:tab pos="299085" algn="l"/>
                <a:tab pos="299720" algn="l"/>
              </a:tabLst>
            </a:pPr>
            <a:r>
              <a:rPr sz="2200" dirty="0">
                <a:latin typeface="Garamond"/>
                <a:cs typeface="Garamond"/>
              </a:rPr>
              <a:t>The </a:t>
            </a:r>
            <a:r>
              <a:rPr sz="2200" spc="-5" dirty="0">
                <a:latin typeface="Garamond"/>
                <a:cs typeface="Garamond"/>
              </a:rPr>
              <a:t>addresses that represent the </a:t>
            </a:r>
            <a:r>
              <a:rPr sz="2200" spc="-10" dirty="0">
                <a:latin typeface="Garamond"/>
                <a:cs typeface="Garamond"/>
              </a:rPr>
              <a:t>events </a:t>
            </a:r>
            <a:r>
              <a:rPr sz="2200" spc="-5" dirty="0">
                <a:latin typeface="Garamond"/>
                <a:cs typeface="Garamond"/>
              </a:rPr>
              <a:t>are coded into the kernel, </a:t>
            </a:r>
            <a:r>
              <a:rPr sz="2200" spc="-10" dirty="0">
                <a:latin typeface="Garamond"/>
                <a:cs typeface="Garamond"/>
              </a:rPr>
              <a:t>and</a:t>
            </a:r>
            <a:r>
              <a:rPr lang="en-IN" sz="2200" spc="-10" dirty="0">
                <a:latin typeface="Garamond"/>
                <a:cs typeface="Garamond"/>
              </a:rPr>
              <a:t> </a:t>
            </a:r>
            <a:r>
              <a:rPr sz="2200" spc="-5" dirty="0">
                <a:latin typeface="Garamond"/>
                <a:cs typeface="Garamond"/>
              </a:rPr>
              <a:t>their</a:t>
            </a:r>
            <a:r>
              <a:rPr lang="en-IN" sz="2200" spc="-5" dirty="0">
                <a:latin typeface="Garamond"/>
                <a:cs typeface="Garamond"/>
              </a:rPr>
              <a:t> </a:t>
            </a:r>
            <a:r>
              <a:rPr sz="2200" spc="-10" dirty="0">
                <a:latin typeface="Garamond"/>
                <a:cs typeface="Garamond"/>
              </a:rPr>
              <a:t>only  </a:t>
            </a:r>
            <a:r>
              <a:rPr sz="2200" spc="-5" dirty="0">
                <a:latin typeface="Garamond"/>
                <a:cs typeface="Garamond"/>
              </a:rPr>
              <a:t>significance is </a:t>
            </a:r>
            <a:r>
              <a:rPr sz="2200" spc="-10" dirty="0">
                <a:latin typeface="Garamond"/>
                <a:cs typeface="Garamond"/>
              </a:rPr>
              <a:t>that </a:t>
            </a:r>
            <a:r>
              <a:rPr sz="2200" spc="-5" dirty="0">
                <a:latin typeface="Garamond"/>
                <a:cs typeface="Garamond"/>
              </a:rPr>
              <a:t>the kernel expects an </a:t>
            </a:r>
            <a:r>
              <a:rPr sz="2200" spc="-15" dirty="0">
                <a:latin typeface="Garamond"/>
                <a:cs typeface="Garamond"/>
              </a:rPr>
              <a:t>event </a:t>
            </a:r>
            <a:r>
              <a:rPr sz="2200" spc="-10" dirty="0">
                <a:latin typeface="Garamond"/>
                <a:cs typeface="Garamond"/>
              </a:rPr>
              <a:t>to </a:t>
            </a:r>
            <a:r>
              <a:rPr sz="2200" spc="-5" dirty="0">
                <a:latin typeface="Garamond"/>
                <a:cs typeface="Garamond"/>
              </a:rPr>
              <a:t>map into a </a:t>
            </a:r>
            <a:r>
              <a:rPr lang="en-IN" sz="2200" spc="-5" dirty="0">
                <a:latin typeface="Garamond"/>
                <a:cs typeface="Garamond"/>
              </a:rPr>
              <a:t> </a:t>
            </a:r>
            <a:r>
              <a:rPr sz="2200" dirty="0">
                <a:latin typeface="Garamond"/>
                <a:cs typeface="Garamond"/>
              </a:rPr>
              <a:t>articular</a:t>
            </a:r>
            <a:r>
              <a:rPr sz="2200" spc="210" dirty="0">
                <a:latin typeface="Garamond"/>
                <a:cs typeface="Garamond"/>
              </a:rPr>
              <a:t> </a:t>
            </a:r>
            <a:r>
              <a:rPr sz="2200" spc="-15" dirty="0">
                <a:latin typeface="Garamond"/>
                <a:cs typeface="Garamond"/>
              </a:rPr>
              <a:t>address.</a:t>
            </a:r>
            <a:endParaRPr sz="2200" dirty="0">
              <a:latin typeface="Garamond"/>
              <a:cs typeface="Garamond"/>
            </a:endParaRPr>
          </a:p>
          <a:p>
            <a:pPr marL="299085" marR="37465" indent="-287020" algn="just">
              <a:lnSpc>
                <a:spcPct val="100000"/>
              </a:lnSpc>
              <a:spcBef>
                <a:spcPts val="1130"/>
              </a:spcBef>
              <a:buClr>
                <a:srgbClr val="83992A"/>
              </a:buClr>
              <a:buSzPct val="113636"/>
              <a:buFont typeface="Arial"/>
              <a:buChar char="•"/>
              <a:tabLst>
                <a:tab pos="299085" algn="l"/>
                <a:tab pos="299720" algn="l"/>
              </a:tabLst>
            </a:pPr>
            <a:r>
              <a:rPr sz="2200" dirty="0">
                <a:latin typeface="Garamond"/>
                <a:cs typeface="Garamond"/>
              </a:rPr>
              <a:t>The </a:t>
            </a:r>
            <a:r>
              <a:rPr sz="2200" spc="-5" dirty="0">
                <a:latin typeface="Garamond"/>
                <a:cs typeface="Garamond"/>
              </a:rPr>
              <a:t>abstraction of the </a:t>
            </a:r>
            <a:r>
              <a:rPr sz="2200" spc="-15" dirty="0">
                <a:latin typeface="Garamond"/>
                <a:cs typeface="Garamond"/>
              </a:rPr>
              <a:t>event </a:t>
            </a:r>
            <a:r>
              <a:rPr sz="2200" spc="-5" dirty="0">
                <a:latin typeface="Garamond"/>
                <a:cs typeface="Garamond"/>
              </a:rPr>
              <a:t>does </a:t>
            </a:r>
            <a:r>
              <a:rPr sz="2200" spc="-10" dirty="0">
                <a:latin typeface="Garamond"/>
                <a:cs typeface="Garamond"/>
              </a:rPr>
              <a:t>not </a:t>
            </a:r>
            <a:r>
              <a:rPr sz="2200" spc="-5" dirty="0">
                <a:latin typeface="Garamond"/>
                <a:cs typeface="Garamond"/>
              </a:rPr>
              <a:t>distinguish </a:t>
            </a:r>
            <a:r>
              <a:rPr sz="2200" spc="-20" dirty="0">
                <a:latin typeface="Garamond"/>
                <a:cs typeface="Garamond"/>
              </a:rPr>
              <a:t>how </a:t>
            </a:r>
            <a:r>
              <a:rPr sz="2200" spc="-5" dirty="0">
                <a:latin typeface="Garamond"/>
                <a:cs typeface="Garamond"/>
              </a:rPr>
              <a:t>many processes are </a:t>
            </a:r>
            <a:r>
              <a:rPr sz="2200" spc="-15" dirty="0">
                <a:latin typeface="Garamond"/>
                <a:cs typeface="Garamond"/>
              </a:rPr>
              <a:t>awaiting  </a:t>
            </a:r>
            <a:r>
              <a:rPr sz="2200" spc="-5" dirty="0">
                <a:latin typeface="Garamond"/>
                <a:cs typeface="Garamond"/>
              </a:rPr>
              <a:t>the </a:t>
            </a:r>
            <a:r>
              <a:rPr sz="2200" spc="-10" dirty="0">
                <a:latin typeface="Garamond"/>
                <a:cs typeface="Garamond"/>
              </a:rPr>
              <a:t>event, nor </a:t>
            </a:r>
            <a:r>
              <a:rPr sz="2200" spc="-5" dirty="0">
                <a:latin typeface="Garamond"/>
                <a:cs typeface="Garamond"/>
              </a:rPr>
              <a:t>does the implementation. As a </a:t>
            </a:r>
            <a:r>
              <a:rPr sz="2200" spc="-10" dirty="0">
                <a:latin typeface="Garamond"/>
                <a:cs typeface="Garamond"/>
              </a:rPr>
              <a:t>result, </a:t>
            </a:r>
            <a:r>
              <a:rPr sz="2200" spc="-25" dirty="0">
                <a:latin typeface="Garamond"/>
                <a:cs typeface="Garamond"/>
              </a:rPr>
              <a:t>two </a:t>
            </a:r>
            <a:r>
              <a:rPr sz="2200" spc="-10" dirty="0">
                <a:latin typeface="Garamond"/>
                <a:cs typeface="Garamond"/>
              </a:rPr>
              <a:t>anomalies </a:t>
            </a:r>
            <a:r>
              <a:rPr sz="2200" spc="-15" dirty="0">
                <a:latin typeface="Garamond"/>
                <a:cs typeface="Garamond"/>
              </a:rPr>
              <a:t>arise. </a:t>
            </a:r>
            <a:r>
              <a:rPr sz="2200" spc="-5" dirty="0">
                <a:latin typeface="Garamond"/>
                <a:cs typeface="Garamond"/>
              </a:rPr>
              <a:t>First, when  an </a:t>
            </a:r>
            <a:r>
              <a:rPr sz="2200" spc="-15" dirty="0">
                <a:latin typeface="Garamond"/>
                <a:cs typeface="Garamond"/>
              </a:rPr>
              <a:t>event </a:t>
            </a:r>
            <a:r>
              <a:rPr sz="2200" spc="-5" dirty="0">
                <a:latin typeface="Garamond"/>
                <a:cs typeface="Garamond"/>
              </a:rPr>
              <a:t>occurs </a:t>
            </a:r>
            <a:r>
              <a:rPr sz="2200" spc="-10" dirty="0">
                <a:latin typeface="Garamond"/>
                <a:cs typeface="Garamond"/>
              </a:rPr>
              <a:t>and </a:t>
            </a:r>
            <a:r>
              <a:rPr sz="2200" spc="-5" dirty="0">
                <a:latin typeface="Garamond"/>
                <a:cs typeface="Garamond"/>
              </a:rPr>
              <a:t>a </a:t>
            </a:r>
            <a:r>
              <a:rPr sz="2200" spc="-15" dirty="0">
                <a:latin typeface="Garamond"/>
                <a:cs typeface="Garamond"/>
              </a:rPr>
              <a:t>wakeup </a:t>
            </a:r>
            <a:r>
              <a:rPr sz="2200" spc="-5" dirty="0">
                <a:latin typeface="Garamond"/>
                <a:cs typeface="Garamond"/>
              </a:rPr>
              <a:t>call is issued for processes </a:t>
            </a:r>
            <a:r>
              <a:rPr sz="2200" spc="-10" dirty="0">
                <a:latin typeface="Garamond"/>
                <a:cs typeface="Garamond"/>
              </a:rPr>
              <a:t>that </a:t>
            </a:r>
            <a:r>
              <a:rPr sz="2200" spc="-5" dirty="0">
                <a:latin typeface="Garamond"/>
                <a:cs typeface="Garamond"/>
              </a:rPr>
              <a:t>are sleeping on the  </a:t>
            </a:r>
            <a:r>
              <a:rPr sz="2200" spc="-10" dirty="0">
                <a:latin typeface="Garamond"/>
                <a:cs typeface="Garamond"/>
              </a:rPr>
              <a:t>event, </a:t>
            </a:r>
            <a:r>
              <a:rPr sz="2200" spc="-5" dirty="0">
                <a:latin typeface="Garamond"/>
                <a:cs typeface="Garamond"/>
              </a:rPr>
              <a:t>they all </a:t>
            </a:r>
            <a:r>
              <a:rPr sz="2200" spc="-20" dirty="0">
                <a:latin typeface="Garamond"/>
                <a:cs typeface="Garamond"/>
              </a:rPr>
              <a:t>wake </a:t>
            </a:r>
            <a:r>
              <a:rPr sz="2200" spc="-5" dirty="0">
                <a:latin typeface="Garamond"/>
                <a:cs typeface="Garamond"/>
              </a:rPr>
              <a:t>up </a:t>
            </a:r>
            <a:r>
              <a:rPr sz="2200" spc="-10" dirty="0">
                <a:latin typeface="Garamond"/>
                <a:cs typeface="Garamond"/>
              </a:rPr>
              <a:t>and </a:t>
            </a:r>
            <a:r>
              <a:rPr sz="2200" spc="-20" dirty="0">
                <a:latin typeface="Garamond"/>
                <a:cs typeface="Garamond"/>
              </a:rPr>
              <a:t>move </a:t>
            </a:r>
            <a:r>
              <a:rPr sz="2200" spc="-5" dirty="0">
                <a:latin typeface="Garamond"/>
                <a:cs typeface="Garamond"/>
              </a:rPr>
              <a:t>from a </a:t>
            </a:r>
            <a:r>
              <a:rPr sz="2200" dirty="0">
                <a:latin typeface="Garamond"/>
                <a:cs typeface="Garamond"/>
              </a:rPr>
              <a:t>sleep </a:t>
            </a:r>
            <a:r>
              <a:rPr sz="2200" spc="-5" dirty="0">
                <a:latin typeface="Garamond"/>
                <a:cs typeface="Garamond"/>
              </a:rPr>
              <a:t>state to a </a:t>
            </a:r>
            <a:r>
              <a:rPr sz="2200" dirty="0">
                <a:latin typeface="Garamond"/>
                <a:cs typeface="Garamond"/>
              </a:rPr>
              <a:t>ready-to-run</a:t>
            </a:r>
            <a:r>
              <a:rPr sz="2200" spc="204" dirty="0">
                <a:latin typeface="Garamond"/>
                <a:cs typeface="Garamond"/>
              </a:rPr>
              <a:t> </a:t>
            </a:r>
            <a:r>
              <a:rPr sz="2200" spc="-15" dirty="0">
                <a:latin typeface="Garamond"/>
                <a:cs typeface="Garamond"/>
              </a:rPr>
              <a:t>state.</a:t>
            </a:r>
            <a:endParaRPr sz="2200" dirty="0">
              <a:latin typeface="Garamond"/>
              <a:cs typeface="Garamond"/>
            </a:endParaRPr>
          </a:p>
        </p:txBody>
      </p:sp>
    </p:spTree>
    <p:extLst>
      <p:ext uri="{BB962C8B-B14F-4D97-AF65-F5344CB8AC3E}">
        <p14:creationId xmlns:p14="http://schemas.microsoft.com/office/powerpoint/2010/main" val="2721334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Rectangle 2">
            <a:extLst>
              <a:ext uri="{FF2B5EF4-FFF2-40B4-BE49-F238E27FC236}">
                <a16:creationId xmlns:a16="http://schemas.microsoft.com/office/drawing/2014/main" id="{E3247FDF-C3C4-4826-973A-3CEBE160053F}"/>
              </a:ext>
            </a:extLst>
          </p:cNvPr>
          <p:cNvSpPr txBox="1">
            <a:spLocks noChangeArrowheads="1"/>
          </p:cNvSpPr>
          <p:nvPr/>
        </p:nvSpPr>
        <p:spPr>
          <a:xfrm>
            <a:off x="338866" y="6095"/>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b="1" dirty="0">
                <a:solidFill>
                  <a:srgbClr val="C00000"/>
                </a:solidFill>
              </a:rPr>
              <a:t>kernel Architecture (UNIX)</a:t>
            </a:r>
          </a:p>
        </p:txBody>
      </p:sp>
      <p:sp>
        <p:nvSpPr>
          <p:cNvPr id="19" name="Rectangle 4">
            <a:extLst>
              <a:ext uri="{FF2B5EF4-FFF2-40B4-BE49-F238E27FC236}">
                <a16:creationId xmlns:a16="http://schemas.microsoft.com/office/drawing/2014/main" id="{C5D1E41A-A7D6-4FE9-A3DD-D8AC7CCE1BC8}"/>
              </a:ext>
            </a:extLst>
          </p:cNvPr>
          <p:cNvSpPr>
            <a:spLocks noChangeArrowheads="1"/>
          </p:cNvSpPr>
          <p:nvPr/>
        </p:nvSpPr>
        <p:spPr bwMode="auto">
          <a:xfrm>
            <a:off x="5462589" y="1350161"/>
            <a:ext cx="1927225" cy="360362"/>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en-US" sz="2000"/>
              <a:t>Library</a:t>
            </a:r>
          </a:p>
        </p:txBody>
      </p:sp>
      <p:sp>
        <p:nvSpPr>
          <p:cNvPr id="20" name="Line 5">
            <a:extLst>
              <a:ext uri="{FF2B5EF4-FFF2-40B4-BE49-F238E27FC236}">
                <a16:creationId xmlns:a16="http://schemas.microsoft.com/office/drawing/2014/main" id="{B229E975-9AD5-4755-A183-4E1FAA7F65B4}"/>
              </a:ext>
            </a:extLst>
          </p:cNvPr>
          <p:cNvSpPr>
            <a:spLocks noChangeShapeType="1"/>
          </p:cNvSpPr>
          <p:nvPr/>
        </p:nvSpPr>
        <p:spPr bwMode="auto">
          <a:xfrm>
            <a:off x="1919289" y="1854986"/>
            <a:ext cx="8497887"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1" name="Line 6">
            <a:extLst>
              <a:ext uri="{FF2B5EF4-FFF2-40B4-BE49-F238E27FC236}">
                <a16:creationId xmlns:a16="http://schemas.microsoft.com/office/drawing/2014/main" id="{BB911CD0-0414-49B1-AD71-DAACD54D0CC1}"/>
              </a:ext>
            </a:extLst>
          </p:cNvPr>
          <p:cNvSpPr>
            <a:spLocks noChangeShapeType="1"/>
          </p:cNvSpPr>
          <p:nvPr/>
        </p:nvSpPr>
        <p:spPr bwMode="auto">
          <a:xfrm>
            <a:off x="1919289" y="5887236"/>
            <a:ext cx="8497887"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2" name="Rectangle 7">
            <a:extLst>
              <a:ext uri="{FF2B5EF4-FFF2-40B4-BE49-F238E27FC236}">
                <a16:creationId xmlns:a16="http://schemas.microsoft.com/office/drawing/2014/main" id="{A05358EA-CA10-428B-8C50-70FDEC5152F1}"/>
              </a:ext>
            </a:extLst>
          </p:cNvPr>
          <p:cNvSpPr>
            <a:spLocks noChangeArrowheads="1"/>
          </p:cNvSpPr>
          <p:nvPr/>
        </p:nvSpPr>
        <p:spPr bwMode="auto">
          <a:xfrm>
            <a:off x="1919289" y="6103136"/>
            <a:ext cx="7272337" cy="4318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en-US" sz="2000" b="1">
                <a:solidFill>
                  <a:srgbClr val="A50021"/>
                </a:solidFill>
              </a:rPr>
              <a:t>hardware</a:t>
            </a:r>
          </a:p>
        </p:txBody>
      </p:sp>
      <p:sp>
        <p:nvSpPr>
          <p:cNvPr id="23" name="Rectangle 8">
            <a:extLst>
              <a:ext uri="{FF2B5EF4-FFF2-40B4-BE49-F238E27FC236}">
                <a16:creationId xmlns:a16="http://schemas.microsoft.com/office/drawing/2014/main" id="{6E3301EE-C036-4D7F-A35F-034D2D5AA530}"/>
              </a:ext>
            </a:extLst>
          </p:cNvPr>
          <p:cNvSpPr>
            <a:spLocks noChangeArrowheads="1"/>
          </p:cNvSpPr>
          <p:nvPr/>
        </p:nvSpPr>
        <p:spPr bwMode="auto">
          <a:xfrm>
            <a:off x="1919288" y="2574123"/>
            <a:ext cx="2921000" cy="6477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en-US" sz="2000"/>
              <a:t>File Subsystem</a:t>
            </a:r>
          </a:p>
        </p:txBody>
      </p:sp>
      <p:sp>
        <p:nvSpPr>
          <p:cNvPr id="24" name="Rectangle 9">
            <a:extLst>
              <a:ext uri="{FF2B5EF4-FFF2-40B4-BE49-F238E27FC236}">
                <a16:creationId xmlns:a16="http://schemas.microsoft.com/office/drawing/2014/main" id="{296B5C69-2A73-4FFD-BD7B-47B41A293F6D}"/>
              </a:ext>
            </a:extLst>
          </p:cNvPr>
          <p:cNvSpPr>
            <a:spLocks noChangeArrowheads="1"/>
          </p:cNvSpPr>
          <p:nvPr/>
        </p:nvSpPr>
        <p:spPr bwMode="auto">
          <a:xfrm>
            <a:off x="1919288" y="4015574"/>
            <a:ext cx="2921000" cy="50482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sz="2000">
                <a:solidFill>
                  <a:srgbClr val="A50021"/>
                </a:solidFill>
              </a:rPr>
              <a:t>  character        block</a:t>
            </a:r>
          </a:p>
        </p:txBody>
      </p:sp>
      <p:sp>
        <p:nvSpPr>
          <p:cNvPr id="25" name="Rectangle 10">
            <a:extLst>
              <a:ext uri="{FF2B5EF4-FFF2-40B4-BE49-F238E27FC236}">
                <a16:creationId xmlns:a16="http://schemas.microsoft.com/office/drawing/2014/main" id="{F53A6D04-6051-45FC-806E-B6809DDBD5DA}"/>
              </a:ext>
            </a:extLst>
          </p:cNvPr>
          <p:cNvSpPr>
            <a:spLocks noChangeArrowheads="1"/>
          </p:cNvSpPr>
          <p:nvPr/>
        </p:nvSpPr>
        <p:spPr bwMode="auto">
          <a:xfrm>
            <a:off x="1919289" y="5310973"/>
            <a:ext cx="7272337" cy="4318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en-US" sz="2000" b="1">
                <a:solidFill>
                  <a:srgbClr val="A50021"/>
                </a:solidFill>
              </a:rPr>
              <a:t>Hardware control</a:t>
            </a:r>
          </a:p>
        </p:txBody>
      </p:sp>
      <p:sp>
        <p:nvSpPr>
          <p:cNvPr id="26" name="Rectangle 11">
            <a:extLst>
              <a:ext uri="{FF2B5EF4-FFF2-40B4-BE49-F238E27FC236}">
                <a16:creationId xmlns:a16="http://schemas.microsoft.com/office/drawing/2014/main" id="{BD94D101-1085-4E6C-A53D-83CC85DA4EB4}"/>
              </a:ext>
            </a:extLst>
          </p:cNvPr>
          <p:cNvSpPr>
            <a:spLocks noChangeArrowheads="1"/>
          </p:cNvSpPr>
          <p:nvPr/>
        </p:nvSpPr>
        <p:spPr bwMode="auto">
          <a:xfrm>
            <a:off x="3348039" y="3367873"/>
            <a:ext cx="1431925" cy="4318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en-US" dirty="0"/>
              <a:t>Buffer Cache</a:t>
            </a:r>
          </a:p>
        </p:txBody>
      </p:sp>
      <p:sp>
        <p:nvSpPr>
          <p:cNvPr id="27" name="Rectangle 12">
            <a:extLst>
              <a:ext uri="{FF2B5EF4-FFF2-40B4-BE49-F238E27FC236}">
                <a16:creationId xmlns:a16="http://schemas.microsoft.com/office/drawing/2014/main" id="{7112B65A-4D1A-41F9-B356-DC56B19DD8FC}"/>
              </a:ext>
            </a:extLst>
          </p:cNvPr>
          <p:cNvSpPr>
            <a:spLocks noChangeArrowheads="1"/>
          </p:cNvSpPr>
          <p:nvPr/>
        </p:nvSpPr>
        <p:spPr bwMode="auto">
          <a:xfrm>
            <a:off x="1919289" y="1999448"/>
            <a:ext cx="7272337" cy="43180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en-US" sz="2000" b="1" dirty="0">
                <a:solidFill>
                  <a:srgbClr val="A50021"/>
                </a:solidFill>
              </a:rPr>
              <a:t>system call interface</a:t>
            </a:r>
          </a:p>
        </p:txBody>
      </p:sp>
      <p:sp>
        <p:nvSpPr>
          <p:cNvPr id="28" name="Rectangle 13">
            <a:extLst>
              <a:ext uri="{FF2B5EF4-FFF2-40B4-BE49-F238E27FC236}">
                <a16:creationId xmlns:a16="http://schemas.microsoft.com/office/drawing/2014/main" id="{7A2AFE6D-4A6D-4BCF-AE00-B7EE1F0E8327}"/>
              </a:ext>
            </a:extLst>
          </p:cNvPr>
          <p:cNvSpPr>
            <a:spLocks noChangeArrowheads="1"/>
          </p:cNvSpPr>
          <p:nvPr/>
        </p:nvSpPr>
        <p:spPr bwMode="auto">
          <a:xfrm>
            <a:off x="1920875" y="4518812"/>
            <a:ext cx="2921000" cy="50482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en-US" sz="2000">
                <a:solidFill>
                  <a:srgbClr val="A50021"/>
                </a:solidFill>
              </a:rPr>
              <a:t>Device driver</a:t>
            </a:r>
          </a:p>
        </p:txBody>
      </p:sp>
      <p:sp>
        <p:nvSpPr>
          <p:cNvPr id="29" name="Line 14">
            <a:extLst>
              <a:ext uri="{FF2B5EF4-FFF2-40B4-BE49-F238E27FC236}">
                <a16:creationId xmlns:a16="http://schemas.microsoft.com/office/drawing/2014/main" id="{F0A8664D-F3AF-4525-875E-723BA07FB578}"/>
              </a:ext>
            </a:extLst>
          </p:cNvPr>
          <p:cNvSpPr>
            <a:spLocks noChangeShapeType="1"/>
          </p:cNvSpPr>
          <p:nvPr/>
        </p:nvSpPr>
        <p:spPr bwMode="auto">
          <a:xfrm>
            <a:off x="3287713" y="4015574"/>
            <a:ext cx="0" cy="5048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0" name="Rectangle 15">
            <a:extLst>
              <a:ext uri="{FF2B5EF4-FFF2-40B4-BE49-F238E27FC236}">
                <a16:creationId xmlns:a16="http://schemas.microsoft.com/office/drawing/2014/main" id="{2752105A-DDD8-4AF5-8362-CC438F7DF19E}"/>
              </a:ext>
            </a:extLst>
          </p:cNvPr>
          <p:cNvSpPr>
            <a:spLocks noChangeArrowheads="1"/>
          </p:cNvSpPr>
          <p:nvPr/>
        </p:nvSpPr>
        <p:spPr bwMode="auto">
          <a:xfrm>
            <a:off x="5524501" y="2574124"/>
            <a:ext cx="3667125" cy="2016125"/>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1" name="Line 16">
            <a:extLst>
              <a:ext uri="{FF2B5EF4-FFF2-40B4-BE49-F238E27FC236}">
                <a16:creationId xmlns:a16="http://schemas.microsoft.com/office/drawing/2014/main" id="{F8BDD549-9BBA-42DA-A15C-8A585AE0F8A0}"/>
              </a:ext>
            </a:extLst>
          </p:cNvPr>
          <p:cNvSpPr>
            <a:spLocks noChangeShapeType="1"/>
          </p:cNvSpPr>
          <p:nvPr/>
        </p:nvSpPr>
        <p:spPr bwMode="auto">
          <a:xfrm>
            <a:off x="7577138" y="2574124"/>
            <a:ext cx="0" cy="20161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2" name="Text Box 18">
            <a:extLst>
              <a:ext uri="{FF2B5EF4-FFF2-40B4-BE49-F238E27FC236}">
                <a16:creationId xmlns:a16="http://schemas.microsoft.com/office/drawing/2014/main" id="{88E661A1-2341-4134-B316-4052D98CD12B}"/>
              </a:ext>
            </a:extLst>
          </p:cNvPr>
          <p:cNvSpPr txBox="1">
            <a:spLocks noChangeArrowheads="1"/>
          </p:cNvSpPr>
          <p:nvPr/>
        </p:nvSpPr>
        <p:spPr bwMode="auto">
          <a:xfrm>
            <a:off x="7544194" y="2594762"/>
            <a:ext cx="1645450" cy="646331"/>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en-US" altLang="en-US" dirty="0"/>
              <a:t>Inter process </a:t>
            </a:r>
          </a:p>
          <a:p>
            <a:pPr algn="ctr"/>
            <a:r>
              <a:rPr lang="en-US" altLang="en-US" dirty="0"/>
              <a:t>communication</a:t>
            </a:r>
          </a:p>
        </p:txBody>
      </p:sp>
      <p:sp>
        <p:nvSpPr>
          <p:cNvPr id="33" name="Text Box 19">
            <a:extLst>
              <a:ext uri="{FF2B5EF4-FFF2-40B4-BE49-F238E27FC236}">
                <a16:creationId xmlns:a16="http://schemas.microsoft.com/office/drawing/2014/main" id="{97A34144-5C17-47D8-A75C-C6407603CB64}"/>
              </a:ext>
            </a:extLst>
          </p:cNvPr>
          <p:cNvSpPr txBox="1">
            <a:spLocks noChangeArrowheads="1"/>
          </p:cNvSpPr>
          <p:nvPr/>
        </p:nvSpPr>
        <p:spPr bwMode="auto">
          <a:xfrm>
            <a:off x="7637464" y="3359936"/>
            <a:ext cx="1493837" cy="366712"/>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en-US" altLang="en-US"/>
              <a:t>Scheduler</a:t>
            </a:r>
          </a:p>
        </p:txBody>
      </p:sp>
      <p:sp>
        <p:nvSpPr>
          <p:cNvPr id="34" name="Text Box 20">
            <a:extLst>
              <a:ext uri="{FF2B5EF4-FFF2-40B4-BE49-F238E27FC236}">
                <a16:creationId xmlns:a16="http://schemas.microsoft.com/office/drawing/2014/main" id="{23179167-637D-4160-A95A-B7A52AAFB624}"/>
              </a:ext>
            </a:extLst>
          </p:cNvPr>
          <p:cNvSpPr txBox="1">
            <a:spLocks noChangeArrowheads="1"/>
          </p:cNvSpPr>
          <p:nvPr/>
        </p:nvSpPr>
        <p:spPr bwMode="auto">
          <a:xfrm>
            <a:off x="7637464" y="3806024"/>
            <a:ext cx="1493837" cy="646331"/>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en-US" altLang="en-US"/>
              <a:t>Memory Management</a:t>
            </a:r>
          </a:p>
        </p:txBody>
      </p:sp>
      <p:sp>
        <p:nvSpPr>
          <p:cNvPr id="35" name="Line 21">
            <a:extLst>
              <a:ext uri="{FF2B5EF4-FFF2-40B4-BE49-F238E27FC236}">
                <a16:creationId xmlns:a16="http://schemas.microsoft.com/office/drawing/2014/main" id="{3A3799FE-A807-4A36-B601-CAA954AA54BB}"/>
              </a:ext>
            </a:extLst>
          </p:cNvPr>
          <p:cNvSpPr>
            <a:spLocks noChangeShapeType="1"/>
          </p:cNvSpPr>
          <p:nvPr/>
        </p:nvSpPr>
        <p:spPr bwMode="auto">
          <a:xfrm>
            <a:off x="7577139" y="3294848"/>
            <a:ext cx="16144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6" name="Line 22">
            <a:extLst>
              <a:ext uri="{FF2B5EF4-FFF2-40B4-BE49-F238E27FC236}">
                <a16:creationId xmlns:a16="http://schemas.microsoft.com/office/drawing/2014/main" id="{D74C169A-BE23-48A8-868B-BF5111CC32B8}"/>
              </a:ext>
            </a:extLst>
          </p:cNvPr>
          <p:cNvSpPr>
            <a:spLocks noChangeShapeType="1"/>
          </p:cNvSpPr>
          <p:nvPr/>
        </p:nvSpPr>
        <p:spPr bwMode="auto">
          <a:xfrm>
            <a:off x="7577139" y="3799673"/>
            <a:ext cx="16144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7" name="Text Box 23">
            <a:extLst>
              <a:ext uri="{FF2B5EF4-FFF2-40B4-BE49-F238E27FC236}">
                <a16:creationId xmlns:a16="http://schemas.microsoft.com/office/drawing/2014/main" id="{DC99F520-68E1-4626-A1A0-B9848AA98516}"/>
              </a:ext>
            </a:extLst>
          </p:cNvPr>
          <p:cNvSpPr txBox="1">
            <a:spLocks noChangeArrowheads="1"/>
          </p:cNvSpPr>
          <p:nvPr/>
        </p:nvSpPr>
        <p:spPr bwMode="auto">
          <a:xfrm>
            <a:off x="5591175" y="3313898"/>
            <a:ext cx="1804340" cy="707886"/>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2000"/>
              <a:t>Process Control</a:t>
            </a:r>
          </a:p>
          <a:p>
            <a:r>
              <a:rPr lang="en-US" altLang="en-US" sz="2000"/>
              <a:t> Subsystem</a:t>
            </a:r>
          </a:p>
        </p:txBody>
      </p:sp>
      <p:sp>
        <p:nvSpPr>
          <p:cNvPr id="38" name="Text Box 24">
            <a:extLst>
              <a:ext uri="{FF2B5EF4-FFF2-40B4-BE49-F238E27FC236}">
                <a16:creationId xmlns:a16="http://schemas.microsoft.com/office/drawing/2014/main" id="{815C889C-236A-4683-BDFA-B8F160D5E7D8}"/>
              </a:ext>
            </a:extLst>
          </p:cNvPr>
          <p:cNvSpPr txBox="1">
            <a:spLocks noChangeArrowheads="1"/>
          </p:cNvSpPr>
          <p:nvPr/>
        </p:nvSpPr>
        <p:spPr bwMode="auto">
          <a:xfrm>
            <a:off x="3432175" y="983448"/>
            <a:ext cx="1469826" cy="369332"/>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dirty="0"/>
              <a:t>User program</a:t>
            </a:r>
          </a:p>
        </p:txBody>
      </p:sp>
      <p:sp>
        <p:nvSpPr>
          <p:cNvPr id="39" name="Text Box 26">
            <a:extLst>
              <a:ext uri="{FF2B5EF4-FFF2-40B4-BE49-F238E27FC236}">
                <a16:creationId xmlns:a16="http://schemas.microsoft.com/office/drawing/2014/main" id="{70A85739-46EA-433E-A327-F018319F835A}"/>
              </a:ext>
            </a:extLst>
          </p:cNvPr>
          <p:cNvSpPr txBox="1">
            <a:spLocks noChangeArrowheads="1"/>
          </p:cNvSpPr>
          <p:nvPr/>
        </p:nvSpPr>
        <p:spPr bwMode="auto">
          <a:xfrm>
            <a:off x="9388475" y="1297773"/>
            <a:ext cx="1107804" cy="369332"/>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a:t>User level</a:t>
            </a:r>
          </a:p>
        </p:txBody>
      </p:sp>
      <p:sp>
        <p:nvSpPr>
          <p:cNvPr id="40" name="Text Box 27">
            <a:extLst>
              <a:ext uri="{FF2B5EF4-FFF2-40B4-BE49-F238E27FC236}">
                <a16:creationId xmlns:a16="http://schemas.microsoft.com/office/drawing/2014/main" id="{1357B08E-E433-4668-840B-C7ADF95126A4}"/>
              </a:ext>
            </a:extLst>
          </p:cNvPr>
          <p:cNvSpPr txBox="1">
            <a:spLocks noChangeArrowheads="1"/>
          </p:cNvSpPr>
          <p:nvPr/>
        </p:nvSpPr>
        <p:spPr bwMode="auto">
          <a:xfrm>
            <a:off x="9359900" y="5304623"/>
            <a:ext cx="1257460" cy="369332"/>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a:t>kernel level</a:t>
            </a:r>
          </a:p>
        </p:txBody>
      </p:sp>
      <p:sp>
        <p:nvSpPr>
          <p:cNvPr id="41" name="Text Box 28">
            <a:extLst>
              <a:ext uri="{FF2B5EF4-FFF2-40B4-BE49-F238E27FC236}">
                <a16:creationId xmlns:a16="http://schemas.microsoft.com/office/drawing/2014/main" id="{CA92A811-1767-4F94-A78F-F32E0B9A17E1}"/>
              </a:ext>
            </a:extLst>
          </p:cNvPr>
          <p:cNvSpPr txBox="1">
            <a:spLocks noChangeArrowheads="1"/>
          </p:cNvSpPr>
          <p:nvPr/>
        </p:nvSpPr>
        <p:spPr bwMode="auto">
          <a:xfrm>
            <a:off x="9359900" y="6168223"/>
            <a:ext cx="1594411" cy="369332"/>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dirty="0"/>
              <a:t>Hardware level</a:t>
            </a:r>
          </a:p>
        </p:txBody>
      </p:sp>
      <p:sp>
        <p:nvSpPr>
          <p:cNvPr id="42" name="Text Box 29">
            <a:extLst>
              <a:ext uri="{FF2B5EF4-FFF2-40B4-BE49-F238E27FC236}">
                <a16:creationId xmlns:a16="http://schemas.microsoft.com/office/drawing/2014/main" id="{5E49AE16-235F-4829-8B8F-4E4B43E8A70A}"/>
              </a:ext>
            </a:extLst>
          </p:cNvPr>
          <p:cNvSpPr txBox="1">
            <a:spLocks noChangeArrowheads="1"/>
          </p:cNvSpPr>
          <p:nvPr/>
        </p:nvSpPr>
        <p:spPr bwMode="auto">
          <a:xfrm>
            <a:off x="9336088" y="1991511"/>
            <a:ext cx="1257460" cy="369332"/>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a:t>kernel level</a:t>
            </a:r>
          </a:p>
        </p:txBody>
      </p:sp>
      <p:cxnSp>
        <p:nvCxnSpPr>
          <p:cNvPr id="43" name="AutoShape 30">
            <a:extLst>
              <a:ext uri="{FF2B5EF4-FFF2-40B4-BE49-F238E27FC236}">
                <a16:creationId xmlns:a16="http://schemas.microsoft.com/office/drawing/2014/main" id="{6D2CA355-4DD9-4653-B93C-3DBAB6ED4CC9}"/>
              </a:ext>
            </a:extLst>
          </p:cNvPr>
          <p:cNvCxnSpPr>
            <a:cxnSpLocks noChangeShapeType="1"/>
            <a:stCxn id="38" idx="3"/>
            <a:endCxn id="19" idx="1"/>
          </p:cNvCxnSpPr>
          <p:nvPr/>
        </p:nvCxnSpPr>
        <p:spPr bwMode="auto">
          <a:xfrm>
            <a:off x="4902002" y="1168114"/>
            <a:ext cx="560587" cy="362228"/>
          </a:xfrm>
          <a:prstGeom prst="straightConnector1">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4" name="Line 32">
            <a:extLst>
              <a:ext uri="{FF2B5EF4-FFF2-40B4-BE49-F238E27FC236}">
                <a16:creationId xmlns:a16="http://schemas.microsoft.com/office/drawing/2014/main" id="{D1FE9D0A-04F7-41D9-AC7D-15DDA8C946DA}"/>
              </a:ext>
            </a:extLst>
          </p:cNvPr>
          <p:cNvSpPr>
            <a:spLocks noChangeShapeType="1"/>
          </p:cNvSpPr>
          <p:nvPr/>
        </p:nvSpPr>
        <p:spPr bwMode="auto">
          <a:xfrm>
            <a:off x="4079875" y="1350162"/>
            <a:ext cx="0" cy="649287"/>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5" name="Line 33">
            <a:extLst>
              <a:ext uri="{FF2B5EF4-FFF2-40B4-BE49-F238E27FC236}">
                <a16:creationId xmlns:a16="http://schemas.microsoft.com/office/drawing/2014/main" id="{D204BEC4-F665-4547-88D5-7CDF33C6335D}"/>
              </a:ext>
            </a:extLst>
          </p:cNvPr>
          <p:cNvSpPr>
            <a:spLocks noChangeShapeType="1"/>
          </p:cNvSpPr>
          <p:nvPr/>
        </p:nvSpPr>
        <p:spPr bwMode="auto">
          <a:xfrm>
            <a:off x="2208213" y="2215348"/>
            <a:ext cx="0" cy="719138"/>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6" name="Line 35">
            <a:extLst>
              <a:ext uri="{FF2B5EF4-FFF2-40B4-BE49-F238E27FC236}">
                <a16:creationId xmlns:a16="http://schemas.microsoft.com/office/drawing/2014/main" id="{55872436-681E-4388-A115-07E656B24FD3}"/>
              </a:ext>
            </a:extLst>
          </p:cNvPr>
          <p:cNvSpPr>
            <a:spLocks noChangeShapeType="1"/>
          </p:cNvSpPr>
          <p:nvPr/>
        </p:nvSpPr>
        <p:spPr bwMode="auto">
          <a:xfrm>
            <a:off x="7175500" y="2215348"/>
            <a:ext cx="0" cy="719138"/>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7" name="Line 36">
            <a:extLst>
              <a:ext uri="{FF2B5EF4-FFF2-40B4-BE49-F238E27FC236}">
                <a16:creationId xmlns:a16="http://schemas.microsoft.com/office/drawing/2014/main" id="{09497C7E-1165-4DB7-B805-A85E07B40E53}"/>
              </a:ext>
            </a:extLst>
          </p:cNvPr>
          <p:cNvSpPr>
            <a:spLocks noChangeShapeType="1"/>
          </p:cNvSpPr>
          <p:nvPr/>
        </p:nvSpPr>
        <p:spPr bwMode="auto">
          <a:xfrm>
            <a:off x="4656138" y="2863048"/>
            <a:ext cx="1295400" cy="0"/>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8" name="Line 37">
            <a:extLst>
              <a:ext uri="{FF2B5EF4-FFF2-40B4-BE49-F238E27FC236}">
                <a16:creationId xmlns:a16="http://schemas.microsoft.com/office/drawing/2014/main" id="{D694A98B-BFB5-4928-A45E-A508C938AE32}"/>
              </a:ext>
            </a:extLst>
          </p:cNvPr>
          <p:cNvSpPr>
            <a:spLocks noChangeShapeType="1"/>
          </p:cNvSpPr>
          <p:nvPr/>
        </p:nvSpPr>
        <p:spPr bwMode="auto">
          <a:xfrm>
            <a:off x="4367213" y="3007511"/>
            <a:ext cx="0" cy="431800"/>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9" name="Line 38">
            <a:extLst>
              <a:ext uri="{FF2B5EF4-FFF2-40B4-BE49-F238E27FC236}">
                <a16:creationId xmlns:a16="http://schemas.microsoft.com/office/drawing/2014/main" id="{402CF667-0014-4CCE-8B08-1425E341C851}"/>
              </a:ext>
            </a:extLst>
          </p:cNvPr>
          <p:cNvSpPr>
            <a:spLocks noChangeShapeType="1"/>
          </p:cNvSpPr>
          <p:nvPr/>
        </p:nvSpPr>
        <p:spPr bwMode="auto">
          <a:xfrm>
            <a:off x="4008438" y="3655211"/>
            <a:ext cx="0" cy="431800"/>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0" name="Line 39">
            <a:extLst>
              <a:ext uri="{FF2B5EF4-FFF2-40B4-BE49-F238E27FC236}">
                <a16:creationId xmlns:a16="http://schemas.microsoft.com/office/drawing/2014/main" id="{D6DB7C91-5330-46D0-BC43-010F57C8DB3C}"/>
              </a:ext>
            </a:extLst>
          </p:cNvPr>
          <p:cNvSpPr>
            <a:spLocks noChangeShapeType="1"/>
          </p:cNvSpPr>
          <p:nvPr/>
        </p:nvSpPr>
        <p:spPr bwMode="auto">
          <a:xfrm>
            <a:off x="2424113" y="3150386"/>
            <a:ext cx="0" cy="1008062"/>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1" name="Line 40">
            <a:extLst>
              <a:ext uri="{FF2B5EF4-FFF2-40B4-BE49-F238E27FC236}">
                <a16:creationId xmlns:a16="http://schemas.microsoft.com/office/drawing/2014/main" id="{ABDEE707-FBFB-4A69-AE40-120CF89698A4}"/>
              </a:ext>
            </a:extLst>
          </p:cNvPr>
          <p:cNvSpPr>
            <a:spLocks noChangeShapeType="1"/>
          </p:cNvSpPr>
          <p:nvPr/>
        </p:nvSpPr>
        <p:spPr bwMode="auto">
          <a:xfrm>
            <a:off x="2424113" y="4807736"/>
            <a:ext cx="0" cy="647700"/>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2" name="Line 41">
            <a:extLst>
              <a:ext uri="{FF2B5EF4-FFF2-40B4-BE49-F238E27FC236}">
                <a16:creationId xmlns:a16="http://schemas.microsoft.com/office/drawing/2014/main" id="{DD1F91CE-5341-467E-96D8-FE2B4374ED5B}"/>
              </a:ext>
            </a:extLst>
          </p:cNvPr>
          <p:cNvSpPr>
            <a:spLocks noChangeShapeType="1"/>
          </p:cNvSpPr>
          <p:nvPr/>
        </p:nvSpPr>
        <p:spPr bwMode="auto">
          <a:xfrm>
            <a:off x="7104063" y="4231474"/>
            <a:ext cx="0" cy="1223963"/>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Tree>
    <p:extLst>
      <p:ext uri="{BB962C8B-B14F-4D97-AF65-F5344CB8AC3E}">
        <p14:creationId xmlns:p14="http://schemas.microsoft.com/office/powerpoint/2010/main" val="2492227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Content Placeholder 5">
            <a:extLst>
              <a:ext uri="{FF2B5EF4-FFF2-40B4-BE49-F238E27FC236}">
                <a16:creationId xmlns:a16="http://schemas.microsoft.com/office/drawing/2014/main" id="{E6C826A1-B73E-4D43-9299-EAA341587B58}"/>
              </a:ext>
            </a:extLst>
          </p:cNvPr>
          <p:cNvSpPr>
            <a:spLocks noGrp="1"/>
          </p:cNvSpPr>
          <p:nvPr>
            <p:ph idx="1"/>
          </p:nvPr>
        </p:nvSpPr>
        <p:spPr>
          <a:xfrm>
            <a:off x="391593" y="1105332"/>
            <a:ext cx="10515600" cy="4351338"/>
          </a:xfrm>
        </p:spPr>
        <p:txBody>
          <a:bodyPr>
            <a:normAutofit/>
          </a:bodyPr>
          <a:lstStyle/>
          <a:p>
            <a:endParaRPr lang="en-US" altLang="en-US" sz="2800" dirty="0">
              <a:solidFill>
                <a:srgbClr val="A50021"/>
              </a:solidFill>
            </a:endParaRPr>
          </a:p>
          <a:p>
            <a:pPr marL="0" indent="0">
              <a:buNone/>
            </a:pPr>
            <a:endParaRPr lang="en-IN" dirty="0"/>
          </a:p>
        </p:txBody>
      </p:sp>
      <p:sp>
        <p:nvSpPr>
          <p:cNvPr id="21" name="object 3">
            <a:extLst>
              <a:ext uri="{FF2B5EF4-FFF2-40B4-BE49-F238E27FC236}">
                <a16:creationId xmlns:a16="http://schemas.microsoft.com/office/drawing/2014/main" id="{D92F72C6-A6A8-4672-8279-FDF5B47840CA}"/>
              </a:ext>
            </a:extLst>
          </p:cNvPr>
          <p:cNvSpPr txBox="1">
            <a:spLocks noGrp="1"/>
          </p:cNvSpPr>
          <p:nvPr>
            <p:ph type="title"/>
          </p:nvPr>
        </p:nvSpPr>
        <p:spPr>
          <a:xfrm>
            <a:off x="747736" y="283591"/>
            <a:ext cx="944244" cy="51371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C00000"/>
                </a:solidFill>
              </a:rPr>
              <a:t>Sl</a:t>
            </a:r>
            <a:r>
              <a:rPr sz="3200" spc="-15" dirty="0">
                <a:solidFill>
                  <a:srgbClr val="C00000"/>
                </a:solidFill>
              </a:rPr>
              <a:t>e</a:t>
            </a:r>
            <a:r>
              <a:rPr sz="3200" dirty="0">
                <a:solidFill>
                  <a:srgbClr val="C00000"/>
                </a:solidFill>
              </a:rPr>
              <a:t>ep</a:t>
            </a:r>
          </a:p>
        </p:txBody>
      </p:sp>
      <p:grpSp>
        <p:nvGrpSpPr>
          <p:cNvPr id="16" name="object 4">
            <a:extLst>
              <a:ext uri="{FF2B5EF4-FFF2-40B4-BE49-F238E27FC236}">
                <a16:creationId xmlns:a16="http://schemas.microsoft.com/office/drawing/2014/main" id="{C4E795EF-82DB-4C4C-B35C-DEF9A8AE19AE}"/>
              </a:ext>
            </a:extLst>
          </p:cNvPr>
          <p:cNvGrpSpPr/>
          <p:nvPr/>
        </p:nvGrpSpPr>
        <p:grpSpPr>
          <a:xfrm>
            <a:off x="993912" y="841479"/>
            <a:ext cx="10015251" cy="5483521"/>
            <a:chOff x="1697735" y="1463039"/>
            <a:chExt cx="8790940" cy="4551045"/>
          </a:xfrm>
        </p:grpSpPr>
        <p:sp>
          <p:nvSpPr>
            <p:cNvPr id="17" name="object 5">
              <a:extLst>
                <a:ext uri="{FF2B5EF4-FFF2-40B4-BE49-F238E27FC236}">
                  <a16:creationId xmlns:a16="http://schemas.microsoft.com/office/drawing/2014/main" id="{F448B4CA-AE88-4948-B4B2-F3232895FC5C}"/>
                </a:ext>
              </a:extLst>
            </p:cNvPr>
            <p:cNvSpPr/>
            <p:nvPr/>
          </p:nvSpPr>
          <p:spPr>
            <a:xfrm>
              <a:off x="1697735" y="1463039"/>
              <a:ext cx="8790431" cy="4550664"/>
            </a:xfrm>
            <a:prstGeom prst="rect">
              <a:avLst/>
            </a:prstGeom>
            <a:blipFill>
              <a:blip r:embed="rId3" cstate="print"/>
              <a:stretch>
                <a:fillRect/>
              </a:stretch>
            </a:blipFill>
          </p:spPr>
          <p:txBody>
            <a:bodyPr wrap="square" lIns="0" tIns="0" rIns="0" bIns="0" rtlCol="0"/>
            <a:lstStyle/>
            <a:p>
              <a:endParaRPr/>
            </a:p>
          </p:txBody>
        </p:sp>
        <p:sp>
          <p:nvSpPr>
            <p:cNvPr id="18" name="object 6">
              <a:extLst>
                <a:ext uri="{FF2B5EF4-FFF2-40B4-BE49-F238E27FC236}">
                  <a16:creationId xmlns:a16="http://schemas.microsoft.com/office/drawing/2014/main" id="{B59E3DF3-8298-48D3-9F57-511B679FF99C}"/>
                </a:ext>
              </a:extLst>
            </p:cNvPr>
            <p:cNvSpPr/>
            <p:nvPr/>
          </p:nvSpPr>
          <p:spPr>
            <a:xfrm>
              <a:off x="6105144" y="1463039"/>
              <a:ext cx="0" cy="4436110"/>
            </a:xfrm>
            <a:custGeom>
              <a:avLst/>
              <a:gdLst/>
              <a:ahLst/>
              <a:cxnLst/>
              <a:rect l="l" t="t" r="r" b="b"/>
              <a:pathLst>
                <a:path h="4436110">
                  <a:moveTo>
                    <a:pt x="0" y="0"/>
                  </a:moveTo>
                  <a:lnTo>
                    <a:pt x="0" y="4435843"/>
                  </a:lnTo>
                </a:path>
              </a:pathLst>
            </a:custGeom>
            <a:ln w="9144">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4015263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Content Placeholder 5">
            <a:extLst>
              <a:ext uri="{FF2B5EF4-FFF2-40B4-BE49-F238E27FC236}">
                <a16:creationId xmlns:a16="http://schemas.microsoft.com/office/drawing/2014/main" id="{E6C826A1-B73E-4D43-9299-EAA341587B58}"/>
              </a:ext>
            </a:extLst>
          </p:cNvPr>
          <p:cNvSpPr>
            <a:spLocks noGrp="1"/>
          </p:cNvSpPr>
          <p:nvPr>
            <p:ph idx="1"/>
          </p:nvPr>
        </p:nvSpPr>
        <p:spPr>
          <a:xfrm>
            <a:off x="391593" y="1105332"/>
            <a:ext cx="10515600" cy="4351338"/>
          </a:xfrm>
        </p:spPr>
        <p:txBody>
          <a:bodyPr>
            <a:normAutofit/>
          </a:bodyPr>
          <a:lstStyle/>
          <a:p>
            <a:endParaRPr lang="en-US" altLang="en-US" sz="2800" dirty="0">
              <a:solidFill>
                <a:srgbClr val="A50021"/>
              </a:solidFill>
            </a:endParaRPr>
          </a:p>
          <a:p>
            <a:pPr marL="0" indent="0">
              <a:buNone/>
            </a:pPr>
            <a:endParaRPr lang="en-IN" dirty="0"/>
          </a:p>
        </p:txBody>
      </p:sp>
      <p:pic>
        <p:nvPicPr>
          <p:cNvPr id="4" name="Picture 3">
            <a:extLst>
              <a:ext uri="{FF2B5EF4-FFF2-40B4-BE49-F238E27FC236}">
                <a16:creationId xmlns:a16="http://schemas.microsoft.com/office/drawing/2014/main" id="{F02674FC-4D24-45EB-B412-6FA3821AE5EA}"/>
              </a:ext>
            </a:extLst>
          </p:cNvPr>
          <p:cNvPicPr>
            <a:picLocks noChangeAspect="1"/>
          </p:cNvPicPr>
          <p:nvPr/>
        </p:nvPicPr>
        <p:blipFill>
          <a:blip r:embed="rId3"/>
          <a:stretch>
            <a:fillRect/>
          </a:stretch>
        </p:blipFill>
        <p:spPr>
          <a:xfrm>
            <a:off x="2438400" y="121187"/>
            <a:ext cx="7023652" cy="6615628"/>
          </a:xfrm>
          <a:prstGeom prst="rect">
            <a:avLst/>
          </a:prstGeom>
        </p:spPr>
      </p:pic>
    </p:spTree>
    <p:extLst>
      <p:ext uri="{BB962C8B-B14F-4D97-AF65-F5344CB8AC3E}">
        <p14:creationId xmlns:p14="http://schemas.microsoft.com/office/powerpoint/2010/main" val="3682939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Content Placeholder 5">
            <a:extLst>
              <a:ext uri="{FF2B5EF4-FFF2-40B4-BE49-F238E27FC236}">
                <a16:creationId xmlns:a16="http://schemas.microsoft.com/office/drawing/2014/main" id="{E6C826A1-B73E-4D43-9299-EAA341587B58}"/>
              </a:ext>
            </a:extLst>
          </p:cNvPr>
          <p:cNvSpPr>
            <a:spLocks noGrp="1"/>
          </p:cNvSpPr>
          <p:nvPr>
            <p:ph idx="1"/>
          </p:nvPr>
        </p:nvSpPr>
        <p:spPr>
          <a:xfrm>
            <a:off x="391593" y="1105332"/>
            <a:ext cx="10515600" cy="4351338"/>
          </a:xfrm>
        </p:spPr>
        <p:txBody>
          <a:bodyPr>
            <a:normAutofit/>
          </a:bodyPr>
          <a:lstStyle/>
          <a:p>
            <a:endParaRPr lang="en-US" altLang="en-US" sz="2800" dirty="0">
              <a:solidFill>
                <a:srgbClr val="A50021"/>
              </a:solidFill>
            </a:endParaRPr>
          </a:p>
          <a:p>
            <a:pPr marL="0" indent="0">
              <a:buNone/>
            </a:pPr>
            <a:endParaRPr lang="en-IN" dirty="0"/>
          </a:p>
        </p:txBody>
      </p:sp>
      <p:sp>
        <p:nvSpPr>
          <p:cNvPr id="4" name="object 4">
            <a:extLst>
              <a:ext uri="{FF2B5EF4-FFF2-40B4-BE49-F238E27FC236}">
                <a16:creationId xmlns:a16="http://schemas.microsoft.com/office/drawing/2014/main" id="{1B21D558-D418-4489-96D3-A031F0561DB2}"/>
              </a:ext>
            </a:extLst>
          </p:cNvPr>
          <p:cNvSpPr txBox="1"/>
          <p:nvPr/>
        </p:nvSpPr>
        <p:spPr>
          <a:xfrm>
            <a:off x="1374394" y="804859"/>
            <a:ext cx="9441815" cy="5029582"/>
          </a:xfrm>
          <a:prstGeom prst="rect">
            <a:avLst/>
          </a:prstGeom>
        </p:spPr>
        <p:txBody>
          <a:bodyPr vert="horz" wrap="square" lIns="0" tIns="195580" rIns="0" bIns="0" rtlCol="0">
            <a:spAutoFit/>
          </a:bodyPr>
          <a:lstStyle/>
          <a:p>
            <a:pPr marL="299085" indent="-287020" algn="just">
              <a:lnSpc>
                <a:spcPct val="100000"/>
              </a:lnSpc>
              <a:spcBef>
                <a:spcPts val="1540"/>
              </a:spcBef>
              <a:buClr>
                <a:srgbClr val="83992A"/>
              </a:buClr>
              <a:buSzPct val="114583"/>
              <a:buFont typeface="Arial"/>
              <a:buChar char="•"/>
              <a:tabLst>
                <a:tab pos="299085" algn="l"/>
                <a:tab pos="299720" algn="l"/>
              </a:tabLst>
            </a:pPr>
            <a:r>
              <a:rPr sz="2400" spc="-40" dirty="0">
                <a:solidFill>
                  <a:srgbClr val="252525"/>
                </a:solidFill>
                <a:latin typeface="Garamond"/>
                <a:cs typeface="Garamond"/>
              </a:rPr>
              <a:t>Wakeup</a:t>
            </a:r>
            <a:r>
              <a:rPr sz="2400" spc="-5" dirty="0">
                <a:solidFill>
                  <a:srgbClr val="252525"/>
                </a:solidFill>
                <a:latin typeface="Garamond"/>
                <a:cs typeface="Garamond"/>
              </a:rPr>
              <a:t> </a:t>
            </a:r>
            <a:r>
              <a:rPr sz="2400" spc="5" dirty="0">
                <a:solidFill>
                  <a:srgbClr val="252525"/>
                </a:solidFill>
                <a:latin typeface="Garamond"/>
                <a:cs typeface="Garamond"/>
              </a:rPr>
              <a:t>Algorithm</a:t>
            </a:r>
            <a:endParaRPr sz="2400" dirty="0">
              <a:latin typeface="Garamond"/>
              <a:cs typeface="Garamond"/>
            </a:endParaRPr>
          </a:p>
          <a:p>
            <a:pPr marL="489584" marR="5188585" lvl="1" indent="-342900" algn="just">
              <a:lnSpc>
                <a:spcPct val="100000"/>
              </a:lnSpc>
              <a:spcBef>
                <a:spcPts val="1205"/>
              </a:spcBef>
              <a:buFont typeface="Arial"/>
              <a:buChar char="•"/>
              <a:tabLst>
                <a:tab pos="489584" algn="l"/>
                <a:tab pos="490220" algn="l"/>
              </a:tabLst>
            </a:pPr>
            <a:r>
              <a:rPr sz="2000" spc="-80" dirty="0">
                <a:latin typeface="Garamond"/>
                <a:cs typeface="Garamond"/>
              </a:rPr>
              <a:t>To </a:t>
            </a:r>
            <a:r>
              <a:rPr sz="2000" spc="-15" dirty="0">
                <a:latin typeface="Garamond"/>
                <a:cs typeface="Garamond"/>
              </a:rPr>
              <a:t>wake </a:t>
            </a:r>
            <a:r>
              <a:rPr sz="2000" dirty="0">
                <a:latin typeface="Garamond"/>
                <a:cs typeface="Garamond"/>
              </a:rPr>
              <a:t>up sleeping </a:t>
            </a:r>
            <a:r>
              <a:rPr sz="2000" spc="-10" dirty="0">
                <a:latin typeface="Garamond"/>
                <a:cs typeface="Garamond"/>
              </a:rPr>
              <a:t>processes, </a:t>
            </a:r>
            <a:r>
              <a:rPr sz="2000" dirty="0">
                <a:latin typeface="Garamond"/>
                <a:cs typeface="Garamond"/>
              </a:rPr>
              <a:t>the  kernel </a:t>
            </a:r>
            <a:r>
              <a:rPr sz="2000" spc="-5" dirty="0">
                <a:latin typeface="Garamond"/>
                <a:cs typeface="Garamond"/>
              </a:rPr>
              <a:t>executes </a:t>
            </a:r>
            <a:r>
              <a:rPr sz="2000" dirty="0">
                <a:latin typeface="Garamond"/>
                <a:cs typeface="Garamond"/>
              </a:rPr>
              <a:t>the </a:t>
            </a:r>
            <a:r>
              <a:rPr sz="2000" spc="-10" dirty="0">
                <a:latin typeface="Garamond"/>
                <a:cs typeface="Garamond"/>
              </a:rPr>
              <a:t>wakeup</a:t>
            </a:r>
            <a:r>
              <a:rPr sz="2000" spc="-60" dirty="0">
                <a:latin typeface="Garamond"/>
                <a:cs typeface="Garamond"/>
              </a:rPr>
              <a:t> </a:t>
            </a:r>
            <a:r>
              <a:rPr sz="2000" dirty="0">
                <a:latin typeface="Garamond"/>
                <a:cs typeface="Garamond"/>
              </a:rPr>
              <a:t>algorithm,</a:t>
            </a:r>
            <a:r>
              <a:rPr lang="en-IN" sz="2000" dirty="0">
                <a:latin typeface="Garamond"/>
                <a:cs typeface="Garamond"/>
              </a:rPr>
              <a:t> either during the usual system call 	</a:t>
            </a:r>
            <a:r>
              <a:rPr sz="2000" dirty="0">
                <a:latin typeface="Garamond"/>
                <a:cs typeface="Garamond"/>
              </a:rPr>
              <a:t>algorithms </a:t>
            </a:r>
            <a:r>
              <a:rPr sz="2000" spc="-5" dirty="0">
                <a:latin typeface="Garamond"/>
                <a:cs typeface="Garamond"/>
              </a:rPr>
              <a:t>or when handling</a:t>
            </a:r>
            <a:r>
              <a:rPr sz="2000" spc="20" dirty="0">
                <a:latin typeface="Garamond"/>
                <a:cs typeface="Garamond"/>
              </a:rPr>
              <a:t> </a:t>
            </a:r>
            <a:r>
              <a:rPr sz="2000" spc="-5" dirty="0">
                <a:latin typeface="Garamond"/>
                <a:cs typeface="Garamond"/>
              </a:rPr>
              <a:t>an</a:t>
            </a:r>
            <a:r>
              <a:rPr lang="en-IN" sz="2000" spc="-5" dirty="0">
                <a:latin typeface="Garamond"/>
                <a:cs typeface="Garamond"/>
              </a:rPr>
              <a:t> </a:t>
            </a:r>
            <a:r>
              <a:rPr sz="2000" spc="10" dirty="0">
                <a:latin typeface="Garamond"/>
                <a:cs typeface="Garamond"/>
              </a:rPr>
              <a:t>interrupt.</a:t>
            </a:r>
            <a:endParaRPr sz="2000" dirty="0">
              <a:latin typeface="Garamond"/>
              <a:cs typeface="Garamond"/>
            </a:endParaRPr>
          </a:p>
          <a:p>
            <a:pPr marL="489584" marR="5405120" lvl="1" indent="-342900" algn="just">
              <a:lnSpc>
                <a:spcPct val="100000"/>
              </a:lnSpc>
              <a:buFont typeface="Arial"/>
              <a:buChar char="•"/>
              <a:tabLst>
                <a:tab pos="489584" algn="l"/>
                <a:tab pos="490220" algn="l"/>
              </a:tabLst>
            </a:pPr>
            <a:r>
              <a:rPr sz="2000" spc="-25" dirty="0">
                <a:latin typeface="Garamond"/>
                <a:cs typeface="Garamond"/>
              </a:rPr>
              <a:t>For </a:t>
            </a:r>
            <a:r>
              <a:rPr sz="2000" spc="-5" dirty="0">
                <a:latin typeface="Garamond"/>
                <a:cs typeface="Garamond"/>
              </a:rPr>
              <a:t>instance, </a:t>
            </a:r>
            <a:r>
              <a:rPr sz="2000" dirty="0">
                <a:latin typeface="Garamond"/>
                <a:cs typeface="Garamond"/>
              </a:rPr>
              <a:t>the algorithm </a:t>
            </a:r>
            <a:r>
              <a:rPr sz="2000" dirty="0" err="1">
                <a:latin typeface="Garamond"/>
                <a:cs typeface="Garamond"/>
              </a:rPr>
              <a:t>iput</a:t>
            </a:r>
            <a:r>
              <a:rPr lang="en-IN" sz="2000" dirty="0">
                <a:latin typeface="Garamond"/>
                <a:cs typeface="Garamond"/>
              </a:rPr>
              <a:t> </a:t>
            </a:r>
            <a:r>
              <a:rPr sz="2000" dirty="0">
                <a:latin typeface="Garamond"/>
                <a:cs typeface="Garamond"/>
              </a:rPr>
              <a:t>releases a </a:t>
            </a:r>
            <a:r>
              <a:rPr sz="2000" spc="-10" dirty="0">
                <a:latin typeface="Garamond"/>
                <a:cs typeface="Garamond"/>
              </a:rPr>
              <a:t>locked </a:t>
            </a:r>
            <a:r>
              <a:rPr sz="2000" spc="-5" dirty="0">
                <a:latin typeface="Garamond"/>
                <a:cs typeface="Garamond"/>
              </a:rPr>
              <a:t>inode and </a:t>
            </a:r>
            <a:r>
              <a:rPr sz="2000" spc="-15" dirty="0">
                <a:latin typeface="Garamond"/>
                <a:cs typeface="Garamond"/>
              </a:rPr>
              <a:t>awakens</a:t>
            </a:r>
            <a:r>
              <a:rPr lang="en-IN" sz="2000" spc="-15" dirty="0">
                <a:latin typeface="Garamond"/>
                <a:cs typeface="Garamond"/>
              </a:rPr>
              <a:t> </a:t>
            </a:r>
            <a:r>
              <a:rPr sz="2000" spc="-5" dirty="0">
                <a:latin typeface="Garamond"/>
                <a:cs typeface="Garamond"/>
              </a:rPr>
              <a:t>all </a:t>
            </a:r>
            <a:r>
              <a:rPr sz="2000" dirty="0">
                <a:latin typeface="Garamond"/>
                <a:cs typeface="Garamond"/>
              </a:rPr>
              <a:t>processes </a:t>
            </a:r>
            <a:r>
              <a:rPr sz="2000" spc="-10" dirty="0">
                <a:latin typeface="Garamond"/>
                <a:cs typeface="Garamond"/>
              </a:rPr>
              <a:t>waiting </a:t>
            </a:r>
            <a:r>
              <a:rPr sz="2000" dirty="0">
                <a:latin typeface="Garamond"/>
                <a:cs typeface="Garamond"/>
              </a:rPr>
              <a:t>for the </a:t>
            </a:r>
            <a:r>
              <a:rPr sz="2000" spc="-5" dirty="0">
                <a:latin typeface="Garamond"/>
                <a:cs typeface="Garamond"/>
              </a:rPr>
              <a:t>lock </a:t>
            </a:r>
            <a:r>
              <a:rPr sz="2000" dirty="0">
                <a:latin typeface="Garamond"/>
                <a:cs typeface="Garamond"/>
              </a:rPr>
              <a:t>to  </a:t>
            </a:r>
            <a:r>
              <a:rPr sz="2000" spc="-5" dirty="0">
                <a:latin typeface="Garamond"/>
                <a:cs typeface="Garamond"/>
              </a:rPr>
              <a:t>become free.</a:t>
            </a:r>
            <a:endParaRPr sz="2000" dirty="0">
              <a:latin typeface="Garamond"/>
              <a:cs typeface="Garamond"/>
            </a:endParaRPr>
          </a:p>
          <a:p>
            <a:pPr marL="489584" marR="5139690" lvl="1" indent="-342900" algn="just">
              <a:lnSpc>
                <a:spcPct val="100000"/>
              </a:lnSpc>
              <a:buFont typeface="Arial"/>
              <a:buChar char="•"/>
              <a:tabLst>
                <a:tab pos="489584" algn="l"/>
                <a:tab pos="490220" algn="l"/>
              </a:tabLst>
            </a:pPr>
            <a:r>
              <a:rPr sz="2000" spc="-20" dirty="0">
                <a:latin typeface="Garamond"/>
                <a:cs typeface="Garamond"/>
              </a:rPr>
              <a:t>Similarly, </a:t>
            </a:r>
            <a:r>
              <a:rPr sz="2000" dirty="0">
                <a:latin typeface="Garamond"/>
                <a:cs typeface="Garamond"/>
              </a:rPr>
              <a:t>the disk </a:t>
            </a:r>
            <a:r>
              <a:rPr sz="2000" spc="10" dirty="0">
                <a:latin typeface="Garamond"/>
                <a:cs typeface="Garamond"/>
              </a:rPr>
              <a:t>interrupt </a:t>
            </a:r>
            <a:r>
              <a:rPr sz="2000" spc="-5" dirty="0">
                <a:latin typeface="Garamond"/>
                <a:cs typeface="Garamond"/>
              </a:rPr>
              <a:t>handler  </a:t>
            </a:r>
            <a:r>
              <a:rPr sz="2000" spc="-15" dirty="0">
                <a:latin typeface="Garamond"/>
                <a:cs typeface="Garamond"/>
              </a:rPr>
              <a:t>awakens </a:t>
            </a:r>
            <a:r>
              <a:rPr sz="2000" dirty="0">
                <a:latin typeface="Garamond"/>
                <a:cs typeface="Garamond"/>
              </a:rPr>
              <a:t>a </a:t>
            </a:r>
            <a:r>
              <a:rPr sz="2000" spc="-5" dirty="0">
                <a:latin typeface="Garamond"/>
                <a:cs typeface="Garamond"/>
              </a:rPr>
              <a:t>process </a:t>
            </a:r>
            <a:r>
              <a:rPr sz="2000" spc="-10" dirty="0">
                <a:latin typeface="Garamond"/>
                <a:cs typeface="Garamond"/>
              </a:rPr>
              <a:t>waiting </a:t>
            </a:r>
            <a:r>
              <a:rPr sz="2000" dirty="0">
                <a:latin typeface="Garamond"/>
                <a:cs typeface="Garamond"/>
              </a:rPr>
              <a:t>for I/O  completion. </a:t>
            </a:r>
            <a:r>
              <a:rPr sz="2000" spc="10" dirty="0">
                <a:latin typeface="Garamond"/>
                <a:cs typeface="Garamond"/>
              </a:rPr>
              <a:t>The </a:t>
            </a:r>
            <a:r>
              <a:rPr sz="2000" dirty="0">
                <a:latin typeface="Garamond"/>
                <a:cs typeface="Garamond"/>
              </a:rPr>
              <a:t>kernel </a:t>
            </a:r>
            <a:r>
              <a:rPr sz="2000" spc="-5" dirty="0">
                <a:latin typeface="Garamond"/>
                <a:cs typeface="Garamond"/>
              </a:rPr>
              <a:t>raises </a:t>
            </a:r>
            <a:r>
              <a:rPr sz="2000" dirty="0">
                <a:latin typeface="Garamond"/>
                <a:cs typeface="Garamond"/>
              </a:rPr>
              <a:t>the  processor </a:t>
            </a:r>
            <a:r>
              <a:rPr sz="2000" spc="-5" dirty="0">
                <a:latin typeface="Garamond"/>
                <a:cs typeface="Garamond"/>
              </a:rPr>
              <a:t>execution </a:t>
            </a:r>
            <a:r>
              <a:rPr sz="2000" spc="-10" dirty="0">
                <a:latin typeface="Garamond"/>
                <a:cs typeface="Garamond"/>
              </a:rPr>
              <a:t>level </a:t>
            </a:r>
            <a:r>
              <a:rPr sz="2000" dirty="0">
                <a:latin typeface="Garamond"/>
                <a:cs typeface="Garamond"/>
              </a:rPr>
              <a:t>in </a:t>
            </a:r>
            <a:r>
              <a:rPr sz="2000" spc="-10" dirty="0">
                <a:latin typeface="Garamond"/>
                <a:cs typeface="Garamond"/>
              </a:rPr>
              <a:t>wakeup </a:t>
            </a:r>
            <a:r>
              <a:rPr sz="2000" dirty="0">
                <a:latin typeface="Garamond"/>
                <a:cs typeface="Garamond"/>
              </a:rPr>
              <a:t>to  </a:t>
            </a:r>
            <a:r>
              <a:rPr sz="2000" spc="-10" dirty="0">
                <a:latin typeface="Garamond"/>
                <a:cs typeface="Garamond"/>
              </a:rPr>
              <a:t>block </a:t>
            </a:r>
            <a:r>
              <a:rPr sz="2000" spc="-5" dirty="0">
                <a:latin typeface="Garamond"/>
                <a:cs typeface="Garamond"/>
              </a:rPr>
              <a:t>out</a:t>
            </a:r>
            <a:r>
              <a:rPr sz="2000" spc="5" dirty="0">
                <a:latin typeface="Garamond"/>
                <a:cs typeface="Garamond"/>
              </a:rPr>
              <a:t> interrupts.</a:t>
            </a:r>
            <a:endParaRPr sz="2000" dirty="0">
              <a:latin typeface="Garamond"/>
              <a:cs typeface="Garamond"/>
            </a:endParaRPr>
          </a:p>
        </p:txBody>
      </p:sp>
      <p:sp>
        <p:nvSpPr>
          <p:cNvPr id="10" name="object 3">
            <a:extLst>
              <a:ext uri="{FF2B5EF4-FFF2-40B4-BE49-F238E27FC236}">
                <a16:creationId xmlns:a16="http://schemas.microsoft.com/office/drawing/2014/main" id="{D38D265F-571B-43AB-BBC0-AB4DBC5737B2}"/>
              </a:ext>
            </a:extLst>
          </p:cNvPr>
          <p:cNvSpPr/>
          <p:nvPr/>
        </p:nvSpPr>
        <p:spPr>
          <a:xfrm>
            <a:off x="6173020" y="804859"/>
            <a:ext cx="4885902" cy="493471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81373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Content Placeholder 5">
            <a:extLst>
              <a:ext uri="{FF2B5EF4-FFF2-40B4-BE49-F238E27FC236}">
                <a16:creationId xmlns:a16="http://schemas.microsoft.com/office/drawing/2014/main" id="{E6C826A1-B73E-4D43-9299-EAA341587B58}"/>
              </a:ext>
            </a:extLst>
          </p:cNvPr>
          <p:cNvSpPr>
            <a:spLocks noGrp="1"/>
          </p:cNvSpPr>
          <p:nvPr>
            <p:ph idx="1"/>
          </p:nvPr>
        </p:nvSpPr>
        <p:spPr>
          <a:xfrm>
            <a:off x="391593" y="1105332"/>
            <a:ext cx="10515600" cy="4351338"/>
          </a:xfrm>
        </p:spPr>
        <p:txBody>
          <a:bodyPr>
            <a:normAutofit/>
          </a:bodyPr>
          <a:lstStyle/>
          <a:p>
            <a:endParaRPr lang="en-US" altLang="en-US" sz="2800" dirty="0">
              <a:solidFill>
                <a:srgbClr val="A50021"/>
              </a:solidFill>
            </a:endParaRPr>
          </a:p>
          <a:p>
            <a:pPr marL="0" indent="0">
              <a:buNone/>
            </a:pPr>
            <a:endParaRPr lang="en-IN" dirty="0"/>
          </a:p>
        </p:txBody>
      </p:sp>
      <p:sp>
        <p:nvSpPr>
          <p:cNvPr id="4" name="object 3">
            <a:extLst>
              <a:ext uri="{FF2B5EF4-FFF2-40B4-BE49-F238E27FC236}">
                <a16:creationId xmlns:a16="http://schemas.microsoft.com/office/drawing/2014/main" id="{8BD75D85-DEB8-4342-AD0F-E91D8EB986CD}"/>
              </a:ext>
            </a:extLst>
          </p:cNvPr>
          <p:cNvSpPr txBox="1"/>
          <p:nvPr/>
        </p:nvSpPr>
        <p:spPr>
          <a:xfrm>
            <a:off x="1374394" y="1090676"/>
            <a:ext cx="8445467" cy="3860031"/>
          </a:xfrm>
          <a:prstGeom prst="rect">
            <a:avLst/>
          </a:prstGeom>
        </p:spPr>
        <p:txBody>
          <a:bodyPr vert="horz" wrap="square" lIns="0" tIns="12700" rIns="0" bIns="0" rtlCol="0">
            <a:spAutoFit/>
          </a:bodyPr>
          <a:lstStyle/>
          <a:p>
            <a:pPr marL="299085" marR="30480" indent="-287020" algn="just">
              <a:lnSpc>
                <a:spcPct val="100000"/>
              </a:lnSpc>
              <a:spcBef>
                <a:spcPts val="100"/>
              </a:spcBef>
              <a:buClr>
                <a:srgbClr val="83992A"/>
              </a:buClr>
              <a:buSzPct val="114583"/>
              <a:buFont typeface="Arial"/>
              <a:buChar char="•"/>
              <a:tabLst>
                <a:tab pos="299085" algn="l"/>
                <a:tab pos="299720" algn="l"/>
              </a:tabLst>
            </a:pPr>
            <a:r>
              <a:rPr sz="2400" spc="-90" dirty="0">
                <a:latin typeface="Garamond"/>
                <a:cs typeface="Garamond"/>
              </a:rPr>
              <a:t>To </a:t>
            </a:r>
            <a:r>
              <a:rPr sz="2400" dirty="0">
                <a:latin typeface="Garamond"/>
                <a:cs typeface="Garamond"/>
              </a:rPr>
              <a:t>distinguish the </a:t>
            </a:r>
            <a:r>
              <a:rPr sz="2400" spc="-5" dirty="0">
                <a:latin typeface="Garamond"/>
                <a:cs typeface="Garamond"/>
              </a:rPr>
              <a:t>types of </a:t>
            </a:r>
            <a:r>
              <a:rPr sz="2400" dirty="0">
                <a:latin typeface="Garamond"/>
                <a:cs typeface="Garamond"/>
              </a:rPr>
              <a:t>sleep </a:t>
            </a:r>
            <a:r>
              <a:rPr sz="2400" spc="-15" dirty="0">
                <a:latin typeface="Garamond"/>
                <a:cs typeface="Garamond"/>
              </a:rPr>
              <a:t>states, </a:t>
            </a:r>
            <a:r>
              <a:rPr sz="2400" dirty="0">
                <a:latin typeface="Garamond"/>
                <a:cs typeface="Garamond"/>
              </a:rPr>
              <a:t>the kernel </a:t>
            </a:r>
            <a:r>
              <a:rPr sz="2400" spc="-5" dirty="0">
                <a:latin typeface="Garamond"/>
                <a:cs typeface="Garamond"/>
              </a:rPr>
              <a:t>sets </a:t>
            </a:r>
            <a:r>
              <a:rPr sz="2400" dirty="0">
                <a:latin typeface="Garamond"/>
                <a:cs typeface="Garamond"/>
              </a:rPr>
              <a:t>the </a:t>
            </a:r>
            <a:r>
              <a:rPr sz="2400" spc="-10" dirty="0">
                <a:latin typeface="Garamond"/>
                <a:cs typeface="Garamond"/>
              </a:rPr>
              <a:t>scheduling </a:t>
            </a:r>
            <a:r>
              <a:rPr sz="2400" dirty="0">
                <a:latin typeface="Garamond"/>
                <a:cs typeface="Garamond"/>
              </a:rPr>
              <a:t>priority  </a:t>
            </a:r>
            <a:r>
              <a:rPr sz="2400" spc="-5" dirty="0">
                <a:latin typeface="Garamond"/>
                <a:cs typeface="Garamond"/>
              </a:rPr>
              <a:t>of the </a:t>
            </a:r>
            <a:r>
              <a:rPr sz="2400" dirty="0">
                <a:latin typeface="Garamond"/>
                <a:cs typeface="Garamond"/>
              </a:rPr>
              <a:t>sleeping </a:t>
            </a:r>
            <a:r>
              <a:rPr sz="2400" spc="-5" dirty="0">
                <a:latin typeface="Garamond"/>
                <a:cs typeface="Garamond"/>
              </a:rPr>
              <a:t>process when </a:t>
            </a:r>
            <a:r>
              <a:rPr sz="2400" dirty="0">
                <a:latin typeface="Garamond"/>
                <a:cs typeface="Garamond"/>
              </a:rPr>
              <a:t>it </a:t>
            </a:r>
            <a:r>
              <a:rPr sz="2400" spc="-10" dirty="0">
                <a:latin typeface="Garamond"/>
                <a:cs typeface="Garamond"/>
              </a:rPr>
              <a:t>enters </a:t>
            </a:r>
            <a:r>
              <a:rPr sz="2400" dirty="0">
                <a:latin typeface="Garamond"/>
                <a:cs typeface="Garamond"/>
              </a:rPr>
              <a:t>the sleep </a:t>
            </a:r>
            <a:r>
              <a:rPr sz="2400" spc="-10" dirty="0">
                <a:latin typeface="Garamond"/>
                <a:cs typeface="Garamond"/>
              </a:rPr>
              <a:t>state, </a:t>
            </a:r>
            <a:r>
              <a:rPr sz="2400" spc="-5" dirty="0">
                <a:latin typeface="Garamond"/>
                <a:cs typeface="Garamond"/>
              </a:rPr>
              <a:t>based on the </a:t>
            </a:r>
            <a:r>
              <a:rPr sz="2400" dirty="0">
                <a:latin typeface="Garamond"/>
                <a:cs typeface="Garamond"/>
              </a:rPr>
              <a:t>sleep  </a:t>
            </a:r>
            <a:r>
              <a:rPr sz="2400" spc="-5" dirty="0">
                <a:latin typeface="Garamond"/>
                <a:cs typeface="Garamond"/>
              </a:rPr>
              <a:t>priority </a:t>
            </a:r>
            <a:r>
              <a:rPr sz="2400" spc="-15" dirty="0">
                <a:latin typeface="Garamond"/>
                <a:cs typeface="Garamond"/>
              </a:rPr>
              <a:t>parameter. </a:t>
            </a:r>
            <a:r>
              <a:rPr sz="2400" spc="5" dirty="0">
                <a:latin typeface="Garamond"/>
                <a:cs typeface="Garamond"/>
              </a:rPr>
              <a:t>That </a:t>
            </a:r>
            <a:r>
              <a:rPr sz="2400" spc="-25" dirty="0">
                <a:latin typeface="Garamond"/>
                <a:cs typeface="Garamond"/>
              </a:rPr>
              <a:t>is, </a:t>
            </a:r>
            <a:r>
              <a:rPr sz="2400" dirty="0">
                <a:latin typeface="Garamond"/>
                <a:cs typeface="Garamond"/>
              </a:rPr>
              <a:t>it </a:t>
            </a:r>
            <a:r>
              <a:rPr sz="2400" spc="-20" dirty="0">
                <a:latin typeface="Garamond"/>
                <a:cs typeface="Garamond"/>
              </a:rPr>
              <a:t>invokes </a:t>
            </a:r>
            <a:r>
              <a:rPr sz="2400" dirty="0">
                <a:latin typeface="Garamond"/>
                <a:cs typeface="Garamond"/>
              </a:rPr>
              <a:t>the sleep algorithm with a</a:t>
            </a:r>
            <a:r>
              <a:rPr sz="2400" spc="55" dirty="0">
                <a:latin typeface="Garamond"/>
                <a:cs typeface="Garamond"/>
              </a:rPr>
              <a:t> </a:t>
            </a:r>
            <a:r>
              <a:rPr sz="2400" spc="-5" dirty="0">
                <a:latin typeface="Garamond"/>
                <a:cs typeface="Garamond"/>
              </a:rPr>
              <a:t>priority</a:t>
            </a:r>
            <a:r>
              <a:rPr lang="en-IN" sz="2400" spc="-5" dirty="0">
                <a:latin typeface="Garamond"/>
                <a:cs typeface="Garamond"/>
              </a:rPr>
              <a:t> </a:t>
            </a:r>
            <a:r>
              <a:rPr lang="en-IN" sz="2400" spc="-20" dirty="0">
                <a:latin typeface="Garamond"/>
                <a:cs typeface="Garamond"/>
              </a:rPr>
              <a:t>v</a:t>
            </a:r>
            <a:r>
              <a:rPr sz="2400" spc="-20" dirty="0" err="1">
                <a:latin typeface="Garamond"/>
                <a:cs typeface="Garamond"/>
              </a:rPr>
              <a:t>alue</a:t>
            </a:r>
            <a:r>
              <a:rPr sz="2400" spc="-20" dirty="0">
                <a:latin typeface="Garamond"/>
                <a:cs typeface="Garamond"/>
              </a:rPr>
              <a:t>, </a:t>
            </a:r>
            <a:r>
              <a:rPr sz="2400" spc="-5" dirty="0">
                <a:latin typeface="Garamond"/>
                <a:cs typeface="Garamond"/>
              </a:rPr>
              <a:t>based on </a:t>
            </a:r>
            <a:r>
              <a:rPr sz="2400" dirty="0">
                <a:latin typeface="Garamond"/>
                <a:cs typeface="Garamond"/>
              </a:rPr>
              <a:t>its </a:t>
            </a:r>
            <a:r>
              <a:rPr sz="2400" spc="-5" dirty="0">
                <a:latin typeface="Garamond"/>
                <a:cs typeface="Garamond"/>
              </a:rPr>
              <a:t>knowledge </a:t>
            </a:r>
            <a:r>
              <a:rPr sz="2400" dirty="0">
                <a:latin typeface="Garamond"/>
                <a:cs typeface="Garamond"/>
              </a:rPr>
              <a:t>that the sleep </a:t>
            </a:r>
            <a:r>
              <a:rPr sz="2400" spc="-10" dirty="0">
                <a:latin typeface="Garamond"/>
                <a:cs typeface="Garamond"/>
              </a:rPr>
              <a:t>event </a:t>
            </a:r>
            <a:r>
              <a:rPr sz="2400" dirty="0">
                <a:latin typeface="Garamond"/>
                <a:cs typeface="Garamond"/>
              </a:rPr>
              <a:t>is sure to </a:t>
            </a:r>
            <a:r>
              <a:rPr sz="2400" spc="-5" dirty="0">
                <a:latin typeface="Garamond"/>
                <a:cs typeface="Garamond"/>
              </a:rPr>
              <a:t>occur or</a:t>
            </a:r>
            <a:r>
              <a:rPr sz="2400" spc="25" dirty="0">
                <a:latin typeface="Garamond"/>
                <a:cs typeface="Garamond"/>
              </a:rPr>
              <a:t> </a:t>
            </a:r>
            <a:r>
              <a:rPr sz="2400" spc="-5" dirty="0">
                <a:latin typeface="Garamond"/>
                <a:cs typeface="Garamond"/>
              </a:rPr>
              <a:t>not.	</a:t>
            </a:r>
            <a:endParaRPr sz="2400" dirty="0">
              <a:latin typeface="Garamond"/>
              <a:cs typeface="Garamond"/>
            </a:endParaRPr>
          </a:p>
          <a:p>
            <a:pPr marL="299085" marR="347980" indent="-287020" algn="just">
              <a:lnSpc>
                <a:spcPct val="100000"/>
              </a:lnSpc>
              <a:spcBef>
                <a:spcPts val="1175"/>
              </a:spcBef>
              <a:buClr>
                <a:srgbClr val="83992A"/>
              </a:buClr>
              <a:buSzPct val="114583"/>
              <a:buFont typeface="Arial"/>
              <a:buChar char="•"/>
              <a:tabLst>
                <a:tab pos="299085" algn="l"/>
                <a:tab pos="299720" algn="l"/>
              </a:tabLst>
            </a:pPr>
            <a:r>
              <a:rPr sz="2400" dirty="0">
                <a:latin typeface="Garamond"/>
                <a:cs typeface="Garamond"/>
              </a:rPr>
              <a:t>If the </a:t>
            </a:r>
            <a:r>
              <a:rPr sz="2400" spc="-5" dirty="0">
                <a:latin typeface="Garamond"/>
                <a:cs typeface="Garamond"/>
              </a:rPr>
              <a:t>priority </a:t>
            </a:r>
            <a:r>
              <a:rPr sz="2400" dirty="0">
                <a:latin typeface="Garamond"/>
                <a:cs typeface="Garamond"/>
              </a:rPr>
              <a:t>is </a:t>
            </a:r>
            <a:r>
              <a:rPr sz="2400" spc="-20" dirty="0">
                <a:latin typeface="Garamond"/>
                <a:cs typeface="Garamond"/>
              </a:rPr>
              <a:t>above </a:t>
            </a:r>
            <a:r>
              <a:rPr sz="2400" dirty="0">
                <a:latin typeface="Garamond"/>
                <a:cs typeface="Garamond"/>
              </a:rPr>
              <a:t>a threshold </a:t>
            </a:r>
            <a:r>
              <a:rPr sz="2400" spc="-20" dirty="0">
                <a:latin typeface="Garamond"/>
                <a:cs typeface="Garamond"/>
              </a:rPr>
              <a:t>value, </a:t>
            </a:r>
            <a:r>
              <a:rPr sz="2400" dirty="0">
                <a:latin typeface="Garamond"/>
                <a:cs typeface="Garamond"/>
              </a:rPr>
              <a:t>the </a:t>
            </a:r>
            <a:r>
              <a:rPr sz="2400" spc="-5" dirty="0">
                <a:latin typeface="Garamond"/>
                <a:cs typeface="Garamond"/>
              </a:rPr>
              <a:t>process will not </a:t>
            </a:r>
            <a:r>
              <a:rPr sz="2400" spc="-25" dirty="0">
                <a:latin typeface="Garamond"/>
                <a:cs typeface="Garamond"/>
              </a:rPr>
              <a:t>wake </a:t>
            </a:r>
            <a:r>
              <a:rPr sz="2400" dirty="0">
                <a:latin typeface="Garamond"/>
                <a:cs typeface="Garamond"/>
              </a:rPr>
              <a:t>up  </a:t>
            </a:r>
            <a:r>
              <a:rPr sz="2400" spc="-5" dirty="0">
                <a:latin typeface="Garamond"/>
                <a:cs typeface="Garamond"/>
              </a:rPr>
              <a:t>prematurely on receipt of </a:t>
            </a:r>
            <a:r>
              <a:rPr sz="2400" dirty="0">
                <a:latin typeface="Garamond"/>
                <a:cs typeface="Garamond"/>
              </a:rPr>
              <a:t>a signal </a:t>
            </a:r>
            <a:r>
              <a:rPr sz="2400" spc="-5" dirty="0">
                <a:latin typeface="Garamond"/>
                <a:cs typeface="Garamond"/>
              </a:rPr>
              <a:t>but </a:t>
            </a:r>
            <a:r>
              <a:rPr sz="2400" dirty="0">
                <a:latin typeface="Garamond"/>
                <a:cs typeface="Garamond"/>
              </a:rPr>
              <a:t>will sleep until the </a:t>
            </a:r>
            <a:r>
              <a:rPr sz="2400" spc="-10" dirty="0">
                <a:latin typeface="Garamond"/>
                <a:cs typeface="Garamond"/>
              </a:rPr>
              <a:t>event </a:t>
            </a:r>
            <a:r>
              <a:rPr sz="2400" dirty="0">
                <a:latin typeface="Garamond"/>
                <a:cs typeface="Garamond"/>
              </a:rPr>
              <a:t>it is </a:t>
            </a:r>
            <a:r>
              <a:rPr sz="2400" spc="-10" dirty="0">
                <a:latin typeface="Garamond"/>
                <a:cs typeface="Garamond"/>
              </a:rPr>
              <a:t>waiting  </a:t>
            </a:r>
            <a:r>
              <a:rPr sz="2400" dirty="0">
                <a:latin typeface="Garamond"/>
                <a:cs typeface="Garamond"/>
              </a:rPr>
              <a:t>for </a:t>
            </a:r>
            <a:r>
              <a:rPr sz="2400" spc="-20" dirty="0">
                <a:latin typeface="Garamond"/>
                <a:cs typeface="Garamond"/>
              </a:rPr>
              <a:t>happens. </a:t>
            </a:r>
            <a:r>
              <a:rPr sz="2400" dirty="0">
                <a:latin typeface="Garamond"/>
                <a:cs typeface="Garamond"/>
              </a:rPr>
              <a:t>But if the </a:t>
            </a:r>
            <a:r>
              <a:rPr sz="2400" spc="-5" dirty="0">
                <a:latin typeface="Garamond"/>
                <a:cs typeface="Garamond"/>
              </a:rPr>
              <a:t>priority </a:t>
            </a:r>
            <a:r>
              <a:rPr sz="2400" spc="-15" dirty="0">
                <a:latin typeface="Garamond"/>
                <a:cs typeface="Garamond"/>
              </a:rPr>
              <a:t>value </a:t>
            </a:r>
            <a:r>
              <a:rPr sz="2400" dirty="0">
                <a:latin typeface="Garamond"/>
                <a:cs typeface="Garamond"/>
              </a:rPr>
              <a:t>is </a:t>
            </a:r>
            <a:r>
              <a:rPr sz="2400" spc="-10" dirty="0">
                <a:latin typeface="Garamond"/>
                <a:cs typeface="Garamond"/>
              </a:rPr>
              <a:t>below </a:t>
            </a:r>
            <a:r>
              <a:rPr sz="2400" dirty="0">
                <a:latin typeface="Garamond"/>
                <a:cs typeface="Garamond"/>
              </a:rPr>
              <a:t>the threshold </a:t>
            </a:r>
            <a:r>
              <a:rPr sz="2400" spc="-20" dirty="0">
                <a:latin typeface="Garamond"/>
                <a:cs typeface="Garamond"/>
              </a:rPr>
              <a:t>value, </a:t>
            </a:r>
            <a:r>
              <a:rPr sz="2400" dirty="0">
                <a:latin typeface="Garamond"/>
                <a:cs typeface="Garamond"/>
              </a:rPr>
              <a:t>the  </a:t>
            </a:r>
            <a:r>
              <a:rPr sz="2400" spc="-5" dirty="0">
                <a:latin typeface="Garamond"/>
                <a:cs typeface="Garamond"/>
              </a:rPr>
              <a:t>process will </a:t>
            </a:r>
            <a:r>
              <a:rPr sz="2400" spc="-20" dirty="0">
                <a:latin typeface="Garamond"/>
                <a:cs typeface="Garamond"/>
              </a:rPr>
              <a:t>awaken </a:t>
            </a:r>
            <a:r>
              <a:rPr sz="2400" spc="-5" dirty="0">
                <a:latin typeface="Garamond"/>
                <a:cs typeface="Garamond"/>
              </a:rPr>
              <a:t>immediately on receipt of </a:t>
            </a:r>
            <a:r>
              <a:rPr sz="2400" dirty="0">
                <a:latin typeface="Garamond"/>
                <a:cs typeface="Garamond"/>
              </a:rPr>
              <a:t>the</a:t>
            </a:r>
            <a:r>
              <a:rPr sz="2400" spc="-225" dirty="0">
                <a:latin typeface="Garamond"/>
                <a:cs typeface="Garamond"/>
              </a:rPr>
              <a:t> </a:t>
            </a:r>
            <a:r>
              <a:rPr sz="2400" spc="-5" dirty="0">
                <a:latin typeface="Garamond"/>
                <a:cs typeface="Garamond"/>
              </a:rPr>
              <a:t>signal.</a:t>
            </a:r>
            <a:endParaRPr sz="2400" dirty="0">
              <a:latin typeface="Garamond"/>
              <a:cs typeface="Garamond"/>
            </a:endParaRPr>
          </a:p>
        </p:txBody>
      </p:sp>
    </p:spTree>
    <p:extLst>
      <p:ext uri="{BB962C8B-B14F-4D97-AF65-F5344CB8AC3E}">
        <p14:creationId xmlns:p14="http://schemas.microsoft.com/office/powerpoint/2010/main" val="1103887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p:txBody>
          <a:bodyPr/>
          <a:lstStyle/>
          <a:p>
            <a:pPr algn="ctr">
              <a:buFontTx/>
              <a:buNone/>
            </a:pPr>
            <a:r>
              <a:rPr lang="en-US" altLang="en-US" sz="7200"/>
              <a:t>Thank You</a:t>
            </a:r>
          </a:p>
        </p:txBody>
      </p:sp>
      <p:sp>
        <p:nvSpPr>
          <p:cNvPr id="4" name="Slide Number Placeholder 3"/>
          <p:cNvSpPr>
            <a:spLocks noGrp="1"/>
          </p:cNvSpPr>
          <p:nvPr>
            <p:ph type="sldNum" sz="quarter" idx="12"/>
          </p:nvPr>
        </p:nvSpPr>
        <p:spPr/>
        <p:txBody>
          <a:bodyPr/>
          <a:lstStyle/>
          <a:p>
            <a:pPr>
              <a:defRPr/>
            </a:pPr>
            <a:fld id="{8D29A97A-BF65-45DE-9B42-5C72CFD18437}" type="slidenum">
              <a:rPr lang="en-US" smtClean="0"/>
              <a:pPr>
                <a:defRPr/>
              </a:pPr>
              <a:t>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itle 16">
            <a:extLst>
              <a:ext uri="{FF2B5EF4-FFF2-40B4-BE49-F238E27FC236}">
                <a16:creationId xmlns:a16="http://schemas.microsoft.com/office/drawing/2014/main" id="{81872B47-BAEA-499F-B533-4CCA06B205E4}"/>
              </a:ext>
            </a:extLst>
          </p:cNvPr>
          <p:cNvSpPr>
            <a:spLocks noGrp="1"/>
          </p:cNvSpPr>
          <p:nvPr>
            <p:ph type="title"/>
          </p:nvPr>
        </p:nvSpPr>
        <p:spPr>
          <a:xfrm>
            <a:off x="388695" y="781637"/>
            <a:ext cx="3733800" cy="194727"/>
          </a:xfrm>
        </p:spPr>
        <p:txBody>
          <a:bodyPr>
            <a:normAutofit fontScale="90000"/>
          </a:bodyPr>
          <a:lstStyle/>
          <a:p>
            <a:r>
              <a:rPr lang="en-IN" b="1" dirty="0">
                <a:solidFill>
                  <a:srgbClr val="C00000"/>
                </a:solidFill>
              </a:rPr>
              <a:t>File Sub System</a:t>
            </a:r>
          </a:p>
        </p:txBody>
      </p:sp>
      <p:sp>
        <p:nvSpPr>
          <p:cNvPr id="16" name="Rectangle 3">
            <a:extLst>
              <a:ext uri="{FF2B5EF4-FFF2-40B4-BE49-F238E27FC236}">
                <a16:creationId xmlns:a16="http://schemas.microsoft.com/office/drawing/2014/main" id="{083EBF0B-FCE6-4639-A2CA-714A3C216680}"/>
              </a:ext>
            </a:extLst>
          </p:cNvPr>
          <p:cNvSpPr>
            <a:spLocks noGrp="1" noChangeArrowheads="1"/>
          </p:cNvSpPr>
          <p:nvPr>
            <p:ph idx="1"/>
          </p:nvPr>
        </p:nvSpPr>
        <p:spPr>
          <a:xfrm>
            <a:off x="252753" y="734956"/>
            <a:ext cx="10515600" cy="4351338"/>
          </a:xfrm>
        </p:spPr>
        <p:txBody>
          <a:bodyPr/>
          <a:lstStyle/>
          <a:p>
            <a:endParaRPr lang="en-US" altLang="en-US" sz="2800" dirty="0"/>
          </a:p>
          <a:p>
            <a:r>
              <a:rPr lang="en-US" altLang="en-US" sz="2800" dirty="0"/>
              <a:t>A file system is consists of a sequence of logical blocks (512/1024 bytes)… A file system has the following structure:</a:t>
            </a:r>
          </a:p>
        </p:txBody>
      </p:sp>
      <p:graphicFrame>
        <p:nvGraphicFramePr>
          <p:cNvPr id="18" name="Group 16">
            <a:extLst>
              <a:ext uri="{FF2B5EF4-FFF2-40B4-BE49-F238E27FC236}">
                <a16:creationId xmlns:a16="http://schemas.microsoft.com/office/drawing/2014/main" id="{D98EEB39-3653-4588-A0AC-1FB1FE288589}"/>
              </a:ext>
            </a:extLst>
          </p:cNvPr>
          <p:cNvGraphicFramePr>
            <a:graphicFrameLocks/>
          </p:cNvGraphicFramePr>
          <p:nvPr>
            <p:extLst>
              <p:ext uri="{D42A27DB-BD31-4B8C-83A1-F6EECF244321}">
                <p14:modId xmlns:p14="http://schemas.microsoft.com/office/powerpoint/2010/main" val="3837137147"/>
              </p:ext>
            </p:extLst>
          </p:nvPr>
        </p:nvGraphicFramePr>
        <p:xfrm>
          <a:off x="388695" y="2532256"/>
          <a:ext cx="7069418" cy="863551"/>
        </p:xfrm>
        <a:graphic>
          <a:graphicData uri="http://schemas.openxmlformats.org/drawingml/2006/table">
            <a:tbl>
              <a:tblPr/>
              <a:tblGrid>
                <a:gridCol w="1767354">
                  <a:extLst>
                    <a:ext uri="{9D8B030D-6E8A-4147-A177-3AD203B41FA5}">
                      <a16:colId xmlns:a16="http://schemas.microsoft.com/office/drawing/2014/main" val="3437252886"/>
                    </a:ext>
                  </a:extLst>
                </a:gridCol>
                <a:gridCol w="1767355">
                  <a:extLst>
                    <a:ext uri="{9D8B030D-6E8A-4147-A177-3AD203B41FA5}">
                      <a16:colId xmlns:a16="http://schemas.microsoft.com/office/drawing/2014/main" val="514422734"/>
                    </a:ext>
                  </a:extLst>
                </a:gridCol>
                <a:gridCol w="1767354">
                  <a:extLst>
                    <a:ext uri="{9D8B030D-6E8A-4147-A177-3AD203B41FA5}">
                      <a16:colId xmlns:a16="http://schemas.microsoft.com/office/drawing/2014/main" val="3298870184"/>
                    </a:ext>
                  </a:extLst>
                </a:gridCol>
                <a:gridCol w="1767355">
                  <a:extLst>
                    <a:ext uri="{9D8B030D-6E8A-4147-A177-3AD203B41FA5}">
                      <a16:colId xmlns:a16="http://schemas.microsoft.com/office/drawing/2014/main" val="3127690043"/>
                    </a:ext>
                  </a:extLst>
                </a:gridCol>
              </a:tblGrid>
              <a:tr h="863551">
                <a:tc>
                  <a:txBody>
                    <a:bodyPr/>
                    <a:lstStyle>
                      <a:lvl1pPr>
                        <a:spcBef>
                          <a:spcPct val="20000"/>
                        </a:spcBef>
                        <a:defRPr sz="2800">
                          <a:solidFill>
                            <a:schemeClr val="tx1"/>
                          </a:solidFill>
                          <a:latin typeface="Arial Narrow" panose="020B0606020202030204" pitchFamily="34" charset="0"/>
                        </a:defRPr>
                      </a:lvl1pPr>
                      <a:lvl2pPr>
                        <a:spcBef>
                          <a:spcPct val="20000"/>
                        </a:spcBef>
                        <a:defRPr sz="2400">
                          <a:solidFill>
                            <a:schemeClr val="tx1"/>
                          </a:solidFill>
                          <a:latin typeface="Arial Narrow" panose="020B0606020202030204" pitchFamily="34" charset="0"/>
                        </a:defRPr>
                      </a:lvl2pPr>
                      <a:lvl3pPr>
                        <a:spcBef>
                          <a:spcPct val="20000"/>
                        </a:spcBef>
                        <a:defRPr sz="2000">
                          <a:solidFill>
                            <a:schemeClr val="tx1"/>
                          </a:solidFill>
                          <a:latin typeface="Arial Narrow" panose="020B0606020202030204" pitchFamily="34" charset="0"/>
                        </a:defRPr>
                      </a:lvl3pPr>
                      <a:lvl4pPr>
                        <a:spcBef>
                          <a:spcPct val="20000"/>
                        </a:spcBef>
                        <a:defRPr>
                          <a:solidFill>
                            <a:schemeClr val="tx1"/>
                          </a:solidFill>
                          <a:latin typeface="Arial Narrow" panose="020B0606020202030204" pitchFamily="34" charset="0"/>
                        </a:defRPr>
                      </a:lvl4pPr>
                      <a:lvl5pPr>
                        <a:spcBef>
                          <a:spcPct val="20000"/>
                        </a:spcBef>
                        <a:defRPr>
                          <a:solidFill>
                            <a:schemeClr val="tx1"/>
                          </a:solidFill>
                          <a:latin typeface="Arial Narrow" panose="020B0606020202030204" pitchFamily="34" charset="0"/>
                        </a:defRPr>
                      </a:lvl5pPr>
                      <a:lvl6pPr fontAlgn="base">
                        <a:spcBef>
                          <a:spcPct val="20000"/>
                        </a:spcBef>
                        <a:spcAft>
                          <a:spcPct val="0"/>
                        </a:spcAft>
                        <a:defRPr>
                          <a:solidFill>
                            <a:schemeClr val="tx1"/>
                          </a:solidFill>
                          <a:latin typeface="Arial Narrow" panose="020B0606020202030204" pitchFamily="34" charset="0"/>
                        </a:defRPr>
                      </a:lvl6pPr>
                      <a:lvl7pPr fontAlgn="base">
                        <a:spcBef>
                          <a:spcPct val="20000"/>
                        </a:spcBef>
                        <a:spcAft>
                          <a:spcPct val="0"/>
                        </a:spcAft>
                        <a:defRPr>
                          <a:solidFill>
                            <a:schemeClr val="tx1"/>
                          </a:solidFill>
                          <a:latin typeface="Arial Narrow" panose="020B0606020202030204" pitchFamily="34" charset="0"/>
                        </a:defRPr>
                      </a:lvl7pPr>
                      <a:lvl8pPr fontAlgn="base">
                        <a:spcBef>
                          <a:spcPct val="20000"/>
                        </a:spcBef>
                        <a:spcAft>
                          <a:spcPct val="0"/>
                        </a:spcAft>
                        <a:defRPr>
                          <a:solidFill>
                            <a:schemeClr val="tx1"/>
                          </a:solidFill>
                          <a:latin typeface="Arial Narrow" panose="020B0606020202030204" pitchFamily="34" charset="0"/>
                        </a:defRPr>
                      </a:lvl8pPr>
                      <a:lvl9pPr fontAlgn="base">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Narrow" panose="020B0606020202030204" pitchFamily="34" charset="0"/>
                        </a:rPr>
                        <a:t>Boot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Narrow" panose="020B0606020202030204" pitchFamily="34" charset="0"/>
                        </a:defRPr>
                      </a:lvl1pPr>
                      <a:lvl2pPr>
                        <a:spcBef>
                          <a:spcPct val="20000"/>
                        </a:spcBef>
                        <a:defRPr sz="2400">
                          <a:solidFill>
                            <a:schemeClr val="tx1"/>
                          </a:solidFill>
                          <a:latin typeface="Arial Narrow" panose="020B0606020202030204" pitchFamily="34" charset="0"/>
                        </a:defRPr>
                      </a:lvl2pPr>
                      <a:lvl3pPr>
                        <a:spcBef>
                          <a:spcPct val="20000"/>
                        </a:spcBef>
                        <a:defRPr sz="2000">
                          <a:solidFill>
                            <a:schemeClr val="tx1"/>
                          </a:solidFill>
                          <a:latin typeface="Arial Narrow" panose="020B0606020202030204" pitchFamily="34" charset="0"/>
                        </a:defRPr>
                      </a:lvl3pPr>
                      <a:lvl4pPr>
                        <a:spcBef>
                          <a:spcPct val="20000"/>
                        </a:spcBef>
                        <a:defRPr>
                          <a:solidFill>
                            <a:schemeClr val="tx1"/>
                          </a:solidFill>
                          <a:latin typeface="Arial Narrow" panose="020B0606020202030204" pitchFamily="34" charset="0"/>
                        </a:defRPr>
                      </a:lvl4pPr>
                      <a:lvl5pPr>
                        <a:spcBef>
                          <a:spcPct val="20000"/>
                        </a:spcBef>
                        <a:defRPr>
                          <a:solidFill>
                            <a:schemeClr val="tx1"/>
                          </a:solidFill>
                          <a:latin typeface="Arial Narrow" panose="020B0606020202030204" pitchFamily="34" charset="0"/>
                        </a:defRPr>
                      </a:lvl5pPr>
                      <a:lvl6pPr fontAlgn="base">
                        <a:spcBef>
                          <a:spcPct val="20000"/>
                        </a:spcBef>
                        <a:spcAft>
                          <a:spcPct val="0"/>
                        </a:spcAft>
                        <a:defRPr>
                          <a:solidFill>
                            <a:schemeClr val="tx1"/>
                          </a:solidFill>
                          <a:latin typeface="Arial Narrow" panose="020B0606020202030204" pitchFamily="34" charset="0"/>
                        </a:defRPr>
                      </a:lvl6pPr>
                      <a:lvl7pPr fontAlgn="base">
                        <a:spcBef>
                          <a:spcPct val="20000"/>
                        </a:spcBef>
                        <a:spcAft>
                          <a:spcPct val="0"/>
                        </a:spcAft>
                        <a:defRPr>
                          <a:solidFill>
                            <a:schemeClr val="tx1"/>
                          </a:solidFill>
                          <a:latin typeface="Arial Narrow" panose="020B0606020202030204" pitchFamily="34" charset="0"/>
                        </a:defRPr>
                      </a:lvl7pPr>
                      <a:lvl8pPr fontAlgn="base">
                        <a:spcBef>
                          <a:spcPct val="20000"/>
                        </a:spcBef>
                        <a:spcAft>
                          <a:spcPct val="0"/>
                        </a:spcAft>
                        <a:defRPr>
                          <a:solidFill>
                            <a:schemeClr val="tx1"/>
                          </a:solidFill>
                          <a:latin typeface="Arial Narrow" panose="020B0606020202030204" pitchFamily="34" charset="0"/>
                        </a:defRPr>
                      </a:lvl8pPr>
                      <a:lvl9pPr fontAlgn="base">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Narrow" panose="020B0606020202030204" pitchFamily="34" charset="0"/>
                        </a:rPr>
                        <a:t>Super Block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Narrow" panose="020B0606020202030204" pitchFamily="34" charset="0"/>
                        </a:defRPr>
                      </a:lvl1pPr>
                      <a:lvl2pPr>
                        <a:spcBef>
                          <a:spcPct val="20000"/>
                        </a:spcBef>
                        <a:defRPr sz="2400">
                          <a:solidFill>
                            <a:schemeClr val="tx1"/>
                          </a:solidFill>
                          <a:latin typeface="Arial Narrow" panose="020B0606020202030204" pitchFamily="34" charset="0"/>
                        </a:defRPr>
                      </a:lvl2pPr>
                      <a:lvl3pPr>
                        <a:spcBef>
                          <a:spcPct val="20000"/>
                        </a:spcBef>
                        <a:defRPr sz="2000">
                          <a:solidFill>
                            <a:schemeClr val="tx1"/>
                          </a:solidFill>
                          <a:latin typeface="Arial Narrow" panose="020B0606020202030204" pitchFamily="34" charset="0"/>
                        </a:defRPr>
                      </a:lvl3pPr>
                      <a:lvl4pPr>
                        <a:spcBef>
                          <a:spcPct val="20000"/>
                        </a:spcBef>
                        <a:defRPr>
                          <a:solidFill>
                            <a:schemeClr val="tx1"/>
                          </a:solidFill>
                          <a:latin typeface="Arial Narrow" panose="020B0606020202030204" pitchFamily="34" charset="0"/>
                        </a:defRPr>
                      </a:lvl4pPr>
                      <a:lvl5pPr>
                        <a:spcBef>
                          <a:spcPct val="20000"/>
                        </a:spcBef>
                        <a:defRPr>
                          <a:solidFill>
                            <a:schemeClr val="tx1"/>
                          </a:solidFill>
                          <a:latin typeface="Arial Narrow" panose="020B0606020202030204" pitchFamily="34" charset="0"/>
                        </a:defRPr>
                      </a:lvl5pPr>
                      <a:lvl6pPr fontAlgn="base">
                        <a:spcBef>
                          <a:spcPct val="20000"/>
                        </a:spcBef>
                        <a:spcAft>
                          <a:spcPct val="0"/>
                        </a:spcAft>
                        <a:defRPr>
                          <a:solidFill>
                            <a:schemeClr val="tx1"/>
                          </a:solidFill>
                          <a:latin typeface="Arial Narrow" panose="020B0606020202030204" pitchFamily="34" charset="0"/>
                        </a:defRPr>
                      </a:lvl6pPr>
                      <a:lvl7pPr fontAlgn="base">
                        <a:spcBef>
                          <a:spcPct val="20000"/>
                        </a:spcBef>
                        <a:spcAft>
                          <a:spcPct val="0"/>
                        </a:spcAft>
                        <a:defRPr>
                          <a:solidFill>
                            <a:schemeClr val="tx1"/>
                          </a:solidFill>
                          <a:latin typeface="Arial Narrow" panose="020B0606020202030204" pitchFamily="34" charset="0"/>
                        </a:defRPr>
                      </a:lvl7pPr>
                      <a:lvl8pPr fontAlgn="base">
                        <a:spcBef>
                          <a:spcPct val="20000"/>
                        </a:spcBef>
                        <a:spcAft>
                          <a:spcPct val="0"/>
                        </a:spcAft>
                        <a:defRPr>
                          <a:solidFill>
                            <a:schemeClr val="tx1"/>
                          </a:solidFill>
                          <a:latin typeface="Arial Narrow" panose="020B0606020202030204" pitchFamily="34" charset="0"/>
                        </a:defRPr>
                      </a:lvl8pPr>
                      <a:lvl9pPr fontAlgn="base">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Arial Narrow" panose="020B0606020202030204" pitchFamily="34" charset="0"/>
                        </a:rPr>
                        <a:t>Inode</a:t>
                      </a:r>
                      <a:r>
                        <a:rPr kumimoji="0" lang="en-US" altLang="en-US" sz="2800" b="0" i="0" u="none" strike="noStrike" cap="none" normalizeH="0" baseline="0" dirty="0">
                          <a:ln>
                            <a:noFill/>
                          </a:ln>
                          <a:solidFill>
                            <a:schemeClr val="tx1"/>
                          </a:solidFill>
                          <a:effectLst/>
                          <a:latin typeface="Arial Narrow" panose="020B0606020202030204" pitchFamily="34" charset="0"/>
                        </a:rPr>
                        <a:t> List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Narrow" panose="020B0606020202030204" pitchFamily="34" charset="0"/>
                        </a:defRPr>
                      </a:lvl1pPr>
                      <a:lvl2pPr>
                        <a:spcBef>
                          <a:spcPct val="20000"/>
                        </a:spcBef>
                        <a:defRPr sz="2400">
                          <a:solidFill>
                            <a:schemeClr val="tx1"/>
                          </a:solidFill>
                          <a:latin typeface="Arial Narrow" panose="020B0606020202030204" pitchFamily="34" charset="0"/>
                        </a:defRPr>
                      </a:lvl2pPr>
                      <a:lvl3pPr>
                        <a:spcBef>
                          <a:spcPct val="20000"/>
                        </a:spcBef>
                        <a:defRPr sz="2000">
                          <a:solidFill>
                            <a:schemeClr val="tx1"/>
                          </a:solidFill>
                          <a:latin typeface="Arial Narrow" panose="020B0606020202030204" pitchFamily="34" charset="0"/>
                        </a:defRPr>
                      </a:lvl3pPr>
                      <a:lvl4pPr>
                        <a:spcBef>
                          <a:spcPct val="20000"/>
                        </a:spcBef>
                        <a:defRPr>
                          <a:solidFill>
                            <a:schemeClr val="tx1"/>
                          </a:solidFill>
                          <a:latin typeface="Arial Narrow" panose="020B0606020202030204" pitchFamily="34" charset="0"/>
                        </a:defRPr>
                      </a:lvl4pPr>
                      <a:lvl5pPr>
                        <a:spcBef>
                          <a:spcPct val="20000"/>
                        </a:spcBef>
                        <a:defRPr>
                          <a:solidFill>
                            <a:schemeClr val="tx1"/>
                          </a:solidFill>
                          <a:latin typeface="Arial Narrow" panose="020B0606020202030204" pitchFamily="34" charset="0"/>
                        </a:defRPr>
                      </a:lvl5pPr>
                      <a:lvl6pPr fontAlgn="base">
                        <a:spcBef>
                          <a:spcPct val="20000"/>
                        </a:spcBef>
                        <a:spcAft>
                          <a:spcPct val="0"/>
                        </a:spcAft>
                        <a:defRPr>
                          <a:solidFill>
                            <a:schemeClr val="tx1"/>
                          </a:solidFill>
                          <a:latin typeface="Arial Narrow" panose="020B0606020202030204" pitchFamily="34" charset="0"/>
                        </a:defRPr>
                      </a:lvl6pPr>
                      <a:lvl7pPr fontAlgn="base">
                        <a:spcBef>
                          <a:spcPct val="20000"/>
                        </a:spcBef>
                        <a:spcAft>
                          <a:spcPct val="0"/>
                        </a:spcAft>
                        <a:defRPr>
                          <a:solidFill>
                            <a:schemeClr val="tx1"/>
                          </a:solidFill>
                          <a:latin typeface="Arial Narrow" panose="020B0606020202030204" pitchFamily="34" charset="0"/>
                        </a:defRPr>
                      </a:lvl7pPr>
                      <a:lvl8pPr fontAlgn="base">
                        <a:spcBef>
                          <a:spcPct val="20000"/>
                        </a:spcBef>
                        <a:spcAft>
                          <a:spcPct val="0"/>
                        </a:spcAft>
                        <a:defRPr>
                          <a:solidFill>
                            <a:schemeClr val="tx1"/>
                          </a:solidFill>
                          <a:latin typeface="Arial Narrow" panose="020B0606020202030204" pitchFamily="34" charset="0"/>
                        </a:defRPr>
                      </a:lvl8pPr>
                      <a:lvl9pPr fontAlgn="base">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Narrow" panose="020B0606020202030204" pitchFamily="34" charset="0"/>
                        </a:rPr>
                        <a:t>Data Blocks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762094"/>
                  </a:ext>
                </a:extLst>
              </a:tr>
            </a:tbl>
          </a:graphicData>
        </a:graphic>
      </p:graphicFrame>
      <p:sp>
        <p:nvSpPr>
          <p:cNvPr id="19" name="TextBox 18">
            <a:extLst>
              <a:ext uri="{FF2B5EF4-FFF2-40B4-BE49-F238E27FC236}">
                <a16:creationId xmlns:a16="http://schemas.microsoft.com/office/drawing/2014/main" id="{F1348E4A-B1A0-4E50-B644-3DF3B01E6852}"/>
              </a:ext>
            </a:extLst>
          </p:cNvPr>
          <p:cNvSpPr txBox="1"/>
          <p:nvPr/>
        </p:nvSpPr>
        <p:spPr>
          <a:xfrm>
            <a:off x="8000504" y="1824613"/>
            <a:ext cx="4191496" cy="2128340"/>
          </a:xfrm>
          <a:prstGeom prst="rect">
            <a:avLst/>
          </a:prstGeom>
          <a:noFill/>
        </p:spPr>
        <p:txBody>
          <a:bodyPr wrap="square">
            <a:spAutoFit/>
          </a:bodyPr>
          <a:lstStyle/>
          <a:p>
            <a:pPr>
              <a:lnSpc>
                <a:spcPct val="150000"/>
              </a:lnSpc>
            </a:pPr>
            <a:endParaRPr lang="en-US" altLang="en-US" sz="1500" dirty="0">
              <a:latin typeface="Times New Roman" panose="02020603050405020304" pitchFamily="18" charset="0"/>
              <a:cs typeface="Times New Roman" panose="02020603050405020304" pitchFamily="18" charset="0"/>
            </a:endParaRPr>
          </a:p>
          <a:p>
            <a:pPr>
              <a:lnSpc>
                <a:spcPct val="150000"/>
              </a:lnSpc>
            </a:pPr>
            <a:r>
              <a:rPr lang="en-US" altLang="en-US" sz="1500" b="1" dirty="0">
                <a:latin typeface="Times New Roman" panose="02020603050405020304" pitchFamily="18" charset="0"/>
                <a:cs typeface="Times New Roman" panose="02020603050405020304" pitchFamily="18" charset="0"/>
              </a:rPr>
              <a:t>Boot Block:</a:t>
            </a:r>
          </a:p>
          <a:p>
            <a:pPr marL="285750" indent="-285750">
              <a:lnSpc>
                <a:spcPct val="150000"/>
              </a:lnSpc>
              <a:buFont typeface="Arial" panose="020B0604020202020204" pitchFamily="34" charset="0"/>
              <a:buChar char="•"/>
            </a:pPr>
            <a:r>
              <a:rPr lang="en-US" altLang="en-US" sz="1500" dirty="0">
                <a:latin typeface="Times New Roman" panose="02020603050405020304" pitchFamily="18" charset="0"/>
                <a:cs typeface="Times New Roman" panose="02020603050405020304" pitchFamily="18" charset="0"/>
              </a:rPr>
              <a:t>The beginning of the file system</a:t>
            </a:r>
          </a:p>
          <a:p>
            <a:pPr marL="285750" indent="-285750">
              <a:lnSpc>
                <a:spcPct val="150000"/>
              </a:lnSpc>
              <a:buFont typeface="Arial" panose="020B0604020202020204" pitchFamily="34" charset="0"/>
              <a:buChar char="•"/>
            </a:pPr>
            <a:r>
              <a:rPr lang="en-US" altLang="en-US" sz="1500" dirty="0">
                <a:latin typeface="Times New Roman" panose="02020603050405020304" pitchFamily="18" charset="0"/>
                <a:cs typeface="Times New Roman" panose="02020603050405020304" pitchFamily="18" charset="0"/>
              </a:rPr>
              <a:t>Contains bootstrap code to load the </a:t>
            </a:r>
            <a:r>
              <a:rPr lang="en-US" altLang="en-US" sz="1500" dirty="0" err="1">
                <a:latin typeface="Times New Roman" panose="02020603050405020304" pitchFamily="18" charset="0"/>
                <a:cs typeface="Times New Roman" panose="02020603050405020304" pitchFamily="18" charset="0"/>
              </a:rPr>
              <a:t>os</a:t>
            </a:r>
            <a:endParaRPr lang="en-US" altLang="en-US" sz="15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en-US" sz="1500" dirty="0">
                <a:latin typeface="Times New Roman" panose="02020603050405020304" pitchFamily="18" charset="0"/>
                <a:cs typeface="Times New Roman" panose="02020603050405020304" pitchFamily="18" charset="0"/>
              </a:rPr>
              <a:t>Initialize the operating system</a:t>
            </a:r>
          </a:p>
          <a:p>
            <a:pPr marL="285750" indent="-285750">
              <a:lnSpc>
                <a:spcPct val="150000"/>
              </a:lnSpc>
              <a:buFont typeface="Arial" panose="020B0604020202020204" pitchFamily="34" charset="0"/>
              <a:buChar char="•"/>
            </a:pPr>
            <a:r>
              <a:rPr lang="en-US" altLang="en-US" sz="1500" dirty="0">
                <a:latin typeface="Times New Roman" panose="02020603050405020304" pitchFamily="18" charset="0"/>
                <a:cs typeface="Times New Roman" panose="02020603050405020304" pitchFamily="18" charset="0"/>
              </a:rPr>
              <a:t>Typically occupies the first sector of the disk</a:t>
            </a:r>
          </a:p>
        </p:txBody>
      </p:sp>
      <p:sp>
        <p:nvSpPr>
          <p:cNvPr id="20" name="Rectangle 3">
            <a:extLst>
              <a:ext uri="{FF2B5EF4-FFF2-40B4-BE49-F238E27FC236}">
                <a16:creationId xmlns:a16="http://schemas.microsoft.com/office/drawing/2014/main" id="{6A3B2A57-E7F6-4BB2-BA86-72ABAA48BBD9}"/>
              </a:ext>
            </a:extLst>
          </p:cNvPr>
          <p:cNvSpPr txBox="1">
            <a:spLocks noChangeArrowheads="1"/>
          </p:cNvSpPr>
          <p:nvPr/>
        </p:nvSpPr>
        <p:spPr>
          <a:xfrm>
            <a:off x="171157" y="3945970"/>
            <a:ext cx="3886200" cy="19358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Super Block</a:t>
            </a:r>
          </a:p>
          <a:p>
            <a:r>
              <a:rPr lang="en-US" altLang="en-US" sz="1500" dirty="0">
                <a:latin typeface="Times New Roman" panose="02020603050405020304" pitchFamily="18" charset="0"/>
                <a:cs typeface="Times New Roman" panose="02020603050405020304" pitchFamily="18" charset="0"/>
              </a:rPr>
              <a:t>Describes the state of a file system</a:t>
            </a:r>
          </a:p>
          <a:p>
            <a:r>
              <a:rPr lang="en-US" altLang="en-US" sz="1500" dirty="0">
                <a:latin typeface="Times New Roman" panose="02020603050405020304" pitchFamily="18" charset="0"/>
                <a:cs typeface="Times New Roman" panose="02020603050405020304" pitchFamily="18" charset="0"/>
              </a:rPr>
              <a:t>Describes the size of the file system</a:t>
            </a:r>
          </a:p>
          <a:p>
            <a:pPr lvl="1"/>
            <a:r>
              <a:rPr lang="en-US" altLang="en-US" sz="1500" dirty="0">
                <a:latin typeface="Times New Roman" panose="02020603050405020304" pitchFamily="18" charset="0"/>
                <a:cs typeface="Times New Roman" panose="02020603050405020304" pitchFamily="18" charset="0"/>
              </a:rPr>
              <a:t>How many files it can store</a:t>
            </a:r>
          </a:p>
          <a:p>
            <a:r>
              <a:rPr lang="en-US" altLang="en-US" sz="1500" dirty="0">
                <a:latin typeface="Times New Roman" panose="02020603050405020304" pitchFamily="18" charset="0"/>
                <a:cs typeface="Times New Roman" panose="02020603050405020304" pitchFamily="18" charset="0"/>
              </a:rPr>
              <a:t>Where to find free space on the file system </a:t>
            </a:r>
          </a:p>
          <a:p>
            <a:r>
              <a:rPr lang="en-US" altLang="en-US" sz="1500" dirty="0">
                <a:latin typeface="Times New Roman" panose="02020603050405020304" pitchFamily="18" charset="0"/>
                <a:cs typeface="Times New Roman" panose="02020603050405020304" pitchFamily="18" charset="0"/>
              </a:rPr>
              <a:t>Other information</a:t>
            </a:r>
          </a:p>
        </p:txBody>
      </p:sp>
      <p:sp>
        <p:nvSpPr>
          <p:cNvPr id="21" name="Rectangle 3">
            <a:extLst>
              <a:ext uri="{FF2B5EF4-FFF2-40B4-BE49-F238E27FC236}">
                <a16:creationId xmlns:a16="http://schemas.microsoft.com/office/drawing/2014/main" id="{21B95295-4FA6-49E0-9245-F21DD9B0A55F}"/>
              </a:ext>
            </a:extLst>
          </p:cNvPr>
          <p:cNvSpPr txBox="1">
            <a:spLocks noChangeArrowheads="1"/>
          </p:cNvSpPr>
          <p:nvPr/>
        </p:nvSpPr>
        <p:spPr>
          <a:xfrm>
            <a:off x="4255007" y="3627994"/>
            <a:ext cx="3390143" cy="2554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en-US" sz="1500" dirty="0">
              <a:latin typeface="Times New Roman" panose="02020603050405020304" pitchFamily="18" charset="0"/>
              <a:cs typeface="Times New Roman" panose="02020603050405020304" pitchFamily="18" charset="0"/>
            </a:endParaRPr>
          </a:p>
          <a:p>
            <a:pPr marL="0" indent="0">
              <a:buNone/>
            </a:pPr>
            <a:r>
              <a:rPr lang="en-US" altLang="en-US" sz="1500" b="1" dirty="0" err="1">
                <a:latin typeface="Times New Roman" panose="02020603050405020304" pitchFamily="18" charset="0"/>
                <a:cs typeface="Times New Roman" panose="02020603050405020304" pitchFamily="18" charset="0"/>
              </a:rPr>
              <a:t>Inode</a:t>
            </a:r>
            <a:r>
              <a:rPr lang="en-US" altLang="en-US" sz="1500" b="1" dirty="0">
                <a:latin typeface="Times New Roman" panose="02020603050405020304" pitchFamily="18" charset="0"/>
                <a:cs typeface="Times New Roman" panose="02020603050405020304" pitchFamily="18" charset="0"/>
              </a:rPr>
              <a:t> List:</a:t>
            </a:r>
          </a:p>
          <a:p>
            <a:r>
              <a:rPr lang="en-US" altLang="en-US" sz="1500" dirty="0" err="1">
                <a:latin typeface="Times New Roman" panose="02020603050405020304" pitchFamily="18" charset="0"/>
                <a:cs typeface="Times New Roman" panose="02020603050405020304" pitchFamily="18" charset="0"/>
              </a:rPr>
              <a:t>Inodes</a:t>
            </a:r>
            <a:r>
              <a:rPr lang="en-US" altLang="en-US" sz="1500" dirty="0">
                <a:latin typeface="Times New Roman" panose="02020603050405020304" pitchFamily="18" charset="0"/>
                <a:cs typeface="Times New Roman" panose="02020603050405020304" pitchFamily="18" charset="0"/>
              </a:rPr>
              <a:t> are used to access disk files.</a:t>
            </a:r>
          </a:p>
          <a:p>
            <a:r>
              <a:rPr lang="en-US" altLang="en-US" sz="1500" dirty="0" err="1">
                <a:latin typeface="Times New Roman" panose="02020603050405020304" pitchFamily="18" charset="0"/>
                <a:cs typeface="Times New Roman" panose="02020603050405020304" pitchFamily="18" charset="0"/>
              </a:rPr>
              <a:t>Inodes</a:t>
            </a:r>
            <a:r>
              <a:rPr lang="en-US" altLang="en-US" sz="1500" dirty="0">
                <a:latin typeface="Times New Roman" panose="02020603050405020304" pitchFamily="18" charset="0"/>
                <a:cs typeface="Times New Roman" panose="02020603050405020304" pitchFamily="18" charset="0"/>
              </a:rPr>
              <a:t> maps the disk files</a:t>
            </a:r>
          </a:p>
          <a:p>
            <a:r>
              <a:rPr lang="en-US" altLang="en-US" sz="1500" dirty="0">
                <a:latin typeface="Times New Roman" panose="02020603050405020304" pitchFamily="18" charset="0"/>
                <a:cs typeface="Times New Roman" panose="02020603050405020304" pitchFamily="18" charset="0"/>
              </a:rPr>
              <a:t>For each file there is an </a:t>
            </a:r>
            <a:r>
              <a:rPr lang="en-US" altLang="en-US" sz="1500" dirty="0" err="1">
                <a:latin typeface="Times New Roman" panose="02020603050405020304" pitchFamily="18" charset="0"/>
                <a:cs typeface="Times New Roman" panose="02020603050405020304" pitchFamily="18" charset="0"/>
              </a:rPr>
              <a:t>inode</a:t>
            </a:r>
            <a:r>
              <a:rPr lang="en-US" altLang="en-US" sz="1500" dirty="0">
                <a:latin typeface="Times New Roman" panose="02020603050405020304" pitchFamily="18" charset="0"/>
                <a:cs typeface="Times New Roman" panose="02020603050405020304" pitchFamily="18" charset="0"/>
              </a:rPr>
              <a:t> entry in the </a:t>
            </a:r>
            <a:r>
              <a:rPr lang="en-US" altLang="en-US" sz="1500" dirty="0" err="1">
                <a:latin typeface="Times New Roman" panose="02020603050405020304" pitchFamily="18" charset="0"/>
                <a:cs typeface="Times New Roman" panose="02020603050405020304" pitchFamily="18" charset="0"/>
              </a:rPr>
              <a:t>inode</a:t>
            </a:r>
            <a:r>
              <a:rPr lang="en-US" altLang="en-US" sz="1500" dirty="0">
                <a:latin typeface="Times New Roman" panose="02020603050405020304" pitchFamily="18" charset="0"/>
                <a:cs typeface="Times New Roman" panose="02020603050405020304" pitchFamily="18" charset="0"/>
              </a:rPr>
              <a:t> list block</a:t>
            </a:r>
          </a:p>
          <a:p>
            <a:r>
              <a:rPr lang="en-US" altLang="en-US" sz="1500" dirty="0" err="1">
                <a:latin typeface="Times New Roman" panose="02020603050405020304" pitchFamily="18" charset="0"/>
                <a:cs typeface="Times New Roman" panose="02020603050405020304" pitchFamily="18" charset="0"/>
              </a:rPr>
              <a:t>Inode</a:t>
            </a:r>
            <a:r>
              <a:rPr lang="en-US" altLang="en-US" sz="1500" dirty="0">
                <a:latin typeface="Times New Roman" panose="02020603050405020304" pitchFamily="18" charset="0"/>
                <a:cs typeface="Times New Roman" panose="02020603050405020304" pitchFamily="18" charset="0"/>
              </a:rPr>
              <a:t> list also keeps track of directory structure</a:t>
            </a:r>
          </a:p>
        </p:txBody>
      </p:sp>
      <p:sp>
        <p:nvSpPr>
          <p:cNvPr id="22" name="Rectangle 3">
            <a:extLst>
              <a:ext uri="{FF2B5EF4-FFF2-40B4-BE49-F238E27FC236}">
                <a16:creationId xmlns:a16="http://schemas.microsoft.com/office/drawing/2014/main" id="{6D6A26A2-6213-44BE-A08F-08DD6875CE40}"/>
              </a:ext>
            </a:extLst>
          </p:cNvPr>
          <p:cNvSpPr txBox="1">
            <a:spLocks noChangeArrowheads="1"/>
          </p:cNvSpPr>
          <p:nvPr/>
        </p:nvSpPr>
        <p:spPr>
          <a:xfrm>
            <a:off x="8059611" y="4075765"/>
            <a:ext cx="4279630" cy="18344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500" dirty="0">
              <a:latin typeface="Times New Roman" panose="02020603050405020304" pitchFamily="18" charset="0"/>
              <a:cs typeface="Times New Roman" panose="02020603050405020304" pitchFamily="18" charset="0"/>
            </a:endParaRPr>
          </a:p>
          <a:p>
            <a:pPr marL="0" indent="0">
              <a:buNone/>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Blocks</a:t>
            </a:r>
          </a:p>
          <a:p>
            <a:r>
              <a:rPr lang="en-US" altLang="en-US" sz="1500" dirty="0">
                <a:latin typeface="Times New Roman" panose="02020603050405020304" pitchFamily="18" charset="0"/>
                <a:cs typeface="Times New Roman" panose="02020603050405020304" pitchFamily="18" charset="0"/>
              </a:rPr>
              <a:t>Starts at the end of the </a:t>
            </a:r>
            <a:r>
              <a:rPr lang="en-US" altLang="en-US" sz="1500" dirty="0" err="1">
                <a:latin typeface="Times New Roman" panose="02020603050405020304" pitchFamily="18" charset="0"/>
                <a:cs typeface="Times New Roman" panose="02020603050405020304" pitchFamily="18" charset="0"/>
              </a:rPr>
              <a:t>inode</a:t>
            </a:r>
            <a:r>
              <a:rPr lang="en-US" altLang="en-US" sz="1500" dirty="0">
                <a:latin typeface="Times New Roman" panose="02020603050405020304" pitchFamily="18" charset="0"/>
                <a:cs typeface="Times New Roman" panose="02020603050405020304" pitchFamily="18" charset="0"/>
              </a:rPr>
              <a:t> list</a:t>
            </a:r>
          </a:p>
          <a:p>
            <a:r>
              <a:rPr lang="en-US" altLang="en-US" sz="1500" dirty="0">
                <a:latin typeface="Times New Roman" panose="02020603050405020304" pitchFamily="18" charset="0"/>
                <a:cs typeface="Times New Roman" panose="02020603050405020304" pitchFamily="18" charset="0"/>
              </a:rPr>
              <a:t>Contains disk blocks</a:t>
            </a:r>
          </a:p>
          <a:p>
            <a:r>
              <a:rPr lang="en-US" altLang="en-US" sz="1500" dirty="0">
                <a:latin typeface="Times New Roman" panose="02020603050405020304" pitchFamily="18" charset="0"/>
                <a:cs typeface="Times New Roman" panose="02020603050405020304" pitchFamily="18" charset="0"/>
              </a:rPr>
              <a:t>An allocated data block can belong to one and only one file in the file system</a:t>
            </a:r>
          </a:p>
        </p:txBody>
      </p:sp>
    </p:spTree>
    <p:extLst>
      <p:ext uri="{BB962C8B-B14F-4D97-AF65-F5344CB8AC3E}">
        <p14:creationId xmlns:p14="http://schemas.microsoft.com/office/powerpoint/2010/main" val="4036492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itle 16">
            <a:extLst>
              <a:ext uri="{FF2B5EF4-FFF2-40B4-BE49-F238E27FC236}">
                <a16:creationId xmlns:a16="http://schemas.microsoft.com/office/drawing/2014/main" id="{81872B47-BAEA-499F-B533-4CCA06B205E4}"/>
              </a:ext>
            </a:extLst>
          </p:cNvPr>
          <p:cNvSpPr>
            <a:spLocks noGrp="1"/>
          </p:cNvSpPr>
          <p:nvPr>
            <p:ph type="title"/>
          </p:nvPr>
        </p:nvSpPr>
        <p:spPr>
          <a:xfrm>
            <a:off x="886576" y="592288"/>
            <a:ext cx="6012105" cy="618555"/>
          </a:xfrm>
        </p:spPr>
        <p:txBody>
          <a:bodyPr>
            <a:normAutofit/>
          </a:bodyPr>
          <a:lstStyle/>
          <a:p>
            <a:r>
              <a:rPr lang="en-US" sz="2400" b="1" dirty="0">
                <a:solidFill>
                  <a:srgbClr val="FF0000"/>
                </a:solidFill>
                <a:effectLst>
                  <a:outerShdw blurRad="38100" dist="38100" dir="2700000" algn="tl">
                    <a:srgbClr val="000000">
                      <a:alpha val="43137"/>
                    </a:srgbClr>
                  </a:outerShdw>
                </a:effectLst>
              </a:rPr>
              <a:t>COURSE OUTCOME-2</a:t>
            </a:r>
            <a:endParaRPr lang="en-US" sz="2400" b="0" i="0" u="none" strike="noStrike" baseline="0" dirty="0">
              <a:solidFill>
                <a:srgbClr val="000000"/>
              </a:solidFill>
              <a:latin typeface="Times New Roman" panose="02020603050405020304" pitchFamily="18" charset="0"/>
            </a:endParaRPr>
          </a:p>
        </p:txBody>
      </p:sp>
      <p:sp>
        <p:nvSpPr>
          <p:cNvPr id="23" name="TextBox 22">
            <a:extLst>
              <a:ext uri="{FF2B5EF4-FFF2-40B4-BE49-F238E27FC236}">
                <a16:creationId xmlns:a16="http://schemas.microsoft.com/office/drawing/2014/main" id="{0C3234CF-0CAB-4E28-8631-48359C68E7C4}"/>
              </a:ext>
            </a:extLst>
          </p:cNvPr>
          <p:cNvSpPr txBox="1"/>
          <p:nvPr/>
        </p:nvSpPr>
        <p:spPr>
          <a:xfrm>
            <a:off x="1562919" y="976364"/>
            <a:ext cx="8881072" cy="5632311"/>
          </a:xfrm>
          <a:prstGeom prst="rect">
            <a:avLst/>
          </a:prstGeom>
          <a:noFill/>
        </p:spPr>
        <p:txBody>
          <a:bodyPr wrap="square">
            <a:spAutoFit/>
          </a:bodyPr>
          <a:lstStyle/>
          <a:p>
            <a:pPr algn="l"/>
            <a:endParaRPr lang="en-IN"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Understand the internals of system call and explore design of structure of processes, process control, process system calls and scheduling in UNIX systems 	</a:t>
            </a:r>
          </a:p>
          <a:p>
            <a:endParaRPr lang="en-US" sz="2400" dirty="0">
              <a:solidFill>
                <a:srgbClr val="000000"/>
              </a:solidFill>
              <a:latin typeface="Times New Roman" panose="02020603050405020304" pitchFamily="18" charset="0"/>
            </a:endParaRPr>
          </a:p>
          <a:p>
            <a:pPr marL="800100" lvl="1" indent="-342900">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rPr>
              <a:t>Understand the internals of system call. </a:t>
            </a:r>
          </a:p>
          <a:p>
            <a:pPr marL="800100" lvl="1" indent="-342900">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rPr>
              <a:t>Understand saving the context of a process, system calls for process control. 	</a:t>
            </a:r>
          </a:p>
          <a:p>
            <a:pPr marL="800100" lvl="1" indent="-342900">
              <a:buFont typeface="Wingdings" panose="05000000000000000000" pitchFamily="2" charset="2"/>
              <a:buChar char="Ø"/>
            </a:pPr>
            <a:endParaRPr lang="en-US" sz="2400" b="0" i="0" u="none" strike="noStrike" baseline="0" dirty="0">
              <a:solidFill>
                <a:srgbClr val="000000"/>
              </a:solidFill>
              <a:latin typeface="Times New Roman" panose="02020603050405020304" pitchFamily="18" charset="0"/>
            </a:endParaRPr>
          </a:p>
          <a:p>
            <a:pPr marL="800100" lvl="1" indent="-342900">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rPr>
              <a:t>Explore design of structure of processes and process control </a:t>
            </a:r>
            <a:r>
              <a:rPr lang="en-IN" sz="2400" b="0" i="0" u="none" strike="noStrike" baseline="0" dirty="0">
                <a:solidFill>
                  <a:srgbClr val="000000"/>
                </a:solidFill>
                <a:latin typeface="Times New Roman" panose="02020603050405020304" pitchFamily="18" charset="0"/>
              </a:rPr>
              <a:t>.</a:t>
            </a:r>
          </a:p>
          <a:p>
            <a:pPr marL="800100" lvl="1" indent="-342900">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rPr>
              <a:t>Customize scheduling in UNIX systems and develop shell 	</a:t>
            </a:r>
          </a:p>
          <a:p>
            <a:pPr lvl="1"/>
            <a:endParaRPr lang="en-US" sz="2400" dirty="0">
              <a:solidFill>
                <a:srgbClr val="000000"/>
              </a:solidFill>
              <a:latin typeface="Times New Roman" panose="02020603050405020304" pitchFamily="18" charset="0"/>
            </a:endParaRPr>
          </a:p>
          <a:p>
            <a:pPr marL="800100" lvl="1" indent="-342900">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rPr>
              <a:t>Analyze and Implement process system calls in UNIX systems 	</a:t>
            </a:r>
          </a:p>
          <a:p>
            <a:endParaRPr lang="en-US" sz="2400"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07975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91" y="208100"/>
            <a:ext cx="11767933" cy="641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423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Content Placeholder 5">
            <a:extLst>
              <a:ext uri="{FF2B5EF4-FFF2-40B4-BE49-F238E27FC236}">
                <a16:creationId xmlns:a16="http://schemas.microsoft.com/office/drawing/2014/main" id="{E6C826A1-B73E-4D43-9299-EAA341587B58}"/>
              </a:ext>
            </a:extLst>
          </p:cNvPr>
          <p:cNvSpPr>
            <a:spLocks noGrp="1"/>
          </p:cNvSpPr>
          <p:nvPr>
            <p:ph idx="1"/>
          </p:nvPr>
        </p:nvSpPr>
        <p:spPr>
          <a:xfrm>
            <a:off x="391593" y="1105332"/>
            <a:ext cx="5258464" cy="4351338"/>
          </a:xfrm>
        </p:spPr>
        <p:txBody>
          <a:bodyPr>
            <a:noAutofit/>
          </a:bodyPr>
          <a:lstStyle/>
          <a:p>
            <a:pPr algn="just"/>
            <a:r>
              <a:rPr lang="en-US" altLang="en-US" sz="1700" dirty="0"/>
              <a:t>A process is the execution of a program </a:t>
            </a:r>
          </a:p>
          <a:p>
            <a:pPr algn="just"/>
            <a:r>
              <a:rPr lang="en-US" altLang="en-US" sz="1700" dirty="0"/>
              <a:t>A process consists of </a:t>
            </a:r>
            <a:r>
              <a:rPr lang="en-US" altLang="en-US" sz="1700" dirty="0">
                <a:solidFill>
                  <a:srgbClr val="A50021"/>
                </a:solidFill>
              </a:rPr>
              <a:t>text</a:t>
            </a:r>
            <a:r>
              <a:rPr lang="en-US" altLang="en-US" sz="1700" dirty="0"/>
              <a:t> (machine code), </a:t>
            </a:r>
            <a:r>
              <a:rPr lang="en-US" altLang="en-US" sz="1700" dirty="0">
                <a:solidFill>
                  <a:srgbClr val="A50021"/>
                </a:solidFill>
              </a:rPr>
              <a:t>data</a:t>
            </a:r>
            <a:r>
              <a:rPr lang="en-US" altLang="en-US" sz="1700" dirty="0"/>
              <a:t> and </a:t>
            </a:r>
            <a:r>
              <a:rPr lang="en-US" altLang="en-US" sz="1700" dirty="0">
                <a:solidFill>
                  <a:srgbClr val="A50021"/>
                </a:solidFill>
              </a:rPr>
              <a:t>stack segments.</a:t>
            </a:r>
          </a:p>
          <a:p>
            <a:pPr algn="just"/>
            <a:r>
              <a:rPr lang="en-US" altLang="en-US" sz="1700" dirty="0"/>
              <a:t>Many process can run simultaneously as kernel schedules them for execution</a:t>
            </a:r>
          </a:p>
          <a:p>
            <a:pPr algn="just"/>
            <a:r>
              <a:rPr lang="en-US" altLang="en-US" sz="1700" dirty="0"/>
              <a:t>Several processes may be instances of one program</a:t>
            </a:r>
          </a:p>
          <a:p>
            <a:pPr algn="just"/>
            <a:r>
              <a:rPr lang="en-US" altLang="en-US" sz="1700" dirty="0"/>
              <a:t>A process reads and writes its data and stack sections, but it cannot read or write the data and stack of other processes</a:t>
            </a:r>
          </a:p>
          <a:p>
            <a:pPr algn="just"/>
            <a:r>
              <a:rPr lang="en-US" altLang="en-US" sz="1700" dirty="0"/>
              <a:t>A process communicates with other processes and the rest of the world via </a:t>
            </a:r>
            <a:r>
              <a:rPr lang="en-US" altLang="en-US" sz="1700" dirty="0">
                <a:solidFill>
                  <a:srgbClr val="A50021"/>
                </a:solidFill>
              </a:rPr>
              <a:t>system</a:t>
            </a:r>
            <a:r>
              <a:rPr lang="en-US" altLang="en-US" sz="1700" b="1" dirty="0">
                <a:solidFill>
                  <a:srgbClr val="A50021"/>
                </a:solidFill>
              </a:rPr>
              <a:t> </a:t>
            </a:r>
            <a:r>
              <a:rPr lang="en-US" altLang="en-US" sz="1700" dirty="0">
                <a:solidFill>
                  <a:srgbClr val="A50021"/>
                </a:solidFill>
              </a:rPr>
              <a:t>calls</a:t>
            </a:r>
          </a:p>
          <a:p>
            <a:pPr algn="just"/>
            <a:r>
              <a:rPr lang="en-US" altLang="en-US" sz="1700" dirty="0"/>
              <a:t>Kernel has a </a:t>
            </a:r>
            <a:r>
              <a:rPr lang="en-US" altLang="en-US" sz="1700" dirty="0">
                <a:solidFill>
                  <a:srgbClr val="A50021"/>
                </a:solidFill>
              </a:rPr>
              <a:t>process table</a:t>
            </a:r>
            <a:r>
              <a:rPr lang="en-US" altLang="en-US" sz="1700" dirty="0"/>
              <a:t> that keeps tract of all active processes</a:t>
            </a:r>
          </a:p>
          <a:p>
            <a:pPr algn="just"/>
            <a:r>
              <a:rPr lang="en-US" altLang="en-US" sz="1700" dirty="0"/>
              <a:t>Each entry in the process table contains pointers to the text, data, stack and the U Area of a process.</a:t>
            </a:r>
          </a:p>
          <a:p>
            <a:pPr algn="just"/>
            <a:r>
              <a:rPr lang="en-US" altLang="en-US" sz="1700" dirty="0"/>
              <a:t>All processes in UNIX system, except the very first process (process 0) which is created by the system boot code, are created by the </a:t>
            </a:r>
            <a:r>
              <a:rPr lang="en-US" altLang="en-US" sz="1700" dirty="0">
                <a:solidFill>
                  <a:srgbClr val="A50021"/>
                </a:solidFill>
              </a:rPr>
              <a:t>fork</a:t>
            </a:r>
            <a:r>
              <a:rPr lang="en-US" altLang="en-US" sz="1700" dirty="0"/>
              <a:t> system call</a:t>
            </a:r>
          </a:p>
          <a:p>
            <a:pPr algn="just"/>
            <a:endParaRPr lang="en-US" altLang="en-US" sz="1700" dirty="0">
              <a:solidFill>
                <a:srgbClr val="A50021"/>
              </a:solidFill>
            </a:endParaRPr>
          </a:p>
          <a:p>
            <a:pPr algn="just"/>
            <a:endParaRPr lang="en-IN" sz="1700" dirty="0"/>
          </a:p>
        </p:txBody>
      </p:sp>
      <p:sp>
        <p:nvSpPr>
          <p:cNvPr id="17" name="Title 16">
            <a:extLst>
              <a:ext uri="{FF2B5EF4-FFF2-40B4-BE49-F238E27FC236}">
                <a16:creationId xmlns:a16="http://schemas.microsoft.com/office/drawing/2014/main" id="{81872B47-BAEA-499F-B533-4CCA06B205E4}"/>
              </a:ext>
            </a:extLst>
          </p:cNvPr>
          <p:cNvSpPr>
            <a:spLocks noGrp="1"/>
          </p:cNvSpPr>
          <p:nvPr>
            <p:ph type="title"/>
          </p:nvPr>
        </p:nvSpPr>
        <p:spPr>
          <a:xfrm>
            <a:off x="483673" y="350200"/>
            <a:ext cx="10515600" cy="496266"/>
          </a:xfrm>
        </p:spPr>
        <p:txBody>
          <a:bodyPr>
            <a:normAutofit/>
          </a:bodyPr>
          <a:lstStyle/>
          <a:p>
            <a:r>
              <a:rPr lang="en-US" sz="2400" b="1" i="0" u="none" strike="noStrike" baseline="0" dirty="0">
                <a:solidFill>
                  <a:srgbClr val="C00000"/>
                </a:solidFill>
                <a:latin typeface="Times New Roman" panose="02020603050405020304" pitchFamily="18" charset="0"/>
              </a:rPr>
              <a:t>Operating system organization: Process overview	</a:t>
            </a:r>
          </a:p>
        </p:txBody>
      </p:sp>
      <p:sp>
        <p:nvSpPr>
          <p:cNvPr id="4" name="TextBox 3">
            <a:extLst>
              <a:ext uri="{FF2B5EF4-FFF2-40B4-BE49-F238E27FC236}">
                <a16:creationId xmlns:a16="http://schemas.microsoft.com/office/drawing/2014/main" id="{6C5EC048-F68E-41DF-BB89-257F5EFDDDEE}"/>
              </a:ext>
            </a:extLst>
          </p:cNvPr>
          <p:cNvSpPr txBox="1"/>
          <p:nvPr/>
        </p:nvSpPr>
        <p:spPr>
          <a:xfrm>
            <a:off x="7686261" y="2504661"/>
            <a:ext cx="1510748" cy="369332"/>
          </a:xfrm>
          <a:prstGeom prst="rect">
            <a:avLst/>
          </a:prstGeom>
          <a:noFill/>
        </p:spPr>
        <p:txBody>
          <a:bodyPr wrap="square" rtlCol="0">
            <a:spAutoFit/>
          </a:bodyPr>
          <a:lstStyle/>
          <a:p>
            <a:endParaRPr lang="en-IN" dirty="0"/>
          </a:p>
        </p:txBody>
      </p:sp>
      <p:sp>
        <p:nvSpPr>
          <p:cNvPr id="89" name="Shape 331">
            <a:extLst>
              <a:ext uri="{FF2B5EF4-FFF2-40B4-BE49-F238E27FC236}">
                <a16:creationId xmlns:a16="http://schemas.microsoft.com/office/drawing/2014/main" id="{21C330DB-BA4B-4DE5-99C2-27AA69526BCA}"/>
              </a:ext>
            </a:extLst>
          </p:cNvPr>
          <p:cNvSpPr/>
          <p:nvPr/>
        </p:nvSpPr>
        <p:spPr>
          <a:xfrm>
            <a:off x="6308056" y="3915030"/>
            <a:ext cx="4625964" cy="121187"/>
          </a:xfrm>
          <a:prstGeom prst="line">
            <a:avLst/>
          </a:prstGeom>
          <a:ln w="76200">
            <a:solidFill>
              <a:srgbClr val="FFFFFF"/>
            </a:solidFill>
            <a:miter lim="400000"/>
          </a:ln>
        </p:spPr>
        <p:txBody>
          <a:bodyPr lIns="0" tIns="0" rIns="0" bIns="0" anchor="ctr"/>
          <a:lstStyle/>
          <a:p>
            <a:pPr lvl="0">
              <a:defRPr sz="2600"/>
            </a:pPr>
            <a:endParaRPr dirty="0">
              <a:highlight>
                <a:srgbClr val="FFFF00"/>
              </a:highlight>
            </a:endParaRPr>
          </a:p>
        </p:txBody>
      </p:sp>
      <p:sp>
        <p:nvSpPr>
          <p:cNvPr id="90" name="Shape 332">
            <a:extLst>
              <a:ext uri="{FF2B5EF4-FFF2-40B4-BE49-F238E27FC236}">
                <a16:creationId xmlns:a16="http://schemas.microsoft.com/office/drawing/2014/main" id="{2507B001-14E1-4954-AD2A-BCE9C392BCC9}"/>
              </a:ext>
            </a:extLst>
          </p:cNvPr>
          <p:cNvSpPr/>
          <p:nvPr/>
        </p:nvSpPr>
        <p:spPr>
          <a:xfrm flipV="1">
            <a:off x="7319304" y="3494996"/>
            <a:ext cx="1" cy="541223"/>
          </a:xfrm>
          <a:prstGeom prst="line">
            <a:avLst/>
          </a:prstGeom>
          <a:ln w="50800">
            <a:solidFill>
              <a:srgbClr val="FFFFFF"/>
            </a:solidFill>
            <a:miter lim="400000"/>
          </a:ln>
        </p:spPr>
        <p:txBody>
          <a:bodyPr lIns="0" tIns="0" rIns="0" bIns="0" anchor="ctr"/>
          <a:lstStyle/>
          <a:p>
            <a:pPr lvl="0">
              <a:defRPr sz="2600"/>
            </a:pPr>
            <a:endParaRPr/>
          </a:p>
        </p:txBody>
      </p:sp>
      <p:sp>
        <p:nvSpPr>
          <p:cNvPr id="91" name="Shape 333">
            <a:extLst>
              <a:ext uri="{FF2B5EF4-FFF2-40B4-BE49-F238E27FC236}">
                <a16:creationId xmlns:a16="http://schemas.microsoft.com/office/drawing/2014/main" id="{C0E89A13-0E64-402C-8DD8-A76872772C10}"/>
              </a:ext>
            </a:extLst>
          </p:cNvPr>
          <p:cNvSpPr/>
          <p:nvPr/>
        </p:nvSpPr>
        <p:spPr>
          <a:xfrm flipV="1">
            <a:off x="9998211" y="3494996"/>
            <a:ext cx="1" cy="541223"/>
          </a:xfrm>
          <a:prstGeom prst="line">
            <a:avLst/>
          </a:prstGeom>
          <a:ln w="50800">
            <a:solidFill>
              <a:srgbClr val="FFFFFF"/>
            </a:solidFill>
            <a:miter lim="400000"/>
          </a:ln>
        </p:spPr>
        <p:txBody>
          <a:bodyPr lIns="0" tIns="0" rIns="0" bIns="0" anchor="ctr"/>
          <a:lstStyle/>
          <a:p>
            <a:pPr lvl="0">
              <a:defRPr sz="2600"/>
            </a:pPr>
            <a:endParaRPr/>
          </a:p>
        </p:txBody>
      </p:sp>
      <p:sp>
        <p:nvSpPr>
          <p:cNvPr id="92" name="Shape 334">
            <a:extLst>
              <a:ext uri="{FF2B5EF4-FFF2-40B4-BE49-F238E27FC236}">
                <a16:creationId xmlns:a16="http://schemas.microsoft.com/office/drawing/2014/main" id="{D5109131-F8B3-48C5-BF7B-626D713FB18F}"/>
              </a:ext>
            </a:extLst>
          </p:cNvPr>
          <p:cNvSpPr/>
          <p:nvPr/>
        </p:nvSpPr>
        <p:spPr>
          <a:xfrm flipV="1">
            <a:off x="8748054" y="4030777"/>
            <a:ext cx="1" cy="541223"/>
          </a:xfrm>
          <a:prstGeom prst="line">
            <a:avLst/>
          </a:prstGeom>
          <a:ln w="50800">
            <a:solidFill>
              <a:srgbClr val="FFFFFF"/>
            </a:solidFill>
            <a:miter lim="400000"/>
          </a:ln>
        </p:spPr>
        <p:txBody>
          <a:bodyPr lIns="0" tIns="0" rIns="0" bIns="0" anchor="ctr"/>
          <a:lstStyle/>
          <a:p>
            <a:pPr lvl="0">
              <a:defRPr sz="2600"/>
            </a:pPr>
            <a:endParaRPr/>
          </a:p>
        </p:txBody>
      </p:sp>
      <p:sp>
        <p:nvSpPr>
          <p:cNvPr id="93" name="Shape 335">
            <a:extLst>
              <a:ext uri="{FF2B5EF4-FFF2-40B4-BE49-F238E27FC236}">
                <a16:creationId xmlns:a16="http://schemas.microsoft.com/office/drawing/2014/main" id="{66E556D7-2C39-437C-8D2A-6D53A473B952}"/>
              </a:ext>
            </a:extLst>
          </p:cNvPr>
          <p:cNvSpPr/>
          <p:nvPr/>
        </p:nvSpPr>
        <p:spPr>
          <a:xfrm>
            <a:off x="7765789" y="5598914"/>
            <a:ext cx="1984020" cy="395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25400">
            <a:solidFill>
              <a:srgbClr val="FFFFFF"/>
            </a:solidFill>
            <a:miter lim="400000"/>
          </a:ln>
        </p:spPr>
        <p:txBody>
          <a:bodyPr lIns="0" tIns="0" rIns="0" bIns="0" anchor="ctr"/>
          <a:lstStyle/>
          <a:p>
            <a:pPr lvl="0">
              <a:defRPr sz="2600"/>
            </a:pPr>
            <a:endParaRPr/>
          </a:p>
        </p:txBody>
      </p:sp>
      <p:sp>
        <p:nvSpPr>
          <p:cNvPr id="94" name="Shape 336">
            <a:extLst>
              <a:ext uri="{FF2B5EF4-FFF2-40B4-BE49-F238E27FC236}">
                <a16:creationId xmlns:a16="http://schemas.microsoft.com/office/drawing/2014/main" id="{20E940A5-12ED-45FE-977C-05067FE5192E}"/>
              </a:ext>
            </a:extLst>
          </p:cNvPr>
          <p:cNvSpPr/>
          <p:nvPr/>
        </p:nvSpPr>
        <p:spPr>
          <a:xfrm>
            <a:off x="7760420" y="4545975"/>
            <a:ext cx="1994757" cy="1239279"/>
          </a:xfrm>
          <a:prstGeom prst="rect">
            <a:avLst/>
          </a:prstGeom>
          <a:solidFill>
            <a:srgbClr val="1497FC"/>
          </a:solidFill>
          <a:ln w="12700">
            <a:miter lim="400000"/>
          </a:ln>
          <a:extLst>
            <a:ext uri="{C572A759-6A51-4108-AA02-DFA0A04FC94B}">
              <ma14:wrappingTextBoxFlag xmlns:ma14="http://schemas.microsoft.com/office/mac/drawingml/2011/main" xmlns="" val="1"/>
            </a:ext>
          </a:extLst>
        </p:spPr>
        <p:txBody>
          <a:bodyPr lIns="0" tIns="0" rIns="0" bIns="0" anchor="ctr"/>
          <a:lstStyle/>
          <a:p>
            <a:pPr lvl="0">
              <a:defRPr sz="1800">
                <a:solidFill>
                  <a:srgbClr val="000000"/>
                </a:solidFill>
              </a:defRPr>
            </a:pPr>
            <a:endParaRPr sz="1800" dirty="0"/>
          </a:p>
        </p:txBody>
      </p:sp>
      <p:sp>
        <p:nvSpPr>
          <p:cNvPr id="95" name="Shape 337">
            <a:extLst>
              <a:ext uri="{FF2B5EF4-FFF2-40B4-BE49-F238E27FC236}">
                <a16:creationId xmlns:a16="http://schemas.microsoft.com/office/drawing/2014/main" id="{1E2398BF-125C-44EA-B8A2-0715A9B6CEC6}"/>
              </a:ext>
            </a:extLst>
          </p:cNvPr>
          <p:cNvSpPr/>
          <p:nvPr/>
        </p:nvSpPr>
        <p:spPr>
          <a:xfrm>
            <a:off x="7765789" y="4348758"/>
            <a:ext cx="1984020" cy="39579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497FC"/>
          </a:solidFill>
          <a:ln w="25400">
            <a:solidFill>
              <a:srgbClr val="FFFFFF"/>
            </a:solidFill>
            <a:miter lim="400000"/>
          </a:ln>
        </p:spPr>
        <p:txBody>
          <a:bodyPr lIns="0" tIns="0" rIns="0" bIns="0" anchor="ctr"/>
          <a:lstStyle/>
          <a:p>
            <a:pPr lvl="0">
              <a:defRPr sz="2600"/>
            </a:pPr>
            <a:endParaRPr/>
          </a:p>
        </p:txBody>
      </p:sp>
      <p:sp>
        <p:nvSpPr>
          <p:cNvPr id="96" name="Shape 338">
            <a:extLst>
              <a:ext uri="{FF2B5EF4-FFF2-40B4-BE49-F238E27FC236}">
                <a16:creationId xmlns:a16="http://schemas.microsoft.com/office/drawing/2014/main" id="{0CAD75A0-B5D9-4FFB-9D33-68134B89C702}"/>
              </a:ext>
            </a:extLst>
          </p:cNvPr>
          <p:cNvSpPr/>
          <p:nvPr/>
        </p:nvSpPr>
        <p:spPr>
          <a:xfrm>
            <a:off x="8792703" y="1431634"/>
            <a:ext cx="2393669" cy="2086663"/>
          </a:xfrm>
          <a:prstGeom prst="rect">
            <a:avLst/>
          </a:prstGeom>
          <a:solidFill>
            <a:srgbClr val="FFFFFF"/>
          </a:solidFill>
          <a:ln w="25400">
            <a:solidFill>
              <a:srgbClr val="971817"/>
            </a:solidFill>
            <a:miter lim="400000"/>
          </a:ln>
        </p:spPr>
        <p:txBody>
          <a:bodyPr lIns="0" tIns="0" rIns="0" bIns="0" anchor="ctr"/>
          <a:lstStyle/>
          <a:p>
            <a:pPr lvl="0">
              <a:defRPr sz="2600"/>
            </a:pPr>
            <a:endParaRPr/>
          </a:p>
        </p:txBody>
      </p:sp>
      <p:sp>
        <p:nvSpPr>
          <p:cNvPr id="97" name="Shape 339">
            <a:extLst>
              <a:ext uri="{FF2B5EF4-FFF2-40B4-BE49-F238E27FC236}">
                <a16:creationId xmlns:a16="http://schemas.microsoft.com/office/drawing/2014/main" id="{827DE7D9-9480-4015-A452-6D6B18C6FDFB}"/>
              </a:ext>
            </a:extLst>
          </p:cNvPr>
          <p:cNvSpPr/>
          <p:nvPr/>
        </p:nvSpPr>
        <p:spPr>
          <a:xfrm>
            <a:off x="8088751" y="4850544"/>
            <a:ext cx="1149863" cy="1032394"/>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lnSpc>
                <a:spcPct val="80000"/>
              </a:lnSpc>
              <a:defRPr sz="1800">
                <a:solidFill>
                  <a:srgbClr val="000000"/>
                </a:solidFill>
              </a:defRPr>
            </a:pPr>
            <a:r>
              <a:rPr sz="2000" dirty="0"/>
              <a:t>code</a:t>
            </a:r>
          </a:p>
          <a:p>
            <a:pPr lvl="0">
              <a:lnSpc>
                <a:spcPct val="120000"/>
              </a:lnSpc>
              <a:defRPr sz="1800">
                <a:solidFill>
                  <a:srgbClr val="000000"/>
                </a:solidFill>
              </a:defRPr>
            </a:pPr>
            <a:r>
              <a:rPr sz="2000" dirty="0"/>
              <a:t>static data</a:t>
            </a:r>
          </a:p>
          <a:p>
            <a:pPr lvl="0">
              <a:lnSpc>
                <a:spcPct val="120000"/>
              </a:lnSpc>
              <a:defRPr sz="1800">
                <a:solidFill>
                  <a:srgbClr val="000000"/>
                </a:solidFill>
              </a:defRPr>
            </a:pPr>
            <a:r>
              <a:rPr sz="2000" dirty="0"/>
              <a:t>Program</a:t>
            </a:r>
          </a:p>
        </p:txBody>
      </p:sp>
      <p:sp>
        <p:nvSpPr>
          <p:cNvPr id="98" name="Shape 340">
            <a:extLst>
              <a:ext uri="{FF2B5EF4-FFF2-40B4-BE49-F238E27FC236}">
                <a16:creationId xmlns:a16="http://schemas.microsoft.com/office/drawing/2014/main" id="{D2C4C21A-826D-4AED-A2DF-24BE3EC38B72}"/>
              </a:ext>
            </a:extLst>
          </p:cNvPr>
          <p:cNvSpPr/>
          <p:nvPr/>
        </p:nvSpPr>
        <p:spPr>
          <a:xfrm>
            <a:off x="8070587" y="4841750"/>
            <a:ext cx="1397776" cy="659960"/>
          </a:xfrm>
          <a:prstGeom prst="rect">
            <a:avLst/>
          </a:prstGeom>
          <a:ln w="25400">
            <a:solidFill>
              <a:srgbClr val="FFFFFF"/>
            </a:solidFill>
            <a:prstDash val="sysDot"/>
            <a:miter lim="400000"/>
          </a:ln>
        </p:spPr>
        <p:txBody>
          <a:bodyPr lIns="0" tIns="0" rIns="0" bIns="0" anchor="ctr"/>
          <a:lstStyle/>
          <a:p>
            <a:pPr lvl="0">
              <a:defRPr sz="2600"/>
            </a:pPr>
            <a:endParaRPr/>
          </a:p>
        </p:txBody>
      </p:sp>
      <p:sp>
        <p:nvSpPr>
          <p:cNvPr id="99" name="Shape 341">
            <a:extLst>
              <a:ext uri="{FF2B5EF4-FFF2-40B4-BE49-F238E27FC236}">
                <a16:creationId xmlns:a16="http://schemas.microsoft.com/office/drawing/2014/main" id="{D071532F-8E91-4A60-A2B8-BA5E3E7BB455}"/>
              </a:ext>
            </a:extLst>
          </p:cNvPr>
          <p:cNvSpPr/>
          <p:nvPr/>
        </p:nvSpPr>
        <p:spPr>
          <a:xfrm>
            <a:off x="6113797" y="1431634"/>
            <a:ext cx="2393669" cy="2086663"/>
          </a:xfrm>
          <a:prstGeom prst="rect">
            <a:avLst/>
          </a:prstGeom>
          <a:solidFill>
            <a:srgbClr val="FFFFFF"/>
          </a:solidFill>
          <a:ln w="25400">
            <a:solidFill>
              <a:srgbClr val="971817"/>
            </a:solidFill>
            <a:miter lim="400000"/>
          </a:ln>
        </p:spPr>
        <p:txBody>
          <a:bodyPr lIns="0" tIns="0" rIns="0" bIns="0" anchor="ctr"/>
          <a:lstStyle/>
          <a:p>
            <a:pPr lvl="0">
              <a:defRPr sz="2600"/>
            </a:pPr>
            <a:endParaRPr/>
          </a:p>
        </p:txBody>
      </p:sp>
      <p:sp>
        <p:nvSpPr>
          <p:cNvPr id="100" name="Shape 342">
            <a:extLst>
              <a:ext uri="{FF2B5EF4-FFF2-40B4-BE49-F238E27FC236}">
                <a16:creationId xmlns:a16="http://schemas.microsoft.com/office/drawing/2014/main" id="{8F51564B-18CF-4195-BEEE-18EB7DC0AD70}"/>
              </a:ext>
            </a:extLst>
          </p:cNvPr>
          <p:cNvSpPr/>
          <p:nvPr/>
        </p:nvSpPr>
        <p:spPr>
          <a:xfrm>
            <a:off x="7025529" y="1052183"/>
            <a:ext cx="506546" cy="32450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nSpc>
                <a:spcPct val="80000"/>
              </a:lnSpc>
              <a:defRPr sz="2900"/>
            </a:lvl1pPr>
          </a:lstStyle>
          <a:p>
            <a:pPr lvl="0">
              <a:defRPr sz="1800">
                <a:solidFill>
                  <a:srgbClr val="000000"/>
                </a:solidFill>
              </a:defRPr>
            </a:pPr>
            <a:r>
              <a:rPr sz="2000" dirty="0"/>
              <a:t>CPU</a:t>
            </a:r>
          </a:p>
        </p:txBody>
      </p:sp>
      <p:sp>
        <p:nvSpPr>
          <p:cNvPr id="101" name="Shape 343">
            <a:extLst>
              <a:ext uri="{FF2B5EF4-FFF2-40B4-BE49-F238E27FC236}">
                <a16:creationId xmlns:a16="http://schemas.microsoft.com/office/drawing/2014/main" id="{DE58D991-B53B-4668-A2C1-925938C19F3F}"/>
              </a:ext>
            </a:extLst>
          </p:cNvPr>
          <p:cNvSpPr/>
          <p:nvPr/>
        </p:nvSpPr>
        <p:spPr>
          <a:xfrm>
            <a:off x="9500633" y="1050131"/>
            <a:ext cx="996302" cy="32861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nSpc>
                <a:spcPct val="80000"/>
              </a:lnSpc>
              <a:defRPr sz="2900"/>
            </a:lvl1pPr>
          </a:lstStyle>
          <a:p>
            <a:pPr lvl="0">
              <a:defRPr sz="1800">
                <a:solidFill>
                  <a:srgbClr val="000000"/>
                </a:solidFill>
              </a:defRPr>
            </a:pPr>
            <a:r>
              <a:rPr sz="2000" dirty="0"/>
              <a:t>Memory</a:t>
            </a:r>
          </a:p>
        </p:txBody>
      </p:sp>
      <p:sp>
        <p:nvSpPr>
          <p:cNvPr id="102" name="Shape 344">
            <a:extLst>
              <a:ext uri="{FF2B5EF4-FFF2-40B4-BE49-F238E27FC236}">
                <a16:creationId xmlns:a16="http://schemas.microsoft.com/office/drawing/2014/main" id="{A858FEAC-D3F7-4A09-AE79-2A02727F6424}"/>
              </a:ext>
            </a:extLst>
          </p:cNvPr>
          <p:cNvSpPr/>
          <p:nvPr/>
        </p:nvSpPr>
        <p:spPr>
          <a:xfrm>
            <a:off x="9329977" y="1534914"/>
            <a:ext cx="1149863" cy="1955724"/>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p>
            <a:pPr lvl="0">
              <a:defRPr sz="1800">
                <a:solidFill>
                  <a:srgbClr val="000000"/>
                </a:solidFill>
              </a:defRPr>
            </a:pPr>
            <a:r>
              <a:rPr sz="2000" dirty="0"/>
              <a:t>code</a:t>
            </a:r>
          </a:p>
          <a:p>
            <a:pPr lvl="0">
              <a:defRPr sz="1800">
                <a:solidFill>
                  <a:srgbClr val="000000"/>
                </a:solidFill>
              </a:defRPr>
            </a:pPr>
            <a:r>
              <a:rPr sz="2000" dirty="0"/>
              <a:t>static data</a:t>
            </a:r>
          </a:p>
          <a:p>
            <a:pPr lvl="0">
              <a:defRPr sz="1800">
                <a:solidFill>
                  <a:srgbClr val="000000"/>
                </a:solidFill>
              </a:defRPr>
            </a:pPr>
            <a:r>
              <a:rPr sz="2000" dirty="0"/>
              <a:t>heap</a:t>
            </a:r>
          </a:p>
          <a:p>
            <a:pPr lvl="0">
              <a:defRPr sz="1800">
                <a:solidFill>
                  <a:srgbClr val="000000"/>
                </a:solidFill>
              </a:defRPr>
            </a:pPr>
            <a:endParaRPr sz="2000" dirty="0"/>
          </a:p>
          <a:p>
            <a:pPr lvl="0">
              <a:defRPr sz="1800">
                <a:solidFill>
                  <a:srgbClr val="000000"/>
                </a:solidFill>
              </a:defRPr>
            </a:pPr>
            <a:r>
              <a:rPr sz="2000" dirty="0"/>
              <a:t>stack</a:t>
            </a:r>
          </a:p>
          <a:p>
            <a:pPr lvl="0">
              <a:lnSpc>
                <a:spcPct val="120000"/>
              </a:lnSpc>
              <a:defRPr sz="1800">
                <a:solidFill>
                  <a:srgbClr val="000000"/>
                </a:solidFill>
              </a:defRPr>
            </a:pPr>
            <a:r>
              <a:rPr sz="2000" dirty="0"/>
              <a:t>Process</a:t>
            </a:r>
          </a:p>
        </p:txBody>
      </p:sp>
      <p:sp>
        <p:nvSpPr>
          <p:cNvPr id="103" name="Shape 345">
            <a:extLst>
              <a:ext uri="{FF2B5EF4-FFF2-40B4-BE49-F238E27FC236}">
                <a16:creationId xmlns:a16="http://schemas.microsoft.com/office/drawing/2014/main" id="{276C8E69-F752-4AEE-B218-2BBF71AED956}"/>
              </a:ext>
            </a:extLst>
          </p:cNvPr>
          <p:cNvSpPr/>
          <p:nvPr/>
        </p:nvSpPr>
        <p:spPr>
          <a:xfrm>
            <a:off x="9231446" y="1543859"/>
            <a:ext cx="1558510" cy="1590927"/>
          </a:xfrm>
          <a:prstGeom prst="rect">
            <a:avLst/>
          </a:prstGeom>
          <a:ln w="25400">
            <a:solidFill/>
            <a:prstDash val="sysDot"/>
            <a:miter lim="400000"/>
          </a:ln>
        </p:spPr>
        <p:txBody>
          <a:bodyPr lIns="0" tIns="0" rIns="0" bIns="0" anchor="ctr"/>
          <a:lstStyle/>
          <a:p>
            <a:pPr lvl="0">
              <a:defRPr sz="2600">
                <a:solidFill>
                  <a:srgbClr val="000000"/>
                </a:solidFill>
              </a:defRPr>
            </a:pPr>
            <a:endParaRPr/>
          </a:p>
        </p:txBody>
      </p:sp>
      <p:sp>
        <p:nvSpPr>
          <p:cNvPr id="104" name="Shape 346">
            <a:extLst>
              <a:ext uri="{FF2B5EF4-FFF2-40B4-BE49-F238E27FC236}">
                <a16:creationId xmlns:a16="http://schemas.microsoft.com/office/drawing/2014/main" id="{7575743A-6D5C-43AB-B16D-E03EB3D8CEB1}"/>
              </a:ext>
            </a:extLst>
          </p:cNvPr>
          <p:cNvSpPr/>
          <p:nvPr/>
        </p:nvSpPr>
        <p:spPr>
          <a:xfrm flipV="1">
            <a:off x="10614943" y="3119437"/>
            <a:ext cx="1" cy="1946673"/>
          </a:xfrm>
          <a:prstGeom prst="line">
            <a:avLst/>
          </a:prstGeom>
          <a:ln w="76200">
            <a:solidFill>
              <a:srgbClr val="971817"/>
            </a:solidFill>
            <a:prstDash val="sysDot"/>
            <a:miter lim="400000"/>
            <a:tailEnd type="triangle"/>
          </a:ln>
        </p:spPr>
        <p:txBody>
          <a:bodyPr lIns="0" tIns="0" rIns="0" bIns="0" anchor="ctr"/>
          <a:lstStyle/>
          <a:p>
            <a:pPr lvl="0">
              <a:defRPr sz="2600"/>
            </a:pPr>
            <a:endParaRPr/>
          </a:p>
        </p:txBody>
      </p:sp>
      <p:sp>
        <p:nvSpPr>
          <p:cNvPr id="105" name="Shape 347">
            <a:extLst>
              <a:ext uri="{FF2B5EF4-FFF2-40B4-BE49-F238E27FC236}">
                <a16:creationId xmlns:a16="http://schemas.microsoft.com/office/drawing/2014/main" id="{610EB06E-195A-4CE9-88DD-1D32EE19F94D}"/>
              </a:ext>
            </a:extLst>
          </p:cNvPr>
          <p:cNvSpPr/>
          <p:nvPr/>
        </p:nvSpPr>
        <p:spPr>
          <a:xfrm>
            <a:off x="9514212" y="5056801"/>
            <a:ext cx="1160390" cy="1"/>
          </a:xfrm>
          <a:prstGeom prst="line">
            <a:avLst/>
          </a:prstGeom>
          <a:ln w="76200">
            <a:solidFill>
              <a:srgbClr val="971817"/>
            </a:solidFill>
            <a:prstDash val="sysDot"/>
            <a:miter lim="400000"/>
          </a:ln>
        </p:spPr>
        <p:txBody>
          <a:bodyPr lIns="0" tIns="0" rIns="0" bIns="0" anchor="ctr"/>
          <a:lstStyle/>
          <a:p>
            <a:pPr lvl="0">
              <a:defRPr sz="2600"/>
            </a:pPr>
            <a:endParaRPr/>
          </a:p>
        </p:txBody>
      </p:sp>
      <p:grpSp>
        <p:nvGrpSpPr>
          <p:cNvPr id="106" name="Group 105">
            <a:extLst>
              <a:ext uri="{FF2B5EF4-FFF2-40B4-BE49-F238E27FC236}">
                <a16:creationId xmlns:a16="http://schemas.microsoft.com/office/drawing/2014/main" id="{08A120C8-AA7F-43FF-97D0-36C5A16ED428}"/>
              </a:ext>
            </a:extLst>
          </p:cNvPr>
          <p:cNvGrpSpPr/>
          <p:nvPr/>
        </p:nvGrpSpPr>
        <p:grpSpPr>
          <a:xfrm>
            <a:off x="6396243" y="3482967"/>
            <a:ext cx="4507684" cy="1077004"/>
            <a:chOff x="2318158" y="3494996"/>
            <a:chExt cx="4507684" cy="1077004"/>
          </a:xfrm>
        </p:grpSpPr>
        <p:sp>
          <p:nvSpPr>
            <p:cNvPr id="107" name="Shape 331">
              <a:extLst>
                <a:ext uri="{FF2B5EF4-FFF2-40B4-BE49-F238E27FC236}">
                  <a16:creationId xmlns:a16="http://schemas.microsoft.com/office/drawing/2014/main" id="{562994DC-C606-4641-AE7A-E07C06FC2EF4}"/>
                </a:ext>
              </a:extLst>
            </p:cNvPr>
            <p:cNvSpPr/>
            <p:nvPr/>
          </p:nvSpPr>
          <p:spPr>
            <a:xfrm flipV="1">
              <a:off x="2318158" y="4036218"/>
              <a:ext cx="4507684" cy="1"/>
            </a:xfrm>
            <a:prstGeom prst="line">
              <a:avLst/>
            </a:prstGeom>
            <a:ln w="76200">
              <a:solidFill>
                <a:srgbClr val="7030A0"/>
              </a:solidFill>
              <a:miter lim="400000"/>
            </a:ln>
          </p:spPr>
          <p:txBody>
            <a:bodyPr lIns="0" tIns="0" rIns="0" bIns="0" anchor="ctr"/>
            <a:lstStyle/>
            <a:p>
              <a:pPr lvl="0">
                <a:defRPr sz="2600"/>
              </a:pPr>
              <a:endParaRPr>
                <a:highlight>
                  <a:srgbClr val="FFFF00"/>
                </a:highlight>
              </a:endParaRPr>
            </a:p>
          </p:txBody>
        </p:sp>
        <p:sp>
          <p:nvSpPr>
            <p:cNvPr id="108" name="Shape 332">
              <a:extLst>
                <a:ext uri="{FF2B5EF4-FFF2-40B4-BE49-F238E27FC236}">
                  <a16:creationId xmlns:a16="http://schemas.microsoft.com/office/drawing/2014/main" id="{B652931E-B124-4661-BE6D-385DF1A7E9DE}"/>
                </a:ext>
              </a:extLst>
            </p:cNvPr>
            <p:cNvSpPr/>
            <p:nvPr/>
          </p:nvSpPr>
          <p:spPr>
            <a:xfrm flipV="1">
              <a:off x="3211126" y="3494996"/>
              <a:ext cx="1" cy="541223"/>
            </a:xfrm>
            <a:prstGeom prst="line">
              <a:avLst/>
            </a:prstGeom>
            <a:ln w="50800">
              <a:solidFill>
                <a:srgbClr val="7030A0"/>
              </a:solidFill>
              <a:miter lim="400000"/>
            </a:ln>
          </p:spPr>
          <p:txBody>
            <a:bodyPr lIns="0" tIns="0" rIns="0" bIns="0" anchor="ctr"/>
            <a:lstStyle/>
            <a:p>
              <a:pPr lvl="0">
                <a:defRPr sz="2600"/>
              </a:pPr>
              <a:endParaRPr>
                <a:highlight>
                  <a:srgbClr val="FFFF00"/>
                </a:highlight>
              </a:endParaRPr>
            </a:p>
          </p:txBody>
        </p:sp>
        <p:sp>
          <p:nvSpPr>
            <p:cNvPr id="109" name="Shape 333">
              <a:extLst>
                <a:ext uri="{FF2B5EF4-FFF2-40B4-BE49-F238E27FC236}">
                  <a16:creationId xmlns:a16="http://schemas.microsoft.com/office/drawing/2014/main" id="{F86D120B-7960-42DC-9612-28B3C879A963}"/>
                </a:ext>
              </a:extLst>
            </p:cNvPr>
            <p:cNvSpPr/>
            <p:nvPr/>
          </p:nvSpPr>
          <p:spPr>
            <a:xfrm flipV="1">
              <a:off x="5890033" y="3494996"/>
              <a:ext cx="1" cy="541223"/>
            </a:xfrm>
            <a:prstGeom prst="line">
              <a:avLst/>
            </a:prstGeom>
            <a:ln w="50800">
              <a:solidFill>
                <a:srgbClr val="7030A0"/>
              </a:solidFill>
              <a:miter lim="400000"/>
            </a:ln>
          </p:spPr>
          <p:txBody>
            <a:bodyPr lIns="0" tIns="0" rIns="0" bIns="0" anchor="ctr"/>
            <a:lstStyle/>
            <a:p>
              <a:pPr lvl="0">
                <a:defRPr sz="2600"/>
              </a:pPr>
              <a:endParaRPr dirty="0">
                <a:highlight>
                  <a:srgbClr val="FFFF00"/>
                </a:highlight>
              </a:endParaRPr>
            </a:p>
          </p:txBody>
        </p:sp>
        <p:sp>
          <p:nvSpPr>
            <p:cNvPr id="110" name="Shape 334">
              <a:extLst>
                <a:ext uri="{FF2B5EF4-FFF2-40B4-BE49-F238E27FC236}">
                  <a16:creationId xmlns:a16="http://schemas.microsoft.com/office/drawing/2014/main" id="{23BF61CC-8B98-4902-B774-91FE966AFF2A}"/>
                </a:ext>
              </a:extLst>
            </p:cNvPr>
            <p:cNvSpPr/>
            <p:nvPr/>
          </p:nvSpPr>
          <p:spPr>
            <a:xfrm flipV="1">
              <a:off x="4639876" y="4030777"/>
              <a:ext cx="1" cy="541223"/>
            </a:xfrm>
            <a:prstGeom prst="line">
              <a:avLst/>
            </a:prstGeom>
            <a:ln w="50800">
              <a:solidFill>
                <a:srgbClr val="7030A0"/>
              </a:solidFill>
              <a:miter lim="400000"/>
            </a:ln>
          </p:spPr>
          <p:txBody>
            <a:bodyPr lIns="0" tIns="0" rIns="0" bIns="0" anchor="ctr"/>
            <a:lstStyle/>
            <a:p>
              <a:pPr lvl="0">
                <a:defRPr sz="2600"/>
              </a:pPr>
              <a:endParaRPr>
                <a:highlight>
                  <a:srgbClr val="FFFF00"/>
                </a:highlight>
              </a:endParaRPr>
            </a:p>
          </p:txBody>
        </p:sp>
      </p:grpSp>
    </p:spTree>
    <p:extLst>
      <p:ext uri="{BB962C8B-B14F-4D97-AF65-F5344CB8AC3E}">
        <p14:creationId xmlns:p14="http://schemas.microsoft.com/office/powerpoint/2010/main" val="267932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Title 16">
            <a:extLst>
              <a:ext uri="{FF2B5EF4-FFF2-40B4-BE49-F238E27FC236}">
                <a16:creationId xmlns:a16="http://schemas.microsoft.com/office/drawing/2014/main" id="{81872B47-BAEA-499F-B533-4CCA06B205E4}"/>
              </a:ext>
            </a:extLst>
          </p:cNvPr>
          <p:cNvSpPr>
            <a:spLocks noGrp="1"/>
          </p:cNvSpPr>
          <p:nvPr>
            <p:ph type="title"/>
          </p:nvPr>
        </p:nvSpPr>
        <p:spPr>
          <a:xfrm>
            <a:off x="483673" y="350200"/>
            <a:ext cx="10515600" cy="496266"/>
          </a:xfrm>
        </p:spPr>
        <p:txBody>
          <a:bodyPr>
            <a:normAutofit/>
          </a:bodyPr>
          <a:lstStyle/>
          <a:p>
            <a:r>
              <a:rPr lang="en-US" sz="2400" b="1" i="0" u="none" strike="noStrike" baseline="0" dirty="0">
                <a:solidFill>
                  <a:srgbClr val="C00000"/>
                </a:solidFill>
                <a:latin typeface="Times New Roman" panose="02020603050405020304" pitchFamily="18" charset="0"/>
              </a:rPr>
              <a:t>Operating system organization: Process overview	</a:t>
            </a:r>
          </a:p>
        </p:txBody>
      </p:sp>
      <p:sp>
        <p:nvSpPr>
          <p:cNvPr id="4" name="TextBox 3">
            <a:extLst>
              <a:ext uri="{FF2B5EF4-FFF2-40B4-BE49-F238E27FC236}">
                <a16:creationId xmlns:a16="http://schemas.microsoft.com/office/drawing/2014/main" id="{6C5EC048-F68E-41DF-BB89-257F5EFDDDEE}"/>
              </a:ext>
            </a:extLst>
          </p:cNvPr>
          <p:cNvSpPr txBox="1"/>
          <p:nvPr/>
        </p:nvSpPr>
        <p:spPr>
          <a:xfrm>
            <a:off x="7686261" y="2504661"/>
            <a:ext cx="1510748" cy="369332"/>
          </a:xfrm>
          <a:prstGeom prst="rect">
            <a:avLst/>
          </a:prstGeom>
          <a:noFill/>
        </p:spPr>
        <p:txBody>
          <a:bodyPr wrap="square" rtlCol="0">
            <a:spAutoFit/>
          </a:bodyPr>
          <a:lstStyle/>
          <a:p>
            <a:endParaRPr lang="en-IN" dirty="0"/>
          </a:p>
        </p:txBody>
      </p:sp>
      <p:sp>
        <p:nvSpPr>
          <p:cNvPr id="89" name="Shape 331">
            <a:extLst>
              <a:ext uri="{FF2B5EF4-FFF2-40B4-BE49-F238E27FC236}">
                <a16:creationId xmlns:a16="http://schemas.microsoft.com/office/drawing/2014/main" id="{21C330DB-BA4B-4DE5-99C2-27AA69526BCA}"/>
              </a:ext>
            </a:extLst>
          </p:cNvPr>
          <p:cNvSpPr/>
          <p:nvPr/>
        </p:nvSpPr>
        <p:spPr>
          <a:xfrm>
            <a:off x="6308056" y="3915030"/>
            <a:ext cx="4625964" cy="121187"/>
          </a:xfrm>
          <a:prstGeom prst="line">
            <a:avLst/>
          </a:prstGeom>
          <a:ln w="76200">
            <a:solidFill>
              <a:srgbClr val="FFFFFF"/>
            </a:solidFill>
            <a:miter lim="400000"/>
          </a:ln>
        </p:spPr>
        <p:txBody>
          <a:bodyPr lIns="0" tIns="0" rIns="0" bIns="0" anchor="ctr"/>
          <a:lstStyle/>
          <a:p>
            <a:pPr lvl="0">
              <a:defRPr sz="2600"/>
            </a:pPr>
            <a:endParaRPr dirty="0">
              <a:highlight>
                <a:srgbClr val="FFFF00"/>
              </a:highlight>
            </a:endParaRPr>
          </a:p>
        </p:txBody>
      </p:sp>
      <p:sp>
        <p:nvSpPr>
          <p:cNvPr id="90" name="Shape 332">
            <a:extLst>
              <a:ext uri="{FF2B5EF4-FFF2-40B4-BE49-F238E27FC236}">
                <a16:creationId xmlns:a16="http://schemas.microsoft.com/office/drawing/2014/main" id="{2507B001-14E1-4954-AD2A-BCE9C392BCC9}"/>
              </a:ext>
            </a:extLst>
          </p:cNvPr>
          <p:cNvSpPr/>
          <p:nvPr/>
        </p:nvSpPr>
        <p:spPr>
          <a:xfrm flipV="1">
            <a:off x="7319304" y="3494996"/>
            <a:ext cx="1" cy="541223"/>
          </a:xfrm>
          <a:prstGeom prst="line">
            <a:avLst/>
          </a:prstGeom>
          <a:ln w="50800">
            <a:solidFill>
              <a:srgbClr val="FFFFFF"/>
            </a:solidFill>
            <a:miter lim="400000"/>
          </a:ln>
        </p:spPr>
        <p:txBody>
          <a:bodyPr lIns="0" tIns="0" rIns="0" bIns="0" anchor="ctr"/>
          <a:lstStyle/>
          <a:p>
            <a:pPr lvl="0">
              <a:defRPr sz="2600"/>
            </a:pPr>
            <a:endParaRPr/>
          </a:p>
        </p:txBody>
      </p:sp>
      <p:sp>
        <p:nvSpPr>
          <p:cNvPr id="91" name="Shape 333">
            <a:extLst>
              <a:ext uri="{FF2B5EF4-FFF2-40B4-BE49-F238E27FC236}">
                <a16:creationId xmlns:a16="http://schemas.microsoft.com/office/drawing/2014/main" id="{C0E89A13-0E64-402C-8DD8-A76872772C10}"/>
              </a:ext>
            </a:extLst>
          </p:cNvPr>
          <p:cNvSpPr/>
          <p:nvPr/>
        </p:nvSpPr>
        <p:spPr>
          <a:xfrm flipV="1">
            <a:off x="9998211" y="3494996"/>
            <a:ext cx="1" cy="541223"/>
          </a:xfrm>
          <a:prstGeom prst="line">
            <a:avLst/>
          </a:prstGeom>
          <a:ln w="50800">
            <a:solidFill>
              <a:srgbClr val="FFFFFF"/>
            </a:solidFill>
            <a:miter lim="400000"/>
          </a:ln>
        </p:spPr>
        <p:txBody>
          <a:bodyPr lIns="0" tIns="0" rIns="0" bIns="0" anchor="ctr"/>
          <a:lstStyle/>
          <a:p>
            <a:pPr lvl="0">
              <a:defRPr sz="2600"/>
            </a:pPr>
            <a:endParaRPr/>
          </a:p>
        </p:txBody>
      </p:sp>
      <p:sp>
        <p:nvSpPr>
          <p:cNvPr id="92" name="Shape 334">
            <a:extLst>
              <a:ext uri="{FF2B5EF4-FFF2-40B4-BE49-F238E27FC236}">
                <a16:creationId xmlns:a16="http://schemas.microsoft.com/office/drawing/2014/main" id="{D5109131-F8B3-48C5-BF7B-626D713FB18F}"/>
              </a:ext>
            </a:extLst>
          </p:cNvPr>
          <p:cNvSpPr/>
          <p:nvPr/>
        </p:nvSpPr>
        <p:spPr>
          <a:xfrm flipV="1">
            <a:off x="8748054" y="4030777"/>
            <a:ext cx="1" cy="541223"/>
          </a:xfrm>
          <a:prstGeom prst="line">
            <a:avLst/>
          </a:prstGeom>
          <a:ln w="50800">
            <a:solidFill>
              <a:srgbClr val="FFFFFF"/>
            </a:solidFill>
            <a:miter lim="400000"/>
          </a:ln>
        </p:spPr>
        <p:txBody>
          <a:bodyPr lIns="0" tIns="0" rIns="0" bIns="0" anchor="ctr"/>
          <a:lstStyle/>
          <a:p>
            <a:pPr lvl="0">
              <a:defRPr sz="2600"/>
            </a:pPr>
            <a:endParaRPr/>
          </a:p>
        </p:txBody>
      </p:sp>
      <p:sp>
        <p:nvSpPr>
          <p:cNvPr id="10" name="Rectangle 3">
            <a:extLst>
              <a:ext uri="{FF2B5EF4-FFF2-40B4-BE49-F238E27FC236}">
                <a16:creationId xmlns:a16="http://schemas.microsoft.com/office/drawing/2014/main" id="{EC4ED4C7-466C-4BC5-BBF7-6F1680E29418}"/>
              </a:ext>
            </a:extLst>
          </p:cNvPr>
          <p:cNvSpPr txBox="1">
            <a:spLocks noChangeArrowheads="1"/>
          </p:cNvSpPr>
          <p:nvPr/>
        </p:nvSpPr>
        <p:spPr>
          <a:xfrm>
            <a:off x="5445078" y="1504388"/>
            <a:ext cx="4312449" cy="40908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sz="1500" b="1" dirty="0">
                <a:latin typeface="Times New Roman" panose="02020603050405020304" pitchFamily="18" charset="0"/>
                <a:cs typeface="Times New Roman" panose="02020603050405020304" pitchFamily="18" charset="0"/>
              </a:rPr>
              <a:t>Mode of Process Execution </a:t>
            </a:r>
          </a:p>
          <a:p>
            <a:r>
              <a:rPr lang="en-US" altLang="en-US" sz="1500" dirty="0">
                <a:latin typeface="Times New Roman" panose="02020603050405020304" pitchFamily="18" charset="0"/>
                <a:cs typeface="Times New Roman" panose="02020603050405020304" pitchFamily="18" charset="0"/>
              </a:rPr>
              <a:t>The UNIX process runs in two modes:</a:t>
            </a:r>
          </a:p>
          <a:p>
            <a:pPr lvl="1"/>
            <a:r>
              <a:rPr lang="en-US" altLang="en-US" sz="1500" b="1" dirty="0">
                <a:solidFill>
                  <a:srgbClr val="A50021"/>
                </a:solidFill>
                <a:latin typeface="Times New Roman" panose="02020603050405020304" pitchFamily="18" charset="0"/>
                <a:cs typeface="Times New Roman" panose="02020603050405020304" pitchFamily="18" charset="0"/>
              </a:rPr>
              <a:t>User mode</a:t>
            </a:r>
          </a:p>
          <a:p>
            <a:pPr lvl="2"/>
            <a:r>
              <a:rPr lang="en-US" altLang="en-US" sz="1500" dirty="0">
                <a:latin typeface="Times New Roman" panose="02020603050405020304" pitchFamily="18" charset="0"/>
                <a:cs typeface="Times New Roman" panose="02020603050405020304" pitchFamily="18" charset="0"/>
              </a:rPr>
              <a:t>Can access its own instructions and data, but not kernel instruction and data</a:t>
            </a:r>
          </a:p>
          <a:p>
            <a:pPr lvl="1"/>
            <a:r>
              <a:rPr lang="en-US" altLang="en-US" sz="1500" b="1" dirty="0">
                <a:solidFill>
                  <a:srgbClr val="A50021"/>
                </a:solidFill>
                <a:latin typeface="Times New Roman" panose="02020603050405020304" pitchFamily="18" charset="0"/>
                <a:cs typeface="Times New Roman" panose="02020603050405020304" pitchFamily="18" charset="0"/>
              </a:rPr>
              <a:t>Kernel mode</a:t>
            </a:r>
          </a:p>
          <a:p>
            <a:pPr lvl="2"/>
            <a:r>
              <a:rPr lang="en-US" altLang="en-US" sz="1500" dirty="0">
                <a:latin typeface="Times New Roman" panose="02020603050405020304" pitchFamily="18" charset="0"/>
                <a:cs typeface="Times New Roman" panose="02020603050405020304" pitchFamily="18" charset="0"/>
              </a:rPr>
              <a:t>Can access kernel and user instructions and data</a:t>
            </a:r>
          </a:p>
          <a:p>
            <a:r>
              <a:rPr lang="en-US" altLang="en-US" sz="1500" dirty="0">
                <a:latin typeface="Times New Roman" panose="02020603050405020304" pitchFamily="18" charset="0"/>
                <a:cs typeface="Times New Roman" panose="02020603050405020304" pitchFamily="18" charset="0"/>
              </a:rPr>
              <a:t>When a process executes a system call, the execution mode of the process changes from </a:t>
            </a:r>
            <a:r>
              <a:rPr lang="en-US" altLang="en-US" sz="1500" dirty="0">
                <a:solidFill>
                  <a:srgbClr val="A50021"/>
                </a:solidFill>
                <a:latin typeface="Times New Roman" panose="02020603050405020304" pitchFamily="18" charset="0"/>
                <a:cs typeface="Times New Roman" panose="02020603050405020304" pitchFamily="18" charset="0"/>
              </a:rPr>
              <a:t>user mode</a:t>
            </a:r>
            <a:r>
              <a:rPr lang="en-US" altLang="en-US" sz="1500" dirty="0">
                <a:latin typeface="Times New Roman" panose="02020603050405020304" pitchFamily="18" charset="0"/>
                <a:cs typeface="Times New Roman" panose="02020603050405020304" pitchFamily="18" charset="0"/>
              </a:rPr>
              <a:t> to </a:t>
            </a:r>
            <a:r>
              <a:rPr lang="en-US" altLang="en-US" sz="1500" dirty="0">
                <a:solidFill>
                  <a:srgbClr val="A50021"/>
                </a:solidFill>
                <a:latin typeface="Times New Roman" panose="02020603050405020304" pitchFamily="18" charset="0"/>
                <a:cs typeface="Times New Roman" panose="02020603050405020304" pitchFamily="18" charset="0"/>
              </a:rPr>
              <a:t>kernel mode</a:t>
            </a:r>
          </a:p>
          <a:p>
            <a:r>
              <a:rPr lang="en-US" altLang="en-US" sz="1500" dirty="0">
                <a:latin typeface="Times New Roman" panose="02020603050405020304" pitchFamily="18" charset="0"/>
                <a:cs typeface="Times New Roman" panose="02020603050405020304" pitchFamily="18" charset="0"/>
              </a:rPr>
              <a:t>When moving from user to kernel mode, the kernel saves enough information so that it can later return to user mode and continue execution from where it left off. </a:t>
            </a:r>
          </a:p>
          <a:p>
            <a:r>
              <a:rPr lang="en-US" altLang="en-US" sz="1500" dirty="0">
                <a:latin typeface="Times New Roman" panose="02020603050405020304" pitchFamily="18" charset="0"/>
                <a:cs typeface="Times New Roman" panose="02020603050405020304" pitchFamily="18" charset="0"/>
              </a:rPr>
              <a:t>Mode change is </a:t>
            </a:r>
            <a:r>
              <a:rPr lang="en-US" altLang="en-US" sz="1500" dirty="0">
                <a:solidFill>
                  <a:srgbClr val="A50021"/>
                </a:solidFill>
                <a:latin typeface="Times New Roman" panose="02020603050405020304" pitchFamily="18" charset="0"/>
                <a:cs typeface="Times New Roman" panose="02020603050405020304" pitchFamily="18" charset="0"/>
              </a:rPr>
              <a:t>not a context switch</a:t>
            </a:r>
            <a:r>
              <a:rPr lang="en-US" altLang="en-US" sz="1500" dirty="0">
                <a:latin typeface="Times New Roman" panose="02020603050405020304" pitchFamily="18" charset="0"/>
                <a:cs typeface="Times New Roman" panose="02020603050405020304" pitchFamily="18" charset="0"/>
              </a:rPr>
              <a:t>, just change in mode.</a:t>
            </a:r>
          </a:p>
          <a:p>
            <a:endParaRPr lang="en-US" altLang="en-US" sz="1500" dirty="0">
              <a:solidFill>
                <a:srgbClr val="A50021"/>
              </a:solidFill>
              <a:latin typeface="Times New Roman" panose="02020603050405020304" pitchFamily="18" charset="0"/>
              <a:cs typeface="Times New Roman" panose="02020603050405020304" pitchFamily="18" charset="0"/>
            </a:endParaRPr>
          </a:p>
          <a:p>
            <a:pPr lvl="1"/>
            <a:endParaRPr lang="en-US" altLang="en-US" sz="1500" dirty="0">
              <a:latin typeface="Times New Roman" panose="02020603050405020304" pitchFamily="18" charset="0"/>
              <a:cs typeface="Times New Roman" panose="02020603050405020304" pitchFamily="18" charset="0"/>
            </a:endParaRPr>
          </a:p>
        </p:txBody>
      </p:sp>
      <p:sp>
        <p:nvSpPr>
          <p:cNvPr id="16" name="Rectangle 3">
            <a:extLst>
              <a:ext uri="{FF2B5EF4-FFF2-40B4-BE49-F238E27FC236}">
                <a16:creationId xmlns:a16="http://schemas.microsoft.com/office/drawing/2014/main" id="{C6A921A4-9FFD-41F2-8ACC-D6C18B41543E}"/>
              </a:ext>
            </a:extLst>
          </p:cNvPr>
          <p:cNvSpPr txBox="1">
            <a:spLocks noChangeArrowheads="1"/>
          </p:cNvSpPr>
          <p:nvPr/>
        </p:nvSpPr>
        <p:spPr>
          <a:xfrm>
            <a:off x="1230791" y="1114169"/>
            <a:ext cx="3246667" cy="2337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sz="1500" b="1" dirty="0">
                <a:latin typeface="Times New Roman" panose="02020603050405020304" pitchFamily="18" charset="0"/>
                <a:cs typeface="Times New Roman" panose="02020603050405020304" pitchFamily="18" charset="0"/>
              </a:rPr>
              <a:t>Process Context</a:t>
            </a:r>
          </a:p>
          <a:p>
            <a:r>
              <a:rPr lang="en-US" altLang="en-US" sz="1500" dirty="0">
                <a:latin typeface="Times New Roman" panose="02020603050405020304" pitchFamily="18" charset="0"/>
                <a:cs typeface="Times New Roman" panose="02020603050405020304" pitchFamily="18" charset="0"/>
              </a:rPr>
              <a:t>The context of a process is its state:</a:t>
            </a:r>
          </a:p>
          <a:p>
            <a:pPr lvl="1"/>
            <a:r>
              <a:rPr lang="en-US" altLang="en-US" sz="1500" dirty="0">
                <a:latin typeface="Times New Roman" panose="02020603050405020304" pitchFamily="18" charset="0"/>
                <a:cs typeface="Times New Roman" panose="02020603050405020304" pitchFamily="18" charset="0"/>
              </a:rPr>
              <a:t>Text, data( variable), register</a:t>
            </a:r>
          </a:p>
          <a:p>
            <a:pPr lvl="1"/>
            <a:r>
              <a:rPr lang="en-US" altLang="en-US" sz="1500" dirty="0">
                <a:latin typeface="Times New Roman" panose="02020603050405020304" pitchFamily="18" charset="0"/>
                <a:cs typeface="Times New Roman" panose="02020603050405020304" pitchFamily="18" charset="0"/>
              </a:rPr>
              <a:t>Process region table, U Area, </a:t>
            </a:r>
          </a:p>
          <a:p>
            <a:pPr lvl="1"/>
            <a:r>
              <a:rPr lang="en-US" altLang="en-US" sz="1500" dirty="0">
                <a:latin typeface="Times New Roman" panose="02020603050405020304" pitchFamily="18" charset="0"/>
                <a:cs typeface="Times New Roman" panose="02020603050405020304" pitchFamily="18" charset="0"/>
              </a:rPr>
              <a:t>User stack and kernel stack</a:t>
            </a:r>
          </a:p>
          <a:p>
            <a:r>
              <a:rPr lang="en-US" altLang="en-US" sz="1500" dirty="0">
                <a:latin typeface="Times New Roman" panose="02020603050405020304" pitchFamily="18" charset="0"/>
                <a:cs typeface="Times New Roman" panose="02020603050405020304" pitchFamily="18" charset="0"/>
              </a:rPr>
              <a:t>When executing a process, the system is said to be executing in the </a:t>
            </a:r>
            <a:r>
              <a:rPr lang="en-US" altLang="en-US" sz="1500" dirty="0">
                <a:solidFill>
                  <a:srgbClr val="A50021"/>
                </a:solidFill>
                <a:latin typeface="Times New Roman" panose="02020603050405020304" pitchFamily="18" charset="0"/>
                <a:cs typeface="Times New Roman" panose="02020603050405020304" pitchFamily="18" charset="0"/>
              </a:rPr>
              <a:t>context of the process</a:t>
            </a:r>
            <a:r>
              <a:rPr lang="en-US" altLang="en-US" sz="1500" dirty="0">
                <a:latin typeface="Times New Roman" panose="02020603050405020304" pitchFamily="18" charset="0"/>
                <a:cs typeface="Times New Roman" panose="02020603050405020304" pitchFamily="18" charset="0"/>
              </a:rPr>
              <a:t>.</a:t>
            </a:r>
          </a:p>
        </p:txBody>
      </p:sp>
      <p:sp>
        <p:nvSpPr>
          <p:cNvPr id="18" name="Rectangle 3">
            <a:extLst>
              <a:ext uri="{FF2B5EF4-FFF2-40B4-BE49-F238E27FC236}">
                <a16:creationId xmlns:a16="http://schemas.microsoft.com/office/drawing/2014/main" id="{DA6860AA-5B72-4146-B037-6FC23FCF1CAC}"/>
              </a:ext>
            </a:extLst>
          </p:cNvPr>
          <p:cNvSpPr txBox="1">
            <a:spLocks noChangeArrowheads="1"/>
          </p:cNvSpPr>
          <p:nvPr/>
        </p:nvSpPr>
        <p:spPr>
          <a:xfrm>
            <a:off x="1213612" y="3664689"/>
            <a:ext cx="3064565" cy="251791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altLang="en-US" sz="1500" b="1" dirty="0">
                <a:latin typeface="Times New Roman" panose="02020603050405020304" pitchFamily="18" charset="0"/>
                <a:cs typeface="Times New Roman" panose="02020603050405020304" pitchFamily="18" charset="0"/>
              </a:rPr>
              <a:t>Context Switch</a:t>
            </a:r>
          </a:p>
          <a:p>
            <a:pPr algn="just"/>
            <a:r>
              <a:rPr lang="en-US" altLang="en-US" sz="1500" dirty="0">
                <a:latin typeface="Times New Roman" panose="02020603050405020304" pitchFamily="18" charset="0"/>
                <a:cs typeface="Times New Roman" panose="02020603050405020304" pitchFamily="18" charset="0"/>
              </a:rPr>
              <a:t>When the kernel decides that it should execute another process, it does a context switch, so that the system executes in the context of the other process</a:t>
            </a:r>
          </a:p>
          <a:p>
            <a:pPr algn="just"/>
            <a:r>
              <a:rPr lang="en-US" altLang="en-US" sz="1500" dirty="0">
                <a:latin typeface="Times New Roman" panose="02020603050405020304" pitchFamily="18" charset="0"/>
                <a:cs typeface="Times New Roman" panose="02020603050405020304" pitchFamily="18" charset="0"/>
              </a:rPr>
              <a:t>When doing a context switch, the kernel saves enough information so that it can later switch back to the first process and resume its execution.</a:t>
            </a:r>
          </a:p>
        </p:txBody>
      </p:sp>
    </p:spTree>
    <p:extLst>
      <p:ext uri="{BB962C8B-B14F-4D97-AF65-F5344CB8AC3E}">
        <p14:creationId xmlns:p14="http://schemas.microsoft.com/office/powerpoint/2010/main" val="158293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Rectangle 2">
            <a:extLst>
              <a:ext uri="{FF2B5EF4-FFF2-40B4-BE49-F238E27FC236}">
                <a16:creationId xmlns:a16="http://schemas.microsoft.com/office/drawing/2014/main" id="{BB1359AE-C920-4FB6-A2D4-1F0EF13CE5DF}"/>
              </a:ext>
            </a:extLst>
          </p:cNvPr>
          <p:cNvSpPr>
            <a:spLocks noGrp="1" noChangeArrowheads="1"/>
          </p:cNvSpPr>
          <p:nvPr>
            <p:ph type="title"/>
          </p:nvPr>
        </p:nvSpPr>
        <p:spPr>
          <a:xfrm>
            <a:off x="284321" y="410894"/>
            <a:ext cx="7309175" cy="431800"/>
          </a:xfrm>
        </p:spPr>
        <p:txBody>
          <a:bodyPr>
            <a:noAutofit/>
          </a:bodyPr>
          <a:lstStyle/>
          <a:p>
            <a:r>
              <a:rPr lang="en-US" altLang="en-US" sz="2400" b="1" dirty="0">
                <a:solidFill>
                  <a:srgbClr val="C00000"/>
                </a:solidFill>
              </a:rPr>
              <a:t>Process states and State Transition(Generic)</a:t>
            </a:r>
          </a:p>
        </p:txBody>
      </p:sp>
      <p:pic>
        <p:nvPicPr>
          <p:cNvPr id="7" name="Picture 6">
            <a:extLst>
              <a:ext uri="{FF2B5EF4-FFF2-40B4-BE49-F238E27FC236}">
                <a16:creationId xmlns:a16="http://schemas.microsoft.com/office/drawing/2014/main" id="{9463857B-B40E-4C32-9848-E89DB2D6EBD9}"/>
              </a:ext>
            </a:extLst>
          </p:cNvPr>
          <p:cNvPicPr>
            <a:picLocks noChangeAspect="1"/>
          </p:cNvPicPr>
          <p:nvPr/>
        </p:nvPicPr>
        <p:blipFill>
          <a:blip r:embed="rId3"/>
          <a:stretch>
            <a:fillRect/>
          </a:stretch>
        </p:blipFill>
        <p:spPr>
          <a:xfrm>
            <a:off x="773300" y="1271120"/>
            <a:ext cx="10443990" cy="4816745"/>
          </a:xfrm>
          <a:prstGeom prst="rect">
            <a:avLst/>
          </a:prstGeom>
        </p:spPr>
      </p:pic>
    </p:spTree>
    <p:extLst>
      <p:ext uri="{BB962C8B-B14F-4D97-AF65-F5344CB8AC3E}">
        <p14:creationId xmlns:p14="http://schemas.microsoft.com/office/powerpoint/2010/main" val="2286513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Content Placeholder 5">
            <a:extLst>
              <a:ext uri="{FF2B5EF4-FFF2-40B4-BE49-F238E27FC236}">
                <a16:creationId xmlns:a16="http://schemas.microsoft.com/office/drawing/2014/main" id="{E6C826A1-B73E-4D43-9299-EAA341587B58}"/>
              </a:ext>
            </a:extLst>
          </p:cNvPr>
          <p:cNvSpPr>
            <a:spLocks noGrp="1"/>
          </p:cNvSpPr>
          <p:nvPr>
            <p:ph idx="1"/>
          </p:nvPr>
        </p:nvSpPr>
        <p:spPr>
          <a:xfrm>
            <a:off x="391593" y="1105332"/>
            <a:ext cx="10515600" cy="4351338"/>
          </a:xfrm>
        </p:spPr>
        <p:txBody>
          <a:bodyPr>
            <a:normAutofit/>
          </a:bodyPr>
          <a:lstStyle/>
          <a:p>
            <a:endParaRPr lang="en-US" altLang="en-US" sz="2800" dirty="0">
              <a:solidFill>
                <a:srgbClr val="A50021"/>
              </a:solidFill>
            </a:endParaRPr>
          </a:p>
          <a:p>
            <a:pPr marL="0" indent="0">
              <a:buNone/>
            </a:pPr>
            <a:endParaRPr lang="en-IN" dirty="0"/>
          </a:p>
        </p:txBody>
      </p:sp>
      <p:sp>
        <p:nvSpPr>
          <p:cNvPr id="16" name="Rectangle 2">
            <a:extLst>
              <a:ext uri="{FF2B5EF4-FFF2-40B4-BE49-F238E27FC236}">
                <a16:creationId xmlns:a16="http://schemas.microsoft.com/office/drawing/2014/main" id="{BB1359AE-C920-4FB6-A2D4-1F0EF13CE5DF}"/>
              </a:ext>
            </a:extLst>
          </p:cNvPr>
          <p:cNvSpPr>
            <a:spLocks noGrp="1" noChangeArrowheads="1"/>
          </p:cNvSpPr>
          <p:nvPr>
            <p:ph type="title"/>
          </p:nvPr>
        </p:nvSpPr>
        <p:spPr>
          <a:xfrm>
            <a:off x="284321" y="156111"/>
            <a:ext cx="9535540" cy="431800"/>
          </a:xfrm>
        </p:spPr>
        <p:txBody>
          <a:bodyPr>
            <a:normAutofit fontScale="90000"/>
          </a:bodyPr>
          <a:lstStyle/>
          <a:p>
            <a:r>
              <a:rPr lang="en-US" altLang="en-US" sz="4000" b="1" dirty="0">
                <a:solidFill>
                  <a:schemeClr val="accent2">
                    <a:lumMod val="75000"/>
                  </a:schemeClr>
                </a:solidFill>
              </a:rPr>
              <a:t>Process and State Transition(Specific to UNIX)</a:t>
            </a:r>
          </a:p>
        </p:txBody>
      </p:sp>
      <p:sp>
        <p:nvSpPr>
          <p:cNvPr id="18" name="Oval 4">
            <a:extLst>
              <a:ext uri="{FF2B5EF4-FFF2-40B4-BE49-F238E27FC236}">
                <a16:creationId xmlns:a16="http://schemas.microsoft.com/office/drawing/2014/main" id="{2230D210-6E7A-4BA6-8640-E219877C61B1}"/>
              </a:ext>
            </a:extLst>
          </p:cNvPr>
          <p:cNvSpPr>
            <a:spLocks noChangeArrowheads="1"/>
          </p:cNvSpPr>
          <p:nvPr/>
        </p:nvSpPr>
        <p:spPr bwMode="auto">
          <a:xfrm>
            <a:off x="4233863" y="3019425"/>
            <a:ext cx="914400" cy="914400"/>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en-US" sz="2400"/>
              <a:t>2</a:t>
            </a:r>
          </a:p>
        </p:txBody>
      </p:sp>
      <p:sp>
        <p:nvSpPr>
          <p:cNvPr id="19" name="Oval 5">
            <a:extLst>
              <a:ext uri="{FF2B5EF4-FFF2-40B4-BE49-F238E27FC236}">
                <a16:creationId xmlns:a16="http://schemas.microsoft.com/office/drawing/2014/main" id="{BA0FC818-4C8B-4B15-9B93-8F8086BE34B9}"/>
              </a:ext>
            </a:extLst>
          </p:cNvPr>
          <p:cNvSpPr>
            <a:spLocks noChangeArrowheads="1"/>
          </p:cNvSpPr>
          <p:nvPr/>
        </p:nvSpPr>
        <p:spPr bwMode="auto">
          <a:xfrm>
            <a:off x="2001838" y="5157788"/>
            <a:ext cx="914400" cy="914400"/>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en-US" sz="2400"/>
              <a:t>4</a:t>
            </a:r>
          </a:p>
        </p:txBody>
      </p:sp>
      <p:sp>
        <p:nvSpPr>
          <p:cNvPr id="20" name="Oval 6">
            <a:extLst>
              <a:ext uri="{FF2B5EF4-FFF2-40B4-BE49-F238E27FC236}">
                <a16:creationId xmlns:a16="http://schemas.microsoft.com/office/drawing/2014/main" id="{FE7E8629-A5BB-4232-9AA1-0251F5102727}"/>
              </a:ext>
            </a:extLst>
          </p:cNvPr>
          <p:cNvSpPr>
            <a:spLocks noChangeArrowheads="1"/>
          </p:cNvSpPr>
          <p:nvPr/>
        </p:nvSpPr>
        <p:spPr bwMode="auto">
          <a:xfrm>
            <a:off x="4233863" y="1268413"/>
            <a:ext cx="914400" cy="914400"/>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en-US" sz="2400"/>
              <a:t>1</a:t>
            </a:r>
          </a:p>
        </p:txBody>
      </p:sp>
      <p:sp>
        <p:nvSpPr>
          <p:cNvPr id="21" name="Oval 7">
            <a:extLst>
              <a:ext uri="{FF2B5EF4-FFF2-40B4-BE49-F238E27FC236}">
                <a16:creationId xmlns:a16="http://schemas.microsoft.com/office/drawing/2014/main" id="{DD387F42-3967-4396-8417-6CF3D9615684}"/>
              </a:ext>
            </a:extLst>
          </p:cNvPr>
          <p:cNvSpPr>
            <a:spLocks noChangeArrowheads="1"/>
          </p:cNvSpPr>
          <p:nvPr/>
        </p:nvSpPr>
        <p:spPr bwMode="auto">
          <a:xfrm>
            <a:off x="6227763" y="5084763"/>
            <a:ext cx="914400" cy="914400"/>
          </a:xfrm>
          <a:prstGeom prst="ellipse">
            <a:avLst/>
          </a:prstGeom>
          <a:noFill/>
          <a:ln w="9525" algn="ctr">
            <a:solidFill>
              <a:srgbClr val="000000"/>
            </a:solidFill>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en-US" sz="2400"/>
              <a:t>3</a:t>
            </a:r>
          </a:p>
        </p:txBody>
      </p:sp>
      <p:sp>
        <p:nvSpPr>
          <p:cNvPr id="22" name="Text Box 8">
            <a:extLst>
              <a:ext uri="{FF2B5EF4-FFF2-40B4-BE49-F238E27FC236}">
                <a16:creationId xmlns:a16="http://schemas.microsoft.com/office/drawing/2014/main" id="{7B48FC09-7C50-481B-99D9-EEB6CA41D96D}"/>
              </a:ext>
            </a:extLst>
          </p:cNvPr>
          <p:cNvSpPr txBox="1">
            <a:spLocks noChangeArrowheads="1"/>
          </p:cNvSpPr>
          <p:nvPr/>
        </p:nvSpPr>
        <p:spPr bwMode="auto">
          <a:xfrm>
            <a:off x="890588" y="5373688"/>
            <a:ext cx="974725" cy="396875"/>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2000" b="1">
                <a:solidFill>
                  <a:srgbClr val="A50021"/>
                </a:solidFill>
              </a:rPr>
              <a:t>asleep</a:t>
            </a:r>
          </a:p>
        </p:txBody>
      </p:sp>
      <p:sp>
        <p:nvSpPr>
          <p:cNvPr id="23" name="Text Box 9">
            <a:extLst>
              <a:ext uri="{FF2B5EF4-FFF2-40B4-BE49-F238E27FC236}">
                <a16:creationId xmlns:a16="http://schemas.microsoft.com/office/drawing/2014/main" id="{A60831EB-56AD-4971-A171-6142FEB9FA67}"/>
              </a:ext>
            </a:extLst>
          </p:cNvPr>
          <p:cNvSpPr txBox="1">
            <a:spLocks noChangeArrowheads="1"/>
          </p:cNvSpPr>
          <p:nvPr/>
        </p:nvSpPr>
        <p:spPr bwMode="auto">
          <a:xfrm>
            <a:off x="2433638" y="1412875"/>
            <a:ext cx="1736725" cy="396875"/>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2000" b="1">
                <a:solidFill>
                  <a:srgbClr val="A50021"/>
                </a:solidFill>
              </a:rPr>
              <a:t>user running</a:t>
            </a:r>
          </a:p>
        </p:txBody>
      </p:sp>
      <p:sp>
        <p:nvSpPr>
          <p:cNvPr id="24" name="Text Box 10">
            <a:extLst>
              <a:ext uri="{FF2B5EF4-FFF2-40B4-BE49-F238E27FC236}">
                <a16:creationId xmlns:a16="http://schemas.microsoft.com/office/drawing/2014/main" id="{72ED8C85-A0E3-47C2-B518-FCA5FFC015C1}"/>
              </a:ext>
            </a:extLst>
          </p:cNvPr>
          <p:cNvSpPr txBox="1">
            <a:spLocks noChangeArrowheads="1"/>
          </p:cNvSpPr>
          <p:nvPr/>
        </p:nvSpPr>
        <p:spPr bwMode="auto">
          <a:xfrm>
            <a:off x="2051050" y="3213100"/>
            <a:ext cx="1947863" cy="396875"/>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2000" b="1">
                <a:solidFill>
                  <a:srgbClr val="A50021"/>
                </a:solidFill>
              </a:rPr>
              <a:t>kernel running</a:t>
            </a:r>
          </a:p>
        </p:txBody>
      </p:sp>
      <p:sp>
        <p:nvSpPr>
          <p:cNvPr id="25" name="Text Box 11">
            <a:extLst>
              <a:ext uri="{FF2B5EF4-FFF2-40B4-BE49-F238E27FC236}">
                <a16:creationId xmlns:a16="http://schemas.microsoft.com/office/drawing/2014/main" id="{8F61BE39-E946-42C7-AF7F-3E3FFFA4EC1C}"/>
              </a:ext>
            </a:extLst>
          </p:cNvPr>
          <p:cNvSpPr txBox="1">
            <a:spLocks noChangeArrowheads="1"/>
          </p:cNvSpPr>
          <p:nvPr/>
        </p:nvSpPr>
        <p:spPr bwMode="auto">
          <a:xfrm>
            <a:off x="7156450" y="5264150"/>
            <a:ext cx="1651000" cy="396875"/>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2000" b="1">
                <a:solidFill>
                  <a:srgbClr val="A50021"/>
                </a:solidFill>
              </a:rPr>
              <a:t>ready to run</a:t>
            </a:r>
          </a:p>
        </p:txBody>
      </p:sp>
      <p:cxnSp>
        <p:nvCxnSpPr>
          <p:cNvPr id="26" name="AutoShape 12">
            <a:extLst>
              <a:ext uri="{FF2B5EF4-FFF2-40B4-BE49-F238E27FC236}">
                <a16:creationId xmlns:a16="http://schemas.microsoft.com/office/drawing/2014/main" id="{6A754659-CE47-4A51-B602-A74F0B09DD09}"/>
              </a:ext>
            </a:extLst>
          </p:cNvPr>
          <p:cNvCxnSpPr>
            <a:cxnSpLocks noChangeShapeType="1"/>
            <a:stCxn id="18" idx="3"/>
            <a:endCxn id="19" idx="7"/>
          </p:cNvCxnSpPr>
          <p:nvPr/>
        </p:nvCxnSpPr>
        <p:spPr bwMode="auto">
          <a:xfrm flipH="1">
            <a:off x="2782888" y="3800475"/>
            <a:ext cx="1584325" cy="1490663"/>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AutoShape 13">
            <a:extLst>
              <a:ext uri="{FF2B5EF4-FFF2-40B4-BE49-F238E27FC236}">
                <a16:creationId xmlns:a16="http://schemas.microsoft.com/office/drawing/2014/main" id="{A64EEF52-535E-4E59-90B0-CA72682069F2}"/>
              </a:ext>
            </a:extLst>
          </p:cNvPr>
          <p:cNvCxnSpPr>
            <a:cxnSpLocks noChangeShapeType="1"/>
            <a:stCxn id="19" idx="6"/>
            <a:endCxn id="21" idx="2"/>
          </p:cNvCxnSpPr>
          <p:nvPr/>
        </p:nvCxnSpPr>
        <p:spPr bwMode="auto">
          <a:xfrm flipV="1">
            <a:off x="2916238" y="5541963"/>
            <a:ext cx="3311525" cy="73025"/>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AutoShape 14">
            <a:extLst>
              <a:ext uri="{FF2B5EF4-FFF2-40B4-BE49-F238E27FC236}">
                <a16:creationId xmlns:a16="http://schemas.microsoft.com/office/drawing/2014/main" id="{E09F6F6A-9FEA-410E-8DA2-3420036126F8}"/>
              </a:ext>
            </a:extLst>
          </p:cNvPr>
          <p:cNvCxnSpPr>
            <a:cxnSpLocks noChangeShapeType="1"/>
            <a:stCxn id="21" idx="1"/>
            <a:endCxn id="18" idx="5"/>
          </p:cNvCxnSpPr>
          <p:nvPr/>
        </p:nvCxnSpPr>
        <p:spPr bwMode="auto">
          <a:xfrm flipH="1" flipV="1">
            <a:off x="5014913" y="3800475"/>
            <a:ext cx="1346200" cy="1417638"/>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AutoShape 15">
            <a:extLst>
              <a:ext uri="{FF2B5EF4-FFF2-40B4-BE49-F238E27FC236}">
                <a16:creationId xmlns:a16="http://schemas.microsoft.com/office/drawing/2014/main" id="{3394AEC7-181F-4515-92BB-90018FC31A1A}"/>
              </a:ext>
            </a:extLst>
          </p:cNvPr>
          <p:cNvCxnSpPr>
            <a:cxnSpLocks noChangeShapeType="1"/>
            <a:stCxn id="20" idx="3"/>
            <a:endCxn id="18" idx="1"/>
          </p:cNvCxnSpPr>
          <p:nvPr/>
        </p:nvCxnSpPr>
        <p:spPr bwMode="auto">
          <a:xfrm>
            <a:off x="4367213" y="2049463"/>
            <a:ext cx="0" cy="1103312"/>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AutoShape 16">
            <a:extLst>
              <a:ext uri="{FF2B5EF4-FFF2-40B4-BE49-F238E27FC236}">
                <a16:creationId xmlns:a16="http://schemas.microsoft.com/office/drawing/2014/main" id="{EA96310C-1224-44B4-BEA5-BBD56248AF1A}"/>
              </a:ext>
            </a:extLst>
          </p:cNvPr>
          <p:cNvCxnSpPr>
            <a:cxnSpLocks noChangeShapeType="1"/>
            <a:stCxn id="18" idx="7"/>
            <a:endCxn id="20" idx="5"/>
          </p:cNvCxnSpPr>
          <p:nvPr/>
        </p:nvCxnSpPr>
        <p:spPr bwMode="auto">
          <a:xfrm flipV="1">
            <a:off x="5014913" y="2049463"/>
            <a:ext cx="0" cy="1103312"/>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 name="Text Box 17">
            <a:extLst>
              <a:ext uri="{FF2B5EF4-FFF2-40B4-BE49-F238E27FC236}">
                <a16:creationId xmlns:a16="http://schemas.microsoft.com/office/drawing/2014/main" id="{16418F29-6ACB-4BAE-8C55-B4BE5B30B212}"/>
              </a:ext>
            </a:extLst>
          </p:cNvPr>
          <p:cNvSpPr txBox="1">
            <a:spLocks noChangeArrowheads="1"/>
          </p:cNvSpPr>
          <p:nvPr/>
        </p:nvSpPr>
        <p:spPr bwMode="auto">
          <a:xfrm>
            <a:off x="3132138" y="2276475"/>
            <a:ext cx="1225550" cy="581025"/>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1600"/>
              <a:t>system call</a:t>
            </a:r>
          </a:p>
          <a:p>
            <a:r>
              <a:rPr lang="en-US" altLang="en-US" sz="1600"/>
              <a:t> or interrupt</a:t>
            </a:r>
          </a:p>
        </p:txBody>
      </p:sp>
      <p:sp>
        <p:nvSpPr>
          <p:cNvPr id="32" name="Freeform 21">
            <a:extLst>
              <a:ext uri="{FF2B5EF4-FFF2-40B4-BE49-F238E27FC236}">
                <a16:creationId xmlns:a16="http://schemas.microsoft.com/office/drawing/2014/main" id="{B74D77C1-7ECE-4062-9B95-3570117CCEA0}"/>
              </a:ext>
            </a:extLst>
          </p:cNvPr>
          <p:cNvSpPr>
            <a:spLocks/>
          </p:cNvSpPr>
          <p:nvPr/>
        </p:nvSpPr>
        <p:spPr bwMode="auto">
          <a:xfrm>
            <a:off x="5076825" y="2816225"/>
            <a:ext cx="935038" cy="768350"/>
          </a:xfrm>
          <a:custGeom>
            <a:avLst/>
            <a:gdLst>
              <a:gd name="T0" fmla="*/ 0 w 589"/>
              <a:gd name="T1" fmla="*/ 295 h 484"/>
              <a:gd name="T2" fmla="*/ 362 w 589"/>
              <a:gd name="T3" fmla="*/ 23 h 484"/>
              <a:gd name="T4" fmla="*/ 589 w 589"/>
              <a:gd name="T5" fmla="*/ 159 h 484"/>
              <a:gd name="T6" fmla="*/ 362 w 589"/>
              <a:gd name="T7" fmla="*/ 431 h 484"/>
              <a:gd name="T8" fmla="*/ 45 w 589"/>
              <a:gd name="T9" fmla="*/ 477 h 484"/>
            </a:gdLst>
            <a:ahLst/>
            <a:cxnLst>
              <a:cxn ang="0">
                <a:pos x="T0" y="T1"/>
              </a:cxn>
              <a:cxn ang="0">
                <a:pos x="T2" y="T3"/>
              </a:cxn>
              <a:cxn ang="0">
                <a:pos x="T4" y="T5"/>
              </a:cxn>
              <a:cxn ang="0">
                <a:pos x="T6" y="T7"/>
              </a:cxn>
              <a:cxn ang="0">
                <a:pos x="T8" y="T9"/>
              </a:cxn>
            </a:cxnLst>
            <a:rect l="0" t="0" r="r" b="b"/>
            <a:pathLst>
              <a:path w="589" h="484">
                <a:moveTo>
                  <a:pt x="0" y="295"/>
                </a:moveTo>
                <a:cubicBezTo>
                  <a:pt x="132" y="170"/>
                  <a:pt x="264" y="46"/>
                  <a:pt x="362" y="23"/>
                </a:cubicBezTo>
                <a:cubicBezTo>
                  <a:pt x="460" y="0"/>
                  <a:pt x="589" y="91"/>
                  <a:pt x="589" y="159"/>
                </a:cubicBezTo>
                <a:cubicBezTo>
                  <a:pt x="589" y="227"/>
                  <a:pt x="453" y="378"/>
                  <a:pt x="362" y="431"/>
                </a:cubicBezTo>
                <a:cubicBezTo>
                  <a:pt x="271" y="484"/>
                  <a:pt x="83" y="432"/>
                  <a:pt x="45" y="477"/>
                </a:cubicBezTo>
              </a:path>
            </a:pathLst>
          </a:custGeom>
          <a:noFill/>
          <a:ln w="9525" cap="flat" cmpd="sng">
            <a:solidFill>
              <a:srgbClr val="000000"/>
            </a:solidFill>
            <a:prstDash val="solid"/>
            <a:round/>
            <a:headEnd/>
            <a:tailEnd type="triangle" w="lg" len="lg"/>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3" name="Text Box 23">
            <a:extLst>
              <a:ext uri="{FF2B5EF4-FFF2-40B4-BE49-F238E27FC236}">
                <a16:creationId xmlns:a16="http://schemas.microsoft.com/office/drawing/2014/main" id="{E5071EB2-BBC5-44BC-8F0C-A1F1241F7732}"/>
              </a:ext>
            </a:extLst>
          </p:cNvPr>
          <p:cNvSpPr txBox="1">
            <a:spLocks noChangeArrowheads="1"/>
          </p:cNvSpPr>
          <p:nvPr/>
        </p:nvSpPr>
        <p:spPr bwMode="auto">
          <a:xfrm>
            <a:off x="5940425" y="3021013"/>
            <a:ext cx="1531938" cy="33655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1600"/>
              <a:t>Interrupt return</a:t>
            </a:r>
          </a:p>
        </p:txBody>
      </p:sp>
      <p:sp>
        <p:nvSpPr>
          <p:cNvPr id="34" name="Text Box 24">
            <a:extLst>
              <a:ext uri="{FF2B5EF4-FFF2-40B4-BE49-F238E27FC236}">
                <a16:creationId xmlns:a16="http://schemas.microsoft.com/office/drawing/2014/main" id="{172C5FFD-D03A-4917-BA30-327306293B38}"/>
              </a:ext>
            </a:extLst>
          </p:cNvPr>
          <p:cNvSpPr txBox="1">
            <a:spLocks noChangeArrowheads="1"/>
          </p:cNvSpPr>
          <p:nvPr/>
        </p:nvSpPr>
        <p:spPr bwMode="auto">
          <a:xfrm>
            <a:off x="5724525" y="4221163"/>
            <a:ext cx="1763713" cy="33655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1600"/>
              <a:t>schedule process</a:t>
            </a:r>
          </a:p>
        </p:txBody>
      </p:sp>
      <p:sp>
        <p:nvSpPr>
          <p:cNvPr id="35" name="Text Box 25">
            <a:extLst>
              <a:ext uri="{FF2B5EF4-FFF2-40B4-BE49-F238E27FC236}">
                <a16:creationId xmlns:a16="http://schemas.microsoft.com/office/drawing/2014/main" id="{F997387D-B9FF-47F8-BA83-D286FE3E3775}"/>
              </a:ext>
            </a:extLst>
          </p:cNvPr>
          <p:cNvSpPr txBox="1">
            <a:spLocks noChangeArrowheads="1"/>
          </p:cNvSpPr>
          <p:nvPr/>
        </p:nvSpPr>
        <p:spPr bwMode="auto">
          <a:xfrm>
            <a:off x="3635375" y="4316413"/>
            <a:ext cx="668338" cy="33655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1600"/>
              <a:t>sleep</a:t>
            </a:r>
          </a:p>
        </p:txBody>
      </p:sp>
      <p:sp>
        <p:nvSpPr>
          <p:cNvPr id="36" name="Text Box 26">
            <a:extLst>
              <a:ext uri="{FF2B5EF4-FFF2-40B4-BE49-F238E27FC236}">
                <a16:creationId xmlns:a16="http://schemas.microsoft.com/office/drawing/2014/main" id="{69320888-6DCA-4FA4-8E01-3081CAC5ED26}"/>
              </a:ext>
            </a:extLst>
          </p:cNvPr>
          <p:cNvSpPr txBox="1">
            <a:spLocks noChangeArrowheads="1"/>
          </p:cNvSpPr>
          <p:nvPr/>
        </p:nvSpPr>
        <p:spPr bwMode="auto">
          <a:xfrm>
            <a:off x="4219575" y="5589588"/>
            <a:ext cx="882650" cy="33655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1600"/>
              <a:t>wakeup</a:t>
            </a:r>
          </a:p>
        </p:txBody>
      </p:sp>
      <p:sp>
        <p:nvSpPr>
          <p:cNvPr id="37" name="Text Box 27">
            <a:extLst>
              <a:ext uri="{FF2B5EF4-FFF2-40B4-BE49-F238E27FC236}">
                <a16:creationId xmlns:a16="http://schemas.microsoft.com/office/drawing/2014/main" id="{FCF1BF68-8FA7-4002-828A-C2D85AFB6172}"/>
              </a:ext>
            </a:extLst>
          </p:cNvPr>
          <p:cNvSpPr txBox="1">
            <a:spLocks noChangeArrowheads="1"/>
          </p:cNvSpPr>
          <p:nvPr/>
        </p:nvSpPr>
        <p:spPr bwMode="auto">
          <a:xfrm>
            <a:off x="5003800" y="2349500"/>
            <a:ext cx="715963" cy="336550"/>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1600"/>
              <a:t>return</a:t>
            </a:r>
          </a:p>
        </p:txBody>
      </p:sp>
      <p:sp>
        <p:nvSpPr>
          <p:cNvPr id="38" name="Text Box 28">
            <a:extLst>
              <a:ext uri="{FF2B5EF4-FFF2-40B4-BE49-F238E27FC236}">
                <a16:creationId xmlns:a16="http://schemas.microsoft.com/office/drawing/2014/main" id="{5031C8E4-D1AA-482F-94E0-60F828CD5C49}"/>
              </a:ext>
            </a:extLst>
          </p:cNvPr>
          <p:cNvSpPr txBox="1">
            <a:spLocks noChangeArrowheads="1"/>
          </p:cNvSpPr>
          <p:nvPr/>
        </p:nvSpPr>
        <p:spPr bwMode="auto">
          <a:xfrm>
            <a:off x="1692275" y="6040438"/>
            <a:ext cx="1847850" cy="701675"/>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en-US" sz="2000"/>
              <a:t>context  switch</a:t>
            </a:r>
          </a:p>
          <a:p>
            <a:r>
              <a:rPr lang="en-US" altLang="en-US" sz="2000"/>
              <a:t> permissible</a:t>
            </a:r>
          </a:p>
        </p:txBody>
      </p:sp>
      <p:sp>
        <p:nvSpPr>
          <p:cNvPr id="39" name="Rectangle 3">
            <a:extLst>
              <a:ext uri="{FF2B5EF4-FFF2-40B4-BE49-F238E27FC236}">
                <a16:creationId xmlns:a16="http://schemas.microsoft.com/office/drawing/2014/main" id="{C89B5FD0-A58C-40B1-8A38-0CF9870F2FD7}"/>
              </a:ext>
            </a:extLst>
          </p:cNvPr>
          <p:cNvSpPr txBox="1">
            <a:spLocks noChangeArrowheads="1"/>
          </p:cNvSpPr>
          <p:nvPr/>
        </p:nvSpPr>
        <p:spPr>
          <a:xfrm>
            <a:off x="8063630" y="1057198"/>
            <a:ext cx="4083050" cy="3409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sz="1500" b="1" dirty="0">
                <a:latin typeface="Times New Roman" panose="02020603050405020304" pitchFamily="18" charset="0"/>
                <a:cs typeface="Times New Roman" panose="02020603050405020304" pitchFamily="18" charset="0"/>
              </a:rPr>
              <a:t>Process states are:</a:t>
            </a:r>
          </a:p>
          <a:p>
            <a:pPr lvl="1"/>
            <a:r>
              <a:rPr lang="en-US" altLang="en-US" sz="1500" dirty="0">
                <a:latin typeface="Times New Roman" panose="02020603050405020304" pitchFamily="18" charset="0"/>
                <a:cs typeface="Times New Roman" panose="02020603050405020304" pitchFamily="18" charset="0"/>
              </a:rPr>
              <a:t>The process is running in user mode</a:t>
            </a:r>
          </a:p>
          <a:p>
            <a:pPr lvl="1"/>
            <a:r>
              <a:rPr lang="en-US" altLang="en-US" sz="1500" dirty="0">
                <a:latin typeface="Times New Roman" panose="02020603050405020304" pitchFamily="18" charset="0"/>
                <a:cs typeface="Times New Roman" panose="02020603050405020304" pitchFamily="18" charset="0"/>
              </a:rPr>
              <a:t>The process is running in kernel mode</a:t>
            </a:r>
          </a:p>
          <a:p>
            <a:pPr lvl="1"/>
            <a:r>
              <a:rPr lang="en-US" altLang="en-US" sz="1500" dirty="0">
                <a:latin typeface="Times New Roman" panose="02020603050405020304" pitchFamily="18" charset="0"/>
                <a:cs typeface="Times New Roman" panose="02020603050405020304" pitchFamily="18" charset="0"/>
              </a:rPr>
              <a:t>The process is not executing, but it is ready to run as soon as the scheduler chooses it</a:t>
            </a:r>
          </a:p>
          <a:p>
            <a:pPr lvl="1"/>
            <a:r>
              <a:rPr lang="en-US" altLang="en-US" sz="1500" dirty="0">
                <a:latin typeface="Times New Roman" panose="02020603050405020304" pitchFamily="18" charset="0"/>
                <a:cs typeface="Times New Roman" panose="02020603050405020304" pitchFamily="18" charset="0"/>
              </a:rPr>
              <a:t>The process is sleeping  </a:t>
            </a:r>
          </a:p>
          <a:p>
            <a:pPr lvl="2"/>
            <a:r>
              <a:rPr lang="en-US" altLang="en-US" sz="1500" dirty="0">
                <a:latin typeface="Times New Roman" panose="02020603050405020304" pitchFamily="18" charset="0"/>
                <a:cs typeface="Times New Roman" panose="02020603050405020304" pitchFamily="18" charset="0"/>
              </a:rPr>
              <a:t>Such as waiting for I/O to complete</a:t>
            </a:r>
          </a:p>
          <a:p>
            <a:pPr lvl="2"/>
            <a:endParaRPr lang="en-US" altLang="en-US" sz="1500" dirty="0">
              <a:latin typeface="Times New Roman" panose="02020603050405020304" pitchFamily="18" charset="0"/>
              <a:cs typeface="Times New Roman" panose="02020603050405020304" pitchFamily="18" charset="0"/>
            </a:endParaRPr>
          </a:p>
          <a:p>
            <a:r>
              <a:rPr lang="en-US" altLang="en-US" sz="1500" b="1" dirty="0">
                <a:latin typeface="Times New Roman" panose="02020603050405020304" pitchFamily="18" charset="0"/>
                <a:cs typeface="Times New Roman" panose="02020603050405020304" pitchFamily="18" charset="0"/>
              </a:rPr>
              <a:t>Process State Transition</a:t>
            </a:r>
          </a:p>
          <a:p>
            <a:r>
              <a:rPr lang="en-US" altLang="en-US" sz="1500" dirty="0">
                <a:latin typeface="Times New Roman" panose="02020603050405020304" pitchFamily="18" charset="0"/>
                <a:cs typeface="Times New Roman" panose="02020603050405020304" pitchFamily="18" charset="0"/>
              </a:rPr>
              <a:t>The kernel allows a context switch only when a process moves from the state kernel running to the state asleep</a:t>
            </a:r>
          </a:p>
          <a:p>
            <a:r>
              <a:rPr lang="en-US" altLang="en-US" sz="1500" dirty="0">
                <a:latin typeface="Times New Roman" panose="02020603050405020304" pitchFamily="18" charset="0"/>
                <a:cs typeface="Times New Roman" panose="02020603050405020304" pitchFamily="18" charset="0"/>
              </a:rPr>
              <a:t>Process running in kernel mode cannot be preempted by other processes.</a:t>
            </a:r>
          </a:p>
          <a:p>
            <a:pPr lvl="2"/>
            <a:endParaRPr lang="en-US" alt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851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2151</TotalTime>
  <Words>2741</Words>
  <Application>Microsoft Office PowerPoint</Application>
  <PresentationFormat>Widescreen</PresentationFormat>
  <Paragraphs>302</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굴림</vt:lpstr>
      <vt:lpstr>Arial</vt:lpstr>
      <vt:lpstr>Arial Narrow</vt:lpstr>
      <vt:lpstr>Calibri</vt:lpstr>
      <vt:lpstr>Calibri Light</vt:lpstr>
      <vt:lpstr>Garamond</vt:lpstr>
      <vt:lpstr>Times New Roman</vt:lpstr>
      <vt:lpstr>Wingdings</vt:lpstr>
      <vt:lpstr>Office Theme</vt:lpstr>
      <vt:lpstr>RECAP – COURSE OUTCOME-1:   </vt:lpstr>
      <vt:lpstr>PowerPoint Presentation</vt:lpstr>
      <vt:lpstr>File Sub System</vt:lpstr>
      <vt:lpstr>COURSE OUTCOME-2</vt:lpstr>
      <vt:lpstr>PowerPoint Presentation</vt:lpstr>
      <vt:lpstr>Operating system organization: Process overview </vt:lpstr>
      <vt:lpstr>Operating system organization: Process overview </vt:lpstr>
      <vt:lpstr>Process states and State Transition(Generic)</vt:lpstr>
      <vt:lpstr>Process and State Transition(Specific to UNIX)</vt:lpstr>
      <vt:lpstr>Process and State Transition in more elaborated way..</vt:lpstr>
      <vt:lpstr>Process and State Transition</vt:lpstr>
      <vt:lpstr>Data Structures for Process</vt:lpstr>
      <vt:lpstr>Kernel Support for Process:</vt:lpstr>
      <vt:lpstr>Process Table:</vt:lpstr>
      <vt:lpstr>Regions</vt:lpstr>
      <vt:lpstr>PowerPoint Presentation</vt:lpstr>
      <vt:lpstr>Kernel Data Structures </vt:lpstr>
      <vt:lpstr>Sleep</vt:lpstr>
      <vt:lpstr>Sleep…Continued…</vt:lpstr>
      <vt:lpstr>Sleep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2</dc:title>
  <dc:creator>Thirupathi Rao Komati</dc:creator>
  <cp:lastModifiedBy>Thirupathi Rao Komati</cp:lastModifiedBy>
  <cp:revision>130</cp:revision>
  <dcterms:created xsi:type="dcterms:W3CDTF">2020-07-11T10:25:28Z</dcterms:created>
  <dcterms:modified xsi:type="dcterms:W3CDTF">2020-08-18T16:43:55Z</dcterms:modified>
</cp:coreProperties>
</file>