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380" r:id="rId2"/>
    <p:sldId id="425" r:id="rId3"/>
    <p:sldId id="412" r:id="rId4"/>
    <p:sldId id="413" r:id="rId5"/>
    <p:sldId id="415" r:id="rId6"/>
    <p:sldId id="416" r:id="rId7"/>
    <p:sldId id="417" r:id="rId8"/>
    <p:sldId id="418" r:id="rId9"/>
    <p:sldId id="419" r:id="rId10"/>
    <p:sldId id="420" r:id="rId11"/>
    <p:sldId id="421" r:id="rId12"/>
    <p:sldId id="422" r:id="rId13"/>
    <p:sldId id="424" r:id="rId14"/>
    <p:sldId id="427" r:id="rId15"/>
    <p:sldId id="396" r:id="rId16"/>
    <p:sldId id="394" r:id="rId17"/>
    <p:sldId id="395" r:id="rId18"/>
    <p:sldId id="398" r:id="rId19"/>
    <p:sldId id="411" r:id="rId20"/>
    <p:sldId id="400" r:id="rId21"/>
    <p:sldId id="402" r:id="rId22"/>
    <p:sldId id="403" r:id="rId23"/>
    <p:sldId id="404" r:id="rId24"/>
    <p:sldId id="40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74673D-08A9-485D-B334-FBE364CD0FA3}" type="datetimeFigureOut">
              <a:rPr lang="en-IN" smtClean="0"/>
              <a:t>21-08-2020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5C6472-3D53-488C-AD4B-9CC4541E470A}" type="slidenum">
              <a:rPr lang="en-IN" smtClean="0"/>
              <a:t>‹#›</a:t>
            </a:fld>
            <a:endParaRPr lang="en-IN"/>
          </a:p>
        </p:txBody>
      </p:sp>
    </p:spTree>
    <p:extLst>
      <p:ext uri="{BB962C8B-B14F-4D97-AF65-F5344CB8AC3E}">
        <p14:creationId xmlns:p14="http://schemas.microsoft.com/office/powerpoint/2010/main" val="2921512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7BAA1-764E-494F-ACC0-2F99EC082A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86BD02-63D9-40BE-B999-1B8CDD207D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927D5B-0D66-4202-8B73-6A7F4FBE5CAE}"/>
              </a:ext>
            </a:extLst>
          </p:cNvPr>
          <p:cNvSpPr>
            <a:spLocks noGrp="1"/>
          </p:cNvSpPr>
          <p:nvPr>
            <p:ph type="dt" sz="half" idx="10"/>
          </p:nvPr>
        </p:nvSpPr>
        <p:spPr/>
        <p:txBody>
          <a:bodyPr/>
          <a:lstStyle/>
          <a:p>
            <a:fld id="{AC7AD84D-2E55-4090-8ED3-FF3362D8EB0A}" type="datetimeFigureOut">
              <a:rPr lang="en-US" smtClean="0"/>
              <a:t>8/21/2020</a:t>
            </a:fld>
            <a:endParaRPr lang="en-US"/>
          </a:p>
        </p:txBody>
      </p:sp>
      <p:sp>
        <p:nvSpPr>
          <p:cNvPr id="5" name="Footer Placeholder 4">
            <a:extLst>
              <a:ext uri="{FF2B5EF4-FFF2-40B4-BE49-F238E27FC236}">
                <a16:creationId xmlns:a16="http://schemas.microsoft.com/office/drawing/2014/main" id="{8C2783BA-7863-4556-B49F-2F120E3C2D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B843B-D2E8-4A15-BB9F-485E72BDBA27}"/>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684368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81CED-53E0-4C81-8545-DAADC6A68B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CF36BE-1116-4915-9A57-B2C7133A63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43A298-FFA9-4671-B995-EA8BAADDDEEC}"/>
              </a:ext>
            </a:extLst>
          </p:cNvPr>
          <p:cNvSpPr>
            <a:spLocks noGrp="1"/>
          </p:cNvSpPr>
          <p:nvPr>
            <p:ph type="dt" sz="half" idx="10"/>
          </p:nvPr>
        </p:nvSpPr>
        <p:spPr/>
        <p:txBody>
          <a:bodyPr/>
          <a:lstStyle/>
          <a:p>
            <a:fld id="{AC7AD84D-2E55-4090-8ED3-FF3362D8EB0A}" type="datetimeFigureOut">
              <a:rPr lang="en-US" smtClean="0"/>
              <a:t>8/21/2020</a:t>
            </a:fld>
            <a:endParaRPr lang="en-US"/>
          </a:p>
        </p:txBody>
      </p:sp>
      <p:sp>
        <p:nvSpPr>
          <p:cNvPr id="5" name="Footer Placeholder 4">
            <a:extLst>
              <a:ext uri="{FF2B5EF4-FFF2-40B4-BE49-F238E27FC236}">
                <a16:creationId xmlns:a16="http://schemas.microsoft.com/office/drawing/2014/main" id="{96D33558-041C-45B3-BD2D-4ECBFAC4D3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0E182-233C-468F-A452-E27577638388}"/>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1221487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A1086B-FC5D-48C1-9F24-A57BC85525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58CE97-B556-4DB4-A7C9-B755215B1C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172BA5-3591-45BE-AE30-AA03B7CF7AB9}"/>
              </a:ext>
            </a:extLst>
          </p:cNvPr>
          <p:cNvSpPr>
            <a:spLocks noGrp="1"/>
          </p:cNvSpPr>
          <p:nvPr>
            <p:ph type="dt" sz="half" idx="10"/>
          </p:nvPr>
        </p:nvSpPr>
        <p:spPr/>
        <p:txBody>
          <a:bodyPr/>
          <a:lstStyle/>
          <a:p>
            <a:fld id="{AC7AD84D-2E55-4090-8ED3-FF3362D8EB0A}" type="datetimeFigureOut">
              <a:rPr lang="en-US" smtClean="0"/>
              <a:t>8/21/2020</a:t>
            </a:fld>
            <a:endParaRPr lang="en-US"/>
          </a:p>
        </p:txBody>
      </p:sp>
      <p:sp>
        <p:nvSpPr>
          <p:cNvPr id="5" name="Footer Placeholder 4">
            <a:extLst>
              <a:ext uri="{FF2B5EF4-FFF2-40B4-BE49-F238E27FC236}">
                <a16:creationId xmlns:a16="http://schemas.microsoft.com/office/drawing/2014/main" id="{60D13A68-A9FB-415A-982A-EF23197166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B2985A-9D07-47AE-8705-4D090DB5C0D0}"/>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478131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F6991-A24D-4DDF-8451-4EA6D9B0D7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7A5DD3-C439-450E-A222-E2CC4D0749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A8B1BD-F678-473F-970C-1B2E78746A47}"/>
              </a:ext>
            </a:extLst>
          </p:cNvPr>
          <p:cNvSpPr>
            <a:spLocks noGrp="1"/>
          </p:cNvSpPr>
          <p:nvPr>
            <p:ph type="dt" sz="half" idx="10"/>
          </p:nvPr>
        </p:nvSpPr>
        <p:spPr/>
        <p:txBody>
          <a:bodyPr/>
          <a:lstStyle/>
          <a:p>
            <a:fld id="{AC7AD84D-2E55-4090-8ED3-FF3362D8EB0A}" type="datetimeFigureOut">
              <a:rPr lang="en-US" smtClean="0"/>
              <a:t>8/21/2020</a:t>
            </a:fld>
            <a:endParaRPr lang="en-US"/>
          </a:p>
        </p:txBody>
      </p:sp>
      <p:sp>
        <p:nvSpPr>
          <p:cNvPr id="5" name="Footer Placeholder 4">
            <a:extLst>
              <a:ext uri="{FF2B5EF4-FFF2-40B4-BE49-F238E27FC236}">
                <a16:creationId xmlns:a16="http://schemas.microsoft.com/office/drawing/2014/main" id="{8DE997A1-C023-4698-A53F-3162F78348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3F043E-6401-43B9-A1CA-91C44ED2636A}"/>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3735824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4BE62-6D93-469D-872D-F57FD12F4E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4308EF-0039-43B5-BDFA-79C9D5E409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FA6C41-326D-4BAA-9AEA-21414BCE0E58}"/>
              </a:ext>
            </a:extLst>
          </p:cNvPr>
          <p:cNvSpPr>
            <a:spLocks noGrp="1"/>
          </p:cNvSpPr>
          <p:nvPr>
            <p:ph type="dt" sz="half" idx="10"/>
          </p:nvPr>
        </p:nvSpPr>
        <p:spPr/>
        <p:txBody>
          <a:bodyPr/>
          <a:lstStyle/>
          <a:p>
            <a:fld id="{AC7AD84D-2E55-4090-8ED3-FF3362D8EB0A}" type="datetimeFigureOut">
              <a:rPr lang="en-US" smtClean="0"/>
              <a:t>8/21/2020</a:t>
            </a:fld>
            <a:endParaRPr lang="en-US"/>
          </a:p>
        </p:txBody>
      </p:sp>
      <p:sp>
        <p:nvSpPr>
          <p:cNvPr id="5" name="Footer Placeholder 4">
            <a:extLst>
              <a:ext uri="{FF2B5EF4-FFF2-40B4-BE49-F238E27FC236}">
                <a16:creationId xmlns:a16="http://schemas.microsoft.com/office/drawing/2014/main" id="{6BA5461E-9311-4131-9C94-32D0029FAE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91970A-1D42-4054-8D5F-36D840CD2147}"/>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4033913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B70BF-2658-4E9D-B53C-9BDFD5D018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B8927-3A7E-4B76-B704-11DAEAF418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D53FB6-4218-4545-A221-AF8E8416DF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8FC0E7-3A14-475C-8067-8963EDC31395}"/>
              </a:ext>
            </a:extLst>
          </p:cNvPr>
          <p:cNvSpPr>
            <a:spLocks noGrp="1"/>
          </p:cNvSpPr>
          <p:nvPr>
            <p:ph type="dt" sz="half" idx="10"/>
          </p:nvPr>
        </p:nvSpPr>
        <p:spPr/>
        <p:txBody>
          <a:bodyPr/>
          <a:lstStyle/>
          <a:p>
            <a:fld id="{AC7AD84D-2E55-4090-8ED3-FF3362D8EB0A}" type="datetimeFigureOut">
              <a:rPr lang="en-US" smtClean="0"/>
              <a:t>8/21/2020</a:t>
            </a:fld>
            <a:endParaRPr lang="en-US"/>
          </a:p>
        </p:txBody>
      </p:sp>
      <p:sp>
        <p:nvSpPr>
          <p:cNvPr id="6" name="Footer Placeholder 5">
            <a:extLst>
              <a:ext uri="{FF2B5EF4-FFF2-40B4-BE49-F238E27FC236}">
                <a16:creationId xmlns:a16="http://schemas.microsoft.com/office/drawing/2014/main" id="{B0D613EC-61C2-4353-8CD4-D55BB88AAB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380E40-69E5-4481-9411-4E34E3E78251}"/>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3227381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206DA-2D1B-47F9-B82F-45213DCA65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8C93D9-ACFE-41B2-BB22-7EFE8654EE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6889C3-7052-4414-8919-5DA01CB104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A68771-5C28-4270-A7C4-878CDEE704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2D8702-13D4-422C-B71F-2E3017FAF7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26B91A-CD8F-41DA-8D53-11E43554AC56}"/>
              </a:ext>
            </a:extLst>
          </p:cNvPr>
          <p:cNvSpPr>
            <a:spLocks noGrp="1"/>
          </p:cNvSpPr>
          <p:nvPr>
            <p:ph type="dt" sz="half" idx="10"/>
          </p:nvPr>
        </p:nvSpPr>
        <p:spPr/>
        <p:txBody>
          <a:bodyPr/>
          <a:lstStyle/>
          <a:p>
            <a:fld id="{AC7AD84D-2E55-4090-8ED3-FF3362D8EB0A}" type="datetimeFigureOut">
              <a:rPr lang="en-US" smtClean="0"/>
              <a:t>8/21/2020</a:t>
            </a:fld>
            <a:endParaRPr lang="en-US"/>
          </a:p>
        </p:txBody>
      </p:sp>
      <p:sp>
        <p:nvSpPr>
          <p:cNvPr id="8" name="Footer Placeholder 7">
            <a:extLst>
              <a:ext uri="{FF2B5EF4-FFF2-40B4-BE49-F238E27FC236}">
                <a16:creationId xmlns:a16="http://schemas.microsoft.com/office/drawing/2014/main" id="{FBC18969-2F0B-4761-8668-CE59EDD203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EC431E-6A0B-4FDC-A788-9785D5D6ED23}"/>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3223753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81919-DE5A-4373-82DC-23F5A8E041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10C199-819B-46E6-BBBE-8B16E57FB3A3}"/>
              </a:ext>
            </a:extLst>
          </p:cNvPr>
          <p:cNvSpPr>
            <a:spLocks noGrp="1"/>
          </p:cNvSpPr>
          <p:nvPr>
            <p:ph type="dt" sz="half" idx="10"/>
          </p:nvPr>
        </p:nvSpPr>
        <p:spPr/>
        <p:txBody>
          <a:bodyPr/>
          <a:lstStyle/>
          <a:p>
            <a:fld id="{AC7AD84D-2E55-4090-8ED3-FF3362D8EB0A}" type="datetimeFigureOut">
              <a:rPr lang="en-US" smtClean="0"/>
              <a:t>8/21/2020</a:t>
            </a:fld>
            <a:endParaRPr lang="en-US"/>
          </a:p>
        </p:txBody>
      </p:sp>
      <p:sp>
        <p:nvSpPr>
          <p:cNvPr id="4" name="Footer Placeholder 3">
            <a:extLst>
              <a:ext uri="{FF2B5EF4-FFF2-40B4-BE49-F238E27FC236}">
                <a16:creationId xmlns:a16="http://schemas.microsoft.com/office/drawing/2014/main" id="{9662AF19-5F33-4E60-9DE9-D1071A8BE8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93DD7B-96C1-4B70-BB70-D45DC4A3F2BB}"/>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1838782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F168AF-2498-478D-8EFA-FF6BFBAAC21A}"/>
              </a:ext>
            </a:extLst>
          </p:cNvPr>
          <p:cNvSpPr>
            <a:spLocks noGrp="1"/>
          </p:cNvSpPr>
          <p:nvPr>
            <p:ph type="dt" sz="half" idx="10"/>
          </p:nvPr>
        </p:nvSpPr>
        <p:spPr/>
        <p:txBody>
          <a:bodyPr/>
          <a:lstStyle/>
          <a:p>
            <a:fld id="{AC7AD84D-2E55-4090-8ED3-FF3362D8EB0A}" type="datetimeFigureOut">
              <a:rPr lang="en-US" smtClean="0"/>
              <a:t>8/21/2020</a:t>
            </a:fld>
            <a:endParaRPr lang="en-US"/>
          </a:p>
        </p:txBody>
      </p:sp>
      <p:sp>
        <p:nvSpPr>
          <p:cNvPr id="3" name="Footer Placeholder 2">
            <a:extLst>
              <a:ext uri="{FF2B5EF4-FFF2-40B4-BE49-F238E27FC236}">
                <a16:creationId xmlns:a16="http://schemas.microsoft.com/office/drawing/2014/main" id="{BBC72B70-3DF6-4629-8C97-589D0564CC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92F3AD-E1BA-4081-85B1-4B5D20BDEC54}"/>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93413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DA7EE-CB9B-413B-8B6A-E4E534984D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E7B70D-B2AF-462E-B15B-D947397546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7E88FE-595E-4424-B3D8-A291552401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1904E3-3C77-4C57-A404-12FBE6E9E27B}"/>
              </a:ext>
            </a:extLst>
          </p:cNvPr>
          <p:cNvSpPr>
            <a:spLocks noGrp="1"/>
          </p:cNvSpPr>
          <p:nvPr>
            <p:ph type="dt" sz="half" idx="10"/>
          </p:nvPr>
        </p:nvSpPr>
        <p:spPr/>
        <p:txBody>
          <a:bodyPr/>
          <a:lstStyle/>
          <a:p>
            <a:fld id="{AC7AD84D-2E55-4090-8ED3-FF3362D8EB0A}" type="datetimeFigureOut">
              <a:rPr lang="en-US" smtClean="0"/>
              <a:t>8/21/2020</a:t>
            </a:fld>
            <a:endParaRPr lang="en-US"/>
          </a:p>
        </p:txBody>
      </p:sp>
      <p:sp>
        <p:nvSpPr>
          <p:cNvPr id="6" name="Footer Placeholder 5">
            <a:extLst>
              <a:ext uri="{FF2B5EF4-FFF2-40B4-BE49-F238E27FC236}">
                <a16:creationId xmlns:a16="http://schemas.microsoft.com/office/drawing/2014/main" id="{2668CC37-EEA9-43E2-8A57-202B866C8E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D49487-E7B1-4D6A-B644-162F6DE90213}"/>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3843094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771AE-49F2-44EE-8741-C98D6C7EA3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60DC75-344D-4A8A-A6BF-E5CFD8DB60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0D4060-7F87-41EC-AE6F-67D8EBE626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46286A-310F-4225-86F2-9D8D19D83DA4}"/>
              </a:ext>
            </a:extLst>
          </p:cNvPr>
          <p:cNvSpPr>
            <a:spLocks noGrp="1"/>
          </p:cNvSpPr>
          <p:nvPr>
            <p:ph type="dt" sz="half" idx="10"/>
          </p:nvPr>
        </p:nvSpPr>
        <p:spPr/>
        <p:txBody>
          <a:bodyPr/>
          <a:lstStyle/>
          <a:p>
            <a:fld id="{AC7AD84D-2E55-4090-8ED3-FF3362D8EB0A}" type="datetimeFigureOut">
              <a:rPr lang="en-US" smtClean="0"/>
              <a:t>8/21/2020</a:t>
            </a:fld>
            <a:endParaRPr lang="en-US"/>
          </a:p>
        </p:txBody>
      </p:sp>
      <p:sp>
        <p:nvSpPr>
          <p:cNvPr id="6" name="Footer Placeholder 5">
            <a:extLst>
              <a:ext uri="{FF2B5EF4-FFF2-40B4-BE49-F238E27FC236}">
                <a16:creationId xmlns:a16="http://schemas.microsoft.com/office/drawing/2014/main" id="{E35C2F42-4013-4A5F-9C52-1911E7B0C0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779416-A28F-4A37-884C-480EB4BBBE2F}"/>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3991749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7D6A84-5CAA-46EC-8B73-3BA70688F3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2C4ABA-AB51-4F9C-9B17-6848D33EAE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77DAD6-CACA-4FAF-B721-58597B5B12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7AD84D-2E55-4090-8ED3-FF3362D8EB0A}" type="datetimeFigureOut">
              <a:rPr lang="en-US" smtClean="0"/>
              <a:t>8/21/2020</a:t>
            </a:fld>
            <a:endParaRPr lang="en-US"/>
          </a:p>
        </p:txBody>
      </p:sp>
      <p:sp>
        <p:nvSpPr>
          <p:cNvPr id="5" name="Footer Placeholder 4">
            <a:extLst>
              <a:ext uri="{FF2B5EF4-FFF2-40B4-BE49-F238E27FC236}">
                <a16:creationId xmlns:a16="http://schemas.microsoft.com/office/drawing/2014/main" id="{84190BD8-B16B-4819-BA83-C1A3BD4428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D5C834-C71E-4E10-8451-C04B15C783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632F56-3308-4FA1-8E32-5018D79001BB}" type="slidenum">
              <a:rPr lang="en-US" smtClean="0"/>
              <a:t>‹#›</a:t>
            </a:fld>
            <a:endParaRPr lang="en-US"/>
          </a:p>
        </p:txBody>
      </p:sp>
    </p:spTree>
    <p:extLst>
      <p:ext uri="{BB962C8B-B14F-4D97-AF65-F5344CB8AC3E}">
        <p14:creationId xmlns:p14="http://schemas.microsoft.com/office/powerpoint/2010/main" val="4009306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54876740-FC2E-4276-84DC-712E8A10AC74}"/>
              </a:ext>
            </a:extLst>
          </p:cNvPr>
          <p:cNvSpPr>
            <a:spLocks noGrp="1"/>
          </p:cNvSpPr>
          <p:nvPr>
            <p:ph idx="1"/>
          </p:nvPr>
        </p:nvSpPr>
        <p:spPr>
          <a:xfrm>
            <a:off x="1286121" y="1654133"/>
            <a:ext cx="8743249" cy="3661714"/>
          </a:xfrm>
        </p:spPr>
        <p:txBody>
          <a:bodyPr>
            <a:noAutofit/>
          </a:bodyPr>
          <a:lstStyle/>
          <a:p>
            <a:pPr algn="l">
              <a:buFont typeface="Wingdings" panose="05000000000000000000" pitchFamily="2" charset="2"/>
              <a:buChar char="Ø"/>
            </a:pPr>
            <a:endParaRPr lang="en-IN" sz="1800" b="0" i="0" u="none" strike="noStrike" baseline="0" dirty="0">
              <a:solidFill>
                <a:srgbClr val="000000"/>
              </a:solidFill>
              <a:latin typeface="Times New Roman" panose="02020603050405020304" pitchFamily="18" charset="0"/>
            </a:endParaRPr>
          </a:p>
          <a:p>
            <a:pPr>
              <a:buFont typeface="Wingdings" panose="05000000000000000000" pitchFamily="2" charset="2"/>
              <a:buChar char="Ø"/>
            </a:pPr>
            <a:r>
              <a:rPr lang="en-US" sz="1800" b="0" i="0" u="none" strike="noStrike" baseline="0" dirty="0">
                <a:solidFill>
                  <a:srgbClr val="000000"/>
                </a:solidFill>
                <a:latin typeface="Times New Roman" panose="02020603050405020304" pitchFamily="18" charset="0"/>
              </a:rPr>
              <a:t>Under the Hood system call 	</a:t>
            </a:r>
          </a:p>
          <a:p>
            <a:pPr>
              <a:buFont typeface="Wingdings" panose="05000000000000000000" pitchFamily="2" charset="2"/>
              <a:buChar char="Ø"/>
            </a:pPr>
            <a:endParaRPr lang="en-US" sz="1800" b="0" i="0" u="none" strike="noStrike" baseline="0" dirty="0">
              <a:solidFill>
                <a:srgbClr val="000000"/>
              </a:solidFill>
              <a:latin typeface="Times New Roman" panose="02020603050405020304" pitchFamily="18" charset="0"/>
            </a:endParaRPr>
          </a:p>
          <a:p>
            <a:pPr>
              <a:buFont typeface="Wingdings" panose="05000000000000000000" pitchFamily="2" charset="2"/>
              <a:buChar char="Ø"/>
            </a:pPr>
            <a:r>
              <a:rPr lang="en-US" sz="1800" b="1" i="0" u="none" strike="noStrike" baseline="0" dirty="0">
                <a:solidFill>
                  <a:srgbClr val="000000"/>
                </a:solidFill>
                <a:latin typeface="Times New Roman" panose="02020603050405020304" pitchFamily="18" charset="0"/>
              </a:rPr>
              <a:t>Xv6: </a:t>
            </a:r>
            <a:r>
              <a:rPr lang="en-US" sz="1800" b="0" i="0" u="none" strike="noStrike" baseline="0" dirty="0">
                <a:solidFill>
                  <a:srgbClr val="000000"/>
                </a:solidFill>
                <a:latin typeface="Times New Roman" panose="02020603050405020304" pitchFamily="18" charset="0"/>
              </a:rPr>
              <a:t>read(), </a:t>
            </a:r>
            <a:r>
              <a:rPr lang="en-US" sz="1800" b="0" i="0" u="none" strike="noStrike" baseline="0" dirty="0" err="1">
                <a:solidFill>
                  <a:srgbClr val="000000"/>
                </a:solidFill>
                <a:latin typeface="Times New Roman" panose="02020603050405020304" pitchFamily="18" charset="0"/>
              </a:rPr>
              <a:t>tvinit</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mpmain</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alltraps</a:t>
            </a:r>
            <a:r>
              <a:rPr lang="en-US" sz="1800" b="0" i="0" u="none" strike="noStrike" baseline="0" dirty="0">
                <a:solidFill>
                  <a:srgbClr val="000000"/>
                </a:solidFill>
                <a:latin typeface="Times New Roman" panose="02020603050405020304" pitchFamily="18" charset="0"/>
              </a:rPr>
              <a:t>, traps, </a:t>
            </a:r>
            <a:r>
              <a:rPr lang="en-US" sz="1800" b="0" i="0" u="none" strike="noStrike" baseline="0" dirty="0" err="1">
                <a:solidFill>
                  <a:srgbClr val="000000"/>
                </a:solidFill>
                <a:latin typeface="Times New Roman" panose="02020603050405020304" pitchFamily="18" charset="0"/>
              </a:rPr>
              <a:t>syscall</a:t>
            </a:r>
            <a:r>
              <a:rPr lang="en-US" sz="1800" b="0" i="0" u="none" strike="noStrike" baseline="0" dirty="0">
                <a:solidFill>
                  <a:srgbClr val="000000"/>
                </a:solidFill>
                <a:latin typeface="Times New Roman" panose="02020603050405020304" pitchFamily="18" charset="0"/>
              </a:rPr>
              <a:t>() 	</a:t>
            </a:r>
          </a:p>
          <a:p>
            <a:pPr>
              <a:buFont typeface="Wingdings" panose="05000000000000000000" pitchFamily="2" charset="2"/>
              <a:buChar char="Ø"/>
            </a:pPr>
            <a:endParaRPr lang="en-US" sz="1800" b="0" i="0" u="none" strike="noStrike" baseline="0" dirty="0">
              <a:solidFill>
                <a:srgbClr val="000000"/>
              </a:solidFill>
              <a:latin typeface="Times New Roman" panose="02020603050405020304" pitchFamily="18" charset="0"/>
            </a:endParaRPr>
          </a:p>
          <a:p>
            <a:pPr>
              <a:buFont typeface="Wingdings" panose="05000000000000000000" pitchFamily="2" charset="2"/>
              <a:buChar char="Ø"/>
            </a:pPr>
            <a:r>
              <a:rPr lang="en-IN" sz="1800" b="0" i="0" u="none" strike="noStrike" baseline="0" dirty="0">
                <a:solidFill>
                  <a:srgbClr val="000000"/>
                </a:solidFill>
                <a:latin typeface="Times New Roman" panose="02020603050405020304" pitchFamily="18" charset="0"/>
              </a:rPr>
              <a:t>Understand </a:t>
            </a:r>
            <a:r>
              <a:rPr lang="en-IN" sz="1800" b="0" i="0" u="none" strike="noStrike" baseline="0" dirty="0" err="1">
                <a:solidFill>
                  <a:srgbClr val="000000"/>
                </a:solidFill>
                <a:latin typeface="Times New Roman" panose="02020603050405020304" pitchFamily="18" charset="0"/>
              </a:rPr>
              <a:t>usys.s</a:t>
            </a:r>
            <a:r>
              <a:rPr lang="en-IN" sz="1800" b="0" i="0" u="none" strike="noStrike" baseline="0" dirty="0">
                <a:solidFill>
                  <a:srgbClr val="000000"/>
                </a:solidFill>
                <a:latin typeface="Times New Roman" panose="02020603050405020304" pitchFamily="18" charset="0"/>
              </a:rPr>
              <a:t>, </a:t>
            </a:r>
            <a:r>
              <a:rPr lang="en-IN" sz="1800" b="0" i="0" u="none" strike="noStrike" baseline="0" dirty="0" err="1">
                <a:solidFill>
                  <a:srgbClr val="000000"/>
                </a:solidFill>
                <a:latin typeface="Times New Roman" panose="02020603050405020304" pitchFamily="18" charset="0"/>
              </a:rPr>
              <a:t>main.c</a:t>
            </a:r>
            <a:r>
              <a:rPr lang="en-IN" sz="1800" b="0" i="0" u="none" strike="noStrike" baseline="0" dirty="0">
                <a:solidFill>
                  <a:srgbClr val="000000"/>
                </a:solidFill>
                <a:latin typeface="Times New Roman" panose="02020603050405020304" pitchFamily="18" charset="0"/>
              </a:rPr>
              <a:t>, </a:t>
            </a:r>
            <a:r>
              <a:rPr lang="en-IN" sz="1800" b="0" i="0" u="none" strike="noStrike" baseline="0" dirty="0" err="1">
                <a:solidFill>
                  <a:srgbClr val="000000"/>
                </a:solidFill>
                <a:latin typeface="Times New Roman" panose="02020603050405020304" pitchFamily="18" charset="0"/>
              </a:rPr>
              <a:t>trap.c</a:t>
            </a:r>
            <a:r>
              <a:rPr lang="en-IN" sz="1800" b="0" i="0" u="none" strike="noStrike" baseline="0" dirty="0">
                <a:solidFill>
                  <a:srgbClr val="000000"/>
                </a:solidFill>
                <a:latin typeface="Times New Roman" panose="02020603050405020304" pitchFamily="18" charset="0"/>
              </a:rPr>
              <a:t>, </a:t>
            </a:r>
            <a:r>
              <a:rPr lang="en-IN" sz="1800" b="0" i="0" u="none" strike="noStrike" baseline="0" dirty="0" err="1">
                <a:solidFill>
                  <a:srgbClr val="000000"/>
                </a:solidFill>
                <a:latin typeface="Times New Roman" panose="02020603050405020304" pitchFamily="18" charset="0"/>
              </a:rPr>
              <a:t>mmu.h</a:t>
            </a:r>
            <a:r>
              <a:rPr lang="en-IN" sz="1800" b="0" i="0" u="none" strike="noStrike" baseline="0" dirty="0">
                <a:solidFill>
                  <a:srgbClr val="000000"/>
                </a:solidFill>
                <a:latin typeface="Times New Roman" panose="02020603050405020304" pitchFamily="18" charset="0"/>
              </a:rPr>
              <a:t>, </a:t>
            </a:r>
            <a:r>
              <a:rPr lang="en-IN" sz="1800" b="0" i="0" u="none" strike="noStrike" baseline="0" dirty="0" err="1">
                <a:solidFill>
                  <a:srgbClr val="000000"/>
                </a:solidFill>
                <a:latin typeface="Times New Roman" panose="02020603050405020304" pitchFamily="18" charset="0"/>
              </a:rPr>
              <a:t>vectors.s</a:t>
            </a:r>
            <a:r>
              <a:rPr lang="en-IN" sz="1800" b="0" i="0" u="none" strike="noStrike" baseline="0" dirty="0">
                <a:solidFill>
                  <a:srgbClr val="000000"/>
                </a:solidFill>
                <a:latin typeface="Times New Roman" panose="02020603050405020304" pitchFamily="18" charset="0"/>
              </a:rPr>
              <a:t>, </a:t>
            </a:r>
            <a:r>
              <a:rPr lang="en-IN" sz="1800" b="0" i="0" u="none" strike="noStrike" baseline="0" dirty="0" err="1">
                <a:solidFill>
                  <a:srgbClr val="000000"/>
                </a:solidFill>
                <a:latin typeface="Times New Roman" panose="02020603050405020304" pitchFamily="18" charset="0"/>
              </a:rPr>
              <a:t>trapasm.s</a:t>
            </a:r>
            <a:r>
              <a:rPr lang="en-IN" sz="1800" b="0" i="0" u="none" strike="noStrike" baseline="0" dirty="0">
                <a:solidFill>
                  <a:srgbClr val="000000"/>
                </a:solidFill>
                <a:latin typeface="Times New Roman" panose="02020603050405020304" pitchFamily="18" charset="0"/>
              </a:rPr>
              <a:t>, </a:t>
            </a:r>
            <a:r>
              <a:rPr lang="en-IN" sz="1800" b="0" i="0" u="none" strike="noStrike" baseline="0" dirty="0" err="1">
                <a:solidFill>
                  <a:srgbClr val="000000"/>
                </a:solidFill>
                <a:latin typeface="Times New Roman" panose="02020603050405020304" pitchFamily="18" charset="0"/>
              </a:rPr>
              <a:t>trap.c,traps.h</a:t>
            </a:r>
            <a:r>
              <a:rPr lang="en-IN" sz="1800" b="0" i="0" u="none" strike="noStrike" baseline="0" dirty="0">
                <a:solidFill>
                  <a:srgbClr val="000000"/>
                </a:solidFill>
                <a:latin typeface="Times New Roman" panose="02020603050405020304" pitchFamily="18" charset="0"/>
              </a:rPr>
              <a:t>, </a:t>
            </a:r>
            <a:r>
              <a:rPr lang="en-IN" sz="1800" b="0" i="0" u="none" strike="noStrike" baseline="0" dirty="0" err="1">
                <a:solidFill>
                  <a:srgbClr val="000000"/>
                </a:solidFill>
                <a:latin typeface="Times New Roman" panose="02020603050405020304" pitchFamily="18" charset="0"/>
              </a:rPr>
              <a:t>syscall.c</a:t>
            </a:r>
            <a:r>
              <a:rPr lang="en-IN" sz="1800" b="0" i="0" u="none" strike="noStrike" baseline="0" dirty="0">
                <a:solidFill>
                  <a:srgbClr val="000000"/>
                </a:solidFill>
                <a:latin typeface="Times New Roman" panose="02020603050405020304" pitchFamily="18" charset="0"/>
              </a:rPr>
              <a:t> 	</a:t>
            </a:r>
          </a:p>
          <a:p>
            <a:pPr>
              <a:buFont typeface="Wingdings" panose="05000000000000000000" pitchFamily="2" charset="2"/>
              <a:buChar char="Ø"/>
            </a:pPr>
            <a:endParaRPr lang="en-US" sz="1800" b="1" i="0" u="none" strike="noStrike" baseline="0" dirty="0">
              <a:solidFill>
                <a:srgbClr val="000000"/>
              </a:solidFill>
              <a:latin typeface="Times New Roman" panose="02020603050405020304" pitchFamily="18" charset="0"/>
            </a:endParaRPr>
          </a:p>
          <a:p>
            <a:pPr lvl="1">
              <a:buFont typeface="Wingdings" panose="05000000000000000000" pitchFamily="2" charset="2"/>
              <a:buChar char="Ø"/>
            </a:pPr>
            <a:endParaRPr lang="en-US" sz="1800" b="0" i="0" u="none" strike="noStrike" baseline="0" dirty="0">
              <a:solidFill>
                <a:srgbClr val="000000"/>
              </a:solidFill>
              <a:latin typeface="Times New Roman" panose="02020603050405020304" pitchFamily="18" charset="0"/>
            </a:endParaRPr>
          </a:p>
          <a:p>
            <a:pPr>
              <a:buFont typeface="Wingdings" panose="05000000000000000000" pitchFamily="2" charset="2"/>
              <a:buChar char="Ø"/>
            </a:pPr>
            <a:endParaRPr lang="en-US" sz="1800" b="0" i="0" u="none" strike="noStrike" baseline="0" dirty="0">
              <a:solidFill>
                <a:srgbClr val="000000"/>
              </a:solidFill>
              <a:latin typeface="Times New Roman" panose="02020603050405020304" pitchFamily="18" charset="0"/>
            </a:endParaRPr>
          </a:p>
          <a:p>
            <a:pPr algn="just">
              <a:buFont typeface="Wingdings" panose="05000000000000000000" pitchFamily="2" charset="2"/>
              <a:buChar char="Ø"/>
            </a:pPr>
            <a:endParaRPr lang="en-IN" sz="1800" dirty="0"/>
          </a:p>
        </p:txBody>
      </p:sp>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Title 5">
            <a:extLst>
              <a:ext uri="{FF2B5EF4-FFF2-40B4-BE49-F238E27FC236}">
                <a16:creationId xmlns:a16="http://schemas.microsoft.com/office/drawing/2014/main" id="{3AC61998-DA45-41A1-B2F5-A02D0C3BC071}"/>
              </a:ext>
            </a:extLst>
          </p:cNvPr>
          <p:cNvSpPr>
            <a:spLocks noGrp="1"/>
          </p:cNvSpPr>
          <p:nvPr>
            <p:ph type="title"/>
          </p:nvPr>
        </p:nvSpPr>
        <p:spPr>
          <a:xfrm>
            <a:off x="252753" y="219325"/>
            <a:ext cx="10515600" cy="1325563"/>
          </a:xfrm>
        </p:spPr>
        <p:txBody>
          <a:bodyPr>
            <a:normAutofit/>
          </a:bodyPr>
          <a:lstStyle/>
          <a:p>
            <a:r>
              <a:rPr lang="en-US" sz="2200" b="1" i="0" u="none" strike="noStrike" baseline="0" dirty="0">
                <a:solidFill>
                  <a:srgbClr val="C00000"/>
                </a:solidFill>
                <a:latin typeface="Times New Roman" panose="02020603050405020304" pitchFamily="18" charset="0"/>
              </a:rPr>
              <a:t>Session Outcome:</a:t>
            </a:r>
            <a:br>
              <a:rPr lang="en-US" sz="2200" b="1" i="0" u="none" strike="noStrike" baseline="0" dirty="0">
                <a:solidFill>
                  <a:srgbClr val="C00000"/>
                </a:solidFill>
                <a:latin typeface="Times New Roman" panose="02020603050405020304" pitchFamily="18" charset="0"/>
              </a:rPr>
            </a:br>
            <a:r>
              <a:rPr lang="en-US" sz="2200" b="1" i="0" u="none" strike="noStrike" baseline="0" dirty="0">
                <a:solidFill>
                  <a:srgbClr val="C00000"/>
                </a:solidFill>
                <a:latin typeface="Times New Roman" panose="02020603050405020304" pitchFamily="18" charset="0"/>
              </a:rPr>
              <a:t>Understand Under the Hood: The System Call 	</a:t>
            </a:r>
            <a:br>
              <a:rPr lang="en-US" sz="2200" b="1" i="0" u="none" strike="noStrike" baseline="0" dirty="0">
                <a:solidFill>
                  <a:srgbClr val="C00000"/>
                </a:solidFill>
                <a:latin typeface="Times New Roman" panose="02020603050405020304" pitchFamily="18" charset="0"/>
              </a:rPr>
            </a:br>
            <a:endParaRPr lang="en-IN" sz="2200" b="1" dirty="0">
              <a:solidFill>
                <a:srgbClr val="C00000"/>
              </a:solidFill>
            </a:endParaRPr>
          </a:p>
        </p:txBody>
      </p:sp>
    </p:spTree>
    <p:extLst>
      <p:ext uri="{BB962C8B-B14F-4D97-AF65-F5344CB8AC3E}">
        <p14:creationId xmlns:p14="http://schemas.microsoft.com/office/powerpoint/2010/main" val="485801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7" name="TextBox 16">
            <a:extLst>
              <a:ext uri="{FF2B5EF4-FFF2-40B4-BE49-F238E27FC236}">
                <a16:creationId xmlns:a16="http://schemas.microsoft.com/office/drawing/2014/main" id="{D7B9ED83-DDFA-4473-B6A6-AB2C7FB5B95C}"/>
              </a:ext>
            </a:extLst>
          </p:cNvPr>
          <p:cNvSpPr txBox="1"/>
          <p:nvPr/>
        </p:nvSpPr>
        <p:spPr>
          <a:xfrm>
            <a:off x="4963279" y="314765"/>
            <a:ext cx="5999319" cy="6247864"/>
          </a:xfrm>
          <a:prstGeom prst="rect">
            <a:avLst/>
          </a:prstGeom>
          <a:noFill/>
        </p:spPr>
        <p:txBody>
          <a:bodyPr wrap="square">
            <a:spAutoFit/>
          </a:bodyPr>
          <a:lstStyle/>
          <a:p>
            <a:pPr marL="123190" marR="71120" algn="just"/>
            <a:r>
              <a:rPr lang="en-US" sz="1600" dirty="0">
                <a:effectLst/>
                <a:latin typeface="Times New Roman" panose="02020603050405020304" pitchFamily="18" charset="0"/>
                <a:ea typeface="Times New Roman" panose="02020603050405020304" pitchFamily="18" charset="0"/>
              </a:rPr>
              <a:t>Now, let us look at the typical prototype of a system call. It has a system call name that is a function name and then it is passed some resource descriptor and parameters and typically would return an integer. So, the resource descriptor specifies what operating system resource is the target here. For example, it could be a file or a device; and as we have seen in the previous slides it could also specify a particular monitor. For example, if the resource descriptor is STDOUT then the resource in use here is the monitor.</a:t>
            </a:r>
            <a:endParaRPr lang="en-IN" sz="1600" dirty="0">
              <a:effectLst/>
              <a:latin typeface="Times New Roman" panose="02020603050405020304" pitchFamily="18" charset="0"/>
              <a:ea typeface="Times New Roman" panose="02020603050405020304" pitchFamily="18" charset="0"/>
            </a:endParaRPr>
          </a:p>
          <a:p>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123190" marR="75565" algn="just"/>
            <a:r>
              <a:rPr lang="en-US" sz="1600" dirty="0">
                <a:effectLst/>
                <a:latin typeface="Times New Roman" panose="02020603050405020304" pitchFamily="18" charset="0"/>
                <a:ea typeface="Times New Roman" panose="02020603050405020304" pitchFamily="18" charset="0"/>
              </a:rPr>
              <a:t>So, some system calls also do not specify this resource descriptor; in such a case, the system call is meant for that resource itself. For example, if we use the sleep system call, we only specify the time and no specific descriptor such as the file, a device and so on. This means that the current process wants to sleep for that given interval time.</a:t>
            </a:r>
          </a:p>
          <a:p>
            <a:pPr marL="123190" marR="75565" algn="just"/>
            <a:endParaRPr lang="en-US" sz="1600" dirty="0">
              <a:effectLst/>
              <a:latin typeface="Times New Roman" panose="02020603050405020304" pitchFamily="18" charset="0"/>
              <a:ea typeface="Times New Roman" panose="02020603050405020304" pitchFamily="18" charset="0"/>
            </a:endParaRPr>
          </a:p>
          <a:p>
            <a:pPr marL="123190" marR="75565" algn="just"/>
            <a:r>
              <a:rPr lang="en-US" sz="1600" dirty="0">
                <a:effectLst/>
                <a:latin typeface="Times New Roman" panose="02020603050405020304" pitchFamily="18" charset="0"/>
                <a:ea typeface="Times New Roman" panose="02020603050405020304" pitchFamily="18" charset="0"/>
              </a:rPr>
              <a:t>The next part is the parameters. So, these parameters are specific for the system call. For example, if we invoke read, write, open or close or any other system call, the parameters specified here is going to be very specific for each of these system calls. For example, the write system call has the parameter *</a:t>
            </a:r>
            <a:r>
              <a:rPr lang="en-US" sz="1600" dirty="0" err="1">
                <a:effectLst/>
                <a:latin typeface="Times New Roman" panose="02020603050405020304" pitchFamily="18" charset="0"/>
                <a:ea typeface="Times New Roman" panose="02020603050405020304" pitchFamily="18" charset="0"/>
              </a:rPr>
              <a:t>buf</a:t>
            </a:r>
            <a:r>
              <a:rPr lang="en-US" sz="1600" dirty="0">
                <a:effectLst/>
                <a:latin typeface="Times New Roman" panose="02020603050405020304" pitchFamily="18" charset="0"/>
                <a:ea typeface="Times New Roman" panose="02020603050405020304" pitchFamily="18" charset="0"/>
              </a:rPr>
              <a:t> that is a void pointer and the count. So, the open or the close or any other system call would</a:t>
            </a:r>
            <a:r>
              <a:rPr lang="en-US" sz="1600" spc="19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have different set of parameters. So, essentially these parameters are very specific to the type of the system call.</a:t>
            </a:r>
            <a:endParaRPr lang="en-IN" sz="1600" dirty="0">
              <a:effectLst/>
              <a:latin typeface="Times New Roman" panose="02020603050405020304" pitchFamily="18" charset="0"/>
              <a:ea typeface="Times New Roman" panose="02020603050405020304" pitchFamily="18" charset="0"/>
            </a:endParaRPr>
          </a:p>
          <a:p>
            <a:pPr marL="123190" marR="75565" algn="just"/>
            <a:endParaRPr lang="en-IN" sz="16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2B6C3221-5510-4BAF-B311-FB0CBC720D26}"/>
              </a:ext>
            </a:extLst>
          </p:cNvPr>
          <p:cNvPicPr>
            <a:picLocks noChangeAspect="1"/>
          </p:cNvPicPr>
          <p:nvPr/>
        </p:nvPicPr>
        <p:blipFill>
          <a:blip r:embed="rId3"/>
          <a:stretch>
            <a:fillRect/>
          </a:stretch>
        </p:blipFill>
        <p:spPr>
          <a:xfrm>
            <a:off x="168075" y="834584"/>
            <a:ext cx="4795204" cy="5208227"/>
          </a:xfrm>
          <a:prstGeom prst="rect">
            <a:avLst/>
          </a:prstGeom>
        </p:spPr>
      </p:pic>
    </p:spTree>
    <p:extLst>
      <p:ext uri="{BB962C8B-B14F-4D97-AF65-F5344CB8AC3E}">
        <p14:creationId xmlns:p14="http://schemas.microsoft.com/office/powerpoint/2010/main" val="4186580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6" name="TextBox 15">
            <a:extLst>
              <a:ext uri="{FF2B5EF4-FFF2-40B4-BE49-F238E27FC236}">
                <a16:creationId xmlns:a16="http://schemas.microsoft.com/office/drawing/2014/main" id="{8C7343D0-A194-4460-A0D2-B4F6C1C4EF0B}"/>
              </a:ext>
            </a:extLst>
          </p:cNvPr>
          <p:cNvSpPr txBox="1"/>
          <p:nvPr/>
        </p:nvSpPr>
        <p:spPr>
          <a:xfrm>
            <a:off x="1310847" y="580932"/>
            <a:ext cx="8677092" cy="3429144"/>
          </a:xfrm>
          <a:prstGeom prst="rect">
            <a:avLst/>
          </a:prstGeom>
          <a:noFill/>
        </p:spPr>
        <p:txBody>
          <a:bodyPr wrap="square">
            <a:spAutoFit/>
          </a:bodyPr>
          <a:lstStyle/>
          <a:p>
            <a:pPr marL="123190" marR="72390" algn="just">
              <a:spcAft>
                <a:spcPts val="0"/>
              </a:spcAft>
            </a:pPr>
            <a:r>
              <a:rPr lang="en-US" dirty="0">
                <a:effectLst/>
                <a:latin typeface="Times New Roman" panose="02020603050405020304" pitchFamily="18" charset="0"/>
                <a:ea typeface="Times New Roman" panose="02020603050405020304" pitchFamily="18" charset="0"/>
              </a:rPr>
              <a:t>The return type is typically int or integer, and sometimes it is a void. So, ‘int’ is typically used because in this way the operating system will be able to send the completion status of the system call, whether it had executed successfully or it had failed and so on. So, sometimes the return is also used to specify certain specific information about the system call. For example, in write the return is </a:t>
            </a:r>
            <a:r>
              <a:rPr lang="en-US" dirty="0" err="1">
                <a:effectLst/>
                <a:latin typeface="Times New Roman" panose="02020603050405020304" pitchFamily="18" charset="0"/>
                <a:ea typeface="Times New Roman" panose="02020603050405020304" pitchFamily="18" charset="0"/>
              </a:rPr>
              <a:t>ssize_t</a:t>
            </a:r>
            <a:r>
              <a:rPr lang="en-US" dirty="0">
                <a:effectLst/>
                <a:latin typeface="Times New Roman" panose="02020603050405020304" pitchFamily="18" charset="0"/>
                <a:ea typeface="Times New Roman" panose="02020603050405020304" pitchFamily="18" charset="0"/>
              </a:rPr>
              <a:t> which in fact, is </a:t>
            </a:r>
            <a:r>
              <a:rPr lang="en-US" dirty="0" err="1">
                <a:effectLst/>
                <a:latin typeface="Times New Roman" panose="02020603050405020304" pitchFamily="18" charset="0"/>
                <a:ea typeface="Times New Roman" panose="02020603050405020304" pitchFamily="18" charset="0"/>
              </a:rPr>
              <a:t>typdef</a:t>
            </a:r>
            <a:r>
              <a:rPr lang="en-US" dirty="0">
                <a:effectLst/>
                <a:latin typeface="Times New Roman" panose="02020603050405020304" pitchFamily="18" charset="0"/>
                <a:ea typeface="Times New Roman" panose="02020603050405020304" pitchFamily="18" charset="0"/>
              </a:rPr>
              <a:t> to integer and it specifies number of bytes that have been written to the file, specified int </a:t>
            </a:r>
            <a:r>
              <a:rPr lang="en-US" dirty="0" err="1">
                <a:effectLst/>
                <a:latin typeface="Times New Roman" panose="02020603050405020304" pitchFamily="18" charset="0"/>
                <a:ea typeface="Times New Roman" panose="02020603050405020304" pitchFamily="18" charset="0"/>
              </a:rPr>
              <a:t>fd</a:t>
            </a:r>
            <a:r>
              <a:rPr lang="en-US" dirty="0">
                <a:effectLst/>
                <a:latin typeface="Times New Roman" panose="02020603050405020304" pitchFamily="18" charset="0"/>
                <a:ea typeface="Times New Roman" panose="02020603050405020304" pitchFamily="18" charset="0"/>
              </a:rPr>
              <a:t>. So, the return type could also vary depending on the type of system call.</a:t>
            </a:r>
            <a:endParaRPr lang="en-IN" dirty="0">
              <a:effectLst/>
              <a:latin typeface="Times New Roman" panose="02020603050405020304" pitchFamily="18" charset="0"/>
              <a:ea typeface="Times New Roman" panose="02020603050405020304" pitchFamily="18" charset="0"/>
            </a:endParaRPr>
          </a:p>
          <a:p>
            <a:pPr>
              <a:spcBef>
                <a:spcPts val="50"/>
              </a:spcBef>
            </a:pPr>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marL="123190" marR="73660" algn="just">
              <a:spcAft>
                <a:spcPts val="0"/>
              </a:spcAft>
            </a:pPr>
            <a:r>
              <a:rPr lang="en-US" dirty="0">
                <a:effectLst/>
                <a:latin typeface="Times New Roman" panose="02020603050405020304" pitchFamily="18" charset="0"/>
                <a:ea typeface="Times New Roman" panose="02020603050405020304" pitchFamily="18" charset="0"/>
              </a:rPr>
              <a:t>The next thing what we will look at:</a:t>
            </a:r>
          </a:p>
          <a:p>
            <a:pPr marL="123190" marR="73660" algn="just">
              <a:spcAft>
                <a:spcPts val="0"/>
              </a:spcAft>
            </a:pPr>
            <a:endParaRPr lang="en-US" dirty="0">
              <a:latin typeface="Times New Roman" panose="02020603050405020304" pitchFamily="18" charset="0"/>
              <a:ea typeface="Times New Roman" panose="02020603050405020304" pitchFamily="18" charset="0"/>
            </a:endParaRPr>
          </a:p>
          <a:p>
            <a:pPr marL="123190" marR="71755" algn="just">
              <a:spcAft>
                <a:spcPts val="0"/>
              </a:spcAft>
            </a:pPr>
            <a:r>
              <a:rPr lang="en-US" b="1" dirty="0">
                <a:latin typeface="Times New Roman" panose="02020603050405020304" pitchFamily="18" charset="0"/>
                <a:ea typeface="Times New Roman" panose="02020603050405020304" pitchFamily="18" charset="0"/>
              </a:rPr>
              <a:t>H</a:t>
            </a:r>
            <a:r>
              <a:rPr lang="en-US" b="1" dirty="0">
                <a:effectLst/>
                <a:latin typeface="Times New Roman" panose="02020603050405020304" pitchFamily="18" charset="0"/>
                <a:ea typeface="Times New Roman" panose="02020603050405020304" pitchFamily="18" charset="0"/>
              </a:rPr>
              <a:t>ow are the parameters such as the resource descriptor and the other parameters passed to the kernel?</a:t>
            </a:r>
            <a:endParaRPr lang="en-IN"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47287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7" name="TextBox 16">
            <a:extLst>
              <a:ext uri="{FF2B5EF4-FFF2-40B4-BE49-F238E27FC236}">
                <a16:creationId xmlns:a16="http://schemas.microsoft.com/office/drawing/2014/main" id="{69EFA749-30E0-4245-A906-0B3B0F77D6A0}"/>
              </a:ext>
            </a:extLst>
          </p:cNvPr>
          <p:cNvSpPr txBox="1"/>
          <p:nvPr/>
        </p:nvSpPr>
        <p:spPr>
          <a:xfrm flipH="1">
            <a:off x="5038190" y="292280"/>
            <a:ext cx="5909142" cy="6370975"/>
          </a:xfrm>
          <a:prstGeom prst="rect">
            <a:avLst/>
          </a:prstGeom>
          <a:noFill/>
        </p:spPr>
        <p:txBody>
          <a:bodyPr wrap="square">
            <a:spAutoFit/>
          </a:bodyPr>
          <a:lstStyle/>
          <a:p>
            <a:pPr algn="just"/>
            <a:r>
              <a:rPr lang="en-US" sz="1700" dirty="0">
                <a:effectLst/>
                <a:latin typeface="Times New Roman" panose="02020603050405020304" pitchFamily="18" charset="0"/>
                <a:ea typeface="Calibri" panose="020F0502020204030204" pitchFamily="34" charset="0"/>
                <a:cs typeface="Times New Roman" panose="02020603050405020304" pitchFamily="18" charset="0"/>
              </a:rPr>
              <a:t>So essentially, there are three ways of doing so. </a:t>
            </a:r>
          </a:p>
          <a:p>
            <a:pPr algn="just"/>
            <a:r>
              <a:rPr lang="en-US" sz="1700" dirty="0">
                <a:effectLst/>
                <a:latin typeface="Times New Roman" panose="02020603050405020304" pitchFamily="18" charset="0"/>
                <a:ea typeface="Calibri" panose="020F0502020204030204" pitchFamily="34" charset="0"/>
                <a:cs typeface="Times New Roman" panose="02020603050405020304" pitchFamily="18" charset="0"/>
              </a:rPr>
              <a:t>The first is by pass by registers which is typically done in Linux; </a:t>
            </a:r>
          </a:p>
          <a:p>
            <a:pPr algn="just"/>
            <a:r>
              <a:rPr lang="en-US" sz="1700" dirty="0">
                <a:effectLst/>
                <a:latin typeface="Times New Roman" panose="02020603050405020304" pitchFamily="18" charset="0"/>
                <a:ea typeface="Calibri" panose="020F0502020204030204" pitchFamily="34" charset="0"/>
                <a:cs typeface="Times New Roman" panose="02020603050405020304" pitchFamily="18" charset="0"/>
              </a:rPr>
              <a:t>the second way is by passing through the user mode stack which is done in xv6; and</a:t>
            </a:r>
          </a:p>
          <a:p>
            <a:pPr algn="just"/>
            <a:r>
              <a:rPr lang="en-US" sz="1700" dirty="0">
                <a:effectLst/>
                <a:latin typeface="Times New Roman" panose="02020603050405020304" pitchFamily="18" charset="0"/>
                <a:ea typeface="Calibri" panose="020F0502020204030204" pitchFamily="34" charset="0"/>
                <a:cs typeface="Times New Roman" panose="02020603050405020304" pitchFamily="18" charset="0"/>
              </a:rPr>
              <a:t>the third way is by passing through a designated memory region.</a:t>
            </a:r>
          </a:p>
          <a:p>
            <a:pPr algn="just"/>
            <a:r>
              <a:rPr lang="en-US" sz="1700" dirty="0">
                <a:effectLst/>
                <a:latin typeface="Times New Roman" panose="02020603050405020304" pitchFamily="18" charset="0"/>
                <a:ea typeface="Calibri" panose="020F0502020204030204" pitchFamily="34" charset="0"/>
                <a:cs typeface="Times New Roman" panose="02020603050405020304" pitchFamily="18" charset="0"/>
              </a:rPr>
              <a:t>So, in this particular case (third case), what is done is that in the user process itself, a designated region most likely in the heap would be used to save the various parameters that is needed to be passed to the system call; and the address to this region in the heap is passed through the registers. So, we will look at the other two cases that is pass by registers and pass via user mode stack in more detail.</a:t>
            </a:r>
          </a:p>
          <a:p>
            <a:pPr algn="just"/>
            <a:endParaRPr lang="en-US" sz="1700" dirty="0">
              <a:latin typeface="Times New Roman" panose="02020603050405020304" pitchFamily="18" charset="0"/>
              <a:cs typeface="Times New Roman" panose="02020603050405020304" pitchFamily="18" charset="0"/>
            </a:endParaRPr>
          </a:p>
          <a:p>
            <a:pPr algn="just"/>
            <a:r>
              <a:rPr lang="en-US" sz="1700" dirty="0">
                <a:effectLst/>
                <a:latin typeface="Times New Roman" panose="02020603050405020304" pitchFamily="18" charset="0"/>
                <a:ea typeface="Times New Roman" panose="02020603050405020304" pitchFamily="18" charset="0"/>
              </a:rPr>
              <a:t>Now Pass by Registers which is used by Linux system calls would use the registers present in the processor to pass parameters to the kernel. So, we know we have already seen an example of this, of how the %</a:t>
            </a:r>
            <a:r>
              <a:rPr lang="en-US" sz="1700" dirty="0" err="1">
                <a:effectLst/>
                <a:latin typeface="Times New Roman" panose="02020603050405020304" pitchFamily="18" charset="0"/>
                <a:ea typeface="Times New Roman" panose="02020603050405020304" pitchFamily="18" charset="0"/>
              </a:rPr>
              <a:t>eax</a:t>
            </a:r>
            <a:r>
              <a:rPr lang="en-US" sz="1700" dirty="0">
                <a:effectLst/>
                <a:latin typeface="Times New Roman" panose="02020603050405020304" pitchFamily="18" charset="0"/>
                <a:ea typeface="Times New Roman" panose="02020603050405020304" pitchFamily="18" charset="0"/>
              </a:rPr>
              <a:t> register is used to pass the system call number from the user process to the operating system. In a similar </a:t>
            </a:r>
            <a:r>
              <a:rPr lang="en-US" sz="1700" spc="-15" dirty="0">
                <a:effectLst/>
                <a:latin typeface="Times New Roman" panose="02020603050405020304" pitchFamily="18" charset="0"/>
                <a:ea typeface="Times New Roman" panose="02020603050405020304" pitchFamily="18" charset="0"/>
              </a:rPr>
              <a:t>way, </a:t>
            </a:r>
            <a:r>
              <a:rPr lang="en-US" sz="1700" dirty="0">
                <a:effectLst/>
                <a:latin typeface="Times New Roman" panose="02020603050405020304" pitchFamily="18" charset="0"/>
                <a:ea typeface="Times New Roman" panose="02020603050405020304" pitchFamily="18" charset="0"/>
              </a:rPr>
              <a:t>other registers such as the %</a:t>
            </a:r>
            <a:r>
              <a:rPr lang="en-US" sz="1700" dirty="0" err="1">
                <a:effectLst/>
                <a:latin typeface="Times New Roman" panose="02020603050405020304" pitchFamily="18" charset="0"/>
                <a:ea typeface="Times New Roman" panose="02020603050405020304" pitchFamily="18" charset="0"/>
              </a:rPr>
              <a:t>ebx</a:t>
            </a:r>
            <a:r>
              <a:rPr lang="en-US" sz="1700" dirty="0">
                <a:effectLst/>
                <a:latin typeface="Times New Roman" panose="02020603050405020304" pitchFamily="18" charset="0"/>
                <a:ea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rPr>
              <a:t>ecx</a:t>
            </a:r>
            <a:r>
              <a:rPr lang="en-US" sz="1700" dirty="0">
                <a:effectLst/>
                <a:latin typeface="Times New Roman" panose="02020603050405020304" pitchFamily="18" charset="0"/>
                <a:ea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rPr>
              <a:t>esi</a:t>
            </a:r>
            <a:r>
              <a:rPr lang="en-US" sz="1700" dirty="0">
                <a:effectLst/>
                <a:latin typeface="Times New Roman" panose="02020603050405020304" pitchFamily="18" charset="0"/>
                <a:ea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rPr>
              <a:t>edi</a:t>
            </a:r>
            <a:r>
              <a:rPr lang="en-US" sz="1700" dirty="0">
                <a:effectLst/>
                <a:latin typeface="Times New Roman" panose="02020603050405020304" pitchFamily="18" charset="0"/>
                <a:ea typeface="Times New Roman" panose="02020603050405020304" pitchFamily="18" charset="0"/>
              </a:rPr>
              <a:t>, and %</a:t>
            </a:r>
            <a:r>
              <a:rPr lang="en-US" sz="1700" dirty="0" err="1">
                <a:effectLst/>
                <a:latin typeface="Times New Roman" panose="02020603050405020304" pitchFamily="18" charset="0"/>
                <a:ea typeface="Times New Roman" panose="02020603050405020304" pitchFamily="18" charset="0"/>
              </a:rPr>
              <a:t>ebp</a:t>
            </a:r>
            <a:r>
              <a:rPr lang="en-US" sz="1700" dirty="0">
                <a:effectLst/>
                <a:latin typeface="Times New Roman" panose="02020603050405020304" pitchFamily="18" charset="0"/>
                <a:ea typeface="Times New Roman" panose="02020603050405020304" pitchFamily="18" charset="0"/>
              </a:rPr>
              <a:t> are used to pass the various parameters of the system call from the user process to the kernel. If the system call has more than 6 arguments then a pointer to a block structure containing the argument list is passed to the kernel.</a:t>
            </a:r>
            <a:endParaRPr lang="en-IN" sz="1700" dirty="0">
              <a:effectLst/>
              <a:latin typeface="Times New Roman" panose="02020603050405020304" pitchFamily="18" charset="0"/>
              <a:ea typeface="Times New Roman" panose="02020603050405020304" pitchFamily="18" charset="0"/>
            </a:endParaRPr>
          </a:p>
          <a:p>
            <a:pPr algn="just"/>
            <a:endParaRPr lang="en-IN" sz="17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E9E434D-ADF4-48D1-9730-C06EC89C8444}"/>
              </a:ext>
            </a:extLst>
          </p:cNvPr>
          <p:cNvPicPr>
            <a:picLocks noChangeAspect="1"/>
          </p:cNvPicPr>
          <p:nvPr/>
        </p:nvPicPr>
        <p:blipFill>
          <a:blip r:embed="rId3"/>
          <a:stretch>
            <a:fillRect/>
          </a:stretch>
        </p:blipFill>
        <p:spPr>
          <a:xfrm>
            <a:off x="266106" y="688963"/>
            <a:ext cx="4462986" cy="2690293"/>
          </a:xfrm>
          <a:prstGeom prst="rect">
            <a:avLst/>
          </a:prstGeom>
        </p:spPr>
      </p:pic>
      <p:pic>
        <p:nvPicPr>
          <p:cNvPr id="6" name="Picture 5">
            <a:extLst>
              <a:ext uri="{FF2B5EF4-FFF2-40B4-BE49-F238E27FC236}">
                <a16:creationId xmlns:a16="http://schemas.microsoft.com/office/drawing/2014/main" id="{66E05D38-B077-4BE5-A9C1-8065BCA2243B}"/>
              </a:ext>
            </a:extLst>
          </p:cNvPr>
          <p:cNvPicPr>
            <a:picLocks noChangeAspect="1"/>
          </p:cNvPicPr>
          <p:nvPr/>
        </p:nvPicPr>
        <p:blipFill>
          <a:blip r:embed="rId4"/>
          <a:stretch>
            <a:fillRect/>
          </a:stretch>
        </p:blipFill>
        <p:spPr>
          <a:xfrm>
            <a:off x="-72760" y="3688720"/>
            <a:ext cx="4801852" cy="2452133"/>
          </a:xfrm>
          <a:prstGeom prst="rect">
            <a:avLst/>
          </a:prstGeom>
        </p:spPr>
      </p:pic>
    </p:spTree>
    <p:extLst>
      <p:ext uri="{BB962C8B-B14F-4D97-AF65-F5344CB8AC3E}">
        <p14:creationId xmlns:p14="http://schemas.microsoft.com/office/powerpoint/2010/main" val="3597264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4" name="Picture 3">
            <a:extLst>
              <a:ext uri="{FF2B5EF4-FFF2-40B4-BE49-F238E27FC236}">
                <a16:creationId xmlns:a16="http://schemas.microsoft.com/office/drawing/2014/main" id="{E39AFF9F-9B0B-49B4-838C-EE31A2B7F0B4}"/>
              </a:ext>
            </a:extLst>
          </p:cNvPr>
          <p:cNvPicPr>
            <a:picLocks noChangeAspect="1"/>
          </p:cNvPicPr>
          <p:nvPr/>
        </p:nvPicPr>
        <p:blipFill>
          <a:blip r:embed="rId3"/>
          <a:stretch>
            <a:fillRect/>
          </a:stretch>
        </p:blipFill>
        <p:spPr>
          <a:xfrm>
            <a:off x="145482" y="85173"/>
            <a:ext cx="5270900" cy="4131258"/>
          </a:xfrm>
          <a:prstGeom prst="rect">
            <a:avLst/>
          </a:prstGeom>
        </p:spPr>
      </p:pic>
      <p:sp>
        <p:nvSpPr>
          <p:cNvPr id="16" name="TextBox 15">
            <a:extLst>
              <a:ext uri="{FF2B5EF4-FFF2-40B4-BE49-F238E27FC236}">
                <a16:creationId xmlns:a16="http://schemas.microsoft.com/office/drawing/2014/main" id="{9E5C30A3-70F6-4B09-9C32-3D425BE4CB43}"/>
              </a:ext>
            </a:extLst>
          </p:cNvPr>
          <p:cNvSpPr txBox="1"/>
          <p:nvPr/>
        </p:nvSpPr>
        <p:spPr>
          <a:xfrm>
            <a:off x="5517794" y="463003"/>
            <a:ext cx="5699496" cy="5909310"/>
          </a:xfrm>
          <a:prstGeom prst="rect">
            <a:avLst/>
          </a:prstGeom>
          <a:noFill/>
        </p:spPr>
        <p:txBody>
          <a:bodyPr wrap="square">
            <a:spAutoFit/>
          </a:bodyPr>
          <a:lstStyle/>
          <a:p>
            <a:pPr marL="123190" marR="75565" algn="just">
              <a:spcBef>
                <a:spcPts val="5"/>
              </a:spcBef>
              <a:spcAft>
                <a:spcPts val="0"/>
              </a:spcAft>
            </a:pPr>
            <a:r>
              <a:rPr lang="en-US" dirty="0">
                <a:effectLst/>
                <a:latin typeface="Times New Roman" panose="02020603050405020304" pitchFamily="18" charset="0"/>
                <a:ea typeface="Times New Roman" panose="02020603050405020304" pitchFamily="18" charset="0"/>
              </a:rPr>
              <a:t>Now, let us look at the second case that is Pass via the User Mode Stack and this is what is done in xv6. So, in this particular way, before the int 64 instruction is present various parameters in the system call are pushed onto the stack. For example, if the system call had 3 parameters; param 1, param 2, and param 3, so these three parameters are pushed into the user space stack and then the system call number moved into the %</a:t>
            </a:r>
            <a:r>
              <a:rPr lang="en-US" dirty="0" err="1">
                <a:effectLst/>
                <a:latin typeface="Times New Roman" panose="02020603050405020304" pitchFamily="18" charset="0"/>
                <a:ea typeface="Times New Roman" panose="02020603050405020304" pitchFamily="18" charset="0"/>
              </a:rPr>
              <a:t>eax</a:t>
            </a:r>
            <a:r>
              <a:rPr lang="en-US" dirty="0">
                <a:effectLst/>
                <a:latin typeface="Times New Roman" panose="02020603050405020304" pitchFamily="18" charset="0"/>
                <a:ea typeface="Times New Roman" panose="02020603050405020304" pitchFamily="18" charset="0"/>
              </a:rPr>
              <a:t> register. So, this here is the user space stack of the user process containing the 3 parameters.</a:t>
            </a:r>
            <a:r>
              <a:rPr lang="en-IN" dirty="0">
                <a:latin typeface="Times New Roman" panose="02020603050405020304" pitchFamily="18" charset="0"/>
                <a:ea typeface="Times New Roman" panose="02020603050405020304" pitchFamily="18" charset="0"/>
              </a:rPr>
              <a:t> </a:t>
            </a:r>
          </a:p>
          <a:p>
            <a:pPr marL="123190" marR="75565" algn="just">
              <a:spcBef>
                <a:spcPts val="5"/>
              </a:spcBef>
              <a:spcAft>
                <a:spcPts val="0"/>
              </a:spcAft>
            </a:pPr>
            <a:r>
              <a:rPr lang="en-US" dirty="0">
                <a:effectLst/>
                <a:latin typeface="Times New Roman" panose="02020603050405020304" pitchFamily="18" charset="0"/>
                <a:ea typeface="Times New Roman" panose="02020603050405020304" pitchFamily="18" charset="0"/>
              </a:rPr>
              <a:t>Now, when the INT instruction is executed, as we know, it triggers an interrupt causing the switch from the user space into the kernel space. Also as a result of this interrupt execution, as we have seen, there is the switch in the stack from the user space stack to the kernel space stack. This kernel stack is used to create what is known as the </a:t>
            </a:r>
            <a:r>
              <a:rPr lang="en-US" b="1" dirty="0" err="1">
                <a:effectLst/>
                <a:latin typeface="Times New Roman" panose="02020603050405020304" pitchFamily="18" charset="0"/>
                <a:ea typeface="Times New Roman" panose="02020603050405020304" pitchFamily="18" charset="0"/>
              </a:rPr>
              <a:t>trapframe</a:t>
            </a:r>
            <a:r>
              <a:rPr lang="en-US" dirty="0">
                <a:effectLst/>
                <a:latin typeface="Times New Roman" panose="02020603050405020304" pitchFamily="18" charset="0"/>
                <a:ea typeface="Times New Roman" panose="02020603050405020304" pitchFamily="18" charset="0"/>
              </a:rPr>
              <a:t>. Some of the entries in the </a:t>
            </a:r>
            <a:r>
              <a:rPr lang="en-US" dirty="0" err="1">
                <a:effectLst/>
                <a:latin typeface="Times New Roman" panose="02020603050405020304" pitchFamily="18" charset="0"/>
                <a:ea typeface="Times New Roman" panose="02020603050405020304" pitchFamily="18" charset="0"/>
              </a:rPr>
              <a:t>trapframe</a:t>
            </a:r>
            <a:r>
              <a:rPr lang="en-US" dirty="0">
                <a:effectLst/>
                <a:latin typeface="Times New Roman" panose="02020603050405020304" pitchFamily="18" charset="0"/>
                <a:ea typeface="Times New Roman" panose="02020603050405020304" pitchFamily="18" charset="0"/>
              </a:rPr>
              <a:t> are pushed into the stack automatically by the CPU. So, in particular, these registers specified in capitals letters are all pushed onto the kernel stack that is on to the </a:t>
            </a:r>
            <a:r>
              <a:rPr lang="en-US" dirty="0" err="1">
                <a:effectLst/>
                <a:latin typeface="Times New Roman" panose="02020603050405020304" pitchFamily="18" charset="0"/>
                <a:ea typeface="Times New Roman" panose="02020603050405020304" pitchFamily="18" charset="0"/>
              </a:rPr>
              <a:t>trapframe</a:t>
            </a:r>
            <a:r>
              <a:rPr lang="en-US" dirty="0">
                <a:effectLst/>
                <a:latin typeface="Times New Roman" panose="02020603050405020304" pitchFamily="18" charset="0"/>
                <a:ea typeface="Times New Roman" panose="02020603050405020304" pitchFamily="18" charset="0"/>
              </a:rPr>
              <a:t> by the CPU.</a:t>
            </a:r>
            <a:endParaRPr lang="en-IN"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C9C27959-F931-44A0-BBF6-59200A86ABCB}"/>
              </a:ext>
            </a:extLst>
          </p:cNvPr>
          <p:cNvSpPr txBox="1"/>
          <p:nvPr/>
        </p:nvSpPr>
        <p:spPr>
          <a:xfrm>
            <a:off x="0" y="4216431"/>
            <a:ext cx="5416382" cy="2446824"/>
          </a:xfrm>
          <a:prstGeom prst="rect">
            <a:avLst/>
          </a:prstGeom>
          <a:noFill/>
        </p:spPr>
        <p:txBody>
          <a:bodyPr wrap="square">
            <a:spAutoFit/>
          </a:bodyPr>
          <a:lstStyle/>
          <a:p>
            <a:pPr marL="123190" marR="77470" algn="just">
              <a:spcAft>
                <a:spcPts val="0"/>
              </a:spcAft>
            </a:pPr>
            <a:r>
              <a:rPr lang="en-US" sz="1700" dirty="0">
                <a:effectLst/>
                <a:latin typeface="Times New Roman" panose="02020603050405020304" pitchFamily="18" charset="0"/>
                <a:ea typeface="Times New Roman" panose="02020603050405020304" pitchFamily="18" charset="0"/>
              </a:rPr>
              <a:t>Now, the SS and ESP in </a:t>
            </a:r>
            <a:r>
              <a:rPr lang="en-US" sz="1700" dirty="0" err="1">
                <a:effectLst/>
                <a:latin typeface="Times New Roman" panose="02020603050405020304" pitchFamily="18" charset="0"/>
                <a:ea typeface="Times New Roman" panose="02020603050405020304" pitchFamily="18" charset="0"/>
              </a:rPr>
              <a:t>trapframe</a:t>
            </a:r>
            <a:r>
              <a:rPr lang="en-US" sz="1700" dirty="0">
                <a:effectLst/>
                <a:latin typeface="Times New Roman" panose="02020603050405020304" pitchFamily="18" charset="0"/>
                <a:ea typeface="Times New Roman" panose="02020603050405020304" pitchFamily="18" charset="0"/>
              </a:rPr>
              <a:t> box are the stack segment and the stack pointer, and these registers correspond to the user space stack. So, as we know before the INT 64 has been executed, the last known stack pointer was pointing to this particular location. And therefore, the contents of ESP will also point to this location in the user space stack. So, in this way, the kernel will then use the SS and the ESP from the </a:t>
            </a:r>
            <a:r>
              <a:rPr lang="en-US" sz="1700" dirty="0" err="1">
                <a:effectLst/>
                <a:latin typeface="Times New Roman" panose="02020603050405020304" pitchFamily="18" charset="0"/>
                <a:ea typeface="Times New Roman" panose="02020603050405020304" pitchFamily="18" charset="0"/>
              </a:rPr>
              <a:t>trapframe</a:t>
            </a:r>
            <a:r>
              <a:rPr lang="en-US" sz="1700" dirty="0">
                <a:effectLst/>
                <a:latin typeface="Times New Roman" panose="02020603050405020304" pitchFamily="18" charset="0"/>
                <a:ea typeface="Times New Roman" panose="02020603050405020304" pitchFamily="18" charset="0"/>
              </a:rPr>
              <a:t> to determine the various parameters for the system call.</a:t>
            </a:r>
            <a:endParaRPr lang="en-IN" sz="17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21440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4" name="Picture 3">
            <a:extLst>
              <a:ext uri="{FF2B5EF4-FFF2-40B4-BE49-F238E27FC236}">
                <a16:creationId xmlns:a16="http://schemas.microsoft.com/office/drawing/2014/main" id="{D2BEBEAD-67A8-40CE-A564-490EC38FD47E}"/>
              </a:ext>
            </a:extLst>
          </p:cNvPr>
          <p:cNvPicPr>
            <a:picLocks noChangeAspect="1"/>
          </p:cNvPicPr>
          <p:nvPr/>
        </p:nvPicPr>
        <p:blipFill>
          <a:blip r:embed="rId3"/>
          <a:stretch>
            <a:fillRect/>
          </a:stretch>
        </p:blipFill>
        <p:spPr>
          <a:xfrm>
            <a:off x="138842" y="357809"/>
            <a:ext cx="5509180" cy="5552661"/>
          </a:xfrm>
          <a:prstGeom prst="rect">
            <a:avLst/>
          </a:prstGeom>
        </p:spPr>
      </p:pic>
      <p:sp>
        <p:nvSpPr>
          <p:cNvPr id="16" name="TextBox 15">
            <a:extLst>
              <a:ext uri="{FF2B5EF4-FFF2-40B4-BE49-F238E27FC236}">
                <a16:creationId xmlns:a16="http://schemas.microsoft.com/office/drawing/2014/main" id="{58FD7B1C-5C18-433A-8FDA-005570786CDA}"/>
              </a:ext>
            </a:extLst>
          </p:cNvPr>
          <p:cNvSpPr txBox="1"/>
          <p:nvPr/>
        </p:nvSpPr>
        <p:spPr>
          <a:xfrm>
            <a:off x="5705368" y="357809"/>
            <a:ext cx="5610015" cy="6014467"/>
          </a:xfrm>
          <a:prstGeom prst="rect">
            <a:avLst/>
          </a:prstGeom>
          <a:noFill/>
        </p:spPr>
        <p:txBody>
          <a:bodyPr wrap="square">
            <a:spAutoFit/>
          </a:bodyPr>
          <a:lstStyle/>
          <a:p>
            <a:pPr marL="123190" marR="74295" algn="just">
              <a:spcBef>
                <a:spcPts val="5"/>
              </a:spcBef>
              <a:spcAft>
                <a:spcPts val="0"/>
              </a:spcAft>
            </a:pPr>
            <a:r>
              <a:rPr lang="en-US" sz="1600" dirty="0">
                <a:effectLst/>
                <a:latin typeface="Times New Roman" panose="02020603050405020304" pitchFamily="18" charset="0"/>
                <a:ea typeface="Times New Roman" panose="02020603050405020304" pitchFamily="18" charset="0"/>
              </a:rPr>
              <a:t>The next thing we will look at is how the return value is passed from the system call back to the user process. Again we will recollect that the entire reason for creating this </a:t>
            </a:r>
            <a:r>
              <a:rPr lang="en-US" sz="1600" dirty="0" err="1">
                <a:effectLst/>
                <a:latin typeface="Times New Roman" panose="02020603050405020304" pitchFamily="18" charset="0"/>
                <a:ea typeface="Times New Roman" panose="02020603050405020304" pitchFamily="18" charset="0"/>
              </a:rPr>
              <a:t>trapframe</a:t>
            </a:r>
            <a:r>
              <a:rPr lang="en-US" sz="1600" dirty="0">
                <a:effectLst/>
                <a:latin typeface="Times New Roman" panose="02020603050405020304" pitchFamily="18" charset="0"/>
                <a:ea typeface="Times New Roman" panose="02020603050405020304" pitchFamily="18" charset="0"/>
              </a:rPr>
              <a:t> in the kernel stack for the process is due to the reason that when the interrupt or the system call completes its execution, the entire state in the </a:t>
            </a:r>
            <a:r>
              <a:rPr lang="en-US" sz="1600" dirty="0" err="1">
                <a:effectLst/>
                <a:latin typeface="Times New Roman" panose="02020603050405020304" pitchFamily="18" charset="0"/>
                <a:ea typeface="Times New Roman" panose="02020603050405020304" pitchFamily="18" charset="0"/>
              </a:rPr>
              <a:t>trapframe</a:t>
            </a:r>
            <a:r>
              <a:rPr lang="en-US" sz="1600" dirty="0">
                <a:effectLst/>
                <a:latin typeface="Times New Roman" panose="02020603050405020304" pitchFamily="18" charset="0"/>
                <a:ea typeface="Times New Roman" panose="02020603050405020304" pitchFamily="18" charset="0"/>
              </a:rPr>
              <a:t> is restored back into the corresponding CPU registers, and it would result in the user process continuing to execute from where it had stopped, and also the context of the user process is restored with the help of the</a:t>
            </a:r>
            <a:r>
              <a:rPr lang="en-US" sz="1600" spc="5"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trapframe</a:t>
            </a:r>
            <a:r>
              <a:rPr lang="en-US" sz="1600" dirty="0">
                <a:effectLst/>
                <a:latin typeface="Times New Roman" panose="02020603050405020304" pitchFamily="18" charset="0"/>
                <a:ea typeface="Times New Roman" panose="02020603050405020304" pitchFamily="18" charset="0"/>
              </a:rPr>
              <a:t>.</a:t>
            </a:r>
            <a:endParaRPr lang="en-IN" sz="1600" dirty="0">
              <a:latin typeface="Times New Roman" panose="02020603050405020304" pitchFamily="18" charset="0"/>
              <a:ea typeface="Times New Roman" panose="02020603050405020304" pitchFamily="18" charset="0"/>
            </a:endParaRPr>
          </a:p>
          <a:p>
            <a:pPr marL="123190" marR="74295" algn="just">
              <a:spcBef>
                <a:spcPts val="5"/>
              </a:spcBef>
              <a:spcAft>
                <a:spcPts val="0"/>
              </a:spcAft>
            </a:pPr>
            <a:r>
              <a:rPr lang="en-US" sz="1600" dirty="0">
                <a:effectLst/>
                <a:latin typeface="Times New Roman" panose="02020603050405020304" pitchFamily="18" charset="0"/>
                <a:ea typeface="Times New Roman" panose="02020603050405020304" pitchFamily="18" charset="0"/>
              </a:rPr>
              <a:t>Now, in order to return a value from the system call which is executing in the kernel space back to the user space, so what is done is that the </a:t>
            </a:r>
            <a:r>
              <a:rPr lang="en-US" sz="1600" dirty="0" err="1">
                <a:effectLst/>
                <a:latin typeface="Times New Roman" panose="02020603050405020304" pitchFamily="18" charset="0"/>
                <a:ea typeface="Times New Roman" panose="02020603050405020304" pitchFamily="18" charset="0"/>
              </a:rPr>
              <a:t>eax</a:t>
            </a:r>
            <a:r>
              <a:rPr lang="en-US" sz="1600" dirty="0">
                <a:effectLst/>
                <a:latin typeface="Times New Roman" panose="02020603050405020304" pitchFamily="18" charset="0"/>
                <a:ea typeface="Times New Roman" panose="02020603050405020304" pitchFamily="18" charset="0"/>
              </a:rPr>
              <a:t> register in the </a:t>
            </a:r>
            <a:r>
              <a:rPr lang="en-US" sz="1600" dirty="0" err="1">
                <a:effectLst/>
                <a:latin typeface="Times New Roman" panose="02020603050405020304" pitchFamily="18" charset="0"/>
                <a:ea typeface="Times New Roman" panose="02020603050405020304" pitchFamily="18" charset="0"/>
              </a:rPr>
              <a:t>trapframe</a:t>
            </a:r>
            <a:r>
              <a:rPr lang="en-US" sz="1600" dirty="0">
                <a:effectLst/>
                <a:latin typeface="Times New Roman" panose="02020603050405020304" pitchFamily="18" charset="0"/>
                <a:ea typeface="Times New Roman" panose="02020603050405020304" pitchFamily="18" charset="0"/>
              </a:rPr>
              <a:t> is modified; essentially, we had seen that the </a:t>
            </a:r>
            <a:r>
              <a:rPr lang="en-US" sz="1600" dirty="0" err="1">
                <a:effectLst/>
                <a:latin typeface="Times New Roman" panose="02020603050405020304" pitchFamily="18" charset="0"/>
                <a:ea typeface="Times New Roman" panose="02020603050405020304" pitchFamily="18" charset="0"/>
              </a:rPr>
              <a:t>eax</a:t>
            </a:r>
            <a:r>
              <a:rPr lang="en-US" sz="1600" dirty="0">
                <a:effectLst/>
                <a:latin typeface="Times New Roman" panose="02020603050405020304" pitchFamily="18" charset="0"/>
                <a:ea typeface="Times New Roman" panose="02020603050405020304" pitchFamily="18" charset="0"/>
              </a:rPr>
              <a:t> register because of this particular instruction (mov </a:t>
            </a:r>
            <a:r>
              <a:rPr lang="en-US" sz="1600" dirty="0" err="1">
                <a:effectLst/>
                <a:latin typeface="Times New Roman" panose="02020603050405020304" pitchFamily="18" charset="0"/>
                <a:ea typeface="Times New Roman" panose="02020603050405020304" pitchFamily="18" charset="0"/>
              </a:rPr>
              <a:t>sysnum</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eax</a:t>
            </a:r>
            <a:r>
              <a:rPr lang="en-US" sz="1600" dirty="0">
                <a:effectLst/>
                <a:latin typeface="Times New Roman" panose="02020603050405020304" pitchFamily="18" charset="0"/>
                <a:ea typeface="Times New Roman" panose="02020603050405020304" pitchFamily="18" charset="0"/>
              </a:rPr>
              <a:t>) would contain the system call number.</a:t>
            </a:r>
            <a:endParaRPr lang="en-IN" sz="1600" dirty="0">
              <a:latin typeface="Times New Roman" panose="02020603050405020304" pitchFamily="18" charset="0"/>
              <a:ea typeface="Times New Roman" panose="02020603050405020304" pitchFamily="18" charset="0"/>
            </a:endParaRPr>
          </a:p>
          <a:p>
            <a:pPr marL="123190" marR="74295" algn="just">
              <a:spcBef>
                <a:spcPts val="5"/>
              </a:spcBef>
              <a:spcAft>
                <a:spcPts val="0"/>
              </a:spcAft>
            </a:pPr>
            <a:r>
              <a:rPr lang="en-US" sz="1600" dirty="0">
                <a:effectLst/>
                <a:latin typeface="Times New Roman" panose="02020603050405020304" pitchFamily="18" charset="0"/>
                <a:ea typeface="Times New Roman" panose="02020603050405020304" pitchFamily="18" charset="0"/>
              </a:rPr>
              <a:t>Now this system call number is overridden by the return value of the system call. So, this could be a negative number like -1 or a positive number as we have seen in the earlier slide. So, now when the system call executes and completes its execution and the context is transferred back to the user process, the entire </a:t>
            </a:r>
            <a:r>
              <a:rPr lang="en-US" sz="1600" dirty="0" err="1">
                <a:effectLst/>
                <a:latin typeface="Times New Roman" panose="02020603050405020304" pitchFamily="18" charset="0"/>
                <a:ea typeface="Times New Roman" panose="02020603050405020304" pitchFamily="18" charset="0"/>
              </a:rPr>
              <a:t>trapframe</a:t>
            </a:r>
            <a:r>
              <a:rPr lang="en-US" sz="1600" dirty="0">
                <a:effectLst/>
                <a:latin typeface="Times New Roman" panose="02020603050405020304" pitchFamily="18" charset="0"/>
                <a:ea typeface="Times New Roman" panose="02020603050405020304" pitchFamily="18" charset="0"/>
              </a:rPr>
              <a:t> including the new value of </a:t>
            </a:r>
            <a:r>
              <a:rPr lang="en-US" sz="1600" dirty="0" err="1">
                <a:effectLst/>
                <a:latin typeface="Times New Roman" panose="02020603050405020304" pitchFamily="18" charset="0"/>
                <a:ea typeface="Times New Roman" panose="02020603050405020304" pitchFamily="18" charset="0"/>
              </a:rPr>
              <a:t>eax</a:t>
            </a:r>
            <a:r>
              <a:rPr lang="en-US" sz="1600" dirty="0">
                <a:effectLst/>
                <a:latin typeface="Times New Roman" panose="02020603050405020304" pitchFamily="18" charset="0"/>
                <a:ea typeface="Times New Roman" panose="02020603050405020304" pitchFamily="18" charset="0"/>
              </a:rPr>
              <a:t> in the </a:t>
            </a:r>
            <a:r>
              <a:rPr lang="en-US" sz="1600" dirty="0" err="1">
                <a:effectLst/>
                <a:latin typeface="Times New Roman" panose="02020603050405020304" pitchFamily="18" charset="0"/>
                <a:ea typeface="Times New Roman" panose="02020603050405020304" pitchFamily="18" charset="0"/>
              </a:rPr>
              <a:t>trapframe</a:t>
            </a:r>
            <a:r>
              <a:rPr lang="en-US" sz="1600" dirty="0">
                <a:effectLst/>
                <a:latin typeface="Times New Roman" panose="02020603050405020304" pitchFamily="18" charset="0"/>
                <a:ea typeface="Times New Roman" panose="02020603050405020304" pitchFamily="18" charset="0"/>
              </a:rPr>
              <a:t> is restored back in to the registers of the CPU. The process continues to execute from this particular instruction.</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19565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8" name="Rectangle 2">
            <a:extLst>
              <a:ext uri="{FF2B5EF4-FFF2-40B4-BE49-F238E27FC236}">
                <a16:creationId xmlns:a16="http://schemas.microsoft.com/office/drawing/2014/main" id="{E3247FDF-C3C4-4826-973A-3CEBE160053F}"/>
              </a:ext>
            </a:extLst>
          </p:cNvPr>
          <p:cNvSpPr txBox="1">
            <a:spLocks noChangeArrowheads="1"/>
          </p:cNvSpPr>
          <p:nvPr/>
        </p:nvSpPr>
        <p:spPr>
          <a:xfrm>
            <a:off x="391886" y="1793777"/>
            <a:ext cx="8409516" cy="6953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1400" b="1" i="0" u="none" strike="noStrike" baseline="0" dirty="0">
              <a:solidFill>
                <a:srgbClr val="C00000"/>
              </a:solidFill>
              <a:latin typeface="URWPalladioL-Roma"/>
            </a:endParaRPr>
          </a:p>
          <a:p>
            <a:r>
              <a:rPr lang="en-US" sz="1400" b="1" i="0" u="none" strike="noStrike" baseline="0" dirty="0">
                <a:solidFill>
                  <a:srgbClr val="C00000"/>
                </a:solidFill>
                <a:latin typeface="URWPalladioL-Roma"/>
              </a:rPr>
              <a:t> </a:t>
            </a:r>
            <a:r>
              <a:rPr lang="en-US" sz="1800" b="1" i="0" u="none" strike="noStrike" baseline="0" dirty="0">
                <a:solidFill>
                  <a:srgbClr val="C00000"/>
                </a:solidFill>
                <a:latin typeface="URWPalladioL-Roma"/>
              </a:rPr>
              <a:t>2. Getting Into The Kernel: Issuing a Trap as specified in </a:t>
            </a:r>
            <a:r>
              <a:rPr lang="en-US" sz="1800" b="1" i="0" u="none" strike="noStrike" baseline="0" dirty="0" err="1">
                <a:solidFill>
                  <a:srgbClr val="C00000"/>
                </a:solidFill>
                <a:latin typeface="NimbusMonL-Regu"/>
              </a:rPr>
              <a:t>usys.S</a:t>
            </a:r>
            <a:endParaRPr lang="en-US" sz="1800" b="1" dirty="0">
              <a:solidFill>
                <a:srgbClr val="C00000"/>
              </a:solidFill>
              <a:latin typeface="NimbusMonL-Regu"/>
            </a:endParaRPr>
          </a:p>
          <a:p>
            <a:endParaRPr lang="en-US" altLang="en-US" sz="1400" b="1" dirty="0">
              <a:solidFill>
                <a:srgbClr val="C00000"/>
              </a:solidFill>
            </a:endParaRPr>
          </a:p>
        </p:txBody>
      </p:sp>
      <p:sp>
        <p:nvSpPr>
          <p:cNvPr id="16" name="TextBox 15">
            <a:extLst>
              <a:ext uri="{FF2B5EF4-FFF2-40B4-BE49-F238E27FC236}">
                <a16:creationId xmlns:a16="http://schemas.microsoft.com/office/drawing/2014/main" id="{39B34272-BCC5-48DD-A4C2-ABBF6D1F2708}"/>
              </a:ext>
            </a:extLst>
          </p:cNvPr>
          <p:cNvSpPr txBox="1"/>
          <p:nvPr/>
        </p:nvSpPr>
        <p:spPr>
          <a:xfrm>
            <a:off x="694542" y="2316507"/>
            <a:ext cx="6808304" cy="4524315"/>
          </a:xfrm>
          <a:prstGeom prst="rect">
            <a:avLst/>
          </a:prstGeom>
          <a:noFill/>
        </p:spPr>
        <p:txBody>
          <a:bodyPr wrap="square">
            <a:spAutoFit/>
          </a:bodyPr>
          <a:lstStyle/>
          <a:p>
            <a:pPr marL="285750" indent="-285750" algn="just">
              <a:buFont typeface="Wingdings" panose="05000000000000000000" pitchFamily="2" charset="2"/>
              <a:buChar char="Ø"/>
            </a:pPr>
            <a:r>
              <a:rPr lang="en-US" b="0" i="0" u="none" strike="noStrike" baseline="0" dirty="0">
                <a:latin typeface="URWPalladioL-Roma"/>
              </a:rPr>
              <a:t>The first step in a system call begins at user-level with an application.</a:t>
            </a:r>
          </a:p>
          <a:p>
            <a:pPr marL="285750" indent="-285750" algn="just">
              <a:buFont typeface="Wingdings" panose="05000000000000000000" pitchFamily="2" charset="2"/>
              <a:buChar char="Ø"/>
            </a:pPr>
            <a:r>
              <a:rPr lang="en-US" b="0" i="0" u="none" strike="noStrike" baseline="0" dirty="0">
                <a:latin typeface="URWPalladioL-Roma"/>
              </a:rPr>
              <a:t> The application that wishes to make a system call (such as </a:t>
            </a:r>
            <a:r>
              <a:rPr lang="en-US" b="0" i="0" u="none" strike="noStrike" baseline="0" dirty="0">
                <a:latin typeface="NimbusMonL-Regu"/>
              </a:rPr>
              <a:t>read()</a:t>
            </a:r>
            <a:r>
              <a:rPr lang="en-US" b="0" i="0" u="none" strike="noStrike" baseline="0" dirty="0">
                <a:latin typeface="URWPalladioL-Roma"/>
              </a:rPr>
              <a:t>) calls the relevant library routine. </a:t>
            </a:r>
          </a:p>
          <a:p>
            <a:pPr marL="285750" indent="-285750" algn="just">
              <a:buFont typeface="Wingdings" panose="05000000000000000000" pitchFamily="2" charset="2"/>
              <a:buChar char="Ø"/>
            </a:pPr>
            <a:r>
              <a:rPr lang="en-US" b="0" i="0" u="none" strike="noStrike" baseline="0" dirty="0">
                <a:latin typeface="URWPalladioL-Roma"/>
              </a:rPr>
              <a:t>Here we can see that the </a:t>
            </a:r>
            <a:r>
              <a:rPr lang="en-US" b="0" i="0" u="none" strike="noStrike" baseline="0" dirty="0">
                <a:latin typeface="NimbusMonL-Regu"/>
              </a:rPr>
              <a:t>read() </a:t>
            </a:r>
            <a:r>
              <a:rPr lang="en-US" b="0" i="0" u="none" strike="noStrike" baseline="0" dirty="0">
                <a:latin typeface="URWPalladioL-Roma"/>
              </a:rPr>
              <a:t>library function actually doesn’t do much at all; it moves the value 5 into the register </a:t>
            </a:r>
            <a:r>
              <a:rPr lang="en-US" b="0" i="0" u="none" strike="noStrike" baseline="0" dirty="0">
                <a:latin typeface="NimbusMonL-Regu"/>
              </a:rPr>
              <a:t>%</a:t>
            </a:r>
            <a:r>
              <a:rPr lang="en-US" b="0" i="0" u="none" strike="noStrike" baseline="0" dirty="0" err="1">
                <a:latin typeface="NimbusMonL-Regu"/>
              </a:rPr>
              <a:t>eax</a:t>
            </a:r>
            <a:r>
              <a:rPr lang="en-US" b="0" i="0" u="none" strike="noStrike" baseline="0" dirty="0">
                <a:latin typeface="NimbusMonL-Regu"/>
              </a:rPr>
              <a:t> </a:t>
            </a:r>
            <a:r>
              <a:rPr lang="en-US" b="0" i="0" u="none" strike="noStrike" baseline="0" dirty="0">
                <a:latin typeface="URWPalladioL-Roma"/>
              </a:rPr>
              <a:t>and issues the x86 trap instruction which is called </a:t>
            </a:r>
            <a:r>
              <a:rPr lang="en-US" b="1" i="0" u="none" strike="noStrike" baseline="0" dirty="0">
                <a:latin typeface="URWPalladioL-Bold"/>
              </a:rPr>
              <a:t>int </a:t>
            </a:r>
            <a:r>
              <a:rPr lang="en-US" b="0" i="0" u="none" strike="noStrike" baseline="0" dirty="0">
                <a:latin typeface="URWPalladioL-Roma"/>
              </a:rPr>
              <a:t>(short for “interrupt”).</a:t>
            </a:r>
          </a:p>
          <a:p>
            <a:pPr marL="285750" indent="-285750" algn="just">
              <a:buFont typeface="Wingdings" panose="05000000000000000000" pitchFamily="2" charset="2"/>
              <a:buChar char="Ø"/>
            </a:pPr>
            <a:r>
              <a:rPr lang="en-US" b="0" i="0" u="none" strike="noStrike" baseline="0" dirty="0">
                <a:latin typeface="URWPalladioL-Roma"/>
              </a:rPr>
              <a:t>The value in </a:t>
            </a:r>
            <a:r>
              <a:rPr lang="en-US" b="0" i="0" u="none" strike="noStrike" baseline="0" dirty="0">
                <a:latin typeface="NimbusMonL-Regu"/>
              </a:rPr>
              <a:t>%</a:t>
            </a:r>
            <a:r>
              <a:rPr lang="en-US" b="0" i="0" u="none" strike="noStrike" baseline="0" dirty="0" err="1">
                <a:latin typeface="NimbusMonL-Regu"/>
              </a:rPr>
              <a:t>eax</a:t>
            </a:r>
            <a:r>
              <a:rPr lang="en-US" b="0" i="0" u="none" strike="noStrike" baseline="0" dirty="0">
                <a:latin typeface="NimbusMonL-Regu"/>
              </a:rPr>
              <a:t> </a:t>
            </a:r>
            <a:r>
              <a:rPr lang="en-US" b="0" i="0" u="none" strike="noStrike" baseline="0" dirty="0">
                <a:latin typeface="URWPalladioL-Roma"/>
              </a:rPr>
              <a:t>is going to be used by the kernel to </a:t>
            </a:r>
            <a:r>
              <a:rPr lang="en-US" b="1" i="0" u="none" strike="noStrike" baseline="0" dirty="0">
                <a:latin typeface="URWPalladioL-Bold"/>
              </a:rPr>
              <a:t>vector </a:t>
            </a:r>
            <a:r>
              <a:rPr lang="en-US" b="0" i="0" u="none" strike="noStrike" baseline="0" dirty="0">
                <a:latin typeface="URWPalladioL-Roma"/>
              </a:rPr>
              <a:t>to the right </a:t>
            </a:r>
            <a:r>
              <a:rPr lang="en-US" b="0" i="0" u="none" strike="noStrike" baseline="0" dirty="0" err="1">
                <a:latin typeface="URWPalladioL-Roma"/>
              </a:rPr>
              <a:t>systemcall</a:t>
            </a:r>
            <a:r>
              <a:rPr lang="en-US" b="0" i="0" u="none" strike="noStrike" baseline="0" dirty="0">
                <a:latin typeface="URWPalladioL-Roma"/>
              </a:rPr>
              <a:t>, i.e., it determines which system call is being invoked. The </a:t>
            </a:r>
            <a:r>
              <a:rPr lang="en-US" b="0" i="0" u="none" strike="noStrike" baseline="0" dirty="0">
                <a:latin typeface="NimbusMonL-Regu"/>
              </a:rPr>
              <a:t>int </a:t>
            </a:r>
            <a:r>
              <a:rPr lang="en-US" b="0" i="0" u="none" strike="noStrike" baseline="0" dirty="0">
                <a:latin typeface="URWPalladioL-Roma"/>
              </a:rPr>
              <a:t>instruction takes one argument (here it is 64) which tells the hardware which trap type this is.</a:t>
            </a:r>
          </a:p>
          <a:p>
            <a:pPr marL="285750" indent="-285750" algn="just">
              <a:buFont typeface="Wingdings" panose="05000000000000000000" pitchFamily="2" charset="2"/>
              <a:buChar char="Ø"/>
            </a:pPr>
            <a:r>
              <a:rPr lang="en-US" b="0" i="0" u="none" strike="noStrike" baseline="0" dirty="0">
                <a:latin typeface="URWPalladioL-Roma"/>
              </a:rPr>
              <a:t> In xv6, trap 64 is used to handle system calls.</a:t>
            </a:r>
          </a:p>
          <a:p>
            <a:pPr marL="285750" indent="-285750" algn="just">
              <a:buFont typeface="Wingdings" panose="05000000000000000000" pitchFamily="2" charset="2"/>
              <a:buChar char="Ø"/>
            </a:pPr>
            <a:r>
              <a:rPr lang="en-US" b="0" i="0" u="none" strike="noStrike" baseline="0" dirty="0">
                <a:latin typeface="URWPalladioL-Roma"/>
              </a:rPr>
              <a:t>Any other arguments which are passed to the system call are passed on the stack.</a:t>
            </a:r>
            <a:endParaRPr lang="en-IN" dirty="0"/>
          </a:p>
          <a:p>
            <a:pPr marL="285750" indent="-285750" algn="just">
              <a:buFont typeface="Wingdings" panose="05000000000000000000" pitchFamily="2" charset="2"/>
              <a:buChar char="Ø"/>
            </a:pPr>
            <a:endParaRPr lang="en-US" b="0" i="0" u="none" strike="noStrike" baseline="0" dirty="0">
              <a:latin typeface="URWPalladioL-Roma"/>
            </a:endParaRPr>
          </a:p>
          <a:p>
            <a:pPr algn="just"/>
            <a:endParaRPr lang="en-US" dirty="0">
              <a:latin typeface="NimbusMonL-Regu"/>
            </a:endParaRPr>
          </a:p>
        </p:txBody>
      </p:sp>
      <p:sp>
        <p:nvSpPr>
          <p:cNvPr id="19" name="TextBox 18">
            <a:extLst>
              <a:ext uri="{FF2B5EF4-FFF2-40B4-BE49-F238E27FC236}">
                <a16:creationId xmlns:a16="http://schemas.microsoft.com/office/drawing/2014/main" id="{097AF0D4-B464-4E96-B9EC-891A63D1FC24}"/>
              </a:ext>
            </a:extLst>
          </p:cNvPr>
          <p:cNvSpPr txBox="1"/>
          <p:nvPr/>
        </p:nvSpPr>
        <p:spPr>
          <a:xfrm>
            <a:off x="8999220" y="3047537"/>
            <a:ext cx="2106102" cy="2554545"/>
          </a:xfrm>
          <a:prstGeom prst="rect">
            <a:avLst/>
          </a:prstGeom>
          <a:noFill/>
        </p:spPr>
        <p:txBody>
          <a:bodyPr wrap="square">
            <a:spAutoFit/>
          </a:bodyPr>
          <a:lstStyle/>
          <a:p>
            <a:pPr algn="l"/>
            <a:r>
              <a:rPr lang="en-IN" sz="2000" b="0" i="0" u="none" strike="noStrike" baseline="0" dirty="0">
                <a:latin typeface="NimbusMonL-Regu"/>
              </a:rPr>
              <a:t>.</a:t>
            </a:r>
            <a:r>
              <a:rPr lang="en-IN" sz="2000" b="0" i="0" u="none" strike="noStrike" baseline="0" dirty="0" err="1">
                <a:latin typeface="NimbusMonL-Regu"/>
              </a:rPr>
              <a:t>globl</a:t>
            </a:r>
            <a:r>
              <a:rPr lang="en-IN" sz="2000" b="0" i="0" u="none" strike="noStrike" baseline="0" dirty="0">
                <a:latin typeface="NimbusMonL-Regu"/>
              </a:rPr>
              <a:t> read;</a:t>
            </a:r>
          </a:p>
          <a:p>
            <a:pPr algn="l"/>
            <a:r>
              <a:rPr lang="en-IN" sz="2000" b="0" i="0" u="none" strike="noStrike" baseline="0" dirty="0">
                <a:latin typeface="NimbusMonL-Regu"/>
              </a:rPr>
              <a:t>read:</a:t>
            </a:r>
          </a:p>
          <a:p>
            <a:pPr algn="l"/>
            <a:r>
              <a:rPr lang="en-IN" sz="2000" b="0" i="0" u="none" strike="noStrike" baseline="0" dirty="0" err="1">
                <a:latin typeface="NimbusMonL-Regu"/>
              </a:rPr>
              <a:t>movl</a:t>
            </a:r>
            <a:r>
              <a:rPr lang="en-IN" sz="2000" b="0" i="0" u="none" strike="noStrike" baseline="0" dirty="0">
                <a:latin typeface="NimbusMonL-Regu"/>
              </a:rPr>
              <a:t> $5, %</a:t>
            </a:r>
            <a:r>
              <a:rPr lang="en-IN" sz="2000" b="0" i="0" u="none" strike="noStrike" baseline="0" dirty="0" err="1">
                <a:latin typeface="NimbusMonL-Regu"/>
              </a:rPr>
              <a:t>eax</a:t>
            </a:r>
            <a:r>
              <a:rPr lang="en-IN" sz="2000" b="0" i="0" u="none" strike="noStrike" baseline="0" dirty="0">
                <a:latin typeface="NimbusMonL-Regu"/>
              </a:rPr>
              <a:t>;</a:t>
            </a:r>
          </a:p>
          <a:p>
            <a:pPr algn="l"/>
            <a:r>
              <a:rPr lang="en-IN" sz="2000" b="0" i="0" u="none" strike="noStrike" baseline="0" dirty="0">
                <a:latin typeface="NimbusMonL-Regu"/>
              </a:rPr>
              <a:t>int $64;</a:t>
            </a:r>
          </a:p>
          <a:p>
            <a:pPr algn="l"/>
            <a:r>
              <a:rPr lang="en-IN" sz="2000" dirty="0">
                <a:latin typeface="NimbusMonL-Regu"/>
              </a:rPr>
              <a:t>r</a:t>
            </a:r>
            <a:r>
              <a:rPr lang="en-IN" sz="2000" b="0" i="0" u="none" strike="noStrike" baseline="0" dirty="0">
                <a:latin typeface="NimbusMonL-Regu"/>
              </a:rPr>
              <a:t>et</a:t>
            </a:r>
          </a:p>
          <a:p>
            <a:pPr algn="l"/>
            <a:endParaRPr lang="en-IN" sz="2000" dirty="0">
              <a:latin typeface="NimbusMonL-Regu"/>
            </a:endParaRPr>
          </a:p>
          <a:p>
            <a:r>
              <a:rPr lang="en-US" sz="2000" b="1" i="0" u="none" strike="noStrike" baseline="0" dirty="0" err="1">
                <a:latin typeface="NimbusMonL-Regu"/>
              </a:rPr>
              <a:t>usys.S</a:t>
            </a:r>
            <a:endParaRPr lang="en-US" sz="2000" b="1" dirty="0">
              <a:latin typeface="NimbusMonL-Regu"/>
            </a:endParaRPr>
          </a:p>
          <a:p>
            <a:pPr algn="l"/>
            <a:endParaRPr lang="en-IN" sz="2000" dirty="0"/>
          </a:p>
        </p:txBody>
      </p:sp>
      <p:sp>
        <p:nvSpPr>
          <p:cNvPr id="5" name="TextBox 4">
            <a:extLst>
              <a:ext uri="{FF2B5EF4-FFF2-40B4-BE49-F238E27FC236}">
                <a16:creationId xmlns:a16="http://schemas.microsoft.com/office/drawing/2014/main" id="{47EB3DDE-C8E4-4335-B2F4-8206FA228071}"/>
              </a:ext>
            </a:extLst>
          </p:cNvPr>
          <p:cNvSpPr txBox="1"/>
          <p:nvPr/>
        </p:nvSpPr>
        <p:spPr>
          <a:xfrm>
            <a:off x="391886" y="-157899"/>
            <a:ext cx="10074138" cy="2031325"/>
          </a:xfrm>
          <a:prstGeom prst="rect">
            <a:avLst/>
          </a:prstGeom>
          <a:noFill/>
        </p:spPr>
        <p:txBody>
          <a:bodyPr wrap="square">
            <a:spAutoFit/>
          </a:bodyPr>
          <a:lstStyle/>
          <a:p>
            <a:pPr algn="just"/>
            <a:endParaRPr lang="fr-FR" dirty="0">
              <a:latin typeface="Times New Roman" panose="02020603050405020304" pitchFamily="18" charset="0"/>
              <a:cs typeface="Times New Roman" panose="02020603050405020304" pitchFamily="18" charset="0"/>
            </a:endParaRPr>
          </a:p>
          <a:p>
            <a:pPr algn="just"/>
            <a:r>
              <a:rPr lang="en-US" sz="1800" b="1" i="0" u="none" strike="noStrike" baseline="0" dirty="0">
                <a:solidFill>
                  <a:srgbClr val="C00000"/>
                </a:solidFill>
                <a:latin typeface="URWPalladioL-Roma"/>
              </a:rPr>
              <a:t>IMPLEMENTATION THROUGH XV6:</a:t>
            </a:r>
          </a:p>
          <a:p>
            <a:pPr algn="just"/>
            <a:endParaRPr lang="en-US" sz="1800" b="1" i="0" u="none" strike="noStrike" baseline="0" dirty="0">
              <a:solidFill>
                <a:srgbClr val="C00000"/>
              </a:solidFill>
              <a:latin typeface="URWPalladioL-Roma"/>
            </a:endParaRPr>
          </a:p>
          <a:p>
            <a:pPr algn="just"/>
            <a:r>
              <a:rPr lang="en-US" sz="1800" b="1" i="0" u="none" strike="noStrike" baseline="0" dirty="0">
                <a:solidFill>
                  <a:srgbClr val="C00000"/>
                </a:solidFill>
                <a:latin typeface="URWPalladioL-Roma"/>
              </a:rPr>
              <a:t>1. System Call</a:t>
            </a:r>
          </a:p>
          <a:p>
            <a:pPr algn="just"/>
            <a:r>
              <a:rPr lang="en-US" b="0" i="0" u="none" strike="noStrike" baseline="0" dirty="0">
                <a:latin typeface="Times New Roman" panose="02020603050405020304" pitchFamily="18" charset="0"/>
                <a:cs typeface="Times New Roman" panose="02020603050405020304" pitchFamily="18" charset="0"/>
              </a:rPr>
              <a:t>We need to examine the path in and out of the kernel on a system call. </a:t>
            </a:r>
            <a:r>
              <a:rPr lang="en-US" dirty="0">
                <a:latin typeface="Times New Roman" panose="02020603050405020304" pitchFamily="18" charset="0"/>
                <a:cs typeface="Times New Roman" panose="02020603050405020304" pitchFamily="18" charset="0"/>
              </a:rPr>
              <a:t>I</a:t>
            </a:r>
            <a:r>
              <a:rPr lang="en-US" b="0" i="0" u="none" strike="noStrike" baseline="0" dirty="0">
                <a:latin typeface="Times New Roman" panose="02020603050405020304" pitchFamily="18" charset="0"/>
                <a:cs typeface="Times New Roman" panose="02020603050405020304" pitchFamily="18" charset="0"/>
              </a:rPr>
              <a:t>t is much more complex than a simple procedure call, and requires a careful protocol on behalf of the OS and hardware to ensure that application state is properly saved and restored on entry and return.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7730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8" name="Rectangle 2">
            <a:extLst>
              <a:ext uri="{FF2B5EF4-FFF2-40B4-BE49-F238E27FC236}">
                <a16:creationId xmlns:a16="http://schemas.microsoft.com/office/drawing/2014/main" id="{E3247FDF-C3C4-4826-973A-3CEBE160053F}"/>
              </a:ext>
            </a:extLst>
          </p:cNvPr>
          <p:cNvSpPr txBox="1">
            <a:spLocks noChangeArrowheads="1"/>
          </p:cNvSpPr>
          <p:nvPr/>
        </p:nvSpPr>
        <p:spPr>
          <a:xfrm>
            <a:off x="338866" y="6095"/>
            <a:ext cx="7656443" cy="6953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i="0" u="none" strike="noStrike" baseline="0" dirty="0">
                <a:solidFill>
                  <a:srgbClr val="C00000"/>
                </a:solidFill>
                <a:latin typeface="URWPalladioL-Roma"/>
              </a:rPr>
              <a:t>3. Kernel Side: Trap Tables</a:t>
            </a:r>
            <a:endParaRPr lang="en-US" altLang="en-US" sz="2400" b="1" dirty="0">
              <a:solidFill>
                <a:srgbClr val="C00000"/>
              </a:solidFill>
            </a:endParaRPr>
          </a:p>
        </p:txBody>
      </p:sp>
      <p:sp>
        <p:nvSpPr>
          <p:cNvPr id="16" name="TextBox 15">
            <a:extLst>
              <a:ext uri="{FF2B5EF4-FFF2-40B4-BE49-F238E27FC236}">
                <a16:creationId xmlns:a16="http://schemas.microsoft.com/office/drawing/2014/main" id="{C4855110-5F4E-430B-A025-F6E9581A371D}"/>
              </a:ext>
            </a:extLst>
          </p:cNvPr>
          <p:cNvSpPr txBox="1"/>
          <p:nvPr/>
        </p:nvSpPr>
        <p:spPr>
          <a:xfrm>
            <a:off x="338866" y="873783"/>
            <a:ext cx="4740757" cy="5355312"/>
          </a:xfrm>
          <a:prstGeom prst="rect">
            <a:avLst/>
          </a:prstGeom>
          <a:noFill/>
        </p:spPr>
        <p:txBody>
          <a:bodyPr wrap="square">
            <a:spAutoFit/>
          </a:bodyPr>
          <a:lstStyle/>
          <a:p>
            <a:pPr algn="just"/>
            <a:r>
              <a:rPr lang="en-US" b="0" i="0" u="none" strike="noStrike" baseline="0" dirty="0">
                <a:latin typeface="URWPalladioL-Roma"/>
              </a:rPr>
              <a:t>Once the </a:t>
            </a:r>
            <a:r>
              <a:rPr lang="en-US" b="1" i="0" u="none" strike="noStrike" baseline="0" dirty="0">
                <a:latin typeface="NimbusMonL-Regu"/>
              </a:rPr>
              <a:t>int</a:t>
            </a:r>
            <a:r>
              <a:rPr lang="en-US" b="0" i="0" u="none" strike="noStrike" baseline="0" dirty="0">
                <a:latin typeface="NimbusMonL-Regu"/>
              </a:rPr>
              <a:t> </a:t>
            </a:r>
            <a:r>
              <a:rPr lang="en-US" b="0" i="0" u="none" strike="noStrike" baseline="0" dirty="0">
                <a:latin typeface="URWPalladioL-Roma"/>
              </a:rPr>
              <a:t>instruction is executed, the hardware takes over and does a bunch of work on behalf of the caller. One important thing the hardware does is to raise the </a:t>
            </a:r>
            <a:r>
              <a:rPr lang="en-US" b="1" i="0" u="none" strike="noStrike" baseline="0" dirty="0">
                <a:latin typeface="URWPalladioL-Bold"/>
              </a:rPr>
              <a:t>privilege level </a:t>
            </a:r>
            <a:r>
              <a:rPr lang="en-US" b="0" i="0" u="none" strike="noStrike" baseline="0" dirty="0">
                <a:latin typeface="URWPalladioL-Roma"/>
              </a:rPr>
              <a:t>of</a:t>
            </a:r>
          </a:p>
          <a:p>
            <a:pPr algn="just"/>
            <a:r>
              <a:rPr lang="en-US" b="0" i="0" u="none" strike="noStrike" baseline="0" dirty="0">
                <a:latin typeface="URWPalladioL-Roma"/>
              </a:rPr>
              <a:t>the CPU to kernel mode; on x86 this is usually means moving from a </a:t>
            </a:r>
            <a:r>
              <a:rPr lang="en-US" b="1" i="0" u="none" strike="noStrike" baseline="0" dirty="0">
                <a:latin typeface="URWPalladioL-Bold"/>
              </a:rPr>
              <a:t>CPL (Current Privilege Level) </a:t>
            </a:r>
            <a:r>
              <a:rPr lang="en-US" b="0" i="0" u="none" strike="noStrike" baseline="0" dirty="0">
                <a:latin typeface="URWPalladioL-Roma"/>
              </a:rPr>
              <a:t>of 3 (the level at which user applications run) to CPL 0 (in which the kernel runs). Yes, there are a couple of privilege levels in-between, but most systems do not make use of these.</a:t>
            </a:r>
          </a:p>
          <a:p>
            <a:pPr algn="just"/>
            <a:endParaRPr lang="en-US" b="0" i="0" u="none" strike="noStrike" baseline="0" dirty="0">
              <a:latin typeface="URWPalladioL-Roma"/>
            </a:endParaRPr>
          </a:p>
          <a:p>
            <a:pPr algn="just"/>
            <a:r>
              <a:rPr lang="en-US" b="0" i="0" u="none" strike="noStrike" baseline="0" dirty="0">
                <a:latin typeface="URWPalladioL-Roma"/>
              </a:rPr>
              <a:t>The second important thing the hardware does is to transfer control to the </a:t>
            </a:r>
            <a:r>
              <a:rPr lang="en-US" b="1" i="0" u="none" strike="noStrike" baseline="0" dirty="0">
                <a:latin typeface="URWPalladioL-Bold"/>
              </a:rPr>
              <a:t>trap vectors </a:t>
            </a:r>
            <a:r>
              <a:rPr lang="en-US" b="0" i="0" u="none" strike="noStrike" baseline="0" dirty="0">
                <a:latin typeface="URWPalladioL-Roma"/>
              </a:rPr>
              <a:t>of the system. To enable the hardware to know what code to run when a particular trap occurs, the OS, when booting, must make sure to inform the hardware of the location of the code to run when such traps take place. This is done in </a:t>
            </a:r>
            <a:r>
              <a:rPr lang="en-US" b="1" i="0" u="none" strike="noStrike" baseline="0" dirty="0" err="1">
                <a:solidFill>
                  <a:srgbClr val="C00000"/>
                </a:solidFill>
                <a:latin typeface="NimbusMonL-Regu"/>
              </a:rPr>
              <a:t>main.c</a:t>
            </a:r>
            <a:endParaRPr lang="en-IN" b="1" dirty="0">
              <a:solidFill>
                <a:srgbClr val="C00000"/>
              </a:solidFill>
            </a:endParaRPr>
          </a:p>
        </p:txBody>
      </p:sp>
      <p:sp>
        <p:nvSpPr>
          <p:cNvPr id="5" name="TextBox 4">
            <a:extLst>
              <a:ext uri="{FF2B5EF4-FFF2-40B4-BE49-F238E27FC236}">
                <a16:creationId xmlns:a16="http://schemas.microsoft.com/office/drawing/2014/main" id="{14EBF1E0-019E-4172-B0C7-0366F723EBEB}"/>
              </a:ext>
            </a:extLst>
          </p:cNvPr>
          <p:cNvSpPr txBox="1"/>
          <p:nvPr/>
        </p:nvSpPr>
        <p:spPr>
          <a:xfrm>
            <a:off x="5221996" y="460074"/>
            <a:ext cx="7021524" cy="5909310"/>
          </a:xfrm>
          <a:prstGeom prst="rect">
            <a:avLst/>
          </a:prstGeom>
          <a:noFill/>
        </p:spPr>
        <p:txBody>
          <a:bodyPr wrap="square">
            <a:spAutoFit/>
          </a:bodyPr>
          <a:lstStyle/>
          <a:p>
            <a:pPr algn="l"/>
            <a:r>
              <a:rPr lang="en-IN" b="1" i="0" u="none" strike="noStrike" baseline="0" dirty="0">
                <a:latin typeface="NimbusMonL-Regu"/>
              </a:rPr>
              <a:t>// FILE: </a:t>
            </a:r>
            <a:r>
              <a:rPr lang="en-IN" b="1" i="0" u="none" strike="noStrike" baseline="0" dirty="0" err="1">
                <a:latin typeface="NimbusMonL-Regu"/>
              </a:rPr>
              <a:t>main.c</a:t>
            </a:r>
            <a:endParaRPr lang="en-IN" b="1" i="0" u="none" strike="noStrike" baseline="0" dirty="0">
              <a:latin typeface="NimbusMonL-Regu"/>
            </a:endParaRPr>
          </a:p>
          <a:p>
            <a:pPr algn="l"/>
            <a:r>
              <a:rPr lang="en-IN" b="0" i="0" u="none" strike="noStrike" baseline="0" dirty="0">
                <a:latin typeface="NimbusMonL-Regu"/>
              </a:rPr>
              <a:t>int</a:t>
            </a:r>
          </a:p>
          <a:p>
            <a:pPr algn="l"/>
            <a:r>
              <a:rPr lang="en-IN" b="0" i="0" u="none" strike="noStrike" baseline="0" dirty="0">
                <a:latin typeface="NimbusMonL-Regu"/>
              </a:rPr>
              <a:t>main(void)</a:t>
            </a:r>
          </a:p>
          <a:p>
            <a:pPr algn="l"/>
            <a:r>
              <a:rPr lang="en-IN" b="0" i="0" u="none" strike="noStrike" baseline="0" dirty="0">
                <a:latin typeface="NimbusMonL-Regu"/>
              </a:rPr>
              <a:t>{</a:t>
            </a:r>
          </a:p>
          <a:p>
            <a:pPr algn="l"/>
            <a:r>
              <a:rPr lang="en-IN" b="0" i="0" u="none" strike="noStrike" baseline="0" dirty="0">
                <a:latin typeface="NimbusMonL-Regu"/>
              </a:rPr>
              <a:t>...</a:t>
            </a:r>
          </a:p>
          <a:p>
            <a:pPr algn="l"/>
            <a:r>
              <a:rPr lang="en-US" b="0" i="0" u="none" strike="noStrike" baseline="0" dirty="0" err="1">
                <a:latin typeface="NimbusMonL-Regu"/>
              </a:rPr>
              <a:t>tvinit</a:t>
            </a:r>
            <a:r>
              <a:rPr lang="en-US" b="0" i="0" u="none" strike="noStrike" baseline="0" dirty="0">
                <a:latin typeface="NimbusMonL-Regu"/>
              </a:rPr>
              <a:t>(); // trap vectors initialized here</a:t>
            </a:r>
          </a:p>
          <a:p>
            <a:pPr algn="l"/>
            <a:r>
              <a:rPr lang="en-IN" b="0" i="0" u="none" strike="noStrike" baseline="0" dirty="0">
                <a:latin typeface="NimbusMonL-Regu"/>
              </a:rPr>
              <a:t>...</a:t>
            </a:r>
          </a:p>
          <a:p>
            <a:pPr algn="l"/>
            <a:r>
              <a:rPr lang="en-IN" b="0" i="0" u="none" strike="noStrike" baseline="0" dirty="0">
                <a:latin typeface="NimbusMonL-Regu"/>
              </a:rPr>
              <a:t>}</a:t>
            </a:r>
          </a:p>
          <a:p>
            <a:pPr algn="l"/>
            <a:endParaRPr lang="en-US" b="0" i="0" u="none" strike="noStrike" baseline="0" dirty="0">
              <a:latin typeface="URWPalladioL-Roma"/>
            </a:endParaRPr>
          </a:p>
          <a:p>
            <a:pPr algn="l"/>
            <a:r>
              <a:rPr lang="en-US" b="0" i="0" u="none" strike="noStrike" baseline="0" dirty="0">
                <a:latin typeface="URWPalladioL-Roma"/>
              </a:rPr>
              <a:t>The routine </a:t>
            </a:r>
            <a:r>
              <a:rPr lang="en-US" b="0" i="0" u="none" strike="noStrike" baseline="0" dirty="0" err="1">
                <a:latin typeface="NimbusMonL-Regu"/>
              </a:rPr>
              <a:t>tvinit</a:t>
            </a:r>
            <a:r>
              <a:rPr lang="en-US" b="0" i="0" u="none" strike="noStrike" baseline="0" dirty="0">
                <a:latin typeface="NimbusMonL-Regu"/>
              </a:rPr>
              <a:t>() </a:t>
            </a:r>
            <a:r>
              <a:rPr lang="en-US" b="0" i="0" u="none" strike="noStrike" baseline="0" dirty="0">
                <a:latin typeface="URWPalladioL-Roma"/>
              </a:rPr>
              <a:t>is the relevant one here. Peeking inside </a:t>
            </a:r>
            <a:r>
              <a:rPr lang="en-IN" b="0" i="0" u="none" strike="noStrike" baseline="0" dirty="0">
                <a:latin typeface="URWPalladioL-Roma"/>
              </a:rPr>
              <a:t>of it, we see:</a:t>
            </a:r>
          </a:p>
          <a:p>
            <a:pPr algn="l"/>
            <a:r>
              <a:rPr lang="en-IN" b="1" i="0" u="none" strike="noStrike" baseline="0" dirty="0">
                <a:latin typeface="NimbusMonL-Regu"/>
              </a:rPr>
              <a:t>// FILE: </a:t>
            </a:r>
            <a:r>
              <a:rPr lang="en-IN" b="1" i="0" u="none" strike="noStrike" baseline="0" dirty="0" err="1">
                <a:latin typeface="NimbusMonL-Regu"/>
              </a:rPr>
              <a:t>trap.c</a:t>
            </a:r>
            <a:endParaRPr lang="en-IN" b="1" i="0" u="none" strike="noStrike" baseline="0" dirty="0">
              <a:latin typeface="NimbusMonL-Regu"/>
            </a:endParaRPr>
          </a:p>
          <a:p>
            <a:pPr algn="l"/>
            <a:r>
              <a:rPr lang="en-IN" b="0" i="0" u="none" strike="noStrike" baseline="0" dirty="0">
                <a:latin typeface="NimbusMonL-Regu"/>
              </a:rPr>
              <a:t>void </a:t>
            </a:r>
            <a:r>
              <a:rPr lang="en-IN" b="0" i="0" u="none" strike="noStrike" baseline="0" dirty="0" err="1">
                <a:latin typeface="NimbusMonL-Regu"/>
              </a:rPr>
              <a:t>tvinit</a:t>
            </a:r>
            <a:r>
              <a:rPr lang="en-IN" b="0" i="0" u="none" strike="noStrike" baseline="0" dirty="0">
                <a:latin typeface="NimbusMonL-Regu"/>
              </a:rPr>
              <a:t>(void)</a:t>
            </a:r>
          </a:p>
          <a:p>
            <a:pPr algn="l"/>
            <a:r>
              <a:rPr lang="en-IN" b="0" i="0" u="none" strike="noStrike" baseline="0" dirty="0">
                <a:latin typeface="NimbusMonL-Regu"/>
              </a:rPr>
              <a:t>{</a:t>
            </a:r>
          </a:p>
          <a:p>
            <a:pPr algn="l"/>
            <a:r>
              <a:rPr lang="en-IN" b="0" i="0" u="none" strike="noStrike" baseline="0" dirty="0">
                <a:latin typeface="NimbusMonL-Regu"/>
              </a:rPr>
              <a:t>int </a:t>
            </a:r>
            <a:r>
              <a:rPr lang="en-IN" b="0" i="0" u="none" strike="noStrike" baseline="0" dirty="0" err="1">
                <a:latin typeface="NimbusMonL-Regu"/>
              </a:rPr>
              <a:t>i</a:t>
            </a:r>
            <a:r>
              <a:rPr lang="en-IN" b="0" i="0" u="none" strike="noStrike" baseline="0" dirty="0">
                <a:latin typeface="NimbusMonL-Regu"/>
              </a:rPr>
              <a:t>;</a:t>
            </a:r>
          </a:p>
          <a:p>
            <a:pPr algn="l"/>
            <a:r>
              <a:rPr lang="nn-NO" b="0" i="0" u="none" strike="noStrike" baseline="0" dirty="0">
                <a:latin typeface="NimbusMonL-Regu"/>
              </a:rPr>
              <a:t>for(i = 0; i &lt; 256; i++)</a:t>
            </a:r>
          </a:p>
          <a:p>
            <a:pPr algn="l"/>
            <a:r>
              <a:rPr lang="en-IN" b="0" i="0" u="none" strike="noStrike" baseline="0" dirty="0">
                <a:latin typeface="NimbusMonL-Regu"/>
              </a:rPr>
              <a:t>SETGATE(</a:t>
            </a:r>
            <a:r>
              <a:rPr lang="en-IN" b="0" i="0" u="none" strike="noStrike" baseline="0" dirty="0" err="1">
                <a:latin typeface="NimbusMonL-Regu"/>
              </a:rPr>
              <a:t>idt</a:t>
            </a:r>
            <a:r>
              <a:rPr lang="en-IN" b="0" i="0" u="none" strike="noStrike" baseline="0" dirty="0">
                <a:latin typeface="NimbusMonL-Regu"/>
              </a:rPr>
              <a:t>[</a:t>
            </a:r>
            <a:r>
              <a:rPr lang="en-IN" b="0" i="0" u="none" strike="noStrike" baseline="0" dirty="0" err="1">
                <a:latin typeface="NimbusMonL-Regu"/>
              </a:rPr>
              <a:t>i</a:t>
            </a:r>
            <a:r>
              <a:rPr lang="en-IN" b="0" i="0" u="none" strike="noStrike" baseline="0" dirty="0">
                <a:latin typeface="NimbusMonL-Regu"/>
              </a:rPr>
              <a:t>], 0, SEG_KCODE&lt;&lt;3, vectors[</a:t>
            </a:r>
            <a:r>
              <a:rPr lang="en-IN" b="0" i="0" u="none" strike="noStrike" baseline="0" dirty="0" err="1">
                <a:latin typeface="NimbusMonL-Regu"/>
              </a:rPr>
              <a:t>i</a:t>
            </a:r>
            <a:r>
              <a:rPr lang="en-IN" b="0" i="0" u="none" strike="noStrike" baseline="0" dirty="0">
                <a:latin typeface="NimbusMonL-Regu"/>
              </a:rPr>
              <a:t>], 0);</a:t>
            </a:r>
          </a:p>
          <a:p>
            <a:pPr algn="l"/>
            <a:r>
              <a:rPr lang="en-US" b="0" i="0" u="none" strike="noStrike" baseline="0" dirty="0">
                <a:latin typeface="NimbusMonL-Regu"/>
              </a:rPr>
              <a:t>// this is the line we care about...</a:t>
            </a:r>
          </a:p>
          <a:p>
            <a:pPr algn="l"/>
            <a:r>
              <a:rPr lang="en-IN" b="0" i="0" u="none" strike="noStrike" baseline="0" dirty="0">
                <a:latin typeface="NimbusMonL-Regu"/>
              </a:rPr>
              <a:t>SETGATE(</a:t>
            </a:r>
            <a:r>
              <a:rPr lang="en-IN" b="0" i="0" u="none" strike="noStrike" baseline="0" dirty="0" err="1">
                <a:latin typeface="NimbusMonL-Regu"/>
              </a:rPr>
              <a:t>idt</a:t>
            </a:r>
            <a:r>
              <a:rPr lang="en-IN" b="0" i="0" u="none" strike="noStrike" baseline="0" dirty="0">
                <a:latin typeface="NimbusMonL-Regu"/>
              </a:rPr>
              <a:t>[T_SYSCALL], 1, SEG_KCODE&lt;&lt;3, vectors[T_SYSCALL], DPL_USER);</a:t>
            </a:r>
          </a:p>
          <a:p>
            <a:pPr algn="l"/>
            <a:r>
              <a:rPr lang="en-IN" b="0" i="0" u="none" strike="noStrike" baseline="0" dirty="0" err="1">
                <a:latin typeface="NimbusMonL-Regu"/>
              </a:rPr>
              <a:t>initlock</a:t>
            </a:r>
            <a:r>
              <a:rPr lang="en-IN" b="0" i="0" u="none" strike="noStrike" baseline="0" dirty="0">
                <a:latin typeface="NimbusMonL-Regu"/>
              </a:rPr>
              <a:t>(&amp;</a:t>
            </a:r>
            <a:r>
              <a:rPr lang="en-IN" b="0" i="0" u="none" strike="noStrike" baseline="0" dirty="0" err="1">
                <a:latin typeface="NimbusMonL-Regu"/>
              </a:rPr>
              <a:t>tickslock</a:t>
            </a:r>
            <a:r>
              <a:rPr lang="en-IN" b="0" i="0" u="none" strike="noStrike" baseline="0" dirty="0">
                <a:latin typeface="NimbusMonL-Regu"/>
              </a:rPr>
              <a:t>, "time");</a:t>
            </a:r>
          </a:p>
          <a:p>
            <a:pPr algn="l"/>
            <a:r>
              <a:rPr lang="en-IN" b="0" i="0" u="none" strike="noStrike" baseline="0" dirty="0">
                <a:latin typeface="NimbusMonL-Regu"/>
              </a:rPr>
              <a:t>}</a:t>
            </a:r>
            <a:endParaRPr lang="en-IN" dirty="0"/>
          </a:p>
        </p:txBody>
      </p:sp>
    </p:spTree>
    <p:extLst>
      <p:ext uri="{BB962C8B-B14F-4D97-AF65-F5344CB8AC3E}">
        <p14:creationId xmlns:p14="http://schemas.microsoft.com/office/powerpoint/2010/main" val="2817185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7" name="TextBox 16">
            <a:extLst>
              <a:ext uri="{FF2B5EF4-FFF2-40B4-BE49-F238E27FC236}">
                <a16:creationId xmlns:a16="http://schemas.microsoft.com/office/drawing/2014/main" id="{4D322AF1-A29D-4968-BD4C-EB1F9A981A50}"/>
              </a:ext>
            </a:extLst>
          </p:cNvPr>
          <p:cNvSpPr txBox="1"/>
          <p:nvPr/>
        </p:nvSpPr>
        <p:spPr>
          <a:xfrm>
            <a:off x="604487" y="624979"/>
            <a:ext cx="4648353" cy="4185761"/>
          </a:xfrm>
          <a:prstGeom prst="rect">
            <a:avLst/>
          </a:prstGeom>
          <a:noFill/>
        </p:spPr>
        <p:txBody>
          <a:bodyPr wrap="square">
            <a:spAutoFit/>
          </a:bodyPr>
          <a:lstStyle/>
          <a:p>
            <a:pPr algn="just"/>
            <a:r>
              <a:rPr lang="en-US" sz="1400" b="0" i="0" u="none" strike="noStrike" baseline="0" dirty="0">
                <a:latin typeface="Times New Roman" panose="02020603050405020304" pitchFamily="18" charset="0"/>
                <a:cs typeface="Times New Roman" panose="02020603050405020304" pitchFamily="18" charset="0"/>
              </a:rPr>
              <a:t>The SETGATE() macro is the relevant code here. It is used to set the </a:t>
            </a:r>
            <a:r>
              <a:rPr lang="en-US" sz="1400" b="0" i="0" u="none" strike="noStrike" baseline="0" dirty="0" err="1">
                <a:latin typeface="Times New Roman" panose="02020603050405020304" pitchFamily="18" charset="0"/>
                <a:cs typeface="Times New Roman" panose="02020603050405020304" pitchFamily="18" charset="0"/>
              </a:rPr>
              <a:t>idt</a:t>
            </a:r>
            <a:r>
              <a:rPr lang="en-US" sz="1400" b="0" i="0" u="none" strike="noStrike" baseline="0" dirty="0">
                <a:latin typeface="Times New Roman" panose="02020603050405020304" pitchFamily="18" charset="0"/>
                <a:cs typeface="Times New Roman" panose="02020603050405020304" pitchFamily="18" charset="0"/>
              </a:rPr>
              <a:t> array to point to the proper code to execute when various traps and interrupts occur. For system calls, the single SETGATE() call (which comes after the loop) is the one we’re interested in. Here is what the macro does (as well as the gate</a:t>
            </a:r>
          </a:p>
          <a:p>
            <a:pPr algn="just"/>
            <a:r>
              <a:rPr lang="en-IN" sz="1400" b="0" i="0" u="none" strike="noStrike" baseline="0" dirty="0">
                <a:latin typeface="Times New Roman" panose="02020603050405020304" pitchFamily="18" charset="0"/>
                <a:cs typeface="Times New Roman" panose="02020603050405020304" pitchFamily="18" charset="0"/>
              </a:rPr>
              <a:t>descriptor it sets):</a:t>
            </a:r>
          </a:p>
          <a:p>
            <a:pPr algn="just"/>
            <a:r>
              <a:rPr lang="en-IN" sz="1400" b="0" i="0" u="none" strike="noStrike" baseline="0" dirty="0">
                <a:latin typeface="Times New Roman" panose="02020603050405020304" pitchFamily="18" charset="0"/>
                <a:cs typeface="Times New Roman" panose="02020603050405020304" pitchFamily="18" charset="0"/>
              </a:rPr>
              <a:t>// FILE: </a:t>
            </a:r>
            <a:r>
              <a:rPr lang="en-IN" sz="1400" b="0" i="0" u="none" strike="noStrike" baseline="0" dirty="0" err="1">
                <a:latin typeface="Times New Roman" panose="02020603050405020304" pitchFamily="18" charset="0"/>
                <a:cs typeface="Times New Roman" panose="02020603050405020304" pitchFamily="18" charset="0"/>
              </a:rPr>
              <a:t>mmu.h</a:t>
            </a:r>
            <a:endParaRPr lang="en-IN" sz="1400" b="0" i="0" u="none" strike="noStrike" baseline="0" dirty="0">
              <a:latin typeface="Times New Roman" panose="02020603050405020304" pitchFamily="18" charset="0"/>
              <a:cs typeface="Times New Roman" panose="02020603050405020304" pitchFamily="18" charset="0"/>
            </a:endParaRPr>
          </a:p>
          <a:p>
            <a:pPr algn="just"/>
            <a:r>
              <a:rPr lang="en-US" sz="1400" b="0" i="0" u="none" strike="noStrike" baseline="0" dirty="0">
                <a:latin typeface="Times New Roman" panose="02020603050405020304" pitchFamily="18" charset="0"/>
                <a:cs typeface="Times New Roman" panose="02020603050405020304" pitchFamily="18" charset="0"/>
              </a:rPr>
              <a:t>// Gate descriptors for interrupts and traps</a:t>
            </a:r>
          </a:p>
          <a:p>
            <a:pPr algn="just"/>
            <a:r>
              <a:rPr lang="en-IN" sz="1400" b="0" i="0" u="none" strike="noStrike" baseline="0" dirty="0">
                <a:latin typeface="Times New Roman" panose="02020603050405020304" pitchFamily="18" charset="0"/>
                <a:cs typeface="Times New Roman" panose="02020603050405020304" pitchFamily="18" charset="0"/>
              </a:rPr>
              <a:t>struct </a:t>
            </a:r>
            <a:r>
              <a:rPr lang="en-IN" sz="1400" b="0" i="0" u="none" strike="noStrike" baseline="0" dirty="0" err="1">
                <a:latin typeface="Times New Roman" panose="02020603050405020304" pitchFamily="18" charset="0"/>
                <a:cs typeface="Times New Roman" panose="02020603050405020304" pitchFamily="18" charset="0"/>
              </a:rPr>
              <a:t>gatedesc</a:t>
            </a:r>
            <a:r>
              <a:rPr lang="en-IN" sz="1400" b="0" i="0" u="none" strike="noStrike" baseline="0" dirty="0">
                <a:latin typeface="Times New Roman" panose="02020603050405020304" pitchFamily="18" charset="0"/>
                <a:cs typeface="Times New Roman" panose="02020603050405020304" pitchFamily="18" charset="0"/>
              </a:rPr>
              <a:t> {</a:t>
            </a:r>
          </a:p>
          <a:p>
            <a:pPr algn="just"/>
            <a:r>
              <a:rPr lang="en-US" sz="1400" b="0" i="0" u="none" strike="noStrike" baseline="0" dirty="0" err="1">
                <a:latin typeface="Times New Roman" panose="02020603050405020304" pitchFamily="18" charset="0"/>
                <a:cs typeface="Times New Roman" panose="02020603050405020304" pitchFamily="18" charset="0"/>
              </a:rPr>
              <a:t>uint</a:t>
            </a:r>
            <a:r>
              <a:rPr lang="en-US" sz="1400" b="0" i="0" u="none" strike="noStrike" baseline="0" dirty="0">
                <a:latin typeface="Times New Roman" panose="02020603050405020304" pitchFamily="18" charset="0"/>
                <a:cs typeface="Times New Roman" panose="02020603050405020304" pitchFamily="18" charset="0"/>
              </a:rPr>
              <a:t> off_15_0 : 16; // low 16 bits of offset in segment</a:t>
            </a:r>
          </a:p>
          <a:p>
            <a:pPr algn="just"/>
            <a:r>
              <a:rPr lang="fr-FR" sz="1400" b="0" i="0" u="none" strike="noStrike" baseline="0" dirty="0" err="1">
                <a:latin typeface="Times New Roman" panose="02020603050405020304" pitchFamily="18" charset="0"/>
                <a:cs typeface="Times New Roman" panose="02020603050405020304" pitchFamily="18" charset="0"/>
              </a:rPr>
              <a:t>uint</a:t>
            </a:r>
            <a:r>
              <a:rPr lang="fr-FR" sz="1400" b="0" i="0" u="none" strike="noStrike" baseline="0" dirty="0">
                <a:latin typeface="Times New Roman" panose="02020603050405020304" pitchFamily="18" charset="0"/>
                <a:cs typeface="Times New Roman" panose="02020603050405020304" pitchFamily="18" charset="0"/>
              </a:rPr>
              <a:t> </a:t>
            </a:r>
            <a:r>
              <a:rPr lang="fr-FR" sz="1400" b="0" i="0" u="none" strike="noStrike" baseline="0" dirty="0" err="1">
                <a:latin typeface="Times New Roman" panose="02020603050405020304" pitchFamily="18" charset="0"/>
                <a:cs typeface="Times New Roman" panose="02020603050405020304" pitchFamily="18" charset="0"/>
              </a:rPr>
              <a:t>cs</a:t>
            </a:r>
            <a:r>
              <a:rPr lang="fr-FR" sz="1400" b="0" i="0" u="none" strike="noStrike" baseline="0" dirty="0">
                <a:latin typeface="Times New Roman" panose="02020603050405020304" pitchFamily="18" charset="0"/>
                <a:cs typeface="Times New Roman" panose="02020603050405020304" pitchFamily="18" charset="0"/>
              </a:rPr>
              <a:t> : 16; // code segment </a:t>
            </a:r>
            <a:r>
              <a:rPr lang="fr-FR" sz="1400" b="0" i="0" u="none" strike="noStrike" baseline="0" dirty="0" err="1">
                <a:latin typeface="Times New Roman" panose="02020603050405020304" pitchFamily="18" charset="0"/>
                <a:cs typeface="Times New Roman" panose="02020603050405020304" pitchFamily="18" charset="0"/>
              </a:rPr>
              <a:t>selector</a:t>
            </a:r>
            <a:endParaRPr lang="fr-FR" sz="1400" b="0" i="0" u="none" strike="noStrike" baseline="0" dirty="0">
              <a:latin typeface="Times New Roman" panose="02020603050405020304" pitchFamily="18" charset="0"/>
              <a:cs typeface="Times New Roman" panose="02020603050405020304" pitchFamily="18" charset="0"/>
            </a:endParaRPr>
          </a:p>
          <a:p>
            <a:pPr algn="just"/>
            <a:r>
              <a:rPr lang="en-IN" sz="1400" b="0" i="0" u="none" strike="noStrike" baseline="0" dirty="0" err="1">
                <a:latin typeface="Times New Roman" panose="02020603050405020304" pitchFamily="18" charset="0"/>
                <a:cs typeface="Times New Roman" panose="02020603050405020304" pitchFamily="18" charset="0"/>
              </a:rPr>
              <a:t>uint</a:t>
            </a:r>
            <a:r>
              <a:rPr lang="en-IN" sz="1400" b="0" i="0" u="none" strike="noStrike" baseline="0" dirty="0">
                <a:latin typeface="Times New Roman" panose="02020603050405020304" pitchFamily="18" charset="0"/>
                <a:cs typeface="Times New Roman" panose="02020603050405020304" pitchFamily="18" charset="0"/>
              </a:rPr>
              <a:t> </a:t>
            </a:r>
            <a:r>
              <a:rPr lang="en-IN" sz="1400" b="0" i="0" u="none" strike="noStrike" baseline="0" dirty="0" err="1">
                <a:latin typeface="Times New Roman" panose="02020603050405020304" pitchFamily="18" charset="0"/>
                <a:cs typeface="Times New Roman" panose="02020603050405020304" pitchFamily="18" charset="0"/>
              </a:rPr>
              <a:t>args</a:t>
            </a:r>
            <a:r>
              <a:rPr lang="en-IN" sz="1400" b="0" i="0" u="none" strike="noStrike" baseline="0" dirty="0">
                <a:latin typeface="Times New Roman" panose="02020603050405020304" pitchFamily="18" charset="0"/>
                <a:cs typeface="Times New Roman" panose="02020603050405020304" pitchFamily="18" charset="0"/>
              </a:rPr>
              <a:t> : 5; // # </a:t>
            </a:r>
            <a:r>
              <a:rPr lang="en-IN" sz="1400" b="0" i="0" u="none" strike="noStrike" baseline="0" dirty="0" err="1">
                <a:latin typeface="Times New Roman" panose="02020603050405020304" pitchFamily="18" charset="0"/>
                <a:cs typeface="Times New Roman" panose="02020603050405020304" pitchFamily="18" charset="0"/>
              </a:rPr>
              <a:t>args</a:t>
            </a:r>
            <a:r>
              <a:rPr lang="en-IN" sz="1400" b="0" i="0" u="none" strike="noStrike" baseline="0" dirty="0">
                <a:latin typeface="Times New Roman" panose="02020603050405020304" pitchFamily="18" charset="0"/>
                <a:cs typeface="Times New Roman" panose="02020603050405020304" pitchFamily="18" charset="0"/>
              </a:rPr>
              <a:t>, 0 for interrupt/trap gates</a:t>
            </a:r>
          </a:p>
          <a:p>
            <a:pPr algn="just"/>
            <a:r>
              <a:rPr lang="en-US" sz="1400" b="0" i="0" u="none" strike="noStrike" baseline="0" dirty="0" err="1">
                <a:latin typeface="Times New Roman" panose="02020603050405020304" pitchFamily="18" charset="0"/>
                <a:cs typeface="Times New Roman" panose="02020603050405020304" pitchFamily="18" charset="0"/>
              </a:rPr>
              <a:t>uint</a:t>
            </a:r>
            <a:r>
              <a:rPr lang="en-US" sz="1400" b="0" i="0" u="none" strike="noStrike" baseline="0" dirty="0">
                <a:latin typeface="Times New Roman" panose="02020603050405020304" pitchFamily="18" charset="0"/>
                <a:cs typeface="Times New Roman" panose="02020603050405020304" pitchFamily="18" charset="0"/>
              </a:rPr>
              <a:t> rsv1 : 3; // reserved(should be zero I guess)</a:t>
            </a:r>
          </a:p>
          <a:p>
            <a:pPr algn="just"/>
            <a:r>
              <a:rPr lang="en-IN" sz="1400" b="0" i="0" u="none" strike="noStrike" baseline="0" dirty="0" err="1">
                <a:latin typeface="Times New Roman" panose="02020603050405020304" pitchFamily="18" charset="0"/>
                <a:cs typeface="Times New Roman" panose="02020603050405020304" pitchFamily="18" charset="0"/>
              </a:rPr>
              <a:t>uint</a:t>
            </a:r>
            <a:r>
              <a:rPr lang="en-IN" sz="1400" b="0" i="0" u="none" strike="noStrike" baseline="0" dirty="0">
                <a:latin typeface="Times New Roman" panose="02020603050405020304" pitchFamily="18" charset="0"/>
                <a:cs typeface="Times New Roman" panose="02020603050405020304" pitchFamily="18" charset="0"/>
              </a:rPr>
              <a:t> type : 4; // type(STS_{TG,IG32,TG32})</a:t>
            </a:r>
          </a:p>
          <a:p>
            <a:pPr algn="just"/>
            <a:r>
              <a:rPr lang="en-US" sz="1400" b="0" i="0" u="none" strike="noStrike" baseline="0" dirty="0" err="1">
                <a:latin typeface="Times New Roman" panose="02020603050405020304" pitchFamily="18" charset="0"/>
                <a:cs typeface="Times New Roman" panose="02020603050405020304" pitchFamily="18" charset="0"/>
              </a:rPr>
              <a:t>uint</a:t>
            </a:r>
            <a:r>
              <a:rPr lang="en-US" sz="1400" b="0" i="0" u="none" strike="noStrike" baseline="0" dirty="0">
                <a:latin typeface="Times New Roman" panose="02020603050405020304" pitchFamily="18" charset="0"/>
                <a:cs typeface="Times New Roman" panose="02020603050405020304" pitchFamily="18" charset="0"/>
              </a:rPr>
              <a:t> s : 1; // must be 0 (system)</a:t>
            </a:r>
          </a:p>
          <a:p>
            <a:pPr algn="just"/>
            <a:r>
              <a:rPr lang="en-US" sz="1400" b="0" i="0" u="none" strike="noStrike" baseline="0" dirty="0" err="1">
                <a:latin typeface="Times New Roman" panose="02020603050405020304" pitchFamily="18" charset="0"/>
                <a:cs typeface="Times New Roman" panose="02020603050405020304" pitchFamily="18" charset="0"/>
              </a:rPr>
              <a:t>uint</a:t>
            </a:r>
            <a:r>
              <a:rPr lang="en-US" sz="1400" b="0" i="0" u="none" strike="noStrike" baseline="0" dirty="0">
                <a:latin typeface="Times New Roman" panose="02020603050405020304" pitchFamily="18" charset="0"/>
                <a:cs typeface="Times New Roman" panose="02020603050405020304" pitchFamily="18" charset="0"/>
              </a:rPr>
              <a:t> </a:t>
            </a:r>
            <a:r>
              <a:rPr lang="en-US" sz="1400" b="0" i="0" u="none" strike="noStrike" baseline="0" dirty="0" err="1">
                <a:latin typeface="Times New Roman" panose="02020603050405020304" pitchFamily="18" charset="0"/>
                <a:cs typeface="Times New Roman" panose="02020603050405020304" pitchFamily="18" charset="0"/>
              </a:rPr>
              <a:t>dpl</a:t>
            </a:r>
            <a:r>
              <a:rPr lang="en-US" sz="1400" b="0" i="0" u="none" strike="noStrike" baseline="0" dirty="0">
                <a:latin typeface="Times New Roman" panose="02020603050405020304" pitchFamily="18" charset="0"/>
                <a:cs typeface="Times New Roman" panose="02020603050405020304" pitchFamily="18" charset="0"/>
              </a:rPr>
              <a:t> : 2; // descriptor(meaning new) privilege level</a:t>
            </a:r>
          </a:p>
          <a:p>
            <a:pPr algn="just"/>
            <a:r>
              <a:rPr lang="en-IN" sz="1400" b="0" i="0" u="none" strike="noStrike" baseline="0" dirty="0" err="1">
                <a:latin typeface="Times New Roman" panose="02020603050405020304" pitchFamily="18" charset="0"/>
                <a:cs typeface="Times New Roman" panose="02020603050405020304" pitchFamily="18" charset="0"/>
              </a:rPr>
              <a:t>uint</a:t>
            </a:r>
            <a:r>
              <a:rPr lang="en-IN" sz="1400" b="0" i="0" u="none" strike="noStrike" baseline="0" dirty="0">
                <a:latin typeface="Times New Roman" panose="02020603050405020304" pitchFamily="18" charset="0"/>
                <a:cs typeface="Times New Roman" panose="02020603050405020304" pitchFamily="18" charset="0"/>
              </a:rPr>
              <a:t> p : 1; // Present</a:t>
            </a:r>
          </a:p>
          <a:p>
            <a:pPr algn="just"/>
            <a:r>
              <a:rPr lang="en-US" sz="1400" b="0" i="0" u="none" strike="noStrike" baseline="0" dirty="0" err="1">
                <a:latin typeface="Times New Roman" panose="02020603050405020304" pitchFamily="18" charset="0"/>
                <a:cs typeface="Times New Roman" panose="02020603050405020304" pitchFamily="18" charset="0"/>
              </a:rPr>
              <a:t>uint</a:t>
            </a:r>
            <a:r>
              <a:rPr lang="en-US" sz="1400" b="0" i="0" u="none" strike="noStrike" baseline="0" dirty="0">
                <a:latin typeface="Times New Roman" panose="02020603050405020304" pitchFamily="18" charset="0"/>
                <a:cs typeface="Times New Roman" panose="02020603050405020304" pitchFamily="18" charset="0"/>
              </a:rPr>
              <a:t> off_31_16 : 16; // high bits of offset in segment</a:t>
            </a:r>
          </a:p>
          <a:p>
            <a:pPr algn="just"/>
            <a:r>
              <a:rPr lang="en-IN" sz="1400" b="0" i="0" u="none" strike="noStrike" baseline="0" dirty="0">
                <a:latin typeface="Times New Roman" panose="02020603050405020304" pitchFamily="18" charset="0"/>
                <a:cs typeface="Times New Roman" panose="02020603050405020304" pitchFamily="18" charset="0"/>
              </a:rPr>
              <a:t>};</a:t>
            </a:r>
          </a:p>
        </p:txBody>
      </p:sp>
      <p:sp>
        <p:nvSpPr>
          <p:cNvPr id="6" name="Rectangle 2">
            <a:extLst>
              <a:ext uri="{FF2B5EF4-FFF2-40B4-BE49-F238E27FC236}">
                <a16:creationId xmlns:a16="http://schemas.microsoft.com/office/drawing/2014/main" id="{FF6C6F03-614D-487B-8CD9-49F83FC59B61}"/>
              </a:ext>
            </a:extLst>
          </p:cNvPr>
          <p:cNvSpPr txBox="1">
            <a:spLocks noChangeArrowheads="1"/>
          </p:cNvSpPr>
          <p:nvPr/>
        </p:nvSpPr>
        <p:spPr>
          <a:xfrm>
            <a:off x="284321" y="-59349"/>
            <a:ext cx="7656443" cy="6953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i="0" u="none" strike="noStrike" baseline="0" dirty="0">
                <a:solidFill>
                  <a:srgbClr val="C00000"/>
                </a:solidFill>
                <a:latin typeface="URWPalladioL-Roma"/>
              </a:rPr>
              <a:t>3. Kernel Side: Trap Tables..</a:t>
            </a:r>
            <a:r>
              <a:rPr lang="en-IN" sz="2400" b="1" i="0" u="none" strike="noStrike" baseline="0" dirty="0" err="1">
                <a:solidFill>
                  <a:srgbClr val="C00000"/>
                </a:solidFill>
                <a:latin typeface="URWPalladioL-Roma"/>
              </a:rPr>
              <a:t>contd</a:t>
            </a:r>
            <a:r>
              <a:rPr lang="en-IN" sz="2400" b="1" i="0" u="none" strike="noStrike" baseline="0" dirty="0">
                <a:solidFill>
                  <a:srgbClr val="C00000"/>
                </a:solidFill>
                <a:latin typeface="URWPalladioL-Roma"/>
              </a:rPr>
              <a:t>..</a:t>
            </a:r>
            <a:endParaRPr lang="en-US" altLang="en-US" sz="2400" b="1" dirty="0">
              <a:solidFill>
                <a:srgbClr val="C00000"/>
              </a:solidFill>
            </a:endParaRPr>
          </a:p>
        </p:txBody>
      </p:sp>
      <p:sp>
        <p:nvSpPr>
          <p:cNvPr id="4" name="TextBox 3">
            <a:extLst>
              <a:ext uri="{FF2B5EF4-FFF2-40B4-BE49-F238E27FC236}">
                <a16:creationId xmlns:a16="http://schemas.microsoft.com/office/drawing/2014/main" id="{05373F02-82A8-4A84-BED9-67FCC2240779}"/>
              </a:ext>
            </a:extLst>
          </p:cNvPr>
          <p:cNvSpPr txBox="1"/>
          <p:nvPr/>
        </p:nvSpPr>
        <p:spPr>
          <a:xfrm>
            <a:off x="284321" y="4862401"/>
            <a:ext cx="11401285" cy="1477328"/>
          </a:xfrm>
          <a:prstGeom prst="rect">
            <a:avLst/>
          </a:prstGeom>
          <a:noFill/>
        </p:spPr>
        <p:txBody>
          <a:bodyPr wrap="square">
            <a:spAutoFit/>
          </a:bodyPr>
          <a:lstStyle/>
          <a:p>
            <a:pPr algn="just"/>
            <a:r>
              <a:rPr lang="en-US" b="0" i="0" u="none" strike="noStrike" baseline="0" dirty="0">
                <a:latin typeface="Times New Roman" panose="02020603050405020304" pitchFamily="18" charset="0"/>
                <a:cs typeface="Times New Roman" panose="02020603050405020304" pitchFamily="18" charset="0"/>
              </a:rPr>
              <a:t>As you can see from the code, all the SETGATE() macros does is set the values of an in-memory data structure. Most important is the off parameter, which tells the hardware where the trap handling code is. In the initialization code, the value vectors[T SYSCALL] is passed in; </a:t>
            </a:r>
            <a:r>
              <a:rPr lang="en-US" b="0" i="0" u="none" strike="noStrike" baseline="0" dirty="0" err="1">
                <a:latin typeface="Times New Roman" panose="02020603050405020304" pitchFamily="18" charset="0"/>
                <a:cs typeface="Times New Roman" panose="02020603050405020304" pitchFamily="18" charset="0"/>
              </a:rPr>
              <a:t>thus,whatever</a:t>
            </a:r>
            <a:r>
              <a:rPr lang="en-US" b="0" i="0" u="none" strike="noStrike" baseline="0" dirty="0">
                <a:latin typeface="Times New Roman" panose="02020603050405020304" pitchFamily="18" charset="0"/>
                <a:cs typeface="Times New Roman" panose="02020603050405020304" pitchFamily="18" charset="0"/>
              </a:rPr>
              <a:t> the vectors array points to will be the code to run when a system call takes place. There are other details (which are important too); consult an x86 hardware architecture manual for more information.</a:t>
            </a:r>
            <a:endParaRPr lang="en-IN"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AEB2807C-24AE-460B-9497-7B2569271EF5}"/>
              </a:ext>
            </a:extLst>
          </p:cNvPr>
          <p:cNvSpPr txBox="1"/>
          <p:nvPr/>
        </p:nvSpPr>
        <p:spPr>
          <a:xfrm>
            <a:off x="5432001" y="580932"/>
            <a:ext cx="4923856" cy="4401205"/>
          </a:xfrm>
          <a:prstGeom prst="rect">
            <a:avLst/>
          </a:prstGeom>
          <a:noFill/>
        </p:spPr>
        <p:txBody>
          <a:bodyPr wrap="square">
            <a:spAutoFit/>
          </a:bodyPr>
          <a:lstStyle/>
          <a:p>
            <a:pPr algn="l"/>
            <a:r>
              <a:rPr lang="en-US" sz="1400" b="0" i="0" u="none" strike="noStrike" baseline="0" dirty="0">
                <a:latin typeface="Times New Roman" panose="02020603050405020304" pitchFamily="18" charset="0"/>
                <a:cs typeface="Times New Roman" panose="02020603050405020304" pitchFamily="18" charset="0"/>
              </a:rPr>
              <a:t>// Set up a normal interrupt/trap gate descriptor.</a:t>
            </a:r>
          </a:p>
          <a:p>
            <a:pPr algn="l"/>
            <a:r>
              <a:rPr lang="en-US" sz="1400" b="0" i="0" u="none" strike="noStrike" baseline="0" dirty="0">
                <a:latin typeface="Times New Roman" panose="02020603050405020304" pitchFamily="18" charset="0"/>
                <a:cs typeface="Times New Roman" panose="02020603050405020304" pitchFamily="18" charset="0"/>
              </a:rPr>
              <a:t>// - </a:t>
            </a:r>
            <a:r>
              <a:rPr lang="en-US" sz="1400" b="0" i="0" u="none" strike="noStrike" baseline="0" dirty="0" err="1">
                <a:latin typeface="Times New Roman" panose="02020603050405020304" pitchFamily="18" charset="0"/>
                <a:cs typeface="Times New Roman" panose="02020603050405020304" pitchFamily="18" charset="0"/>
              </a:rPr>
              <a:t>istrap</a:t>
            </a:r>
            <a:r>
              <a:rPr lang="en-US" sz="1400" b="0" i="0" u="none" strike="noStrike" baseline="0" dirty="0">
                <a:latin typeface="Times New Roman" panose="02020603050405020304" pitchFamily="18" charset="0"/>
                <a:cs typeface="Times New Roman" panose="02020603050405020304" pitchFamily="18" charset="0"/>
              </a:rPr>
              <a:t>: 1 for a trap (= exception) gate, 0 for an interrupt gate.</a:t>
            </a:r>
          </a:p>
          <a:p>
            <a:pPr algn="l"/>
            <a:r>
              <a:rPr lang="en-US" sz="1400" b="0" i="0" u="none" strike="noStrike" baseline="0" dirty="0">
                <a:latin typeface="Times New Roman" panose="02020603050405020304" pitchFamily="18" charset="0"/>
                <a:cs typeface="Times New Roman" panose="02020603050405020304" pitchFamily="18" charset="0"/>
              </a:rPr>
              <a:t>// interrupt gate clears FL_IF, trap gate leaves FL_IF alone</a:t>
            </a:r>
          </a:p>
          <a:p>
            <a:pPr algn="l"/>
            <a:r>
              <a:rPr lang="en-IN" sz="1400" b="0" i="0" u="none" strike="noStrike" baseline="0" dirty="0">
                <a:latin typeface="Times New Roman" panose="02020603050405020304" pitchFamily="18" charset="0"/>
                <a:cs typeface="Times New Roman" panose="02020603050405020304" pitchFamily="18" charset="0"/>
              </a:rPr>
              <a:t>// - </a:t>
            </a:r>
            <a:r>
              <a:rPr lang="en-IN" sz="1400" b="0" i="0" u="none" strike="noStrike" baseline="0" dirty="0" err="1">
                <a:latin typeface="Times New Roman" panose="02020603050405020304" pitchFamily="18" charset="0"/>
                <a:cs typeface="Times New Roman" panose="02020603050405020304" pitchFamily="18" charset="0"/>
              </a:rPr>
              <a:t>sel</a:t>
            </a:r>
            <a:r>
              <a:rPr lang="en-IN" sz="1400" b="0" i="0" u="none" strike="noStrike" baseline="0" dirty="0">
                <a:latin typeface="Times New Roman" panose="02020603050405020304" pitchFamily="18" charset="0"/>
                <a:cs typeface="Times New Roman" panose="02020603050405020304" pitchFamily="18" charset="0"/>
              </a:rPr>
              <a:t>: Code segment selector for interrupt/trap handler</a:t>
            </a:r>
          </a:p>
          <a:p>
            <a:pPr algn="l"/>
            <a:r>
              <a:rPr lang="en-US" sz="1400" b="0" i="0" u="none" strike="noStrike" baseline="0" dirty="0">
                <a:latin typeface="Times New Roman" panose="02020603050405020304" pitchFamily="18" charset="0"/>
                <a:cs typeface="Times New Roman" panose="02020603050405020304" pitchFamily="18" charset="0"/>
              </a:rPr>
              <a:t>// - off: Offset in code segment for interrupt/trap handler</a:t>
            </a:r>
          </a:p>
          <a:p>
            <a:pPr algn="l"/>
            <a:r>
              <a:rPr lang="en-IN" sz="1400" b="0" i="0" u="none" strike="noStrike" baseline="0" dirty="0">
                <a:latin typeface="Times New Roman" panose="02020603050405020304" pitchFamily="18" charset="0"/>
                <a:cs typeface="Times New Roman" panose="02020603050405020304" pitchFamily="18" charset="0"/>
              </a:rPr>
              <a:t>// - </a:t>
            </a:r>
            <a:r>
              <a:rPr lang="en-IN" sz="1400" b="0" i="0" u="none" strike="noStrike" baseline="0" dirty="0" err="1">
                <a:latin typeface="Times New Roman" panose="02020603050405020304" pitchFamily="18" charset="0"/>
                <a:cs typeface="Times New Roman" panose="02020603050405020304" pitchFamily="18" charset="0"/>
              </a:rPr>
              <a:t>dpl</a:t>
            </a:r>
            <a:r>
              <a:rPr lang="en-IN" sz="1400" b="0" i="0" u="none" strike="noStrike" baseline="0" dirty="0">
                <a:latin typeface="Times New Roman" panose="02020603050405020304" pitchFamily="18" charset="0"/>
                <a:cs typeface="Times New Roman" panose="02020603050405020304" pitchFamily="18" charset="0"/>
              </a:rPr>
              <a:t>: Descriptor Privilege Level -</a:t>
            </a:r>
          </a:p>
          <a:p>
            <a:pPr algn="l"/>
            <a:r>
              <a:rPr lang="en-US" sz="1400" b="0" i="0" u="none" strike="noStrike" baseline="0" dirty="0">
                <a:latin typeface="Times New Roman" panose="02020603050405020304" pitchFamily="18" charset="0"/>
                <a:cs typeface="Times New Roman" panose="02020603050405020304" pitchFamily="18" charset="0"/>
              </a:rPr>
              <a:t>// the privilege level required for software to invoke</a:t>
            </a:r>
          </a:p>
          <a:p>
            <a:pPr algn="l"/>
            <a:r>
              <a:rPr lang="en-US" sz="1400" b="0" i="0" u="none" strike="noStrike" baseline="0" dirty="0">
                <a:latin typeface="Times New Roman" panose="02020603050405020304" pitchFamily="18" charset="0"/>
                <a:cs typeface="Times New Roman" panose="02020603050405020304" pitchFamily="18" charset="0"/>
              </a:rPr>
              <a:t>// this interrupt/trap gate explicitly using an int instruction.</a:t>
            </a:r>
          </a:p>
          <a:p>
            <a:pPr algn="l"/>
            <a:r>
              <a:rPr lang="en-IN" sz="1400" b="0" i="0" u="none" strike="noStrike" baseline="0" dirty="0">
                <a:latin typeface="Times New Roman" panose="02020603050405020304" pitchFamily="18" charset="0"/>
                <a:cs typeface="Times New Roman" panose="02020603050405020304" pitchFamily="18" charset="0"/>
              </a:rPr>
              <a:t>#define SETGATE(gate, </a:t>
            </a:r>
            <a:r>
              <a:rPr lang="en-IN" sz="1400" b="0" i="0" u="none" strike="noStrike" baseline="0" dirty="0" err="1">
                <a:latin typeface="Times New Roman" panose="02020603050405020304" pitchFamily="18" charset="0"/>
                <a:cs typeface="Times New Roman" panose="02020603050405020304" pitchFamily="18" charset="0"/>
              </a:rPr>
              <a:t>istrap</a:t>
            </a:r>
            <a:r>
              <a:rPr lang="en-IN" sz="1400" b="0" i="0" u="none" strike="noStrike" baseline="0" dirty="0">
                <a:latin typeface="Times New Roman" panose="02020603050405020304" pitchFamily="18" charset="0"/>
                <a:cs typeface="Times New Roman" panose="02020603050405020304" pitchFamily="18" charset="0"/>
              </a:rPr>
              <a:t>, </a:t>
            </a:r>
            <a:r>
              <a:rPr lang="en-IN" sz="1400" b="0" i="0" u="none" strike="noStrike" baseline="0" dirty="0" err="1">
                <a:latin typeface="Times New Roman" panose="02020603050405020304" pitchFamily="18" charset="0"/>
                <a:cs typeface="Times New Roman" panose="02020603050405020304" pitchFamily="18" charset="0"/>
              </a:rPr>
              <a:t>sel</a:t>
            </a:r>
            <a:r>
              <a:rPr lang="en-IN" sz="1400" b="0" i="0" u="none" strike="noStrike" baseline="0" dirty="0">
                <a:latin typeface="Times New Roman" panose="02020603050405020304" pitchFamily="18" charset="0"/>
                <a:cs typeface="Times New Roman" panose="02020603050405020304" pitchFamily="18" charset="0"/>
              </a:rPr>
              <a:t>, off, d) \</a:t>
            </a:r>
          </a:p>
          <a:p>
            <a:pPr algn="l"/>
            <a:r>
              <a:rPr lang="en-IN" sz="1400" b="0" i="0" u="none" strike="noStrike" baseline="0" dirty="0">
                <a:latin typeface="Times New Roman" panose="02020603050405020304" pitchFamily="18" charset="0"/>
                <a:cs typeface="Times New Roman" panose="02020603050405020304" pitchFamily="18" charset="0"/>
              </a:rPr>
              <a:t>{ \</a:t>
            </a:r>
          </a:p>
          <a:p>
            <a:pPr algn="l"/>
            <a:r>
              <a:rPr lang="en-US" sz="1400" b="0" i="0" u="none" strike="noStrike" baseline="0" dirty="0">
                <a:latin typeface="Times New Roman" panose="02020603050405020304" pitchFamily="18" charset="0"/>
                <a:cs typeface="Times New Roman" panose="02020603050405020304" pitchFamily="18" charset="0"/>
              </a:rPr>
              <a:t>(gate).off_15_0 = (</a:t>
            </a:r>
            <a:r>
              <a:rPr lang="en-US" sz="1400" b="0" i="0" u="none" strike="noStrike" baseline="0" dirty="0" err="1">
                <a:latin typeface="Times New Roman" panose="02020603050405020304" pitchFamily="18" charset="0"/>
                <a:cs typeface="Times New Roman" panose="02020603050405020304" pitchFamily="18" charset="0"/>
              </a:rPr>
              <a:t>uint</a:t>
            </a:r>
            <a:r>
              <a:rPr lang="en-US" sz="1400" b="0" i="0" u="none" strike="noStrike" baseline="0" dirty="0">
                <a:latin typeface="Times New Roman" panose="02020603050405020304" pitchFamily="18" charset="0"/>
                <a:cs typeface="Times New Roman" panose="02020603050405020304" pitchFamily="18" charset="0"/>
              </a:rPr>
              <a:t>) (off) &amp; 0xffff; \</a:t>
            </a:r>
          </a:p>
          <a:p>
            <a:pPr algn="l"/>
            <a:r>
              <a:rPr lang="en-IN" sz="1400" b="0" i="0" u="none" strike="noStrike" baseline="0" dirty="0">
                <a:latin typeface="Times New Roman" panose="02020603050405020304" pitchFamily="18" charset="0"/>
                <a:cs typeface="Times New Roman" panose="02020603050405020304" pitchFamily="18" charset="0"/>
              </a:rPr>
              <a:t>(gate).cs = (</a:t>
            </a:r>
            <a:r>
              <a:rPr lang="en-IN" sz="1400" b="0" i="0" u="none" strike="noStrike" baseline="0" dirty="0" err="1">
                <a:latin typeface="Times New Roman" panose="02020603050405020304" pitchFamily="18" charset="0"/>
                <a:cs typeface="Times New Roman" panose="02020603050405020304" pitchFamily="18" charset="0"/>
              </a:rPr>
              <a:t>sel</a:t>
            </a:r>
            <a:r>
              <a:rPr lang="en-IN" sz="1400" b="0" i="0" u="none" strike="noStrike" baseline="0" dirty="0">
                <a:latin typeface="Times New Roman" panose="02020603050405020304" pitchFamily="18" charset="0"/>
                <a:cs typeface="Times New Roman" panose="02020603050405020304" pitchFamily="18" charset="0"/>
              </a:rPr>
              <a:t>); \</a:t>
            </a:r>
          </a:p>
          <a:p>
            <a:pPr algn="l"/>
            <a:r>
              <a:rPr lang="en-IN" sz="1400" b="0" i="0" u="none" strike="noStrike" baseline="0" dirty="0">
                <a:latin typeface="Times New Roman" panose="02020603050405020304" pitchFamily="18" charset="0"/>
                <a:cs typeface="Times New Roman" panose="02020603050405020304" pitchFamily="18" charset="0"/>
              </a:rPr>
              <a:t>(gate).</a:t>
            </a:r>
            <a:r>
              <a:rPr lang="en-IN" sz="1400" b="0" i="0" u="none" strike="noStrike" baseline="0" dirty="0" err="1">
                <a:latin typeface="Times New Roman" panose="02020603050405020304" pitchFamily="18" charset="0"/>
                <a:cs typeface="Times New Roman" panose="02020603050405020304" pitchFamily="18" charset="0"/>
              </a:rPr>
              <a:t>args</a:t>
            </a:r>
            <a:r>
              <a:rPr lang="en-IN" sz="1400" b="0" i="0" u="none" strike="noStrike" baseline="0" dirty="0">
                <a:latin typeface="Times New Roman" panose="02020603050405020304" pitchFamily="18" charset="0"/>
                <a:cs typeface="Times New Roman" panose="02020603050405020304" pitchFamily="18" charset="0"/>
              </a:rPr>
              <a:t> = 0; \</a:t>
            </a:r>
          </a:p>
          <a:p>
            <a:pPr algn="l"/>
            <a:r>
              <a:rPr lang="en-IN" sz="1400" b="0" i="0" u="none" strike="noStrike" baseline="0" dirty="0">
                <a:latin typeface="Times New Roman" panose="02020603050405020304" pitchFamily="18" charset="0"/>
                <a:cs typeface="Times New Roman" panose="02020603050405020304" pitchFamily="18" charset="0"/>
              </a:rPr>
              <a:t>(gate).rsv1 = 0; \</a:t>
            </a:r>
          </a:p>
          <a:p>
            <a:pPr algn="l"/>
            <a:r>
              <a:rPr lang="en-IN" sz="1400" b="0" i="0" u="none" strike="noStrike" baseline="0" dirty="0">
                <a:latin typeface="Times New Roman" panose="02020603050405020304" pitchFamily="18" charset="0"/>
                <a:cs typeface="Times New Roman" panose="02020603050405020304" pitchFamily="18" charset="0"/>
              </a:rPr>
              <a:t>(gate).type = (</a:t>
            </a:r>
            <a:r>
              <a:rPr lang="en-IN" sz="1400" b="0" i="0" u="none" strike="noStrike" baseline="0" dirty="0" err="1">
                <a:latin typeface="Times New Roman" panose="02020603050405020304" pitchFamily="18" charset="0"/>
                <a:cs typeface="Times New Roman" panose="02020603050405020304" pitchFamily="18" charset="0"/>
              </a:rPr>
              <a:t>istrap</a:t>
            </a:r>
            <a:r>
              <a:rPr lang="en-IN" sz="1400" b="0" i="0" u="none" strike="noStrike" baseline="0" dirty="0">
                <a:latin typeface="Times New Roman" panose="02020603050405020304" pitchFamily="18" charset="0"/>
                <a:cs typeface="Times New Roman" panose="02020603050405020304" pitchFamily="18" charset="0"/>
              </a:rPr>
              <a:t>) ? STS_TG32 : STS_IG32; \</a:t>
            </a:r>
          </a:p>
          <a:p>
            <a:pPr algn="l"/>
            <a:r>
              <a:rPr lang="en-IN" sz="1400" b="0" i="0" u="none" strike="noStrike" baseline="0" dirty="0">
                <a:latin typeface="Times New Roman" panose="02020603050405020304" pitchFamily="18" charset="0"/>
                <a:cs typeface="Times New Roman" panose="02020603050405020304" pitchFamily="18" charset="0"/>
              </a:rPr>
              <a:t>(gate).s = 0; \</a:t>
            </a:r>
          </a:p>
          <a:p>
            <a:pPr algn="l"/>
            <a:r>
              <a:rPr lang="en-IN" sz="1400" b="0" i="0" u="none" strike="noStrike" baseline="0" dirty="0">
                <a:latin typeface="Times New Roman" panose="02020603050405020304" pitchFamily="18" charset="0"/>
                <a:cs typeface="Times New Roman" panose="02020603050405020304" pitchFamily="18" charset="0"/>
              </a:rPr>
              <a:t>(gate).</a:t>
            </a:r>
            <a:r>
              <a:rPr lang="en-IN" sz="1400" b="0" i="0" u="none" strike="noStrike" baseline="0" dirty="0" err="1">
                <a:latin typeface="Times New Roman" panose="02020603050405020304" pitchFamily="18" charset="0"/>
                <a:cs typeface="Times New Roman" panose="02020603050405020304" pitchFamily="18" charset="0"/>
              </a:rPr>
              <a:t>dpl</a:t>
            </a:r>
            <a:r>
              <a:rPr lang="en-IN" sz="1400" b="0" i="0" u="none" strike="noStrike" baseline="0" dirty="0">
                <a:latin typeface="Times New Roman" panose="02020603050405020304" pitchFamily="18" charset="0"/>
                <a:cs typeface="Times New Roman" panose="02020603050405020304" pitchFamily="18" charset="0"/>
              </a:rPr>
              <a:t> = (d); \</a:t>
            </a:r>
          </a:p>
          <a:p>
            <a:pPr algn="l"/>
            <a:r>
              <a:rPr lang="en-IN" sz="1400" b="0" i="0" u="none" strike="noStrike" baseline="0" dirty="0">
                <a:latin typeface="Times New Roman" panose="02020603050405020304" pitchFamily="18" charset="0"/>
                <a:cs typeface="Times New Roman" panose="02020603050405020304" pitchFamily="18" charset="0"/>
              </a:rPr>
              <a:t>(gate).p = 1; \</a:t>
            </a:r>
          </a:p>
          <a:p>
            <a:pPr algn="l"/>
            <a:r>
              <a:rPr lang="en-US" sz="1400" b="0" i="0" u="none" strike="noStrike" baseline="0" dirty="0">
                <a:latin typeface="Times New Roman" panose="02020603050405020304" pitchFamily="18" charset="0"/>
                <a:cs typeface="Times New Roman" panose="02020603050405020304" pitchFamily="18" charset="0"/>
              </a:rPr>
              <a:t>(gate).off_31_16 = (</a:t>
            </a:r>
            <a:r>
              <a:rPr lang="en-US" sz="1400" b="0" i="0" u="none" strike="noStrike" baseline="0" dirty="0" err="1">
                <a:latin typeface="Times New Roman" panose="02020603050405020304" pitchFamily="18" charset="0"/>
                <a:cs typeface="Times New Roman" panose="02020603050405020304" pitchFamily="18" charset="0"/>
              </a:rPr>
              <a:t>uint</a:t>
            </a:r>
            <a:r>
              <a:rPr lang="en-US" sz="1400" b="0" i="0" u="none" strike="noStrike" baseline="0" dirty="0">
                <a:latin typeface="Times New Roman" panose="02020603050405020304" pitchFamily="18" charset="0"/>
                <a:cs typeface="Times New Roman" panose="02020603050405020304" pitchFamily="18" charset="0"/>
              </a:rPr>
              <a:t>) (off) &gt;&gt; 16; \</a:t>
            </a:r>
          </a:p>
          <a:p>
            <a:pPr algn="l"/>
            <a:r>
              <a:rPr lang="en-IN" sz="1400" b="0" i="0" u="none" strike="noStrike" baseline="0" dirty="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484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6" name="TextBox 15">
            <a:extLst>
              <a:ext uri="{FF2B5EF4-FFF2-40B4-BE49-F238E27FC236}">
                <a16:creationId xmlns:a16="http://schemas.microsoft.com/office/drawing/2014/main" id="{6FADA8F2-FE5B-466B-8A11-523BF7241971}"/>
              </a:ext>
            </a:extLst>
          </p:cNvPr>
          <p:cNvSpPr txBox="1"/>
          <p:nvPr/>
        </p:nvSpPr>
        <p:spPr>
          <a:xfrm>
            <a:off x="886576" y="427247"/>
            <a:ext cx="4690135" cy="6063198"/>
          </a:xfrm>
          <a:prstGeom prst="rect">
            <a:avLst/>
          </a:prstGeom>
          <a:noFill/>
        </p:spPr>
        <p:txBody>
          <a:bodyPr wrap="square">
            <a:spAutoFit/>
          </a:bodyPr>
          <a:lstStyle/>
          <a:p>
            <a:pPr algn="just"/>
            <a:r>
              <a:rPr lang="en-US" b="0" i="0" u="none" strike="noStrike" baseline="0" dirty="0">
                <a:latin typeface="Times New Roman" panose="02020603050405020304" pitchFamily="18" charset="0"/>
                <a:cs typeface="Times New Roman" panose="02020603050405020304" pitchFamily="18" charset="0"/>
              </a:rPr>
              <a:t>Note, however, that we still have not informed the hardware of this information, but rather filled a data structure. The actual hardware informing occurs a little later in the boot sequence; in xv6, it happens in the routine </a:t>
            </a:r>
            <a:r>
              <a:rPr lang="en-US" b="0" i="0" u="none" strike="noStrike" baseline="0" dirty="0" err="1">
                <a:latin typeface="Times New Roman" panose="02020603050405020304" pitchFamily="18" charset="0"/>
                <a:cs typeface="Times New Roman" panose="02020603050405020304" pitchFamily="18" charset="0"/>
              </a:rPr>
              <a:t>mpmain</a:t>
            </a:r>
            <a:r>
              <a:rPr lang="en-US" b="0" i="0" u="none" strike="noStrike" baseline="0" dirty="0">
                <a:latin typeface="Times New Roman" panose="02020603050405020304" pitchFamily="18" charset="0"/>
                <a:cs typeface="Times New Roman" panose="02020603050405020304" pitchFamily="18" charset="0"/>
              </a:rPr>
              <a:t>() in the file </a:t>
            </a:r>
            <a:r>
              <a:rPr lang="en-US" b="0" i="0" u="none" strike="noStrike" baseline="0" dirty="0" err="1">
                <a:latin typeface="Times New Roman" panose="02020603050405020304" pitchFamily="18" charset="0"/>
                <a:cs typeface="Times New Roman" panose="02020603050405020304" pitchFamily="18" charset="0"/>
              </a:rPr>
              <a:t>main.c</a:t>
            </a:r>
            <a:r>
              <a:rPr lang="en-US" b="0" i="0" u="none" strike="noStrike" baseline="0" dirty="0">
                <a:latin typeface="Times New Roman" panose="02020603050405020304" pitchFamily="18" charset="0"/>
                <a:cs typeface="Times New Roman" panose="02020603050405020304" pitchFamily="18" charset="0"/>
              </a:rPr>
              <a:t>:</a:t>
            </a:r>
          </a:p>
          <a:p>
            <a:pPr algn="just"/>
            <a:endParaRPr lang="en-US" sz="1400" b="0" i="0" u="none" strike="noStrike" baseline="0" dirty="0">
              <a:latin typeface="Times New Roman" panose="02020603050405020304" pitchFamily="18" charset="0"/>
              <a:cs typeface="Times New Roman" panose="02020603050405020304" pitchFamily="18" charset="0"/>
            </a:endParaRPr>
          </a:p>
          <a:p>
            <a:pPr algn="just"/>
            <a:r>
              <a:rPr lang="en-IN" sz="1400" b="0" i="0" u="none" strike="noStrike" baseline="0" dirty="0">
                <a:latin typeface="Times New Roman" panose="02020603050405020304" pitchFamily="18" charset="0"/>
                <a:cs typeface="Times New Roman" panose="02020603050405020304" pitchFamily="18" charset="0"/>
              </a:rPr>
              <a:t>static void</a:t>
            </a:r>
          </a:p>
          <a:p>
            <a:pPr algn="just"/>
            <a:r>
              <a:rPr lang="en-IN" sz="1400" b="0" i="0" u="none" strike="noStrike" baseline="0" dirty="0" err="1">
                <a:latin typeface="Times New Roman" panose="02020603050405020304" pitchFamily="18" charset="0"/>
                <a:cs typeface="Times New Roman" panose="02020603050405020304" pitchFamily="18" charset="0"/>
              </a:rPr>
              <a:t>mpmain</a:t>
            </a:r>
            <a:r>
              <a:rPr lang="en-IN" sz="1400" b="0" i="0" u="none" strike="noStrike" baseline="0" dirty="0">
                <a:latin typeface="Times New Roman" panose="02020603050405020304" pitchFamily="18" charset="0"/>
                <a:cs typeface="Times New Roman" panose="02020603050405020304" pitchFamily="18" charset="0"/>
              </a:rPr>
              <a:t>(void)</a:t>
            </a:r>
          </a:p>
          <a:p>
            <a:pPr algn="just"/>
            <a:r>
              <a:rPr lang="en-IN" sz="1400" b="0" i="0" u="none" strike="noStrike" baseline="0" dirty="0">
                <a:latin typeface="Times New Roman" panose="02020603050405020304" pitchFamily="18" charset="0"/>
                <a:cs typeface="Times New Roman" panose="02020603050405020304" pitchFamily="18" charset="0"/>
              </a:rPr>
              <a:t>{</a:t>
            </a:r>
          </a:p>
          <a:p>
            <a:pPr algn="just"/>
            <a:r>
              <a:rPr lang="en-IN" sz="1400" b="0" i="0" u="none" strike="noStrike" baseline="0" dirty="0" err="1">
                <a:latin typeface="Times New Roman" panose="02020603050405020304" pitchFamily="18" charset="0"/>
                <a:cs typeface="Times New Roman" panose="02020603050405020304" pitchFamily="18" charset="0"/>
              </a:rPr>
              <a:t>idtinit</a:t>
            </a:r>
            <a:r>
              <a:rPr lang="en-IN" sz="1400" b="0" i="0" u="none" strike="noStrike" baseline="0" dirty="0">
                <a:latin typeface="Times New Roman" panose="02020603050405020304" pitchFamily="18" charset="0"/>
                <a:cs typeface="Times New Roman" panose="02020603050405020304" pitchFamily="18" charset="0"/>
              </a:rPr>
              <a:t>();</a:t>
            </a:r>
          </a:p>
          <a:p>
            <a:pPr algn="just"/>
            <a:r>
              <a:rPr lang="en-IN" sz="1400" b="0" i="0" u="none" strike="noStrike" baseline="0" dirty="0">
                <a:latin typeface="Times New Roman" panose="02020603050405020304" pitchFamily="18" charset="0"/>
                <a:cs typeface="Times New Roman" panose="02020603050405020304" pitchFamily="18" charset="0"/>
              </a:rPr>
              <a:t>...</a:t>
            </a:r>
          </a:p>
          <a:p>
            <a:pPr algn="just"/>
            <a:r>
              <a:rPr lang="en-IN" sz="1400" b="0" i="0" u="none" strike="noStrike" baseline="0" dirty="0">
                <a:latin typeface="Times New Roman" panose="02020603050405020304" pitchFamily="18" charset="0"/>
                <a:cs typeface="Times New Roman" panose="02020603050405020304" pitchFamily="18" charset="0"/>
              </a:rPr>
              <a:t>void</a:t>
            </a:r>
          </a:p>
          <a:p>
            <a:pPr algn="just"/>
            <a:r>
              <a:rPr lang="en-IN" sz="1400" b="0" i="0" u="none" strike="noStrike" baseline="0" dirty="0" err="1">
                <a:latin typeface="Times New Roman" panose="02020603050405020304" pitchFamily="18" charset="0"/>
                <a:cs typeface="Times New Roman" panose="02020603050405020304" pitchFamily="18" charset="0"/>
              </a:rPr>
              <a:t>idtinit</a:t>
            </a:r>
            <a:r>
              <a:rPr lang="en-IN" sz="1400" b="0" i="0" u="none" strike="noStrike" baseline="0" dirty="0">
                <a:latin typeface="Times New Roman" panose="02020603050405020304" pitchFamily="18" charset="0"/>
                <a:cs typeface="Times New Roman" panose="02020603050405020304" pitchFamily="18" charset="0"/>
              </a:rPr>
              <a:t>(void)</a:t>
            </a:r>
          </a:p>
          <a:p>
            <a:pPr algn="just"/>
            <a:r>
              <a:rPr lang="en-IN" sz="1400" b="0" i="0" u="none" strike="noStrike" baseline="0" dirty="0">
                <a:latin typeface="Times New Roman" panose="02020603050405020304" pitchFamily="18" charset="0"/>
                <a:cs typeface="Times New Roman" panose="02020603050405020304" pitchFamily="18" charset="0"/>
              </a:rPr>
              <a:t>{</a:t>
            </a:r>
          </a:p>
          <a:p>
            <a:pPr algn="just"/>
            <a:r>
              <a:rPr lang="en-IN" sz="1400" b="0" i="0" u="none" strike="noStrike" baseline="0" dirty="0" err="1">
                <a:latin typeface="Times New Roman" panose="02020603050405020304" pitchFamily="18" charset="0"/>
                <a:cs typeface="Times New Roman" panose="02020603050405020304" pitchFamily="18" charset="0"/>
              </a:rPr>
              <a:t>lidt</a:t>
            </a:r>
            <a:r>
              <a:rPr lang="en-IN" sz="1400" b="0" i="0" u="none" strike="noStrike" baseline="0" dirty="0">
                <a:latin typeface="Times New Roman" panose="02020603050405020304" pitchFamily="18" charset="0"/>
                <a:cs typeface="Times New Roman" panose="02020603050405020304" pitchFamily="18" charset="0"/>
              </a:rPr>
              <a:t>(</a:t>
            </a:r>
            <a:r>
              <a:rPr lang="en-IN" sz="1400" b="0" i="0" u="none" strike="noStrike" baseline="0" dirty="0" err="1">
                <a:latin typeface="Times New Roman" panose="02020603050405020304" pitchFamily="18" charset="0"/>
                <a:cs typeface="Times New Roman" panose="02020603050405020304" pitchFamily="18" charset="0"/>
              </a:rPr>
              <a:t>idt</a:t>
            </a:r>
            <a:r>
              <a:rPr lang="en-IN" sz="1400" b="0" i="0" u="none" strike="noStrike" baseline="0" dirty="0">
                <a:latin typeface="Times New Roman" panose="02020603050405020304" pitchFamily="18" charset="0"/>
                <a:cs typeface="Times New Roman" panose="02020603050405020304" pitchFamily="18" charset="0"/>
              </a:rPr>
              <a:t>, </a:t>
            </a:r>
            <a:r>
              <a:rPr lang="en-IN" sz="1400" b="0" i="0" u="none" strike="noStrike" baseline="0" dirty="0" err="1">
                <a:latin typeface="Times New Roman" panose="02020603050405020304" pitchFamily="18" charset="0"/>
                <a:cs typeface="Times New Roman" panose="02020603050405020304" pitchFamily="18" charset="0"/>
              </a:rPr>
              <a:t>sizeof</a:t>
            </a:r>
            <a:r>
              <a:rPr lang="en-IN" sz="1400" b="0" i="0" u="none" strike="noStrike" baseline="0" dirty="0">
                <a:latin typeface="Times New Roman" panose="02020603050405020304" pitchFamily="18" charset="0"/>
                <a:cs typeface="Times New Roman" panose="02020603050405020304" pitchFamily="18" charset="0"/>
              </a:rPr>
              <a:t>(</a:t>
            </a:r>
            <a:r>
              <a:rPr lang="en-IN" sz="1400" b="0" i="0" u="none" strike="noStrike" baseline="0" dirty="0" err="1">
                <a:latin typeface="Times New Roman" panose="02020603050405020304" pitchFamily="18" charset="0"/>
                <a:cs typeface="Times New Roman" panose="02020603050405020304" pitchFamily="18" charset="0"/>
              </a:rPr>
              <a:t>idt</a:t>
            </a:r>
            <a:r>
              <a:rPr lang="en-IN" sz="1400" b="0" i="0" u="none" strike="noStrike" baseline="0" dirty="0">
                <a:latin typeface="Times New Roman" panose="02020603050405020304" pitchFamily="18" charset="0"/>
                <a:cs typeface="Times New Roman" panose="02020603050405020304" pitchFamily="18" charset="0"/>
              </a:rPr>
              <a:t>));</a:t>
            </a:r>
          </a:p>
          <a:p>
            <a:pPr algn="just"/>
            <a:r>
              <a:rPr lang="en-IN" sz="1400" b="0" i="0" u="none" strike="noStrike" baseline="0" dirty="0">
                <a:latin typeface="Times New Roman" panose="02020603050405020304" pitchFamily="18" charset="0"/>
                <a:cs typeface="Times New Roman" panose="02020603050405020304" pitchFamily="18" charset="0"/>
              </a:rPr>
              <a:t>}</a:t>
            </a:r>
          </a:p>
          <a:p>
            <a:pPr algn="just"/>
            <a:r>
              <a:rPr lang="en-IN" sz="1400" b="0" i="0" u="none" strike="noStrike" baseline="0" dirty="0">
                <a:latin typeface="Times New Roman" panose="02020603050405020304" pitchFamily="18" charset="0"/>
                <a:cs typeface="Times New Roman" panose="02020603050405020304" pitchFamily="18" charset="0"/>
              </a:rPr>
              <a:t>static inline void</a:t>
            </a:r>
          </a:p>
          <a:p>
            <a:pPr algn="just"/>
            <a:r>
              <a:rPr lang="en-US" sz="1400" b="0" i="0" u="none" strike="noStrike" baseline="0" dirty="0" err="1">
                <a:latin typeface="Times New Roman" panose="02020603050405020304" pitchFamily="18" charset="0"/>
                <a:cs typeface="Times New Roman" panose="02020603050405020304" pitchFamily="18" charset="0"/>
              </a:rPr>
              <a:t>lidt</a:t>
            </a:r>
            <a:r>
              <a:rPr lang="en-US" sz="1400" b="0" i="0" u="none" strike="noStrike" baseline="0" dirty="0">
                <a:latin typeface="Times New Roman" panose="02020603050405020304" pitchFamily="18" charset="0"/>
                <a:cs typeface="Times New Roman" panose="02020603050405020304" pitchFamily="18" charset="0"/>
              </a:rPr>
              <a:t>(struct </a:t>
            </a:r>
            <a:r>
              <a:rPr lang="en-US" sz="1400" b="0" i="0" u="none" strike="noStrike" baseline="0" dirty="0" err="1">
                <a:latin typeface="Times New Roman" panose="02020603050405020304" pitchFamily="18" charset="0"/>
                <a:cs typeface="Times New Roman" panose="02020603050405020304" pitchFamily="18" charset="0"/>
              </a:rPr>
              <a:t>gatedesc</a:t>
            </a:r>
            <a:r>
              <a:rPr lang="en-US" sz="1400" b="0" i="0" u="none" strike="noStrike" baseline="0" dirty="0">
                <a:latin typeface="Times New Roman" panose="02020603050405020304" pitchFamily="18" charset="0"/>
                <a:cs typeface="Times New Roman" panose="02020603050405020304" pitchFamily="18" charset="0"/>
              </a:rPr>
              <a:t> *p, int size)</a:t>
            </a:r>
          </a:p>
          <a:p>
            <a:pPr algn="just"/>
            <a:r>
              <a:rPr lang="en-IN" sz="1400" b="0" i="0" u="none" strike="noStrike" baseline="0" dirty="0">
                <a:latin typeface="Times New Roman" panose="02020603050405020304" pitchFamily="18" charset="0"/>
                <a:cs typeface="Times New Roman" panose="02020603050405020304" pitchFamily="18" charset="0"/>
              </a:rPr>
              <a:t>{</a:t>
            </a:r>
          </a:p>
          <a:p>
            <a:pPr algn="just"/>
            <a:r>
              <a:rPr lang="en-IN" sz="1400" b="0" i="0" u="none" strike="noStrike" baseline="0" dirty="0">
                <a:latin typeface="Times New Roman" panose="02020603050405020304" pitchFamily="18" charset="0"/>
                <a:cs typeface="Times New Roman" panose="02020603050405020304" pitchFamily="18" charset="0"/>
              </a:rPr>
              <a:t>volatile </a:t>
            </a:r>
            <a:r>
              <a:rPr lang="en-IN" sz="1400" b="0" i="0" u="none" strike="noStrike" baseline="0" dirty="0" err="1">
                <a:latin typeface="Times New Roman" panose="02020603050405020304" pitchFamily="18" charset="0"/>
                <a:cs typeface="Times New Roman" panose="02020603050405020304" pitchFamily="18" charset="0"/>
              </a:rPr>
              <a:t>ushort</a:t>
            </a:r>
            <a:r>
              <a:rPr lang="en-IN" sz="1400" b="0" i="0" u="none" strike="noStrike" baseline="0" dirty="0">
                <a:latin typeface="Times New Roman" panose="02020603050405020304" pitchFamily="18" charset="0"/>
                <a:cs typeface="Times New Roman" panose="02020603050405020304" pitchFamily="18" charset="0"/>
              </a:rPr>
              <a:t> pd[3];</a:t>
            </a:r>
          </a:p>
          <a:p>
            <a:pPr algn="just"/>
            <a:r>
              <a:rPr lang="en-IN" sz="1400" b="0" i="0" u="none" strike="noStrike" baseline="0" dirty="0">
                <a:latin typeface="Times New Roman" panose="02020603050405020304" pitchFamily="18" charset="0"/>
                <a:cs typeface="Times New Roman" panose="02020603050405020304" pitchFamily="18" charset="0"/>
              </a:rPr>
              <a:t>pd[0] = size-1;</a:t>
            </a:r>
          </a:p>
          <a:p>
            <a:pPr algn="just"/>
            <a:r>
              <a:rPr lang="en-IN" sz="1400" b="0" i="0" u="none" strike="noStrike" baseline="0" dirty="0">
                <a:latin typeface="Times New Roman" panose="02020603050405020304" pitchFamily="18" charset="0"/>
                <a:cs typeface="Times New Roman" panose="02020603050405020304" pitchFamily="18" charset="0"/>
              </a:rPr>
              <a:t>pd[1] = (</a:t>
            </a:r>
            <a:r>
              <a:rPr lang="en-IN" sz="1400" b="0" i="0" u="none" strike="noStrike" baseline="0" dirty="0" err="1">
                <a:latin typeface="Times New Roman" panose="02020603050405020304" pitchFamily="18" charset="0"/>
                <a:cs typeface="Times New Roman" panose="02020603050405020304" pitchFamily="18" charset="0"/>
              </a:rPr>
              <a:t>uint</a:t>
            </a:r>
            <a:r>
              <a:rPr lang="en-IN" sz="1400" b="0" i="0" u="none" strike="noStrike" baseline="0" dirty="0">
                <a:latin typeface="Times New Roman" panose="02020603050405020304" pitchFamily="18" charset="0"/>
                <a:cs typeface="Times New Roman" panose="02020603050405020304" pitchFamily="18" charset="0"/>
              </a:rPr>
              <a:t>)p;</a:t>
            </a:r>
          </a:p>
          <a:p>
            <a:pPr algn="just"/>
            <a:r>
              <a:rPr lang="en-IN" sz="1400" b="0" i="0" u="none" strike="noStrike" baseline="0" dirty="0">
                <a:latin typeface="Times New Roman" panose="02020603050405020304" pitchFamily="18" charset="0"/>
                <a:cs typeface="Times New Roman" panose="02020603050405020304" pitchFamily="18" charset="0"/>
              </a:rPr>
              <a:t>pd[2] = (</a:t>
            </a:r>
            <a:r>
              <a:rPr lang="en-IN" sz="1400" b="0" i="0" u="none" strike="noStrike" baseline="0" dirty="0" err="1">
                <a:latin typeface="Times New Roman" panose="02020603050405020304" pitchFamily="18" charset="0"/>
                <a:cs typeface="Times New Roman" panose="02020603050405020304" pitchFamily="18" charset="0"/>
              </a:rPr>
              <a:t>uint</a:t>
            </a:r>
            <a:r>
              <a:rPr lang="en-IN" sz="1400" b="0" i="0" u="none" strike="noStrike" baseline="0" dirty="0">
                <a:latin typeface="Times New Roman" panose="02020603050405020304" pitchFamily="18" charset="0"/>
                <a:cs typeface="Times New Roman" panose="02020603050405020304" pitchFamily="18" charset="0"/>
              </a:rPr>
              <a:t>)p &gt;&gt; 16;</a:t>
            </a:r>
          </a:p>
          <a:p>
            <a:pPr algn="just"/>
            <a:r>
              <a:rPr lang="en-IN" sz="1400" b="0" i="0" u="none" strike="noStrike" baseline="0" dirty="0" err="1">
                <a:latin typeface="Times New Roman" panose="02020603050405020304" pitchFamily="18" charset="0"/>
                <a:cs typeface="Times New Roman" panose="02020603050405020304" pitchFamily="18" charset="0"/>
              </a:rPr>
              <a:t>asm</a:t>
            </a:r>
            <a:r>
              <a:rPr lang="en-IN" sz="1400" b="0" i="0" u="none" strike="noStrike" baseline="0" dirty="0">
                <a:latin typeface="Times New Roman" panose="02020603050405020304" pitchFamily="18" charset="0"/>
                <a:cs typeface="Times New Roman" panose="02020603050405020304" pitchFamily="18" charset="0"/>
              </a:rPr>
              <a:t> volatile("</a:t>
            </a:r>
            <a:r>
              <a:rPr lang="en-IN" sz="1400" b="0" i="0" u="none" strike="noStrike" baseline="0" dirty="0" err="1">
                <a:latin typeface="Times New Roman" panose="02020603050405020304" pitchFamily="18" charset="0"/>
                <a:cs typeface="Times New Roman" panose="02020603050405020304" pitchFamily="18" charset="0"/>
              </a:rPr>
              <a:t>lidt</a:t>
            </a:r>
            <a:r>
              <a:rPr lang="en-IN" sz="1400" b="0" i="0" u="none" strike="noStrike" baseline="0" dirty="0">
                <a:latin typeface="Times New Roman" panose="02020603050405020304" pitchFamily="18" charset="0"/>
                <a:cs typeface="Times New Roman" panose="02020603050405020304" pitchFamily="18" charset="0"/>
              </a:rPr>
              <a:t> (%0)" : : "r" (pd));</a:t>
            </a:r>
          </a:p>
          <a:p>
            <a:pPr algn="just"/>
            <a:r>
              <a:rPr lang="en-IN" sz="1400" b="0" i="0" u="none" strike="noStrike" baseline="0" dirty="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BB0E4A43-51F5-448E-BA9B-9FE3D9EB6615}"/>
              </a:ext>
            </a:extLst>
          </p:cNvPr>
          <p:cNvSpPr txBox="1">
            <a:spLocks noChangeArrowheads="1"/>
          </p:cNvSpPr>
          <p:nvPr/>
        </p:nvSpPr>
        <p:spPr>
          <a:xfrm>
            <a:off x="145481" y="-134152"/>
            <a:ext cx="7656443" cy="6953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i="0" u="none" strike="noStrike" baseline="0" dirty="0">
                <a:solidFill>
                  <a:srgbClr val="C00000"/>
                </a:solidFill>
                <a:latin typeface="URWPalladioL-Roma"/>
              </a:rPr>
              <a:t>3. Kernel Side: Trap Tables..</a:t>
            </a:r>
            <a:r>
              <a:rPr lang="en-IN" sz="2400" b="1" i="0" u="none" strike="noStrike" baseline="0" dirty="0" err="1">
                <a:solidFill>
                  <a:srgbClr val="C00000"/>
                </a:solidFill>
                <a:latin typeface="URWPalladioL-Roma"/>
              </a:rPr>
              <a:t>contd</a:t>
            </a:r>
            <a:r>
              <a:rPr lang="en-IN" sz="2400" b="1" i="0" u="none" strike="noStrike" baseline="0" dirty="0">
                <a:solidFill>
                  <a:srgbClr val="C00000"/>
                </a:solidFill>
                <a:latin typeface="URWPalladioL-Roma"/>
              </a:rPr>
              <a:t>..</a:t>
            </a:r>
            <a:endParaRPr lang="en-US" altLang="en-US" sz="2400" b="1" dirty="0">
              <a:solidFill>
                <a:srgbClr val="C00000"/>
              </a:solidFill>
            </a:endParaRPr>
          </a:p>
        </p:txBody>
      </p:sp>
      <p:sp>
        <p:nvSpPr>
          <p:cNvPr id="17" name="TextBox 16">
            <a:extLst>
              <a:ext uri="{FF2B5EF4-FFF2-40B4-BE49-F238E27FC236}">
                <a16:creationId xmlns:a16="http://schemas.microsoft.com/office/drawing/2014/main" id="{4A6B5024-555B-40CA-8C99-D51D9A7739EC}"/>
              </a:ext>
            </a:extLst>
          </p:cNvPr>
          <p:cNvSpPr txBox="1"/>
          <p:nvPr/>
        </p:nvSpPr>
        <p:spPr>
          <a:xfrm>
            <a:off x="5664846" y="2663940"/>
            <a:ext cx="5552444" cy="1477328"/>
          </a:xfrm>
          <a:prstGeom prst="rect">
            <a:avLst/>
          </a:prstGeom>
          <a:noFill/>
        </p:spPr>
        <p:txBody>
          <a:bodyPr wrap="square">
            <a:spAutoFit/>
          </a:bodyPr>
          <a:lstStyle/>
          <a:p>
            <a:pPr algn="just"/>
            <a:r>
              <a:rPr lang="en-US" b="0" i="0" u="none" strike="noStrike" baseline="0" dirty="0">
                <a:latin typeface="Times New Roman" panose="02020603050405020304" pitchFamily="18" charset="0"/>
                <a:cs typeface="Times New Roman" panose="02020603050405020304" pitchFamily="18" charset="0"/>
              </a:rPr>
              <a:t>Here, you can see how (eventually) a single assembly instruction is called to tell the hardware where to find the </a:t>
            </a:r>
            <a:r>
              <a:rPr lang="en-US" b="1" i="0" u="none" strike="noStrike" baseline="0" dirty="0">
                <a:latin typeface="Times New Roman" panose="02020603050405020304" pitchFamily="18" charset="0"/>
                <a:cs typeface="Times New Roman" panose="02020603050405020304" pitchFamily="18" charset="0"/>
              </a:rPr>
              <a:t>interrupt descriptor table (IDT) </a:t>
            </a:r>
            <a:r>
              <a:rPr lang="en-US" b="0" i="0" u="none" strike="noStrike" baseline="0" dirty="0">
                <a:latin typeface="Times New Roman" panose="02020603050405020304" pitchFamily="18" charset="0"/>
                <a:cs typeface="Times New Roman" panose="02020603050405020304" pitchFamily="18" charset="0"/>
              </a:rPr>
              <a:t>in memory. Note this is done in </a:t>
            </a:r>
            <a:r>
              <a:rPr lang="en-US" b="0" i="0" u="none" strike="noStrike" baseline="0" dirty="0" err="1">
                <a:latin typeface="Times New Roman" panose="02020603050405020304" pitchFamily="18" charset="0"/>
                <a:cs typeface="Times New Roman" panose="02020603050405020304" pitchFamily="18" charset="0"/>
              </a:rPr>
              <a:t>mpmain</a:t>
            </a:r>
            <a:r>
              <a:rPr lang="en-US" b="0" i="0" u="none" strike="noStrike" baseline="0" dirty="0">
                <a:latin typeface="Times New Roman" panose="02020603050405020304" pitchFamily="18" charset="0"/>
                <a:cs typeface="Times New Roman" panose="02020603050405020304" pitchFamily="18" charset="0"/>
              </a:rPr>
              <a:t>() as each processor in the system must have such a table (they all use the same one of course). </a:t>
            </a:r>
          </a:p>
        </p:txBody>
      </p:sp>
    </p:spTree>
    <p:extLst>
      <p:ext uri="{BB962C8B-B14F-4D97-AF65-F5344CB8AC3E}">
        <p14:creationId xmlns:p14="http://schemas.microsoft.com/office/powerpoint/2010/main" val="3186178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6" name="TextBox 15">
            <a:extLst>
              <a:ext uri="{FF2B5EF4-FFF2-40B4-BE49-F238E27FC236}">
                <a16:creationId xmlns:a16="http://schemas.microsoft.com/office/drawing/2014/main" id="{96B23FD3-9A40-4F3A-A140-B5C062527E8B}"/>
              </a:ext>
            </a:extLst>
          </p:cNvPr>
          <p:cNvSpPr txBox="1"/>
          <p:nvPr/>
        </p:nvSpPr>
        <p:spPr>
          <a:xfrm>
            <a:off x="633510" y="145931"/>
            <a:ext cx="7932964" cy="6771084"/>
          </a:xfrm>
          <a:prstGeom prst="rect">
            <a:avLst/>
          </a:prstGeom>
          <a:noFill/>
        </p:spPr>
        <p:txBody>
          <a:bodyPr wrap="square">
            <a:spAutoFit/>
          </a:bodyPr>
          <a:lstStyle/>
          <a:p>
            <a:pPr algn="just"/>
            <a:endParaRPr lang="en-US" sz="1400" b="0" i="0" u="none" strike="noStrike" baseline="0" dirty="0">
              <a:latin typeface="Times New Roman" panose="02020603050405020304" pitchFamily="18" charset="0"/>
              <a:cs typeface="Times New Roman" panose="02020603050405020304" pitchFamily="18" charset="0"/>
            </a:endParaRPr>
          </a:p>
          <a:p>
            <a:pPr algn="just"/>
            <a:r>
              <a:rPr lang="en-IN" sz="1400" b="0" i="0" u="none" strike="noStrike" baseline="0" dirty="0">
                <a:latin typeface="Times New Roman" panose="02020603050405020304" pitchFamily="18" charset="0"/>
                <a:cs typeface="Times New Roman" panose="02020603050405020304" pitchFamily="18" charset="0"/>
              </a:rPr>
              <a:t>struct </a:t>
            </a:r>
            <a:r>
              <a:rPr lang="en-IN" sz="1400" b="0" i="0" u="none" strike="noStrike" baseline="0" dirty="0" err="1">
                <a:latin typeface="Times New Roman" panose="02020603050405020304" pitchFamily="18" charset="0"/>
                <a:cs typeface="Times New Roman" panose="02020603050405020304" pitchFamily="18" charset="0"/>
              </a:rPr>
              <a:t>trapframe</a:t>
            </a:r>
            <a:r>
              <a:rPr lang="en-IN" sz="1400" b="0" i="0" u="none" strike="noStrike" baseline="0" dirty="0">
                <a:latin typeface="Times New Roman" panose="02020603050405020304" pitchFamily="18" charset="0"/>
                <a:cs typeface="Times New Roman" panose="02020603050405020304" pitchFamily="18" charset="0"/>
              </a:rPr>
              <a:t> {</a:t>
            </a:r>
          </a:p>
          <a:p>
            <a:pPr algn="just"/>
            <a:r>
              <a:rPr lang="en-US" sz="1400" b="0" i="0" u="none" strike="noStrike" baseline="0" dirty="0">
                <a:latin typeface="Times New Roman" panose="02020603050405020304" pitchFamily="18" charset="0"/>
                <a:cs typeface="Times New Roman" panose="02020603050405020304" pitchFamily="18" charset="0"/>
              </a:rPr>
              <a:t>// registers as pushed by </a:t>
            </a:r>
            <a:r>
              <a:rPr lang="en-US" sz="1400" b="0" i="0" u="none" strike="noStrike" baseline="0" dirty="0" err="1">
                <a:latin typeface="Times New Roman" panose="02020603050405020304" pitchFamily="18" charset="0"/>
                <a:cs typeface="Times New Roman" panose="02020603050405020304" pitchFamily="18" charset="0"/>
              </a:rPr>
              <a:t>pusha</a:t>
            </a:r>
            <a:endParaRPr lang="en-US" sz="1400" b="0" i="0" u="none" strike="noStrike" baseline="0" dirty="0">
              <a:latin typeface="Times New Roman" panose="02020603050405020304" pitchFamily="18" charset="0"/>
              <a:cs typeface="Times New Roman" panose="02020603050405020304" pitchFamily="18" charset="0"/>
            </a:endParaRPr>
          </a:p>
          <a:p>
            <a:pPr algn="just"/>
            <a:r>
              <a:rPr lang="en-IN" sz="1400" b="0" i="0" u="none" strike="noStrike" baseline="0" dirty="0" err="1">
                <a:latin typeface="Times New Roman" panose="02020603050405020304" pitchFamily="18" charset="0"/>
                <a:cs typeface="Times New Roman" panose="02020603050405020304" pitchFamily="18" charset="0"/>
              </a:rPr>
              <a:t>uint</a:t>
            </a:r>
            <a:r>
              <a:rPr lang="en-IN" sz="1400" b="0" i="0" u="none" strike="noStrike" baseline="0" dirty="0">
                <a:latin typeface="Times New Roman" panose="02020603050405020304" pitchFamily="18" charset="0"/>
                <a:cs typeface="Times New Roman" panose="02020603050405020304" pitchFamily="18" charset="0"/>
              </a:rPr>
              <a:t> </a:t>
            </a:r>
            <a:r>
              <a:rPr lang="en-IN" sz="1400" b="0" i="0" u="none" strike="noStrike" baseline="0" dirty="0" err="1">
                <a:latin typeface="Times New Roman" panose="02020603050405020304" pitchFamily="18" charset="0"/>
                <a:cs typeface="Times New Roman" panose="02020603050405020304" pitchFamily="18" charset="0"/>
              </a:rPr>
              <a:t>edi</a:t>
            </a:r>
            <a:r>
              <a:rPr lang="en-IN" sz="1400" b="0" i="0" u="none" strike="noStrike" baseline="0" dirty="0">
                <a:latin typeface="Times New Roman" panose="02020603050405020304" pitchFamily="18" charset="0"/>
                <a:cs typeface="Times New Roman" panose="02020603050405020304" pitchFamily="18" charset="0"/>
              </a:rPr>
              <a:t>;</a:t>
            </a:r>
          </a:p>
          <a:p>
            <a:pPr algn="just"/>
            <a:r>
              <a:rPr lang="en-IN" sz="1400" b="0" i="0" u="none" strike="noStrike" baseline="0" dirty="0" err="1">
                <a:latin typeface="Times New Roman" panose="02020603050405020304" pitchFamily="18" charset="0"/>
                <a:cs typeface="Times New Roman" panose="02020603050405020304" pitchFamily="18" charset="0"/>
              </a:rPr>
              <a:t>uint</a:t>
            </a:r>
            <a:r>
              <a:rPr lang="en-IN" sz="1400" b="0" i="0" u="none" strike="noStrike" baseline="0" dirty="0">
                <a:latin typeface="Times New Roman" panose="02020603050405020304" pitchFamily="18" charset="0"/>
                <a:cs typeface="Times New Roman" panose="02020603050405020304" pitchFamily="18" charset="0"/>
              </a:rPr>
              <a:t> </a:t>
            </a:r>
            <a:r>
              <a:rPr lang="en-IN" sz="1400" b="0" i="0" u="none" strike="noStrike" baseline="0" dirty="0" err="1">
                <a:latin typeface="Times New Roman" panose="02020603050405020304" pitchFamily="18" charset="0"/>
                <a:cs typeface="Times New Roman" panose="02020603050405020304" pitchFamily="18" charset="0"/>
              </a:rPr>
              <a:t>esi</a:t>
            </a:r>
            <a:r>
              <a:rPr lang="en-IN" sz="1400" b="0" i="0" u="none" strike="noStrike" baseline="0" dirty="0">
                <a:latin typeface="Times New Roman" panose="02020603050405020304" pitchFamily="18" charset="0"/>
                <a:cs typeface="Times New Roman" panose="02020603050405020304" pitchFamily="18" charset="0"/>
              </a:rPr>
              <a:t>;</a:t>
            </a:r>
          </a:p>
          <a:p>
            <a:pPr algn="just"/>
            <a:r>
              <a:rPr lang="en-IN" sz="1400" b="0" i="0" u="none" strike="noStrike" baseline="0" dirty="0" err="1">
                <a:latin typeface="Times New Roman" panose="02020603050405020304" pitchFamily="18" charset="0"/>
                <a:cs typeface="Times New Roman" panose="02020603050405020304" pitchFamily="18" charset="0"/>
              </a:rPr>
              <a:t>uint</a:t>
            </a:r>
            <a:r>
              <a:rPr lang="en-IN" sz="1400" b="0" i="0" u="none" strike="noStrike" baseline="0" dirty="0">
                <a:latin typeface="Times New Roman" panose="02020603050405020304" pitchFamily="18" charset="0"/>
                <a:cs typeface="Times New Roman" panose="02020603050405020304" pitchFamily="18" charset="0"/>
              </a:rPr>
              <a:t> </a:t>
            </a:r>
            <a:r>
              <a:rPr lang="en-IN" sz="1400" b="0" i="0" u="none" strike="noStrike" baseline="0" dirty="0" err="1">
                <a:latin typeface="Times New Roman" panose="02020603050405020304" pitchFamily="18" charset="0"/>
                <a:cs typeface="Times New Roman" panose="02020603050405020304" pitchFamily="18" charset="0"/>
              </a:rPr>
              <a:t>ebp</a:t>
            </a:r>
            <a:r>
              <a:rPr lang="en-IN" sz="1400" b="0" i="0" u="none" strike="noStrike" baseline="0" dirty="0">
                <a:latin typeface="Times New Roman" panose="02020603050405020304" pitchFamily="18" charset="0"/>
                <a:cs typeface="Times New Roman" panose="02020603050405020304" pitchFamily="18" charset="0"/>
              </a:rPr>
              <a:t>;</a:t>
            </a:r>
          </a:p>
          <a:p>
            <a:pPr algn="just"/>
            <a:r>
              <a:rPr lang="en-IN" sz="1400" b="0" i="0" u="none" strike="noStrike" baseline="0" dirty="0" err="1">
                <a:latin typeface="Times New Roman" panose="02020603050405020304" pitchFamily="18" charset="0"/>
                <a:cs typeface="Times New Roman" panose="02020603050405020304" pitchFamily="18" charset="0"/>
              </a:rPr>
              <a:t>uint</a:t>
            </a:r>
            <a:r>
              <a:rPr lang="en-IN" sz="1400" b="0" i="0" u="none" strike="noStrike" baseline="0" dirty="0">
                <a:latin typeface="Times New Roman" panose="02020603050405020304" pitchFamily="18" charset="0"/>
                <a:cs typeface="Times New Roman" panose="02020603050405020304" pitchFamily="18" charset="0"/>
              </a:rPr>
              <a:t> </a:t>
            </a:r>
            <a:r>
              <a:rPr lang="en-IN" sz="1400" b="0" i="0" u="none" strike="noStrike" baseline="0" dirty="0" err="1">
                <a:latin typeface="Times New Roman" panose="02020603050405020304" pitchFamily="18" charset="0"/>
                <a:cs typeface="Times New Roman" panose="02020603050405020304" pitchFamily="18" charset="0"/>
              </a:rPr>
              <a:t>oesp</a:t>
            </a:r>
            <a:r>
              <a:rPr lang="en-IN" sz="1400" b="0" i="0" u="none" strike="noStrike" baseline="0" dirty="0">
                <a:latin typeface="Times New Roman" panose="02020603050405020304" pitchFamily="18" charset="0"/>
                <a:cs typeface="Times New Roman" panose="02020603050405020304" pitchFamily="18" charset="0"/>
              </a:rPr>
              <a:t>; // useless &amp; ignored</a:t>
            </a:r>
          </a:p>
          <a:p>
            <a:pPr algn="just"/>
            <a:r>
              <a:rPr lang="en-IN" sz="1400" b="0" i="0" u="none" strike="noStrike" baseline="0" dirty="0" err="1">
                <a:latin typeface="Times New Roman" panose="02020603050405020304" pitchFamily="18" charset="0"/>
                <a:cs typeface="Times New Roman" panose="02020603050405020304" pitchFamily="18" charset="0"/>
              </a:rPr>
              <a:t>uint</a:t>
            </a:r>
            <a:r>
              <a:rPr lang="en-IN" sz="1400" b="0" i="0" u="none" strike="noStrike" baseline="0" dirty="0">
                <a:latin typeface="Times New Roman" panose="02020603050405020304" pitchFamily="18" charset="0"/>
                <a:cs typeface="Times New Roman" panose="02020603050405020304" pitchFamily="18" charset="0"/>
              </a:rPr>
              <a:t> </a:t>
            </a:r>
            <a:r>
              <a:rPr lang="en-IN" sz="1400" b="0" i="0" u="none" strike="noStrike" baseline="0" dirty="0" err="1">
                <a:latin typeface="Times New Roman" panose="02020603050405020304" pitchFamily="18" charset="0"/>
                <a:cs typeface="Times New Roman" panose="02020603050405020304" pitchFamily="18" charset="0"/>
              </a:rPr>
              <a:t>ebx</a:t>
            </a:r>
            <a:r>
              <a:rPr lang="en-IN" sz="1400" b="0" i="0" u="none" strike="noStrike" baseline="0" dirty="0">
                <a:latin typeface="Times New Roman" panose="02020603050405020304" pitchFamily="18" charset="0"/>
                <a:cs typeface="Times New Roman" panose="02020603050405020304" pitchFamily="18" charset="0"/>
              </a:rPr>
              <a:t>;</a:t>
            </a:r>
          </a:p>
          <a:p>
            <a:pPr algn="just"/>
            <a:r>
              <a:rPr lang="en-IN" sz="1400" b="0" i="0" u="none" strike="noStrike" baseline="0" dirty="0" err="1">
                <a:latin typeface="Times New Roman" panose="02020603050405020304" pitchFamily="18" charset="0"/>
                <a:cs typeface="Times New Roman" panose="02020603050405020304" pitchFamily="18" charset="0"/>
              </a:rPr>
              <a:t>uint</a:t>
            </a:r>
            <a:r>
              <a:rPr lang="en-IN" sz="1400" b="0" i="0" u="none" strike="noStrike" baseline="0" dirty="0">
                <a:latin typeface="Times New Roman" panose="02020603050405020304" pitchFamily="18" charset="0"/>
                <a:cs typeface="Times New Roman" panose="02020603050405020304" pitchFamily="18" charset="0"/>
              </a:rPr>
              <a:t> </a:t>
            </a:r>
            <a:r>
              <a:rPr lang="en-IN" sz="1400" b="0" i="0" u="none" strike="noStrike" baseline="0" dirty="0" err="1">
                <a:latin typeface="Times New Roman" panose="02020603050405020304" pitchFamily="18" charset="0"/>
                <a:cs typeface="Times New Roman" panose="02020603050405020304" pitchFamily="18" charset="0"/>
              </a:rPr>
              <a:t>edx</a:t>
            </a:r>
            <a:r>
              <a:rPr lang="en-IN" sz="1400" b="0" i="0" u="none" strike="noStrike" baseline="0" dirty="0">
                <a:latin typeface="Times New Roman" panose="02020603050405020304" pitchFamily="18" charset="0"/>
                <a:cs typeface="Times New Roman" panose="02020603050405020304" pitchFamily="18" charset="0"/>
              </a:rPr>
              <a:t>;</a:t>
            </a:r>
          </a:p>
          <a:p>
            <a:pPr algn="just"/>
            <a:r>
              <a:rPr lang="en-IN" sz="1400" b="0" i="0" u="none" strike="noStrike" baseline="0" dirty="0" err="1">
                <a:latin typeface="Times New Roman" panose="02020603050405020304" pitchFamily="18" charset="0"/>
                <a:cs typeface="Times New Roman" panose="02020603050405020304" pitchFamily="18" charset="0"/>
              </a:rPr>
              <a:t>uint</a:t>
            </a:r>
            <a:r>
              <a:rPr lang="en-IN" sz="1400" b="0" i="0" u="none" strike="noStrike" baseline="0" dirty="0">
                <a:latin typeface="Times New Roman" panose="02020603050405020304" pitchFamily="18" charset="0"/>
                <a:cs typeface="Times New Roman" panose="02020603050405020304" pitchFamily="18" charset="0"/>
              </a:rPr>
              <a:t> </a:t>
            </a:r>
            <a:r>
              <a:rPr lang="en-IN" sz="1400" b="0" i="0" u="none" strike="noStrike" baseline="0" dirty="0" err="1">
                <a:latin typeface="Times New Roman" panose="02020603050405020304" pitchFamily="18" charset="0"/>
                <a:cs typeface="Times New Roman" panose="02020603050405020304" pitchFamily="18" charset="0"/>
              </a:rPr>
              <a:t>ecx</a:t>
            </a:r>
            <a:r>
              <a:rPr lang="en-IN" sz="1400" b="0" i="0" u="none" strike="noStrike" baseline="0" dirty="0">
                <a:latin typeface="Times New Roman" panose="02020603050405020304" pitchFamily="18" charset="0"/>
                <a:cs typeface="Times New Roman" panose="02020603050405020304" pitchFamily="18" charset="0"/>
              </a:rPr>
              <a:t>;</a:t>
            </a:r>
          </a:p>
          <a:p>
            <a:pPr algn="just"/>
            <a:r>
              <a:rPr lang="en-IN" sz="1400" b="0" i="0" u="none" strike="noStrike" baseline="0" dirty="0" err="1">
                <a:latin typeface="Times New Roman" panose="02020603050405020304" pitchFamily="18" charset="0"/>
                <a:cs typeface="Times New Roman" panose="02020603050405020304" pitchFamily="18" charset="0"/>
              </a:rPr>
              <a:t>uint</a:t>
            </a:r>
            <a:r>
              <a:rPr lang="en-IN" sz="1400" b="0" i="0" u="none" strike="noStrike" baseline="0" dirty="0">
                <a:latin typeface="Times New Roman" panose="02020603050405020304" pitchFamily="18" charset="0"/>
                <a:cs typeface="Times New Roman" panose="02020603050405020304" pitchFamily="18" charset="0"/>
              </a:rPr>
              <a:t> </a:t>
            </a:r>
            <a:r>
              <a:rPr lang="en-IN" sz="1400" b="0" i="0" u="none" strike="noStrike" baseline="0" dirty="0" err="1">
                <a:latin typeface="Times New Roman" panose="02020603050405020304" pitchFamily="18" charset="0"/>
                <a:cs typeface="Times New Roman" panose="02020603050405020304" pitchFamily="18" charset="0"/>
              </a:rPr>
              <a:t>eax</a:t>
            </a:r>
            <a:r>
              <a:rPr lang="en-IN" sz="1400" b="0" i="0" u="none" strike="noStrike" baseline="0" dirty="0">
                <a:latin typeface="Times New Roman" panose="02020603050405020304" pitchFamily="18" charset="0"/>
                <a:cs typeface="Times New Roman" panose="02020603050405020304" pitchFamily="18" charset="0"/>
              </a:rPr>
              <a:t>;</a:t>
            </a:r>
          </a:p>
          <a:p>
            <a:pPr algn="just"/>
            <a:r>
              <a:rPr lang="en-IN" sz="1400" b="0" i="0" u="none" strike="noStrike" baseline="0" dirty="0">
                <a:latin typeface="Times New Roman" panose="02020603050405020304" pitchFamily="18" charset="0"/>
                <a:cs typeface="Times New Roman" panose="02020603050405020304" pitchFamily="18" charset="0"/>
              </a:rPr>
              <a:t>// rest of trap frame</a:t>
            </a:r>
          </a:p>
          <a:p>
            <a:pPr algn="just"/>
            <a:r>
              <a:rPr lang="en-IN" sz="1400" b="0" i="0" u="none" strike="noStrike" baseline="0" dirty="0" err="1">
                <a:latin typeface="Times New Roman" panose="02020603050405020304" pitchFamily="18" charset="0"/>
                <a:cs typeface="Times New Roman" panose="02020603050405020304" pitchFamily="18" charset="0"/>
              </a:rPr>
              <a:t>ushort</a:t>
            </a:r>
            <a:r>
              <a:rPr lang="en-IN" sz="1400" b="0" i="0" u="none" strike="noStrike" baseline="0" dirty="0">
                <a:latin typeface="Times New Roman" panose="02020603050405020304" pitchFamily="18" charset="0"/>
                <a:cs typeface="Times New Roman" panose="02020603050405020304" pitchFamily="18" charset="0"/>
              </a:rPr>
              <a:t> es;</a:t>
            </a:r>
          </a:p>
          <a:p>
            <a:pPr algn="just"/>
            <a:r>
              <a:rPr lang="en-IN" sz="1400" b="0" i="0" u="none" strike="noStrike" baseline="0" dirty="0" err="1">
                <a:latin typeface="Times New Roman" panose="02020603050405020304" pitchFamily="18" charset="0"/>
                <a:cs typeface="Times New Roman" panose="02020603050405020304" pitchFamily="18" charset="0"/>
              </a:rPr>
              <a:t>ushort</a:t>
            </a:r>
            <a:r>
              <a:rPr lang="en-IN" sz="1400" b="0" i="0" u="none" strike="noStrike" baseline="0" dirty="0">
                <a:latin typeface="Times New Roman" panose="02020603050405020304" pitchFamily="18" charset="0"/>
                <a:cs typeface="Times New Roman" panose="02020603050405020304" pitchFamily="18" charset="0"/>
              </a:rPr>
              <a:t> padding1;</a:t>
            </a:r>
          </a:p>
          <a:p>
            <a:pPr algn="just"/>
            <a:r>
              <a:rPr lang="en-IN" sz="1400" b="0" i="0" u="none" strike="noStrike" baseline="0" dirty="0" err="1">
                <a:latin typeface="Times New Roman" panose="02020603050405020304" pitchFamily="18" charset="0"/>
                <a:cs typeface="Times New Roman" panose="02020603050405020304" pitchFamily="18" charset="0"/>
              </a:rPr>
              <a:t>ushort</a:t>
            </a:r>
            <a:r>
              <a:rPr lang="en-IN" sz="1400" b="0" i="0" u="none" strike="noStrike" baseline="0" dirty="0">
                <a:latin typeface="Times New Roman" panose="02020603050405020304" pitchFamily="18" charset="0"/>
                <a:cs typeface="Times New Roman" panose="02020603050405020304" pitchFamily="18" charset="0"/>
              </a:rPr>
              <a:t> ds;</a:t>
            </a:r>
          </a:p>
          <a:p>
            <a:pPr algn="just"/>
            <a:r>
              <a:rPr lang="en-IN" sz="1400" b="0" i="0" u="none" strike="noStrike" baseline="0" dirty="0" err="1">
                <a:latin typeface="Times New Roman" panose="02020603050405020304" pitchFamily="18" charset="0"/>
                <a:cs typeface="Times New Roman" panose="02020603050405020304" pitchFamily="18" charset="0"/>
              </a:rPr>
              <a:t>ushort</a:t>
            </a:r>
            <a:r>
              <a:rPr lang="en-IN" sz="1400" b="0" i="0" u="none" strike="noStrike" baseline="0" dirty="0">
                <a:latin typeface="Times New Roman" panose="02020603050405020304" pitchFamily="18" charset="0"/>
                <a:cs typeface="Times New Roman" panose="02020603050405020304" pitchFamily="18" charset="0"/>
              </a:rPr>
              <a:t> padding2;</a:t>
            </a:r>
          </a:p>
          <a:p>
            <a:pPr algn="just"/>
            <a:r>
              <a:rPr lang="en-IN" sz="1400" b="0" i="0" u="none" strike="noStrike" baseline="0" dirty="0" err="1">
                <a:latin typeface="Times New Roman" panose="02020603050405020304" pitchFamily="18" charset="0"/>
                <a:cs typeface="Times New Roman" panose="02020603050405020304" pitchFamily="18" charset="0"/>
              </a:rPr>
              <a:t>uint</a:t>
            </a:r>
            <a:r>
              <a:rPr lang="en-IN" sz="1400" b="0" i="0" u="none" strike="noStrike" baseline="0" dirty="0">
                <a:latin typeface="Times New Roman" panose="02020603050405020304" pitchFamily="18" charset="0"/>
                <a:cs typeface="Times New Roman" panose="02020603050405020304" pitchFamily="18" charset="0"/>
              </a:rPr>
              <a:t> </a:t>
            </a:r>
            <a:r>
              <a:rPr lang="en-IN" sz="1400" b="0" i="0" u="none" strike="noStrike" baseline="0" dirty="0" err="1">
                <a:latin typeface="Times New Roman" panose="02020603050405020304" pitchFamily="18" charset="0"/>
                <a:cs typeface="Times New Roman" panose="02020603050405020304" pitchFamily="18" charset="0"/>
              </a:rPr>
              <a:t>trapno</a:t>
            </a:r>
            <a:r>
              <a:rPr lang="en-IN" sz="1400" b="0" i="0" u="none" strike="noStrike" baseline="0" dirty="0">
                <a:latin typeface="Times New Roman" panose="02020603050405020304" pitchFamily="18" charset="0"/>
                <a:cs typeface="Times New Roman" panose="02020603050405020304" pitchFamily="18" charset="0"/>
              </a:rPr>
              <a:t>;</a:t>
            </a:r>
          </a:p>
          <a:p>
            <a:pPr algn="just"/>
            <a:r>
              <a:rPr lang="en-US" sz="1400" b="0" i="0" u="none" strike="noStrike" baseline="0" dirty="0">
                <a:latin typeface="Times New Roman" panose="02020603050405020304" pitchFamily="18" charset="0"/>
                <a:cs typeface="Times New Roman" panose="02020603050405020304" pitchFamily="18" charset="0"/>
              </a:rPr>
              <a:t>// below here defined by x86 hardware</a:t>
            </a:r>
          </a:p>
          <a:p>
            <a:pPr algn="just"/>
            <a:r>
              <a:rPr lang="en-IN" sz="1400" b="0" i="0" u="none" strike="noStrike" baseline="0" dirty="0" err="1">
                <a:latin typeface="Times New Roman" panose="02020603050405020304" pitchFamily="18" charset="0"/>
                <a:cs typeface="Times New Roman" panose="02020603050405020304" pitchFamily="18" charset="0"/>
              </a:rPr>
              <a:t>uint</a:t>
            </a:r>
            <a:r>
              <a:rPr lang="en-IN" sz="1400" b="0" i="0" u="none" strike="noStrike" baseline="0" dirty="0">
                <a:latin typeface="Times New Roman" panose="02020603050405020304" pitchFamily="18" charset="0"/>
                <a:cs typeface="Times New Roman" panose="02020603050405020304" pitchFamily="18" charset="0"/>
              </a:rPr>
              <a:t> err;</a:t>
            </a:r>
          </a:p>
          <a:p>
            <a:pPr algn="just"/>
            <a:r>
              <a:rPr lang="en-IN" sz="1400" b="0" i="0" u="none" strike="noStrike" baseline="0" dirty="0" err="1">
                <a:latin typeface="Times New Roman" panose="02020603050405020304" pitchFamily="18" charset="0"/>
                <a:cs typeface="Times New Roman" panose="02020603050405020304" pitchFamily="18" charset="0"/>
              </a:rPr>
              <a:t>uint</a:t>
            </a:r>
            <a:r>
              <a:rPr lang="en-IN" sz="1400" b="0" i="0" u="none" strike="noStrike" baseline="0" dirty="0">
                <a:latin typeface="Times New Roman" panose="02020603050405020304" pitchFamily="18" charset="0"/>
                <a:cs typeface="Times New Roman" panose="02020603050405020304" pitchFamily="18" charset="0"/>
              </a:rPr>
              <a:t> </a:t>
            </a:r>
            <a:r>
              <a:rPr lang="en-IN" sz="1400" b="0" i="0" u="none" strike="noStrike" baseline="0" dirty="0" err="1">
                <a:latin typeface="Times New Roman" panose="02020603050405020304" pitchFamily="18" charset="0"/>
                <a:cs typeface="Times New Roman" panose="02020603050405020304" pitchFamily="18" charset="0"/>
              </a:rPr>
              <a:t>eip</a:t>
            </a:r>
            <a:r>
              <a:rPr lang="en-IN" sz="1400" b="0" i="0" u="none" strike="noStrike" baseline="0" dirty="0">
                <a:latin typeface="Times New Roman" panose="02020603050405020304" pitchFamily="18" charset="0"/>
                <a:cs typeface="Times New Roman" panose="02020603050405020304" pitchFamily="18" charset="0"/>
              </a:rPr>
              <a:t>;</a:t>
            </a:r>
          </a:p>
          <a:p>
            <a:pPr algn="just"/>
            <a:r>
              <a:rPr lang="en-IN" sz="1400" b="0" i="0" u="none" strike="noStrike" baseline="0" dirty="0" err="1">
                <a:latin typeface="Times New Roman" panose="02020603050405020304" pitchFamily="18" charset="0"/>
                <a:cs typeface="Times New Roman" panose="02020603050405020304" pitchFamily="18" charset="0"/>
              </a:rPr>
              <a:t>ushort</a:t>
            </a:r>
            <a:r>
              <a:rPr lang="en-IN" sz="1400" b="0" i="0" u="none" strike="noStrike" baseline="0" dirty="0">
                <a:latin typeface="Times New Roman" panose="02020603050405020304" pitchFamily="18" charset="0"/>
                <a:cs typeface="Times New Roman" panose="02020603050405020304" pitchFamily="18" charset="0"/>
              </a:rPr>
              <a:t> cs;</a:t>
            </a:r>
          </a:p>
          <a:p>
            <a:pPr algn="just"/>
            <a:r>
              <a:rPr lang="en-IN" sz="1400" b="0" i="0" u="none" strike="noStrike" baseline="0" dirty="0" err="1">
                <a:latin typeface="Times New Roman" panose="02020603050405020304" pitchFamily="18" charset="0"/>
                <a:cs typeface="Times New Roman" panose="02020603050405020304" pitchFamily="18" charset="0"/>
              </a:rPr>
              <a:t>ushort</a:t>
            </a:r>
            <a:r>
              <a:rPr lang="en-IN" sz="1400" b="0" i="0" u="none" strike="noStrike" baseline="0" dirty="0">
                <a:latin typeface="Times New Roman" panose="02020603050405020304" pitchFamily="18" charset="0"/>
                <a:cs typeface="Times New Roman" panose="02020603050405020304" pitchFamily="18" charset="0"/>
              </a:rPr>
              <a:t> padding3;</a:t>
            </a:r>
          </a:p>
          <a:p>
            <a:pPr algn="just"/>
            <a:r>
              <a:rPr lang="en-IN" sz="1400" b="0" i="0" u="none" strike="noStrike" baseline="0" dirty="0" err="1">
                <a:latin typeface="Times New Roman" panose="02020603050405020304" pitchFamily="18" charset="0"/>
                <a:cs typeface="Times New Roman" panose="02020603050405020304" pitchFamily="18" charset="0"/>
              </a:rPr>
              <a:t>uint</a:t>
            </a:r>
            <a:r>
              <a:rPr lang="en-IN" sz="1400" b="0" i="0" u="none" strike="noStrike" baseline="0" dirty="0">
                <a:latin typeface="Times New Roman" panose="02020603050405020304" pitchFamily="18" charset="0"/>
                <a:cs typeface="Times New Roman" panose="02020603050405020304" pitchFamily="18" charset="0"/>
              </a:rPr>
              <a:t> </a:t>
            </a:r>
            <a:r>
              <a:rPr lang="en-IN" sz="1400" b="0" i="0" u="none" strike="noStrike" baseline="0" dirty="0" err="1">
                <a:latin typeface="Times New Roman" panose="02020603050405020304" pitchFamily="18" charset="0"/>
                <a:cs typeface="Times New Roman" panose="02020603050405020304" pitchFamily="18" charset="0"/>
              </a:rPr>
              <a:t>eflags</a:t>
            </a:r>
            <a:r>
              <a:rPr lang="en-IN" sz="1400" b="0" i="0" u="none" strike="noStrike" baseline="0" dirty="0">
                <a:latin typeface="Times New Roman" panose="02020603050405020304" pitchFamily="18" charset="0"/>
                <a:cs typeface="Times New Roman" panose="02020603050405020304" pitchFamily="18" charset="0"/>
              </a:rPr>
              <a:t>;</a:t>
            </a:r>
          </a:p>
          <a:p>
            <a:pPr algn="just"/>
            <a:r>
              <a:rPr lang="en-US" sz="1400" b="0" i="0" u="none" strike="noStrike" baseline="0" dirty="0">
                <a:latin typeface="Times New Roman" panose="02020603050405020304" pitchFamily="18" charset="0"/>
                <a:cs typeface="Times New Roman" panose="02020603050405020304" pitchFamily="18" charset="0"/>
              </a:rPr>
              <a:t>// below here only when crossing rings, such as from user to kernel</a:t>
            </a:r>
          </a:p>
          <a:p>
            <a:pPr algn="just"/>
            <a:r>
              <a:rPr lang="en-IN" sz="1400" b="0" i="0" u="none" strike="noStrike" baseline="0" dirty="0" err="1">
                <a:latin typeface="Times New Roman" panose="02020603050405020304" pitchFamily="18" charset="0"/>
                <a:cs typeface="Times New Roman" panose="02020603050405020304" pitchFamily="18" charset="0"/>
              </a:rPr>
              <a:t>uint</a:t>
            </a:r>
            <a:r>
              <a:rPr lang="en-IN" sz="1400" b="0" i="0" u="none" strike="noStrike" baseline="0" dirty="0">
                <a:latin typeface="Times New Roman" panose="02020603050405020304" pitchFamily="18" charset="0"/>
                <a:cs typeface="Times New Roman" panose="02020603050405020304" pitchFamily="18" charset="0"/>
              </a:rPr>
              <a:t> </a:t>
            </a:r>
            <a:r>
              <a:rPr lang="en-IN" sz="1400" b="0" i="0" u="none" strike="noStrike" baseline="0" dirty="0" err="1">
                <a:latin typeface="Times New Roman" panose="02020603050405020304" pitchFamily="18" charset="0"/>
                <a:cs typeface="Times New Roman" panose="02020603050405020304" pitchFamily="18" charset="0"/>
              </a:rPr>
              <a:t>esp</a:t>
            </a:r>
            <a:r>
              <a:rPr lang="en-IN" sz="1400" b="0" i="0" u="none" strike="noStrike" baseline="0" dirty="0">
                <a:latin typeface="Times New Roman" panose="02020603050405020304" pitchFamily="18" charset="0"/>
                <a:cs typeface="Times New Roman" panose="02020603050405020304" pitchFamily="18" charset="0"/>
              </a:rPr>
              <a:t>;</a:t>
            </a:r>
          </a:p>
          <a:p>
            <a:pPr algn="just"/>
            <a:r>
              <a:rPr lang="en-IN" sz="1400" b="0" i="0" u="none" strike="noStrike" baseline="0" dirty="0" err="1">
                <a:latin typeface="Times New Roman" panose="02020603050405020304" pitchFamily="18" charset="0"/>
                <a:cs typeface="Times New Roman" panose="02020603050405020304" pitchFamily="18" charset="0"/>
              </a:rPr>
              <a:t>ushort</a:t>
            </a:r>
            <a:r>
              <a:rPr lang="en-IN" sz="1400" b="0" i="0" u="none" strike="noStrike" baseline="0" dirty="0">
                <a:latin typeface="Times New Roman" panose="02020603050405020304" pitchFamily="18" charset="0"/>
                <a:cs typeface="Times New Roman" panose="02020603050405020304" pitchFamily="18" charset="0"/>
              </a:rPr>
              <a:t> ss;</a:t>
            </a:r>
          </a:p>
          <a:p>
            <a:pPr algn="just"/>
            <a:r>
              <a:rPr lang="en-IN" sz="1400" b="0" i="0" u="none" strike="noStrike" baseline="0" dirty="0" err="1">
                <a:latin typeface="Times New Roman" panose="02020603050405020304" pitchFamily="18" charset="0"/>
                <a:cs typeface="Times New Roman" panose="02020603050405020304" pitchFamily="18" charset="0"/>
              </a:rPr>
              <a:t>ushort</a:t>
            </a:r>
            <a:r>
              <a:rPr lang="en-IN" sz="1400" b="0" i="0" u="none" strike="noStrike" baseline="0" dirty="0">
                <a:latin typeface="Times New Roman" panose="02020603050405020304" pitchFamily="18" charset="0"/>
                <a:cs typeface="Times New Roman" panose="02020603050405020304" pitchFamily="18" charset="0"/>
              </a:rPr>
              <a:t> padding4;</a:t>
            </a:r>
          </a:p>
          <a:p>
            <a:pPr algn="just"/>
            <a:r>
              <a:rPr lang="en-IN" sz="1400" b="0" i="0" u="none" strike="noStrike" baseline="0" dirty="0">
                <a:latin typeface="Times New Roman" panose="02020603050405020304" pitchFamily="18" charset="0"/>
                <a:cs typeface="Times New Roman" panose="02020603050405020304" pitchFamily="18" charset="0"/>
              </a:rPr>
              <a:t>};</a:t>
            </a:r>
          </a:p>
          <a:p>
            <a:pPr algn="just"/>
            <a:endParaRPr lang="en-IN" sz="1400" b="0" i="0" u="none" strike="noStrike" baseline="0" dirty="0">
              <a:latin typeface="Times New Roman" panose="02020603050405020304" pitchFamily="18" charset="0"/>
              <a:cs typeface="Times New Roman" panose="02020603050405020304" pitchFamily="18" charset="0"/>
            </a:endParaRPr>
          </a:p>
          <a:p>
            <a:pPr algn="just"/>
            <a:r>
              <a:rPr lang="en-IN" sz="1400" b="1" i="0" u="none" strike="noStrike" baseline="0" dirty="0">
                <a:latin typeface="Times New Roman" panose="02020603050405020304" pitchFamily="18" charset="0"/>
                <a:cs typeface="Times New Roman" panose="02020603050405020304" pitchFamily="18" charset="0"/>
              </a:rPr>
              <a:t>File: x86.h</a:t>
            </a:r>
            <a:endParaRPr lang="en-IN" sz="1400" b="0" i="0" u="none" strike="noStrike" baseline="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D1F6C75D-875E-45C6-BFCC-54492DB3A554}"/>
              </a:ext>
            </a:extLst>
          </p:cNvPr>
          <p:cNvSpPr txBox="1">
            <a:spLocks noChangeArrowheads="1"/>
          </p:cNvSpPr>
          <p:nvPr/>
        </p:nvSpPr>
        <p:spPr>
          <a:xfrm>
            <a:off x="145481" y="-134152"/>
            <a:ext cx="7656443" cy="6953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i="0" u="none" strike="noStrike" baseline="0" dirty="0">
                <a:solidFill>
                  <a:srgbClr val="C00000"/>
                </a:solidFill>
                <a:latin typeface="URWPalladioL-Roma"/>
              </a:rPr>
              <a:t>3. Kernel Side: Trap Tables..</a:t>
            </a:r>
            <a:r>
              <a:rPr lang="en-IN" sz="2400" b="1" i="0" u="none" strike="noStrike" baseline="0" dirty="0" err="1">
                <a:solidFill>
                  <a:srgbClr val="C00000"/>
                </a:solidFill>
                <a:latin typeface="URWPalladioL-Roma"/>
              </a:rPr>
              <a:t>contd</a:t>
            </a:r>
            <a:r>
              <a:rPr lang="en-IN" sz="2400" b="1" i="0" u="none" strike="noStrike" baseline="0" dirty="0">
                <a:solidFill>
                  <a:srgbClr val="C00000"/>
                </a:solidFill>
                <a:latin typeface="URWPalladioL-Roma"/>
              </a:rPr>
              <a:t>..</a:t>
            </a:r>
            <a:endParaRPr lang="en-US" altLang="en-US" sz="2400" b="1" dirty="0">
              <a:solidFill>
                <a:srgbClr val="C00000"/>
              </a:solidFill>
            </a:endParaRPr>
          </a:p>
        </p:txBody>
      </p:sp>
      <p:sp>
        <p:nvSpPr>
          <p:cNvPr id="17" name="TextBox 16">
            <a:extLst>
              <a:ext uri="{FF2B5EF4-FFF2-40B4-BE49-F238E27FC236}">
                <a16:creationId xmlns:a16="http://schemas.microsoft.com/office/drawing/2014/main" id="{1A4452D9-E6D2-4084-9E82-E840469E9DD9}"/>
              </a:ext>
            </a:extLst>
          </p:cNvPr>
          <p:cNvSpPr txBox="1"/>
          <p:nvPr/>
        </p:nvSpPr>
        <p:spPr>
          <a:xfrm>
            <a:off x="4853609" y="1076691"/>
            <a:ext cx="6102626" cy="3693319"/>
          </a:xfrm>
          <a:prstGeom prst="rect">
            <a:avLst/>
          </a:prstGeom>
          <a:noFill/>
        </p:spPr>
        <p:txBody>
          <a:bodyPr wrap="square">
            <a:spAutoFit/>
          </a:bodyPr>
          <a:lstStyle/>
          <a:p>
            <a:pPr algn="just"/>
            <a:r>
              <a:rPr lang="en-US" sz="1800" b="0" i="0" u="none" strike="noStrike" baseline="0" dirty="0">
                <a:latin typeface="URWPalladioL-Roma"/>
              </a:rPr>
              <a:t>The OS has carefully set up its trap handlers, and thus we are ready to see what happens on the OS side once an application issues a system call via the </a:t>
            </a:r>
            <a:r>
              <a:rPr lang="en-US" sz="1800" b="1" i="0" u="none" strike="noStrike" baseline="0" dirty="0">
                <a:latin typeface="NimbusMonL-Regu"/>
              </a:rPr>
              <a:t>int</a:t>
            </a:r>
            <a:r>
              <a:rPr lang="en-US" sz="1800" b="0" i="0" u="none" strike="noStrike" baseline="0" dirty="0">
                <a:latin typeface="NimbusMonL-Regu"/>
              </a:rPr>
              <a:t> </a:t>
            </a:r>
            <a:r>
              <a:rPr lang="en-US" sz="1800" b="0" i="0" u="none" strike="noStrike" baseline="0" dirty="0">
                <a:latin typeface="URWPalladioL-Roma"/>
              </a:rPr>
              <a:t>instruction. Before any code is</a:t>
            </a:r>
          </a:p>
          <a:p>
            <a:pPr algn="just"/>
            <a:r>
              <a:rPr lang="en-US" sz="1800" b="0" i="0" u="none" strike="noStrike" baseline="0" dirty="0">
                <a:latin typeface="URWPalladioL-Roma"/>
              </a:rPr>
              <a:t>run, the hardware must perform a number of tasks. The first thing it does are those tasks which are difficult/impossible for the software to do itself, including saving the current PC (IP or EIP in Intel terminology) onto the stack, as well as a number of other registers such as the </a:t>
            </a:r>
            <a:r>
              <a:rPr lang="en-US" sz="1800" b="0" i="0" u="none" strike="noStrike" baseline="0" dirty="0" err="1">
                <a:latin typeface="NimbusMonL-Regu"/>
              </a:rPr>
              <a:t>eflags</a:t>
            </a:r>
            <a:r>
              <a:rPr lang="en-US" sz="1800" b="0" i="0" u="none" strike="noStrike" baseline="0" dirty="0">
                <a:latin typeface="NimbusMonL-Regu"/>
              </a:rPr>
              <a:t> </a:t>
            </a:r>
            <a:r>
              <a:rPr lang="en-US" sz="1800" b="0" i="0" u="none" strike="noStrike" baseline="0" dirty="0">
                <a:latin typeface="URWPalladioL-Roma"/>
              </a:rPr>
              <a:t>register (which contains the current status of the CPU while the program was running), stack pointer, and so forth. </a:t>
            </a:r>
          </a:p>
          <a:p>
            <a:pPr algn="just"/>
            <a:endParaRPr lang="en-US" dirty="0">
              <a:latin typeface="URWPalladioL-Roma"/>
            </a:endParaRPr>
          </a:p>
          <a:p>
            <a:pPr algn="just"/>
            <a:r>
              <a:rPr lang="en-US" sz="1800" b="0" i="0" u="none" strike="noStrike" baseline="0" dirty="0">
                <a:latin typeface="URWPalladioL-Roma"/>
              </a:rPr>
              <a:t>One can see what the hardware is expected to save by looking at the </a:t>
            </a:r>
            <a:r>
              <a:rPr lang="en-US" sz="1800" b="0" i="0" u="none" strike="noStrike" baseline="0" dirty="0" err="1">
                <a:latin typeface="NimbusMonL-Regu"/>
              </a:rPr>
              <a:t>trapframe</a:t>
            </a:r>
            <a:r>
              <a:rPr lang="en-US" sz="1800" b="0" i="0" u="none" strike="noStrike" baseline="0" dirty="0">
                <a:latin typeface="NimbusMonL-Regu"/>
              </a:rPr>
              <a:t> </a:t>
            </a:r>
            <a:r>
              <a:rPr lang="en-US" sz="1800" b="0" i="0" u="none" strike="noStrike" baseline="0" dirty="0">
                <a:latin typeface="URWPalladioL-Roma"/>
              </a:rPr>
              <a:t>structure as defined in </a:t>
            </a:r>
            <a:r>
              <a:rPr lang="en-IN" sz="1800" b="0" i="0" u="none" strike="noStrike" baseline="0" dirty="0">
                <a:latin typeface="NimbusMonL-Regu"/>
              </a:rPr>
              <a:t>x86.h.</a:t>
            </a:r>
          </a:p>
        </p:txBody>
      </p:sp>
    </p:spTree>
    <p:extLst>
      <p:ext uri="{BB962C8B-B14F-4D97-AF65-F5344CB8AC3E}">
        <p14:creationId xmlns:p14="http://schemas.microsoft.com/office/powerpoint/2010/main" val="1791150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8" name="Rectangle 2">
            <a:extLst>
              <a:ext uri="{FF2B5EF4-FFF2-40B4-BE49-F238E27FC236}">
                <a16:creationId xmlns:a16="http://schemas.microsoft.com/office/drawing/2014/main" id="{E3247FDF-C3C4-4826-973A-3CEBE160053F}"/>
              </a:ext>
            </a:extLst>
          </p:cNvPr>
          <p:cNvSpPr txBox="1">
            <a:spLocks noChangeArrowheads="1"/>
          </p:cNvSpPr>
          <p:nvPr/>
        </p:nvSpPr>
        <p:spPr>
          <a:xfrm>
            <a:off x="168074" y="-114088"/>
            <a:ext cx="7656443" cy="6953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IN" sz="2200" b="1" i="0" u="none" strike="noStrike" baseline="0" dirty="0">
                <a:solidFill>
                  <a:srgbClr val="C00000"/>
                </a:solidFill>
                <a:latin typeface="URWPalladioL-Roma"/>
              </a:rPr>
              <a:t>1. System Call Overview</a:t>
            </a:r>
          </a:p>
        </p:txBody>
      </p:sp>
      <p:sp>
        <p:nvSpPr>
          <p:cNvPr id="53" name="TextBox 52">
            <a:extLst>
              <a:ext uri="{FF2B5EF4-FFF2-40B4-BE49-F238E27FC236}">
                <a16:creationId xmlns:a16="http://schemas.microsoft.com/office/drawing/2014/main" id="{8634A4FD-E272-4DE5-9056-72F197670E8F}"/>
              </a:ext>
            </a:extLst>
          </p:cNvPr>
          <p:cNvSpPr txBox="1"/>
          <p:nvPr/>
        </p:nvSpPr>
        <p:spPr>
          <a:xfrm>
            <a:off x="327055" y="702229"/>
            <a:ext cx="7384308" cy="3139321"/>
          </a:xfrm>
          <a:prstGeom prst="rect">
            <a:avLst/>
          </a:prstGeom>
          <a:noFill/>
        </p:spPr>
        <p:txBody>
          <a:bodyPr wrap="square">
            <a:spAutoFit/>
          </a:bodyPr>
          <a:lstStyle/>
          <a:p>
            <a:pPr marL="285750" indent="-285750" algn="just">
              <a:buFont typeface="Wingdings" panose="05000000000000000000" pitchFamily="2" charset="2"/>
              <a:buChar char="Ø"/>
            </a:pPr>
            <a:r>
              <a:rPr lang="en-US" b="0" i="0" u="none" strike="noStrike" baseline="0" dirty="0">
                <a:latin typeface="URWPalladioL-Roma"/>
              </a:rPr>
              <a:t>The xv6 kernel is a port of an old UNIX </a:t>
            </a:r>
            <a:r>
              <a:rPr lang="en-IN" b="0" i="0" u="none" strike="noStrike" baseline="0" dirty="0">
                <a:latin typeface="URWPalladioL-Roma"/>
              </a:rPr>
              <a:t>version 6</a:t>
            </a:r>
          </a:p>
          <a:p>
            <a:pPr marL="285750" indent="-285750" algn="just">
              <a:buFont typeface="Wingdings" panose="05000000000000000000" pitchFamily="2" charset="2"/>
              <a:buChar char="Ø"/>
            </a:pPr>
            <a:r>
              <a:rPr lang="en-US" b="0" i="0" u="none" strike="noStrike" baseline="0" dirty="0">
                <a:latin typeface="URWPalladioL-Roma"/>
              </a:rPr>
              <a:t>In this session, we’ll examine what goes on inside an </a:t>
            </a:r>
            <a:r>
              <a:rPr lang="en-US" b="0" i="0" u="none" strike="noStrike" baseline="0" dirty="0" err="1">
                <a:latin typeface="URWPalladioL-Roma"/>
              </a:rPr>
              <a:t>os</a:t>
            </a:r>
            <a:r>
              <a:rPr lang="en-US" b="0" i="0" u="none" strike="noStrike" baseline="0" dirty="0">
                <a:latin typeface="URWPalladioL-Roma"/>
              </a:rPr>
              <a:t> when system call is invoked. </a:t>
            </a:r>
            <a:endParaRPr lang="en-IN" b="0" i="0" u="none" strike="noStrike" baseline="0" dirty="0">
              <a:latin typeface="URWPalladioL-Roma"/>
            </a:endParaRPr>
          </a:p>
          <a:p>
            <a:pPr marL="285750" indent="-285750" algn="just">
              <a:buFont typeface="Wingdings" panose="05000000000000000000" pitchFamily="2" charset="2"/>
              <a:buChar char="Ø"/>
            </a:pPr>
            <a:r>
              <a:rPr lang="en-US" b="0" i="0" u="none" strike="noStrike" baseline="0" dirty="0">
                <a:latin typeface="URWPalladioL-Roma"/>
              </a:rPr>
              <a:t>We’ll specifically trace what happens in the code in order to </a:t>
            </a:r>
            <a:r>
              <a:rPr lang="en-IN" b="0" i="0" u="none" strike="noStrike" baseline="0" dirty="0">
                <a:latin typeface="URWPalladioL-Roma"/>
              </a:rPr>
              <a:t>understand a </a:t>
            </a:r>
            <a:r>
              <a:rPr lang="en-IN" i="0" u="none" strike="noStrike" baseline="0" dirty="0">
                <a:latin typeface="URWPalladioL-Bold"/>
              </a:rPr>
              <a:t>system call</a:t>
            </a:r>
            <a:r>
              <a:rPr lang="en-IN" i="0" u="none" strike="noStrike" baseline="0" dirty="0">
                <a:latin typeface="URWPalladioL-Roma"/>
              </a:rPr>
              <a:t>.</a:t>
            </a:r>
          </a:p>
          <a:p>
            <a:pPr algn="just"/>
            <a:r>
              <a:rPr lang="en-US" b="1" i="0" u="none" strike="noStrike" baseline="0" dirty="0">
                <a:latin typeface="URWPalladioL-Roma"/>
              </a:rPr>
              <a:t>how can we build a system such that the OS is allowed access to all of the resources of the machine </a:t>
            </a:r>
          </a:p>
          <a:p>
            <a:pPr algn="just"/>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the computer hardware(CPU) can be in two states(well several CPU architectures have more than two states). One is generally called User-mode (less privileged mode), and the other is called Kernel-mode (privileged mode).</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dirty="0">
              <a:latin typeface="URWPalladioL-Roma"/>
            </a:endParaRPr>
          </a:p>
        </p:txBody>
      </p:sp>
      <p:pic>
        <p:nvPicPr>
          <p:cNvPr id="5" name="Picture 4">
            <a:extLst>
              <a:ext uri="{FF2B5EF4-FFF2-40B4-BE49-F238E27FC236}">
                <a16:creationId xmlns:a16="http://schemas.microsoft.com/office/drawing/2014/main" id="{E1BE037D-7F7F-4B42-9491-538FCEC8DF04}"/>
              </a:ext>
            </a:extLst>
          </p:cNvPr>
          <p:cNvPicPr>
            <a:picLocks noChangeAspect="1"/>
          </p:cNvPicPr>
          <p:nvPr/>
        </p:nvPicPr>
        <p:blipFill>
          <a:blip r:embed="rId3"/>
          <a:stretch>
            <a:fillRect/>
          </a:stretch>
        </p:blipFill>
        <p:spPr>
          <a:xfrm>
            <a:off x="7764913" y="463921"/>
            <a:ext cx="4153582" cy="2950431"/>
          </a:xfrm>
          <a:prstGeom prst="rect">
            <a:avLst/>
          </a:prstGeom>
        </p:spPr>
      </p:pic>
      <p:sp>
        <p:nvSpPr>
          <p:cNvPr id="16" name="TextBox 15">
            <a:extLst>
              <a:ext uri="{FF2B5EF4-FFF2-40B4-BE49-F238E27FC236}">
                <a16:creationId xmlns:a16="http://schemas.microsoft.com/office/drawing/2014/main" id="{A11AF4FD-BA9B-4615-8A0D-BE693325C320}"/>
              </a:ext>
            </a:extLst>
          </p:cNvPr>
          <p:cNvSpPr txBox="1"/>
          <p:nvPr/>
        </p:nvSpPr>
        <p:spPr>
          <a:xfrm>
            <a:off x="168074" y="3705150"/>
            <a:ext cx="11577663" cy="2862322"/>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Generally all user processes begin with user-mode.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When CPU is in user-mode, there are restrictions to what it can do, and cannot access hardware and other system resources.</a:t>
            </a:r>
          </a:p>
          <a:p>
            <a:pPr marL="285750" indent="-285750" algn="just">
              <a:buFont typeface="Wingdings" panose="05000000000000000000" pitchFamily="2" charset="2"/>
              <a:buChar char="Ø"/>
            </a:pP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And when it needs access to system resources and hardware, it issues a request to the kernel.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When the CPU is in kernel-mode, there is unrestricted access to all hardware and system resources. </a:t>
            </a:r>
          </a:p>
          <a:p>
            <a:pPr marL="285750" indent="-285750" algn="just">
              <a:buFont typeface="Wingdings" panose="05000000000000000000" pitchFamily="2" charset="2"/>
              <a:buChar char="Ø"/>
            </a:pP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Upon this request, the scheduler pauses and saves the current context and then initiate to serve the request. </a:t>
            </a:r>
          </a:p>
          <a:p>
            <a:pPr marL="285750" indent="-285750" algn="just">
              <a:buFont typeface="Wingdings" panose="05000000000000000000" pitchFamily="2" charset="2"/>
              <a:buChar char="Ø"/>
            </a:pP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After completion of the request the control comes back to the previous context and resumes its execution. </a:t>
            </a:r>
          </a:p>
          <a:p>
            <a:pPr algn="just"/>
            <a:endParaRPr lang="en-IN" dirty="0">
              <a:latin typeface="Times New Roman" panose="02020603050405020304" pitchFamily="18" charset="0"/>
              <a:ea typeface="Times New Roman" panose="02020603050405020304" pitchFamily="18" charset="0"/>
              <a:cs typeface="Gautami" panose="020B0502040204020203" pitchFamily="34" charset="0"/>
            </a:endParaRPr>
          </a:p>
          <a:p>
            <a:pPr algn="just"/>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operating system can switch the CPU from one mode to another mode as and when required.</a:t>
            </a:r>
          </a:p>
          <a:p>
            <a:pPr algn="just"/>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This sort of pause and resume carried out by the operating system is also sometimes called as "Context Switch". </a:t>
            </a:r>
          </a:p>
          <a:p>
            <a:pPr algn="just"/>
            <a:endParaRPr lang="en-IN" sz="1800" dirty="0">
              <a:latin typeface="URWPalladioL-Roma"/>
            </a:endParaRPr>
          </a:p>
        </p:txBody>
      </p:sp>
    </p:spTree>
    <p:extLst>
      <p:ext uri="{BB962C8B-B14F-4D97-AF65-F5344CB8AC3E}">
        <p14:creationId xmlns:p14="http://schemas.microsoft.com/office/powerpoint/2010/main" val="1139305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6" name="TextBox 15">
            <a:extLst>
              <a:ext uri="{FF2B5EF4-FFF2-40B4-BE49-F238E27FC236}">
                <a16:creationId xmlns:a16="http://schemas.microsoft.com/office/drawing/2014/main" id="{04F882E1-A288-4EE3-A7E5-FDF20150BDA0}"/>
              </a:ext>
            </a:extLst>
          </p:cNvPr>
          <p:cNvSpPr txBox="1"/>
          <p:nvPr/>
        </p:nvSpPr>
        <p:spPr>
          <a:xfrm>
            <a:off x="772275" y="612844"/>
            <a:ext cx="8853465" cy="5355312"/>
          </a:xfrm>
          <a:prstGeom prst="rect">
            <a:avLst/>
          </a:prstGeom>
          <a:noFill/>
        </p:spPr>
        <p:txBody>
          <a:bodyPr wrap="square">
            <a:spAutoFit/>
          </a:bodyPr>
          <a:lstStyle/>
          <a:p>
            <a:pPr algn="just"/>
            <a:r>
              <a:rPr lang="en-US" b="0" i="0" u="none" strike="noStrike" baseline="0" dirty="0">
                <a:latin typeface="URWPalladioL-Roma"/>
              </a:rPr>
              <a:t>As you can see from the bottom of the </a:t>
            </a:r>
            <a:r>
              <a:rPr lang="en-US" b="0" i="0" u="none" strike="noStrike" baseline="0" dirty="0" err="1">
                <a:latin typeface="URWPalladioL-Roma"/>
              </a:rPr>
              <a:t>trapframe</a:t>
            </a:r>
            <a:r>
              <a:rPr lang="en-US" b="0" i="0" u="none" strike="noStrike" baseline="0" dirty="0">
                <a:latin typeface="URWPalladioL-Roma"/>
              </a:rPr>
              <a:t> structure, some pieces of the trap frame are filled in by the hardware (up to the </a:t>
            </a:r>
            <a:r>
              <a:rPr lang="en-US" b="0" i="0" u="none" strike="noStrike" baseline="0" dirty="0">
                <a:latin typeface="NimbusMonL-Regu"/>
              </a:rPr>
              <a:t>err </a:t>
            </a:r>
            <a:r>
              <a:rPr lang="en-US" b="0" i="0" u="none" strike="noStrike" baseline="0" dirty="0">
                <a:latin typeface="URWPalladioL-Roma"/>
              </a:rPr>
              <a:t>field); the rest will be saved by the OS. The first code OS that is run is </a:t>
            </a:r>
            <a:r>
              <a:rPr lang="en-US" b="0" i="0" u="none" strike="noStrike" baseline="0" dirty="0">
                <a:latin typeface="NimbusMonL-Regu"/>
              </a:rPr>
              <a:t>vector64() </a:t>
            </a:r>
            <a:r>
              <a:rPr lang="en-US" b="0" i="0" u="none" strike="noStrike" baseline="0" dirty="0">
                <a:latin typeface="URWPalladioL-Roma"/>
              </a:rPr>
              <a:t>as found in </a:t>
            </a:r>
            <a:r>
              <a:rPr lang="en-US" b="0" i="0" u="none" strike="noStrike" baseline="0" dirty="0" err="1">
                <a:latin typeface="NimbusMonL-Regu"/>
              </a:rPr>
              <a:t>vectors.S</a:t>
            </a:r>
            <a:r>
              <a:rPr lang="en-US" b="0" i="0" u="none" strike="noStrike" baseline="0" dirty="0">
                <a:latin typeface="NimbusMonL-Regu"/>
              </a:rPr>
              <a:t> </a:t>
            </a:r>
            <a:r>
              <a:rPr lang="en-US" b="0" i="0" u="none" strike="noStrike" baseline="0" dirty="0">
                <a:latin typeface="URWPalladioL-Roma"/>
              </a:rPr>
              <a:t>(which is automatically generated by </a:t>
            </a:r>
            <a:r>
              <a:rPr lang="en-US" b="0" i="0" u="none" strike="noStrike" baseline="0" dirty="0">
                <a:latin typeface="NimbusMonL-Regu"/>
              </a:rPr>
              <a:t>vectors.pl</a:t>
            </a:r>
            <a:r>
              <a:rPr lang="en-US" b="0" i="0" u="none" strike="noStrike" baseline="0" dirty="0">
                <a:latin typeface="URWPalladioL-Roma"/>
              </a:rPr>
              <a:t>).</a:t>
            </a:r>
          </a:p>
          <a:p>
            <a:pPr algn="just"/>
            <a:endParaRPr lang="en-US" b="0" i="0" u="none" strike="noStrike" baseline="0" dirty="0">
              <a:latin typeface="URWPalladioL-Roma"/>
            </a:endParaRPr>
          </a:p>
          <a:p>
            <a:pPr algn="just"/>
            <a:r>
              <a:rPr lang="en-IN" b="0" i="0" u="none" strike="noStrike" baseline="0" dirty="0">
                <a:latin typeface="NimbusMonL-Regu"/>
              </a:rPr>
              <a:t>.</a:t>
            </a:r>
            <a:r>
              <a:rPr lang="en-IN" b="0" i="0" u="none" strike="noStrike" baseline="0" dirty="0" err="1">
                <a:latin typeface="NimbusMonL-Regu"/>
              </a:rPr>
              <a:t>globl</a:t>
            </a:r>
            <a:r>
              <a:rPr lang="en-IN" b="0" i="0" u="none" strike="noStrike" baseline="0" dirty="0">
                <a:latin typeface="NimbusMonL-Regu"/>
              </a:rPr>
              <a:t> vector64</a:t>
            </a:r>
          </a:p>
          <a:p>
            <a:pPr algn="just"/>
            <a:r>
              <a:rPr lang="en-IN" b="0" i="0" u="none" strike="noStrike" baseline="0" dirty="0">
                <a:latin typeface="NimbusMonL-Regu"/>
              </a:rPr>
              <a:t>vector64:</a:t>
            </a:r>
          </a:p>
          <a:p>
            <a:pPr algn="just"/>
            <a:r>
              <a:rPr lang="en-IN" b="0" i="0" u="none" strike="noStrike" baseline="0" dirty="0" err="1">
                <a:latin typeface="NimbusMonL-Regu"/>
              </a:rPr>
              <a:t>pushl</a:t>
            </a:r>
            <a:r>
              <a:rPr lang="en-IN" b="0" i="0" u="none" strike="noStrike" baseline="0" dirty="0">
                <a:latin typeface="NimbusMonL-Regu"/>
              </a:rPr>
              <a:t> $64</a:t>
            </a:r>
          </a:p>
          <a:p>
            <a:pPr algn="just"/>
            <a:r>
              <a:rPr lang="en-IN" b="0" i="0" u="none" strike="noStrike" baseline="0" dirty="0" err="1">
                <a:latin typeface="NimbusMonL-Regu"/>
              </a:rPr>
              <a:t>jmp</a:t>
            </a:r>
            <a:r>
              <a:rPr lang="en-IN" b="0" i="0" u="none" strike="noStrike" baseline="0" dirty="0">
                <a:latin typeface="NimbusMonL-Regu"/>
              </a:rPr>
              <a:t> </a:t>
            </a:r>
            <a:r>
              <a:rPr lang="en-IN" b="0" i="0" u="none" strike="noStrike" baseline="0" dirty="0" err="1">
                <a:latin typeface="NimbusMonL-Regu"/>
              </a:rPr>
              <a:t>alltraps</a:t>
            </a:r>
            <a:endParaRPr lang="en-IN" b="0" i="0" u="none" strike="noStrike" baseline="0" dirty="0">
              <a:latin typeface="NimbusMonL-Regu"/>
            </a:endParaRPr>
          </a:p>
          <a:p>
            <a:pPr algn="just"/>
            <a:endParaRPr lang="en-US" dirty="0">
              <a:latin typeface="URWPalladioL-Roma"/>
            </a:endParaRPr>
          </a:p>
          <a:p>
            <a:pPr algn="just"/>
            <a:r>
              <a:rPr lang="en-US" b="1" i="0" u="none" strike="noStrike" baseline="0" dirty="0">
                <a:latin typeface="URWPalladioL-Roma"/>
              </a:rPr>
              <a:t>File: </a:t>
            </a:r>
            <a:r>
              <a:rPr lang="en-US" b="1" i="0" u="none" strike="noStrike" baseline="0" dirty="0" err="1">
                <a:latin typeface="NimbusMonL-Regu"/>
              </a:rPr>
              <a:t>vectors.S</a:t>
            </a:r>
            <a:r>
              <a:rPr lang="en-US" b="1" i="0" u="none" strike="noStrike" baseline="0" dirty="0">
                <a:latin typeface="NimbusMonL-Regu"/>
              </a:rPr>
              <a:t> </a:t>
            </a:r>
            <a:r>
              <a:rPr lang="en-US" b="1" i="0" u="none" strike="noStrike" baseline="0" dirty="0">
                <a:latin typeface="URWPalladioL-Roma"/>
              </a:rPr>
              <a:t>(generated by </a:t>
            </a:r>
            <a:r>
              <a:rPr lang="en-US" b="1" i="0" u="none" strike="noStrike" baseline="0" dirty="0">
                <a:latin typeface="NimbusMonL-Regu"/>
              </a:rPr>
              <a:t>vectors.pl</a:t>
            </a:r>
            <a:r>
              <a:rPr lang="en-US" b="1" i="0" u="none" strike="noStrike" baseline="0" dirty="0">
                <a:latin typeface="URWPalladioL-Roma"/>
              </a:rPr>
              <a:t>)</a:t>
            </a:r>
          </a:p>
          <a:p>
            <a:pPr algn="just"/>
            <a:endParaRPr lang="en-US" b="1" dirty="0">
              <a:latin typeface="URWPalladioL-Roma"/>
            </a:endParaRPr>
          </a:p>
          <a:p>
            <a:pPr algn="just"/>
            <a:r>
              <a:rPr lang="en-US" b="0" i="0" u="none" strike="noStrike" baseline="0" dirty="0">
                <a:latin typeface="URWPalladioL-Roma"/>
              </a:rPr>
              <a:t>This code pushes the trap number onto the stack (filling in the </a:t>
            </a:r>
            <a:r>
              <a:rPr lang="en-US" b="0" i="0" u="none" strike="noStrike" baseline="0" dirty="0" err="1">
                <a:latin typeface="NimbusMonL-Regu"/>
              </a:rPr>
              <a:t>trapno</a:t>
            </a:r>
            <a:r>
              <a:rPr lang="en-US" b="0" i="0" u="none" strike="noStrike" baseline="0" dirty="0">
                <a:latin typeface="NimbusMonL-Regu"/>
              </a:rPr>
              <a:t> </a:t>
            </a:r>
            <a:r>
              <a:rPr lang="en-US" b="0" i="0" u="none" strike="noStrike" baseline="0" dirty="0">
                <a:latin typeface="URWPalladioL-Roma"/>
              </a:rPr>
              <a:t>field of the trap frame) and then calls </a:t>
            </a:r>
            <a:r>
              <a:rPr lang="en-US" b="1" i="0" u="none" strike="noStrike" baseline="0" dirty="0" err="1">
                <a:solidFill>
                  <a:srgbClr val="C00000"/>
                </a:solidFill>
                <a:latin typeface="NimbusMonL-Regu"/>
              </a:rPr>
              <a:t>alltraps</a:t>
            </a:r>
            <a:r>
              <a:rPr lang="en-US" b="1" i="0" u="none" strike="noStrike" baseline="0" dirty="0">
                <a:solidFill>
                  <a:srgbClr val="C00000"/>
                </a:solidFill>
                <a:latin typeface="NimbusMonL-Regu"/>
              </a:rPr>
              <a:t>() </a:t>
            </a:r>
            <a:r>
              <a:rPr lang="en-US" b="0" i="0" u="none" strike="noStrike" baseline="0" dirty="0">
                <a:latin typeface="URWPalladioL-Roma"/>
              </a:rPr>
              <a:t>to do most of the saving of context into the </a:t>
            </a:r>
            <a:r>
              <a:rPr lang="en-US" b="0" i="0" u="none" strike="noStrike" baseline="0" dirty="0" err="1">
                <a:latin typeface="URWPalladioL-Roma"/>
              </a:rPr>
              <a:t>trapframe</a:t>
            </a:r>
            <a:r>
              <a:rPr lang="en-IN" b="0" i="0" u="none" strike="noStrike" baseline="0" dirty="0">
                <a:latin typeface="URWPalladioL-Roma"/>
              </a:rPr>
              <a:t>. </a:t>
            </a:r>
            <a:r>
              <a:rPr lang="en-US" b="0" i="0" u="none" strike="noStrike" baseline="0" dirty="0">
                <a:latin typeface="URWPalladioL-Roma"/>
              </a:rPr>
              <a:t>The code in </a:t>
            </a:r>
            <a:r>
              <a:rPr lang="en-US" b="0" i="0" u="none" strike="noStrike" baseline="0" dirty="0" err="1">
                <a:latin typeface="NimbusMonL-Regu"/>
              </a:rPr>
              <a:t>alltraps</a:t>
            </a:r>
            <a:r>
              <a:rPr lang="en-US" b="0" i="0" u="none" strike="noStrike" baseline="0" dirty="0">
                <a:latin typeface="NimbusMonL-Regu"/>
              </a:rPr>
              <a:t>() </a:t>
            </a:r>
            <a:r>
              <a:rPr lang="en-US" b="0" i="0" u="none" strike="noStrike" baseline="0" dirty="0">
                <a:latin typeface="URWPalladioL-Roma"/>
              </a:rPr>
              <a:t>pushes a few more segment registers (not described here, yet) onto the stack before pushing the remaining general purpose registers onto the trap frame via a </a:t>
            </a:r>
            <a:r>
              <a:rPr lang="en-US" b="0" i="0" u="none" strike="noStrike" baseline="0" dirty="0" err="1">
                <a:latin typeface="NimbusMonL-Regu"/>
              </a:rPr>
              <a:t>pushal</a:t>
            </a:r>
            <a:r>
              <a:rPr lang="en-US" b="0" i="0" u="none" strike="noStrike" baseline="0" dirty="0">
                <a:latin typeface="NimbusMonL-Regu"/>
              </a:rPr>
              <a:t> </a:t>
            </a:r>
            <a:r>
              <a:rPr lang="en-US" b="0" i="0" u="none" strike="noStrike" baseline="0" dirty="0">
                <a:latin typeface="URWPalladioL-Roma"/>
              </a:rPr>
              <a:t>instruction. Then, the OS changes the descriptor segment and extra segment registers so that it can access its own (kernel) memory. Finally, the C trap handler is called.</a:t>
            </a:r>
          </a:p>
          <a:p>
            <a:pPr algn="just"/>
            <a:endParaRPr lang="en-IN" b="1" dirty="0"/>
          </a:p>
        </p:txBody>
      </p:sp>
      <p:sp>
        <p:nvSpPr>
          <p:cNvPr id="5" name="Rectangle 2">
            <a:extLst>
              <a:ext uri="{FF2B5EF4-FFF2-40B4-BE49-F238E27FC236}">
                <a16:creationId xmlns:a16="http://schemas.microsoft.com/office/drawing/2014/main" id="{C40502F3-6C9E-4CD6-8274-9C397BFE5F7A}"/>
              </a:ext>
            </a:extLst>
          </p:cNvPr>
          <p:cNvSpPr txBox="1">
            <a:spLocks noChangeArrowheads="1"/>
          </p:cNvSpPr>
          <p:nvPr/>
        </p:nvSpPr>
        <p:spPr>
          <a:xfrm>
            <a:off x="377748" y="-38906"/>
            <a:ext cx="7656443" cy="6953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i="0" u="none" strike="noStrike" baseline="0" dirty="0">
                <a:solidFill>
                  <a:srgbClr val="C00000"/>
                </a:solidFill>
                <a:latin typeface="Times New Roman" panose="02020603050405020304" pitchFamily="18" charset="0"/>
                <a:cs typeface="Times New Roman" panose="02020603050405020304" pitchFamily="18" charset="0"/>
              </a:rPr>
              <a:t>4. From Low-level To The C Trap Handler</a:t>
            </a:r>
            <a:endParaRPr lang="en-US" altLang="en-US" sz="24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2106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6" name="TextBox 15">
            <a:extLst>
              <a:ext uri="{FF2B5EF4-FFF2-40B4-BE49-F238E27FC236}">
                <a16:creationId xmlns:a16="http://schemas.microsoft.com/office/drawing/2014/main" id="{A55AB8F9-0B3A-4A3F-A036-B312B387F237}"/>
              </a:ext>
            </a:extLst>
          </p:cNvPr>
          <p:cNvSpPr txBox="1"/>
          <p:nvPr/>
        </p:nvSpPr>
        <p:spPr>
          <a:xfrm>
            <a:off x="1161742" y="428178"/>
            <a:ext cx="8120508" cy="6001643"/>
          </a:xfrm>
          <a:prstGeom prst="rect">
            <a:avLst/>
          </a:prstGeom>
          <a:noFill/>
        </p:spPr>
        <p:txBody>
          <a:bodyPr wrap="square">
            <a:spAutoFit/>
          </a:bodyPr>
          <a:lstStyle/>
          <a:p>
            <a:pPr algn="just"/>
            <a:r>
              <a:rPr lang="en-US" sz="1600" b="0" i="0" u="none" strike="noStrike" baseline="0" dirty="0">
                <a:latin typeface="Times New Roman" panose="02020603050405020304" pitchFamily="18" charset="0"/>
                <a:cs typeface="Times New Roman" panose="02020603050405020304" pitchFamily="18" charset="0"/>
              </a:rPr>
              <a:t>Once done with the low-level details of setting up the trap frame, the low-level assembly code calls up into a generic C trap handler called </a:t>
            </a:r>
            <a:r>
              <a:rPr lang="en-US" sz="1600" b="1" i="0" u="none" strike="noStrike" baseline="0" dirty="0">
                <a:latin typeface="Times New Roman" panose="02020603050405020304" pitchFamily="18" charset="0"/>
                <a:cs typeface="Times New Roman" panose="02020603050405020304" pitchFamily="18" charset="0"/>
              </a:rPr>
              <a:t>trap()</a:t>
            </a:r>
            <a:r>
              <a:rPr lang="en-US" sz="1600" b="0" i="0" u="none" strike="noStrike" baseline="0" dirty="0">
                <a:latin typeface="Times New Roman" panose="02020603050405020304" pitchFamily="18" charset="0"/>
                <a:cs typeface="Times New Roman" panose="02020603050405020304" pitchFamily="18" charset="0"/>
              </a:rPr>
              <a:t>, which is passed a pointer to the </a:t>
            </a:r>
            <a:r>
              <a:rPr lang="en-US" sz="1600" b="0" i="0" u="none" strike="noStrike" baseline="0" dirty="0" err="1">
                <a:latin typeface="Times New Roman" panose="02020603050405020304" pitchFamily="18" charset="0"/>
                <a:cs typeface="Times New Roman" panose="02020603050405020304" pitchFamily="18" charset="0"/>
              </a:rPr>
              <a:t>trapframe</a:t>
            </a:r>
            <a:r>
              <a:rPr lang="en-US" sz="1600" b="0" i="0" u="none" strike="noStrike" baseline="0" dirty="0">
                <a:latin typeface="Times New Roman" panose="02020603050405020304" pitchFamily="18" charset="0"/>
                <a:cs typeface="Times New Roman" panose="02020603050405020304" pitchFamily="18" charset="0"/>
              </a:rPr>
              <a:t>. This trap handler is called upon all types of inter</a:t>
            </a:r>
            <a:r>
              <a:rPr lang="en-US" sz="1600" b="0" i="0" u="none" strike="noStrike" baseline="0" dirty="0">
                <a:latin typeface="URWPalladioL-Roma"/>
              </a:rPr>
              <a:t>rupts and traps, and thus check the trap number field of the trap frame (</a:t>
            </a:r>
            <a:r>
              <a:rPr lang="en-US" sz="1600" b="0" i="0" u="none" strike="noStrike" baseline="0" dirty="0" err="1">
                <a:latin typeface="NimbusMonL-Regu"/>
              </a:rPr>
              <a:t>trapno</a:t>
            </a:r>
            <a:r>
              <a:rPr lang="en-US" sz="1600" b="0" i="0" u="none" strike="noStrike" baseline="0" dirty="0">
                <a:latin typeface="URWPalladioL-Roma"/>
              </a:rPr>
              <a:t>) to determine what to do. The first check is for the system call trap number (</a:t>
            </a:r>
            <a:r>
              <a:rPr lang="en-US" sz="1600" b="0" i="0" u="none" strike="noStrike" baseline="0" dirty="0">
                <a:latin typeface="NimbusMonL-Regu"/>
              </a:rPr>
              <a:t>T_SYSCALL</a:t>
            </a:r>
            <a:r>
              <a:rPr lang="en-US" sz="1600" b="0" i="0" u="none" strike="noStrike" baseline="0" dirty="0">
                <a:latin typeface="URWPalladioL-Roma"/>
              </a:rPr>
              <a:t>, or 64 as defined somewhat arbitrarily in </a:t>
            </a:r>
            <a:r>
              <a:rPr lang="en-US" sz="1600" b="0" i="0" u="none" strike="noStrike" baseline="0" dirty="0" err="1">
                <a:latin typeface="NimbusMonL-Regu"/>
              </a:rPr>
              <a:t>traps.h</a:t>
            </a:r>
            <a:r>
              <a:rPr lang="en-US" sz="1600" b="0" i="0" u="none" strike="noStrike" baseline="0" dirty="0">
                <a:latin typeface="URWPalladioL-Roma"/>
              </a:rPr>
              <a:t>), which then handles the system call, as you see here:</a:t>
            </a:r>
          </a:p>
          <a:p>
            <a:pPr algn="just"/>
            <a:endParaRPr lang="en-IN" sz="1600" dirty="0">
              <a:latin typeface="Times New Roman" panose="02020603050405020304" pitchFamily="18" charset="0"/>
              <a:cs typeface="Times New Roman" panose="02020603050405020304" pitchFamily="18" charset="0"/>
            </a:endParaRPr>
          </a:p>
          <a:p>
            <a:pPr algn="just"/>
            <a:r>
              <a:rPr lang="en-US" sz="1600" b="0" i="0" u="none" strike="noStrike" baseline="0" dirty="0">
                <a:latin typeface="Times New Roman" panose="02020603050405020304" pitchFamily="18" charset="0"/>
                <a:cs typeface="Times New Roman" panose="02020603050405020304" pitchFamily="18" charset="0"/>
              </a:rPr>
              <a:t># </a:t>
            </a:r>
            <a:r>
              <a:rPr lang="en-US" sz="1600" b="0" i="0" u="none" strike="noStrike" baseline="0" dirty="0" err="1">
                <a:latin typeface="Times New Roman" panose="02020603050405020304" pitchFamily="18" charset="0"/>
                <a:cs typeface="Times New Roman" panose="02020603050405020304" pitchFamily="18" charset="0"/>
              </a:rPr>
              <a:t>vectors.S</a:t>
            </a:r>
            <a:r>
              <a:rPr lang="en-US" sz="1600" b="0" i="0" u="none" strike="noStrike" baseline="0" dirty="0">
                <a:latin typeface="Times New Roman" panose="02020603050405020304" pitchFamily="18" charset="0"/>
                <a:cs typeface="Times New Roman" panose="02020603050405020304" pitchFamily="18" charset="0"/>
              </a:rPr>
              <a:t> sends all traps here.</a:t>
            </a:r>
          </a:p>
          <a:p>
            <a:pPr algn="just"/>
            <a:r>
              <a:rPr lang="en-IN" sz="1600" b="0" i="0" u="none" strike="noStrike" baseline="0" dirty="0">
                <a:latin typeface="Times New Roman" panose="02020603050405020304" pitchFamily="18" charset="0"/>
                <a:cs typeface="Times New Roman" panose="02020603050405020304" pitchFamily="18" charset="0"/>
              </a:rPr>
              <a:t>.</a:t>
            </a:r>
            <a:r>
              <a:rPr lang="en-IN" sz="1600" b="0" i="0" u="none" strike="noStrike" baseline="0" dirty="0" err="1">
                <a:latin typeface="Times New Roman" panose="02020603050405020304" pitchFamily="18" charset="0"/>
                <a:cs typeface="Times New Roman" panose="02020603050405020304" pitchFamily="18" charset="0"/>
              </a:rPr>
              <a:t>globl</a:t>
            </a:r>
            <a:r>
              <a:rPr lang="en-IN" sz="1600" b="0" i="0" u="none" strike="noStrike" baseline="0" dirty="0">
                <a:latin typeface="Times New Roman" panose="02020603050405020304" pitchFamily="18" charset="0"/>
                <a:cs typeface="Times New Roman" panose="02020603050405020304" pitchFamily="18" charset="0"/>
              </a:rPr>
              <a:t> </a:t>
            </a:r>
            <a:r>
              <a:rPr lang="en-IN" sz="1600" b="0" i="0" u="none" strike="noStrike" baseline="0" dirty="0" err="1">
                <a:latin typeface="Times New Roman" panose="02020603050405020304" pitchFamily="18" charset="0"/>
                <a:cs typeface="Times New Roman" panose="02020603050405020304" pitchFamily="18" charset="0"/>
              </a:rPr>
              <a:t>alltraps</a:t>
            </a:r>
            <a:endParaRPr lang="en-IN" sz="1600" b="0" i="0" u="none" strike="noStrike" baseline="0" dirty="0">
              <a:latin typeface="Times New Roman" panose="02020603050405020304" pitchFamily="18" charset="0"/>
              <a:cs typeface="Times New Roman" panose="02020603050405020304" pitchFamily="18" charset="0"/>
            </a:endParaRPr>
          </a:p>
          <a:p>
            <a:pPr algn="just"/>
            <a:r>
              <a:rPr lang="en-IN" sz="1600" b="0" i="0" u="none" strike="noStrike" baseline="0" dirty="0" err="1">
                <a:latin typeface="Times New Roman" panose="02020603050405020304" pitchFamily="18" charset="0"/>
                <a:cs typeface="Times New Roman" panose="02020603050405020304" pitchFamily="18" charset="0"/>
              </a:rPr>
              <a:t>alltraps</a:t>
            </a:r>
            <a:r>
              <a:rPr lang="en-IN" sz="1600" b="0" i="0" u="none" strike="noStrike" baseline="0" dirty="0">
                <a:latin typeface="Times New Roman" panose="02020603050405020304" pitchFamily="18" charset="0"/>
                <a:cs typeface="Times New Roman" panose="02020603050405020304" pitchFamily="18" charset="0"/>
              </a:rPr>
              <a:t>:</a:t>
            </a:r>
          </a:p>
          <a:p>
            <a:pPr algn="just"/>
            <a:r>
              <a:rPr lang="en-IN" sz="1600" b="0" i="0" u="none" strike="noStrike" baseline="0" dirty="0">
                <a:latin typeface="Times New Roman" panose="02020603050405020304" pitchFamily="18" charset="0"/>
                <a:cs typeface="Times New Roman" panose="02020603050405020304" pitchFamily="18" charset="0"/>
              </a:rPr>
              <a:t># Build trap frame.</a:t>
            </a:r>
          </a:p>
          <a:p>
            <a:pPr algn="just"/>
            <a:r>
              <a:rPr lang="en-IN" sz="1600" b="0" i="0" u="none" strike="noStrike" baseline="0" dirty="0" err="1">
                <a:latin typeface="Times New Roman" panose="02020603050405020304" pitchFamily="18" charset="0"/>
                <a:cs typeface="Times New Roman" panose="02020603050405020304" pitchFamily="18" charset="0"/>
              </a:rPr>
              <a:t>pushl</a:t>
            </a:r>
            <a:r>
              <a:rPr lang="en-IN" sz="1600" b="0" i="0" u="none" strike="noStrike" baseline="0" dirty="0">
                <a:latin typeface="Times New Roman" panose="02020603050405020304" pitchFamily="18" charset="0"/>
                <a:cs typeface="Times New Roman" panose="02020603050405020304" pitchFamily="18" charset="0"/>
              </a:rPr>
              <a:t> %ds</a:t>
            </a:r>
          </a:p>
          <a:p>
            <a:pPr algn="just"/>
            <a:r>
              <a:rPr lang="en-IN" sz="1600" b="0" i="0" u="none" strike="noStrike" baseline="0" dirty="0" err="1">
                <a:latin typeface="Times New Roman" panose="02020603050405020304" pitchFamily="18" charset="0"/>
                <a:cs typeface="Times New Roman" panose="02020603050405020304" pitchFamily="18" charset="0"/>
              </a:rPr>
              <a:t>pushl</a:t>
            </a:r>
            <a:r>
              <a:rPr lang="en-IN" sz="1600" b="0" i="0" u="none" strike="noStrike" baseline="0" dirty="0">
                <a:latin typeface="Times New Roman" panose="02020603050405020304" pitchFamily="18" charset="0"/>
                <a:cs typeface="Times New Roman" panose="02020603050405020304" pitchFamily="18" charset="0"/>
              </a:rPr>
              <a:t> %es</a:t>
            </a:r>
          </a:p>
          <a:p>
            <a:pPr algn="just"/>
            <a:r>
              <a:rPr lang="en-IN" sz="1600" b="0" i="0" u="none" strike="noStrike" baseline="0" dirty="0" err="1">
                <a:latin typeface="Times New Roman" panose="02020603050405020304" pitchFamily="18" charset="0"/>
                <a:cs typeface="Times New Roman" panose="02020603050405020304" pitchFamily="18" charset="0"/>
              </a:rPr>
              <a:t>pushal</a:t>
            </a:r>
            <a:endParaRPr lang="en-IN" sz="1600" b="0" i="0" u="none" strike="noStrike" baseline="0" dirty="0">
              <a:latin typeface="Times New Roman" panose="02020603050405020304" pitchFamily="18" charset="0"/>
              <a:cs typeface="Times New Roman" panose="02020603050405020304" pitchFamily="18" charset="0"/>
            </a:endParaRPr>
          </a:p>
          <a:p>
            <a:pPr algn="just"/>
            <a:r>
              <a:rPr lang="en-IN" sz="1600" b="0" i="0" u="none" strike="noStrike" baseline="0" dirty="0">
                <a:latin typeface="Times New Roman" panose="02020603050405020304" pitchFamily="18" charset="0"/>
                <a:cs typeface="Times New Roman" panose="02020603050405020304" pitchFamily="18" charset="0"/>
              </a:rPr>
              <a:t># Set up data segments.</a:t>
            </a:r>
          </a:p>
          <a:p>
            <a:pPr algn="just"/>
            <a:r>
              <a:rPr lang="en-IN" sz="1600" b="0" i="0" u="none" strike="noStrike" baseline="0" dirty="0" err="1">
                <a:latin typeface="Times New Roman" panose="02020603050405020304" pitchFamily="18" charset="0"/>
                <a:cs typeface="Times New Roman" panose="02020603050405020304" pitchFamily="18" charset="0"/>
              </a:rPr>
              <a:t>movl</a:t>
            </a:r>
            <a:r>
              <a:rPr lang="en-IN" sz="1600" b="0" i="0" u="none" strike="noStrike" baseline="0" dirty="0">
                <a:latin typeface="Times New Roman" panose="02020603050405020304" pitchFamily="18" charset="0"/>
                <a:cs typeface="Times New Roman" panose="02020603050405020304" pitchFamily="18" charset="0"/>
              </a:rPr>
              <a:t> $SEG_KDATA_SEL, %</a:t>
            </a:r>
            <a:r>
              <a:rPr lang="en-IN" sz="1600" b="0" i="0" u="none" strike="noStrike" baseline="0" dirty="0" err="1">
                <a:latin typeface="Times New Roman" panose="02020603050405020304" pitchFamily="18" charset="0"/>
                <a:cs typeface="Times New Roman" panose="02020603050405020304" pitchFamily="18" charset="0"/>
              </a:rPr>
              <a:t>eax</a:t>
            </a:r>
            <a:endParaRPr lang="en-IN" sz="1600" b="0" i="0" u="none" strike="noStrike" baseline="0" dirty="0">
              <a:latin typeface="Times New Roman" panose="02020603050405020304" pitchFamily="18" charset="0"/>
              <a:cs typeface="Times New Roman" panose="02020603050405020304" pitchFamily="18" charset="0"/>
            </a:endParaRPr>
          </a:p>
          <a:p>
            <a:pPr algn="just"/>
            <a:r>
              <a:rPr lang="en-IN" sz="1600" b="0" i="0" u="none" strike="noStrike" baseline="0" dirty="0" err="1">
                <a:latin typeface="Times New Roman" panose="02020603050405020304" pitchFamily="18" charset="0"/>
                <a:cs typeface="Times New Roman" panose="02020603050405020304" pitchFamily="18" charset="0"/>
              </a:rPr>
              <a:t>movw</a:t>
            </a:r>
            <a:r>
              <a:rPr lang="en-IN" sz="1600" b="0" i="0" u="none" strike="noStrike" baseline="0" dirty="0">
                <a:latin typeface="Times New Roman" panose="02020603050405020304" pitchFamily="18" charset="0"/>
                <a:cs typeface="Times New Roman" panose="02020603050405020304" pitchFamily="18" charset="0"/>
              </a:rPr>
              <a:t> %</a:t>
            </a:r>
            <a:r>
              <a:rPr lang="en-IN" sz="1600" b="0" i="0" u="none" strike="noStrike" baseline="0" dirty="0" err="1">
                <a:latin typeface="Times New Roman" panose="02020603050405020304" pitchFamily="18" charset="0"/>
                <a:cs typeface="Times New Roman" panose="02020603050405020304" pitchFamily="18" charset="0"/>
              </a:rPr>
              <a:t>ax</a:t>
            </a:r>
            <a:r>
              <a:rPr lang="en-IN" sz="1600" b="0" i="0" u="none" strike="noStrike" baseline="0" dirty="0">
                <a:latin typeface="Times New Roman" panose="02020603050405020304" pitchFamily="18" charset="0"/>
                <a:cs typeface="Times New Roman" panose="02020603050405020304" pitchFamily="18" charset="0"/>
              </a:rPr>
              <a:t>,%ds</a:t>
            </a:r>
          </a:p>
          <a:p>
            <a:pPr algn="just"/>
            <a:r>
              <a:rPr lang="en-IN" sz="1600" b="0" i="0" u="none" strike="noStrike" baseline="0" dirty="0" err="1">
                <a:latin typeface="Times New Roman" panose="02020603050405020304" pitchFamily="18" charset="0"/>
                <a:cs typeface="Times New Roman" panose="02020603050405020304" pitchFamily="18" charset="0"/>
              </a:rPr>
              <a:t>movw</a:t>
            </a:r>
            <a:r>
              <a:rPr lang="en-IN" sz="1600" b="0" i="0" u="none" strike="noStrike" baseline="0" dirty="0">
                <a:latin typeface="Times New Roman" panose="02020603050405020304" pitchFamily="18" charset="0"/>
                <a:cs typeface="Times New Roman" panose="02020603050405020304" pitchFamily="18" charset="0"/>
              </a:rPr>
              <a:t> %</a:t>
            </a:r>
            <a:r>
              <a:rPr lang="en-IN" sz="1600" b="0" i="0" u="none" strike="noStrike" baseline="0" dirty="0" err="1">
                <a:latin typeface="Times New Roman" panose="02020603050405020304" pitchFamily="18" charset="0"/>
                <a:cs typeface="Times New Roman" panose="02020603050405020304" pitchFamily="18" charset="0"/>
              </a:rPr>
              <a:t>ax</a:t>
            </a:r>
            <a:r>
              <a:rPr lang="en-IN" sz="1600" b="0" i="0" u="none" strike="noStrike" baseline="0" dirty="0">
                <a:latin typeface="Times New Roman" panose="02020603050405020304" pitchFamily="18" charset="0"/>
                <a:cs typeface="Times New Roman" panose="02020603050405020304" pitchFamily="18" charset="0"/>
              </a:rPr>
              <a:t>,%es</a:t>
            </a:r>
          </a:p>
          <a:p>
            <a:pPr algn="just"/>
            <a:r>
              <a:rPr lang="en-US" sz="1600" b="0" i="0" u="none" strike="noStrike" baseline="0" dirty="0">
                <a:latin typeface="Times New Roman" panose="02020603050405020304" pitchFamily="18" charset="0"/>
                <a:cs typeface="Times New Roman" panose="02020603050405020304" pitchFamily="18" charset="0"/>
              </a:rPr>
              <a:t># Call trap(</a:t>
            </a:r>
            <a:r>
              <a:rPr lang="en-US" sz="1600" b="0" i="0" u="none" strike="noStrike" baseline="0" dirty="0" err="1">
                <a:latin typeface="Times New Roman" panose="02020603050405020304" pitchFamily="18" charset="0"/>
                <a:cs typeface="Times New Roman" panose="02020603050405020304" pitchFamily="18" charset="0"/>
              </a:rPr>
              <a:t>tf</a:t>
            </a:r>
            <a:r>
              <a:rPr lang="en-US" sz="1600" b="0" i="0" u="none" strike="noStrike" baseline="0" dirty="0">
                <a:latin typeface="Times New Roman" panose="02020603050405020304" pitchFamily="18" charset="0"/>
                <a:cs typeface="Times New Roman" panose="02020603050405020304" pitchFamily="18" charset="0"/>
              </a:rPr>
              <a:t>), where </a:t>
            </a:r>
            <a:r>
              <a:rPr lang="en-US" sz="1600" b="0" i="0" u="none" strike="noStrike" baseline="0" dirty="0" err="1">
                <a:latin typeface="Times New Roman" panose="02020603050405020304" pitchFamily="18" charset="0"/>
                <a:cs typeface="Times New Roman" panose="02020603050405020304" pitchFamily="18" charset="0"/>
              </a:rPr>
              <a:t>tf</a:t>
            </a:r>
            <a:r>
              <a:rPr lang="en-US" sz="1600" b="0" i="0" u="none" strike="noStrike" baseline="0" dirty="0">
                <a:latin typeface="Times New Roman" panose="02020603050405020304" pitchFamily="18" charset="0"/>
                <a:cs typeface="Times New Roman" panose="02020603050405020304" pitchFamily="18" charset="0"/>
              </a:rPr>
              <a:t>=%</a:t>
            </a:r>
            <a:r>
              <a:rPr lang="en-US" sz="1600" b="0" i="0" u="none" strike="noStrike" baseline="0" dirty="0" err="1">
                <a:latin typeface="Times New Roman" panose="02020603050405020304" pitchFamily="18" charset="0"/>
                <a:cs typeface="Times New Roman" panose="02020603050405020304" pitchFamily="18" charset="0"/>
              </a:rPr>
              <a:t>esp</a:t>
            </a:r>
            <a:endParaRPr lang="en-US" sz="1600" b="0" i="0" u="none" strike="noStrike" baseline="0" dirty="0">
              <a:latin typeface="Times New Roman" panose="02020603050405020304" pitchFamily="18" charset="0"/>
              <a:cs typeface="Times New Roman" panose="02020603050405020304" pitchFamily="18" charset="0"/>
            </a:endParaRPr>
          </a:p>
          <a:p>
            <a:pPr algn="just"/>
            <a:r>
              <a:rPr lang="en-IN" sz="1600" b="0" i="0" u="none" strike="noStrike" baseline="0" dirty="0" err="1">
                <a:latin typeface="Times New Roman" panose="02020603050405020304" pitchFamily="18" charset="0"/>
                <a:cs typeface="Times New Roman" panose="02020603050405020304" pitchFamily="18" charset="0"/>
              </a:rPr>
              <a:t>pushl</a:t>
            </a:r>
            <a:r>
              <a:rPr lang="en-IN" sz="1600" b="0" i="0" u="none" strike="noStrike" baseline="0" dirty="0">
                <a:latin typeface="Times New Roman" panose="02020603050405020304" pitchFamily="18" charset="0"/>
                <a:cs typeface="Times New Roman" panose="02020603050405020304" pitchFamily="18" charset="0"/>
              </a:rPr>
              <a:t> %</a:t>
            </a:r>
            <a:r>
              <a:rPr lang="en-IN" sz="1600" b="0" i="0" u="none" strike="noStrike" baseline="0" dirty="0" err="1">
                <a:latin typeface="Times New Roman" panose="02020603050405020304" pitchFamily="18" charset="0"/>
                <a:cs typeface="Times New Roman" panose="02020603050405020304" pitchFamily="18" charset="0"/>
              </a:rPr>
              <a:t>esp</a:t>
            </a:r>
            <a:endParaRPr lang="en-IN" sz="1600" b="0" i="0" u="none" strike="noStrike" baseline="0" dirty="0">
              <a:latin typeface="Times New Roman" panose="02020603050405020304" pitchFamily="18" charset="0"/>
              <a:cs typeface="Times New Roman" panose="02020603050405020304" pitchFamily="18" charset="0"/>
            </a:endParaRPr>
          </a:p>
          <a:p>
            <a:pPr algn="just"/>
            <a:r>
              <a:rPr lang="en-IN" sz="1600" b="0" i="0" u="none" strike="noStrike" baseline="0" dirty="0">
                <a:latin typeface="Times New Roman" panose="02020603050405020304" pitchFamily="18" charset="0"/>
                <a:cs typeface="Times New Roman" panose="02020603050405020304" pitchFamily="18" charset="0"/>
              </a:rPr>
              <a:t>call trap</a:t>
            </a:r>
          </a:p>
          <a:p>
            <a:pPr algn="just"/>
            <a:r>
              <a:rPr lang="en-IN" sz="1600" b="0" i="0" u="none" strike="noStrike" baseline="0" dirty="0" err="1">
                <a:latin typeface="Times New Roman" panose="02020603050405020304" pitchFamily="18" charset="0"/>
                <a:cs typeface="Times New Roman" panose="02020603050405020304" pitchFamily="18" charset="0"/>
              </a:rPr>
              <a:t>addl</a:t>
            </a:r>
            <a:r>
              <a:rPr lang="en-IN" sz="1600" b="0" i="0" u="none" strike="noStrike" baseline="0" dirty="0">
                <a:latin typeface="Times New Roman" panose="02020603050405020304" pitchFamily="18" charset="0"/>
                <a:cs typeface="Times New Roman" panose="02020603050405020304" pitchFamily="18" charset="0"/>
              </a:rPr>
              <a:t> $4, %</a:t>
            </a:r>
            <a:r>
              <a:rPr lang="en-IN" sz="1600" b="0" i="0" u="none" strike="noStrike" baseline="0" dirty="0" err="1">
                <a:latin typeface="Times New Roman" panose="02020603050405020304" pitchFamily="18" charset="0"/>
                <a:cs typeface="Times New Roman" panose="02020603050405020304" pitchFamily="18" charset="0"/>
              </a:rPr>
              <a:t>esp</a:t>
            </a:r>
            <a:endParaRPr lang="en-IN" sz="1600" b="0" i="0" u="none" strike="noStrike" baseline="0" dirty="0">
              <a:latin typeface="Times New Roman" panose="02020603050405020304" pitchFamily="18" charset="0"/>
              <a:cs typeface="Times New Roman" panose="02020603050405020304" pitchFamily="18" charset="0"/>
            </a:endParaRPr>
          </a:p>
          <a:p>
            <a:pPr algn="just"/>
            <a:endParaRPr lang="en-IN" sz="1600" b="0" i="0" u="none" strike="noStrike" baseline="0" dirty="0">
              <a:latin typeface="Times New Roman" panose="02020603050405020304" pitchFamily="18" charset="0"/>
              <a:cs typeface="Times New Roman" panose="02020603050405020304" pitchFamily="18" charset="0"/>
            </a:endParaRPr>
          </a:p>
          <a:p>
            <a:pPr algn="just"/>
            <a:r>
              <a:rPr lang="fr-FR" sz="1600" b="1" i="0" u="none" strike="noStrike" baseline="0" dirty="0">
                <a:latin typeface="Times New Roman" panose="02020603050405020304" pitchFamily="18" charset="0"/>
                <a:cs typeface="Times New Roman" panose="02020603050405020304" pitchFamily="18" charset="0"/>
              </a:rPr>
              <a:t>File: </a:t>
            </a:r>
            <a:r>
              <a:rPr lang="fr-FR" sz="1600" b="1" i="0" u="none" strike="noStrike" baseline="0" dirty="0" err="1">
                <a:latin typeface="Times New Roman" panose="02020603050405020304" pitchFamily="18" charset="0"/>
                <a:cs typeface="Times New Roman" panose="02020603050405020304" pitchFamily="18" charset="0"/>
              </a:rPr>
              <a:t>trapasm.S</a:t>
            </a:r>
            <a:endParaRPr lang="en-IN" sz="1600" b="1"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0E8957C6-3AB1-4EF7-BF9A-07372E7C736F}"/>
              </a:ext>
            </a:extLst>
          </p:cNvPr>
          <p:cNvSpPr txBox="1">
            <a:spLocks noChangeArrowheads="1"/>
          </p:cNvSpPr>
          <p:nvPr/>
        </p:nvSpPr>
        <p:spPr>
          <a:xfrm>
            <a:off x="145481" y="-46183"/>
            <a:ext cx="7656443" cy="6953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IN" sz="2400" b="1" dirty="0">
                <a:solidFill>
                  <a:srgbClr val="C00000"/>
                </a:solidFill>
                <a:latin typeface="Times New Roman" panose="02020603050405020304" pitchFamily="18" charset="0"/>
                <a:cs typeface="Times New Roman" panose="02020603050405020304" pitchFamily="18" charset="0"/>
              </a:rPr>
              <a:t>5.</a:t>
            </a:r>
            <a:r>
              <a:rPr lang="en-IN" sz="2400" b="1" i="0" u="none" strike="noStrike" baseline="0" dirty="0">
                <a:solidFill>
                  <a:srgbClr val="C00000"/>
                </a:solidFill>
                <a:latin typeface="Times New Roman" panose="02020603050405020304" pitchFamily="18" charset="0"/>
                <a:cs typeface="Times New Roman" panose="02020603050405020304" pitchFamily="18" charset="0"/>
              </a:rPr>
              <a:t>The C Trap Handler</a:t>
            </a:r>
          </a:p>
        </p:txBody>
      </p:sp>
      <p:sp>
        <p:nvSpPr>
          <p:cNvPr id="4" name="TextBox 3">
            <a:extLst>
              <a:ext uri="{FF2B5EF4-FFF2-40B4-BE49-F238E27FC236}">
                <a16:creationId xmlns:a16="http://schemas.microsoft.com/office/drawing/2014/main" id="{2D3D9407-9345-4F7B-A7E6-3937626D6069}"/>
              </a:ext>
            </a:extLst>
          </p:cNvPr>
          <p:cNvSpPr txBox="1"/>
          <p:nvPr/>
        </p:nvSpPr>
        <p:spPr>
          <a:xfrm>
            <a:off x="5666502" y="2078347"/>
            <a:ext cx="4007586" cy="4524315"/>
          </a:xfrm>
          <a:prstGeom prst="rect">
            <a:avLst/>
          </a:prstGeom>
          <a:noFill/>
        </p:spPr>
        <p:txBody>
          <a:bodyPr wrap="square">
            <a:spAutoFit/>
          </a:bodyPr>
          <a:lstStyle/>
          <a:p>
            <a:pPr algn="just"/>
            <a:r>
              <a:rPr lang="en-IN" b="0" i="0" u="none" strike="noStrike" baseline="0" dirty="0">
                <a:latin typeface="Times New Roman" panose="02020603050405020304" pitchFamily="18" charset="0"/>
                <a:cs typeface="Times New Roman" panose="02020603050405020304" pitchFamily="18" charset="0"/>
              </a:rPr>
              <a:t>// FILE: </a:t>
            </a:r>
            <a:r>
              <a:rPr lang="en-IN" b="0" i="0" u="none" strike="noStrike" baseline="0" dirty="0" err="1">
                <a:latin typeface="Times New Roman" panose="02020603050405020304" pitchFamily="18" charset="0"/>
                <a:cs typeface="Times New Roman" panose="02020603050405020304" pitchFamily="18" charset="0"/>
              </a:rPr>
              <a:t>trap.c</a:t>
            </a:r>
            <a:endParaRPr lang="en-IN" b="0" i="0" u="none" strike="noStrike" baseline="0" dirty="0">
              <a:latin typeface="Times New Roman" panose="02020603050405020304" pitchFamily="18" charset="0"/>
              <a:cs typeface="Times New Roman" panose="02020603050405020304" pitchFamily="18" charset="0"/>
            </a:endParaRPr>
          </a:p>
          <a:p>
            <a:pPr algn="just"/>
            <a:r>
              <a:rPr lang="en-IN" b="0" i="0" u="none" strike="noStrike" baseline="0" dirty="0">
                <a:latin typeface="Times New Roman" panose="02020603050405020304" pitchFamily="18" charset="0"/>
                <a:cs typeface="Times New Roman" panose="02020603050405020304" pitchFamily="18" charset="0"/>
              </a:rPr>
              <a:t>void</a:t>
            </a:r>
          </a:p>
          <a:p>
            <a:pPr algn="just"/>
            <a:r>
              <a:rPr lang="en-IN" b="0" i="0" u="none" strike="noStrike" baseline="0" dirty="0">
                <a:latin typeface="Times New Roman" panose="02020603050405020304" pitchFamily="18" charset="0"/>
                <a:cs typeface="Times New Roman" panose="02020603050405020304" pitchFamily="18" charset="0"/>
              </a:rPr>
              <a:t>trap(struct </a:t>
            </a:r>
            <a:r>
              <a:rPr lang="en-IN" b="0" i="0" u="none" strike="noStrike" baseline="0" dirty="0" err="1">
                <a:latin typeface="Times New Roman" panose="02020603050405020304" pitchFamily="18" charset="0"/>
                <a:cs typeface="Times New Roman" panose="02020603050405020304" pitchFamily="18" charset="0"/>
              </a:rPr>
              <a:t>trapframe</a:t>
            </a:r>
            <a:r>
              <a:rPr lang="en-IN" b="0" i="0" u="none" strike="noStrike" baseline="0" dirty="0">
                <a:latin typeface="Times New Roman" panose="02020603050405020304" pitchFamily="18" charset="0"/>
                <a:cs typeface="Times New Roman" panose="02020603050405020304" pitchFamily="18" charset="0"/>
              </a:rPr>
              <a:t> *</a:t>
            </a:r>
            <a:r>
              <a:rPr lang="en-IN" b="0" i="0" u="none" strike="noStrike" baseline="0" dirty="0" err="1">
                <a:latin typeface="Times New Roman" panose="02020603050405020304" pitchFamily="18" charset="0"/>
                <a:cs typeface="Times New Roman" panose="02020603050405020304" pitchFamily="18" charset="0"/>
              </a:rPr>
              <a:t>tf</a:t>
            </a:r>
            <a:r>
              <a:rPr lang="en-IN" b="0" i="0" u="none" strike="noStrike" baseline="0" dirty="0">
                <a:latin typeface="Times New Roman" panose="02020603050405020304" pitchFamily="18" charset="0"/>
                <a:cs typeface="Times New Roman" panose="02020603050405020304" pitchFamily="18" charset="0"/>
              </a:rPr>
              <a:t>)</a:t>
            </a:r>
          </a:p>
          <a:p>
            <a:pPr algn="just"/>
            <a:r>
              <a:rPr lang="en-IN" b="0" i="0" u="none" strike="noStrike" baseline="0" dirty="0">
                <a:latin typeface="Times New Roman" panose="02020603050405020304" pitchFamily="18" charset="0"/>
                <a:cs typeface="Times New Roman" panose="02020603050405020304" pitchFamily="18" charset="0"/>
              </a:rPr>
              <a:t>{</a:t>
            </a:r>
          </a:p>
          <a:p>
            <a:pPr algn="just"/>
            <a:r>
              <a:rPr lang="en-US" b="0" i="0" u="none" strike="noStrike" baseline="0" dirty="0">
                <a:latin typeface="Times New Roman" panose="02020603050405020304" pitchFamily="18" charset="0"/>
                <a:cs typeface="Times New Roman" panose="02020603050405020304" pitchFamily="18" charset="0"/>
              </a:rPr>
              <a:t>if(</a:t>
            </a:r>
            <a:r>
              <a:rPr lang="en-US" b="0" i="0" u="none" strike="noStrike" baseline="0" dirty="0" err="1">
                <a:latin typeface="Times New Roman" panose="02020603050405020304" pitchFamily="18" charset="0"/>
                <a:cs typeface="Times New Roman" panose="02020603050405020304" pitchFamily="18" charset="0"/>
              </a:rPr>
              <a:t>tf</a:t>
            </a:r>
            <a:r>
              <a:rPr lang="en-US" b="0" i="0" u="none" strike="noStrike" baseline="0" dirty="0">
                <a:latin typeface="Times New Roman" panose="02020603050405020304" pitchFamily="18" charset="0"/>
                <a:cs typeface="Times New Roman" panose="02020603050405020304" pitchFamily="18" charset="0"/>
              </a:rPr>
              <a:t>-&gt;</a:t>
            </a:r>
            <a:r>
              <a:rPr lang="en-US" b="0" i="0" u="none" strike="noStrike" baseline="0" dirty="0" err="1">
                <a:latin typeface="Times New Roman" panose="02020603050405020304" pitchFamily="18" charset="0"/>
                <a:cs typeface="Times New Roman" panose="02020603050405020304" pitchFamily="18" charset="0"/>
              </a:rPr>
              <a:t>trapno</a:t>
            </a:r>
            <a:r>
              <a:rPr lang="en-US" b="0" i="0" u="none" strike="noStrike" baseline="0" dirty="0">
                <a:latin typeface="Times New Roman" panose="02020603050405020304" pitchFamily="18" charset="0"/>
                <a:cs typeface="Times New Roman" panose="02020603050405020304" pitchFamily="18" charset="0"/>
              </a:rPr>
              <a:t> == T_SYSCALL){</a:t>
            </a:r>
          </a:p>
          <a:p>
            <a:pPr algn="just"/>
            <a:r>
              <a:rPr lang="en-IN" b="0" i="0" u="none" strike="noStrike" baseline="0" dirty="0">
                <a:latin typeface="Times New Roman" panose="02020603050405020304" pitchFamily="18" charset="0"/>
                <a:cs typeface="Times New Roman" panose="02020603050405020304" pitchFamily="18" charset="0"/>
              </a:rPr>
              <a:t>if(cp-&gt;killed)</a:t>
            </a:r>
          </a:p>
          <a:p>
            <a:pPr algn="just"/>
            <a:r>
              <a:rPr lang="en-IN" b="0" i="0" u="none" strike="noStrike" baseline="0" dirty="0">
                <a:latin typeface="Times New Roman" panose="02020603050405020304" pitchFamily="18" charset="0"/>
                <a:cs typeface="Times New Roman" panose="02020603050405020304" pitchFamily="18" charset="0"/>
              </a:rPr>
              <a:t>exit();</a:t>
            </a:r>
          </a:p>
          <a:p>
            <a:pPr algn="just"/>
            <a:r>
              <a:rPr lang="en-IN" b="0" i="0" u="none" strike="noStrike" baseline="0" dirty="0">
                <a:latin typeface="Times New Roman" panose="02020603050405020304" pitchFamily="18" charset="0"/>
                <a:cs typeface="Times New Roman" panose="02020603050405020304" pitchFamily="18" charset="0"/>
              </a:rPr>
              <a:t>cp-&gt;</a:t>
            </a:r>
            <a:r>
              <a:rPr lang="en-IN" b="0" i="0" u="none" strike="noStrike" baseline="0" dirty="0" err="1">
                <a:latin typeface="Times New Roman" panose="02020603050405020304" pitchFamily="18" charset="0"/>
                <a:cs typeface="Times New Roman" panose="02020603050405020304" pitchFamily="18" charset="0"/>
              </a:rPr>
              <a:t>tf</a:t>
            </a:r>
            <a:r>
              <a:rPr lang="en-IN" b="0" i="0" u="none" strike="noStrike" baseline="0" dirty="0">
                <a:latin typeface="Times New Roman" panose="02020603050405020304" pitchFamily="18" charset="0"/>
                <a:cs typeface="Times New Roman" panose="02020603050405020304" pitchFamily="18" charset="0"/>
              </a:rPr>
              <a:t> = </a:t>
            </a:r>
            <a:r>
              <a:rPr lang="en-IN" b="0" i="0" u="none" strike="noStrike" baseline="0" dirty="0" err="1">
                <a:latin typeface="Times New Roman" panose="02020603050405020304" pitchFamily="18" charset="0"/>
                <a:cs typeface="Times New Roman" panose="02020603050405020304" pitchFamily="18" charset="0"/>
              </a:rPr>
              <a:t>tf</a:t>
            </a:r>
            <a:r>
              <a:rPr lang="en-IN" b="0" i="0" u="none" strike="noStrike" baseline="0" dirty="0">
                <a:latin typeface="Times New Roman" panose="02020603050405020304" pitchFamily="18" charset="0"/>
                <a:cs typeface="Times New Roman" panose="02020603050405020304" pitchFamily="18" charset="0"/>
              </a:rPr>
              <a:t>;</a:t>
            </a:r>
          </a:p>
          <a:p>
            <a:pPr algn="just"/>
            <a:r>
              <a:rPr lang="en-IN" b="0" i="0" u="none" strike="noStrike" baseline="0" dirty="0" err="1">
                <a:latin typeface="Times New Roman" panose="02020603050405020304" pitchFamily="18" charset="0"/>
                <a:cs typeface="Times New Roman" panose="02020603050405020304" pitchFamily="18" charset="0"/>
              </a:rPr>
              <a:t>syscall</a:t>
            </a:r>
            <a:r>
              <a:rPr lang="en-IN" b="0" i="0" u="none" strike="noStrike" baseline="0" dirty="0">
                <a:latin typeface="Times New Roman" panose="02020603050405020304" pitchFamily="18" charset="0"/>
                <a:cs typeface="Times New Roman" panose="02020603050405020304" pitchFamily="18" charset="0"/>
              </a:rPr>
              <a:t>();</a:t>
            </a:r>
          </a:p>
          <a:p>
            <a:pPr algn="just"/>
            <a:r>
              <a:rPr lang="en-IN" b="0" i="0" u="none" strike="noStrike" baseline="0" dirty="0">
                <a:latin typeface="Times New Roman" panose="02020603050405020304" pitchFamily="18" charset="0"/>
                <a:cs typeface="Times New Roman" panose="02020603050405020304" pitchFamily="18" charset="0"/>
              </a:rPr>
              <a:t>if(cp-&gt;killed)</a:t>
            </a:r>
          </a:p>
          <a:p>
            <a:pPr algn="just"/>
            <a:r>
              <a:rPr lang="en-IN" b="0" i="0" u="none" strike="noStrike" baseline="0" dirty="0">
                <a:latin typeface="Times New Roman" panose="02020603050405020304" pitchFamily="18" charset="0"/>
                <a:cs typeface="Times New Roman" panose="02020603050405020304" pitchFamily="18" charset="0"/>
              </a:rPr>
              <a:t>exit();</a:t>
            </a:r>
          </a:p>
          <a:p>
            <a:pPr algn="just"/>
            <a:r>
              <a:rPr lang="en-IN" b="0" i="0" u="none" strike="noStrike" baseline="0" dirty="0">
                <a:latin typeface="Times New Roman" panose="02020603050405020304" pitchFamily="18" charset="0"/>
                <a:cs typeface="Times New Roman" panose="02020603050405020304" pitchFamily="18" charset="0"/>
              </a:rPr>
              <a:t>return;</a:t>
            </a:r>
          </a:p>
          <a:p>
            <a:pPr algn="just"/>
            <a:r>
              <a:rPr lang="en-IN" b="0" i="0" u="none" strike="noStrike" baseline="0" dirty="0">
                <a:latin typeface="Times New Roman" panose="02020603050405020304" pitchFamily="18" charset="0"/>
                <a:cs typeface="Times New Roman" panose="02020603050405020304" pitchFamily="18" charset="0"/>
              </a:rPr>
              <a:t>}</a:t>
            </a:r>
          </a:p>
          <a:p>
            <a:pPr algn="just"/>
            <a:r>
              <a:rPr lang="en-IN" b="0" i="0" u="none" strike="noStrike" baseline="0" dirty="0">
                <a:latin typeface="Times New Roman" panose="02020603050405020304" pitchFamily="18" charset="0"/>
                <a:cs typeface="Times New Roman" panose="02020603050405020304" pitchFamily="18" charset="0"/>
              </a:rPr>
              <a:t>... // continues</a:t>
            </a:r>
          </a:p>
          <a:p>
            <a:pPr algn="just"/>
            <a:r>
              <a:rPr lang="en-IN" b="0" i="0" u="none" strike="noStrike" baseline="0" dirty="0">
                <a:latin typeface="Times New Roman" panose="02020603050405020304" pitchFamily="18" charset="0"/>
                <a:cs typeface="Times New Roman" panose="02020603050405020304" pitchFamily="18" charset="0"/>
              </a:rPr>
              <a:t>}</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00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7" name="TextBox 16">
            <a:extLst>
              <a:ext uri="{FF2B5EF4-FFF2-40B4-BE49-F238E27FC236}">
                <a16:creationId xmlns:a16="http://schemas.microsoft.com/office/drawing/2014/main" id="{54317534-FED4-45C7-80D5-55C74B0A980B}"/>
              </a:ext>
            </a:extLst>
          </p:cNvPr>
          <p:cNvSpPr txBox="1"/>
          <p:nvPr/>
        </p:nvSpPr>
        <p:spPr>
          <a:xfrm>
            <a:off x="290776" y="369184"/>
            <a:ext cx="5805224" cy="2308324"/>
          </a:xfrm>
          <a:prstGeom prst="rect">
            <a:avLst/>
          </a:prstGeom>
          <a:noFill/>
        </p:spPr>
        <p:txBody>
          <a:bodyPr wrap="square">
            <a:spAutoFit/>
          </a:bodyPr>
          <a:lstStyle/>
          <a:p>
            <a:pPr algn="just"/>
            <a:r>
              <a:rPr lang="en-US" b="0" i="0" u="none" strike="noStrike" baseline="0" dirty="0">
                <a:latin typeface="Times New Roman" panose="02020603050405020304" pitchFamily="18" charset="0"/>
                <a:cs typeface="Times New Roman" panose="02020603050405020304" pitchFamily="18" charset="0"/>
              </a:rPr>
              <a:t>The code isn’t too complicated. It checks if the current process (that made the system call) has been killed; if so, it simply exits and cleans up the process (and thus does not proceed with the system call). It then calls </a:t>
            </a:r>
            <a:r>
              <a:rPr lang="en-US" b="0" i="0" u="none" strike="noStrike" baseline="0" dirty="0" err="1">
                <a:latin typeface="Times New Roman" panose="02020603050405020304" pitchFamily="18" charset="0"/>
                <a:cs typeface="Times New Roman" panose="02020603050405020304" pitchFamily="18" charset="0"/>
              </a:rPr>
              <a:t>syscall</a:t>
            </a:r>
            <a:r>
              <a:rPr lang="en-US" b="0" i="0" u="none" strike="noStrike" baseline="0" dirty="0">
                <a:latin typeface="Times New Roman" panose="02020603050405020304" pitchFamily="18" charset="0"/>
                <a:cs typeface="Times New Roman" panose="02020603050405020304" pitchFamily="18" charset="0"/>
              </a:rPr>
              <a:t>() to actually perform the system call; more details on that below. Finally, it checks whether the process has been killed again before returning. Note that we’ll follow the return path below in more detail.</a:t>
            </a:r>
          </a:p>
        </p:txBody>
      </p:sp>
      <p:sp>
        <p:nvSpPr>
          <p:cNvPr id="4" name="TextBox 3">
            <a:extLst>
              <a:ext uri="{FF2B5EF4-FFF2-40B4-BE49-F238E27FC236}">
                <a16:creationId xmlns:a16="http://schemas.microsoft.com/office/drawing/2014/main" id="{46A734EB-A1CD-4B02-92BF-D63A5E89A585}"/>
              </a:ext>
            </a:extLst>
          </p:cNvPr>
          <p:cNvSpPr txBox="1"/>
          <p:nvPr/>
        </p:nvSpPr>
        <p:spPr>
          <a:xfrm>
            <a:off x="4139779" y="2792058"/>
            <a:ext cx="6746633" cy="3693319"/>
          </a:xfrm>
          <a:prstGeom prst="rect">
            <a:avLst/>
          </a:prstGeom>
          <a:noFill/>
        </p:spPr>
        <p:txBody>
          <a:bodyPr wrap="square">
            <a:spAutoFit/>
          </a:bodyPr>
          <a:lstStyle/>
          <a:p>
            <a:pPr algn="l"/>
            <a:r>
              <a:rPr lang="en-IN" sz="1800" b="0" i="0" u="none" strike="noStrike" baseline="0" dirty="0">
                <a:latin typeface="Times New Roman" panose="02020603050405020304" pitchFamily="18" charset="0"/>
                <a:cs typeface="Times New Roman" panose="02020603050405020304" pitchFamily="18" charset="0"/>
              </a:rPr>
              <a:t>Void </a:t>
            </a:r>
            <a:r>
              <a:rPr lang="en-IN" sz="1800" b="0" i="0" u="none" strike="noStrike" baseline="0" dirty="0" err="1">
                <a:latin typeface="Times New Roman" panose="02020603050405020304" pitchFamily="18" charset="0"/>
                <a:cs typeface="Times New Roman" panose="02020603050405020304" pitchFamily="18" charset="0"/>
              </a:rPr>
              <a:t>syscall</a:t>
            </a:r>
            <a:r>
              <a:rPr lang="en-IN" sz="1800" b="0" i="0" u="none" strike="noStrike" baseline="0" dirty="0">
                <a:latin typeface="Times New Roman" panose="02020603050405020304" pitchFamily="18" charset="0"/>
                <a:cs typeface="Times New Roman" panose="02020603050405020304" pitchFamily="18" charset="0"/>
              </a:rPr>
              <a:t>(void)</a:t>
            </a:r>
          </a:p>
          <a:p>
            <a:pPr algn="l"/>
            <a:r>
              <a:rPr lang="en-IN" sz="1800" b="0" i="0" u="none" strike="noStrike" baseline="0" dirty="0">
                <a:latin typeface="Times New Roman" panose="02020603050405020304" pitchFamily="18" charset="0"/>
                <a:cs typeface="Times New Roman" panose="02020603050405020304" pitchFamily="18" charset="0"/>
              </a:rPr>
              <a:t>{</a:t>
            </a:r>
          </a:p>
          <a:p>
            <a:pPr algn="l"/>
            <a:r>
              <a:rPr lang="en-IN" sz="1800" b="0" i="0" u="none" strike="noStrike" baseline="0" dirty="0">
                <a:latin typeface="Times New Roman" panose="02020603050405020304" pitchFamily="18" charset="0"/>
                <a:cs typeface="Times New Roman" panose="02020603050405020304" pitchFamily="18" charset="0"/>
              </a:rPr>
              <a:t>int </a:t>
            </a:r>
            <a:r>
              <a:rPr lang="en-IN" sz="1800" b="0" i="0" u="none" strike="noStrike" baseline="0" dirty="0" err="1">
                <a:latin typeface="Times New Roman" panose="02020603050405020304" pitchFamily="18" charset="0"/>
                <a:cs typeface="Times New Roman" panose="02020603050405020304" pitchFamily="18" charset="0"/>
              </a:rPr>
              <a:t>num</a:t>
            </a:r>
            <a:r>
              <a:rPr lang="en-IN" sz="1800" b="0" i="0" u="none" strike="noStrike" baseline="0" dirty="0">
                <a:latin typeface="Times New Roman" panose="02020603050405020304" pitchFamily="18" charset="0"/>
                <a:cs typeface="Times New Roman" panose="02020603050405020304" pitchFamily="18" charset="0"/>
              </a:rPr>
              <a:t>;</a:t>
            </a:r>
          </a:p>
          <a:p>
            <a:pPr algn="l"/>
            <a:r>
              <a:rPr lang="en-IN" sz="1800" b="0" i="0" u="none" strike="noStrike" baseline="0" dirty="0" err="1">
                <a:latin typeface="Times New Roman" panose="02020603050405020304" pitchFamily="18" charset="0"/>
                <a:cs typeface="Times New Roman" panose="02020603050405020304" pitchFamily="18" charset="0"/>
              </a:rPr>
              <a:t>num</a:t>
            </a:r>
            <a:r>
              <a:rPr lang="en-IN" sz="1800" b="0" i="0" u="none" strike="noStrike" baseline="0" dirty="0">
                <a:latin typeface="Times New Roman" panose="02020603050405020304" pitchFamily="18" charset="0"/>
                <a:cs typeface="Times New Roman" panose="02020603050405020304" pitchFamily="18" charset="0"/>
              </a:rPr>
              <a:t> = cp-&gt;</a:t>
            </a:r>
            <a:r>
              <a:rPr lang="en-IN" sz="1800" b="0" i="0" u="none" strike="noStrike" baseline="0" dirty="0" err="1">
                <a:latin typeface="Times New Roman" panose="02020603050405020304" pitchFamily="18" charset="0"/>
                <a:cs typeface="Times New Roman" panose="02020603050405020304" pitchFamily="18" charset="0"/>
              </a:rPr>
              <a:t>tf</a:t>
            </a:r>
            <a:r>
              <a:rPr lang="en-IN" sz="1800" b="0" i="0" u="none" strike="noStrike" baseline="0" dirty="0">
                <a:latin typeface="Times New Roman" panose="02020603050405020304" pitchFamily="18" charset="0"/>
                <a:cs typeface="Times New Roman" panose="02020603050405020304" pitchFamily="18" charset="0"/>
              </a:rPr>
              <a:t>-&gt;</a:t>
            </a:r>
            <a:r>
              <a:rPr lang="en-IN" sz="1800" b="0" i="0" u="none" strike="noStrike" baseline="0" dirty="0" err="1">
                <a:latin typeface="Times New Roman" panose="02020603050405020304" pitchFamily="18" charset="0"/>
                <a:cs typeface="Times New Roman" panose="02020603050405020304" pitchFamily="18" charset="0"/>
              </a:rPr>
              <a:t>eax</a:t>
            </a:r>
            <a:r>
              <a:rPr lang="en-IN" sz="1800" b="0" i="0" u="none" strike="noStrike" baseline="0" dirty="0">
                <a:latin typeface="Times New Roman" panose="02020603050405020304" pitchFamily="18" charset="0"/>
                <a:cs typeface="Times New Roman" panose="02020603050405020304" pitchFamily="18" charset="0"/>
              </a:rPr>
              <a:t>;</a:t>
            </a:r>
          </a:p>
          <a:p>
            <a:pPr algn="l"/>
            <a:r>
              <a:rPr lang="pt-BR" sz="1800" b="0" i="0" u="none" strike="noStrike" baseline="0" dirty="0">
                <a:latin typeface="Times New Roman" panose="02020603050405020304" pitchFamily="18" charset="0"/>
                <a:cs typeface="Times New Roman" panose="02020603050405020304" pitchFamily="18" charset="0"/>
              </a:rPr>
              <a:t>if(num &gt;= 0 &amp;&amp; num &lt; NELEM(syscalls) &amp;&amp; syscalls[num])</a:t>
            </a:r>
          </a:p>
          <a:p>
            <a:pPr algn="l"/>
            <a:r>
              <a:rPr lang="en-US" sz="1800" b="0" i="0" u="none" strike="noStrike" baseline="0" dirty="0">
                <a:latin typeface="Times New Roman" panose="02020603050405020304" pitchFamily="18" charset="0"/>
                <a:cs typeface="Times New Roman" panose="02020603050405020304" pitchFamily="18" charset="0"/>
              </a:rPr>
              <a:t>cp-&gt;</a:t>
            </a:r>
            <a:r>
              <a:rPr lang="en-US" sz="1800" b="0" i="0" u="none" strike="noStrike" baseline="0" dirty="0" err="1">
                <a:latin typeface="Times New Roman" panose="02020603050405020304" pitchFamily="18" charset="0"/>
                <a:cs typeface="Times New Roman" panose="02020603050405020304" pitchFamily="18" charset="0"/>
              </a:rPr>
              <a:t>tf</a:t>
            </a:r>
            <a:r>
              <a:rPr lang="en-US" sz="1800" b="0" i="0" u="none" strike="noStrike" baseline="0" dirty="0">
                <a:latin typeface="Times New Roman" panose="02020603050405020304" pitchFamily="18" charset="0"/>
                <a:cs typeface="Times New Roman" panose="02020603050405020304" pitchFamily="18" charset="0"/>
              </a:rPr>
              <a:t>-&gt;</a:t>
            </a:r>
            <a:r>
              <a:rPr lang="en-US" sz="1800" b="0" i="0" u="none" strike="noStrike" baseline="0" dirty="0" err="1">
                <a:latin typeface="Times New Roman" panose="02020603050405020304" pitchFamily="18" charset="0"/>
                <a:cs typeface="Times New Roman" panose="02020603050405020304" pitchFamily="18" charset="0"/>
              </a:rPr>
              <a:t>eax</a:t>
            </a:r>
            <a:r>
              <a:rPr lang="en-US" sz="1800" b="0" i="0" u="none" strike="noStrike" baseline="0" dirty="0">
                <a:latin typeface="Times New Roman" panose="02020603050405020304" pitchFamily="18" charset="0"/>
                <a:cs typeface="Times New Roman" panose="02020603050405020304" pitchFamily="18" charset="0"/>
              </a:rPr>
              <a:t> = </a:t>
            </a:r>
            <a:r>
              <a:rPr lang="en-US" sz="1800" b="0" i="0" u="none" strike="noStrike" baseline="0" dirty="0" err="1">
                <a:latin typeface="Times New Roman" panose="02020603050405020304" pitchFamily="18" charset="0"/>
                <a:cs typeface="Times New Roman" panose="02020603050405020304" pitchFamily="18" charset="0"/>
              </a:rPr>
              <a:t>syscalls</a:t>
            </a:r>
            <a:r>
              <a:rPr lang="en-US" sz="1800" b="0" i="0" u="none" strike="noStrike" baseline="0" dirty="0">
                <a:latin typeface="Times New Roman" panose="02020603050405020304" pitchFamily="18" charset="0"/>
                <a:cs typeface="Times New Roman" panose="02020603050405020304" pitchFamily="18" charset="0"/>
              </a:rPr>
              <a:t>[num]();</a:t>
            </a:r>
          </a:p>
          <a:p>
            <a:pPr algn="l"/>
            <a:r>
              <a:rPr lang="en-IN" sz="1800" b="0" i="0" u="none" strike="noStrike" baseline="0" dirty="0">
                <a:latin typeface="Times New Roman" panose="02020603050405020304" pitchFamily="18" charset="0"/>
                <a:cs typeface="Times New Roman" panose="02020603050405020304" pitchFamily="18" charset="0"/>
              </a:rPr>
              <a:t>else {</a:t>
            </a:r>
          </a:p>
          <a:p>
            <a:pPr algn="l"/>
            <a:r>
              <a:rPr lang="en-US" sz="1800" b="0" i="0" u="none" strike="noStrike" baseline="0" dirty="0" err="1">
                <a:latin typeface="Times New Roman" panose="02020603050405020304" pitchFamily="18" charset="0"/>
                <a:cs typeface="Times New Roman" panose="02020603050405020304" pitchFamily="18" charset="0"/>
              </a:rPr>
              <a:t>cprintf</a:t>
            </a:r>
            <a:r>
              <a:rPr lang="en-US" sz="1800" b="0" i="0" u="none" strike="noStrike" baseline="0" dirty="0">
                <a:latin typeface="Times New Roman" panose="02020603050405020304" pitchFamily="18" charset="0"/>
                <a:cs typeface="Times New Roman" panose="02020603050405020304" pitchFamily="18" charset="0"/>
              </a:rPr>
              <a:t>("%d %s: unknown sys call %d\n", </a:t>
            </a:r>
            <a:r>
              <a:rPr lang="en-IN" sz="1800" b="0" i="0" u="none" strike="noStrike" baseline="0" dirty="0">
                <a:latin typeface="Times New Roman" panose="02020603050405020304" pitchFamily="18" charset="0"/>
                <a:cs typeface="Times New Roman" panose="02020603050405020304" pitchFamily="18" charset="0"/>
              </a:rPr>
              <a:t>cp-&gt;</a:t>
            </a:r>
            <a:r>
              <a:rPr lang="en-IN" sz="1800" b="0" i="0" u="none" strike="noStrike" baseline="0" dirty="0" err="1">
                <a:latin typeface="Times New Roman" panose="02020603050405020304" pitchFamily="18" charset="0"/>
                <a:cs typeface="Times New Roman" panose="02020603050405020304" pitchFamily="18" charset="0"/>
              </a:rPr>
              <a:t>pid</a:t>
            </a:r>
            <a:r>
              <a:rPr lang="en-IN" sz="1800" b="0" i="0" u="none" strike="noStrike" baseline="0" dirty="0">
                <a:latin typeface="Times New Roman" panose="02020603050405020304" pitchFamily="18" charset="0"/>
                <a:cs typeface="Times New Roman" panose="02020603050405020304" pitchFamily="18" charset="0"/>
              </a:rPr>
              <a:t>, cp-&gt;name, </a:t>
            </a:r>
            <a:r>
              <a:rPr lang="en-IN" sz="1800" b="0" i="0" u="none" strike="noStrike" baseline="0" dirty="0" err="1">
                <a:latin typeface="Times New Roman" panose="02020603050405020304" pitchFamily="18" charset="0"/>
                <a:cs typeface="Times New Roman" panose="02020603050405020304" pitchFamily="18" charset="0"/>
              </a:rPr>
              <a:t>num</a:t>
            </a:r>
            <a:r>
              <a:rPr lang="en-IN" sz="1800" b="0" i="0" u="none" strike="noStrike" baseline="0" dirty="0">
                <a:latin typeface="Times New Roman" panose="02020603050405020304" pitchFamily="18" charset="0"/>
                <a:cs typeface="Times New Roman" panose="02020603050405020304" pitchFamily="18" charset="0"/>
              </a:rPr>
              <a:t>);</a:t>
            </a:r>
          </a:p>
          <a:p>
            <a:pPr algn="l"/>
            <a:r>
              <a:rPr lang="en-IN" sz="1800" b="0" i="0" u="none" strike="noStrike" baseline="0" dirty="0">
                <a:latin typeface="Times New Roman" panose="02020603050405020304" pitchFamily="18" charset="0"/>
                <a:cs typeface="Times New Roman" panose="02020603050405020304" pitchFamily="18" charset="0"/>
              </a:rPr>
              <a:t>cp-&gt;</a:t>
            </a:r>
            <a:r>
              <a:rPr lang="en-IN" sz="1800" b="0" i="0" u="none" strike="noStrike" baseline="0" dirty="0" err="1">
                <a:latin typeface="Times New Roman" panose="02020603050405020304" pitchFamily="18" charset="0"/>
                <a:cs typeface="Times New Roman" panose="02020603050405020304" pitchFamily="18" charset="0"/>
              </a:rPr>
              <a:t>tf</a:t>
            </a:r>
            <a:r>
              <a:rPr lang="en-IN" sz="1800" b="0" i="0" u="none" strike="noStrike" baseline="0" dirty="0">
                <a:latin typeface="Times New Roman" panose="02020603050405020304" pitchFamily="18" charset="0"/>
                <a:cs typeface="Times New Roman" panose="02020603050405020304" pitchFamily="18" charset="0"/>
              </a:rPr>
              <a:t>-&gt;</a:t>
            </a:r>
            <a:r>
              <a:rPr lang="en-IN" sz="1800" b="0" i="0" u="none" strike="noStrike" baseline="0" dirty="0" err="1">
                <a:latin typeface="Times New Roman" panose="02020603050405020304" pitchFamily="18" charset="0"/>
                <a:cs typeface="Times New Roman" panose="02020603050405020304" pitchFamily="18" charset="0"/>
              </a:rPr>
              <a:t>eax</a:t>
            </a:r>
            <a:r>
              <a:rPr lang="en-IN" sz="1800" b="0" i="0" u="none" strike="noStrike" baseline="0" dirty="0">
                <a:latin typeface="Times New Roman" panose="02020603050405020304" pitchFamily="18" charset="0"/>
                <a:cs typeface="Times New Roman" panose="02020603050405020304" pitchFamily="18" charset="0"/>
              </a:rPr>
              <a:t> = -1;</a:t>
            </a:r>
          </a:p>
          <a:p>
            <a:pPr algn="l"/>
            <a:r>
              <a:rPr lang="en-IN" sz="1800" b="0" i="0" u="none" strike="noStrike" baseline="0" dirty="0">
                <a:latin typeface="Times New Roman" panose="02020603050405020304" pitchFamily="18" charset="0"/>
                <a:cs typeface="Times New Roman" panose="02020603050405020304" pitchFamily="18" charset="0"/>
              </a:rPr>
              <a:t>}</a:t>
            </a:r>
          </a:p>
          <a:p>
            <a:pPr algn="l"/>
            <a:r>
              <a:rPr lang="en-IN" sz="1800" b="0" i="0" u="none" strike="noStrike" baseline="0" dirty="0">
                <a:latin typeface="Times New Roman" panose="02020603050405020304" pitchFamily="18" charset="0"/>
                <a:cs typeface="Times New Roman" panose="02020603050405020304" pitchFamily="18" charset="0"/>
              </a:rPr>
              <a:t>}</a:t>
            </a:r>
          </a:p>
          <a:p>
            <a:pPr algn="l"/>
            <a:endParaRPr lang="en-IN" sz="1800" b="0" i="0" u="none" strike="noStrike" baseline="0" dirty="0">
              <a:latin typeface="Times New Roman" panose="02020603050405020304" pitchFamily="18" charset="0"/>
              <a:cs typeface="Times New Roman" panose="02020603050405020304" pitchFamily="18" charset="0"/>
            </a:endParaRPr>
          </a:p>
          <a:p>
            <a:pPr algn="l"/>
            <a:r>
              <a:rPr lang="en-IN" sz="1800" b="1" i="0" u="none" strike="noStrike" baseline="0" dirty="0">
                <a:latin typeface="Times New Roman" panose="02020603050405020304" pitchFamily="18" charset="0"/>
                <a:cs typeface="Times New Roman" panose="02020603050405020304" pitchFamily="18" charset="0"/>
              </a:rPr>
              <a:t>File: </a:t>
            </a:r>
            <a:r>
              <a:rPr lang="en-IN" sz="1800" b="1" i="0" u="none" strike="noStrike" baseline="0" dirty="0" err="1">
                <a:latin typeface="Times New Roman" panose="02020603050405020304" pitchFamily="18" charset="0"/>
                <a:cs typeface="Times New Roman" panose="02020603050405020304" pitchFamily="18" charset="0"/>
              </a:rPr>
              <a:t>syscall.c</a:t>
            </a:r>
            <a:endParaRPr lang="en-IN" sz="1800" b="1" i="0" u="none" strike="noStrike" baseline="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6172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6" name="TextBox 15">
            <a:extLst>
              <a:ext uri="{FF2B5EF4-FFF2-40B4-BE49-F238E27FC236}">
                <a16:creationId xmlns:a16="http://schemas.microsoft.com/office/drawing/2014/main" id="{7AB9E5B6-865C-4BF0-99E5-0396E6C7E89E}"/>
              </a:ext>
            </a:extLst>
          </p:cNvPr>
          <p:cNvSpPr txBox="1"/>
          <p:nvPr/>
        </p:nvSpPr>
        <p:spPr>
          <a:xfrm>
            <a:off x="542581" y="788777"/>
            <a:ext cx="5100171" cy="4247317"/>
          </a:xfrm>
          <a:prstGeom prst="rect">
            <a:avLst/>
          </a:prstGeom>
          <a:noFill/>
        </p:spPr>
        <p:txBody>
          <a:bodyPr wrap="square">
            <a:spAutoFit/>
          </a:bodyPr>
          <a:lstStyle/>
          <a:p>
            <a:pPr algn="just"/>
            <a:r>
              <a:rPr lang="en-US" b="0" i="0" u="none" strike="noStrike" baseline="0" dirty="0">
                <a:latin typeface="Times New Roman" panose="02020603050405020304" pitchFamily="18" charset="0"/>
                <a:cs typeface="Times New Roman" panose="02020603050405020304" pitchFamily="18" charset="0"/>
              </a:rPr>
              <a:t>Once we finally get to the </a:t>
            </a:r>
            <a:r>
              <a:rPr lang="en-US" b="1" i="0" u="none" strike="noStrike" baseline="0" dirty="0" err="1">
                <a:solidFill>
                  <a:srgbClr val="C00000"/>
                </a:solidFill>
                <a:latin typeface="Times New Roman" panose="02020603050405020304" pitchFamily="18" charset="0"/>
                <a:cs typeface="Times New Roman" panose="02020603050405020304" pitchFamily="18" charset="0"/>
              </a:rPr>
              <a:t>syscall</a:t>
            </a:r>
            <a:r>
              <a:rPr lang="en-US" b="1" i="0" u="none" strike="noStrike" baseline="0" dirty="0">
                <a:solidFill>
                  <a:srgbClr val="C00000"/>
                </a:solidFill>
                <a:latin typeface="Times New Roman" panose="02020603050405020304" pitchFamily="18" charset="0"/>
                <a:cs typeface="Times New Roman" panose="02020603050405020304" pitchFamily="18" charset="0"/>
              </a:rPr>
              <a:t>() </a:t>
            </a:r>
            <a:r>
              <a:rPr lang="en-US" b="0" i="0" u="none" strike="noStrike" baseline="0" dirty="0">
                <a:latin typeface="Times New Roman" panose="02020603050405020304" pitchFamily="18" charset="0"/>
                <a:cs typeface="Times New Roman" panose="02020603050405020304" pitchFamily="18" charset="0"/>
              </a:rPr>
              <a:t>routine in </a:t>
            </a:r>
            <a:r>
              <a:rPr lang="en-US" b="1" i="0" u="none" strike="noStrike" baseline="0" dirty="0" err="1">
                <a:solidFill>
                  <a:srgbClr val="C00000"/>
                </a:solidFill>
                <a:latin typeface="Times New Roman" panose="02020603050405020304" pitchFamily="18" charset="0"/>
                <a:cs typeface="Times New Roman" panose="02020603050405020304" pitchFamily="18" charset="0"/>
              </a:rPr>
              <a:t>syscall.c</a:t>
            </a:r>
            <a:r>
              <a:rPr lang="en-US" b="1" i="0" u="none" strike="noStrike" baseline="0" dirty="0">
                <a:solidFill>
                  <a:srgbClr val="C00000"/>
                </a:solidFill>
                <a:latin typeface="Times New Roman" panose="02020603050405020304" pitchFamily="18" charset="0"/>
                <a:cs typeface="Times New Roman" panose="02020603050405020304" pitchFamily="18" charset="0"/>
              </a:rPr>
              <a:t>, </a:t>
            </a:r>
            <a:r>
              <a:rPr lang="en-US" b="0" i="0" u="none" strike="noStrike" baseline="0" dirty="0">
                <a:latin typeface="Times New Roman" panose="02020603050405020304" pitchFamily="18" charset="0"/>
                <a:cs typeface="Times New Roman" panose="02020603050405020304" pitchFamily="18" charset="0"/>
              </a:rPr>
              <a:t>not much work is left to do. </a:t>
            </a:r>
          </a:p>
          <a:p>
            <a:pPr algn="just"/>
            <a:r>
              <a:rPr lang="en-US" b="0" i="0" u="none" strike="noStrike" baseline="0" dirty="0">
                <a:latin typeface="Times New Roman" panose="02020603050405020304" pitchFamily="18" charset="0"/>
                <a:cs typeface="Times New Roman" panose="02020603050405020304" pitchFamily="18" charset="0"/>
              </a:rPr>
              <a:t>The system call number has been passed to us in the register %</a:t>
            </a:r>
            <a:r>
              <a:rPr lang="en-US" b="0" i="0" u="none" strike="noStrike" baseline="0" dirty="0" err="1">
                <a:latin typeface="Times New Roman" panose="02020603050405020304" pitchFamily="18" charset="0"/>
                <a:cs typeface="Times New Roman" panose="02020603050405020304" pitchFamily="18" charset="0"/>
              </a:rPr>
              <a:t>eax</a:t>
            </a:r>
            <a:r>
              <a:rPr lang="en-US" b="0" i="0" u="none" strike="noStrike" baseline="0" dirty="0">
                <a:latin typeface="Times New Roman" panose="02020603050405020304" pitchFamily="18" charset="0"/>
                <a:cs typeface="Times New Roman" panose="02020603050405020304" pitchFamily="18" charset="0"/>
              </a:rPr>
              <a:t>, and now we unpack that number from the trap frame and use it to call the appropriate routine as defined in the system call table </a:t>
            </a:r>
            <a:r>
              <a:rPr lang="en-US" b="0" i="0" u="none" strike="noStrike" baseline="0" dirty="0" err="1">
                <a:latin typeface="Times New Roman" panose="02020603050405020304" pitchFamily="18" charset="0"/>
                <a:cs typeface="Times New Roman" panose="02020603050405020304" pitchFamily="18" charset="0"/>
              </a:rPr>
              <a:t>syscalls</a:t>
            </a:r>
            <a:r>
              <a:rPr lang="en-US" b="0" i="0" u="none" strike="noStrike" baseline="0" dirty="0">
                <a:latin typeface="Times New Roman" panose="02020603050405020304" pitchFamily="18" charset="0"/>
                <a:cs typeface="Times New Roman" panose="02020603050405020304" pitchFamily="18" charset="0"/>
              </a:rPr>
              <a:t>[].</a:t>
            </a:r>
          </a:p>
          <a:p>
            <a:pPr algn="just"/>
            <a:r>
              <a:rPr lang="en-US" b="0" i="0" u="none" strike="noStrike" baseline="0" dirty="0">
                <a:latin typeface="Times New Roman" panose="02020603050405020304" pitchFamily="18" charset="0"/>
                <a:cs typeface="Times New Roman" panose="02020603050405020304" pitchFamily="18" charset="0"/>
              </a:rPr>
              <a:t>Pretty much all operating systems have a table similar to this to define the various system calls they support. After carefully checking that the system call number is in bounds, the pointed to routine is called to handle the call. For example, if the system call read() was called by the user, the routine sys read() will be invoked here. </a:t>
            </a:r>
          </a:p>
          <a:p>
            <a:pPr algn="just"/>
            <a:r>
              <a:rPr lang="en-US" b="0" i="0" u="none" strike="noStrike" baseline="0" dirty="0">
                <a:latin typeface="Times New Roman" panose="02020603050405020304" pitchFamily="18" charset="0"/>
                <a:cs typeface="Times New Roman" panose="02020603050405020304" pitchFamily="18" charset="0"/>
              </a:rPr>
              <a:t>The return value, you might note, is stored in %</a:t>
            </a:r>
            <a:r>
              <a:rPr lang="en-US" b="0" i="0" u="none" strike="noStrike" baseline="0" dirty="0" err="1">
                <a:latin typeface="Times New Roman" panose="02020603050405020304" pitchFamily="18" charset="0"/>
                <a:cs typeface="Times New Roman" panose="02020603050405020304" pitchFamily="18" charset="0"/>
              </a:rPr>
              <a:t>eax</a:t>
            </a:r>
            <a:r>
              <a:rPr lang="en-US" b="0" i="0" u="none" strike="noStrike" baseline="0" dirty="0">
                <a:latin typeface="Times New Roman" panose="02020603050405020304" pitchFamily="18" charset="0"/>
                <a:cs typeface="Times New Roman" panose="02020603050405020304" pitchFamily="18" charset="0"/>
              </a:rPr>
              <a:t> to pass back to the user.</a:t>
            </a:r>
            <a:endParaRPr lang="en-IN"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CD913A6F-656F-4A65-9417-5521435D8FE7}"/>
              </a:ext>
            </a:extLst>
          </p:cNvPr>
          <p:cNvSpPr txBox="1">
            <a:spLocks noChangeArrowheads="1"/>
          </p:cNvSpPr>
          <p:nvPr/>
        </p:nvSpPr>
        <p:spPr>
          <a:xfrm>
            <a:off x="399481" y="4231"/>
            <a:ext cx="7656443" cy="6953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sz="2400" b="1" i="0" u="none" strike="noStrike" baseline="0" dirty="0">
                <a:solidFill>
                  <a:srgbClr val="C00000"/>
                </a:solidFill>
                <a:latin typeface="URWPalladioL-Roma"/>
              </a:rPr>
              <a:t>6 Vectoring To The System Call</a:t>
            </a:r>
          </a:p>
        </p:txBody>
      </p:sp>
      <p:sp>
        <p:nvSpPr>
          <p:cNvPr id="4" name="TextBox 3">
            <a:extLst>
              <a:ext uri="{FF2B5EF4-FFF2-40B4-BE49-F238E27FC236}">
                <a16:creationId xmlns:a16="http://schemas.microsoft.com/office/drawing/2014/main" id="{643C86D0-E726-4BE6-B269-64538FD3BA12}"/>
              </a:ext>
            </a:extLst>
          </p:cNvPr>
          <p:cNvSpPr txBox="1"/>
          <p:nvPr/>
        </p:nvSpPr>
        <p:spPr>
          <a:xfrm>
            <a:off x="6706720" y="390461"/>
            <a:ext cx="3446602" cy="6463308"/>
          </a:xfrm>
          <a:prstGeom prst="rect">
            <a:avLst/>
          </a:prstGeom>
          <a:noFill/>
        </p:spPr>
        <p:txBody>
          <a:bodyPr wrap="square">
            <a:spAutoFit/>
          </a:bodyPr>
          <a:lstStyle/>
          <a:p>
            <a:pPr algn="l"/>
            <a:r>
              <a:rPr lang="en-IN" b="0" i="0" u="none" strike="noStrike" baseline="0" dirty="0">
                <a:latin typeface="Times New Roman" panose="02020603050405020304" pitchFamily="18" charset="0"/>
                <a:cs typeface="Times New Roman" panose="02020603050405020304" pitchFamily="18" charset="0"/>
              </a:rPr>
              <a:t>static int (*</a:t>
            </a:r>
            <a:r>
              <a:rPr lang="en-IN" b="0" i="0" u="none" strike="noStrike" baseline="0" dirty="0" err="1">
                <a:latin typeface="Times New Roman" panose="02020603050405020304" pitchFamily="18" charset="0"/>
                <a:cs typeface="Times New Roman" panose="02020603050405020304" pitchFamily="18" charset="0"/>
              </a:rPr>
              <a:t>syscalls</a:t>
            </a:r>
            <a:r>
              <a:rPr lang="en-IN" b="0" i="0" u="none" strike="noStrike" baseline="0" dirty="0">
                <a:latin typeface="Times New Roman" panose="02020603050405020304" pitchFamily="18" charset="0"/>
                <a:cs typeface="Times New Roman" panose="02020603050405020304" pitchFamily="18" charset="0"/>
              </a:rPr>
              <a:t>[])(void) = {</a:t>
            </a:r>
          </a:p>
          <a:p>
            <a:pPr algn="l"/>
            <a:r>
              <a:rPr lang="en-IN" b="0" i="0" u="none" strike="noStrike" baseline="0" dirty="0">
                <a:latin typeface="Times New Roman" panose="02020603050405020304" pitchFamily="18" charset="0"/>
                <a:cs typeface="Times New Roman" panose="02020603050405020304" pitchFamily="18" charset="0"/>
              </a:rPr>
              <a:t>[</a:t>
            </a:r>
            <a:r>
              <a:rPr lang="en-IN" b="0" i="0" u="none" strike="noStrike" baseline="0" dirty="0" err="1">
                <a:latin typeface="Times New Roman" panose="02020603050405020304" pitchFamily="18" charset="0"/>
                <a:cs typeface="Times New Roman" panose="02020603050405020304" pitchFamily="18" charset="0"/>
              </a:rPr>
              <a:t>SYS_chdir</a:t>
            </a:r>
            <a:r>
              <a:rPr lang="en-IN" b="0" i="0" u="none" strike="noStrike" baseline="0" dirty="0">
                <a:latin typeface="Times New Roman" panose="02020603050405020304" pitchFamily="18" charset="0"/>
                <a:cs typeface="Times New Roman" panose="02020603050405020304" pitchFamily="18" charset="0"/>
              </a:rPr>
              <a:t>] </a:t>
            </a:r>
            <a:r>
              <a:rPr lang="en-IN" b="0" i="0" u="none" strike="noStrike" baseline="0" dirty="0" err="1">
                <a:latin typeface="Times New Roman" panose="02020603050405020304" pitchFamily="18" charset="0"/>
                <a:cs typeface="Times New Roman" panose="02020603050405020304" pitchFamily="18" charset="0"/>
              </a:rPr>
              <a:t>sys_chdir</a:t>
            </a:r>
            <a:r>
              <a:rPr lang="en-IN" b="0" i="0" u="none" strike="noStrike" baseline="0" dirty="0">
                <a:latin typeface="Times New Roman" panose="02020603050405020304" pitchFamily="18" charset="0"/>
                <a:cs typeface="Times New Roman" panose="02020603050405020304" pitchFamily="18" charset="0"/>
              </a:rPr>
              <a:t>,</a:t>
            </a:r>
          </a:p>
          <a:p>
            <a:pPr algn="l"/>
            <a:r>
              <a:rPr lang="en-IN" b="0" i="0" u="none" strike="noStrike" baseline="0" dirty="0">
                <a:latin typeface="Times New Roman" panose="02020603050405020304" pitchFamily="18" charset="0"/>
                <a:cs typeface="Times New Roman" panose="02020603050405020304" pitchFamily="18" charset="0"/>
              </a:rPr>
              <a:t>[</a:t>
            </a:r>
            <a:r>
              <a:rPr lang="en-IN" b="0" i="0" u="none" strike="noStrike" baseline="0" dirty="0" err="1">
                <a:latin typeface="Times New Roman" panose="02020603050405020304" pitchFamily="18" charset="0"/>
                <a:cs typeface="Times New Roman" panose="02020603050405020304" pitchFamily="18" charset="0"/>
              </a:rPr>
              <a:t>SYS_close</a:t>
            </a:r>
            <a:r>
              <a:rPr lang="en-IN" b="0" i="0" u="none" strike="noStrike" baseline="0" dirty="0">
                <a:latin typeface="Times New Roman" panose="02020603050405020304" pitchFamily="18" charset="0"/>
                <a:cs typeface="Times New Roman" panose="02020603050405020304" pitchFamily="18" charset="0"/>
              </a:rPr>
              <a:t>] </a:t>
            </a:r>
            <a:r>
              <a:rPr lang="en-IN" b="0" i="0" u="none" strike="noStrike" baseline="0" dirty="0" err="1">
                <a:latin typeface="Times New Roman" panose="02020603050405020304" pitchFamily="18" charset="0"/>
                <a:cs typeface="Times New Roman" panose="02020603050405020304" pitchFamily="18" charset="0"/>
              </a:rPr>
              <a:t>sys_close</a:t>
            </a:r>
            <a:r>
              <a:rPr lang="en-IN" b="0" i="0" u="none" strike="noStrike" baseline="0" dirty="0">
                <a:latin typeface="Times New Roman" panose="02020603050405020304" pitchFamily="18" charset="0"/>
                <a:cs typeface="Times New Roman" panose="02020603050405020304" pitchFamily="18" charset="0"/>
              </a:rPr>
              <a:t>,</a:t>
            </a:r>
          </a:p>
          <a:p>
            <a:pPr algn="l"/>
            <a:r>
              <a:rPr lang="en-IN" b="0" i="0" u="none" strike="noStrike" baseline="0" dirty="0">
                <a:latin typeface="Times New Roman" panose="02020603050405020304" pitchFamily="18" charset="0"/>
                <a:cs typeface="Times New Roman" panose="02020603050405020304" pitchFamily="18" charset="0"/>
              </a:rPr>
              <a:t>[</a:t>
            </a:r>
            <a:r>
              <a:rPr lang="en-IN" b="0" i="0" u="none" strike="noStrike" baseline="0" dirty="0" err="1">
                <a:latin typeface="Times New Roman" panose="02020603050405020304" pitchFamily="18" charset="0"/>
                <a:cs typeface="Times New Roman" panose="02020603050405020304" pitchFamily="18" charset="0"/>
              </a:rPr>
              <a:t>SYS_dup</a:t>
            </a:r>
            <a:r>
              <a:rPr lang="en-IN" b="0" i="0" u="none" strike="noStrike" baseline="0" dirty="0">
                <a:latin typeface="Times New Roman" panose="02020603050405020304" pitchFamily="18" charset="0"/>
                <a:cs typeface="Times New Roman" panose="02020603050405020304" pitchFamily="18" charset="0"/>
              </a:rPr>
              <a:t>] </a:t>
            </a:r>
            <a:r>
              <a:rPr lang="en-IN" b="0" i="0" u="none" strike="noStrike" baseline="0" dirty="0" err="1">
                <a:latin typeface="Times New Roman" panose="02020603050405020304" pitchFamily="18" charset="0"/>
                <a:cs typeface="Times New Roman" panose="02020603050405020304" pitchFamily="18" charset="0"/>
              </a:rPr>
              <a:t>sys_dup</a:t>
            </a:r>
            <a:r>
              <a:rPr lang="en-IN" b="0" i="0" u="none" strike="noStrike" baseline="0" dirty="0">
                <a:latin typeface="Times New Roman" panose="02020603050405020304" pitchFamily="18" charset="0"/>
                <a:cs typeface="Times New Roman" panose="02020603050405020304" pitchFamily="18" charset="0"/>
              </a:rPr>
              <a:t>,</a:t>
            </a:r>
          </a:p>
          <a:p>
            <a:pPr algn="l"/>
            <a:r>
              <a:rPr lang="en-IN" b="0" i="0" u="none" strike="noStrike" baseline="0" dirty="0">
                <a:latin typeface="Times New Roman" panose="02020603050405020304" pitchFamily="18" charset="0"/>
                <a:cs typeface="Times New Roman" panose="02020603050405020304" pitchFamily="18" charset="0"/>
              </a:rPr>
              <a:t>[</a:t>
            </a:r>
            <a:r>
              <a:rPr lang="en-IN" b="0" i="0" u="none" strike="noStrike" baseline="0" dirty="0" err="1">
                <a:latin typeface="Times New Roman" panose="02020603050405020304" pitchFamily="18" charset="0"/>
                <a:cs typeface="Times New Roman" panose="02020603050405020304" pitchFamily="18" charset="0"/>
              </a:rPr>
              <a:t>SYS_exec</a:t>
            </a:r>
            <a:r>
              <a:rPr lang="en-IN" b="0" i="0" u="none" strike="noStrike" baseline="0" dirty="0">
                <a:latin typeface="Times New Roman" panose="02020603050405020304" pitchFamily="18" charset="0"/>
                <a:cs typeface="Times New Roman" panose="02020603050405020304" pitchFamily="18" charset="0"/>
              </a:rPr>
              <a:t>] </a:t>
            </a:r>
            <a:r>
              <a:rPr lang="en-IN" b="0" i="0" u="none" strike="noStrike" baseline="0" dirty="0" err="1">
                <a:latin typeface="Times New Roman" panose="02020603050405020304" pitchFamily="18" charset="0"/>
                <a:cs typeface="Times New Roman" panose="02020603050405020304" pitchFamily="18" charset="0"/>
              </a:rPr>
              <a:t>sys_exec</a:t>
            </a:r>
            <a:r>
              <a:rPr lang="en-IN" b="0" i="0" u="none" strike="noStrike" baseline="0" dirty="0">
                <a:latin typeface="Times New Roman" panose="02020603050405020304" pitchFamily="18" charset="0"/>
                <a:cs typeface="Times New Roman" panose="02020603050405020304" pitchFamily="18" charset="0"/>
              </a:rPr>
              <a:t>,</a:t>
            </a:r>
          </a:p>
          <a:p>
            <a:pPr algn="l"/>
            <a:r>
              <a:rPr lang="en-IN" b="0" i="0" u="none" strike="noStrike" baseline="0" dirty="0">
                <a:latin typeface="Times New Roman" panose="02020603050405020304" pitchFamily="18" charset="0"/>
                <a:cs typeface="Times New Roman" panose="02020603050405020304" pitchFamily="18" charset="0"/>
              </a:rPr>
              <a:t>[</a:t>
            </a:r>
            <a:r>
              <a:rPr lang="en-IN" b="0" i="0" u="none" strike="noStrike" baseline="0" dirty="0" err="1">
                <a:latin typeface="Times New Roman" panose="02020603050405020304" pitchFamily="18" charset="0"/>
                <a:cs typeface="Times New Roman" panose="02020603050405020304" pitchFamily="18" charset="0"/>
              </a:rPr>
              <a:t>SYS_exit</a:t>
            </a:r>
            <a:r>
              <a:rPr lang="en-IN" b="0" i="0" u="none" strike="noStrike" baseline="0" dirty="0">
                <a:latin typeface="Times New Roman" panose="02020603050405020304" pitchFamily="18" charset="0"/>
                <a:cs typeface="Times New Roman" panose="02020603050405020304" pitchFamily="18" charset="0"/>
              </a:rPr>
              <a:t>] </a:t>
            </a:r>
            <a:r>
              <a:rPr lang="en-IN" b="0" i="0" u="none" strike="noStrike" baseline="0" dirty="0" err="1">
                <a:latin typeface="Times New Roman" panose="02020603050405020304" pitchFamily="18" charset="0"/>
                <a:cs typeface="Times New Roman" panose="02020603050405020304" pitchFamily="18" charset="0"/>
              </a:rPr>
              <a:t>sys_exit</a:t>
            </a:r>
            <a:r>
              <a:rPr lang="en-IN" b="0" i="0" u="none" strike="noStrike" baseline="0" dirty="0">
                <a:latin typeface="Times New Roman" panose="02020603050405020304" pitchFamily="18" charset="0"/>
                <a:cs typeface="Times New Roman" panose="02020603050405020304" pitchFamily="18" charset="0"/>
              </a:rPr>
              <a:t>,</a:t>
            </a:r>
          </a:p>
          <a:p>
            <a:pPr algn="l"/>
            <a:r>
              <a:rPr lang="en-IN" b="0" i="0" u="none" strike="noStrike" baseline="0" dirty="0">
                <a:latin typeface="Times New Roman" panose="02020603050405020304" pitchFamily="18" charset="0"/>
                <a:cs typeface="Times New Roman" panose="02020603050405020304" pitchFamily="18" charset="0"/>
              </a:rPr>
              <a:t>[</a:t>
            </a:r>
            <a:r>
              <a:rPr lang="en-IN" b="0" i="0" u="none" strike="noStrike" baseline="0" dirty="0" err="1">
                <a:latin typeface="Times New Roman" panose="02020603050405020304" pitchFamily="18" charset="0"/>
                <a:cs typeface="Times New Roman" panose="02020603050405020304" pitchFamily="18" charset="0"/>
              </a:rPr>
              <a:t>SYS_fork</a:t>
            </a:r>
            <a:r>
              <a:rPr lang="en-IN" b="0" i="0" u="none" strike="noStrike" baseline="0" dirty="0">
                <a:latin typeface="Times New Roman" panose="02020603050405020304" pitchFamily="18" charset="0"/>
                <a:cs typeface="Times New Roman" panose="02020603050405020304" pitchFamily="18" charset="0"/>
              </a:rPr>
              <a:t>] </a:t>
            </a:r>
            <a:r>
              <a:rPr lang="en-IN" b="0" i="0" u="none" strike="noStrike" baseline="0" dirty="0" err="1">
                <a:latin typeface="Times New Roman" panose="02020603050405020304" pitchFamily="18" charset="0"/>
                <a:cs typeface="Times New Roman" panose="02020603050405020304" pitchFamily="18" charset="0"/>
              </a:rPr>
              <a:t>sys_fork</a:t>
            </a:r>
            <a:r>
              <a:rPr lang="en-IN" b="0" i="0" u="none" strike="noStrike" baseline="0" dirty="0">
                <a:latin typeface="Times New Roman" panose="02020603050405020304" pitchFamily="18" charset="0"/>
                <a:cs typeface="Times New Roman" panose="02020603050405020304" pitchFamily="18" charset="0"/>
              </a:rPr>
              <a:t>,</a:t>
            </a:r>
          </a:p>
          <a:p>
            <a:pPr algn="l"/>
            <a:r>
              <a:rPr lang="en-IN" b="0" i="0" u="none" strike="noStrike" baseline="0" dirty="0">
                <a:latin typeface="Times New Roman" panose="02020603050405020304" pitchFamily="18" charset="0"/>
                <a:cs typeface="Times New Roman" panose="02020603050405020304" pitchFamily="18" charset="0"/>
              </a:rPr>
              <a:t>[</a:t>
            </a:r>
            <a:r>
              <a:rPr lang="en-IN" b="0" i="0" u="none" strike="noStrike" baseline="0" dirty="0" err="1">
                <a:latin typeface="Times New Roman" panose="02020603050405020304" pitchFamily="18" charset="0"/>
                <a:cs typeface="Times New Roman" panose="02020603050405020304" pitchFamily="18" charset="0"/>
              </a:rPr>
              <a:t>SYS_fstat</a:t>
            </a:r>
            <a:r>
              <a:rPr lang="en-IN" b="0" i="0" u="none" strike="noStrike" baseline="0" dirty="0">
                <a:latin typeface="Times New Roman" panose="02020603050405020304" pitchFamily="18" charset="0"/>
                <a:cs typeface="Times New Roman" panose="02020603050405020304" pitchFamily="18" charset="0"/>
              </a:rPr>
              <a:t>] </a:t>
            </a:r>
            <a:r>
              <a:rPr lang="en-IN" b="0" i="0" u="none" strike="noStrike" baseline="0" dirty="0" err="1">
                <a:latin typeface="Times New Roman" panose="02020603050405020304" pitchFamily="18" charset="0"/>
                <a:cs typeface="Times New Roman" panose="02020603050405020304" pitchFamily="18" charset="0"/>
              </a:rPr>
              <a:t>sys_fstat</a:t>
            </a:r>
            <a:r>
              <a:rPr lang="en-IN" b="0" i="0" u="none" strike="noStrike" baseline="0" dirty="0">
                <a:latin typeface="Times New Roman" panose="02020603050405020304" pitchFamily="18" charset="0"/>
                <a:cs typeface="Times New Roman" panose="02020603050405020304" pitchFamily="18" charset="0"/>
              </a:rPr>
              <a:t>,</a:t>
            </a:r>
          </a:p>
          <a:p>
            <a:pPr algn="l"/>
            <a:r>
              <a:rPr lang="en-IN" b="0" i="0" u="none" strike="noStrike" baseline="0" dirty="0">
                <a:latin typeface="Times New Roman" panose="02020603050405020304" pitchFamily="18" charset="0"/>
                <a:cs typeface="Times New Roman" panose="02020603050405020304" pitchFamily="18" charset="0"/>
              </a:rPr>
              <a:t>[</a:t>
            </a:r>
            <a:r>
              <a:rPr lang="en-IN" b="0" i="0" u="none" strike="noStrike" baseline="0" dirty="0" err="1">
                <a:latin typeface="Times New Roman" panose="02020603050405020304" pitchFamily="18" charset="0"/>
                <a:cs typeface="Times New Roman" panose="02020603050405020304" pitchFamily="18" charset="0"/>
              </a:rPr>
              <a:t>SYS_getpid</a:t>
            </a:r>
            <a:r>
              <a:rPr lang="en-IN" b="0" i="0" u="none" strike="noStrike" baseline="0" dirty="0">
                <a:latin typeface="Times New Roman" panose="02020603050405020304" pitchFamily="18" charset="0"/>
                <a:cs typeface="Times New Roman" panose="02020603050405020304" pitchFamily="18" charset="0"/>
              </a:rPr>
              <a:t>] </a:t>
            </a:r>
            <a:r>
              <a:rPr lang="en-IN" b="0" i="0" u="none" strike="noStrike" baseline="0" dirty="0" err="1">
                <a:latin typeface="Times New Roman" panose="02020603050405020304" pitchFamily="18" charset="0"/>
                <a:cs typeface="Times New Roman" panose="02020603050405020304" pitchFamily="18" charset="0"/>
              </a:rPr>
              <a:t>sys_getpid</a:t>
            </a:r>
            <a:r>
              <a:rPr lang="en-IN" b="0" i="0" u="none" strike="noStrike" baseline="0" dirty="0">
                <a:latin typeface="Times New Roman" panose="02020603050405020304" pitchFamily="18" charset="0"/>
                <a:cs typeface="Times New Roman" panose="02020603050405020304" pitchFamily="18" charset="0"/>
              </a:rPr>
              <a:t>,</a:t>
            </a:r>
          </a:p>
          <a:p>
            <a:pPr algn="l"/>
            <a:r>
              <a:rPr lang="en-IN" b="0" i="0" u="none" strike="noStrike" baseline="0" dirty="0">
                <a:latin typeface="Times New Roman" panose="02020603050405020304" pitchFamily="18" charset="0"/>
                <a:cs typeface="Times New Roman" panose="02020603050405020304" pitchFamily="18" charset="0"/>
              </a:rPr>
              <a:t>[</a:t>
            </a:r>
            <a:r>
              <a:rPr lang="en-IN" b="0" i="0" u="none" strike="noStrike" baseline="0" dirty="0" err="1">
                <a:latin typeface="Times New Roman" panose="02020603050405020304" pitchFamily="18" charset="0"/>
                <a:cs typeface="Times New Roman" panose="02020603050405020304" pitchFamily="18" charset="0"/>
              </a:rPr>
              <a:t>SYS_kill</a:t>
            </a:r>
            <a:r>
              <a:rPr lang="en-IN" b="0" i="0" u="none" strike="noStrike" baseline="0" dirty="0">
                <a:latin typeface="Times New Roman" panose="02020603050405020304" pitchFamily="18" charset="0"/>
                <a:cs typeface="Times New Roman" panose="02020603050405020304" pitchFamily="18" charset="0"/>
              </a:rPr>
              <a:t>] </a:t>
            </a:r>
            <a:r>
              <a:rPr lang="en-IN" b="0" i="0" u="none" strike="noStrike" baseline="0" dirty="0" err="1">
                <a:latin typeface="Times New Roman" panose="02020603050405020304" pitchFamily="18" charset="0"/>
                <a:cs typeface="Times New Roman" panose="02020603050405020304" pitchFamily="18" charset="0"/>
              </a:rPr>
              <a:t>sys_kill</a:t>
            </a:r>
            <a:r>
              <a:rPr lang="en-IN" b="0" i="0" u="none" strike="noStrike" baseline="0" dirty="0">
                <a:latin typeface="Times New Roman" panose="02020603050405020304" pitchFamily="18" charset="0"/>
                <a:cs typeface="Times New Roman" panose="02020603050405020304" pitchFamily="18" charset="0"/>
              </a:rPr>
              <a:t>,</a:t>
            </a:r>
          </a:p>
          <a:p>
            <a:pPr algn="l"/>
            <a:r>
              <a:rPr lang="en-IN" b="0" i="0" u="none" strike="noStrike" baseline="0" dirty="0">
                <a:latin typeface="Times New Roman" panose="02020603050405020304" pitchFamily="18" charset="0"/>
                <a:cs typeface="Times New Roman" panose="02020603050405020304" pitchFamily="18" charset="0"/>
              </a:rPr>
              <a:t>[</a:t>
            </a:r>
            <a:r>
              <a:rPr lang="en-IN" b="0" i="0" u="none" strike="noStrike" baseline="0" dirty="0" err="1">
                <a:latin typeface="Times New Roman" panose="02020603050405020304" pitchFamily="18" charset="0"/>
                <a:cs typeface="Times New Roman" panose="02020603050405020304" pitchFamily="18" charset="0"/>
              </a:rPr>
              <a:t>SYS_link</a:t>
            </a:r>
            <a:r>
              <a:rPr lang="en-IN" b="0" i="0" u="none" strike="noStrike" baseline="0" dirty="0">
                <a:latin typeface="Times New Roman" panose="02020603050405020304" pitchFamily="18" charset="0"/>
                <a:cs typeface="Times New Roman" panose="02020603050405020304" pitchFamily="18" charset="0"/>
              </a:rPr>
              <a:t>] </a:t>
            </a:r>
            <a:r>
              <a:rPr lang="en-IN" b="0" i="0" u="none" strike="noStrike" baseline="0" dirty="0" err="1">
                <a:latin typeface="Times New Roman" panose="02020603050405020304" pitchFamily="18" charset="0"/>
                <a:cs typeface="Times New Roman" panose="02020603050405020304" pitchFamily="18" charset="0"/>
              </a:rPr>
              <a:t>sys_link</a:t>
            </a:r>
            <a:r>
              <a:rPr lang="en-IN" b="0" i="0" u="none" strike="noStrike" baseline="0" dirty="0">
                <a:latin typeface="Times New Roman" panose="02020603050405020304" pitchFamily="18" charset="0"/>
                <a:cs typeface="Times New Roman" panose="02020603050405020304" pitchFamily="18" charset="0"/>
              </a:rPr>
              <a:t>,</a:t>
            </a:r>
          </a:p>
          <a:p>
            <a:pPr algn="l"/>
            <a:r>
              <a:rPr lang="en-IN" b="0" i="0" u="none" strike="noStrike" baseline="0" dirty="0">
                <a:latin typeface="Times New Roman" panose="02020603050405020304" pitchFamily="18" charset="0"/>
                <a:cs typeface="Times New Roman" panose="02020603050405020304" pitchFamily="18" charset="0"/>
              </a:rPr>
              <a:t>[</a:t>
            </a:r>
            <a:r>
              <a:rPr lang="en-IN" b="0" i="0" u="none" strike="noStrike" baseline="0" dirty="0" err="1">
                <a:latin typeface="Times New Roman" panose="02020603050405020304" pitchFamily="18" charset="0"/>
                <a:cs typeface="Times New Roman" panose="02020603050405020304" pitchFamily="18" charset="0"/>
              </a:rPr>
              <a:t>SYS_mkdir</a:t>
            </a:r>
            <a:r>
              <a:rPr lang="en-IN" b="0" i="0" u="none" strike="noStrike" baseline="0" dirty="0">
                <a:latin typeface="Times New Roman" panose="02020603050405020304" pitchFamily="18" charset="0"/>
                <a:cs typeface="Times New Roman" panose="02020603050405020304" pitchFamily="18" charset="0"/>
              </a:rPr>
              <a:t>] </a:t>
            </a:r>
            <a:r>
              <a:rPr lang="en-IN" b="0" i="0" u="none" strike="noStrike" baseline="0" dirty="0" err="1">
                <a:latin typeface="Times New Roman" panose="02020603050405020304" pitchFamily="18" charset="0"/>
                <a:cs typeface="Times New Roman" panose="02020603050405020304" pitchFamily="18" charset="0"/>
              </a:rPr>
              <a:t>sys_mkdir</a:t>
            </a:r>
            <a:r>
              <a:rPr lang="en-IN" b="0" i="0" u="none" strike="noStrike" baseline="0" dirty="0">
                <a:latin typeface="Times New Roman" panose="02020603050405020304" pitchFamily="18" charset="0"/>
                <a:cs typeface="Times New Roman" panose="02020603050405020304" pitchFamily="18" charset="0"/>
              </a:rPr>
              <a:t>,</a:t>
            </a:r>
          </a:p>
          <a:p>
            <a:pPr algn="l"/>
            <a:r>
              <a:rPr lang="en-IN" b="0" i="0" u="none" strike="noStrike" baseline="0" dirty="0">
                <a:latin typeface="Times New Roman" panose="02020603050405020304" pitchFamily="18" charset="0"/>
                <a:cs typeface="Times New Roman" panose="02020603050405020304" pitchFamily="18" charset="0"/>
              </a:rPr>
              <a:t>[</a:t>
            </a:r>
            <a:r>
              <a:rPr lang="en-IN" b="0" i="0" u="none" strike="noStrike" baseline="0" dirty="0" err="1">
                <a:latin typeface="Times New Roman" panose="02020603050405020304" pitchFamily="18" charset="0"/>
                <a:cs typeface="Times New Roman" panose="02020603050405020304" pitchFamily="18" charset="0"/>
              </a:rPr>
              <a:t>SYS_mknod</a:t>
            </a:r>
            <a:r>
              <a:rPr lang="en-IN" b="0" i="0" u="none" strike="noStrike" baseline="0" dirty="0">
                <a:latin typeface="Times New Roman" panose="02020603050405020304" pitchFamily="18" charset="0"/>
                <a:cs typeface="Times New Roman" panose="02020603050405020304" pitchFamily="18" charset="0"/>
              </a:rPr>
              <a:t>] </a:t>
            </a:r>
            <a:r>
              <a:rPr lang="en-IN" b="0" i="0" u="none" strike="noStrike" baseline="0" dirty="0" err="1">
                <a:latin typeface="Times New Roman" panose="02020603050405020304" pitchFamily="18" charset="0"/>
                <a:cs typeface="Times New Roman" panose="02020603050405020304" pitchFamily="18" charset="0"/>
              </a:rPr>
              <a:t>sys_mknod</a:t>
            </a:r>
            <a:r>
              <a:rPr lang="en-IN" b="0" i="0" u="none" strike="noStrike" baseline="0" dirty="0">
                <a:latin typeface="Times New Roman" panose="02020603050405020304" pitchFamily="18" charset="0"/>
                <a:cs typeface="Times New Roman" panose="02020603050405020304" pitchFamily="18" charset="0"/>
              </a:rPr>
              <a:t>,</a:t>
            </a:r>
          </a:p>
          <a:p>
            <a:pPr algn="l"/>
            <a:r>
              <a:rPr lang="en-IN" b="0" i="0" u="none" strike="noStrike" baseline="0" dirty="0">
                <a:latin typeface="Times New Roman" panose="02020603050405020304" pitchFamily="18" charset="0"/>
                <a:cs typeface="Times New Roman" panose="02020603050405020304" pitchFamily="18" charset="0"/>
              </a:rPr>
              <a:t>[</a:t>
            </a:r>
            <a:r>
              <a:rPr lang="en-IN" b="0" i="0" u="none" strike="noStrike" baseline="0" dirty="0" err="1">
                <a:latin typeface="Times New Roman" panose="02020603050405020304" pitchFamily="18" charset="0"/>
                <a:cs typeface="Times New Roman" panose="02020603050405020304" pitchFamily="18" charset="0"/>
              </a:rPr>
              <a:t>SYS_open</a:t>
            </a:r>
            <a:r>
              <a:rPr lang="en-IN" b="0" i="0" u="none" strike="noStrike" baseline="0" dirty="0">
                <a:latin typeface="Times New Roman" panose="02020603050405020304" pitchFamily="18" charset="0"/>
                <a:cs typeface="Times New Roman" panose="02020603050405020304" pitchFamily="18" charset="0"/>
              </a:rPr>
              <a:t>] </a:t>
            </a:r>
            <a:r>
              <a:rPr lang="en-IN" b="0" i="0" u="none" strike="noStrike" baseline="0" dirty="0" err="1">
                <a:latin typeface="Times New Roman" panose="02020603050405020304" pitchFamily="18" charset="0"/>
                <a:cs typeface="Times New Roman" panose="02020603050405020304" pitchFamily="18" charset="0"/>
              </a:rPr>
              <a:t>sys_open</a:t>
            </a:r>
            <a:r>
              <a:rPr lang="en-IN" b="0" i="0" u="none" strike="noStrike" baseline="0" dirty="0">
                <a:latin typeface="Times New Roman" panose="02020603050405020304" pitchFamily="18" charset="0"/>
                <a:cs typeface="Times New Roman" panose="02020603050405020304" pitchFamily="18" charset="0"/>
              </a:rPr>
              <a:t>,</a:t>
            </a:r>
          </a:p>
          <a:p>
            <a:pPr algn="l"/>
            <a:r>
              <a:rPr lang="en-IN" b="0" i="0" u="none" strike="noStrike" baseline="0" dirty="0">
                <a:latin typeface="Times New Roman" panose="02020603050405020304" pitchFamily="18" charset="0"/>
                <a:cs typeface="Times New Roman" panose="02020603050405020304" pitchFamily="18" charset="0"/>
              </a:rPr>
              <a:t>[</a:t>
            </a:r>
            <a:r>
              <a:rPr lang="en-IN" b="0" i="0" u="none" strike="noStrike" baseline="0" dirty="0" err="1">
                <a:latin typeface="Times New Roman" panose="02020603050405020304" pitchFamily="18" charset="0"/>
                <a:cs typeface="Times New Roman" panose="02020603050405020304" pitchFamily="18" charset="0"/>
              </a:rPr>
              <a:t>SYS_pipe</a:t>
            </a:r>
            <a:r>
              <a:rPr lang="en-IN" b="0" i="0" u="none" strike="noStrike" baseline="0" dirty="0">
                <a:latin typeface="Times New Roman" panose="02020603050405020304" pitchFamily="18" charset="0"/>
                <a:cs typeface="Times New Roman" panose="02020603050405020304" pitchFamily="18" charset="0"/>
              </a:rPr>
              <a:t>] </a:t>
            </a:r>
            <a:r>
              <a:rPr lang="en-IN" b="0" i="0" u="none" strike="noStrike" baseline="0" dirty="0" err="1">
                <a:latin typeface="Times New Roman" panose="02020603050405020304" pitchFamily="18" charset="0"/>
                <a:cs typeface="Times New Roman" panose="02020603050405020304" pitchFamily="18" charset="0"/>
              </a:rPr>
              <a:t>sys_pipe</a:t>
            </a:r>
            <a:r>
              <a:rPr lang="en-IN" b="0" i="0" u="none" strike="noStrike" baseline="0" dirty="0">
                <a:latin typeface="Times New Roman" panose="02020603050405020304" pitchFamily="18" charset="0"/>
                <a:cs typeface="Times New Roman" panose="02020603050405020304" pitchFamily="18" charset="0"/>
              </a:rPr>
              <a:t>,</a:t>
            </a:r>
          </a:p>
          <a:p>
            <a:pPr algn="l"/>
            <a:r>
              <a:rPr lang="en-IN" b="0" i="0" u="none" strike="noStrike" baseline="0" dirty="0">
                <a:latin typeface="Times New Roman" panose="02020603050405020304" pitchFamily="18" charset="0"/>
                <a:cs typeface="Times New Roman" panose="02020603050405020304" pitchFamily="18" charset="0"/>
              </a:rPr>
              <a:t>[</a:t>
            </a:r>
            <a:r>
              <a:rPr lang="en-IN" b="0" i="0" u="none" strike="noStrike" baseline="0" dirty="0" err="1">
                <a:latin typeface="Times New Roman" panose="02020603050405020304" pitchFamily="18" charset="0"/>
                <a:cs typeface="Times New Roman" panose="02020603050405020304" pitchFamily="18" charset="0"/>
              </a:rPr>
              <a:t>SYS_read</a:t>
            </a:r>
            <a:r>
              <a:rPr lang="en-IN" b="0" i="0" u="none" strike="noStrike" baseline="0" dirty="0">
                <a:latin typeface="Times New Roman" panose="02020603050405020304" pitchFamily="18" charset="0"/>
                <a:cs typeface="Times New Roman" panose="02020603050405020304" pitchFamily="18" charset="0"/>
              </a:rPr>
              <a:t>] </a:t>
            </a:r>
            <a:r>
              <a:rPr lang="en-IN" b="0" i="0" u="none" strike="noStrike" baseline="0" dirty="0" err="1">
                <a:latin typeface="Times New Roman" panose="02020603050405020304" pitchFamily="18" charset="0"/>
                <a:cs typeface="Times New Roman" panose="02020603050405020304" pitchFamily="18" charset="0"/>
              </a:rPr>
              <a:t>sys_read</a:t>
            </a:r>
            <a:r>
              <a:rPr lang="en-IN" b="0" i="0" u="none" strike="noStrike" baseline="0" dirty="0">
                <a:latin typeface="Times New Roman" panose="02020603050405020304" pitchFamily="18" charset="0"/>
                <a:cs typeface="Times New Roman" panose="02020603050405020304" pitchFamily="18" charset="0"/>
              </a:rPr>
              <a:t>,</a:t>
            </a:r>
          </a:p>
          <a:p>
            <a:pPr algn="l"/>
            <a:r>
              <a:rPr lang="en-IN" b="0" i="0" u="none" strike="noStrike" baseline="0" dirty="0">
                <a:latin typeface="Times New Roman" panose="02020603050405020304" pitchFamily="18" charset="0"/>
                <a:cs typeface="Times New Roman" panose="02020603050405020304" pitchFamily="18" charset="0"/>
              </a:rPr>
              <a:t>[</a:t>
            </a:r>
            <a:r>
              <a:rPr lang="en-IN" b="0" i="0" u="none" strike="noStrike" baseline="0" dirty="0" err="1">
                <a:latin typeface="Times New Roman" panose="02020603050405020304" pitchFamily="18" charset="0"/>
                <a:cs typeface="Times New Roman" panose="02020603050405020304" pitchFamily="18" charset="0"/>
              </a:rPr>
              <a:t>SYS_sbrk</a:t>
            </a:r>
            <a:r>
              <a:rPr lang="en-IN" b="0" i="0" u="none" strike="noStrike" baseline="0" dirty="0">
                <a:latin typeface="Times New Roman" panose="02020603050405020304" pitchFamily="18" charset="0"/>
                <a:cs typeface="Times New Roman" panose="02020603050405020304" pitchFamily="18" charset="0"/>
              </a:rPr>
              <a:t>] </a:t>
            </a:r>
            <a:r>
              <a:rPr lang="en-IN" b="0" i="0" u="none" strike="noStrike" baseline="0" dirty="0" err="1">
                <a:latin typeface="Times New Roman" panose="02020603050405020304" pitchFamily="18" charset="0"/>
                <a:cs typeface="Times New Roman" panose="02020603050405020304" pitchFamily="18" charset="0"/>
              </a:rPr>
              <a:t>sys_sbrk</a:t>
            </a:r>
            <a:r>
              <a:rPr lang="en-IN" b="0" i="0" u="none" strike="noStrike" baseline="0" dirty="0">
                <a:latin typeface="Times New Roman" panose="02020603050405020304" pitchFamily="18" charset="0"/>
                <a:cs typeface="Times New Roman" panose="02020603050405020304" pitchFamily="18" charset="0"/>
              </a:rPr>
              <a:t>,</a:t>
            </a:r>
          </a:p>
          <a:p>
            <a:pPr algn="l"/>
            <a:r>
              <a:rPr lang="en-IN" b="0" i="0" u="none" strike="noStrike" baseline="0" dirty="0">
                <a:latin typeface="Times New Roman" panose="02020603050405020304" pitchFamily="18" charset="0"/>
                <a:cs typeface="Times New Roman" panose="02020603050405020304" pitchFamily="18" charset="0"/>
              </a:rPr>
              <a:t>[</a:t>
            </a:r>
            <a:r>
              <a:rPr lang="en-IN" b="0" i="0" u="none" strike="noStrike" baseline="0" dirty="0" err="1">
                <a:latin typeface="Times New Roman" panose="02020603050405020304" pitchFamily="18" charset="0"/>
                <a:cs typeface="Times New Roman" panose="02020603050405020304" pitchFamily="18" charset="0"/>
              </a:rPr>
              <a:t>SYS_sleep</a:t>
            </a:r>
            <a:r>
              <a:rPr lang="en-IN" b="0" i="0" u="none" strike="noStrike" baseline="0" dirty="0">
                <a:latin typeface="Times New Roman" panose="02020603050405020304" pitchFamily="18" charset="0"/>
                <a:cs typeface="Times New Roman" panose="02020603050405020304" pitchFamily="18" charset="0"/>
              </a:rPr>
              <a:t>] </a:t>
            </a:r>
            <a:r>
              <a:rPr lang="en-IN" b="0" i="0" u="none" strike="noStrike" baseline="0" dirty="0" err="1">
                <a:latin typeface="Times New Roman" panose="02020603050405020304" pitchFamily="18" charset="0"/>
                <a:cs typeface="Times New Roman" panose="02020603050405020304" pitchFamily="18" charset="0"/>
              </a:rPr>
              <a:t>sys_sleep</a:t>
            </a:r>
            <a:r>
              <a:rPr lang="en-IN" b="0" i="0" u="none" strike="noStrike" baseline="0" dirty="0">
                <a:latin typeface="Times New Roman" panose="02020603050405020304" pitchFamily="18" charset="0"/>
                <a:cs typeface="Times New Roman" panose="02020603050405020304" pitchFamily="18" charset="0"/>
              </a:rPr>
              <a:t>,</a:t>
            </a:r>
          </a:p>
          <a:p>
            <a:pPr algn="l"/>
            <a:r>
              <a:rPr lang="en-IN" b="0" i="0" u="none" strike="noStrike" baseline="0" dirty="0">
                <a:latin typeface="Times New Roman" panose="02020603050405020304" pitchFamily="18" charset="0"/>
                <a:cs typeface="Times New Roman" panose="02020603050405020304" pitchFamily="18" charset="0"/>
              </a:rPr>
              <a:t>[</a:t>
            </a:r>
            <a:r>
              <a:rPr lang="en-IN" b="0" i="0" u="none" strike="noStrike" baseline="0" dirty="0" err="1">
                <a:latin typeface="Times New Roman" panose="02020603050405020304" pitchFamily="18" charset="0"/>
                <a:cs typeface="Times New Roman" panose="02020603050405020304" pitchFamily="18" charset="0"/>
              </a:rPr>
              <a:t>SYS_unlink</a:t>
            </a:r>
            <a:r>
              <a:rPr lang="en-IN" b="0" i="0" u="none" strike="noStrike" baseline="0" dirty="0">
                <a:latin typeface="Times New Roman" panose="02020603050405020304" pitchFamily="18" charset="0"/>
                <a:cs typeface="Times New Roman" panose="02020603050405020304" pitchFamily="18" charset="0"/>
              </a:rPr>
              <a:t>] </a:t>
            </a:r>
            <a:r>
              <a:rPr lang="en-IN" b="0" i="0" u="none" strike="noStrike" baseline="0" dirty="0" err="1">
                <a:latin typeface="Times New Roman" panose="02020603050405020304" pitchFamily="18" charset="0"/>
                <a:cs typeface="Times New Roman" panose="02020603050405020304" pitchFamily="18" charset="0"/>
              </a:rPr>
              <a:t>sys_unlink</a:t>
            </a:r>
            <a:r>
              <a:rPr lang="en-IN" b="0" i="0" u="none" strike="noStrike" baseline="0" dirty="0">
                <a:latin typeface="Times New Roman" panose="02020603050405020304" pitchFamily="18" charset="0"/>
                <a:cs typeface="Times New Roman" panose="02020603050405020304" pitchFamily="18" charset="0"/>
              </a:rPr>
              <a:t>,</a:t>
            </a:r>
          </a:p>
          <a:p>
            <a:pPr algn="l"/>
            <a:r>
              <a:rPr lang="en-IN" b="0" i="0" u="none" strike="noStrike" baseline="0" dirty="0">
                <a:latin typeface="Times New Roman" panose="02020603050405020304" pitchFamily="18" charset="0"/>
                <a:cs typeface="Times New Roman" panose="02020603050405020304" pitchFamily="18" charset="0"/>
              </a:rPr>
              <a:t>[</a:t>
            </a:r>
            <a:r>
              <a:rPr lang="en-IN" b="0" i="0" u="none" strike="noStrike" baseline="0" dirty="0" err="1">
                <a:latin typeface="Times New Roman" panose="02020603050405020304" pitchFamily="18" charset="0"/>
                <a:cs typeface="Times New Roman" panose="02020603050405020304" pitchFamily="18" charset="0"/>
              </a:rPr>
              <a:t>SYS_wait</a:t>
            </a:r>
            <a:r>
              <a:rPr lang="en-IN" b="0" i="0" u="none" strike="noStrike" baseline="0" dirty="0">
                <a:latin typeface="Times New Roman" panose="02020603050405020304" pitchFamily="18" charset="0"/>
                <a:cs typeface="Times New Roman" panose="02020603050405020304" pitchFamily="18" charset="0"/>
              </a:rPr>
              <a:t>] </a:t>
            </a:r>
            <a:r>
              <a:rPr lang="en-IN" b="0" i="0" u="none" strike="noStrike" baseline="0" dirty="0" err="1">
                <a:latin typeface="Times New Roman" panose="02020603050405020304" pitchFamily="18" charset="0"/>
                <a:cs typeface="Times New Roman" panose="02020603050405020304" pitchFamily="18" charset="0"/>
              </a:rPr>
              <a:t>sys_wait</a:t>
            </a:r>
            <a:r>
              <a:rPr lang="en-IN" b="0" i="0" u="none" strike="noStrike" baseline="0" dirty="0">
                <a:latin typeface="Times New Roman" panose="02020603050405020304" pitchFamily="18" charset="0"/>
                <a:cs typeface="Times New Roman" panose="02020603050405020304" pitchFamily="18" charset="0"/>
              </a:rPr>
              <a:t>,</a:t>
            </a:r>
          </a:p>
          <a:p>
            <a:pPr algn="l"/>
            <a:r>
              <a:rPr lang="en-IN" b="0" i="0" u="none" strike="noStrike" baseline="0" dirty="0">
                <a:latin typeface="Times New Roman" panose="02020603050405020304" pitchFamily="18" charset="0"/>
                <a:cs typeface="Times New Roman" panose="02020603050405020304" pitchFamily="18" charset="0"/>
              </a:rPr>
              <a:t>[</a:t>
            </a:r>
            <a:r>
              <a:rPr lang="en-IN" b="0" i="0" u="none" strike="noStrike" baseline="0" dirty="0" err="1">
                <a:latin typeface="Times New Roman" panose="02020603050405020304" pitchFamily="18" charset="0"/>
                <a:cs typeface="Times New Roman" panose="02020603050405020304" pitchFamily="18" charset="0"/>
              </a:rPr>
              <a:t>SYS_write</a:t>
            </a:r>
            <a:r>
              <a:rPr lang="en-IN" b="0" i="0" u="none" strike="noStrike" baseline="0" dirty="0">
                <a:latin typeface="Times New Roman" panose="02020603050405020304" pitchFamily="18" charset="0"/>
                <a:cs typeface="Times New Roman" panose="02020603050405020304" pitchFamily="18" charset="0"/>
              </a:rPr>
              <a:t>] </a:t>
            </a:r>
            <a:r>
              <a:rPr lang="en-IN" b="0" i="0" u="none" strike="noStrike" baseline="0" dirty="0" err="1">
                <a:latin typeface="Times New Roman" panose="02020603050405020304" pitchFamily="18" charset="0"/>
                <a:cs typeface="Times New Roman" panose="02020603050405020304" pitchFamily="18" charset="0"/>
              </a:rPr>
              <a:t>sys_write</a:t>
            </a:r>
            <a:r>
              <a:rPr lang="en-IN" b="0" i="0" u="none" strike="noStrike" baseline="0" dirty="0">
                <a:latin typeface="Times New Roman" panose="02020603050405020304" pitchFamily="18" charset="0"/>
                <a:cs typeface="Times New Roman" panose="02020603050405020304" pitchFamily="18" charset="0"/>
              </a:rPr>
              <a:t>,</a:t>
            </a:r>
          </a:p>
          <a:p>
            <a:pPr algn="l"/>
            <a:r>
              <a:rPr lang="en-IN" b="0" i="0" u="none" strike="noStrike" baseline="0" dirty="0">
                <a:latin typeface="Times New Roman" panose="02020603050405020304" pitchFamily="18" charset="0"/>
                <a:cs typeface="Times New Roman" panose="02020603050405020304" pitchFamily="18" charset="0"/>
              </a:rPr>
              <a:t>};</a:t>
            </a:r>
          </a:p>
          <a:p>
            <a:pPr algn="l"/>
            <a:endParaRPr lang="en-IN"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DEDE2523-C81D-4C02-8668-347245E0DBED}"/>
              </a:ext>
            </a:extLst>
          </p:cNvPr>
          <p:cNvSpPr txBox="1"/>
          <p:nvPr/>
        </p:nvSpPr>
        <p:spPr>
          <a:xfrm>
            <a:off x="399481" y="5125334"/>
            <a:ext cx="6102626" cy="1477328"/>
          </a:xfrm>
          <a:prstGeom prst="rect">
            <a:avLst/>
          </a:prstGeom>
          <a:noFill/>
        </p:spPr>
        <p:txBody>
          <a:bodyPr wrap="square">
            <a:spAutoFit/>
          </a:bodyPr>
          <a:lstStyle/>
          <a:p>
            <a:pPr algn="just"/>
            <a:r>
              <a:rPr lang="en-US" b="0" i="0" u="none" strike="noStrike" baseline="0" dirty="0">
                <a:latin typeface="URWPalladioL-Roma"/>
              </a:rPr>
              <a:t>The return path is pretty easy. First, the system call returns an integer value, which the code in </a:t>
            </a:r>
            <a:r>
              <a:rPr lang="en-US" b="0" i="0" u="none" strike="noStrike" baseline="0" dirty="0" err="1">
                <a:latin typeface="NimbusMonL-Regu"/>
              </a:rPr>
              <a:t>syscall</a:t>
            </a:r>
            <a:r>
              <a:rPr lang="en-US" b="0" i="0" u="none" strike="noStrike" baseline="0" dirty="0">
                <a:latin typeface="NimbusMonL-Regu"/>
              </a:rPr>
              <a:t>() </a:t>
            </a:r>
            <a:r>
              <a:rPr lang="en-US" b="0" i="0" u="none" strike="noStrike" baseline="0" dirty="0">
                <a:latin typeface="URWPalladioL-Roma"/>
              </a:rPr>
              <a:t>grabs and places into the </a:t>
            </a:r>
            <a:r>
              <a:rPr lang="en-US" b="0" i="0" u="none" strike="noStrike" baseline="0" dirty="0" err="1">
                <a:latin typeface="NimbusMonL-Regu"/>
              </a:rPr>
              <a:t>eax</a:t>
            </a:r>
            <a:r>
              <a:rPr lang="en-US" b="0" i="0" u="none" strike="noStrike" baseline="0" dirty="0">
                <a:latin typeface="NimbusMonL-Regu"/>
              </a:rPr>
              <a:t> </a:t>
            </a:r>
            <a:r>
              <a:rPr lang="en-US" b="0" i="0" u="none" strike="noStrike" baseline="0" dirty="0">
                <a:latin typeface="URWPalladioL-Roma"/>
              </a:rPr>
              <a:t>field of the </a:t>
            </a:r>
            <a:r>
              <a:rPr lang="en-US" b="0" i="0" u="none" strike="noStrike" baseline="0" dirty="0" err="1">
                <a:latin typeface="URWPalladioL-Roma"/>
              </a:rPr>
              <a:t>trapframe</a:t>
            </a:r>
            <a:r>
              <a:rPr lang="en-US" b="0" i="0" u="none" strike="noStrike" baseline="0" dirty="0">
                <a:latin typeface="URWPalladioL-Roma"/>
              </a:rPr>
              <a:t>. The code then returns into </a:t>
            </a:r>
            <a:r>
              <a:rPr lang="en-US" b="0" i="0" u="none" strike="noStrike" baseline="0" dirty="0">
                <a:latin typeface="NimbusMonL-Regu"/>
              </a:rPr>
              <a:t>trap()</a:t>
            </a:r>
            <a:r>
              <a:rPr lang="en-US" b="0" i="0" u="none" strike="noStrike" baseline="0" dirty="0">
                <a:latin typeface="URWPalladioL-Roma"/>
              </a:rPr>
              <a:t>, which simply returns into where it was called from in the assembly trap handler.</a:t>
            </a:r>
          </a:p>
        </p:txBody>
      </p:sp>
    </p:spTree>
    <p:extLst>
      <p:ext uri="{BB962C8B-B14F-4D97-AF65-F5344CB8AC3E}">
        <p14:creationId xmlns:p14="http://schemas.microsoft.com/office/powerpoint/2010/main" val="1515709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5" name="Rectangle 2">
            <a:extLst>
              <a:ext uri="{FF2B5EF4-FFF2-40B4-BE49-F238E27FC236}">
                <a16:creationId xmlns:a16="http://schemas.microsoft.com/office/drawing/2014/main" id="{0DF66DE9-4E62-440A-B91D-AF3CCE1FFF41}"/>
              </a:ext>
            </a:extLst>
          </p:cNvPr>
          <p:cNvSpPr txBox="1">
            <a:spLocks noChangeArrowheads="1"/>
          </p:cNvSpPr>
          <p:nvPr/>
        </p:nvSpPr>
        <p:spPr>
          <a:xfrm>
            <a:off x="284321" y="6183"/>
            <a:ext cx="7656443" cy="6953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IN" sz="2400" b="1" i="0" u="none" strike="noStrike" baseline="0" dirty="0">
                <a:solidFill>
                  <a:srgbClr val="C00000"/>
                </a:solidFill>
                <a:latin typeface="URWPalladioL-Roma"/>
              </a:rPr>
              <a:t>7 The Return Path</a:t>
            </a:r>
          </a:p>
        </p:txBody>
      </p:sp>
      <p:sp>
        <p:nvSpPr>
          <p:cNvPr id="4" name="TextBox 3">
            <a:extLst>
              <a:ext uri="{FF2B5EF4-FFF2-40B4-BE49-F238E27FC236}">
                <a16:creationId xmlns:a16="http://schemas.microsoft.com/office/drawing/2014/main" id="{E565FFD2-AC82-4060-B5F2-8A27CBA527B2}"/>
              </a:ext>
            </a:extLst>
          </p:cNvPr>
          <p:cNvSpPr txBox="1"/>
          <p:nvPr/>
        </p:nvSpPr>
        <p:spPr>
          <a:xfrm>
            <a:off x="4722389" y="1076691"/>
            <a:ext cx="6396808" cy="3416320"/>
          </a:xfrm>
          <a:prstGeom prst="rect">
            <a:avLst/>
          </a:prstGeom>
          <a:noFill/>
        </p:spPr>
        <p:txBody>
          <a:bodyPr wrap="square">
            <a:spAutoFit/>
          </a:bodyPr>
          <a:lstStyle/>
          <a:p>
            <a:pPr algn="just"/>
            <a:endParaRPr lang="en-US" b="0" i="0" u="none" strike="noStrike" baseline="0" dirty="0">
              <a:latin typeface="URWPalladioL-Roma"/>
            </a:endParaRPr>
          </a:p>
          <a:p>
            <a:pPr algn="just"/>
            <a:r>
              <a:rPr lang="en-US" b="0" i="0" u="none" strike="noStrike" baseline="0" dirty="0">
                <a:latin typeface="URWPalladioL-Roma"/>
              </a:rPr>
              <a:t>This return code doesn’t do too much, just making sure to pop the relevant values off the stack to restore the context of the running process. Finally, one more special instruction is called: </a:t>
            </a:r>
            <a:r>
              <a:rPr lang="en-US" b="1" i="0" u="none" strike="noStrike" baseline="0" dirty="0" err="1">
                <a:latin typeface="NimbusMonL-Regu"/>
              </a:rPr>
              <a:t>iret</a:t>
            </a:r>
            <a:r>
              <a:rPr lang="en-US" b="0" i="0" u="none" strike="noStrike" baseline="0" dirty="0">
                <a:latin typeface="URWPalladioL-Roma"/>
              </a:rPr>
              <a:t>, or the </a:t>
            </a:r>
            <a:r>
              <a:rPr lang="en-US" b="1" i="0" u="none" strike="noStrike" baseline="0" dirty="0">
                <a:latin typeface="URWPalladioL-Bold"/>
              </a:rPr>
              <a:t>return-from-trap </a:t>
            </a:r>
            <a:r>
              <a:rPr lang="en-US" b="0" i="0" u="none" strike="noStrike" baseline="0" dirty="0">
                <a:latin typeface="URWPalladioL-Roma"/>
              </a:rPr>
              <a:t>instruction. This instruction is similar to a return from a procedure call, but simultaneously lowers the privilege level back to user mode and jumps back to the instruction immediately following the </a:t>
            </a:r>
            <a:r>
              <a:rPr lang="en-US" b="0" i="0" u="none" strike="noStrike" baseline="0" dirty="0">
                <a:latin typeface="NimbusMonL-Regu"/>
              </a:rPr>
              <a:t>int </a:t>
            </a:r>
            <a:r>
              <a:rPr lang="en-US" b="0" i="0" u="none" strike="noStrike" baseline="0" dirty="0">
                <a:latin typeface="URWPalladioL-Roma"/>
              </a:rPr>
              <a:t>instruction called to invoke the system call, restoring all the state that has been saved into the trap frame. At this point, the user stub for </a:t>
            </a:r>
            <a:r>
              <a:rPr lang="en-US" b="0" i="0" u="none" strike="noStrike" baseline="0" dirty="0">
                <a:latin typeface="NimbusMonL-Regu"/>
              </a:rPr>
              <a:t>read() </a:t>
            </a:r>
            <a:r>
              <a:rPr lang="en-US" b="0" i="0" u="none" strike="noStrike" baseline="0" dirty="0">
                <a:latin typeface="URWPalladioL-Roma"/>
              </a:rPr>
              <a:t>is run again, which just uses a normal return-from-procedure-call instruction (</a:t>
            </a:r>
            <a:r>
              <a:rPr lang="en-US" b="0" i="0" u="none" strike="noStrike" baseline="0" dirty="0">
                <a:latin typeface="NimbusMonL-Regu"/>
              </a:rPr>
              <a:t>ret</a:t>
            </a:r>
            <a:r>
              <a:rPr lang="en-US" b="0" i="0" u="none" strike="noStrike" baseline="0" dirty="0">
                <a:latin typeface="URWPalladioL-Roma"/>
              </a:rPr>
              <a:t>) in order to return to the caller.</a:t>
            </a:r>
            <a:endParaRPr lang="en-IN" dirty="0"/>
          </a:p>
        </p:txBody>
      </p:sp>
      <p:sp>
        <p:nvSpPr>
          <p:cNvPr id="16" name="TextBox 15">
            <a:extLst>
              <a:ext uri="{FF2B5EF4-FFF2-40B4-BE49-F238E27FC236}">
                <a16:creationId xmlns:a16="http://schemas.microsoft.com/office/drawing/2014/main" id="{09C5A67A-55C9-411F-9C6F-724E2F9BAC8E}"/>
              </a:ext>
            </a:extLst>
          </p:cNvPr>
          <p:cNvSpPr txBox="1"/>
          <p:nvPr/>
        </p:nvSpPr>
        <p:spPr>
          <a:xfrm>
            <a:off x="548784" y="1508814"/>
            <a:ext cx="3689897" cy="2862322"/>
          </a:xfrm>
          <a:prstGeom prst="rect">
            <a:avLst/>
          </a:prstGeom>
          <a:noFill/>
        </p:spPr>
        <p:txBody>
          <a:bodyPr wrap="square">
            <a:spAutoFit/>
          </a:bodyPr>
          <a:lstStyle/>
          <a:p>
            <a:pPr algn="l"/>
            <a:r>
              <a:rPr lang="en-US" sz="1800" b="0" i="0" u="none" strike="noStrike" baseline="0" dirty="0">
                <a:latin typeface="Times New Roman" panose="02020603050405020304" pitchFamily="18" charset="0"/>
                <a:cs typeface="Times New Roman" panose="02020603050405020304" pitchFamily="18" charset="0"/>
              </a:rPr>
              <a:t># Return falls through to </a:t>
            </a:r>
            <a:r>
              <a:rPr lang="en-US" sz="1800" b="0" i="0" u="none" strike="noStrike" baseline="0" dirty="0" err="1">
                <a:latin typeface="Times New Roman" panose="02020603050405020304" pitchFamily="18" charset="0"/>
                <a:cs typeface="Times New Roman" panose="02020603050405020304" pitchFamily="18" charset="0"/>
              </a:rPr>
              <a:t>trapret</a:t>
            </a:r>
            <a:r>
              <a:rPr lang="en-US" sz="1800" b="0" i="0" u="none" strike="noStrike" baseline="0" dirty="0">
                <a:latin typeface="Times New Roman" panose="02020603050405020304" pitchFamily="18" charset="0"/>
                <a:cs typeface="Times New Roman" panose="02020603050405020304" pitchFamily="18" charset="0"/>
              </a:rPr>
              <a:t>...</a:t>
            </a:r>
          </a:p>
          <a:p>
            <a:pPr algn="l"/>
            <a:r>
              <a:rPr lang="en-IN" sz="1800" b="0" i="0" u="none" strike="noStrike" baseline="0" dirty="0">
                <a:latin typeface="Times New Roman" panose="02020603050405020304" pitchFamily="18" charset="0"/>
                <a:cs typeface="Times New Roman" panose="02020603050405020304" pitchFamily="18" charset="0"/>
              </a:rPr>
              <a:t>.</a:t>
            </a:r>
            <a:r>
              <a:rPr lang="en-IN" sz="1800" b="0" i="0" u="none" strike="noStrike" baseline="0" dirty="0" err="1">
                <a:latin typeface="Times New Roman" panose="02020603050405020304" pitchFamily="18" charset="0"/>
                <a:cs typeface="Times New Roman" panose="02020603050405020304" pitchFamily="18" charset="0"/>
              </a:rPr>
              <a:t>globl</a:t>
            </a:r>
            <a:r>
              <a:rPr lang="en-IN" sz="1800" b="0" i="0" u="none" strike="noStrike" baseline="0" dirty="0">
                <a:latin typeface="Times New Roman" panose="02020603050405020304" pitchFamily="18" charset="0"/>
                <a:cs typeface="Times New Roman" panose="02020603050405020304" pitchFamily="18" charset="0"/>
              </a:rPr>
              <a:t> </a:t>
            </a:r>
            <a:r>
              <a:rPr lang="en-IN" sz="1800" b="0" i="0" u="none" strike="noStrike" baseline="0" dirty="0" err="1">
                <a:latin typeface="Times New Roman" panose="02020603050405020304" pitchFamily="18" charset="0"/>
                <a:cs typeface="Times New Roman" panose="02020603050405020304" pitchFamily="18" charset="0"/>
              </a:rPr>
              <a:t>trapret</a:t>
            </a:r>
            <a:endParaRPr lang="en-IN" sz="1800" b="0" i="0" u="none" strike="noStrike" baseline="0" dirty="0">
              <a:latin typeface="Times New Roman" panose="02020603050405020304" pitchFamily="18" charset="0"/>
              <a:cs typeface="Times New Roman" panose="02020603050405020304" pitchFamily="18" charset="0"/>
            </a:endParaRPr>
          </a:p>
          <a:p>
            <a:pPr algn="l"/>
            <a:r>
              <a:rPr lang="en-IN" sz="1800" b="0" i="0" u="none" strike="noStrike" baseline="0" dirty="0" err="1">
                <a:latin typeface="Times New Roman" panose="02020603050405020304" pitchFamily="18" charset="0"/>
                <a:cs typeface="Times New Roman" panose="02020603050405020304" pitchFamily="18" charset="0"/>
              </a:rPr>
              <a:t>trapret</a:t>
            </a:r>
            <a:r>
              <a:rPr lang="en-IN" sz="1800" b="0" i="0" u="none" strike="noStrike" baseline="0" dirty="0">
                <a:latin typeface="Times New Roman" panose="02020603050405020304" pitchFamily="18" charset="0"/>
                <a:cs typeface="Times New Roman" panose="02020603050405020304" pitchFamily="18" charset="0"/>
              </a:rPr>
              <a:t>:</a:t>
            </a:r>
          </a:p>
          <a:p>
            <a:pPr algn="l"/>
            <a:r>
              <a:rPr lang="en-IN" sz="1800" b="0" i="0" u="none" strike="noStrike" baseline="0" dirty="0" err="1">
                <a:latin typeface="Times New Roman" panose="02020603050405020304" pitchFamily="18" charset="0"/>
                <a:cs typeface="Times New Roman" panose="02020603050405020304" pitchFamily="18" charset="0"/>
              </a:rPr>
              <a:t>popal</a:t>
            </a:r>
            <a:endParaRPr lang="en-IN" sz="1800" b="0" i="0" u="none" strike="noStrike" baseline="0" dirty="0">
              <a:latin typeface="Times New Roman" panose="02020603050405020304" pitchFamily="18" charset="0"/>
              <a:cs typeface="Times New Roman" panose="02020603050405020304" pitchFamily="18" charset="0"/>
            </a:endParaRPr>
          </a:p>
          <a:p>
            <a:pPr algn="l"/>
            <a:r>
              <a:rPr lang="en-IN" sz="1800" b="0" i="0" u="none" strike="noStrike" baseline="0" dirty="0" err="1">
                <a:latin typeface="Times New Roman" panose="02020603050405020304" pitchFamily="18" charset="0"/>
                <a:cs typeface="Times New Roman" panose="02020603050405020304" pitchFamily="18" charset="0"/>
              </a:rPr>
              <a:t>popl</a:t>
            </a:r>
            <a:r>
              <a:rPr lang="en-IN" sz="1800" b="0" i="0" u="none" strike="noStrike" baseline="0" dirty="0">
                <a:latin typeface="Times New Roman" panose="02020603050405020304" pitchFamily="18" charset="0"/>
                <a:cs typeface="Times New Roman" panose="02020603050405020304" pitchFamily="18" charset="0"/>
              </a:rPr>
              <a:t> %es</a:t>
            </a:r>
          </a:p>
          <a:p>
            <a:pPr algn="l"/>
            <a:r>
              <a:rPr lang="en-IN" sz="1800" b="0" i="0" u="none" strike="noStrike" baseline="0" dirty="0" err="1">
                <a:latin typeface="Times New Roman" panose="02020603050405020304" pitchFamily="18" charset="0"/>
                <a:cs typeface="Times New Roman" panose="02020603050405020304" pitchFamily="18" charset="0"/>
              </a:rPr>
              <a:t>popl</a:t>
            </a:r>
            <a:r>
              <a:rPr lang="en-IN" sz="1800" b="0" i="0" u="none" strike="noStrike" baseline="0" dirty="0">
                <a:latin typeface="Times New Roman" panose="02020603050405020304" pitchFamily="18" charset="0"/>
                <a:cs typeface="Times New Roman" panose="02020603050405020304" pitchFamily="18" charset="0"/>
              </a:rPr>
              <a:t> %ds</a:t>
            </a:r>
          </a:p>
          <a:p>
            <a:pPr algn="l"/>
            <a:r>
              <a:rPr lang="en-US" sz="1800" b="0" i="0" u="none" strike="noStrike" baseline="0" dirty="0" err="1">
                <a:latin typeface="Times New Roman" panose="02020603050405020304" pitchFamily="18" charset="0"/>
                <a:cs typeface="Times New Roman" panose="02020603050405020304" pitchFamily="18" charset="0"/>
              </a:rPr>
              <a:t>addl</a:t>
            </a:r>
            <a:r>
              <a:rPr lang="en-US" sz="1800" b="0" i="0" u="none" strike="noStrike" baseline="0" dirty="0">
                <a:latin typeface="Times New Roman" panose="02020603050405020304" pitchFamily="18" charset="0"/>
                <a:cs typeface="Times New Roman" panose="02020603050405020304" pitchFamily="18" charset="0"/>
              </a:rPr>
              <a:t> $0x8, %</a:t>
            </a:r>
            <a:r>
              <a:rPr lang="en-US" sz="1800" b="0" i="0" u="none" strike="noStrike" baseline="0" dirty="0" err="1">
                <a:latin typeface="Times New Roman" panose="02020603050405020304" pitchFamily="18" charset="0"/>
                <a:cs typeface="Times New Roman" panose="02020603050405020304" pitchFamily="18" charset="0"/>
              </a:rPr>
              <a:t>esp</a:t>
            </a:r>
            <a:r>
              <a:rPr lang="en-US" sz="1800" b="0" i="0" u="none" strike="noStrike" baseline="0" dirty="0">
                <a:latin typeface="Times New Roman" panose="02020603050405020304" pitchFamily="18" charset="0"/>
                <a:cs typeface="Times New Roman" panose="02020603050405020304" pitchFamily="18" charset="0"/>
              </a:rPr>
              <a:t> # </a:t>
            </a:r>
            <a:r>
              <a:rPr lang="en-US" sz="1800" b="0" i="0" u="none" strike="noStrike" baseline="0" dirty="0" err="1">
                <a:latin typeface="Times New Roman" panose="02020603050405020304" pitchFamily="18" charset="0"/>
                <a:cs typeface="Times New Roman" panose="02020603050405020304" pitchFamily="18" charset="0"/>
              </a:rPr>
              <a:t>trapno</a:t>
            </a:r>
            <a:r>
              <a:rPr lang="en-US" sz="1800" b="0" i="0" u="none" strike="noStrike" baseline="0" dirty="0">
                <a:latin typeface="Times New Roman" panose="02020603050405020304" pitchFamily="18" charset="0"/>
                <a:cs typeface="Times New Roman" panose="02020603050405020304" pitchFamily="18" charset="0"/>
              </a:rPr>
              <a:t> and </a:t>
            </a:r>
            <a:r>
              <a:rPr lang="en-US" sz="1800" b="0" i="0" u="none" strike="noStrike" baseline="0" dirty="0" err="1">
                <a:latin typeface="Times New Roman" panose="02020603050405020304" pitchFamily="18" charset="0"/>
                <a:cs typeface="Times New Roman" panose="02020603050405020304" pitchFamily="18" charset="0"/>
              </a:rPr>
              <a:t>errcode</a:t>
            </a:r>
            <a:endParaRPr lang="en-US" sz="1800" b="0" i="0" u="none" strike="noStrike" baseline="0" dirty="0">
              <a:latin typeface="Times New Roman" panose="02020603050405020304" pitchFamily="18" charset="0"/>
              <a:cs typeface="Times New Roman" panose="02020603050405020304" pitchFamily="18" charset="0"/>
            </a:endParaRPr>
          </a:p>
          <a:p>
            <a:pPr algn="l"/>
            <a:r>
              <a:rPr lang="en-IN" sz="1800" b="0" i="0" u="none" strike="noStrike" baseline="0" dirty="0" err="1">
                <a:latin typeface="Times New Roman" panose="02020603050405020304" pitchFamily="18" charset="0"/>
                <a:cs typeface="Times New Roman" panose="02020603050405020304" pitchFamily="18" charset="0"/>
              </a:rPr>
              <a:t>iret</a:t>
            </a:r>
            <a:endParaRPr lang="en-IN" sz="1800" b="0" i="0" u="none" strike="noStrike" baseline="0" dirty="0">
              <a:latin typeface="Times New Roman" panose="02020603050405020304" pitchFamily="18" charset="0"/>
              <a:cs typeface="Times New Roman" panose="02020603050405020304" pitchFamily="18" charset="0"/>
            </a:endParaRPr>
          </a:p>
          <a:p>
            <a:pPr algn="l"/>
            <a:endParaRPr lang="fr-FR" sz="1800" b="0" i="0" u="none" strike="noStrike" baseline="0" dirty="0">
              <a:latin typeface="Times New Roman" panose="02020603050405020304" pitchFamily="18" charset="0"/>
              <a:cs typeface="Times New Roman" panose="02020603050405020304" pitchFamily="18" charset="0"/>
            </a:endParaRPr>
          </a:p>
          <a:p>
            <a:pPr algn="l"/>
            <a:r>
              <a:rPr lang="fr-FR" sz="1800" b="0" i="0" u="none" strike="noStrike" baseline="0" dirty="0">
                <a:latin typeface="Times New Roman" panose="02020603050405020304" pitchFamily="18" charset="0"/>
                <a:cs typeface="Times New Roman" panose="02020603050405020304" pitchFamily="18" charset="0"/>
              </a:rPr>
              <a:t>File: </a:t>
            </a:r>
            <a:r>
              <a:rPr lang="fr-FR" sz="1800" b="0" i="0" u="none" strike="noStrike" baseline="0" dirty="0" err="1">
                <a:latin typeface="Times New Roman" panose="02020603050405020304" pitchFamily="18" charset="0"/>
                <a:cs typeface="Times New Roman" panose="02020603050405020304" pitchFamily="18" charset="0"/>
              </a:rPr>
              <a:t>trapasm.S</a:t>
            </a:r>
            <a:endParaRPr lang="fr-FR" sz="1800" b="0" i="0" u="none" strike="noStrike" baseline="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8816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4" name="Rectangle 2">
            <a:extLst>
              <a:ext uri="{FF2B5EF4-FFF2-40B4-BE49-F238E27FC236}">
                <a16:creationId xmlns:a16="http://schemas.microsoft.com/office/drawing/2014/main" id="{3CD044E6-E250-499E-AB45-F18AA03805CE}"/>
              </a:ext>
            </a:extLst>
          </p:cNvPr>
          <p:cNvSpPr txBox="1">
            <a:spLocks noChangeArrowheads="1"/>
          </p:cNvSpPr>
          <p:nvPr/>
        </p:nvSpPr>
        <p:spPr>
          <a:xfrm>
            <a:off x="338866" y="6095"/>
            <a:ext cx="7656443" cy="6953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IN" sz="1800" b="1" dirty="0">
                <a:solidFill>
                  <a:srgbClr val="C00000"/>
                </a:solidFill>
                <a:latin typeface="Times New Roman" panose="02020603050405020304" pitchFamily="18" charset="0"/>
                <a:ea typeface="Times New Roman" panose="02020603050405020304" pitchFamily="18" charset="0"/>
              </a:rPr>
              <a:t>D</a:t>
            </a:r>
            <a:r>
              <a:rPr lang="en-IN" sz="1800" b="1" dirty="0">
                <a:solidFill>
                  <a:srgbClr val="C00000"/>
                </a:solidFill>
                <a:effectLst/>
                <a:latin typeface="Times New Roman" panose="02020603050405020304" pitchFamily="18" charset="0"/>
                <a:ea typeface="Times New Roman" panose="02020603050405020304" pitchFamily="18" charset="0"/>
              </a:rPr>
              <a:t>ifference between System Call and an Interrupt</a:t>
            </a:r>
            <a:endParaRPr lang="en-IN" sz="2200" b="1" i="0" u="none" strike="noStrike" baseline="0" dirty="0">
              <a:solidFill>
                <a:srgbClr val="C00000"/>
              </a:solidFill>
              <a:latin typeface="URWPalladioL-Roma"/>
            </a:endParaRPr>
          </a:p>
        </p:txBody>
      </p:sp>
      <p:pic>
        <p:nvPicPr>
          <p:cNvPr id="6" name="Picture 5">
            <a:extLst>
              <a:ext uri="{FF2B5EF4-FFF2-40B4-BE49-F238E27FC236}">
                <a16:creationId xmlns:a16="http://schemas.microsoft.com/office/drawing/2014/main" id="{129781F2-57D6-4673-B7D8-47CCECE3528E}"/>
              </a:ext>
            </a:extLst>
          </p:cNvPr>
          <p:cNvPicPr>
            <a:picLocks noChangeAspect="1"/>
          </p:cNvPicPr>
          <p:nvPr/>
        </p:nvPicPr>
        <p:blipFill>
          <a:blip r:embed="rId3"/>
          <a:stretch>
            <a:fillRect/>
          </a:stretch>
        </p:blipFill>
        <p:spPr>
          <a:xfrm>
            <a:off x="5995546" y="1140215"/>
            <a:ext cx="5265811" cy="4478467"/>
          </a:xfrm>
          <a:prstGeom prst="rect">
            <a:avLst/>
          </a:prstGeom>
        </p:spPr>
      </p:pic>
      <p:sp>
        <p:nvSpPr>
          <p:cNvPr id="17" name="TextBox 16">
            <a:extLst>
              <a:ext uri="{FF2B5EF4-FFF2-40B4-BE49-F238E27FC236}">
                <a16:creationId xmlns:a16="http://schemas.microsoft.com/office/drawing/2014/main" id="{9FAC4846-51F4-4A7B-A49D-DE1ABF7A64AF}"/>
              </a:ext>
            </a:extLst>
          </p:cNvPr>
          <p:cNvSpPr txBox="1"/>
          <p:nvPr/>
        </p:nvSpPr>
        <p:spPr>
          <a:xfrm>
            <a:off x="200897" y="595446"/>
            <a:ext cx="5714710" cy="6186309"/>
          </a:xfrm>
          <a:prstGeom prst="rect">
            <a:avLst/>
          </a:prstGeom>
          <a:noFill/>
        </p:spPr>
        <p:txBody>
          <a:bodyPr wrap="square">
            <a:spAutoFit/>
          </a:bodyPr>
          <a:lstStyle/>
          <a:p>
            <a:pPr marL="123190" marR="74930" algn="just">
              <a:spcAft>
                <a:spcPts val="0"/>
              </a:spcAft>
            </a:pPr>
            <a:r>
              <a:rPr lang="en-IN" dirty="0">
                <a:effectLst/>
                <a:latin typeface="Times New Roman" panose="02020603050405020304" pitchFamily="18" charset="0"/>
                <a:ea typeface="Times New Roman" panose="02020603050405020304" pitchFamily="18" charset="0"/>
              </a:rPr>
              <a:t>A </a:t>
            </a:r>
            <a:r>
              <a:rPr lang="en-IN" b="1" dirty="0">
                <a:effectLst/>
                <a:latin typeface="Times New Roman" panose="02020603050405020304" pitchFamily="18" charset="0"/>
                <a:ea typeface="Times New Roman" panose="02020603050405020304" pitchFamily="18" charset="0"/>
              </a:rPr>
              <a:t>hardware interrupt </a:t>
            </a:r>
            <a:r>
              <a:rPr lang="en-IN" dirty="0">
                <a:effectLst/>
                <a:latin typeface="Times New Roman" panose="02020603050405020304" pitchFamily="18" charset="0"/>
                <a:ea typeface="Times New Roman" panose="02020603050405020304" pitchFamily="18" charset="0"/>
              </a:rPr>
              <a:t>is generated by a hardware attached to the system. </a:t>
            </a:r>
          </a:p>
          <a:p>
            <a:pPr marL="123190" marR="74930" algn="just">
              <a:spcAft>
                <a:spcPts val="0"/>
              </a:spcAft>
            </a:pPr>
            <a:endParaRPr lang="en-IN" dirty="0">
              <a:effectLst/>
              <a:latin typeface="Times New Roman" panose="02020603050405020304" pitchFamily="18" charset="0"/>
              <a:ea typeface="Times New Roman" panose="02020603050405020304" pitchFamily="18" charset="0"/>
            </a:endParaRPr>
          </a:p>
          <a:p>
            <a:pPr marL="123190" marR="74930" algn="just">
              <a:spcAft>
                <a:spcPts val="0"/>
              </a:spcAft>
            </a:pPr>
            <a:r>
              <a:rPr lang="en-IN" dirty="0">
                <a:effectLst/>
                <a:latin typeface="Times New Roman" panose="02020603050405020304" pitchFamily="18" charset="0"/>
                <a:ea typeface="Times New Roman" panose="02020603050405020304" pitchFamily="18" charset="0"/>
              </a:rPr>
              <a:t>For example,</a:t>
            </a:r>
          </a:p>
          <a:p>
            <a:pPr marL="123190" marR="74930" algn="just">
              <a:spcAft>
                <a:spcPts val="0"/>
              </a:spcAft>
            </a:pPr>
            <a:endParaRPr lang="en-IN" dirty="0">
              <a:effectLst/>
              <a:latin typeface="Times New Roman" panose="02020603050405020304" pitchFamily="18" charset="0"/>
              <a:ea typeface="Times New Roman" panose="02020603050405020304" pitchFamily="18" charset="0"/>
            </a:endParaRPr>
          </a:p>
          <a:p>
            <a:pPr marL="123190" marR="74930" algn="just">
              <a:spcAft>
                <a:spcPts val="0"/>
              </a:spcAft>
            </a:pPr>
            <a:r>
              <a:rPr lang="en-IN" dirty="0">
                <a:effectLst/>
                <a:latin typeface="Times New Roman" panose="02020603050405020304" pitchFamily="18" charset="0"/>
                <a:ea typeface="Times New Roman" panose="02020603050405020304" pitchFamily="18" charset="0"/>
              </a:rPr>
              <a:t>The printer attached to the system can generate an interrupt when it completes printing some document</a:t>
            </a:r>
          </a:p>
          <a:p>
            <a:pPr marL="123190" marR="74930" algn="just">
              <a:spcAft>
                <a:spcPts val="0"/>
              </a:spcAft>
            </a:pPr>
            <a:endParaRPr lang="en-IN" dirty="0">
              <a:effectLst/>
              <a:latin typeface="Times New Roman" panose="02020603050405020304" pitchFamily="18" charset="0"/>
              <a:ea typeface="Times New Roman" panose="02020603050405020304" pitchFamily="18" charset="0"/>
            </a:endParaRPr>
          </a:p>
          <a:p>
            <a:pPr marL="123190" marR="74930" algn="just">
              <a:spcAft>
                <a:spcPts val="0"/>
              </a:spcAft>
            </a:pPr>
            <a:r>
              <a:rPr lang="en-US" dirty="0">
                <a:effectLst/>
                <a:latin typeface="Times New Roman" panose="02020603050405020304" pitchFamily="18" charset="0"/>
                <a:ea typeface="Times New Roman" panose="02020603050405020304" pitchFamily="18" charset="0"/>
              </a:rPr>
              <a:t>device such as a keyboard or a network card could assert a particular signal in the CPU and this would cause the CPU to asynchronously execute an interrupt handler corresponding to the device. </a:t>
            </a:r>
          </a:p>
          <a:p>
            <a:pPr marL="123190" marR="74930" algn="just">
              <a:spcAft>
                <a:spcPts val="0"/>
              </a:spcAft>
            </a:pPr>
            <a:endParaRPr lang="en-US" dirty="0">
              <a:latin typeface="Times New Roman" panose="02020603050405020304" pitchFamily="18" charset="0"/>
              <a:ea typeface="Times New Roman" panose="02020603050405020304" pitchFamily="18" charset="0"/>
            </a:endParaRPr>
          </a:p>
          <a:p>
            <a:pPr marL="123190" marR="74930" algn="just">
              <a:spcAft>
                <a:spcPts val="0"/>
              </a:spcAft>
            </a:pPr>
            <a:r>
              <a:rPr lang="en-US" dirty="0">
                <a:effectLst/>
                <a:latin typeface="Times New Roman" panose="02020603050405020304" pitchFamily="18" charset="0"/>
                <a:ea typeface="Times New Roman" panose="02020603050405020304" pitchFamily="18" charset="0"/>
              </a:rPr>
              <a:t>So, this device would typically send a signal to the CPU through an intermediate device such as a PIC or a programmable interrupt controller.</a:t>
            </a:r>
          </a:p>
          <a:p>
            <a:pPr marL="123190" marR="74930" algn="just">
              <a:spcAft>
                <a:spcPts val="0"/>
              </a:spcAft>
            </a:pPr>
            <a:endParaRPr lang="en-US" dirty="0">
              <a:effectLst/>
              <a:latin typeface="Times New Roman" panose="02020603050405020304" pitchFamily="18" charset="0"/>
              <a:ea typeface="Times New Roman" panose="02020603050405020304" pitchFamily="18" charset="0"/>
            </a:endParaRPr>
          </a:p>
          <a:p>
            <a:pPr marL="123190" marR="74930" algn="just"/>
            <a:r>
              <a:rPr lang="en-US" sz="1800" dirty="0">
                <a:effectLst/>
                <a:latin typeface="Calibri" panose="020F0502020204030204" pitchFamily="34" charset="0"/>
                <a:ea typeface="Calibri" panose="020F0502020204030204" pitchFamily="34" charset="0"/>
                <a:cs typeface="Gautami" panose="020B0502040204020203" pitchFamily="34" charset="0"/>
              </a:rPr>
              <a:t>In much the similar way, we have what is known as a Software Interrupt.</a:t>
            </a: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 </a:t>
            </a: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 A software interrupt is generated by a program running on the computer to get attention from the CPU. </a:t>
            </a:r>
            <a:endParaRPr lang="en-IN" sz="1800" dirty="0">
              <a:latin typeface="Calibri" panose="020F0502020204030204" pitchFamily="34" charset="0"/>
              <a:ea typeface="Times New Roman" panose="02020603050405020304" pitchFamily="18" charset="0"/>
              <a:cs typeface="Gautami" panose="020B0502040204020203" pitchFamily="34" charset="0"/>
            </a:endParaRPr>
          </a:p>
          <a:p>
            <a:pPr marL="123190" marR="74930" algn="just">
              <a:spcAft>
                <a:spcPts val="0"/>
              </a:spcAft>
            </a:pP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99391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6" name="TextBox 15">
            <a:extLst>
              <a:ext uri="{FF2B5EF4-FFF2-40B4-BE49-F238E27FC236}">
                <a16:creationId xmlns:a16="http://schemas.microsoft.com/office/drawing/2014/main" id="{945174CB-F5D9-4D18-B0EB-E0D04F217AAE}"/>
              </a:ext>
            </a:extLst>
          </p:cNvPr>
          <p:cNvSpPr txBox="1"/>
          <p:nvPr/>
        </p:nvSpPr>
        <p:spPr>
          <a:xfrm>
            <a:off x="524890" y="285944"/>
            <a:ext cx="7554085" cy="6295057"/>
          </a:xfrm>
          <a:prstGeom prst="rect">
            <a:avLst/>
          </a:prstGeom>
          <a:noFill/>
        </p:spPr>
        <p:txBody>
          <a:bodyPr wrap="square">
            <a:spAutoFit/>
          </a:bodyPr>
          <a:lstStyle/>
          <a:p>
            <a:pPr algn="just" fontAlgn="base">
              <a:lnSpc>
                <a:spcPct val="115000"/>
              </a:lnSpc>
              <a:spcAft>
                <a:spcPts val="1800"/>
              </a:spcAft>
            </a:pPr>
            <a:r>
              <a:rPr lang="en-US" dirty="0">
                <a:effectLst/>
                <a:latin typeface="Times New Roman" panose="02020603050405020304" pitchFamily="18" charset="0"/>
                <a:ea typeface="Times New Roman" panose="02020603050405020304" pitchFamily="18" charset="0"/>
              </a:rPr>
              <a:t>However, unlike having an external device which causes the interrupt, here an instruction in the program would trigger the interrupt. In this particular case, for example, an instruction such as INT would cause the interrupt to occur and the operating system to execute. </a:t>
            </a:r>
          </a:p>
          <a:p>
            <a:pPr algn="just" fontAlgn="base">
              <a:lnSpc>
                <a:spcPct val="115000"/>
              </a:lnSpc>
              <a:spcAft>
                <a:spcPts val="1800"/>
              </a:spcAft>
            </a:pPr>
            <a:r>
              <a:rPr lang="en-US" dirty="0">
                <a:effectLst/>
                <a:latin typeface="Times New Roman" panose="02020603050405020304" pitchFamily="18" charset="0"/>
                <a:ea typeface="Times New Roman" panose="02020603050405020304" pitchFamily="18" charset="0"/>
              </a:rPr>
              <a:t>So, here the instruction is INT x, so x here is the interrupt number</a:t>
            </a:r>
            <a:r>
              <a:rPr lang="en-IN"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It typically has a value less than 256, and it is used to specify or distinguish between software interrupts.</a:t>
            </a:r>
          </a:p>
          <a:p>
            <a:pPr algn="just" fontAlgn="base">
              <a:lnSpc>
                <a:spcPct val="115000"/>
              </a:lnSpc>
              <a:spcAft>
                <a:spcPts val="1000"/>
              </a:spcAft>
            </a:pPr>
            <a:r>
              <a:rPr lang="en-IN" dirty="0">
                <a:effectLst/>
                <a:latin typeface="Times New Roman" panose="02020603050405020304" pitchFamily="18" charset="0"/>
                <a:ea typeface="Times New Roman" panose="02020603050405020304" pitchFamily="18" charset="0"/>
                <a:cs typeface="Gautami" panose="020B0502040204020203" pitchFamily="34" charset="0"/>
              </a:rPr>
              <a:t>So when a particular interrupt gets triggered, from the options present in the entry for that interrupt, the CPU knows which privilege level it should set for executing that interrupt handler.</a:t>
            </a:r>
            <a:endParaRPr lang="en-IN" dirty="0">
              <a:latin typeface="Calibri" panose="020F0502020204030204" pitchFamily="34" charset="0"/>
              <a:ea typeface="Times New Roman" panose="02020603050405020304" pitchFamily="18" charset="0"/>
              <a:cs typeface="Gautami" panose="020B0502040204020203" pitchFamily="34" charset="0"/>
            </a:endParaRPr>
          </a:p>
          <a:p>
            <a:pPr algn="just" fontAlgn="base">
              <a:lnSpc>
                <a:spcPct val="115000"/>
              </a:lnSpc>
              <a:spcAft>
                <a:spcPts val="1000"/>
              </a:spcAft>
            </a:pPr>
            <a:r>
              <a:rPr lang="en-IN" b="1" dirty="0">
                <a:solidFill>
                  <a:srgbClr val="C00000"/>
                </a:solidFill>
                <a:effectLst/>
                <a:latin typeface="Times New Roman" panose="02020603050405020304" pitchFamily="18" charset="0"/>
                <a:ea typeface="Times New Roman" panose="02020603050405020304" pitchFamily="18" charset="0"/>
              </a:rPr>
              <a:t>System call is generally a software interrupt. </a:t>
            </a:r>
            <a:r>
              <a:rPr lang="en-IN" dirty="0">
                <a:effectLst/>
                <a:latin typeface="Times New Roman" panose="02020603050405020304" pitchFamily="18" charset="0"/>
                <a:ea typeface="Times New Roman" panose="02020603050405020304" pitchFamily="18" charset="0"/>
              </a:rPr>
              <a:t>So one important thing to remember is this... </a:t>
            </a:r>
            <a:r>
              <a:rPr lang="en-IN" b="1" dirty="0">
                <a:solidFill>
                  <a:srgbClr val="C00000"/>
                </a:solidFill>
                <a:effectLst/>
                <a:latin typeface="Times New Roman" panose="02020603050405020304" pitchFamily="18" charset="0"/>
                <a:ea typeface="Times New Roman" panose="02020603050405020304" pitchFamily="18" charset="0"/>
              </a:rPr>
              <a:t>Both system calls and interrupts are numbered</a:t>
            </a:r>
          </a:p>
          <a:p>
            <a:pPr algn="just"/>
            <a:r>
              <a:rPr lang="en-IN" dirty="0">
                <a:effectLst/>
                <a:latin typeface="Times New Roman" panose="02020603050405020304" pitchFamily="18" charset="0"/>
                <a:ea typeface="Times New Roman" panose="02020603050405020304" pitchFamily="18" charset="0"/>
                <a:cs typeface="Gautami" panose="020B0502040204020203" pitchFamily="34" charset="0"/>
              </a:rPr>
              <a:t>One major difference between software interrupt and hardware interrupt is the fact that hardware interrupt can be fired at any time. For example, a user typing something on the keyboard will trigger a hardware interrupt, but software interrupt can only be triggered by something which is currently being executed(</a:t>
            </a:r>
            <a:r>
              <a:rPr lang="en-IN" dirty="0" err="1">
                <a:effectLst/>
                <a:latin typeface="Times New Roman" panose="02020603050405020304" pitchFamily="18" charset="0"/>
                <a:ea typeface="Times New Roman" panose="02020603050405020304" pitchFamily="18" charset="0"/>
                <a:cs typeface="Gautami" panose="020B0502040204020203" pitchFamily="34" charset="0"/>
              </a:rPr>
              <a:t>ie</a:t>
            </a:r>
            <a:r>
              <a:rPr lang="en-IN" dirty="0">
                <a:effectLst/>
                <a:latin typeface="Times New Roman" panose="02020603050405020304" pitchFamily="18" charset="0"/>
                <a:ea typeface="Times New Roman" panose="02020603050405020304" pitchFamily="18" charset="0"/>
                <a:cs typeface="Gautami" panose="020B0502040204020203" pitchFamily="34" charset="0"/>
              </a:rPr>
              <a:t>: currently running) by the CPU.</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endParaRPr lang="en-IN"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714B268D-0609-495E-A9BE-196DD92362E0}"/>
              </a:ext>
            </a:extLst>
          </p:cNvPr>
          <p:cNvPicPr>
            <a:picLocks noChangeAspect="1"/>
          </p:cNvPicPr>
          <p:nvPr/>
        </p:nvPicPr>
        <p:blipFill>
          <a:blip r:embed="rId3"/>
          <a:stretch>
            <a:fillRect/>
          </a:stretch>
        </p:blipFill>
        <p:spPr>
          <a:xfrm>
            <a:off x="8132877" y="1858459"/>
            <a:ext cx="3713928" cy="3427025"/>
          </a:xfrm>
          <a:prstGeom prst="rect">
            <a:avLst/>
          </a:prstGeom>
        </p:spPr>
      </p:pic>
    </p:spTree>
    <p:extLst>
      <p:ext uri="{BB962C8B-B14F-4D97-AF65-F5344CB8AC3E}">
        <p14:creationId xmlns:p14="http://schemas.microsoft.com/office/powerpoint/2010/main" val="3119148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8" name="Rectangle 2">
            <a:extLst>
              <a:ext uri="{FF2B5EF4-FFF2-40B4-BE49-F238E27FC236}">
                <a16:creationId xmlns:a16="http://schemas.microsoft.com/office/drawing/2014/main" id="{E3247FDF-C3C4-4826-973A-3CEBE160053F}"/>
              </a:ext>
            </a:extLst>
          </p:cNvPr>
          <p:cNvSpPr txBox="1">
            <a:spLocks noChangeArrowheads="1"/>
          </p:cNvSpPr>
          <p:nvPr/>
        </p:nvSpPr>
        <p:spPr>
          <a:xfrm>
            <a:off x="338866" y="6095"/>
            <a:ext cx="7656443" cy="6953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C00000"/>
                </a:solidFill>
                <a:effectLst/>
                <a:latin typeface="Calibri" panose="020F0502020204030204" pitchFamily="34" charset="0"/>
                <a:ea typeface="Calibri" panose="020F0502020204030204" pitchFamily="34" charset="0"/>
                <a:cs typeface="Gautami" panose="020B0502040204020203" pitchFamily="34" charset="0"/>
              </a:rPr>
              <a:t>where is the software interrupt used? </a:t>
            </a:r>
            <a:endParaRPr lang="en-US" altLang="en-US" sz="2400" b="1" dirty="0">
              <a:solidFill>
                <a:srgbClr val="C00000"/>
              </a:solidFill>
            </a:endParaRPr>
          </a:p>
        </p:txBody>
      </p:sp>
      <p:pic>
        <p:nvPicPr>
          <p:cNvPr id="4" name="Picture 3">
            <a:extLst>
              <a:ext uri="{FF2B5EF4-FFF2-40B4-BE49-F238E27FC236}">
                <a16:creationId xmlns:a16="http://schemas.microsoft.com/office/drawing/2014/main" id="{9E70954B-EDBB-4EBF-8751-ADCFA7DD8109}"/>
              </a:ext>
            </a:extLst>
          </p:cNvPr>
          <p:cNvPicPr>
            <a:picLocks noChangeAspect="1"/>
          </p:cNvPicPr>
          <p:nvPr/>
        </p:nvPicPr>
        <p:blipFill>
          <a:blip r:embed="rId3"/>
          <a:stretch>
            <a:fillRect/>
          </a:stretch>
        </p:blipFill>
        <p:spPr>
          <a:xfrm>
            <a:off x="7327177" y="1397148"/>
            <a:ext cx="4712153" cy="3763633"/>
          </a:xfrm>
          <a:prstGeom prst="rect">
            <a:avLst/>
          </a:prstGeom>
        </p:spPr>
      </p:pic>
      <p:sp>
        <p:nvSpPr>
          <p:cNvPr id="16" name="TextBox 15">
            <a:extLst>
              <a:ext uri="{FF2B5EF4-FFF2-40B4-BE49-F238E27FC236}">
                <a16:creationId xmlns:a16="http://schemas.microsoft.com/office/drawing/2014/main" id="{72439B1D-2373-4F94-900F-985922D4B56B}"/>
              </a:ext>
            </a:extLst>
          </p:cNvPr>
          <p:cNvSpPr txBox="1"/>
          <p:nvPr/>
        </p:nvSpPr>
        <p:spPr>
          <a:xfrm>
            <a:off x="152670" y="599532"/>
            <a:ext cx="6944458" cy="6630020"/>
          </a:xfrm>
          <a:prstGeom prst="rect">
            <a:avLst/>
          </a:prstGeom>
          <a:noFill/>
        </p:spPr>
        <p:txBody>
          <a:bodyPr wrap="square">
            <a:spAutoFit/>
          </a:bodyPr>
          <a:lstStyle/>
          <a:p>
            <a:pPr marL="294640" marR="74930" indent="-171450" algn="just">
              <a:lnSpc>
                <a:spcPct val="150000"/>
              </a:lnSpc>
              <a:spcBef>
                <a:spcPts val="5"/>
              </a:spcBef>
              <a:spcAft>
                <a:spcPts val="0"/>
              </a:spcAft>
              <a:buFont typeface="Wingdings" panose="05000000000000000000" pitchFamily="2" charset="2"/>
              <a:buChar char="Ø"/>
            </a:pPr>
            <a:r>
              <a:rPr lang="en-US" sz="1600" dirty="0">
                <a:effectLst/>
                <a:latin typeface="Times New Roman" panose="02020603050405020304" pitchFamily="18" charset="0"/>
                <a:ea typeface="Times New Roman" panose="02020603050405020304" pitchFamily="18" charset="0"/>
              </a:rPr>
              <a:t>Software interrupts are used to implement system calls. So, as we know a user process could invoke a system call to perform some Kernel operation. For example, it could be to read a file or to write a file, to print something to a monitor, or to send a packet through the network and so on. More specifically, all operating systems implement system calls through one particular software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interrupt.</a:t>
            </a:r>
          </a:p>
          <a:p>
            <a:pPr marL="294640" marR="74930" indent="-171450" algn="just">
              <a:lnSpc>
                <a:spcPct val="150000"/>
              </a:lnSpc>
              <a:spcBef>
                <a:spcPts val="5"/>
              </a:spcBef>
              <a:spcAft>
                <a:spcPts val="0"/>
              </a:spcAft>
              <a:buFont typeface="Wingdings" panose="05000000000000000000" pitchFamily="2" charset="2"/>
              <a:buChar char="Ø"/>
            </a:pPr>
            <a:endParaRPr lang="en-US" sz="1600" dirty="0">
              <a:effectLst/>
              <a:latin typeface="Times New Roman" panose="02020603050405020304" pitchFamily="18" charset="0"/>
              <a:ea typeface="Times New Roman" panose="02020603050405020304" pitchFamily="18" charset="0"/>
            </a:endParaRPr>
          </a:p>
          <a:p>
            <a:pPr marL="408940" marR="70485" indent="-285750" algn="just">
              <a:lnSpc>
                <a:spcPct val="150000"/>
              </a:lnSpc>
              <a:spcAft>
                <a:spcPts val="0"/>
              </a:spcAft>
              <a:buFont typeface="Wingdings" panose="05000000000000000000" pitchFamily="2" charset="2"/>
              <a:buChar char="Ø"/>
            </a:pPr>
            <a:r>
              <a:rPr lang="en-US" sz="1600" dirty="0">
                <a:effectLst/>
                <a:latin typeface="Times New Roman" panose="02020603050405020304" pitchFamily="18" charset="0"/>
                <a:ea typeface="Times New Roman" panose="02020603050405020304" pitchFamily="18" charset="0"/>
              </a:rPr>
              <a:t>For example, in the Linux operating systems, the software interrupt 128 is used to specify system calls. Therefore, in a </a:t>
            </a:r>
            <a:r>
              <a:rPr lang="en-US" sz="1600" b="1" dirty="0">
                <a:effectLst/>
                <a:latin typeface="Times New Roman" panose="02020603050405020304" pitchFamily="18" charset="0"/>
                <a:ea typeface="Times New Roman" panose="02020603050405020304" pitchFamily="18" charset="0"/>
              </a:rPr>
              <a:t>Linux OS, </a:t>
            </a:r>
            <a:r>
              <a:rPr lang="en-US" sz="1600" dirty="0">
                <a:effectLst/>
                <a:latin typeface="Times New Roman" panose="02020603050405020304" pitchFamily="18" charset="0"/>
                <a:ea typeface="Times New Roman" panose="02020603050405020304" pitchFamily="18" charset="0"/>
              </a:rPr>
              <a:t>if I have a </a:t>
            </a:r>
            <a:r>
              <a:rPr lang="en-US" sz="1600" b="1" dirty="0">
                <a:effectLst/>
                <a:latin typeface="Times New Roman" panose="02020603050405020304" pitchFamily="18" charset="0"/>
                <a:ea typeface="Times New Roman" panose="02020603050405020304" pitchFamily="18" charset="0"/>
              </a:rPr>
              <a:t>INT 128 </a:t>
            </a:r>
            <a:r>
              <a:rPr lang="en-US" sz="1600" dirty="0">
                <a:effectLst/>
                <a:latin typeface="Times New Roman" panose="02020603050405020304" pitchFamily="18" charset="0"/>
                <a:ea typeface="Times New Roman" panose="02020603050405020304" pitchFamily="18" charset="0"/>
              </a:rPr>
              <a:t>which is executed in the user process, it would lead to an interrupt that occurs and cause the kernel or the operating system to execute, and thereafter the OS would execute code depending on the interrupt. </a:t>
            </a:r>
          </a:p>
          <a:p>
            <a:pPr marL="123190" marR="70485" algn="just">
              <a:lnSpc>
                <a:spcPct val="150000"/>
              </a:lnSpc>
              <a:spcAft>
                <a:spcPts val="0"/>
              </a:spcAft>
            </a:pPr>
            <a:endParaRPr lang="en-US" sz="1600" dirty="0">
              <a:effectLst/>
              <a:latin typeface="Times New Roman" panose="02020603050405020304" pitchFamily="18" charset="0"/>
              <a:ea typeface="Times New Roman" panose="02020603050405020304" pitchFamily="18" charset="0"/>
            </a:endParaRPr>
          </a:p>
          <a:p>
            <a:pPr marL="408940" marR="70485" indent="-285750" algn="just">
              <a:lnSpc>
                <a:spcPct val="150000"/>
              </a:lnSpc>
              <a:spcAft>
                <a:spcPts val="0"/>
              </a:spcAft>
              <a:buFont typeface="Wingdings" panose="05000000000000000000" pitchFamily="2" charset="2"/>
              <a:buChar char="Ø"/>
            </a:pPr>
            <a:r>
              <a:rPr lang="en-US" sz="1600" dirty="0">
                <a:effectLst/>
                <a:latin typeface="Times New Roman" panose="02020603050405020304" pitchFamily="18" charset="0"/>
                <a:ea typeface="Times New Roman" panose="02020603050405020304" pitchFamily="18" charset="0"/>
              </a:rPr>
              <a:t>In xv6, the software interrupt used to implement system calls is 64 or instruction like </a:t>
            </a:r>
            <a:r>
              <a:rPr lang="en-US" sz="1600" b="1" dirty="0">
                <a:effectLst/>
                <a:latin typeface="Times New Roman" panose="02020603050405020304" pitchFamily="18" charset="0"/>
                <a:ea typeface="Times New Roman" panose="02020603050405020304" pitchFamily="18" charset="0"/>
              </a:rPr>
              <a:t>INT 64 </a:t>
            </a:r>
            <a:r>
              <a:rPr lang="en-US" sz="1600" dirty="0">
                <a:effectLst/>
                <a:latin typeface="Times New Roman" panose="02020603050405020304" pitchFamily="18" charset="0"/>
                <a:ea typeface="Times New Roman" panose="02020603050405020304" pitchFamily="18" charset="0"/>
              </a:rPr>
              <a:t>in the user process would be meant to implement a system</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call.</a:t>
            </a:r>
            <a:endParaRPr lang="en-IN" sz="1600" dirty="0">
              <a:effectLst/>
              <a:latin typeface="Times New Roman" panose="02020603050405020304" pitchFamily="18" charset="0"/>
              <a:ea typeface="Times New Roman" panose="02020603050405020304" pitchFamily="18" charset="0"/>
            </a:endParaRPr>
          </a:p>
          <a:p>
            <a:pPr marL="123190" marR="74930" algn="just">
              <a:lnSpc>
                <a:spcPct val="150000"/>
              </a:lnSpc>
              <a:spcBef>
                <a:spcPts val="5"/>
              </a:spcBef>
              <a:spcAft>
                <a:spcPts val="0"/>
              </a:spcAft>
            </a:pPr>
            <a:endParaRPr lang="en-IN" sz="1600" dirty="0">
              <a:effectLst/>
              <a:latin typeface="Times New Roman" panose="02020603050405020304" pitchFamily="18" charset="0"/>
              <a:ea typeface="Times New Roman" panose="02020603050405020304" pitchFamily="18" charset="0"/>
            </a:endParaRPr>
          </a:p>
          <a:p>
            <a:pPr>
              <a:spcBef>
                <a:spcPts val="50"/>
              </a:spcBef>
            </a:pPr>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69499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6" name="TextBox 15">
            <a:extLst>
              <a:ext uri="{FF2B5EF4-FFF2-40B4-BE49-F238E27FC236}">
                <a16:creationId xmlns:a16="http://schemas.microsoft.com/office/drawing/2014/main" id="{89E42ACC-9BAB-4052-9528-E8E9F21C16EC}"/>
              </a:ext>
            </a:extLst>
          </p:cNvPr>
          <p:cNvSpPr txBox="1"/>
          <p:nvPr/>
        </p:nvSpPr>
        <p:spPr>
          <a:xfrm>
            <a:off x="0" y="481806"/>
            <a:ext cx="8791246" cy="5834482"/>
          </a:xfrm>
          <a:prstGeom prst="rect">
            <a:avLst/>
          </a:prstGeom>
          <a:noFill/>
        </p:spPr>
        <p:txBody>
          <a:bodyPr wrap="square">
            <a:spAutoFit/>
          </a:bodyPr>
          <a:lstStyle/>
          <a:p>
            <a:pPr marL="294640" marR="73025" indent="-171450" algn="just">
              <a:lnSpc>
                <a:spcPct val="150000"/>
              </a:lnSpc>
              <a:spcBef>
                <a:spcPts val="5"/>
              </a:spcBef>
              <a:spcAft>
                <a:spcPts val="0"/>
              </a:spcAft>
              <a:buFont typeface="Wingdings" panose="05000000000000000000" pitchFamily="2" charset="2"/>
              <a:buChar char="Ø"/>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So to take an example, let us consider that our application has a </a:t>
            </a:r>
            <a:r>
              <a:rPr lang="en-US" sz="1500" dirty="0" err="1">
                <a:effectLst/>
                <a:latin typeface="Times New Roman" panose="02020603050405020304" pitchFamily="18" charset="0"/>
                <a:ea typeface="Times New Roman" panose="02020603050405020304" pitchFamily="18" charset="0"/>
                <a:cs typeface="Times New Roman" panose="02020603050405020304" pitchFamily="18" charset="0"/>
              </a:rPr>
              <a:t>printf</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statement present in it. So, </a:t>
            </a:r>
            <a:r>
              <a:rPr lang="en-US" sz="1500" dirty="0" err="1">
                <a:effectLst/>
                <a:latin typeface="Times New Roman" panose="02020603050405020304" pitchFamily="18" charset="0"/>
                <a:ea typeface="Times New Roman" panose="02020603050405020304" pitchFamily="18" charset="0"/>
                <a:cs typeface="Times New Roman" panose="02020603050405020304" pitchFamily="18" charset="0"/>
              </a:rPr>
              <a:t>printf</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would print this string ‘str’ (mentioned in above image) to the standard output, which typically is the monitor. Now </a:t>
            </a:r>
            <a:r>
              <a:rPr lang="en-US" sz="1500" dirty="0" err="1">
                <a:effectLst/>
                <a:latin typeface="Times New Roman" panose="02020603050405020304" pitchFamily="18" charset="0"/>
                <a:ea typeface="Times New Roman" panose="02020603050405020304" pitchFamily="18" charset="0"/>
                <a:cs typeface="Times New Roman" panose="02020603050405020304" pitchFamily="18" charset="0"/>
              </a:rPr>
              <a:t>printf</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is a function present in the library </a:t>
            </a:r>
            <a:r>
              <a:rPr lang="en-US" sz="1500" dirty="0" err="1">
                <a:effectLst/>
                <a:latin typeface="Times New Roman" panose="02020603050405020304" pitchFamily="18" charset="0"/>
                <a:ea typeface="Times New Roman" panose="02020603050405020304" pitchFamily="18" charset="0"/>
                <a:cs typeface="Times New Roman" panose="02020603050405020304" pitchFamily="18" charset="0"/>
              </a:rPr>
              <a:t>libc</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and it would cause the </a:t>
            </a:r>
            <a:r>
              <a:rPr lang="en-US" sz="1500" dirty="0" err="1">
                <a:effectLst/>
                <a:latin typeface="Times New Roman" panose="02020603050405020304" pitchFamily="18" charset="0"/>
                <a:ea typeface="Times New Roman" panose="02020603050405020304" pitchFamily="18" charset="0"/>
                <a:cs typeface="Times New Roman" panose="02020603050405020304" pitchFamily="18" charset="0"/>
              </a:rPr>
              <a:t>libc</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function to be invoked. Now in the </a:t>
            </a:r>
            <a:r>
              <a:rPr lang="en-US" sz="1500" dirty="0" err="1">
                <a:effectLst/>
                <a:latin typeface="Times New Roman" panose="02020603050405020304" pitchFamily="18" charset="0"/>
                <a:ea typeface="Times New Roman" panose="02020603050405020304" pitchFamily="18" charset="0"/>
                <a:cs typeface="Times New Roman" panose="02020603050405020304" pitchFamily="18" charset="0"/>
              </a:rPr>
              <a:t>libc</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function there is a</a:t>
            </a:r>
            <a:r>
              <a:rPr lang="en-US" sz="1500" spc="-1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call to the write system call with the specifier STDOUT </a:t>
            </a:r>
            <a:r>
              <a:rPr lang="en-US" sz="1500" dirty="0" err="1">
                <a:effectLst/>
                <a:latin typeface="Times New Roman" panose="02020603050405020304" pitchFamily="18" charset="0"/>
                <a:ea typeface="Times New Roman" panose="02020603050405020304" pitchFamily="18" charset="0"/>
                <a:cs typeface="Times New Roman" panose="02020603050405020304" pitchFamily="18" charset="0"/>
              </a:rPr>
              <a:t>i.e</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write(STDOUT). So, the STDOUT here is the file descriptor; and it is a special file descriptor which is meant for the standard output or the</a:t>
            </a:r>
            <a:r>
              <a:rPr lang="en-US" sz="15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monitor.</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50"/>
              </a:spcBef>
            </a:pP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94640" marR="76835" indent="-171450" algn="just">
              <a:lnSpc>
                <a:spcPct val="150000"/>
              </a:lnSpc>
              <a:spcAft>
                <a:spcPts val="0"/>
              </a:spcAft>
              <a:buFont typeface="Wingdings" panose="05000000000000000000" pitchFamily="2" charset="2"/>
              <a:buChar char="Ø"/>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So in the write function, it would invoke INT 64 in xv6 or INT 128 in Linux and cause a software interrupt to occur. So, the software interrupt as we know would cause the transformation from the User space to the Kernel space and it would result in the operating system executing. The OS would then determine that the interrupt was in fact due to a system call and then it would determine what system call it was from; in this case, it was from a write system call and it was a write to the STDOUT - the standard output.</a:t>
            </a:r>
            <a:endParaRPr lang="en-IN" sz="1500" dirty="0">
              <a:latin typeface="Times New Roman" panose="02020603050405020304" pitchFamily="18" charset="0"/>
              <a:ea typeface="Times New Roman" panose="02020603050405020304" pitchFamily="18" charset="0"/>
              <a:cs typeface="Times New Roman" panose="02020603050405020304" pitchFamily="18" charset="0"/>
            </a:endParaRPr>
          </a:p>
          <a:p>
            <a:pPr marL="123190" marR="76835" algn="just">
              <a:lnSpc>
                <a:spcPct val="150000"/>
              </a:lnSpc>
              <a:spcAft>
                <a:spcPts val="0"/>
              </a:spcAft>
            </a:pP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94640" marR="72390" indent="-171450" algn="just">
              <a:lnSpc>
                <a:spcPct val="150000"/>
              </a:lnSpc>
              <a:spcAft>
                <a:spcPts val="0"/>
              </a:spcAft>
              <a:buFont typeface="Wingdings" panose="05000000000000000000" pitchFamily="2" charset="2"/>
              <a:buChar char="Ø"/>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So the operating system would then invoke the handler for the write system call, and this handler would take care of communicating with the various devices such as the video card to display the string onto the monitor. So, after this handler completes execution, the </a:t>
            </a:r>
            <a:r>
              <a:rPr lang="en-US" sz="1500" b="1" dirty="0">
                <a:effectLst/>
                <a:latin typeface="Times New Roman" panose="02020603050405020304" pitchFamily="18" charset="0"/>
                <a:ea typeface="Times New Roman" panose="02020603050405020304" pitchFamily="18" charset="0"/>
                <a:cs typeface="Times New Roman" panose="02020603050405020304" pitchFamily="18" charset="0"/>
              </a:rPr>
              <a:t>IRET instruction </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is executed which would result</a:t>
            </a:r>
            <a:r>
              <a:rPr lang="en-US" sz="1500" spc="2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in</a:t>
            </a:r>
            <a:r>
              <a:rPr lang="en-IN" sz="15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a transformation back from Kernel space to the User space and the program will continue to execute.</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A949295-3A42-4198-92C8-4C79F2547690}"/>
              </a:ext>
            </a:extLst>
          </p:cNvPr>
          <p:cNvPicPr>
            <a:picLocks noChangeAspect="1"/>
          </p:cNvPicPr>
          <p:nvPr/>
        </p:nvPicPr>
        <p:blipFill>
          <a:blip r:embed="rId3"/>
          <a:stretch>
            <a:fillRect/>
          </a:stretch>
        </p:blipFill>
        <p:spPr>
          <a:xfrm>
            <a:off x="8766018" y="1243508"/>
            <a:ext cx="3201663" cy="4370984"/>
          </a:xfrm>
          <a:prstGeom prst="rect">
            <a:avLst/>
          </a:prstGeom>
        </p:spPr>
      </p:pic>
      <p:sp>
        <p:nvSpPr>
          <p:cNvPr id="6" name="Rectangle 2">
            <a:extLst>
              <a:ext uri="{FF2B5EF4-FFF2-40B4-BE49-F238E27FC236}">
                <a16:creationId xmlns:a16="http://schemas.microsoft.com/office/drawing/2014/main" id="{0BBB01B4-CDD8-469D-B6AD-034EED28303A}"/>
              </a:ext>
            </a:extLst>
          </p:cNvPr>
          <p:cNvSpPr txBox="1">
            <a:spLocks noChangeArrowheads="1"/>
          </p:cNvSpPr>
          <p:nvPr/>
        </p:nvSpPr>
        <p:spPr>
          <a:xfrm>
            <a:off x="145481" y="-52330"/>
            <a:ext cx="7656443" cy="4709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C00000"/>
                </a:solidFill>
                <a:effectLst/>
                <a:latin typeface="Calibri" panose="020F0502020204030204" pitchFamily="34" charset="0"/>
                <a:ea typeface="Calibri" panose="020F0502020204030204" pitchFamily="34" charset="0"/>
                <a:cs typeface="Gautami" panose="020B0502040204020203" pitchFamily="34" charset="0"/>
              </a:rPr>
              <a:t>Software interrupt ..Example </a:t>
            </a:r>
            <a:endParaRPr lang="en-US" altLang="en-US" sz="2400" b="1" dirty="0">
              <a:solidFill>
                <a:srgbClr val="C00000"/>
              </a:solidFill>
            </a:endParaRPr>
          </a:p>
        </p:txBody>
      </p:sp>
    </p:spTree>
    <p:extLst>
      <p:ext uri="{BB962C8B-B14F-4D97-AF65-F5344CB8AC3E}">
        <p14:creationId xmlns:p14="http://schemas.microsoft.com/office/powerpoint/2010/main" val="2298097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6" name="TextBox 15">
            <a:extLst>
              <a:ext uri="{FF2B5EF4-FFF2-40B4-BE49-F238E27FC236}">
                <a16:creationId xmlns:a16="http://schemas.microsoft.com/office/drawing/2014/main" id="{2BCBFCB8-617B-4F1B-A5A0-D9EF5C54320D}"/>
              </a:ext>
            </a:extLst>
          </p:cNvPr>
          <p:cNvSpPr txBox="1"/>
          <p:nvPr/>
        </p:nvSpPr>
        <p:spPr>
          <a:xfrm>
            <a:off x="278242" y="736374"/>
            <a:ext cx="5729624" cy="5645135"/>
          </a:xfrm>
          <a:prstGeom prst="rect">
            <a:avLst/>
          </a:prstGeom>
          <a:noFill/>
        </p:spPr>
        <p:txBody>
          <a:bodyPr wrap="square">
            <a:spAutoFit/>
          </a:bodyPr>
          <a:lstStyle/>
          <a:p>
            <a:pPr marL="294640" marR="72390" indent="-171450" algn="just">
              <a:spcBef>
                <a:spcPts val="5"/>
              </a:spcBef>
              <a:spcAft>
                <a:spcPts val="0"/>
              </a:spcAft>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rPr>
              <a:t>Now, typically operating systems support several different types of system calls. So, this particular table over here shows the various system calls supported by xv6. And you are also familiar with several types of system calls such as open(), read(), write(), close(), change directory </a:t>
            </a:r>
            <a:r>
              <a:rPr lang="en-US" dirty="0" err="1">
                <a:effectLst/>
                <a:latin typeface="Times New Roman" panose="02020603050405020304" pitchFamily="18" charset="0"/>
                <a:ea typeface="Times New Roman" panose="02020603050405020304" pitchFamily="18" charset="0"/>
              </a:rPr>
              <a:t>chdir</a:t>
            </a:r>
            <a:r>
              <a:rPr lang="en-US" dirty="0">
                <a:effectLst/>
                <a:latin typeface="Times New Roman" panose="02020603050405020304" pitchFamily="18" charset="0"/>
                <a:ea typeface="Times New Roman" panose="02020603050405020304" pitchFamily="18" charset="0"/>
              </a:rPr>
              <a:t>(), make directory </a:t>
            </a:r>
            <a:r>
              <a:rPr lang="en-US" dirty="0" err="1">
                <a:effectLst/>
                <a:latin typeface="Times New Roman" panose="02020603050405020304" pitchFamily="18" charset="0"/>
                <a:ea typeface="Times New Roman" panose="02020603050405020304" pitchFamily="18" charset="0"/>
              </a:rPr>
              <a:t>mkdir</a:t>
            </a:r>
            <a:r>
              <a:rPr lang="en-US" dirty="0">
                <a:effectLst/>
                <a:latin typeface="Times New Roman" panose="02020603050405020304" pitchFamily="18" charset="0"/>
                <a:ea typeface="Times New Roman" panose="02020603050405020304" pitchFamily="18" charset="0"/>
              </a:rPr>
              <a:t>() and so on. So, each of these system calls would be executed by having a software interrupt such as INT 64, because it is the xv6, so it is 64. So, each time any of these system calls are invoked by a user process, it would trigger the operating system to execute.</a:t>
            </a:r>
            <a:endParaRPr lang="en-IN" dirty="0">
              <a:effectLst/>
              <a:latin typeface="Times New Roman" panose="02020603050405020304" pitchFamily="18" charset="0"/>
              <a:ea typeface="Times New Roman" panose="02020603050405020304" pitchFamily="18" charset="0"/>
            </a:endParaRPr>
          </a:p>
          <a:p>
            <a:pPr>
              <a:spcBef>
                <a:spcPts val="50"/>
              </a:spcBef>
            </a:pPr>
            <a:endParaRPr lang="en-IN" dirty="0">
              <a:effectLst/>
              <a:latin typeface="Times New Roman" panose="02020603050405020304" pitchFamily="18" charset="0"/>
              <a:ea typeface="Times New Roman" panose="02020603050405020304" pitchFamily="18" charset="0"/>
            </a:endParaRPr>
          </a:p>
          <a:p>
            <a:pPr marL="294640" marR="73025" indent="-171450" algn="just">
              <a:spcAft>
                <a:spcPts val="0"/>
              </a:spcAft>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rPr>
              <a:t>Now, the next obvious question that one would ask is from the OS perspective, </a:t>
            </a:r>
            <a:r>
              <a:rPr lang="en-US" b="1" dirty="0">
                <a:effectLst/>
                <a:latin typeface="Times New Roman" panose="02020603050405020304" pitchFamily="18" charset="0"/>
                <a:ea typeface="Times New Roman" panose="02020603050405020304" pitchFamily="18" charset="0"/>
              </a:rPr>
              <a:t>how does the OS distinguish between the various system calls? </a:t>
            </a:r>
            <a:r>
              <a:rPr lang="en-US" dirty="0">
                <a:effectLst/>
                <a:latin typeface="Times New Roman" panose="02020603050405020304" pitchFamily="18" charset="0"/>
                <a:ea typeface="Times New Roman" panose="02020603050405020304" pitchFamily="18" charset="0"/>
              </a:rPr>
              <a:t>So, we mention that all the system calls will use either INT 64 for xv6 and INT 128 for Linux. So how does the OS determine whether the system call was with respect to fork(), wait(), sleep(), exit(), and so on. </a:t>
            </a:r>
            <a:r>
              <a:rPr lang="en-US" b="1" dirty="0">
                <a:effectLst/>
                <a:latin typeface="Times New Roman" panose="02020603050405020304" pitchFamily="18" charset="0"/>
                <a:ea typeface="Times New Roman" panose="02020603050405020304" pitchFamily="18" charset="0"/>
              </a:rPr>
              <a:t>Essentially this distinguisher comes from the user process</a:t>
            </a:r>
            <a:r>
              <a:rPr lang="en-US" b="1" spc="-1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itself.</a:t>
            </a:r>
            <a:endParaRPr lang="en-IN" b="1" dirty="0">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0A1F9F7F-93FB-4853-ABFB-2816A495EEDB}"/>
              </a:ext>
            </a:extLst>
          </p:cNvPr>
          <p:cNvPicPr>
            <a:picLocks noChangeAspect="1"/>
          </p:cNvPicPr>
          <p:nvPr/>
        </p:nvPicPr>
        <p:blipFill>
          <a:blip r:embed="rId3"/>
          <a:stretch>
            <a:fillRect/>
          </a:stretch>
        </p:blipFill>
        <p:spPr>
          <a:xfrm>
            <a:off x="6058573" y="925289"/>
            <a:ext cx="4980488" cy="5210468"/>
          </a:xfrm>
          <a:prstGeom prst="rect">
            <a:avLst/>
          </a:prstGeom>
        </p:spPr>
      </p:pic>
      <p:sp>
        <p:nvSpPr>
          <p:cNvPr id="7" name="Rectangle 2">
            <a:extLst>
              <a:ext uri="{FF2B5EF4-FFF2-40B4-BE49-F238E27FC236}">
                <a16:creationId xmlns:a16="http://schemas.microsoft.com/office/drawing/2014/main" id="{79030AE9-17EB-4EDA-8106-93542771E067}"/>
              </a:ext>
            </a:extLst>
          </p:cNvPr>
          <p:cNvSpPr txBox="1">
            <a:spLocks noChangeArrowheads="1"/>
          </p:cNvSpPr>
          <p:nvPr/>
        </p:nvSpPr>
        <p:spPr>
          <a:xfrm>
            <a:off x="338866" y="6095"/>
            <a:ext cx="7656443" cy="6953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C00000"/>
                </a:solidFill>
                <a:latin typeface="Times New Roman" panose="02020603050405020304" pitchFamily="18" charset="0"/>
                <a:ea typeface="Times New Roman" panose="02020603050405020304" pitchFamily="18" charset="0"/>
              </a:rPr>
              <a:t>D</a:t>
            </a:r>
            <a:r>
              <a:rPr lang="en-US" sz="2400" b="1" dirty="0">
                <a:solidFill>
                  <a:srgbClr val="C00000"/>
                </a:solidFill>
                <a:effectLst/>
                <a:latin typeface="Times New Roman" panose="02020603050405020304" pitchFamily="18" charset="0"/>
                <a:ea typeface="Times New Roman" panose="02020603050405020304" pitchFamily="18" charset="0"/>
              </a:rPr>
              <a:t>ifferent types of system calls in XV6</a:t>
            </a:r>
            <a:endParaRPr lang="en-US" altLang="en-US" sz="2400" b="1" dirty="0">
              <a:solidFill>
                <a:srgbClr val="C00000"/>
              </a:solidFill>
            </a:endParaRPr>
          </a:p>
        </p:txBody>
      </p:sp>
    </p:spTree>
    <p:extLst>
      <p:ext uri="{BB962C8B-B14F-4D97-AF65-F5344CB8AC3E}">
        <p14:creationId xmlns:p14="http://schemas.microsoft.com/office/powerpoint/2010/main" val="2797209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4" name="Picture 3">
            <a:extLst>
              <a:ext uri="{FF2B5EF4-FFF2-40B4-BE49-F238E27FC236}">
                <a16:creationId xmlns:a16="http://schemas.microsoft.com/office/drawing/2014/main" id="{FF9EABB2-AD36-42DD-B848-0369656795ED}"/>
              </a:ext>
            </a:extLst>
          </p:cNvPr>
          <p:cNvPicPr>
            <a:picLocks noChangeAspect="1"/>
          </p:cNvPicPr>
          <p:nvPr/>
        </p:nvPicPr>
        <p:blipFill>
          <a:blip r:embed="rId3"/>
          <a:stretch>
            <a:fillRect/>
          </a:stretch>
        </p:blipFill>
        <p:spPr>
          <a:xfrm>
            <a:off x="411031" y="583096"/>
            <a:ext cx="5684969" cy="5446463"/>
          </a:xfrm>
          <a:prstGeom prst="rect">
            <a:avLst/>
          </a:prstGeom>
        </p:spPr>
      </p:pic>
      <p:sp>
        <p:nvSpPr>
          <p:cNvPr id="16" name="TextBox 15">
            <a:extLst>
              <a:ext uri="{FF2B5EF4-FFF2-40B4-BE49-F238E27FC236}">
                <a16:creationId xmlns:a16="http://schemas.microsoft.com/office/drawing/2014/main" id="{4E2E19DD-3EC6-4CE7-B6BB-488911C80C29}"/>
              </a:ext>
            </a:extLst>
          </p:cNvPr>
          <p:cNvSpPr txBox="1"/>
          <p:nvPr/>
        </p:nvSpPr>
        <p:spPr>
          <a:xfrm>
            <a:off x="6280078" y="1271042"/>
            <a:ext cx="5221532" cy="4247317"/>
          </a:xfrm>
          <a:prstGeom prst="rect">
            <a:avLst/>
          </a:prstGeom>
          <a:noFill/>
        </p:spPr>
        <p:txBody>
          <a:bodyPr wrap="square">
            <a:spAutoFit/>
          </a:bodyPr>
          <a:lstStyle/>
          <a:p>
            <a:pPr marL="123190" marR="71120" algn="just">
              <a:spcAft>
                <a:spcPts val="0"/>
              </a:spcAft>
            </a:pPr>
            <a:r>
              <a:rPr lang="en-US" dirty="0">
                <a:effectLst/>
                <a:latin typeface="Times New Roman" panose="02020603050405020304" pitchFamily="18" charset="0"/>
                <a:ea typeface="Times New Roman" panose="02020603050405020304" pitchFamily="18" charset="0"/>
              </a:rPr>
              <a:t>What happens is that, before the INT 64 instruction, the user process will move a system call number to the </a:t>
            </a:r>
            <a:r>
              <a:rPr lang="en-US" dirty="0" err="1">
                <a:effectLst/>
                <a:latin typeface="Times New Roman" panose="02020603050405020304" pitchFamily="18" charset="0"/>
                <a:ea typeface="Times New Roman" panose="02020603050405020304" pitchFamily="18" charset="0"/>
              </a:rPr>
              <a:t>eax</a:t>
            </a:r>
            <a:r>
              <a:rPr lang="en-US" dirty="0">
                <a:effectLst/>
                <a:latin typeface="Times New Roman" panose="02020603050405020304" pitchFamily="18" charset="0"/>
                <a:ea typeface="Times New Roman" panose="02020603050405020304" pitchFamily="18" charset="0"/>
              </a:rPr>
              <a:t> register. So, for example, instruction mov x, %</a:t>
            </a:r>
            <a:r>
              <a:rPr lang="en-US" dirty="0" err="1">
                <a:effectLst/>
                <a:latin typeface="Times New Roman" panose="02020603050405020304" pitchFamily="18" charset="0"/>
                <a:ea typeface="Times New Roman" panose="02020603050405020304" pitchFamily="18" charset="0"/>
              </a:rPr>
              <a:t>eax</a:t>
            </a:r>
            <a:r>
              <a:rPr lang="en-US" dirty="0">
                <a:effectLst/>
                <a:latin typeface="Times New Roman" panose="02020603050405020304" pitchFamily="18" charset="0"/>
                <a:ea typeface="Times New Roman" panose="02020603050405020304" pitchFamily="18" charset="0"/>
              </a:rPr>
              <a:t> will move the system call number to the </a:t>
            </a:r>
            <a:r>
              <a:rPr lang="en-US" dirty="0" err="1">
                <a:effectLst/>
                <a:latin typeface="Times New Roman" panose="02020603050405020304" pitchFamily="18" charset="0"/>
                <a:ea typeface="Times New Roman" panose="02020603050405020304" pitchFamily="18" charset="0"/>
              </a:rPr>
              <a:t>eax</a:t>
            </a:r>
            <a:r>
              <a:rPr lang="en-US" dirty="0">
                <a:effectLst/>
                <a:latin typeface="Times New Roman" panose="02020603050405020304" pitchFamily="18" charset="0"/>
                <a:ea typeface="Times New Roman" panose="02020603050405020304" pitchFamily="18" charset="0"/>
              </a:rPr>
              <a:t> register. Now each system call in the operating system will have a unique number, system call number. Now the operating system when triggered by the INT instruction would look up the </a:t>
            </a:r>
            <a:r>
              <a:rPr lang="en-US" dirty="0" err="1">
                <a:effectLst/>
                <a:latin typeface="Times New Roman" panose="02020603050405020304" pitchFamily="18" charset="0"/>
                <a:ea typeface="Times New Roman" panose="02020603050405020304" pitchFamily="18" charset="0"/>
              </a:rPr>
              <a:t>eax</a:t>
            </a:r>
            <a:r>
              <a:rPr lang="en-US" dirty="0">
                <a:effectLst/>
                <a:latin typeface="Times New Roman" panose="02020603050405020304" pitchFamily="18" charset="0"/>
                <a:ea typeface="Times New Roman" panose="02020603050405020304" pitchFamily="18" charset="0"/>
              </a:rPr>
              <a:t> register, and then determine what system call was invoked. For example, in xv6, if we look up these particular header files (mentioned in above image), we would see the various system call numbers defined. For example, we have each system call given a specific number, for example </a:t>
            </a:r>
            <a:r>
              <a:rPr lang="en-US" dirty="0" err="1">
                <a:effectLst/>
                <a:latin typeface="Times New Roman" panose="02020603050405020304" pitchFamily="18" charset="0"/>
                <a:ea typeface="Times New Roman" panose="02020603050405020304" pitchFamily="18" charset="0"/>
              </a:rPr>
              <a:t>SYS_fork</a:t>
            </a:r>
            <a:r>
              <a:rPr lang="en-US" dirty="0">
                <a:effectLst/>
                <a:latin typeface="Times New Roman" panose="02020603050405020304" pitchFamily="18" charset="0"/>
                <a:ea typeface="Times New Roman" panose="02020603050405020304" pitchFamily="18" charset="0"/>
              </a:rPr>
              <a:t> given 1, </a:t>
            </a:r>
            <a:r>
              <a:rPr lang="en-US" dirty="0" err="1">
                <a:effectLst/>
                <a:latin typeface="Times New Roman" panose="02020603050405020304" pitchFamily="18" charset="0"/>
                <a:ea typeface="Times New Roman" panose="02020603050405020304" pitchFamily="18" charset="0"/>
              </a:rPr>
              <a:t>SYS_exit</a:t>
            </a:r>
            <a:r>
              <a:rPr lang="en-US" dirty="0">
                <a:effectLst/>
                <a:latin typeface="Times New Roman" panose="02020603050405020304" pitchFamily="18" charset="0"/>
                <a:ea typeface="Times New Roman" panose="02020603050405020304" pitchFamily="18" charset="0"/>
              </a:rPr>
              <a:t> giving 2 and so</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on.</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78549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6" name="TextBox 15">
            <a:extLst>
              <a:ext uri="{FF2B5EF4-FFF2-40B4-BE49-F238E27FC236}">
                <a16:creationId xmlns:a16="http://schemas.microsoft.com/office/drawing/2014/main" id="{298A47CA-7220-479F-9AA4-73FD5647B18C}"/>
              </a:ext>
            </a:extLst>
          </p:cNvPr>
          <p:cNvSpPr txBox="1"/>
          <p:nvPr/>
        </p:nvSpPr>
        <p:spPr>
          <a:xfrm>
            <a:off x="1575752" y="841259"/>
            <a:ext cx="7869602" cy="4537139"/>
          </a:xfrm>
          <a:prstGeom prst="rect">
            <a:avLst/>
          </a:prstGeom>
          <a:noFill/>
        </p:spPr>
        <p:txBody>
          <a:bodyPr wrap="square">
            <a:spAutoFit/>
          </a:bodyPr>
          <a:lstStyle/>
          <a:p>
            <a:pPr>
              <a:spcBef>
                <a:spcPts val="50"/>
              </a:spcBef>
            </a:pPr>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marL="123190" marR="71120" algn="just">
              <a:spcAft>
                <a:spcPts val="0"/>
              </a:spcAft>
            </a:pPr>
            <a:r>
              <a:rPr lang="en-US" dirty="0">
                <a:effectLst/>
                <a:latin typeface="Times New Roman" panose="02020603050405020304" pitchFamily="18" charset="0"/>
                <a:ea typeface="Times New Roman" panose="02020603050405020304" pitchFamily="18" charset="0"/>
              </a:rPr>
              <a:t>Now when the OS gets trigger due to the INT 64 instruction getting executed, the OS will determine the system call using this system call numbers and then invoke the corresponding system call handler. So, each of the system calls also have a corresponding system call handler corresponding to each of the system call numbers </a:t>
            </a:r>
            <a:r>
              <a:rPr lang="en-US" dirty="0" err="1">
                <a:effectLst/>
                <a:latin typeface="Times New Roman" panose="02020603050405020304" pitchFamily="18" charset="0"/>
                <a:ea typeface="Times New Roman" panose="02020603050405020304" pitchFamily="18" charset="0"/>
              </a:rPr>
              <a:t>SYS_fork</a:t>
            </a:r>
            <a:r>
              <a:rPr lang="en-US" dirty="0">
                <a:effectLst/>
                <a:latin typeface="Times New Roman" panose="02020603050405020304" pitchFamily="18" charset="0"/>
                <a:ea typeface="Times New Roman" panose="02020603050405020304" pitchFamily="18" charset="0"/>
              </a:rPr>
              <a:t> that is 1, </a:t>
            </a:r>
            <a:r>
              <a:rPr lang="en-US" dirty="0" err="1">
                <a:effectLst/>
                <a:latin typeface="Times New Roman" panose="02020603050405020304" pitchFamily="18" charset="0"/>
                <a:ea typeface="Times New Roman" panose="02020603050405020304" pitchFamily="18" charset="0"/>
              </a:rPr>
              <a:t>SYS_exit</a:t>
            </a:r>
            <a:r>
              <a:rPr lang="en-US" dirty="0">
                <a:effectLst/>
                <a:latin typeface="Times New Roman" panose="02020603050405020304" pitchFamily="18" charset="0"/>
                <a:ea typeface="Times New Roman" panose="02020603050405020304" pitchFamily="18" charset="0"/>
              </a:rPr>
              <a:t> it is 2 and so on.</a:t>
            </a:r>
            <a:endParaRPr lang="en-IN" dirty="0">
              <a:effectLst/>
              <a:latin typeface="Times New Roman" panose="02020603050405020304" pitchFamily="18" charset="0"/>
              <a:ea typeface="Times New Roman" panose="02020603050405020304" pitchFamily="18" charset="0"/>
            </a:endParaRPr>
          </a:p>
          <a:p>
            <a:pPr>
              <a:spcBef>
                <a:spcPts val="50"/>
              </a:spcBef>
            </a:pPr>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marL="123190" marR="71755" algn="just">
              <a:spcAft>
                <a:spcPts val="0"/>
              </a:spcAft>
            </a:pPr>
            <a:r>
              <a:rPr lang="en-US" dirty="0">
                <a:effectLst/>
                <a:latin typeface="Times New Roman" panose="02020603050405020304" pitchFamily="18" charset="0"/>
                <a:ea typeface="Times New Roman" panose="02020603050405020304" pitchFamily="18" charset="0"/>
              </a:rPr>
              <a:t>So, these are system call functions (mentioned above in System call handler list) present in the operating system which gets triggered based on the type of the system call. For example, if </a:t>
            </a:r>
            <a:r>
              <a:rPr lang="en-US" dirty="0" err="1">
                <a:effectLst/>
                <a:latin typeface="Times New Roman" panose="02020603050405020304" pitchFamily="18" charset="0"/>
                <a:ea typeface="Times New Roman" panose="02020603050405020304" pitchFamily="18" charset="0"/>
              </a:rPr>
              <a:t>eax</a:t>
            </a:r>
            <a:r>
              <a:rPr lang="en-US" dirty="0">
                <a:effectLst/>
                <a:latin typeface="Times New Roman" panose="02020603050405020304" pitchFamily="18" charset="0"/>
                <a:ea typeface="Times New Roman" panose="02020603050405020304" pitchFamily="18" charset="0"/>
              </a:rPr>
              <a:t> had a value of </a:t>
            </a:r>
            <a:r>
              <a:rPr lang="en-US" spc="-20" dirty="0">
                <a:effectLst/>
                <a:latin typeface="Times New Roman" panose="02020603050405020304" pitchFamily="18" charset="0"/>
                <a:ea typeface="Times New Roman" panose="02020603050405020304" pitchFamily="18" charset="0"/>
              </a:rPr>
              <a:t>11, </a:t>
            </a:r>
            <a:r>
              <a:rPr lang="en-US" dirty="0">
                <a:effectLst/>
                <a:latin typeface="Times New Roman" panose="02020603050405020304" pitchFamily="18" charset="0"/>
                <a:ea typeface="Times New Roman" panose="02020603050405020304" pitchFamily="18" charset="0"/>
              </a:rPr>
              <a:t>the operating system will look in to the </a:t>
            </a:r>
            <a:r>
              <a:rPr lang="en-US" dirty="0" err="1">
                <a:effectLst/>
                <a:latin typeface="Times New Roman" panose="02020603050405020304" pitchFamily="18" charset="0"/>
                <a:ea typeface="Times New Roman" panose="02020603050405020304" pitchFamily="18" charset="0"/>
              </a:rPr>
              <a:t>eax</a:t>
            </a:r>
            <a:r>
              <a:rPr lang="en-US" dirty="0">
                <a:effectLst/>
                <a:latin typeface="Times New Roman" panose="02020603050405020304" pitchFamily="18" charset="0"/>
                <a:ea typeface="Times New Roman" panose="02020603050405020304" pitchFamily="18" charset="0"/>
              </a:rPr>
              <a:t> register and determine that this corresponded to the </a:t>
            </a:r>
            <a:r>
              <a:rPr lang="en-US" dirty="0" err="1">
                <a:effectLst/>
                <a:latin typeface="Times New Roman" panose="02020603050405020304" pitchFamily="18" charset="0"/>
                <a:ea typeface="Times New Roman" panose="02020603050405020304" pitchFamily="18" charset="0"/>
              </a:rPr>
              <a:t>getpid</a:t>
            </a:r>
            <a:r>
              <a:rPr lang="en-US" dirty="0">
                <a:effectLst/>
                <a:latin typeface="Times New Roman" panose="02020603050405020304" pitchFamily="18" charset="0"/>
                <a:ea typeface="Times New Roman" panose="02020603050405020304" pitchFamily="18" charset="0"/>
              </a:rPr>
              <a:t> system call being invoked. </a:t>
            </a:r>
          </a:p>
          <a:p>
            <a:pPr marL="123190" marR="71755" algn="just">
              <a:spcAft>
                <a:spcPts val="0"/>
              </a:spcAft>
            </a:pPr>
            <a:endParaRPr lang="en-US" spc="-15" dirty="0">
              <a:latin typeface="Times New Roman" panose="02020603050405020304" pitchFamily="18" charset="0"/>
              <a:ea typeface="Times New Roman" panose="02020603050405020304" pitchFamily="18" charset="0"/>
            </a:endParaRPr>
          </a:p>
          <a:p>
            <a:pPr marL="123190" marR="71755" algn="just">
              <a:spcAft>
                <a:spcPts val="0"/>
              </a:spcAft>
            </a:pPr>
            <a:r>
              <a:rPr lang="en-US" spc="-15" dirty="0">
                <a:effectLst/>
                <a:latin typeface="Times New Roman" panose="02020603050405020304" pitchFamily="18" charset="0"/>
                <a:ea typeface="Times New Roman" panose="02020603050405020304" pitchFamily="18" charset="0"/>
              </a:rPr>
              <a:t>And </a:t>
            </a:r>
            <a:r>
              <a:rPr lang="en-US" dirty="0">
                <a:effectLst/>
                <a:latin typeface="Times New Roman" panose="02020603050405020304" pitchFamily="18" charset="0"/>
                <a:ea typeface="Times New Roman" panose="02020603050405020304" pitchFamily="18" charset="0"/>
              </a:rPr>
              <a:t>then</a:t>
            </a:r>
            <a:r>
              <a:rPr lang="en-US" spc="6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it would look into this particular table (mentioned above in System call handler list) and see that the </a:t>
            </a:r>
            <a:r>
              <a:rPr lang="en-US" dirty="0" err="1">
                <a:effectLst/>
                <a:latin typeface="Times New Roman" panose="02020603050405020304" pitchFamily="18" charset="0"/>
                <a:ea typeface="Times New Roman" panose="02020603050405020304" pitchFamily="18" charset="0"/>
              </a:rPr>
              <a:t>getpid</a:t>
            </a:r>
            <a:r>
              <a:rPr lang="en-US" dirty="0">
                <a:effectLst/>
                <a:latin typeface="Times New Roman" panose="02020603050405020304" pitchFamily="18" charset="0"/>
                <a:ea typeface="Times New Roman" panose="02020603050405020304" pitchFamily="18" charset="0"/>
              </a:rPr>
              <a:t> system call is handled by this function </a:t>
            </a:r>
            <a:r>
              <a:rPr lang="en-US" dirty="0" err="1">
                <a:effectLst/>
                <a:latin typeface="Times New Roman" panose="02020603050405020304" pitchFamily="18" charset="0"/>
                <a:ea typeface="Times New Roman" panose="02020603050405020304" pitchFamily="18" charset="0"/>
              </a:rPr>
              <a:t>sys_getpid</a:t>
            </a:r>
            <a:r>
              <a:rPr lang="en-US" dirty="0">
                <a:effectLst/>
                <a:latin typeface="Times New Roman" panose="02020603050405020304" pitchFamily="18" charset="0"/>
                <a:ea typeface="Times New Roman" panose="02020603050405020304" pitchFamily="18" charset="0"/>
              </a:rPr>
              <a:t>, and therefore it</a:t>
            </a:r>
            <a:r>
              <a:rPr lang="en-US" spc="-1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will then invoke this </a:t>
            </a:r>
            <a:r>
              <a:rPr lang="en-US" dirty="0" err="1">
                <a:effectLst/>
                <a:latin typeface="Times New Roman" panose="02020603050405020304" pitchFamily="18" charset="0"/>
                <a:ea typeface="Times New Roman" panose="02020603050405020304" pitchFamily="18" charset="0"/>
              </a:rPr>
              <a:t>sys_getpid</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function.</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057726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3307</TotalTime>
  <Words>5826</Words>
  <Application>Microsoft Office PowerPoint</Application>
  <PresentationFormat>Widescreen</PresentationFormat>
  <Paragraphs>328</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Calibri Light</vt:lpstr>
      <vt:lpstr>NimbusMonL-Regu</vt:lpstr>
      <vt:lpstr>Times New Roman</vt:lpstr>
      <vt:lpstr>URWPalladioL-Bold</vt:lpstr>
      <vt:lpstr>URWPalladioL-Roma</vt:lpstr>
      <vt:lpstr>Wingdings</vt:lpstr>
      <vt:lpstr>Office Theme</vt:lpstr>
      <vt:lpstr>Session Outcome: Understand Under the Hood: The System Call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2</dc:title>
  <dc:creator>Thirupathi Rao Komati</dc:creator>
  <cp:lastModifiedBy>Thirupathi Rao Komati</cp:lastModifiedBy>
  <cp:revision>223</cp:revision>
  <dcterms:created xsi:type="dcterms:W3CDTF">2020-07-11T10:25:28Z</dcterms:created>
  <dcterms:modified xsi:type="dcterms:W3CDTF">2020-08-21T19:05:08Z</dcterms:modified>
</cp:coreProperties>
</file>