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6" r:id="rId2"/>
    <p:sldId id="404" r:id="rId3"/>
    <p:sldId id="424" r:id="rId4"/>
    <p:sldId id="425" r:id="rId5"/>
    <p:sldId id="408" r:id="rId6"/>
    <p:sldId id="380" r:id="rId7"/>
    <p:sldId id="383" r:id="rId8"/>
    <p:sldId id="381" r:id="rId9"/>
    <p:sldId id="387" r:id="rId10"/>
    <p:sldId id="394" r:id="rId11"/>
    <p:sldId id="395" r:id="rId12"/>
    <p:sldId id="431" r:id="rId13"/>
    <p:sldId id="433" r:id="rId14"/>
    <p:sldId id="434" r:id="rId15"/>
    <p:sldId id="403" r:id="rId16"/>
    <p:sldId id="407" r:id="rId17"/>
    <p:sldId id="412" r:id="rId18"/>
    <p:sldId id="413" r:id="rId19"/>
    <p:sldId id="414" r:id="rId20"/>
    <p:sldId id="415" r:id="rId21"/>
    <p:sldId id="416" r:id="rId22"/>
    <p:sldId id="417" r:id="rId23"/>
    <p:sldId id="418" r:id="rId24"/>
    <p:sldId id="435" r:id="rId25"/>
    <p:sldId id="419" r:id="rId26"/>
    <p:sldId id="420" r:id="rId27"/>
    <p:sldId id="421" r:id="rId28"/>
    <p:sldId id="422" r:id="rId29"/>
    <p:sldId id="436" r:id="rId30"/>
    <p:sldId id="423" r:id="rId31"/>
    <p:sldId id="429" r:id="rId32"/>
    <p:sldId id="430" r:id="rId33"/>
    <p:sldId id="406" r:id="rId34"/>
    <p:sldId id="426" r:id="rId35"/>
    <p:sldId id="43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p:scale>
          <a:sx n="86" d="100"/>
          <a:sy n="86" d="100"/>
        </p:scale>
        <p:origin x="162" y="-22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25-08-2020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8/25/2020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8/25/2020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dos.csail.mit.edu/6.828/2012/xv6.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7">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449420" y="3904049"/>
            <a:ext cx="6053558" cy="1259190"/>
          </a:xfrm>
        </p:spPr>
        <p:txBody>
          <a:bodyPr vert="horz" lIns="91440" tIns="45720" rIns="91440" bIns="45720" rtlCol="0" anchor="ctr">
            <a:normAutofit/>
          </a:bodyPr>
          <a:lstStyle/>
          <a:p>
            <a:pPr algn="l"/>
            <a:r>
              <a:rPr lang="en-US" sz="3000" dirty="0">
                <a:solidFill>
                  <a:schemeClr val="bg1">
                    <a:lumMod val="95000"/>
                  </a:schemeClr>
                </a:solidFill>
              </a:rPr>
              <a:t>CONTEXT OF A PROCESS</a:t>
            </a:r>
          </a:p>
        </p:txBody>
      </p:sp>
      <p:sp>
        <p:nvSpPr>
          <p:cNvPr id="55" name="Freeform: Shape 49">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39D8C92-4B87-4FD4-8331-6354BFA39244}"/>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r>
              <a:rPr lang="en-US" sz="4000" kern="1200" dirty="0">
                <a:solidFill>
                  <a:srgbClr val="0070C0"/>
                </a:solidFill>
                <a:latin typeface="+mj-lt"/>
                <a:ea typeface="+mj-ea"/>
                <a:cs typeface="+mj-cs"/>
              </a:rPr>
              <a:t>Session 13</a:t>
            </a:r>
            <a:endParaRPr lang="en-US" sz="4000" dirty="0">
              <a:solidFill>
                <a:srgbClr val="0070C0"/>
              </a:solidFill>
            </a:endParaRPr>
          </a:p>
        </p:txBody>
      </p:sp>
      <p:sp>
        <p:nvSpPr>
          <p:cNvPr id="56" name="Freeform: Shape 55">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04A2CE1B-5F51-411F-9E16-45B748054892}"/>
              </a:ext>
            </a:extLst>
          </p:cNvPr>
          <p:cNvSpPr txBox="1"/>
          <p:nvPr/>
        </p:nvSpPr>
        <p:spPr>
          <a:xfrm>
            <a:off x="7980093" y="3143438"/>
            <a:ext cx="4211907" cy="2780412"/>
          </a:xfrm>
          <a:prstGeom prst="rect">
            <a:avLst/>
          </a:prstGeom>
        </p:spPr>
        <p:txBody>
          <a:bodyPr vert="horz" lIns="91440" tIns="45720" rIns="91440" bIns="45720" rtlCol="0" anchor="ctr">
            <a:normAutofit/>
          </a:bodyPr>
          <a:lstStyle/>
          <a:p>
            <a:pPr marL="57150" indent="-285750" algn="just">
              <a:lnSpc>
                <a:spcPct val="90000"/>
              </a:lnSpc>
              <a:spcAft>
                <a:spcPts val="1000"/>
              </a:spcAft>
              <a:buFont typeface="Wingdings" panose="05000000000000000000" pitchFamily="2" charset="2"/>
              <a:buChar char="Ø"/>
            </a:pPr>
            <a:r>
              <a:rPr lang="en-US" sz="1700" dirty="0">
                <a:effectLst/>
              </a:rPr>
              <a:t>In this session, I want to talk about the ideas behind context switching, then I want to look at the </a:t>
            </a:r>
            <a:r>
              <a:rPr lang="en-US" sz="1700" dirty="0">
                <a:effectLst/>
                <a:hlinkClick r:id="rId2"/>
              </a:rPr>
              <a:t>xv6</a:t>
            </a:r>
            <a:r>
              <a:rPr lang="en-US" sz="1700" dirty="0">
                <a:effectLst/>
              </a:rPr>
              <a:t> implementation of context switching.</a:t>
            </a:r>
          </a:p>
          <a:p>
            <a:pPr marL="57150" indent="-285750" algn="just">
              <a:lnSpc>
                <a:spcPct val="90000"/>
              </a:lnSpc>
              <a:buFont typeface="Wingdings" panose="05000000000000000000" pitchFamily="2" charset="2"/>
              <a:buChar char="Ø"/>
            </a:pPr>
            <a:r>
              <a:rPr lang="en-US" sz="1700" dirty="0">
                <a:effectLst/>
              </a:rPr>
              <a:t>you all know that xv6 is an educational reimplementation of the Unix V6 kernel with a very well written and well documented source base.</a:t>
            </a:r>
            <a:endParaRPr lang="en-US" sz="1700" dirty="0"/>
          </a:p>
        </p:txBody>
      </p:sp>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object 2">
            <a:extLst>
              <a:ext uri="{FF2B5EF4-FFF2-40B4-BE49-F238E27FC236}">
                <a16:creationId xmlns:a16="http://schemas.microsoft.com/office/drawing/2014/main" id="{B19969F9-746B-47BA-9188-EB3C5357C106}"/>
              </a:ext>
            </a:extLst>
          </p:cNvPr>
          <p:cNvSpPr txBox="1">
            <a:spLocks/>
          </p:cNvSpPr>
          <p:nvPr/>
        </p:nvSpPr>
        <p:spPr>
          <a:xfrm>
            <a:off x="202047" y="219325"/>
            <a:ext cx="8074025" cy="38279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400" b="1" spc="-15" dirty="0">
                <a:solidFill>
                  <a:srgbClr val="C00000"/>
                </a:solidFill>
                <a:latin typeface="Calibri"/>
                <a:cs typeface="Calibri"/>
              </a:rPr>
              <a:t>Saving </a:t>
            </a:r>
            <a:r>
              <a:rPr lang="en-US" sz="2400" b="1" spc="-25" dirty="0">
                <a:solidFill>
                  <a:srgbClr val="C00000"/>
                </a:solidFill>
                <a:latin typeface="Calibri"/>
                <a:cs typeface="Calibri"/>
              </a:rPr>
              <a:t>context for </a:t>
            </a:r>
            <a:r>
              <a:rPr lang="en-US" sz="2400" b="1" spc="-5" dirty="0">
                <a:solidFill>
                  <a:srgbClr val="C00000"/>
                </a:solidFill>
                <a:latin typeface="Calibri"/>
                <a:cs typeface="Calibri"/>
              </a:rPr>
              <a:t>abortive</a:t>
            </a:r>
            <a:r>
              <a:rPr lang="en-US" sz="2400" b="1" spc="-10" dirty="0">
                <a:solidFill>
                  <a:srgbClr val="C00000"/>
                </a:solidFill>
                <a:latin typeface="Calibri"/>
                <a:cs typeface="Calibri"/>
              </a:rPr>
              <a:t> returns</a:t>
            </a:r>
            <a:endParaRPr lang="en-US" sz="2400" b="1" dirty="0">
              <a:solidFill>
                <a:srgbClr val="C00000"/>
              </a:solidFill>
              <a:latin typeface="Calibri"/>
              <a:cs typeface="Calibri"/>
            </a:endParaRPr>
          </a:p>
        </p:txBody>
      </p:sp>
      <p:sp>
        <p:nvSpPr>
          <p:cNvPr id="17" name="object 3">
            <a:extLst>
              <a:ext uri="{FF2B5EF4-FFF2-40B4-BE49-F238E27FC236}">
                <a16:creationId xmlns:a16="http://schemas.microsoft.com/office/drawing/2014/main" id="{FA49452D-17F5-4B73-9324-041B040ACE44}"/>
              </a:ext>
            </a:extLst>
          </p:cNvPr>
          <p:cNvSpPr txBox="1"/>
          <p:nvPr/>
        </p:nvSpPr>
        <p:spPr>
          <a:xfrm>
            <a:off x="886576" y="1074704"/>
            <a:ext cx="7545033" cy="3941848"/>
          </a:xfrm>
          <a:prstGeom prst="rect">
            <a:avLst/>
          </a:prstGeom>
        </p:spPr>
        <p:txBody>
          <a:bodyPr vert="horz" wrap="square" lIns="0" tIns="88265" rIns="0" bIns="0" rtlCol="0">
            <a:spAutoFit/>
          </a:bodyPr>
          <a:lstStyle/>
          <a:p>
            <a:pPr marL="355600" marR="753745" indent="-342900" algn="just">
              <a:lnSpc>
                <a:spcPct val="80000"/>
              </a:lnSpc>
              <a:spcBef>
                <a:spcPts val="695"/>
              </a:spcBef>
              <a:buFont typeface="Arial"/>
              <a:buChar char="•"/>
              <a:tabLst>
                <a:tab pos="354965" algn="l"/>
                <a:tab pos="355600" algn="l"/>
              </a:tabLst>
            </a:pPr>
            <a:r>
              <a:rPr spc="-5" dirty="0">
                <a:latin typeface="Calibri"/>
                <a:cs typeface="Calibri"/>
              </a:rPr>
              <a:t>Situations arise when the </a:t>
            </a:r>
            <a:r>
              <a:rPr spc="-20" dirty="0">
                <a:latin typeface="Calibri"/>
                <a:cs typeface="Calibri"/>
              </a:rPr>
              <a:t>kernel </a:t>
            </a:r>
            <a:r>
              <a:rPr spc="-5" dirty="0">
                <a:latin typeface="Calibri"/>
                <a:cs typeface="Calibri"/>
              </a:rPr>
              <a:t>abort its </a:t>
            </a:r>
            <a:r>
              <a:rPr spc="-10" dirty="0">
                <a:latin typeface="Calibri"/>
                <a:cs typeface="Calibri"/>
              </a:rPr>
              <a:t>current </a:t>
            </a:r>
            <a:r>
              <a:rPr spc="-15" dirty="0">
                <a:latin typeface="Calibri"/>
                <a:cs typeface="Calibri"/>
              </a:rPr>
              <a:t>execution  </a:t>
            </a:r>
            <a:r>
              <a:rPr spc="-10" dirty="0">
                <a:latin typeface="Calibri"/>
                <a:cs typeface="Calibri"/>
              </a:rPr>
              <a:t>sequence</a:t>
            </a:r>
            <a:r>
              <a:rPr lang="en-IN" spc="-10" dirty="0">
                <a:latin typeface="Calibri"/>
                <a:cs typeface="Calibri"/>
              </a:rPr>
              <a:t> </a:t>
            </a:r>
            <a:r>
              <a:rPr spc="-5" dirty="0">
                <a:latin typeface="Calibri"/>
                <a:cs typeface="Calibri"/>
              </a:rPr>
              <a:t>and</a:t>
            </a:r>
            <a:r>
              <a:rPr lang="en-IN" spc="-5" dirty="0">
                <a:latin typeface="Calibri"/>
                <a:cs typeface="Calibri"/>
              </a:rPr>
              <a:t> </a:t>
            </a:r>
            <a:r>
              <a:rPr spc="-10" dirty="0">
                <a:latin typeface="Calibri"/>
                <a:cs typeface="Calibri"/>
              </a:rPr>
              <a:t>immediately </a:t>
            </a:r>
            <a:r>
              <a:rPr spc="-20" dirty="0">
                <a:latin typeface="Calibri"/>
                <a:cs typeface="Calibri"/>
              </a:rPr>
              <a:t>execute </a:t>
            </a:r>
            <a:r>
              <a:rPr spc="-10" dirty="0">
                <a:latin typeface="Calibri"/>
                <a:cs typeface="Calibri"/>
              </a:rPr>
              <a:t>out </a:t>
            </a:r>
            <a:r>
              <a:rPr spc="-5" dirty="0">
                <a:latin typeface="Calibri"/>
                <a:cs typeface="Calibri"/>
              </a:rPr>
              <a:t>of a </a:t>
            </a:r>
            <a:r>
              <a:rPr spc="-10" dirty="0">
                <a:latin typeface="Calibri"/>
                <a:cs typeface="Calibri"/>
              </a:rPr>
              <a:t>previously </a:t>
            </a:r>
            <a:r>
              <a:rPr spc="-20" dirty="0">
                <a:latin typeface="Calibri"/>
                <a:cs typeface="Calibri"/>
              </a:rPr>
              <a:t>saved  </a:t>
            </a:r>
            <a:r>
              <a:rPr spc="-15" dirty="0">
                <a:latin typeface="Calibri"/>
                <a:cs typeface="Calibri"/>
              </a:rPr>
              <a:t>conte</a:t>
            </a:r>
            <a:r>
              <a:rPr lang="en-IN" spc="-15" dirty="0">
                <a:latin typeface="Calibri"/>
                <a:cs typeface="Calibri"/>
              </a:rPr>
              <a:t>x</a:t>
            </a:r>
            <a:r>
              <a:rPr spc="-15" dirty="0">
                <a:latin typeface="Calibri"/>
                <a:cs typeface="Calibri"/>
              </a:rPr>
              <a:t>t.</a:t>
            </a:r>
            <a:endParaRPr dirty="0">
              <a:latin typeface="Calibri"/>
              <a:cs typeface="Calibri"/>
            </a:endParaRPr>
          </a:p>
          <a:p>
            <a:pPr marL="469900" lvl="1" algn="just">
              <a:spcBef>
                <a:spcPts val="20"/>
              </a:spcBef>
              <a:tabLst>
                <a:tab pos="354965" algn="l"/>
                <a:tab pos="355600" algn="l"/>
              </a:tabLst>
            </a:pPr>
            <a:endParaRPr lang="en-IN" b="1" dirty="0">
              <a:latin typeface="Calibri"/>
              <a:cs typeface="Calibri"/>
            </a:endParaRPr>
          </a:p>
          <a:p>
            <a:pPr marL="469900" lvl="1" algn="just">
              <a:spcBef>
                <a:spcPts val="20"/>
              </a:spcBef>
              <a:tabLst>
                <a:tab pos="354965" algn="l"/>
                <a:tab pos="355600" algn="l"/>
              </a:tabLst>
            </a:pPr>
            <a:r>
              <a:rPr lang="en-IN" b="1" spc="-5" dirty="0">
                <a:latin typeface="Calibri"/>
                <a:cs typeface="Calibri"/>
              </a:rPr>
              <a:t>M</a:t>
            </a:r>
            <a:r>
              <a:rPr b="1" spc="-5" dirty="0" err="1">
                <a:latin typeface="Calibri"/>
                <a:cs typeface="Calibri"/>
              </a:rPr>
              <a:t>echanisms</a:t>
            </a:r>
            <a:r>
              <a:rPr b="1" spc="-5" dirty="0">
                <a:latin typeface="Calibri"/>
                <a:cs typeface="Calibri"/>
              </a:rPr>
              <a:t> </a:t>
            </a:r>
            <a:r>
              <a:rPr b="1" spc="-25" dirty="0">
                <a:latin typeface="Calibri"/>
                <a:cs typeface="Calibri"/>
              </a:rPr>
              <a:t>for </a:t>
            </a:r>
            <a:r>
              <a:rPr b="1" spc="-15" dirty="0">
                <a:latin typeface="Calibri"/>
                <a:cs typeface="Calibri"/>
              </a:rPr>
              <a:t>executing </a:t>
            </a:r>
            <a:r>
              <a:rPr b="1" spc="-5" dirty="0">
                <a:latin typeface="Calibri"/>
                <a:cs typeface="Calibri"/>
              </a:rPr>
              <a:t>a </a:t>
            </a:r>
            <a:r>
              <a:rPr b="1" spc="-10" dirty="0">
                <a:latin typeface="Calibri"/>
                <a:cs typeface="Calibri"/>
              </a:rPr>
              <a:t>previous</a:t>
            </a:r>
            <a:r>
              <a:rPr b="1" spc="80" dirty="0">
                <a:latin typeface="Calibri"/>
                <a:cs typeface="Calibri"/>
              </a:rPr>
              <a:t> </a:t>
            </a:r>
            <a:r>
              <a:rPr b="1" spc="-15" dirty="0">
                <a:latin typeface="Calibri"/>
                <a:cs typeface="Calibri"/>
              </a:rPr>
              <a:t>conte</a:t>
            </a:r>
            <a:r>
              <a:rPr lang="en-IN" b="1" spc="-15" dirty="0" err="1">
                <a:latin typeface="Calibri"/>
                <a:cs typeface="Calibri"/>
              </a:rPr>
              <a:t>xt</a:t>
            </a:r>
            <a:r>
              <a:rPr b="1" spc="-15" dirty="0">
                <a:latin typeface="Calibri"/>
                <a:cs typeface="Calibri"/>
              </a:rPr>
              <a:t>.</a:t>
            </a:r>
            <a:r>
              <a:rPr lang="en-IN" b="1" dirty="0">
                <a:latin typeface="Calibri"/>
                <a:cs typeface="Calibri"/>
              </a:rPr>
              <a:t> </a:t>
            </a:r>
          </a:p>
          <a:p>
            <a:pPr marL="469900" lvl="1" algn="just">
              <a:spcBef>
                <a:spcPts val="20"/>
              </a:spcBef>
              <a:tabLst>
                <a:tab pos="354965" algn="l"/>
                <a:tab pos="355600" algn="l"/>
              </a:tabLst>
            </a:pPr>
            <a:endParaRPr lang="en-IN" b="1" dirty="0">
              <a:latin typeface="Calibri"/>
              <a:cs typeface="Calibri"/>
            </a:endParaRPr>
          </a:p>
          <a:p>
            <a:pPr marL="469900" lvl="1" algn="just">
              <a:spcBef>
                <a:spcPts val="20"/>
              </a:spcBef>
              <a:tabLst>
                <a:tab pos="354965" algn="l"/>
                <a:tab pos="355600" algn="l"/>
              </a:tabLst>
            </a:pPr>
            <a:r>
              <a:rPr spc="-10" dirty="0">
                <a:latin typeface="Calibri"/>
                <a:cs typeface="Calibri"/>
              </a:rPr>
              <a:t>The </a:t>
            </a:r>
            <a:r>
              <a:rPr spc="-5" dirty="0">
                <a:latin typeface="Calibri"/>
                <a:cs typeface="Calibri"/>
              </a:rPr>
              <a:t>algorithm </a:t>
            </a:r>
            <a:r>
              <a:rPr spc="-20" dirty="0">
                <a:latin typeface="Calibri"/>
                <a:cs typeface="Calibri"/>
              </a:rPr>
              <a:t>to save </a:t>
            </a:r>
            <a:r>
              <a:rPr spc="-5" dirty="0">
                <a:latin typeface="Calibri"/>
                <a:cs typeface="Calibri"/>
              </a:rPr>
              <a:t>a </a:t>
            </a:r>
            <a:r>
              <a:rPr spc="-20" dirty="0">
                <a:latin typeface="Calibri"/>
                <a:cs typeface="Calibri"/>
              </a:rPr>
              <a:t>conte</a:t>
            </a:r>
            <a:r>
              <a:rPr lang="en-IN" spc="-20" dirty="0" err="1">
                <a:latin typeface="Calibri"/>
                <a:cs typeface="Calibri"/>
              </a:rPr>
              <a:t>xt</a:t>
            </a:r>
            <a:r>
              <a:rPr spc="-20" dirty="0">
                <a:latin typeface="Calibri"/>
                <a:cs typeface="Calibri"/>
              </a:rPr>
              <a:t> </a:t>
            </a:r>
            <a:r>
              <a:rPr spc="-5" dirty="0">
                <a:latin typeface="Calibri"/>
                <a:cs typeface="Calibri"/>
              </a:rPr>
              <a:t>is </a:t>
            </a:r>
            <a:r>
              <a:rPr b="1" spc="-10" dirty="0">
                <a:latin typeface="Calibri"/>
                <a:cs typeface="Calibri"/>
              </a:rPr>
              <a:t>set</a:t>
            </a:r>
            <a:r>
              <a:rPr lang="en-IN" b="1" spc="-10" dirty="0" err="1">
                <a:latin typeface="Calibri"/>
                <a:cs typeface="Calibri"/>
              </a:rPr>
              <a:t>jmp</a:t>
            </a:r>
            <a:r>
              <a:rPr b="1" spc="-10" dirty="0">
                <a:latin typeface="Calibri"/>
                <a:cs typeface="Calibri"/>
              </a:rPr>
              <a:t> </a:t>
            </a:r>
            <a:r>
              <a:rPr spc="-5" dirty="0">
                <a:latin typeface="Calibri"/>
                <a:cs typeface="Calibri"/>
              </a:rPr>
              <a:t>and the algorithm </a:t>
            </a:r>
            <a:r>
              <a:rPr spc="-15" dirty="0">
                <a:latin typeface="Calibri"/>
                <a:cs typeface="Calibri"/>
              </a:rPr>
              <a:t>to  </a:t>
            </a:r>
            <a:r>
              <a:rPr spc="-20" dirty="0">
                <a:latin typeface="Calibri"/>
                <a:cs typeface="Calibri"/>
              </a:rPr>
              <a:t>restore </a:t>
            </a:r>
            <a:r>
              <a:rPr spc="-5" dirty="0">
                <a:latin typeface="Calibri"/>
                <a:cs typeface="Calibri"/>
              </a:rPr>
              <a:t>the </a:t>
            </a:r>
            <a:r>
              <a:rPr spc="-20" dirty="0">
                <a:latin typeface="Calibri"/>
                <a:cs typeface="Calibri"/>
              </a:rPr>
              <a:t>conte</a:t>
            </a:r>
            <a:r>
              <a:rPr lang="en-IN" spc="-20" dirty="0" err="1">
                <a:latin typeface="Calibri"/>
                <a:cs typeface="Calibri"/>
              </a:rPr>
              <a:t>xt</a:t>
            </a:r>
            <a:r>
              <a:rPr spc="-20" dirty="0">
                <a:latin typeface="Calibri"/>
                <a:cs typeface="Calibri"/>
              </a:rPr>
              <a:t> </a:t>
            </a:r>
            <a:r>
              <a:rPr spc="-5" dirty="0">
                <a:latin typeface="Calibri"/>
                <a:cs typeface="Calibri"/>
              </a:rPr>
              <a:t>is</a:t>
            </a:r>
            <a:r>
              <a:rPr spc="30" dirty="0">
                <a:latin typeface="Calibri"/>
                <a:cs typeface="Calibri"/>
              </a:rPr>
              <a:t> </a:t>
            </a:r>
            <a:r>
              <a:rPr b="1" spc="-5" dirty="0">
                <a:latin typeface="Calibri"/>
                <a:cs typeface="Calibri"/>
              </a:rPr>
              <a:t>longjmp</a:t>
            </a:r>
            <a:endParaRPr b="1" dirty="0">
              <a:latin typeface="Calibri"/>
              <a:cs typeface="Calibri"/>
            </a:endParaRPr>
          </a:p>
          <a:p>
            <a:pPr marL="469900" marR="5080" lvl="1" algn="just">
              <a:lnSpc>
                <a:spcPct val="80000"/>
              </a:lnSpc>
              <a:spcBef>
                <a:spcPts val="620"/>
              </a:spcBef>
              <a:tabLst>
                <a:tab pos="354965" algn="l"/>
                <a:tab pos="355600" algn="l"/>
              </a:tabLst>
            </a:pPr>
            <a:endParaRPr lang="en-IN" spc="-45" dirty="0">
              <a:latin typeface="Calibri"/>
              <a:cs typeface="Calibri"/>
            </a:endParaRPr>
          </a:p>
          <a:p>
            <a:pPr marL="469900" marR="5080" lvl="1" algn="just">
              <a:lnSpc>
                <a:spcPct val="80000"/>
              </a:lnSpc>
              <a:spcBef>
                <a:spcPts val="620"/>
              </a:spcBef>
              <a:tabLst>
                <a:tab pos="354965" algn="l"/>
                <a:tab pos="355600" algn="l"/>
              </a:tabLst>
            </a:pPr>
            <a:r>
              <a:rPr spc="-45" dirty="0">
                <a:latin typeface="Calibri"/>
                <a:cs typeface="Calibri"/>
              </a:rPr>
              <a:t>The </a:t>
            </a:r>
            <a:r>
              <a:rPr spc="-5" dirty="0">
                <a:latin typeface="Calibri"/>
                <a:cs typeface="Calibri"/>
              </a:rPr>
              <a:t>method is </a:t>
            </a:r>
            <a:r>
              <a:rPr spc="-10" dirty="0">
                <a:latin typeface="Calibri"/>
                <a:cs typeface="Calibri"/>
              </a:rPr>
              <a:t>identical </a:t>
            </a:r>
            <a:r>
              <a:rPr spc="-15" dirty="0">
                <a:latin typeface="Calibri"/>
                <a:cs typeface="Calibri"/>
              </a:rPr>
              <a:t>to </a:t>
            </a:r>
            <a:r>
              <a:rPr spc="-5" dirty="0">
                <a:latin typeface="Calibri"/>
                <a:cs typeface="Calibri"/>
              </a:rPr>
              <a:t>the </a:t>
            </a:r>
            <a:r>
              <a:rPr spc="-10" dirty="0">
                <a:latin typeface="Calibri"/>
                <a:cs typeface="Calibri"/>
              </a:rPr>
              <a:t>function </a:t>
            </a:r>
            <a:r>
              <a:rPr spc="-20" dirty="0">
                <a:latin typeface="Calibri"/>
                <a:cs typeface="Calibri"/>
              </a:rPr>
              <a:t>save context </a:t>
            </a:r>
            <a:r>
              <a:rPr spc="-5" dirty="0">
                <a:latin typeface="Calibri"/>
                <a:cs typeface="Calibri"/>
              </a:rPr>
              <a:t>, </a:t>
            </a:r>
            <a:r>
              <a:rPr spc="-20" dirty="0">
                <a:latin typeface="Calibri"/>
                <a:cs typeface="Calibri"/>
              </a:rPr>
              <a:t>except </a:t>
            </a:r>
            <a:r>
              <a:rPr spc="-10" dirty="0">
                <a:latin typeface="Calibri"/>
                <a:cs typeface="Calibri"/>
              </a:rPr>
              <a:t>that  </a:t>
            </a:r>
            <a:r>
              <a:rPr spc="-20" dirty="0">
                <a:latin typeface="Calibri"/>
                <a:cs typeface="Calibri"/>
              </a:rPr>
              <a:t>save context </a:t>
            </a:r>
            <a:r>
              <a:rPr spc="-10" dirty="0">
                <a:latin typeface="Calibri"/>
                <a:cs typeface="Calibri"/>
              </a:rPr>
              <a:t>pushes </a:t>
            </a:r>
            <a:r>
              <a:rPr spc="-5" dirty="0">
                <a:latin typeface="Calibri"/>
                <a:cs typeface="Calibri"/>
              </a:rPr>
              <a:t>a </a:t>
            </a:r>
            <a:r>
              <a:rPr spc="-10" dirty="0">
                <a:latin typeface="Calibri"/>
                <a:cs typeface="Calibri"/>
              </a:rPr>
              <a:t>new </a:t>
            </a:r>
            <a:r>
              <a:rPr spc="-20" dirty="0">
                <a:latin typeface="Calibri"/>
                <a:cs typeface="Calibri"/>
              </a:rPr>
              <a:t>context </a:t>
            </a:r>
            <a:r>
              <a:rPr spc="-10" dirty="0">
                <a:latin typeface="Calibri"/>
                <a:cs typeface="Calibri"/>
              </a:rPr>
              <a:t>la</a:t>
            </a:r>
            <a:r>
              <a:rPr lang="en-IN" spc="-10" dirty="0">
                <a:latin typeface="Calibri"/>
                <a:cs typeface="Calibri"/>
              </a:rPr>
              <a:t>yer</a:t>
            </a:r>
            <a:r>
              <a:rPr spc="-10" dirty="0">
                <a:latin typeface="Calibri"/>
                <a:cs typeface="Calibri"/>
              </a:rPr>
              <a:t> where </a:t>
            </a:r>
            <a:r>
              <a:rPr dirty="0">
                <a:latin typeface="Calibri"/>
                <a:cs typeface="Calibri"/>
              </a:rPr>
              <a:t>as </a:t>
            </a:r>
            <a:r>
              <a:rPr spc="-10" dirty="0">
                <a:latin typeface="Calibri"/>
                <a:cs typeface="Calibri"/>
              </a:rPr>
              <a:t>setjmp </a:t>
            </a:r>
            <a:r>
              <a:rPr spc="-20" dirty="0">
                <a:latin typeface="Calibri"/>
                <a:cs typeface="Calibri"/>
              </a:rPr>
              <a:t>stores  </a:t>
            </a:r>
            <a:r>
              <a:rPr spc="-5" dirty="0">
                <a:latin typeface="Calibri"/>
                <a:cs typeface="Calibri"/>
              </a:rPr>
              <a:t>the </a:t>
            </a:r>
            <a:r>
              <a:rPr spc="-20" dirty="0">
                <a:latin typeface="Calibri"/>
                <a:cs typeface="Calibri"/>
              </a:rPr>
              <a:t>saved context </a:t>
            </a:r>
            <a:r>
              <a:rPr spc="-5" dirty="0">
                <a:latin typeface="Calibri"/>
                <a:cs typeface="Calibri"/>
              </a:rPr>
              <a:t>in the </a:t>
            </a:r>
            <a:r>
              <a:rPr b="1" spc="-5" dirty="0">
                <a:latin typeface="Calibri"/>
                <a:cs typeface="Calibri"/>
              </a:rPr>
              <a:t>u </a:t>
            </a:r>
            <a:r>
              <a:rPr b="1" spc="-10" dirty="0">
                <a:latin typeface="Calibri"/>
                <a:cs typeface="Calibri"/>
              </a:rPr>
              <a:t>area </a:t>
            </a:r>
            <a:r>
              <a:rPr spc="-5" dirty="0">
                <a:latin typeface="Calibri"/>
                <a:cs typeface="Calibri"/>
              </a:rPr>
              <a:t>and </a:t>
            </a:r>
            <a:r>
              <a:rPr spc="-10" dirty="0">
                <a:latin typeface="Calibri"/>
                <a:cs typeface="Calibri"/>
              </a:rPr>
              <a:t>continues </a:t>
            </a:r>
            <a:r>
              <a:rPr spc="-15" dirty="0">
                <a:latin typeface="Calibri"/>
                <a:cs typeface="Calibri"/>
              </a:rPr>
              <a:t>to </a:t>
            </a:r>
            <a:r>
              <a:rPr spc="-20" dirty="0">
                <a:latin typeface="Calibri"/>
                <a:cs typeface="Calibri"/>
              </a:rPr>
              <a:t>execute </a:t>
            </a:r>
            <a:r>
              <a:rPr spc="-5" dirty="0">
                <a:latin typeface="Calibri"/>
                <a:cs typeface="Calibri"/>
              </a:rPr>
              <a:t>in the </a:t>
            </a:r>
            <a:r>
              <a:rPr dirty="0">
                <a:latin typeface="Calibri"/>
                <a:cs typeface="Calibri"/>
              </a:rPr>
              <a:t>old  </a:t>
            </a:r>
            <a:r>
              <a:rPr spc="-20" dirty="0">
                <a:latin typeface="Calibri"/>
                <a:cs typeface="Calibri"/>
              </a:rPr>
              <a:t>context </a:t>
            </a:r>
            <a:r>
              <a:rPr spc="-45" dirty="0">
                <a:latin typeface="Calibri"/>
                <a:cs typeface="Calibri"/>
              </a:rPr>
              <a:t>la</a:t>
            </a:r>
            <a:r>
              <a:rPr lang="en-IN" spc="-45" dirty="0">
                <a:latin typeface="Calibri"/>
                <a:cs typeface="Calibri"/>
              </a:rPr>
              <a:t>yer</a:t>
            </a:r>
            <a:r>
              <a:rPr spc="-45" dirty="0">
                <a:latin typeface="Calibri"/>
                <a:cs typeface="Calibri"/>
              </a:rPr>
              <a:t>.</a:t>
            </a:r>
            <a:endParaRPr dirty="0">
              <a:latin typeface="Calibri"/>
              <a:cs typeface="Calibri"/>
            </a:endParaRPr>
          </a:p>
          <a:p>
            <a:pPr marL="469900" marR="411480" lvl="1" algn="just">
              <a:lnSpc>
                <a:spcPts val="2400"/>
              </a:lnSpc>
              <a:spcBef>
                <a:spcPts val="580"/>
              </a:spcBef>
              <a:tabLst>
                <a:tab pos="354965" algn="l"/>
                <a:tab pos="355600" algn="l"/>
              </a:tabLst>
            </a:pPr>
            <a:r>
              <a:rPr spc="-35" dirty="0">
                <a:latin typeface="Calibri"/>
                <a:cs typeface="Calibri"/>
              </a:rPr>
              <a:t>When </a:t>
            </a:r>
            <a:r>
              <a:rPr spc="-5" dirty="0">
                <a:latin typeface="Calibri"/>
                <a:cs typeface="Calibri"/>
              </a:rPr>
              <a:t>the </a:t>
            </a:r>
            <a:r>
              <a:rPr spc="-15" dirty="0">
                <a:latin typeface="Calibri"/>
                <a:cs typeface="Calibri"/>
              </a:rPr>
              <a:t>kernel </a:t>
            </a:r>
            <a:r>
              <a:rPr spc="-5" dirty="0">
                <a:latin typeface="Calibri"/>
                <a:cs typeface="Calibri"/>
              </a:rPr>
              <a:t>wishes </a:t>
            </a:r>
            <a:r>
              <a:rPr spc="-15" dirty="0">
                <a:latin typeface="Calibri"/>
                <a:cs typeface="Calibri"/>
              </a:rPr>
              <a:t>to </a:t>
            </a:r>
            <a:r>
              <a:rPr spc="-10" dirty="0">
                <a:latin typeface="Calibri"/>
                <a:cs typeface="Calibri"/>
              </a:rPr>
              <a:t>resume </a:t>
            </a:r>
            <a:r>
              <a:rPr spc="-5" dirty="0">
                <a:latin typeface="Calibri"/>
                <a:cs typeface="Calibri"/>
              </a:rPr>
              <a:t>the </a:t>
            </a:r>
            <a:r>
              <a:rPr spc="-20" dirty="0">
                <a:latin typeface="Calibri"/>
                <a:cs typeface="Calibri"/>
              </a:rPr>
              <a:t>context </a:t>
            </a:r>
            <a:r>
              <a:rPr spc="-5" dirty="0">
                <a:latin typeface="Calibri"/>
                <a:cs typeface="Calibri"/>
              </a:rPr>
              <a:t>it </a:t>
            </a:r>
            <a:r>
              <a:rPr spc="-10" dirty="0">
                <a:latin typeface="Calibri"/>
                <a:cs typeface="Calibri"/>
              </a:rPr>
              <a:t>had </a:t>
            </a:r>
            <a:r>
              <a:rPr spc="-20" dirty="0">
                <a:latin typeface="Calibri"/>
                <a:cs typeface="Calibri"/>
              </a:rPr>
              <a:t>saved </a:t>
            </a:r>
            <a:r>
              <a:rPr spc="-5" dirty="0">
                <a:latin typeface="Calibri"/>
                <a:cs typeface="Calibri"/>
              </a:rPr>
              <a:t>in  </a:t>
            </a:r>
            <a:r>
              <a:rPr b="1" spc="-10" dirty="0">
                <a:latin typeface="Calibri"/>
                <a:cs typeface="Calibri"/>
              </a:rPr>
              <a:t>setjmp</a:t>
            </a:r>
            <a:r>
              <a:rPr spc="-10" dirty="0">
                <a:latin typeface="Calibri"/>
                <a:cs typeface="Calibri"/>
              </a:rPr>
              <a:t> </a:t>
            </a:r>
            <a:r>
              <a:rPr spc="-5" dirty="0">
                <a:latin typeface="Calibri"/>
                <a:cs typeface="Calibri"/>
              </a:rPr>
              <a:t>,</a:t>
            </a:r>
            <a:r>
              <a:rPr spc="-5" dirty="0" err="1">
                <a:latin typeface="Calibri"/>
                <a:cs typeface="Calibri"/>
              </a:rPr>
              <a:t>i</a:t>
            </a:r>
            <a:r>
              <a:rPr lang="en-IN" spc="-5" dirty="0">
                <a:latin typeface="Calibri"/>
                <a:cs typeface="Calibri"/>
              </a:rPr>
              <a:t>t</a:t>
            </a:r>
            <a:r>
              <a:rPr spc="-5" dirty="0">
                <a:latin typeface="Calibri"/>
                <a:cs typeface="Calibri"/>
              </a:rPr>
              <a:t> </a:t>
            </a:r>
            <a:r>
              <a:rPr spc="-10" dirty="0">
                <a:latin typeface="Calibri"/>
                <a:cs typeface="Calibri"/>
              </a:rPr>
              <a:t>does </a:t>
            </a:r>
            <a:r>
              <a:rPr spc="-5" dirty="0">
                <a:latin typeface="Calibri"/>
                <a:cs typeface="Calibri"/>
              </a:rPr>
              <a:t>a </a:t>
            </a:r>
            <a:r>
              <a:rPr spc="-10" dirty="0">
                <a:latin typeface="Calibri"/>
                <a:cs typeface="Calibri"/>
              </a:rPr>
              <a:t>long</a:t>
            </a:r>
            <a:r>
              <a:rPr lang="en-IN" spc="-10" dirty="0" err="1">
                <a:latin typeface="Calibri"/>
                <a:cs typeface="Calibri"/>
              </a:rPr>
              <a:t>jmp</a:t>
            </a:r>
            <a:r>
              <a:rPr lang="en-IN" spc="-10" dirty="0">
                <a:latin typeface="Calibri"/>
                <a:cs typeface="Calibri"/>
              </a:rPr>
              <a:t>, </a:t>
            </a:r>
            <a:r>
              <a:rPr spc="-10" dirty="0">
                <a:latin typeface="Calibri"/>
                <a:cs typeface="Calibri"/>
              </a:rPr>
              <a:t>restoring </a:t>
            </a:r>
            <a:r>
              <a:rPr spc="-5" dirty="0">
                <a:latin typeface="Calibri"/>
                <a:cs typeface="Calibri"/>
              </a:rPr>
              <a:t>its </a:t>
            </a:r>
            <a:r>
              <a:rPr spc="-20" dirty="0">
                <a:latin typeface="Calibri"/>
                <a:cs typeface="Calibri"/>
              </a:rPr>
              <a:t>context </a:t>
            </a:r>
            <a:r>
              <a:rPr spc="-15" dirty="0">
                <a:latin typeface="Calibri"/>
                <a:cs typeface="Calibri"/>
              </a:rPr>
              <a:t>from </a:t>
            </a:r>
            <a:r>
              <a:rPr spc="-5" dirty="0">
                <a:latin typeface="Calibri"/>
                <a:cs typeface="Calibri"/>
              </a:rPr>
              <a:t>the u </a:t>
            </a:r>
            <a:r>
              <a:rPr spc="-10" dirty="0">
                <a:latin typeface="Calibri"/>
                <a:cs typeface="Calibri"/>
              </a:rPr>
              <a:t>area </a:t>
            </a:r>
            <a:r>
              <a:rPr spc="-5" dirty="0">
                <a:latin typeface="Calibri"/>
                <a:cs typeface="Calibri"/>
              </a:rPr>
              <a:t>and  returning a 1 </a:t>
            </a:r>
            <a:r>
              <a:rPr spc="-15" dirty="0">
                <a:latin typeface="Calibri"/>
                <a:cs typeface="Calibri"/>
              </a:rPr>
              <a:t>from </a:t>
            </a:r>
            <a:r>
              <a:rPr spc="-5" dirty="0">
                <a:latin typeface="Calibri"/>
                <a:cs typeface="Calibri"/>
              </a:rPr>
              <a:t>setjmp.</a:t>
            </a:r>
            <a:endParaRPr dirty="0">
              <a:latin typeface="Calibri"/>
              <a:cs typeface="Calibri"/>
            </a:endParaRPr>
          </a:p>
        </p:txBody>
      </p:sp>
    </p:spTree>
    <p:extLst>
      <p:ext uri="{BB962C8B-B14F-4D97-AF65-F5344CB8AC3E}">
        <p14:creationId xmlns:p14="http://schemas.microsoft.com/office/powerpoint/2010/main" val="375603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object 2">
            <a:extLst>
              <a:ext uri="{FF2B5EF4-FFF2-40B4-BE49-F238E27FC236}">
                <a16:creationId xmlns:a16="http://schemas.microsoft.com/office/drawing/2014/main" id="{36F598A5-0A52-4096-BF40-9C1425952979}"/>
              </a:ext>
            </a:extLst>
          </p:cNvPr>
          <p:cNvSpPr txBox="1">
            <a:spLocks/>
          </p:cNvSpPr>
          <p:nvPr/>
        </p:nvSpPr>
        <p:spPr>
          <a:xfrm>
            <a:off x="252753" y="1261512"/>
            <a:ext cx="7911033" cy="38151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006600" marR="5080" indent="-1576070">
              <a:lnSpc>
                <a:spcPct val="100000"/>
              </a:lnSpc>
              <a:spcBef>
                <a:spcPts val="95"/>
              </a:spcBef>
            </a:pPr>
            <a:r>
              <a:rPr lang="en-US" sz="2400" b="1" spc="-5" dirty="0">
                <a:solidFill>
                  <a:srgbClr val="C00000"/>
                </a:solidFill>
              </a:rPr>
              <a:t>Copying </a:t>
            </a:r>
            <a:r>
              <a:rPr lang="en-US" sz="2400" b="1" spc="-25" dirty="0">
                <a:solidFill>
                  <a:srgbClr val="C00000"/>
                </a:solidFill>
              </a:rPr>
              <a:t>data </a:t>
            </a:r>
            <a:r>
              <a:rPr lang="en-US" sz="2400" b="1" spc="-15" dirty="0">
                <a:solidFill>
                  <a:srgbClr val="C00000"/>
                </a:solidFill>
              </a:rPr>
              <a:t>between </a:t>
            </a:r>
            <a:r>
              <a:rPr lang="en-US" sz="2400" b="1" spc="-40" dirty="0">
                <a:solidFill>
                  <a:srgbClr val="C00000"/>
                </a:solidFill>
              </a:rPr>
              <a:t>system </a:t>
            </a:r>
            <a:r>
              <a:rPr lang="en-US" sz="2400" b="1" spc="-5" dirty="0">
                <a:solidFill>
                  <a:srgbClr val="C00000"/>
                </a:solidFill>
              </a:rPr>
              <a:t>and  </a:t>
            </a:r>
            <a:r>
              <a:rPr lang="en-US" sz="2400" b="1" spc="-10" dirty="0">
                <a:solidFill>
                  <a:srgbClr val="C00000"/>
                </a:solidFill>
              </a:rPr>
              <a:t>user address</a:t>
            </a:r>
            <a:r>
              <a:rPr lang="en-US" sz="2400" b="1" spc="-20" dirty="0">
                <a:solidFill>
                  <a:srgbClr val="C00000"/>
                </a:solidFill>
              </a:rPr>
              <a:t> </a:t>
            </a:r>
            <a:r>
              <a:rPr lang="en-US" sz="2400" b="1" spc="-10" dirty="0">
                <a:solidFill>
                  <a:srgbClr val="C00000"/>
                </a:solidFill>
              </a:rPr>
              <a:t>space</a:t>
            </a:r>
          </a:p>
        </p:txBody>
      </p:sp>
      <p:sp>
        <p:nvSpPr>
          <p:cNvPr id="17" name="object 3">
            <a:extLst>
              <a:ext uri="{FF2B5EF4-FFF2-40B4-BE49-F238E27FC236}">
                <a16:creationId xmlns:a16="http://schemas.microsoft.com/office/drawing/2014/main" id="{7EF52EE9-29F2-4BF4-ADF3-0F0F5B707FE9}"/>
              </a:ext>
            </a:extLst>
          </p:cNvPr>
          <p:cNvSpPr txBox="1"/>
          <p:nvPr/>
        </p:nvSpPr>
        <p:spPr>
          <a:xfrm>
            <a:off x="808383" y="2017151"/>
            <a:ext cx="9170504" cy="3687548"/>
          </a:xfrm>
          <a:prstGeom prst="rect">
            <a:avLst/>
          </a:prstGeom>
        </p:spPr>
        <p:txBody>
          <a:bodyPr vert="horz" wrap="square" lIns="0" tIns="85725" rIns="0" bIns="0" rtlCol="0">
            <a:spAutoFit/>
          </a:bodyPr>
          <a:lstStyle/>
          <a:p>
            <a:pPr marL="355600" marR="1022350" indent="-342900" algn="just">
              <a:buFont typeface="Wingdings" panose="05000000000000000000" pitchFamily="2" charset="2"/>
              <a:buChar char="Ø"/>
              <a:tabLst>
                <a:tab pos="355600" algn="l"/>
              </a:tabLst>
            </a:pPr>
            <a:r>
              <a:rPr spc="-5" dirty="0">
                <a:latin typeface="Calibri"/>
                <a:cs typeface="Calibri"/>
              </a:rPr>
              <a:t>A </a:t>
            </a:r>
            <a:r>
              <a:rPr spc="-10" dirty="0">
                <a:latin typeface="Calibri"/>
                <a:cs typeface="Calibri"/>
              </a:rPr>
              <a:t>process </a:t>
            </a:r>
            <a:r>
              <a:rPr spc="-20" dirty="0">
                <a:latin typeface="Calibri"/>
                <a:cs typeface="Calibri"/>
              </a:rPr>
              <a:t>executes </a:t>
            </a:r>
            <a:r>
              <a:rPr spc="-5" dirty="0">
                <a:latin typeface="Calibri"/>
                <a:cs typeface="Calibri"/>
              </a:rPr>
              <a:t>in </a:t>
            </a:r>
            <a:r>
              <a:rPr spc="-20" dirty="0">
                <a:latin typeface="Calibri"/>
                <a:cs typeface="Calibri"/>
              </a:rPr>
              <a:t>kernel </a:t>
            </a:r>
            <a:r>
              <a:rPr spc="-5" dirty="0">
                <a:latin typeface="Calibri"/>
                <a:cs typeface="Calibri"/>
              </a:rPr>
              <a:t>mode </a:t>
            </a:r>
            <a:r>
              <a:rPr dirty="0">
                <a:latin typeface="Calibri"/>
                <a:cs typeface="Calibri"/>
              </a:rPr>
              <a:t>or </a:t>
            </a:r>
            <a:r>
              <a:rPr spc="-5" dirty="0">
                <a:latin typeface="Calibri"/>
                <a:cs typeface="Calibri"/>
              </a:rPr>
              <a:t>in </a:t>
            </a:r>
            <a:r>
              <a:rPr spc="-10" dirty="0">
                <a:latin typeface="Calibri"/>
                <a:cs typeface="Calibri"/>
              </a:rPr>
              <a:t>user </a:t>
            </a:r>
            <a:r>
              <a:rPr spc="-5" dirty="0">
                <a:latin typeface="Calibri"/>
                <a:cs typeface="Calibri"/>
              </a:rPr>
              <a:t>mode with </a:t>
            </a:r>
            <a:r>
              <a:rPr spc="-10" dirty="0">
                <a:latin typeface="Calibri"/>
                <a:cs typeface="Calibri"/>
              </a:rPr>
              <a:t>no</a:t>
            </a:r>
            <a:r>
              <a:rPr lang="en-IN" spc="-10" dirty="0">
                <a:latin typeface="Calibri"/>
                <a:cs typeface="Calibri"/>
              </a:rPr>
              <a:t> </a:t>
            </a:r>
            <a:r>
              <a:rPr spc="-5" dirty="0">
                <a:latin typeface="Calibri"/>
                <a:cs typeface="Calibri"/>
              </a:rPr>
              <a:t>overlap</a:t>
            </a:r>
            <a:r>
              <a:rPr lang="en-IN" spc="-5" dirty="0">
                <a:latin typeface="Calibri"/>
                <a:cs typeface="Calibri"/>
              </a:rPr>
              <a:t> </a:t>
            </a:r>
            <a:r>
              <a:rPr spc="-5" dirty="0">
                <a:latin typeface="Calibri"/>
                <a:cs typeface="Calibri"/>
              </a:rPr>
              <a:t>of</a:t>
            </a:r>
            <a:r>
              <a:rPr spc="-30" dirty="0">
                <a:latin typeface="Calibri"/>
                <a:cs typeface="Calibri"/>
              </a:rPr>
              <a:t> </a:t>
            </a:r>
            <a:r>
              <a:rPr spc="-10" dirty="0">
                <a:latin typeface="Calibri"/>
                <a:cs typeface="Calibri"/>
              </a:rPr>
              <a:t>modes.</a:t>
            </a:r>
            <a:endParaRPr lang="en-IN" spc="-10" dirty="0">
              <a:latin typeface="Calibri"/>
              <a:cs typeface="Calibri"/>
            </a:endParaRPr>
          </a:p>
          <a:p>
            <a:pPr marL="355600" marR="1022350" indent="-342900" algn="just">
              <a:buFont typeface="Wingdings" panose="05000000000000000000" pitchFamily="2" charset="2"/>
              <a:buChar char="Ø"/>
              <a:tabLst>
                <a:tab pos="355600" algn="l"/>
              </a:tabLst>
            </a:pPr>
            <a:endParaRPr dirty="0">
              <a:latin typeface="Calibri"/>
              <a:cs typeface="Calibri"/>
            </a:endParaRPr>
          </a:p>
          <a:p>
            <a:pPr marL="355600" marR="50165" indent="-342900" algn="just">
              <a:buFont typeface="Wingdings" panose="05000000000000000000" pitchFamily="2" charset="2"/>
              <a:buChar char="Ø"/>
              <a:tabLst>
                <a:tab pos="355600" algn="l"/>
              </a:tabLst>
            </a:pPr>
            <a:r>
              <a:rPr spc="-15" dirty="0">
                <a:latin typeface="Calibri"/>
                <a:cs typeface="Calibri"/>
              </a:rPr>
              <a:t>Many </a:t>
            </a:r>
            <a:r>
              <a:rPr spc="-30" dirty="0">
                <a:latin typeface="Calibri"/>
                <a:cs typeface="Calibri"/>
              </a:rPr>
              <a:t>system </a:t>
            </a:r>
            <a:r>
              <a:rPr spc="-10" dirty="0">
                <a:latin typeface="Calibri"/>
                <a:cs typeface="Calibri"/>
              </a:rPr>
              <a:t>calls </a:t>
            </a:r>
            <a:r>
              <a:rPr spc="-15" dirty="0">
                <a:latin typeface="Calibri"/>
                <a:cs typeface="Calibri"/>
              </a:rPr>
              <a:t>move </a:t>
            </a:r>
            <a:r>
              <a:rPr spc="-20" dirty="0">
                <a:latin typeface="Calibri"/>
                <a:cs typeface="Calibri"/>
              </a:rPr>
              <a:t>data </a:t>
            </a:r>
            <a:r>
              <a:rPr spc="-10" dirty="0">
                <a:latin typeface="Calibri"/>
                <a:cs typeface="Calibri"/>
              </a:rPr>
              <a:t>between </a:t>
            </a:r>
            <a:r>
              <a:rPr spc="-20" dirty="0">
                <a:latin typeface="Calibri"/>
                <a:cs typeface="Calibri"/>
              </a:rPr>
              <a:t>kernel </a:t>
            </a:r>
            <a:r>
              <a:rPr spc="-5" dirty="0">
                <a:latin typeface="Calibri"/>
                <a:cs typeface="Calibri"/>
              </a:rPr>
              <a:t>and </a:t>
            </a:r>
            <a:r>
              <a:rPr spc="-10" dirty="0">
                <a:latin typeface="Calibri"/>
                <a:cs typeface="Calibri"/>
              </a:rPr>
              <a:t>user space, such  </a:t>
            </a:r>
            <a:r>
              <a:rPr spc="-5" dirty="0">
                <a:latin typeface="Calibri"/>
                <a:cs typeface="Calibri"/>
              </a:rPr>
              <a:t>as when </a:t>
            </a:r>
            <a:r>
              <a:rPr spc="-10" dirty="0">
                <a:latin typeface="Calibri"/>
                <a:cs typeface="Calibri"/>
              </a:rPr>
              <a:t>copying </a:t>
            </a:r>
            <a:r>
              <a:rPr spc="-25" dirty="0">
                <a:latin typeface="Calibri"/>
                <a:cs typeface="Calibri"/>
              </a:rPr>
              <a:t>system </a:t>
            </a:r>
            <a:r>
              <a:rPr spc="-10" dirty="0">
                <a:latin typeface="Calibri"/>
                <a:cs typeface="Calibri"/>
              </a:rPr>
              <a:t>call </a:t>
            </a:r>
            <a:r>
              <a:rPr spc="-15" dirty="0">
                <a:latin typeface="Calibri"/>
                <a:cs typeface="Calibri"/>
              </a:rPr>
              <a:t>parameters from </a:t>
            </a:r>
            <a:r>
              <a:rPr spc="-10" dirty="0">
                <a:latin typeface="Calibri"/>
                <a:cs typeface="Calibri"/>
              </a:rPr>
              <a:t>user </a:t>
            </a:r>
            <a:r>
              <a:rPr spc="-15" dirty="0">
                <a:latin typeface="Calibri"/>
                <a:cs typeface="Calibri"/>
              </a:rPr>
              <a:t>to </a:t>
            </a:r>
            <a:r>
              <a:rPr spc="-20" dirty="0">
                <a:latin typeface="Calibri"/>
                <a:cs typeface="Calibri"/>
              </a:rPr>
              <a:t>kernel </a:t>
            </a:r>
            <a:r>
              <a:rPr spc="-10" dirty="0">
                <a:latin typeface="Calibri"/>
                <a:cs typeface="Calibri"/>
              </a:rPr>
              <a:t>space  </a:t>
            </a:r>
            <a:r>
              <a:rPr spc="-5" dirty="0">
                <a:latin typeface="Calibri"/>
                <a:cs typeface="Calibri"/>
              </a:rPr>
              <a:t>or when </a:t>
            </a:r>
            <a:r>
              <a:rPr spc="-10" dirty="0">
                <a:latin typeface="Calibri"/>
                <a:cs typeface="Calibri"/>
              </a:rPr>
              <a:t>copying </a:t>
            </a:r>
            <a:r>
              <a:rPr spc="-20" dirty="0">
                <a:latin typeface="Calibri"/>
                <a:cs typeface="Calibri"/>
              </a:rPr>
              <a:t>data </a:t>
            </a:r>
            <a:r>
              <a:rPr spc="-15" dirty="0" err="1">
                <a:latin typeface="Calibri"/>
                <a:cs typeface="Calibri"/>
              </a:rPr>
              <a:t>fro</a:t>
            </a:r>
            <a:r>
              <a:rPr lang="en-IN" spc="-15" dirty="0">
                <a:latin typeface="Calibri"/>
                <a:cs typeface="Calibri"/>
              </a:rPr>
              <a:t>m</a:t>
            </a:r>
            <a:r>
              <a:rPr spc="-15" dirty="0">
                <a:latin typeface="Calibri"/>
                <a:cs typeface="Calibri"/>
              </a:rPr>
              <a:t> </a:t>
            </a:r>
            <a:r>
              <a:rPr spc="-10" dirty="0">
                <a:latin typeface="Calibri"/>
                <a:cs typeface="Calibri"/>
              </a:rPr>
              <a:t>I/O </a:t>
            </a:r>
            <a:r>
              <a:rPr spc="-25" dirty="0">
                <a:latin typeface="Calibri"/>
                <a:cs typeface="Calibri"/>
              </a:rPr>
              <a:t>buffers </a:t>
            </a:r>
            <a:r>
              <a:rPr spc="-5" dirty="0">
                <a:latin typeface="Calibri"/>
                <a:cs typeface="Calibri"/>
              </a:rPr>
              <a:t>in the </a:t>
            </a:r>
            <a:r>
              <a:rPr spc="-10" dirty="0">
                <a:latin typeface="Calibri"/>
                <a:cs typeface="Calibri"/>
              </a:rPr>
              <a:t>read </a:t>
            </a:r>
            <a:r>
              <a:rPr spc="-25" dirty="0">
                <a:latin typeface="Calibri"/>
                <a:cs typeface="Calibri"/>
              </a:rPr>
              <a:t>system</a:t>
            </a:r>
            <a:r>
              <a:rPr spc="150" dirty="0">
                <a:latin typeface="Calibri"/>
                <a:cs typeface="Calibri"/>
              </a:rPr>
              <a:t> </a:t>
            </a:r>
            <a:r>
              <a:rPr spc="-10" dirty="0">
                <a:latin typeface="Calibri"/>
                <a:cs typeface="Calibri"/>
              </a:rPr>
              <a:t>call.</a:t>
            </a:r>
            <a:endParaRPr lang="en-IN" spc="-10" dirty="0">
              <a:latin typeface="Calibri"/>
              <a:cs typeface="Calibri"/>
            </a:endParaRPr>
          </a:p>
          <a:p>
            <a:pPr marL="355600" marR="50165" indent="-342900" algn="just">
              <a:buFont typeface="Wingdings" panose="05000000000000000000" pitchFamily="2" charset="2"/>
              <a:buChar char="Ø"/>
              <a:tabLst>
                <a:tab pos="355600" algn="l"/>
              </a:tabLst>
            </a:pPr>
            <a:endParaRPr dirty="0">
              <a:latin typeface="Calibri"/>
              <a:cs typeface="Calibri"/>
            </a:endParaRPr>
          </a:p>
          <a:p>
            <a:pPr marL="355600" marR="507365" indent="-342900" algn="just">
              <a:buFont typeface="Wingdings" panose="05000000000000000000" pitchFamily="2" charset="2"/>
              <a:buChar char="Ø"/>
              <a:tabLst>
                <a:tab pos="354965" algn="l"/>
                <a:tab pos="355600" algn="l"/>
              </a:tabLst>
            </a:pPr>
            <a:r>
              <a:rPr spc="-15" dirty="0">
                <a:latin typeface="Calibri"/>
                <a:cs typeface="Calibri"/>
              </a:rPr>
              <a:t>Many </a:t>
            </a:r>
            <a:r>
              <a:rPr spc="-5" dirty="0">
                <a:latin typeface="Calibri"/>
                <a:cs typeface="Calibri"/>
              </a:rPr>
              <a:t>machines allow the </a:t>
            </a:r>
            <a:r>
              <a:rPr spc="-20" dirty="0">
                <a:latin typeface="Calibri"/>
                <a:cs typeface="Calibri"/>
              </a:rPr>
              <a:t>kernel </a:t>
            </a:r>
            <a:r>
              <a:rPr spc="-10" dirty="0">
                <a:latin typeface="Calibri"/>
                <a:cs typeface="Calibri"/>
              </a:rPr>
              <a:t>to </a:t>
            </a:r>
            <a:r>
              <a:rPr spc="-20" dirty="0">
                <a:latin typeface="Calibri"/>
                <a:cs typeface="Calibri"/>
              </a:rPr>
              <a:t>reference </a:t>
            </a:r>
            <a:r>
              <a:rPr spc="-10" dirty="0">
                <a:latin typeface="Calibri"/>
                <a:cs typeface="Calibri"/>
              </a:rPr>
              <a:t>addresses </a:t>
            </a:r>
            <a:r>
              <a:rPr spc="-5" dirty="0">
                <a:latin typeface="Calibri"/>
                <a:cs typeface="Calibri"/>
              </a:rPr>
              <a:t>in </a:t>
            </a:r>
            <a:r>
              <a:rPr spc="-10" dirty="0">
                <a:latin typeface="Calibri"/>
                <a:cs typeface="Calibri"/>
              </a:rPr>
              <a:t>user  space </a:t>
            </a:r>
            <a:r>
              <a:rPr spc="-25" dirty="0">
                <a:latin typeface="Calibri"/>
                <a:cs typeface="Calibri"/>
              </a:rPr>
              <a:t>directly.</a:t>
            </a:r>
            <a:endParaRPr lang="en-IN" spc="-25" dirty="0">
              <a:latin typeface="Calibri"/>
              <a:cs typeface="Calibri"/>
            </a:endParaRPr>
          </a:p>
          <a:p>
            <a:pPr marL="355600" marR="507365" indent="-342900" algn="just">
              <a:buFont typeface="Wingdings" panose="05000000000000000000" pitchFamily="2" charset="2"/>
              <a:buChar char="Ø"/>
              <a:tabLst>
                <a:tab pos="354965" algn="l"/>
                <a:tab pos="355600" algn="l"/>
              </a:tabLst>
            </a:pPr>
            <a:endParaRPr dirty="0">
              <a:latin typeface="Calibri"/>
              <a:cs typeface="Calibri"/>
            </a:endParaRPr>
          </a:p>
          <a:p>
            <a:pPr marL="355600" marR="248920" indent="-342900" algn="just">
              <a:buFont typeface="Wingdings" panose="05000000000000000000" pitchFamily="2" charset="2"/>
              <a:buChar char="Ø"/>
              <a:tabLst>
                <a:tab pos="354965" algn="l"/>
                <a:tab pos="355600" algn="l"/>
              </a:tabLst>
            </a:pPr>
            <a:r>
              <a:rPr spc="-10" dirty="0">
                <a:latin typeface="Calibri"/>
                <a:cs typeface="Calibri"/>
              </a:rPr>
              <a:t>The </a:t>
            </a:r>
            <a:r>
              <a:rPr spc="-20" dirty="0">
                <a:latin typeface="Calibri"/>
                <a:cs typeface="Calibri"/>
              </a:rPr>
              <a:t>kernel </a:t>
            </a:r>
            <a:r>
              <a:rPr spc="-15" dirty="0">
                <a:latin typeface="Calibri"/>
                <a:cs typeface="Calibri"/>
              </a:rPr>
              <a:t>must </a:t>
            </a:r>
            <a:r>
              <a:rPr spc="-5" dirty="0">
                <a:latin typeface="Calibri"/>
                <a:cs typeface="Calibri"/>
              </a:rPr>
              <a:t>ascertain, </a:t>
            </a:r>
            <a:r>
              <a:rPr spc="-10" dirty="0">
                <a:latin typeface="Calibri"/>
                <a:cs typeface="Calibri"/>
              </a:rPr>
              <a:t>that </a:t>
            </a:r>
            <a:r>
              <a:rPr spc="-5" dirty="0">
                <a:latin typeface="Calibri"/>
                <a:cs typeface="Calibri"/>
              </a:rPr>
              <a:t>the </a:t>
            </a:r>
            <a:r>
              <a:rPr spc="-10" dirty="0">
                <a:latin typeface="Calibri"/>
                <a:cs typeface="Calibri"/>
              </a:rPr>
              <a:t>address being read </a:t>
            </a:r>
            <a:r>
              <a:rPr spc="-5" dirty="0">
                <a:latin typeface="Calibri"/>
                <a:cs typeface="Calibri"/>
              </a:rPr>
              <a:t>or </a:t>
            </a:r>
            <a:r>
              <a:rPr spc="-10" dirty="0">
                <a:latin typeface="Calibri"/>
                <a:cs typeface="Calibri"/>
              </a:rPr>
              <a:t>written  </a:t>
            </a:r>
            <a:r>
              <a:rPr spc="-5" dirty="0">
                <a:latin typeface="Calibri"/>
                <a:cs typeface="Calibri"/>
              </a:rPr>
              <a:t>is accessible as if it </a:t>
            </a:r>
            <a:r>
              <a:rPr spc="-10" dirty="0">
                <a:latin typeface="Calibri"/>
                <a:cs typeface="Calibri"/>
              </a:rPr>
              <a:t>had </a:t>
            </a:r>
            <a:r>
              <a:rPr spc="-5" dirty="0">
                <a:latin typeface="Calibri"/>
                <a:cs typeface="Calibri"/>
              </a:rPr>
              <a:t>been </a:t>
            </a:r>
            <a:r>
              <a:rPr spc="-15" dirty="0">
                <a:latin typeface="Calibri"/>
                <a:cs typeface="Calibri"/>
              </a:rPr>
              <a:t>executing </a:t>
            </a:r>
            <a:r>
              <a:rPr spc="-5" dirty="0">
                <a:latin typeface="Calibri"/>
                <a:cs typeface="Calibri"/>
              </a:rPr>
              <a:t>in </a:t>
            </a:r>
            <a:r>
              <a:rPr spc="-10" dirty="0">
                <a:latin typeface="Calibri"/>
                <a:cs typeface="Calibri"/>
              </a:rPr>
              <a:t>user</a:t>
            </a:r>
            <a:r>
              <a:rPr spc="95" dirty="0">
                <a:latin typeface="Calibri"/>
                <a:cs typeface="Calibri"/>
              </a:rPr>
              <a:t> </a:t>
            </a:r>
            <a:r>
              <a:rPr spc="-5" dirty="0">
                <a:latin typeface="Calibri"/>
                <a:cs typeface="Calibri"/>
              </a:rPr>
              <a:t>mode;</a:t>
            </a:r>
            <a:endParaRPr lang="en-IN" spc="-5" dirty="0">
              <a:latin typeface="Calibri"/>
              <a:cs typeface="Calibri"/>
            </a:endParaRPr>
          </a:p>
          <a:p>
            <a:pPr marL="355600" marR="248920" indent="-342900" algn="just">
              <a:buFont typeface="Wingdings" panose="05000000000000000000" pitchFamily="2" charset="2"/>
              <a:buChar char="Ø"/>
              <a:tabLst>
                <a:tab pos="354965" algn="l"/>
                <a:tab pos="355600" algn="l"/>
              </a:tabLst>
            </a:pPr>
            <a:endParaRPr dirty="0">
              <a:latin typeface="Calibri"/>
              <a:cs typeface="Calibri"/>
            </a:endParaRPr>
          </a:p>
          <a:p>
            <a:pPr marL="355600" marR="5080" indent="-342900" algn="just">
              <a:buFont typeface="Wingdings" panose="05000000000000000000" pitchFamily="2" charset="2"/>
              <a:buChar char="Ø"/>
              <a:tabLst>
                <a:tab pos="354965" algn="l"/>
                <a:tab pos="355600" algn="l"/>
              </a:tabLst>
            </a:pPr>
            <a:r>
              <a:rPr spc="-5" dirty="0">
                <a:latin typeface="Calibri"/>
                <a:cs typeface="Calibri"/>
              </a:rPr>
              <a:t>Otherwise </a:t>
            </a:r>
            <a:r>
              <a:rPr dirty="0">
                <a:latin typeface="Calibri"/>
                <a:cs typeface="Calibri"/>
              </a:rPr>
              <a:t>it </a:t>
            </a:r>
            <a:r>
              <a:rPr spc="-10" dirty="0">
                <a:latin typeface="Calibri"/>
                <a:cs typeface="Calibri"/>
              </a:rPr>
              <a:t>could override </a:t>
            </a:r>
            <a:r>
              <a:rPr spc="-5" dirty="0">
                <a:latin typeface="Calibri"/>
                <a:cs typeface="Calibri"/>
              </a:rPr>
              <a:t>the </a:t>
            </a:r>
            <a:r>
              <a:rPr spc="-10" dirty="0">
                <a:latin typeface="Calibri"/>
                <a:cs typeface="Calibri"/>
              </a:rPr>
              <a:t>ordinary protection </a:t>
            </a:r>
            <a:r>
              <a:rPr spc="-5" dirty="0">
                <a:latin typeface="Calibri"/>
                <a:cs typeface="Calibri"/>
              </a:rPr>
              <a:t>mechanisms  and </a:t>
            </a:r>
            <a:r>
              <a:rPr spc="-10" dirty="0">
                <a:latin typeface="Calibri"/>
                <a:cs typeface="Calibri"/>
              </a:rPr>
              <a:t>inadvertently read </a:t>
            </a:r>
            <a:r>
              <a:rPr spc="-5" dirty="0">
                <a:latin typeface="Calibri"/>
                <a:cs typeface="Calibri"/>
              </a:rPr>
              <a:t>or write addresses outside the user </a:t>
            </a:r>
            <a:r>
              <a:rPr spc="-10" dirty="0">
                <a:latin typeface="Calibri"/>
                <a:cs typeface="Calibri"/>
              </a:rPr>
              <a:t>address  space (possibly </a:t>
            </a:r>
            <a:r>
              <a:rPr spc="-20" dirty="0">
                <a:latin typeface="Calibri"/>
                <a:cs typeface="Calibri"/>
              </a:rPr>
              <a:t>kernel data</a:t>
            </a:r>
            <a:r>
              <a:rPr spc="55" dirty="0">
                <a:latin typeface="Calibri"/>
                <a:cs typeface="Calibri"/>
              </a:rPr>
              <a:t> </a:t>
            </a:r>
            <a:r>
              <a:rPr spc="-10" dirty="0">
                <a:latin typeface="Calibri"/>
                <a:cs typeface="Calibri"/>
              </a:rPr>
              <a:t>structure).</a:t>
            </a:r>
            <a:endParaRPr dirty="0">
              <a:latin typeface="Calibri"/>
              <a:cs typeface="Calibri"/>
            </a:endParaRPr>
          </a:p>
        </p:txBody>
      </p:sp>
    </p:spTree>
    <p:extLst>
      <p:ext uri="{BB962C8B-B14F-4D97-AF65-F5344CB8AC3E}">
        <p14:creationId xmlns:p14="http://schemas.microsoft.com/office/powerpoint/2010/main" val="39815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object 2">
            <a:extLst>
              <a:ext uri="{FF2B5EF4-FFF2-40B4-BE49-F238E27FC236}">
                <a16:creationId xmlns:a16="http://schemas.microsoft.com/office/drawing/2014/main" id="{36F598A5-0A52-4096-BF40-9C1425952979}"/>
              </a:ext>
            </a:extLst>
          </p:cNvPr>
          <p:cNvSpPr txBox="1">
            <a:spLocks/>
          </p:cNvSpPr>
          <p:nvPr/>
        </p:nvSpPr>
        <p:spPr>
          <a:xfrm>
            <a:off x="2140483" y="2418545"/>
            <a:ext cx="7911033" cy="1120178"/>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006600" marR="5080" indent="-1576070">
              <a:lnSpc>
                <a:spcPct val="100000"/>
              </a:lnSpc>
              <a:spcBef>
                <a:spcPts val="95"/>
              </a:spcBef>
            </a:pPr>
            <a:r>
              <a:rPr lang="en-US" sz="3600" b="1" spc="-5" dirty="0">
                <a:solidFill>
                  <a:srgbClr val="C00000"/>
                </a:solidFill>
              </a:rPr>
              <a:t>XV6 DESIGN AND IMPLEMENTTION OF CONTEXT SWITCH</a:t>
            </a:r>
            <a:endParaRPr lang="en-US" sz="3600" b="1" spc="-10" dirty="0">
              <a:solidFill>
                <a:srgbClr val="C00000"/>
              </a:solidFill>
            </a:endParaRPr>
          </a:p>
        </p:txBody>
      </p:sp>
    </p:spTree>
    <p:extLst>
      <p:ext uri="{BB962C8B-B14F-4D97-AF65-F5344CB8AC3E}">
        <p14:creationId xmlns:p14="http://schemas.microsoft.com/office/powerpoint/2010/main" val="324178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pic>
        <p:nvPicPr>
          <p:cNvPr id="4" name="Picture 3">
            <a:extLst>
              <a:ext uri="{FF2B5EF4-FFF2-40B4-BE49-F238E27FC236}">
                <a16:creationId xmlns:a16="http://schemas.microsoft.com/office/drawing/2014/main" id="{FEEC6CA8-79A6-4FD8-827A-00D9F31DFCB4}"/>
              </a:ext>
            </a:extLst>
          </p:cNvPr>
          <p:cNvPicPr>
            <a:picLocks noChangeAspect="1"/>
          </p:cNvPicPr>
          <p:nvPr/>
        </p:nvPicPr>
        <p:blipFill>
          <a:blip r:embed="rId3"/>
          <a:stretch>
            <a:fillRect/>
          </a:stretch>
        </p:blipFill>
        <p:spPr>
          <a:xfrm>
            <a:off x="1537252" y="1056991"/>
            <a:ext cx="8216348" cy="5119971"/>
          </a:xfrm>
          <a:prstGeom prst="rect">
            <a:avLst/>
          </a:prstGeom>
        </p:spPr>
      </p:pic>
    </p:spTree>
    <p:extLst>
      <p:ext uri="{BB962C8B-B14F-4D97-AF65-F5344CB8AC3E}">
        <p14:creationId xmlns:p14="http://schemas.microsoft.com/office/powerpoint/2010/main" val="12424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pic>
        <p:nvPicPr>
          <p:cNvPr id="4" name="Picture 3">
            <a:extLst>
              <a:ext uri="{FF2B5EF4-FFF2-40B4-BE49-F238E27FC236}">
                <a16:creationId xmlns:a16="http://schemas.microsoft.com/office/drawing/2014/main" id="{3FB56179-1A69-447D-ADCB-7742C940B73B}"/>
              </a:ext>
            </a:extLst>
          </p:cNvPr>
          <p:cNvPicPr>
            <a:picLocks noChangeAspect="1"/>
          </p:cNvPicPr>
          <p:nvPr/>
        </p:nvPicPr>
        <p:blipFill>
          <a:blip r:embed="rId3"/>
          <a:stretch>
            <a:fillRect/>
          </a:stretch>
        </p:blipFill>
        <p:spPr>
          <a:xfrm>
            <a:off x="1669774" y="1016251"/>
            <a:ext cx="8065719" cy="5501238"/>
          </a:xfrm>
          <a:prstGeom prst="rect">
            <a:avLst/>
          </a:prstGeom>
        </p:spPr>
      </p:pic>
    </p:spTree>
    <p:extLst>
      <p:ext uri="{BB962C8B-B14F-4D97-AF65-F5344CB8AC3E}">
        <p14:creationId xmlns:p14="http://schemas.microsoft.com/office/powerpoint/2010/main" val="407293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7" name="TextBox 16">
            <a:extLst>
              <a:ext uri="{FF2B5EF4-FFF2-40B4-BE49-F238E27FC236}">
                <a16:creationId xmlns:a16="http://schemas.microsoft.com/office/drawing/2014/main" id="{89C1F921-3BF0-433A-9576-0BED3ED27B25}"/>
              </a:ext>
            </a:extLst>
          </p:cNvPr>
          <p:cNvSpPr txBox="1"/>
          <p:nvPr/>
        </p:nvSpPr>
        <p:spPr>
          <a:xfrm>
            <a:off x="396245" y="882106"/>
            <a:ext cx="10372108" cy="3139321"/>
          </a:xfrm>
          <a:prstGeom prst="rect">
            <a:avLst/>
          </a:prstGeom>
          <a:noFill/>
        </p:spPr>
        <p:txBody>
          <a:bodyPr wrap="square">
            <a:spAutoFit/>
          </a:bodyPr>
          <a:lstStyle/>
          <a:p>
            <a:pPr algn="just"/>
            <a:r>
              <a:rPr lang="en-US" sz="1800" b="0" i="0" u="none" strike="noStrike" baseline="0" dirty="0">
                <a:latin typeface="NimbusRomNo9L-Regu"/>
              </a:rPr>
              <a:t>Several CPU registers are referenced in the discussion of operating system concepts. Here are some names of x86 registers that we will find useful. </a:t>
            </a:r>
          </a:p>
          <a:p>
            <a:pPr marL="342900" indent="-342900" algn="just">
              <a:buFont typeface="+mj-lt"/>
              <a:buAutoNum type="arabicPeriod"/>
            </a:pPr>
            <a:r>
              <a:rPr lang="en-US" sz="1800" b="0" i="0" u="none" strike="noStrike" baseline="0" dirty="0">
                <a:latin typeface="NimbusRomNo9L-Regu"/>
              </a:rPr>
              <a:t>EAX, EBX, ECX, EDX, ESI, and EDI are general purpose registers used to store variables </a:t>
            </a:r>
            <a:r>
              <a:rPr lang="en-IN" sz="1800" b="0" i="0" u="none" strike="noStrike" baseline="0" dirty="0">
                <a:latin typeface="NimbusRomNo9L-Regu"/>
              </a:rPr>
              <a:t>during computations.</a:t>
            </a:r>
          </a:p>
          <a:p>
            <a:pPr marL="342900" indent="-342900" algn="just">
              <a:buFont typeface="+mj-lt"/>
              <a:buAutoNum type="arabicPeriod"/>
            </a:pPr>
            <a:r>
              <a:rPr lang="en-US" sz="1800" b="0" i="0" u="none" strike="noStrike" baseline="0" dirty="0">
                <a:latin typeface="NimbusRomNo9L-Regu"/>
              </a:rPr>
              <a:t>The general purpose registers EBP and ESP store the base and top of the current stack </a:t>
            </a:r>
            <a:r>
              <a:rPr lang="en-IN" sz="1800" b="0" i="0" u="none" strike="noStrike" baseline="0" dirty="0">
                <a:latin typeface="NimbusRomNo9L-Regu"/>
              </a:rPr>
              <a:t>frame.</a:t>
            </a:r>
          </a:p>
          <a:p>
            <a:pPr marL="342900" indent="-342900" algn="just">
              <a:buFont typeface="+mj-lt"/>
              <a:buAutoNum type="arabicPeriod"/>
            </a:pPr>
            <a:r>
              <a:rPr lang="en-US" sz="1800" b="0" i="0" u="none" strike="noStrike" baseline="0" dirty="0">
                <a:latin typeface="NimbusRomNo9L-Regu"/>
              </a:rPr>
              <a:t>The program counter (PC) is also referred to as EIP (instruction pointer).</a:t>
            </a:r>
          </a:p>
          <a:p>
            <a:pPr marL="342900" indent="-342900" algn="just">
              <a:buFont typeface="+mj-lt"/>
              <a:buAutoNum type="arabicPeriod"/>
            </a:pPr>
            <a:r>
              <a:rPr lang="en-US" sz="1800" b="0" i="0" u="none" strike="noStrike" baseline="0" dirty="0">
                <a:latin typeface="NimbusRomNo9L-Regu"/>
              </a:rPr>
              <a:t>The segment registers CS, DS, ES, FS, GS, and SS store pointers to various segments (e.g., code segment, data segment, stack segment) of the process memory.</a:t>
            </a:r>
          </a:p>
          <a:p>
            <a:pPr marL="342900" indent="-342900" algn="just">
              <a:buFont typeface="+mj-lt"/>
              <a:buAutoNum type="arabicPeriod"/>
            </a:pPr>
            <a:r>
              <a:rPr lang="en-US" sz="1800" b="0" i="0" u="none" strike="noStrike" baseline="0" dirty="0">
                <a:latin typeface="NimbusRomNo9L-Regu"/>
              </a:rPr>
              <a:t>The control registers like CR0 hold control information. For example, the CR3 register holds the address of the page table of the current running process, which is used to translate virtual addresses to physical addresses.</a:t>
            </a:r>
            <a:endParaRPr lang="en-IN" dirty="0"/>
          </a:p>
        </p:txBody>
      </p:sp>
      <p:sp>
        <p:nvSpPr>
          <p:cNvPr id="18" name="TextBox 17">
            <a:extLst>
              <a:ext uri="{FF2B5EF4-FFF2-40B4-BE49-F238E27FC236}">
                <a16:creationId xmlns:a16="http://schemas.microsoft.com/office/drawing/2014/main" id="{09560077-C5A1-4370-BBEE-F2C88D24ED0F}"/>
              </a:ext>
            </a:extLst>
          </p:cNvPr>
          <p:cNvSpPr txBox="1"/>
          <p:nvPr/>
        </p:nvSpPr>
        <p:spPr>
          <a:xfrm>
            <a:off x="533048" y="4021427"/>
            <a:ext cx="10728309" cy="2585323"/>
          </a:xfrm>
          <a:prstGeom prst="rect">
            <a:avLst/>
          </a:prstGeom>
          <a:noFill/>
        </p:spPr>
        <p:txBody>
          <a:bodyPr wrap="square">
            <a:spAutoFit/>
          </a:bodyPr>
          <a:lstStyle/>
          <a:p>
            <a:pPr algn="just"/>
            <a:r>
              <a:rPr lang="en-US" sz="1800" b="0" i="0" u="none" strike="noStrike" baseline="0" dirty="0">
                <a:latin typeface="NimbusRomNo9L-Regu"/>
              </a:rPr>
              <a:t>Of these registers, EAX, ECX, and EDX are called </a:t>
            </a:r>
            <a:r>
              <a:rPr lang="en-US" sz="1800" b="1" i="0" u="none" strike="noStrike" baseline="0" dirty="0">
                <a:latin typeface="NimbusRomNo9L-Regu"/>
              </a:rPr>
              <a:t>caller-save registers</a:t>
            </a:r>
            <a:r>
              <a:rPr lang="en-US" sz="1800" b="0" i="0" u="none" strike="noStrike" baseline="0" dirty="0">
                <a:latin typeface="NimbusRomNo9L-Regu"/>
              </a:rPr>
              <a:t>, and the rest (EBX, ESI, EDI, ESP, EBP, EIP) are </a:t>
            </a:r>
            <a:r>
              <a:rPr lang="en-US" sz="1800" b="1" i="0" u="none" strike="noStrike" baseline="0" dirty="0">
                <a:latin typeface="NimbusRomNo9L-Regu"/>
              </a:rPr>
              <a:t>callee-save registers. </a:t>
            </a:r>
          </a:p>
          <a:p>
            <a:pPr algn="just"/>
            <a:r>
              <a:rPr lang="en-US" sz="1800" b="0" i="0" u="none" strike="noStrike" baseline="0" dirty="0">
                <a:latin typeface="NimbusRomNo9L-Regu"/>
              </a:rPr>
              <a:t>The callee-save registers must be preserved across function calls and context switches. Suppose an executing process pushes a new stack frame onto a stack during a function call, or the CPU moves away to another process. When the function call returns, or the CPU is switched back to the process, the callee-save registers must have the same values as before the event. The ESP register should be pointing to the old stack as before, and EIP should contain the return address from where the process resumes execution. The EAX register is used to pass arguments and return values. </a:t>
            </a:r>
          </a:p>
          <a:p>
            <a:pPr algn="just"/>
            <a:r>
              <a:rPr lang="en-US" sz="1800" b="0" i="0" u="none" strike="noStrike" baseline="0" dirty="0">
                <a:latin typeface="NimbusRomNo9L-Regu"/>
              </a:rPr>
              <a:t>The caller save registers may have changed, and no assumptions would be made of them. </a:t>
            </a:r>
            <a:endParaRPr lang="en-IN" dirty="0"/>
          </a:p>
        </p:txBody>
      </p:sp>
    </p:spTree>
    <p:extLst>
      <p:ext uri="{BB962C8B-B14F-4D97-AF65-F5344CB8AC3E}">
        <p14:creationId xmlns:p14="http://schemas.microsoft.com/office/powerpoint/2010/main" val="379113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0465D616-438F-459B-A6FE-4AE2CC7F04CA}"/>
              </a:ext>
            </a:extLst>
          </p:cNvPr>
          <p:cNvSpPr txBox="1"/>
          <p:nvPr/>
        </p:nvSpPr>
        <p:spPr>
          <a:xfrm>
            <a:off x="488906" y="490796"/>
            <a:ext cx="9696255" cy="6128665"/>
          </a:xfrm>
          <a:prstGeom prst="rect">
            <a:avLst/>
          </a:prstGeom>
          <a:noFill/>
        </p:spPr>
        <p:txBody>
          <a:bodyPr wrap="square">
            <a:spAutoFit/>
          </a:bodyPr>
          <a:lstStyle/>
          <a:p>
            <a:pPr algn="just">
              <a:lnSpc>
                <a:spcPct val="115000"/>
              </a:lnSpc>
              <a:spcAft>
                <a:spcPts val="1000"/>
              </a:spcAft>
            </a:pPr>
            <a:r>
              <a:rPr lang="en-IN" b="1" dirty="0">
                <a:effectLst/>
                <a:latin typeface="Times New Roman" panose="02020603050405020304" pitchFamily="18" charset="0"/>
                <a:ea typeface="Times New Roman" panose="02020603050405020304" pitchFamily="18" charset="0"/>
                <a:cs typeface="Gautami" panose="020B0502040204020203" pitchFamily="34" charset="0"/>
              </a:rPr>
              <a:t>The Basics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dirty="0">
                <a:effectLst/>
                <a:latin typeface="Times New Roman" panose="02020603050405020304" pitchFamily="18" charset="0"/>
                <a:ea typeface="Times New Roman" panose="02020603050405020304" pitchFamily="18" charset="0"/>
                <a:cs typeface="Gautami" panose="020B0502040204020203" pitchFamily="34" charset="0"/>
              </a:rPr>
              <a:t>Context switching mechanisms are platform specific. Depending on what processor architecture you're using, your context switching will look very different. Here we are covering x86..</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dirty="0">
                <a:effectLst/>
                <a:latin typeface="Times New Roman" panose="02020603050405020304" pitchFamily="18" charset="0"/>
                <a:ea typeface="Times New Roman" panose="02020603050405020304" pitchFamily="18" charset="0"/>
                <a:cs typeface="Gautami" panose="020B0502040204020203" pitchFamily="34" charset="0"/>
              </a:rPr>
              <a:t> The general idea is that your processor has a state, which is the current contents of all of its registers. Each process will contain a copy of the state that it's in when it gets swapped off the processor, and when it later gets swapped back on that state will get restored. This allows processes to be paused and resumed at a later time.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dirty="0">
                <a:effectLst/>
                <a:latin typeface="Times New Roman" panose="02020603050405020304" pitchFamily="18" charset="0"/>
                <a:ea typeface="Times New Roman" panose="02020603050405020304" pitchFamily="18" charset="0"/>
                <a:cs typeface="Gautami" panose="020B0502040204020203" pitchFamily="34" charset="0"/>
              </a:rPr>
              <a:t> Your processor doesn't have any knowledge of processes. The processor only really executes one set of instructions at a time in a (mostly) linear fashion, so how do we convince it to jump between multiple processes? We need to have a list of processes, each containing processor state. We also need to have a means of jumping out of a running process and doing all of the logic necessary to swap it off the processor and swap its successor on.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r>
              <a:rPr lang="en-IN" b="1" dirty="0">
                <a:effectLst/>
                <a:latin typeface="Times New Roman" panose="02020603050405020304" pitchFamily="18" charset="0"/>
                <a:ea typeface="Times New Roman" panose="02020603050405020304" pitchFamily="18" charset="0"/>
                <a:cs typeface="Gautami" panose="020B0502040204020203" pitchFamily="34" charset="0"/>
              </a:rPr>
              <a:t>What is a process?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dirty="0">
                <a:effectLst/>
                <a:latin typeface="Times New Roman" panose="02020603050405020304" pitchFamily="18" charset="0"/>
                <a:ea typeface="Times New Roman" panose="02020603050405020304" pitchFamily="18" charset="0"/>
                <a:cs typeface="Gautami" panose="020B0502040204020203" pitchFamily="34" charset="0"/>
              </a:rPr>
              <a:t>From a high level, we all know that a process is a running program in the system. It contains some binary executable code, some data, it can be sent signals, it can spawn children and it can die. But what data makes this possible? Let's take a look at what xv6 considers enough information to represent a process:</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39863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E4E089E9-5379-492E-8FA3-22CA523CFC16}"/>
              </a:ext>
            </a:extLst>
          </p:cNvPr>
          <p:cNvSpPr txBox="1"/>
          <p:nvPr/>
        </p:nvSpPr>
        <p:spPr>
          <a:xfrm>
            <a:off x="1762539" y="582537"/>
            <a:ext cx="7298635" cy="5909310"/>
          </a:xfrm>
          <a:prstGeom prst="rect">
            <a:avLst/>
          </a:prstGeom>
          <a:noFill/>
        </p:spPr>
        <p:txBody>
          <a:bodyPr wrap="square">
            <a:spAutoFit/>
          </a:bodyPr>
          <a:lstStyle/>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2336 // Per−process state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2337 struct proc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2338 </a:t>
            </a:r>
            <a:r>
              <a:rPr lang="en-IN" dirty="0" err="1">
                <a:effectLst/>
                <a:latin typeface="Times New Roman" panose="02020603050405020304" pitchFamily="18" charset="0"/>
                <a:ea typeface="Calibri" panose="020F0502020204030204" pitchFamily="34" charset="0"/>
                <a:cs typeface="Gautami" panose="020B0502040204020203" pitchFamily="34" charset="0"/>
              </a:rPr>
              <a:t>uint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sz</a:t>
            </a:r>
            <a:r>
              <a:rPr lang="en-IN" dirty="0">
                <a:effectLst/>
                <a:latin typeface="Times New Roman" panose="02020603050405020304" pitchFamily="18" charset="0"/>
                <a:ea typeface="Calibri" panose="020F0502020204030204" pitchFamily="34" charset="0"/>
                <a:cs typeface="Gautami" panose="020B0502040204020203" pitchFamily="34" charset="0"/>
              </a:rPr>
              <a:t>; // Size of process memory (bytes)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2339 </a:t>
            </a:r>
            <a:r>
              <a:rPr lang="en-IN" dirty="0" err="1">
                <a:effectLst/>
                <a:latin typeface="Times New Roman" panose="02020603050405020304" pitchFamily="18" charset="0"/>
                <a:ea typeface="Calibri" panose="020F0502020204030204" pitchFamily="34" charset="0"/>
                <a:cs typeface="Gautami" panose="020B0502040204020203" pitchFamily="34" charset="0"/>
              </a:rPr>
              <a:t>pde_t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pgdir</a:t>
            </a:r>
            <a:r>
              <a:rPr lang="en-IN" dirty="0">
                <a:effectLst/>
                <a:latin typeface="Times New Roman" panose="02020603050405020304" pitchFamily="18" charset="0"/>
                <a:ea typeface="Calibri" panose="020F0502020204030204" pitchFamily="34" charset="0"/>
                <a:cs typeface="Gautami" panose="020B0502040204020203" pitchFamily="34" charset="0"/>
              </a:rPr>
              <a:t>; // Page table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2340 char *</a:t>
            </a:r>
            <a:r>
              <a:rPr lang="en-IN" dirty="0" err="1">
                <a:effectLst/>
                <a:latin typeface="Times New Roman" panose="02020603050405020304" pitchFamily="18" charset="0"/>
                <a:ea typeface="Calibri" panose="020F0502020204030204" pitchFamily="34" charset="0"/>
                <a:cs typeface="Gautami" panose="020B0502040204020203" pitchFamily="34" charset="0"/>
              </a:rPr>
              <a:t>kstack</a:t>
            </a:r>
            <a:r>
              <a:rPr lang="en-IN" dirty="0">
                <a:effectLst/>
                <a:latin typeface="Times New Roman" panose="02020603050405020304" pitchFamily="18" charset="0"/>
                <a:ea typeface="Calibri" panose="020F0502020204030204" pitchFamily="34" charset="0"/>
                <a:cs typeface="Gautami" panose="020B0502040204020203" pitchFamily="34" charset="0"/>
              </a:rPr>
              <a:t>; // Bottom of kernel stack for this process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2341 </a:t>
            </a:r>
            <a:r>
              <a:rPr lang="en-IN" dirty="0" err="1">
                <a:effectLst/>
                <a:latin typeface="Times New Roman" panose="02020603050405020304" pitchFamily="18" charset="0"/>
                <a:ea typeface="Calibri" panose="020F0502020204030204" pitchFamily="34" charset="0"/>
                <a:cs typeface="Gautami" panose="020B0502040204020203" pitchFamily="34" charset="0"/>
              </a:rPr>
              <a:t>enum</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procstate</a:t>
            </a:r>
            <a:r>
              <a:rPr lang="en-IN" dirty="0">
                <a:effectLst/>
                <a:latin typeface="Times New Roman" panose="02020603050405020304" pitchFamily="18" charset="0"/>
                <a:ea typeface="Calibri" panose="020F0502020204030204" pitchFamily="34" charset="0"/>
                <a:cs typeface="Gautami" panose="020B0502040204020203" pitchFamily="34" charset="0"/>
              </a:rPr>
              <a:t> state; // Process state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2342 int </a:t>
            </a:r>
            <a:r>
              <a:rPr lang="en-IN" dirty="0" err="1">
                <a:effectLst/>
                <a:latin typeface="Times New Roman" panose="02020603050405020304" pitchFamily="18" charset="0"/>
                <a:ea typeface="Calibri" panose="020F0502020204030204" pitchFamily="34" charset="0"/>
                <a:cs typeface="Gautami" panose="020B0502040204020203" pitchFamily="34" charset="0"/>
              </a:rPr>
              <a:t>pid</a:t>
            </a:r>
            <a:r>
              <a:rPr lang="en-IN" dirty="0">
                <a:effectLst/>
                <a:latin typeface="Times New Roman" panose="02020603050405020304" pitchFamily="18" charset="0"/>
                <a:ea typeface="Calibri" panose="020F0502020204030204" pitchFamily="34" charset="0"/>
                <a:cs typeface="Gautami" panose="020B0502040204020203" pitchFamily="34" charset="0"/>
              </a:rPr>
              <a:t>; // Process ID</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2343 struct proc *parent; // Parent process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2344 struct </a:t>
            </a:r>
            <a:r>
              <a:rPr lang="en-IN" dirty="0" err="1">
                <a:effectLst/>
                <a:latin typeface="Times New Roman" panose="02020603050405020304" pitchFamily="18" charset="0"/>
                <a:ea typeface="Calibri" panose="020F0502020204030204" pitchFamily="34" charset="0"/>
                <a:cs typeface="Gautami" panose="020B0502040204020203" pitchFamily="34" charset="0"/>
              </a:rPr>
              <a:t>trapframe</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tf</a:t>
            </a:r>
            <a:r>
              <a:rPr lang="en-IN" dirty="0">
                <a:effectLst/>
                <a:latin typeface="Times New Roman" panose="02020603050405020304" pitchFamily="18" charset="0"/>
                <a:ea typeface="Calibri" panose="020F0502020204030204" pitchFamily="34" charset="0"/>
                <a:cs typeface="Gautami" panose="020B0502040204020203" pitchFamily="34" charset="0"/>
              </a:rPr>
              <a:t>; // Trap frame for current </a:t>
            </a:r>
            <a:r>
              <a:rPr lang="en-IN" dirty="0" err="1">
                <a:effectLst/>
                <a:latin typeface="Times New Roman" panose="02020603050405020304" pitchFamily="18" charset="0"/>
                <a:ea typeface="Calibri" panose="020F0502020204030204" pitchFamily="34" charset="0"/>
                <a:cs typeface="Gautami" panose="020B0502040204020203" pitchFamily="34" charset="0"/>
              </a:rPr>
              <a:t>syscall</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2345 struct context *context; // </a:t>
            </a:r>
            <a:r>
              <a:rPr lang="en-IN"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dirty="0">
                <a:effectLst/>
                <a:latin typeface="Times New Roman" panose="02020603050405020304" pitchFamily="18" charset="0"/>
                <a:ea typeface="Calibri" panose="020F0502020204030204" pitchFamily="34" charset="0"/>
                <a:cs typeface="Gautami" panose="020B0502040204020203" pitchFamily="34" charset="0"/>
              </a:rPr>
              <a:t>() here to run process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2346 void *</a:t>
            </a:r>
            <a:r>
              <a:rPr lang="en-IN" dirty="0" err="1">
                <a:effectLst/>
                <a:latin typeface="Times New Roman" panose="02020603050405020304" pitchFamily="18" charset="0"/>
                <a:ea typeface="Calibri" panose="020F0502020204030204" pitchFamily="34" charset="0"/>
                <a:cs typeface="Gautami" panose="020B0502040204020203" pitchFamily="34" charset="0"/>
              </a:rPr>
              <a:t>chan</a:t>
            </a:r>
            <a:r>
              <a:rPr lang="en-IN" dirty="0">
                <a:effectLst/>
                <a:latin typeface="Times New Roman" panose="02020603050405020304" pitchFamily="18" charset="0"/>
                <a:ea typeface="Calibri" panose="020F0502020204030204" pitchFamily="34" charset="0"/>
                <a:cs typeface="Gautami" panose="020B0502040204020203" pitchFamily="34" charset="0"/>
              </a:rPr>
              <a:t>; // If non−zero, sleeping on </a:t>
            </a:r>
            <a:r>
              <a:rPr lang="en-IN" dirty="0" err="1">
                <a:effectLst/>
                <a:latin typeface="Times New Roman" panose="02020603050405020304" pitchFamily="18" charset="0"/>
                <a:ea typeface="Calibri" panose="020F0502020204030204" pitchFamily="34" charset="0"/>
                <a:cs typeface="Gautami" panose="020B0502040204020203" pitchFamily="34" charset="0"/>
              </a:rPr>
              <a:t>chan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2347 int killed; // If non−zero, have been killed</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2348 struct file *</a:t>
            </a:r>
            <a:r>
              <a:rPr lang="en-IN" dirty="0" err="1">
                <a:effectLst/>
                <a:latin typeface="Times New Roman" panose="02020603050405020304" pitchFamily="18" charset="0"/>
                <a:ea typeface="Calibri" panose="020F0502020204030204" pitchFamily="34" charset="0"/>
                <a:cs typeface="Gautami" panose="020B0502040204020203" pitchFamily="34" charset="0"/>
              </a:rPr>
              <a:t>ofile</a:t>
            </a:r>
            <a:r>
              <a:rPr lang="en-IN" dirty="0">
                <a:effectLst/>
                <a:latin typeface="Times New Roman" panose="02020603050405020304" pitchFamily="18" charset="0"/>
                <a:ea typeface="Calibri" panose="020F0502020204030204" pitchFamily="34" charset="0"/>
                <a:cs typeface="Gautami" panose="020B0502040204020203" pitchFamily="34" charset="0"/>
              </a:rPr>
              <a:t>[NOFILE]; // Open files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2349 struct </a:t>
            </a:r>
            <a:r>
              <a:rPr lang="en-IN" dirty="0" err="1">
                <a:effectLst/>
                <a:latin typeface="Times New Roman" panose="02020603050405020304" pitchFamily="18" charset="0"/>
                <a:ea typeface="Calibri" panose="020F0502020204030204" pitchFamily="34" charset="0"/>
                <a:cs typeface="Gautami" panose="020B0502040204020203" pitchFamily="34" charset="0"/>
              </a:rPr>
              <a:t>inode</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cwd</a:t>
            </a:r>
            <a:r>
              <a:rPr lang="en-IN" dirty="0">
                <a:effectLst/>
                <a:latin typeface="Times New Roman" panose="02020603050405020304" pitchFamily="18" charset="0"/>
                <a:ea typeface="Calibri" panose="020F0502020204030204" pitchFamily="34" charset="0"/>
                <a:cs typeface="Gautami" panose="020B0502040204020203" pitchFamily="34" charset="0"/>
              </a:rPr>
              <a:t>; // Current directory</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2350 char name[16]; // Process name (debugging)</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2351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Lots of interesting things in there. A lot of them are pretty obvious, such as the process ID, the size of the process memory, the parent process and so on. Other things are a little less obvious. Why does it need a kernel stack, for example? And what's a trap frame?</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43464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76F5E541-BCDE-4BCE-9C8C-6600F275A93A}"/>
              </a:ext>
            </a:extLst>
          </p:cNvPr>
          <p:cNvSpPr txBox="1"/>
          <p:nvPr/>
        </p:nvSpPr>
        <p:spPr>
          <a:xfrm>
            <a:off x="1249018" y="1210843"/>
            <a:ext cx="6102626" cy="4597990"/>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Kernel Stacks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Every process in xv6 needs a kernel stack for handling system calls. If, for example, a process gets stopped mid-way through a system call and a new process starts, it would be a really bad idea if the new process started in the middle of a shared kernel stack. It would be equivalent to all user processes sharing one big stack, and because sharing stacks is a bad idea, each process has its own user and kernel stack.</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Another reason it's really useful to have a kernel stack for each user-mode process is that even if the user mangles/destroys its user-mode stack, the kernel stack will be intact and the operating system will be able to handle the failure gracefully.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145641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56C3377F-656F-4788-9486-57CBB9C5FE5B}"/>
              </a:ext>
            </a:extLst>
          </p:cNvPr>
          <p:cNvSpPr txBox="1"/>
          <p:nvPr/>
        </p:nvSpPr>
        <p:spPr>
          <a:xfrm>
            <a:off x="537072" y="506040"/>
            <a:ext cx="9153105" cy="6000425"/>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Interrupts and Trap Frames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An integral part of the x86 architecture is its interrupt system. The processor can, at any time and for a variety of reasons, be interrupted and asked to do something else. Examples of types of interrupts include divide by zero, access to memory that doesn't belong to you or is protected, IO requests returning, keyboard events and a special "timer" interrupt that happens periodically. This is how "pre-emptive process scheduling" is implemented.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There is a piece of hardware inside your computer called a "programmable interval timer"*, which can be told to generate an interrupt after a given amount of time. In xv6, it is told to fire every 100 milliseconds, and xv6 has set the PIT interrupt number to point at its process scheduling code, which handles context switches.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trap frame stored in the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proc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struct, however, is concerned only with system calls. xv6 implements its system calls in a similar way to Linux, by having the software interrupt number 64 be handled as a system call. The user stores the system call number into the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eax</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register, fires an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int 64</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the processor looks up the handler for that interrupt, and then the OS transitions into kernel mode.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Part of the kernel mode transition involves creating a "</a:t>
            </a:r>
            <a:r>
              <a:rPr lang="en-IN" sz="1800" dirty="0" err="1">
                <a:effectLst/>
                <a:latin typeface="Times New Roman" panose="02020603050405020304" pitchFamily="18" charset="0"/>
                <a:ea typeface="Times New Roman" panose="02020603050405020304" pitchFamily="18" charset="0"/>
                <a:cs typeface="Gautami" panose="020B0502040204020203" pitchFamily="34" charset="0"/>
              </a:rPr>
              <a:t>trapframe</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which looks like this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x86.h</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file in xv6):</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07590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6"/>
            <a:ext cx="10515600" cy="809630"/>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7" name="object 2">
            <a:extLst>
              <a:ext uri="{FF2B5EF4-FFF2-40B4-BE49-F238E27FC236}">
                <a16:creationId xmlns:a16="http://schemas.microsoft.com/office/drawing/2014/main" id="{B91750E6-D046-4C4B-BD86-B3F766FCB3E0}"/>
              </a:ext>
            </a:extLst>
          </p:cNvPr>
          <p:cNvSpPr txBox="1">
            <a:spLocks/>
          </p:cNvSpPr>
          <p:nvPr/>
        </p:nvSpPr>
        <p:spPr>
          <a:xfrm>
            <a:off x="284321" y="134635"/>
            <a:ext cx="7241540" cy="38279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400" b="1" spc="-25" dirty="0">
                <a:solidFill>
                  <a:srgbClr val="C00000"/>
                </a:solidFill>
                <a:latin typeface="Calibri"/>
                <a:cs typeface="Calibri"/>
              </a:rPr>
              <a:t>Context </a:t>
            </a:r>
            <a:r>
              <a:rPr lang="en-US" sz="2400" b="1" spc="-5" dirty="0">
                <a:solidFill>
                  <a:srgbClr val="C00000"/>
                </a:solidFill>
                <a:latin typeface="Calibri"/>
                <a:cs typeface="Calibri"/>
              </a:rPr>
              <a:t>of </a:t>
            </a:r>
            <a:r>
              <a:rPr lang="en-US" sz="2400" b="1" dirty="0">
                <a:solidFill>
                  <a:srgbClr val="C00000"/>
                </a:solidFill>
                <a:latin typeface="Calibri"/>
                <a:cs typeface="Calibri"/>
              </a:rPr>
              <a:t>a</a:t>
            </a:r>
            <a:r>
              <a:rPr lang="en-US" sz="2400" b="1" spc="-10" dirty="0">
                <a:solidFill>
                  <a:srgbClr val="C00000"/>
                </a:solidFill>
                <a:latin typeface="Calibri"/>
                <a:cs typeface="Calibri"/>
              </a:rPr>
              <a:t> Process</a:t>
            </a:r>
            <a:endParaRPr lang="en-US" sz="2400" b="1" dirty="0">
              <a:solidFill>
                <a:srgbClr val="C00000"/>
              </a:solidFill>
              <a:latin typeface="Calibri"/>
              <a:cs typeface="Calibri"/>
            </a:endParaRPr>
          </a:p>
        </p:txBody>
      </p:sp>
      <p:sp>
        <p:nvSpPr>
          <p:cNvPr id="16" name="TextBox 15">
            <a:extLst>
              <a:ext uri="{FF2B5EF4-FFF2-40B4-BE49-F238E27FC236}">
                <a16:creationId xmlns:a16="http://schemas.microsoft.com/office/drawing/2014/main" id="{06A97F53-B2F4-493F-8BF9-0F9D099B1039}"/>
              </a:ext>
            </a:extLst>
          </p:cNvPr>
          <p:cNvSpPr txBox="1"/>
          <p:nvPr/>
        </p:nvSpPr>
        <p:spPr>
          <a:xfrm>
            <a:off x="1119713" y="735371"/>
            <a:ext cx="7899615" cy="5270417"/>
          </a:xfrm>
          <a:prstGeom prst="rect">
            <a:avLst/>
          </a:prstGeom>
          <a:noFill/>
        </p:spPr>
        <p:txBody>
          <a:bodyPr wrap="square">
            <a:spAutoFit/>
          </a:bodyPr>
          <a:lstStyle/>
          <a:p>
            <a:pPr marL="12700" algn="just">
              <a:lnSpc>
                <a:spcPct val="100000"/>
              </a:lnSpc>
              <a:spcBef>
                <a:spcPts val="605"/>
              </a:spcBef>
            </a:pPr>
            <a:r>
              <a:rPr lang="en-US" b="1" spc="5" dirty="0">
                <a:latin typeface="Times New Roman" panose="02020603050405020304" pitchFamily="18" charset="0"/>
                <a:cs typeface="Times New Roman" panose="02020603050405020304" pitchFamily="18" charset="0"/>
              </a:rPr>
              <a:t>Why Context switch ?</a:t>
            </a:r>
          </a:p>
          <a:p>
            <a:pPr marL="298450" indent="-285750" algn="just">
              <a:lnSpc>
                <a:spcPct val="100000"/>
              </a:lnSpc>
              <a:spcBef>
                <a:spcPts val="605"/>
              </a:spcBef>
              <a:buFont typeface="Wingdings" panose="05000000000000000000" pitchFamily="2" charset="2"/>
              <a:buChar char="Ø"/>
            </a:pPr>
            <a:r>
              <a:rPr lang="en-US" spc="15" dirty="0">
                <a:latin typeface="Times New Roman" panose="02020603050405020304" pitchFamily="18" charset="0"/>
                <a:cs typeface="Times New Roman" panose="02020603050405020304" pitchFamily="18" charset="0"/>
              </a:rPr>
              <a:t>An </a:t>
            </a:r>
            <a:r>
              <a:rPr lang="en-US" spc="10" dirty="0">
                <a:latin typeface="Times New Roman" panose="02020603050405020304" pitchFamily="18" charset="0"/>
                <a:cs typeface="Times New Roman" panose="02020603050405020304" pitchFamily="18" charset="0"/>
              </a:rPr>
              <a:t>operating </a:t>
            </a:r>
            <a:r>
              <a:rPr lang="en-US" spc="15" dirty="0">
                <a:latin typeface="Times New Roman" panose="02020603050405020304" pitchFamily="18" charset="0"/>
                <a:cs typeface="Times New Roman" panose="02020603050405020304" pitchFamily="18" charset="0"/>
              </a:rPr>
              <a:t>system runs more processes than </a:t>
            </a:r>
            <a:r>
              <a:rPr lang="en-US" spc="5" dirty="0">
                <a:latin typeface="Times New Roman" panose="02020603050405020304" pitchFamily="18" charset="0"/>
                <a:cs typeface="Times New Roman" panose="02020603050405020304" pitchFamily="18" charset="0"/>
              </a:rPr>
              <a:t>it </a:t>
            </a:r>
            <a:r>
              <a:rPr lang="en-US" spc="15" dirty="0">
                <a:latin typeface="Times New Roman" panose="02020603050405020304" pitchFamily="18" charset="0"/>
                <a:cs typeface="Times New Roman" panose="02020603050405020304" pitchFamily="18" charset="0"/>
              </a:rPr>
              <a:t>has</a:t>
            </a:r>
            <a:r>
              <a:rPr lang="en-US" spc="-13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processors</a:t>
            </a:r>
            <a:endParaRPr lang="en-US" dirty="0">
              <a:latin typeface="Times New Roman" panose="02020603050405020304" pitchFamily="18" charset="0"/>
              <a:cs typeface="Times New Roman" panose="02020603050405020304" pitchFamily="18" charset="0"/>
            </a:endParaRPr>
          </a:p>
          <a:p>
            <a:pPr marL="298450" marR="304165" indent="-285750" algn="just">
              <a:lnSpc>
                <a:spcPct val="118900"/>
              </a:lnSpc>
              <a:spcBef>
                <a:spcPts val="300"/>
              </a:spcBef>
              <a:buFont typeface="Wingdings" panose="05000000000000000000" pitchFamily="2" charset="2"/>
              <a:buChar char="Ø"/>
            </a:pPr>
            <a:r>
              <a:rPr lang="en-US" spc="15" dirty="0">
                <a:latin typeface="Times New Roman" panose="02020603050405020304" pitchFamily="18" charset="0"/>
                <a:cs typeface="Times New Roman" panose="02020603050405020304" pitchFamily="18" charset="0"/>
              </a:rPr>
              <a:t>Needs some </a:t>
            </a:r>
            <a:r>
              <a:rPr lang="en-US" spc="10" dirty="0">
                <a:latin typeface="Times New Roman" panose="02020603050405020304" pitchFamily="18" charset="0"/>
                <a:cs typeface="Times New Roman" panose="02020603050405020304" pitchFamily="18" charset="0"/>
              </a:rPr>
              <a:t>plan to </a:t>
            </a:r>
            <a:r>
              <a:rPr lang="en-US" spc="15" dirty="0">
                <a:latin typeface="Times New Roman" panose="02020603050405020304" pitchFamily="18" charset="0"/>
                <a:cs typeface="Times New Roman" panose="02020603050405020304" pitchFamily="18" charset="0"/>
              </a:rPr>
              <a:t>time share </a:t>
            </a:r>
            <a:r>
              <a:rPr lang="en-US" spc="10" dirty="0">
                <a:latin typeface="Times New Roman" panose="02020603050405020304" pitchFamily="18" charset="0"/>
                <a:cs typeface="Times New Roman" panose="02020603050405020304" pitchFamily="18" charset="0"/>
              </a:rPr>
              <a:t>the </a:t>
            </a:r>
            <a:r>
              <a:rPr lang="en-US" spc="15" dirty="0">
                <a:latin typeface="Times New Roman" panose="02020603050405020304" pitchFamily="18" charset="0"/>
                <a:cs typeface="Times New Roman" panose="02020603050405020304" pitchFamily="18" charset="0"/>
              </a:rPr>
              <a:t>processors between </a:t>
            </a:r>
            <a:r>
              <a:rPr lang="en-US" spc="10" dirty="0">
                <a:latin typeface="Times New Roman" panose="02020603050405020304" pitchFamily="18" charset="0"/>
                <a:cs typeface="Times New Roman" panose="02020603050405020304" pitchFamily="18" charset="0"/>
              </a:rPr>
              <a:t>the  </a:t>
            </a:r>
            <a:r>
              <a:rPr lang="en-US" spc="15" dirty="0">
                <a:latin typeface="Times New Roman" panose="02020603050405020304" pitchFamily="18" charset="0"/>
                <a:cs typeface="Times New Roman" panose="02020603050405020304" pitchFamily="18" charset="0"/>
              </a:rPr>
              <a:t>processes</a:t>
            </a:r>
          </a:p>
          <a:p>
            <a:pPr marL="298450" marR="304165" indent="-285750" algn="just">
              <a:lnSpc>
                <a:spcPct val="118900"/>
              </a:lnSpc>
              <a:spcBef>
                <a:spcPts val="300"/>
              </a:spcBef>
              <a:buFont typeface="Wingdings" panose="05000000000000000000" pitchFamily="2" charset="2"/>
              <a:buChar char="Ø"/>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Virtual Concurrency: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It's the practice of having multiple "processes", and switching between them really, really quickly to create the illusion that multiple things are happening at the same time.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98450" marR="231140" indent="-285750" algn="just">
              <a:lnSpc>
                <a:spcPct val="118900"/>
              </a:lnSpc>
              <a:spcBef>
                <a:spcPts val="300"/>
              </a:spcBef>
              <a:buFont typeface="Wingdings" panose="05000000000000000000" pitchFamily="2" charset="2"/>
              <a:buChar char="Ø"/>
            </a:pPr>
            <a:r>
              <a:rPr lang="en-US" spc="20" dirty="0">
                <a:latin typeface="Times New Roman" panose="02020603050405020304" pitchFamily="18" charset="0"/>
                <a:cs typeface="Times New Roman" panose="02020603050405020304" pitchFamily="18" charset="0"/>
              </a:rPr>
              <a:t>A common </a:t>
            </a:r>
            <a:r>
              <a:rPr lang="en-US" spc="15" dirty="0">
                <a:latin typeface="Times New Roman" panose="02020603050405020304" pitchFamily="18" charset="0"/>
                <a:cs typeface="Times New Roman" panose="02020603050405020304" pitchFamily="18" charset="0"/>
              </a:rPr>
              <a:t>approach </a:t>
            </a:r>
            <a:r>
              <a:rPr lang="en-US" spc="10" dirty="0">
                <a:latin typeface="Times New Roman" panose="02020603050405020304" pitchFamily="18" charset="0"/>
                <a:cs typeface="Times New Roman" panose="02020603050405020304" pitchFamily="18" charset="0"/>
              </a:rPr>
              <a:t>is to provide </a:t>
            </a:r>
            <a:r>
              <a:rPr lang="en-US" spc="15" dirty="0">
                <a:latin typeface="Times New Roman" panose="02020603050405020304" pitchFamily="18" charset="0"/>
                <a:cs typeface="Times New Roman" panose="02020603050405020304" pitchFamily="18" charset="0"/>
              </a:rPr>
              <a:t>each process </a:t>
            </a:r>
            <a:r>
              <a:rPr lang="en-US" spc="10" dirty="0">
                <a:latin typeface="Times New Roman" panose="02020603050405020304" pitchFamily="18" charset="0"/>
                <a:cs typeface="Times New Roman" panose="02020603050405020304" pitchFamily="18" charset="0"/>
              </a:rPr>
              <a:t>with </a:t>
            </a:r>
            <a:r>
              <a:rPr lang="en-US" spc="15" dirty="0">
                <a:latin typeface="Times New Roman" panose="02020603050405020304" pitchFamily="18" charset="0"/>
                <a:cs typeface="Times New Roman" panose="02020603050405020304" pitchFamily="18" charset="0"/>
              </a:rPr>
              <a:t>a virtual  processor – An </a:t>
            </a:r>
            <a:r>
              <a:rPr lang="en-US" spc="10" dirty="0">
                <a:latin typeface="Times New Roman" panose="02020603050405020304" pitchFamily="18" charset="0"/>
                <a:cs typeface="Times New Roman" panose="02020603050405020304" pitchFamily="18" charset="0"/>
              </a:rPr>
              <a:t>illusion that </a:t>
            </a:r>
            <a:r>
              <a:rPr lang="en-US" spc="5" dirty="0">
                <a:latin typeface="Times New Roman" panose="02020603050405020304" pitchFamily="18" charset="0"/>
                <a:cs typeface="Times New Roman" panose="02020603050405020304" pitchFamily="18" charset="0"/>
              </a:rPr>
              <a:t>it </a:t>
            </a:r>
            <a:r>
              <a:rPr lang="en-US" spc="15" dirty="0">
                <a:latin typeface="Times New Roman" panose="02020603050405020304" pitchFamily="18" charset="0"/>
                <a:cs typeface="Times New Roman" panose="02020603050405020304" pitchFamily="18" charset="0"/>
              </a:rPr>
              <a:t>has </a:t>
            </a:r>
            <a:r>
              <a:rPr lang="en-US" spc="5" dirty="0">
                <a:latin typeface="Times New Roman" panose="02020603050405020304" pitchFamily="18" charset="0"/>
                <a:cs typeface="Times New Roman" panose="02020603050405020304" pitchFamily="18" charset="0"/>
              </a:rPr>
              <a:t>exclusive </a:t>
            </a:r>
            <a:r>
              <a:rPr lang="en-US" spc="15" dirty="0">
                <a:latin typeface="Times New Roman" panose="02020603050405020304" pitchFamily="18" charset="0"/>
                <a:cs typeface="Times New Roman" panose="02020603050405020304" pitchFamily="18" charset="0"/>
              </a:rPr>
              <a:t>access </a:t>
            </a:r>
            <a:r>
              <a:rPr lang="en-US" spc="10" dirty="0">
                <a:latin typeface="Times New Roman" panose="02020603050405020304" pitchFamily="18" charset="0"/>
                <a:cs typeface="Times New Roman" panose="02020603050405020304" pitchFamily="18" charset="0"/>
              </a:rPr>
              <a:t>to the  </a:t>
            </a:r>
            <a:r>
              <a:rPr lang="en-US" spc="15" dirty="0">
                <a:latin typeface="Times New Roman" panose="02020603050405020304" pitchFamily="18" charset="0"/>
                <a:cs typeface="Times New Roman" panose="02020603050405020304" pitchFamily="18" charset="0"/>
              </a:rPr>
              <a:t>processor</a:t>
            </a:r>
            <a:endParaRPr lang="en-US" dirty="0">
              <a:latin typeface="Times New Roman" panose="02020603050405020304" pitchFamily="18" charset="0"/>
              <a:cs typeface="Times New Roman" panose="02020603050405020304" pitchFamily="18" charset="0"/>
            </a:endParaRPr>
          </a:p>
          <a:p>
            <a:pPr marL="297815" marR="318135" indent="-285750" algn="just">
              <a:lnSpc>
                <a:spcPct val="118900"/>
              </a:lnSpc>
              <a:spcBef>
                <a:spcPts val="295"/>
              </a:spcBef>
              <a:buFont typeface="Wingdings" panose="05000000000000000000" pitchFamily="2" charset="2"/>
              <a:buChar char="Ø"/>
            </a:pPr>
            <a:r>
              <a:rPr lang="en-US" spc="5" dirty="0">
                <a:latin typeface="Times New Roman" panose="02020603050405020304" pitchFamily="18" charset="0"/>
                <a:cs typeface="Times New Roman" panose="02020603050405020304" pitchFamily="18" charset="0"/>
              </a:rPr>
              <a:t>It </a:t>
            </a:r>
            <a:r>
              <a:rPr lang="en-US" spc="10" dirty="0">
                <a:latin typeface="Times New Roman" panose="02020603050405020304" pitchFamily="18" charset="0"/>
                <a:cs typeface="Times New Roman" panose="02020603050405020304" pitchFamily="18" charset="0"/>
              </a:rPr>
              <a:t>is </a:t>
            </a:r>
            <a:r>
              <a:rPr lang="en-US" spc="15" dirty="0">
                <a:latin typeface="Times New Roman" panose="02020603050405020304" pitchFamily="18" charset="0"/>
                <a:cs typeface="Times New Roman" panose="02020603050405020304" pitchFamily="18" charset="0"/>
              </a:rPr>
              <a:t>then </a:t>
            </a:r>
            <a:r>
              <a:rPr lang="en-US" spc="10" dirty="0">
                <a:latin typeface="Times New Roman" panose="02020603050405020304" pitchFamily="18" charset="0"/>
                <a:cs typeface="Times New Roman" panose="02020603050405020304" pitchFamily="18" charset="0"/>
              </a:rPr>
              <a:t>the job of the </a:t>
            </a:r>
            <a:r>
              <a:rPr lang="en-US" spc="20" dirty="0">
                <a:latin typeface="Times New Roman" panose="02020603050405020304" pitchFamily="18" charset="0"/>
                <a:cs typeface="Times New Roman" panose="02020603050405020304" pitchFamily="18" charset="0"/>
              </a:rPr>
              <a:t>OS </a:t>
            </a:r>
            <a:r>
              <a:rPr lang="en-US" spc="10"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multiplex </a:t>
            </a:r>
            <a:r>
              <a:rPr lang="en-US" spc="15" dirty="0">
                <a:latin typeface="Times New Roman" panose="02020603050405020304" pitchFamily="18" charset="0"/>
                <a:cs typeface="Times New Roman" panose="02020603050405020304" pitchFamily="18" charset="0"/>
              </a:rPr>
              <a:t>these </a:t>
            </a:r>
            <a:r>
              <a:rPr lang="en-US" spc="10" dirty="0">
                <a:latin typeface="Times New Roman" panose="02020603050405020304" pitchFamily="18" charset="0"/>
                <a:cs typeface="Times New Roman" panose="02020603050405020304" pitchFamily="18" charset="0"/>
              </a:rPr>
              <a:t>multiple </a:t>
            </a:r>
            <a:r>
              <a:rPr lang="en-US" spc="15" dirty="0">
                <a:latin typeface="Times New Roman" panose="02020603050405020304" pitchFamily="18" charset="0"/>
                <a:cs typeface="Times New Roman" panose="02020603050405020304" pitchFamily="18" charset="0"/>
              </a:rPr>
              <a:t>virtual  processors on </a:t>
            </a:r>
            <a:r>
              <a:rPr lang="en-US" spc="10" dirty="0">
                <a:latin typeface="Times New Roman" panose="02020603050405020304" pitchFamily="18" charset="0"/>
                <a:cs typeface="Times New Roman" panose="02020603050405020304" pitchFamily="18" charset="0"/>
              </a:rPr>
              <a:t>the </a:t>
            </a:r>
            <a:r>
              <a:rPr lang="en-US" spc="15" dirty="0">
                <a:latin typeface="Times New Roman" panose="02020603050405020304" pitchFamily="18" charset="0"/>
                <a:cs typeface="Times New Roman" panose="02020603050405020304" pitchFamily="18" charset="0"/>
              </a:rPr>
              <a:t>underlying </a:t>
            </a:r>
            <a:r>
              <a:rPr lang="en-US" spc="10" dirty="0">
                <a:latin typeface="Times New Roman" panose="02020603050405020304" pitchFamily="18" charset="0"/>
                <a:cs typeface="Times New Roman" panose="02020603050405020304" pitchFamily="18" charset="0"/>
              </a:rPr>
              <a:t>physical</a:t>
            </a:r>
            <a:r>
              <a:rPr lang="en-US" spc="-4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processors</a:t>
            </a:r>
            <a:endParaRPr lang="en-US" dirty="0">
              <a:latin typeface="Times New Roman" panose="02020603050405020304" pitchFamily="18" charset="0"/>
              <a:cs typeface="Times New Roman" panose="02020603050405020304" pitchFamily="18" charset="0"/>
            </a:endParaRPr>
          </a:p>
          <a:p>
            <a:pPr marL="298450" marR="304165" indent="-285750" algn="just">
              <a:lnSpc>
                <a:spcPct val="118900"/>
              </a:lnSpc>
              <a:spcBef>
                <a:spcPts val="300"/>
              </a:spcBef>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Context switching is the method an operating system employs to implement "multitasking</a:t>
            </a:r>
            <a:endParaRPr lang="en-US" dirty="0">
              <a:latin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It's also a good method for efficiently dealing with processes that need to wait for an IO request, to return. While one process is waiting, another can execute.</a:t>
            </a:r>
          </a:p>
          <a:p>
            <a:pPr marL="285750" indent="-285750" algn="just">
              <a:lnSpc>
                <a:spcPct val="115000"/>
              </a:lnSpc>
              <a:spcAft>
                <a:spcPts val="1000"/>
              </a:spcAft>
              <a:buFont typeface="Wingdings" panose="05000000000000000000"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172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4F8212CF-E13C-47ED-B2FE-734E791AEED8}"/>
              </a:ext>
            </a:extLst>
          </p:cNvPr>
          <p:cNvSpPr txBox="1"/>
          <p:nvPr/>
        </p:nvSpPr>
        <p:spPr>
          <a:xfrm>
            <a:off x="7303955" y="95660"/>
            <a:ext cx="4369934" cy="6740307"/>
          </a:xfrm>
          <a:prstGeom prst="rect">
            <a:avLst/>
          </a:prstGeom>
          <a:noFill/>
        </p:spPr>
        <p:txBody>
          <a:bodyPr wrap="square">
            <a:spAutoFit/>
          </a:bodyPr>
          <a:lstStyle/>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0613 // rest of trap frame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0614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gs</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0615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padding1;</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0616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fs;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0617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padding2;</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0618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es;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0619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padding3;</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0620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ds;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0621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padding4;</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0622 </a:t>
            </a:r>
            <a:r>
              <a:rPr lang="en-IN" dirty="0" err="1">
                <a:effectLst/>
                <a:latin typeface="Times New Roman" panose="02020603050405020304" pitchFamily="18" charset="0"/>
                <a:ea typeface="Calibri" panose="020F0502020204030204" pitchFamily="34" charset="0"/>
                <a:cs typeface="Gautami" panose="020B0502040204020203" pitchFamily="34" charset="0"/>
              </a:rPr>
              <a:t>uint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trapno</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0623</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0624 // below here defined by x86 hardware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0625 </a:t>
            </a:r>
            <a:r>
              <a:rPr lang="en-IN" dirty="0" err="1">
                <a:effectLst/>
                <a:latin typeface="Times New Roman" panose="02020603050405020304" pitchFamily="18" charset="0"/>
                <a:ea typeface="Calibri" panose="020F0502020204030204" pitchFamily="34" charset="0"/>
                <a:cs typeface="Gautami" panose="020B0502040204020203" pitchFamily="34" charset="0"/>
              </a:rPr>
              <a:t>uint</a:t>
            </a:r>
            <a:r>
              <a:rPr lang="en-IN" dirty="0">
                <a:effectLst/>
                <a:latin typeface="Times New Roman" panose="02020603050405020304" pitchFamily="18" charset="0"/>
                <a:ea typeface="Calibri" panose="020F0502020204030204" pitchFamily="34" charset="0"/>
                <a:cs typeface="Gautami" panose="020B0502040204020203" pitchFamily="34" charset="0"/>
              </a:rPr>
              <a:t> err;</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0626 </a:t>
            </a:r>
            <a:r>
              <a:rPr lang="en-IN" dirty="0" err="1">
                <a:effectLst/>
                <a:latin typeface="Times New Roman" panose="02020603050405020304" pitchFamily="18" charset="0"/>
                <a:ea typeface="Calibri" panose="020F0502020204030204" pitchFamily="34" charset="0"/>
                <a:cs typeface="Gautami" panose="020B0502040204020203" pitchFamily="34" charset="0"/>
              </a:rPr>
              <a:t>uint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eip</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0627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cs;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0628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padding5;</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0629 </a:t>
            </a:r>
            <a:r>
              <a:rPr lang="en-IN" dirty="0" err="1">
                <a:effectLst/>
                <a:latin typeface="Times New Roman" panose="02020603050405020304" pitchFamily="18" charset="0"/>
                <a:ea typeface="Calibri" panose="020F0502020204030204" pitchFamily="34" charset="0"/>
                <a:cs typeface="Gautami" panose="020B0502040204020203" pitchFamily="34" charset="0"/>
              </a:rPr>
              <a:t>uint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eflags</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0630</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0631 // below here only when crossing rings, such as from user to kernel</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0632 </a:t>
            </a:r>
            <a:r>
              <a:rPr lang="en-IN" dirty="0" err="1">
                <a:effectLst/>
                <a:latin typeface="Times New Roman" panose="02020603050405020304" pitchFamily="18" charset="0"/>
                <a:ea typeface="Calibri" panose="020F0502020204030204" pitchFamily="34" charset="0"/>
                <a:cs typeface="Gautami" panose="020B0502040204020203" pitchFamily="34" charset="0"/>
              </a:rPr>
              <a:t>uint</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esp</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0633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ss;</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0634 </a:t>
            </a:r>
            <a:r>
              <a:rPr lang="en-IN" dirty="0" err="1">
                <a:effectLst/>
                <a:latin typeface="Times New Roman" panose="02020603050405020304" pitchFamily="18" charset="0"/>
                <a:ea typeface="Calibri" panose="020F0502020204030204" pitchFamily="34" charset="0"/>
                <a:cs typeface="Gautami" panose="020B0502040204020203" pitchFamily="34" charset="0"/>
              </a:rPr>
              <a:t>ushort</a:t>
            </a:r>
            <a:r>
              <a:rPr lang="en-IN" dirty="0">
                <a:effectLst/>
                <a:latin typeface="Times New Roman" panose="02020603050405020304" pitchFamily="18" charset="0"/>
                <a:ea typeface="Calibri" panose="020F0502020204030204" pitchFamily="34" charset="0"/>
                <a:cs typeface="Gautami" panose="020B0502040204020203" pitchFamily="34" charset="0"/>
              </a:rPr>
              <a:t> padding6;</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0635 };</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7C335368-A79D-49F8-8289-A74244B9BCEA}"/>
              </a:ext>
            </a:extLst>
          </p:cNvPr>
          <p:cNvSpPr txBox="1"/>
          <p:nvPr/>
        </p:nvSpPr>
        <p:spPr>
          <a:xfrm>
            <a:off x="295794" y="1643027"/>
            <a:ext cx="6102626" cy="3693319"/>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0600 // Layout of the trap frame built on the stack by the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0601 // hardware and by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trapasm.S</a:t>
            </a:r>
            <a:r>
              <a:rPr lang="en-IN" sz="1800" dirty="0">
                <a:effectLst/>
                <a:latin typeface="Times New Roman" panose="02020603050405020304" pitchFamily="18" charset="0"/>
                <a:ea typeface="Calibri" panose="020F0502020204030204" pitchFamily="34" charset="0"/>
                <a:cs typeface="Gautami" panose="020B0502040204020203" pitchFamily="34" charset="0"/>
              </a:rPr>
              <a:t>, and passed to trap().</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0602 struct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trapframe</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0603 // registers as pushed by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pusha</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0604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0605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esi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0606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0607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oesp</a:t>
            </a:r>
            <a:r>
              <a:rPr lang="en-IN" sz="1800" dirty="0">
                <a:effectLst/>
                <a:latin typeface="Times New Roman" panose="02020603050405020304" pitchFamily="18" charset="0"/>
                <a:ea typeface="Calibri" panose="020F0502020204030204" pitchFamily="34" charset="0"/>
                <a:cs typeface="Gautami" panose="020B0502040204020203" pitchFamily="34" charset="0"/>
              </a:rPr>
              <a:t>; // useless &amp; ignored</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0608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0609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0610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ecx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0611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0612</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98176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7E356799-687C-4E41-AF8B-A2D035A3294A}"/>
              </a:ext>
            </a:extLst>
          </p:cNvPr>
          <p:cNvSpPr txBox="1"/>
          <p:nvPr/>
        </p:nvSpPr>
        <p:spPr>
          <a:xfrm>
            <a:off x="5009322" y="983722"/>
            <a:ext cx="7062447" cy="5632311"/>
          </a:xfrm>
          <a:prstGeom prst="rect">
            <a:avLst/>
          </a:prstGeom>
          <a:noFill/>
        </p:spPr>
        <p:txBody>
          <a:bodyPr wrap="square">
            <a:spAutoFit/>
          </a:bodyPr>
          <a:lstStyle/>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3700 void</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3701 </a:t>
            </a:r>
            <a:r>
              <a:rPr lang="en-IN" dirty="0" err="1">
                <a:effectLst/>
                <a:latin typeface="Times New Roman" panose="02020603050405020304" pitchFamily="18" charset="0"/>
                <a:ea typeface="Calibri" panose="020F0502020204030204" pitchFamily="34" charset="0"/>
                <a:cs typeface="Gautami" panose="020B0502040204020203" pitchFamily="34" charset="0"/>
              </a:rPr>
              <a:t>syscall</a:t>
            </a:r>
            <a:r>
              <a:rPr lang="en-IN" dirty="0">
                <a:effectLst/>
                <a:latin typeface="Times New Roman" panose="02020603050405020304" pitchFamily="18" charset="0"/>
                <a:ea typeface="Calibri" panose="020F0502020204030204" pitchFamily="34" charset="0"/>
                <a:cs typeface="Gautami" panose="020B0502040204020203" pitchFamily="34" charset="0"/>
              </a:rPr>
              <a:t>(void)</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3702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3703 int </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3704 struct proc *</a:t>
            </a:r>
            <a:r>
              <a:rPr lang="en-IN" dirty="0" err="1">
                <a:effectLst/>
                <a:latin typeface="Times New Roman" panose="02020603050405020304" pitchFamily="18" charset="0"/>
                <a:ea typeface="Calibri" panose="020F0502020204030204" pitchFamily="34" charset="0"/>
                <a:cs typeface="Gautami" panose="020B0502040204020203" pitchFamily="34" charset="0"/>
              </a:rPr>
              <a:t>curproc</a:t>
            </a:r>
            <a:r>
              <a:rPr lang="en-IN" dirty="0">
                <a:effectLst/>
                <a:latin typeface="Times New Roman" panose="02020603050405020304" pitchFamily="18" charset="0"/>
                <a:ea typeface="Calibri" panose="020F0502020204030204" pitchFamily="34" charset="0"/>
                <a:cs typeface="Gautami" panose="020B0502040204020203" pitchFamily="34" charset="0"/>
              </a:rPr>
              <a:t> = </a:t>
            </a:r>
            <a:r>
              <a:rPr lang="en-IN"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3705</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3706 </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 = </a:t>
            </a:r>
            <a:r>
              <a:rPr lang="en-IN" dirty="0" err="1">
                <a:effectLst/>
                <a:latin typeface="Times New Roman" panose="02020603050405020304" pitchFamily="18" charset="0"/>
                <a:ea typeface="Calibri" panose="020F0502020204030204" pitchFamily="34" charset="0"/>
                <a:cs typeface="Gautami" panose="020B0502040204020203" pitchFamily="34" charset="0"/>
              </a:rPr>
              <a:t>curproc</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tf</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eax</a:t>
            </a:r>
            <a:r>
              <a:rPr lang="en-IN" dirty="0">
                <a:effectLst/>
                <a:latin typeface="Times New Roman" panose="02020603050405020304" pitchFamily="18" charset="0"/>
                <a:ea typeface="Calibri" panose="020F0502020204030204" pitchFamily="34" charset="0"/>
                <a:cs typeface="Gautami" panose="020B0502040204020203" pitchFamily="34" charset="0"/>
              </a:rPr>
              <a:t>;  // Get the </a:t>
            </a:r>
            <a:r>
              <a:rPr lang="en-IN" dirty="0" err="1">
                <a:effectLst/>
                <a:latin typeface="Times New Roman" panose="02020603050405020304" pitchFamily="18" charset="0"/>
                <a:ea typeface="Calibri" panose="020F0502020204030204" pitchFamily="34" charset="0"/>
                <a:cs typeface="Gautami" panose="020B0502040204020203" pitchFamily="34" charset="0"/>
              </a:rPr>
              <a:t>syscall</a:t>
            </a:r>
            <a:r>
              <a:rPr lang="en-IN" dirty="0">
                <a:effectLst/>
                <a:latin typeface="Times New Roman" panose="02020603050405020304" pitchFamily="18" charset="0"/>
                <a:ea typeface="Calibri" panose="020F0502020204030204" pitchFamily="34" charset="0"/>
                <a:cs typeface="Gautami" panose="020B0502040204020203" pitchFamily="34" charset="0"/>
              </a:rPr>
              <a:t> number from </a:t>
            </a:r>
            <a:r>
              <a:rPr lang="en-IN" dirty="0" err="1">
                <a:effectLst/>
                <a:latin typeface="Times New Roman" panose="02020603050405020304" pitchFamily="18" charset="0"/>
                <a:ea typeface="Calibri" panose="020F0502020204030204" pitchFamily="34" charset="0"/>
                <a:cs typeface="Gautami" panose="020B0502040204020203" pitchFamily="34" charset="0"/>
              </a:rPr>
              <a:t>eax</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Check that the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syscall</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number is greater than 0, inside the range of total</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syscalls</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and that a function pointer exists for that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syscall</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number.</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3707 if(</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 &gt; 0 &amp;&amp; </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 &lt; NELEM(</a:t>
            </a:r>
            <a:r>
              <a:rPr lang="en-IN" dirty="0" err="1">
                <a:effectLst/>
                <a:latin typeface="Times New Roman" panose="02020603050405020304" pitchFamily="18" charset="0"/>
                <a:ea typeface="Calibri" panose="020F0502020204030204" pitchFamily="34" charset="0"/>
                <a:cs typeface="Gautami" panose="020B0502040204020203" pitchFamily="34" charset="0"/>
              </a:rPr>
              <a:t>syscalls</a:t>
            </a:r>
            <a:r>
              <a:rPr lang="en-IN" dirty="0">
                <a:effectLst/>
                <a:latin typeface="Times New Roman" panose="02020603050405020304" pitchFamily="18" charset="0"/>
                <a:ea typeface="Calibri" panose="020F0502020204030204" pitchFamily="34" charset="0"/>
                <a:cs typeface="Gautami" panose="020B0502040204020203" pitchFamily="34" charset="0"/>
              </a:rPr>
              <a:t>) &amp;&amp; </a:t>
            </a:r>
            <a:r>
              <a:rPr lang="en-IN" dirty="0" err="1">
                <a:effectLst/>
                <a:latin typeface="Times New Roman" panose="02020603050405020304" pitchFamily="18" charset="0"/>
                <a:ea typeface="Calibri" panose="020F0502020204030204" pitchFamily="34" charset="0"/>
                <a:cs typeface="Gautami" panose="020B0502040204020203" pitchFamily="34" charset="0"/>
              </a:rPr>
              <a:t>syscalls</a:t>
            </a:r>
            <a:r>
              <a:rPr lang="en-IN" dirty="0">
                <a:effectLst/>
                <a:latin typeface="Times New Roman" panose="02020603050405020304" pitchFamily="18" charset="0"/>
                <a:ea typeface="Calibri" panose="020F0502020204030204" pitchFamily="34" charset="0"/>
                <a:cs typeface="Gautami" panose="020B0502040204020203" pitchFamily="34" charset="0"/>
              </a:rPr>
              <a:t>[</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    // Set </a:t>
            </a:r>
            <a:r>
              <a:rPr lang="en-IN" dirty="0" err="1">
                <a:effectLst/>
                <a:latin typeface="Times New Roman" panose="02020603050405020304" pitchFamily="18" charset="0"/>
                <a:ea typeface="Times New Roman" panose="02020603050405020304" pitchFamily="18" charset="0"/>
                <a:cs typeface="Gautami" panose="020B0502040204020203" pitchFamily="34" charset="0"/>
              </a:rPr>
              <a:t>eax</a:t>
            </a:r>
            <a:r>
              <a:rPr lang="en-IN" dirty="0">
                <a:effectLst/>
                <a:latin typeface="Times New Roman" panose="02020603050405020304" pitchFamily="18" charset="0"/>
                <a:ea typeface="Times New Roman" panose="02020603050405020304" pitchFamily="18" charset="0"/>
                <a:cs typeface="Gautami" panose="020B0502040204020203" pitchFamily="34" charset="0"/>
              </a:rPr>
              <a:t> to the return value of the </a:t>
            </a:r>
            <a:r>
              <a:rPr lang="en-IN" dirty="0" err="1">
                <a:effectLst/>
                <a:latin typeface="Times New Roman" panose="02020603050405020304" pitchFamily="18" charset="0"/>
                <a:ea typeface="Times New Roman" panose="02020603050405020304" pitchFamily="18" charset="0"/>
                <a:cs typeface="Gautami" panose="020B0502040204020203" pitchFamily="34" charset="0"/>
              </a:rPr>
              <a:t>syscall</a:t>
            </a:r>
            <a:r>
              <a:rPr lang="en-IN"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3708 </a:t>
            </a:r>
            <a:r>
              <a:rPr lang="en-IN" dirty="0" err="1">
                <a:effectLst/>
                <a:latin typeface="Times New Roman" panose="02020603050405020304" pitchFamily="18" charset="0"/>
                <a:ea typeface="Calibri" panose="020F0502020204030204" pitchFamily="34" charset="0"/>
                <a:cs typeface="Gautami" panose="020B0502040204020203" pitchFamily="34" charset="0"/>
              </a:rPr>
              <a:t>curproc</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tf</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eax</a:t>
            </a:r>
            <a:r>
              <a:rPr lang="en-IN" dirty="0">
                <a:effectLst/>
                <a:latin typeface="Times New Roman" panose="02020603050405020304" pitchFamily="18" charset="0"/>
                <a:ea typeface="Calibri" panose="020F0502020204030204" pitchFamily="34" charset="0"/>
                <a:cs typeface="Gautami" panose="020B0502040204020203" pitchFamily="34" charset="0"/>
              </a:rPr>
              <a:t> = </a:t>
            </a:r>
            <a:r>
              <a:rPr lang="en-IN" dirty="0" err="1">
                <a:effectLst/>
                <a:latin typeface="Times New Roman" panose="02020603050405020304" pitchFamily="18" charset="0"/>
                <a:ea typeface="Calibri" panose="020F0502020204030204" pitchFamily="34" charset="0"/>
                <a:cs typeface="Gautami" panose="020B0502040204020203" pitchFamily="34" charset="0"/>
              </a:rPr>
              <a:t>syscalls</a:t>
            </a:r>
            <a:r>
              <a:rPr lang="en-IN" dirty="0">
                <a:effectLst/>
                <a:latin typeface="Times New Roman" panose="02020603050405020304" pitchFamily="18" charset="0"/>
                <a:ea typeface="Calibri" panose="020F0502020204030204" pitchFamily="34" charset="0"/>
                <a:cs typeface="Gautami" panose="020B0502040204020203" pitchFamily="34" charset="0"/>
              </a:rPr>
              <a:t>[</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3709 } else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Else print an error and return -1 to the user program.</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3710 </a:t>
            </a:r>
            <a:r>
              <a:rPr lang="en-IN" dirty="0" err="1">
                <a:effectLst/>
                <a:latin typeface="Times New Roman" panose="02020603050405020304" pitchFamily="18" charset="0"/>
                <a:ea typeface="Calibri" panose="020F0502020204030204" pitchFamily="34" charset="0"/>
                <a:cs typeface="Gautami" panose="020B0502040204020203" pitchFamily="34" charset="0"/>
              </a:rPr>
              <a:t>cprintf</a:t>
            </a:r>
            <a:r>
              <a:rPr lang="en-IN" dirty="0">
                <a:effectLst/>
                <a:latin typeface="Times New Roman" panose="02020603050405020304" pitchFamily="18" charset="0"/>
                <a:ea typeface="Calibri" panose="020F0502020204030204" pitchFamily="34" charset="0"/>
                <a:cs typeface="Gautami" panose="020B0502040204020203" pitchFamily="34" charset="0"/>
              </a:rPr>
              <a:t>("%d %s: unknown sys call %d\n",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3711 </a:t>
            </a:r>
            <a:r>
              <a:rPr lang="en-IN" dirty="0" err="1">
                <a:effectLst/>
                <a:latin typeface="Times New Roman" panose="02020603050405020304" pitchFamily="18" charset="0"/>
                <a:ea typeface="Calibri" panose="020F0502020204030204" pitchFamily="34" charset="0"/>
                <a:cs typeface="Gautami" panose="020B0502040204020203" pitchFamily="34" charset="0"/>
              </a:rPr>
              <a:t>curproc</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pid</a:t>
            </a:r>
            <a:r>
              <a:rPr lang="en-IN" dirty="0">
                <a:effectLst/>
                <a:latin typeface="Times New Roman" panose="02020603050405020304" pitchFamily="18" charset="0"/>
                <a:ea typeface="Calibri" panose="020F0502020204030204" pitchFamily="34" charset="0"/>
                <a:cs typeface="Gautami" panose="020B0502040204020203" pitchFamily="34" charset="0"/>
              </a:rPr>
              <a:t>, </a:t>
            </a:r>
            <a:r>
              <a:rPr lang="en-IN" dirty="0" err="1">
                <a:effectLst/>
                <a:latin typeface="Times New Roman" panose="02020603050405020304" pitchFamily="18" charset="0"/>
                <a:ea typeface="Calibri" panose="020F0502020204030204" pitchFamily="34" charset="0"/>
                <a:cs typeface="Gautami" panose="020B0502040204020203" pitchFamily="34" charset="0"/>
              </a:rPr>
              <a:t>curproc</a:t>
            </a:r>
            <a:r>
              <a:rPr lang="en-IN" dirty="0">
                <a:effectLst/>
                <a:latin typeface="Times New Roman" panose="02020603050405020304" pitchFamily="18" charset="0"/>
                <a:ea typeface="Calibri" panose="020F0502020204030204" pitchFamily="34" charset="0"/>
                <a:cs typeface="Gautami" panose="020B0502040204020203" pitchFamily="34" charset="0"/>
              </a:rPr>
              <a:t>−&gt;name, </a:t>
            </a:r>
            <a:r>
              <a:rPr lang="en-IN" dirty="0" err="1">
                <a:effectLst/>
                <a:latin typeface="Times New Roman" panose="02020603050405020304" pitchFamily="18" charset="0"/>
                <a:ea typeface="Calibri" panose="020F0502020204030204" pitchFamily="34" charset="0"/>
                <a:cs typeface="Gautami" panose="020B0502040204020203" pitchFamily="34" charset="0"/>
              </a:rPr>
              <a:t>num</a:t>
            </a:r>
            <a:r>
              <a:rPr lang="en-IN"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3712 </a:t>
            </a:r>
            <a:r>
              <a:rPr lang="en-IN" dirty="0" err="1">
                <a:effectLst/>
                <a:latin typeface="Times New Roman" panose="02020603050405020304" pitchFamily="18" charset="0"/>
                <a:ea typeface="Calibri" panose="020F0502020204030204" pitchFamily="34" charset="0"/>
                <a:cs typeface="Gautami" panose="020B0502040204020203" pitchFamily="34" charset="0"/>
              </a:rPr>
              <a:t>curproc</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tf</a:t>
            </a:r>
            <a:r>
              <a:rPr lang="en-IN" dirty="0">
                <a:effectLst/>
                <a:latin typeface="Times New Roman" panose="02020603050405020304" pitchFamily="18" charset="0"/>
                <a:ea typeface="Calibri" panose="020F0502020204030204" pitchFamily="34" charset="0"/>
                <a:cs typeface="Gautami" panose="020B0502040204020203" pitchFamily="34" charset="0"/>
              </a:rPr>
              <a:t>−&gt;</a:t>
            </a:r>
            <a:r>
              <a:rPr lang="en-IN" dirty="0" err="1">
                <a:effectLst/>
                <a:latin typeface="Times New Roman" panose="02020603050405020304" pitchFamily="18" charset="0"/>
                <a:ea typeface="Calibri" panose="020F0502020204030204" pitchFamily="34" charset="0"/>
                <a:cs typeface="Gautami" panose="020B0502040204020203" pitchFamily="34" charset="0"/>
              </a:rPr>
              <a:t>eax</a:t>
            </a:r>
            <a:r>
              <a:rPr lang="en-IN" dirty="0">
                <a:effectLst/>
                <a:latin typeface="Times New Roman" panose="02020603050405020304" pitchFamily="18" charset="0"/>
                <a:ea typeface="Calibri" panose="020F0502020204030204" pitchFamily="34" charset="0"/>
                <a:cs typeface="Gautami" panose="020B0502040204020203" pitchFamily="34" charset="0"/>
              </a:rPr>
              <a:t> = −1;</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3713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Calibri" panose="020F0502020204030204" pitchFamily="34" charset="0"/>
                <a:cs typeface="Gautami" panose="020B0502040204020203" pitchFamily="34" charset="0"/>
              </a:rPr>
              <a:t>3714 }</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714680B7-A926-4151-AA79-4DF830A12A91}"/>
              </a:ext>
            </a:extLst>
          </p:cNvPr>
          <p:cNvSpPr txBox="1"/>
          <p:nvPr/>
        </p:nvSpPr>
        <p:spPr>
          <a:xfrm>
            <a:off x="252753" y="1298352"/>
            <a:ext cx="4371293" cy="4524315"/>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This is built on the stack for all interrupts that happen and serves as a way for the operating system to tell the processor where to jump back to after the interrupt has been handled.</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endParaRPr lang="en-IN" sz="1800" dirty="0">
              <a:effectLst/>
              <a:latin typeface="Times New Roman" panose="02020603050405020304" pitchFamily="18" charset="0"/>
              <a:ea typeface="Times New Roman" panose="02020603050405020304" pitchFamily="18"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When xv6 handles a system call, the current process's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proc-&gt;</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tf</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set to the interrupt trap frame, which contains the register set that will get restored to the processor when the system call </a:t>
            </a:r>
            <a:r>
              <a:rPr lang="en-IN" sz="1800" dirty="0" err="1">
                <a:effectLst/>
                <a:latin typeface="Times New Roman" panose="02020603050405020304" pitchFamily="18" charset="0"/>
                <a:ea typeface="Times New Roman" panose="02020603050405020304" pitchFamily="18" charset="0"/>
                <a:cs typeface="Gautami" panose="020B0502040204020203" pitchFamily="34" charset="0"/>
              </a:rPr>
              <a:t>retuns</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p>
          <a:p>
            <a:pPr algn="just"/>
            <a:endParaRPr lang="en-IN" dirty="0">
              <a:latin typeface="Times New Roman" panose="02020603050405020304" pitchFamily="18" charset="0"/>
              <a:ea typeface="Times New Roman" panose="02020603050405020304" pitchFamily="18"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This way, system calls can interact with the register set and give return values back to user mode.</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endParaRPr lang="en-IN" sz="1800" dirty="0">
              <a:effectLst/>
              <a:latin typeface="Times New Roman" panose="02020603050405020304" pitchFamily="18" charset="0"/>
              <a:ea typeface="Times New Roman" panose="02020603050405020304" pitchFamily="18"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System call code in xv6, found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syscall.c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519421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82D6F479-D0C8-4DB3-9866-EE19A1AF901C}"/>
              </a:ext>
            </a:extLst>
          </p:cNvPr>
          <p:cNvSpPr txBox="1"/>
          <p:nvPr/>
        </p:nvSpPr>
        <p:spPr>
          <a:xfrm>
            <a:off x="621916" y="715084"/>
            <a:ext cx="7730292" cy="5872185"/>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Disabling and re-enabling interrupts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Sometimes we don't want the processor to be interrupted because we may leave really important data structures in an inconsistent state. x86 offers two commands to deal with this called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cli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and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sti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clear interrupts and set interrupts respectively. These two commands manipulate a bit inside the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eflags</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register to tell the processor whether or not we are currently interested in handling interrupts.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When we've cleared interrupts, we stop handling them but they do get queued up internally by the processor. When we restore interrupts, the queued up interrupts start getting processed again. This makes sense. You wouldn't want to completely ignore them otherwise you would have processes waiting on IO results that have been thrown away.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spinlock.c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there are definitions for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and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popcli</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which are a "matched" interface to the x86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cli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and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sti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instructions. So it takes two calls to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popcli</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to restore interrupts after two calls to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This makes it easier to handle the clearing of interrupts when multiple parts of the code base are calling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cli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and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sti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Without them, you could end up with functions turning interrupts back on before other parts of the code base are ready for them.</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415522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4" name="TextBox 3">
            <a:extLst>
              <a:ext uri="{FF2B5EF4-FFF2-40B4-BE49-F238E27FC236}">
                <a16:creationId xmlns:a16="http://schemas.microsoft.com/office/drawing/2014/main" id="{18178E5A-3D34-40FC-B48D-A37E62ACBBBE}"/>
              </a:ext>
            </a:extLst>
          </p:cNvPr>
          <p:cNvSpPr txBox="1"/>
          <p:nvPr/>
        </p:nvSpPr>
        <p:spPr>
          <a:xfrm>
            <a:off x="7165116" y="1994912"/>
            <a:ext cx="4235081" cy="2308324"/>
          </a:xfrm>
          <a:prstGeom prst="rect">
            <a:avLst/>
          </a:prstGeom>
          <a:noFill/>
        </p:spPr>
        <p:txBody>
          <a:bodyPr wrap="square">
            <a:spAutoFit/>
          </a:bodyPr>
          <a:lstStyle/>
          <a:p>
            <a:pPr algn="l"/>
            <a:r>
              <a:rPr lang="en-IN" sz="1800" b="1" i="0" u="none" strike="noStrike" baseline="0" dirty="0">
                <a:latin typeface="LucidaSans-Typewriter83"/>
              </a:rPr>
              <a:t>0379 // </a:t>
            </a:r>
            <a:r>
              <a:rPr lang="en-IN" sz="1800" b="1" i="0" u="none" strike="noStrike" baseline="0" dirty="0" err="1">
                <a:latin typeface="LucidaSans-Typewriter83"/>
              </a:rPr>
              <a:t>spinlock.c</a:t>
            </a:r>
            <a:endParaRPr lang="en-IN" sz="1800" b="1" i="0" u="none" strike="noStrike" baseline="0" dirty="0">
              <a:latin typeface="LucidaSans-Typewriter83"/>
            </a:endParaRPr>
          </a:p>
          <a:p>
            <a:pPr algn="l"/>
            <a:r>
              <a:rPr lang="en-US" sz="1800" b="0" i="0" u="none" strike="noStrike" baseline="0" dirty="0">
                <a:latin typeface="LucidaSans-Typewriter83"/>
              </a:rPr>
              <a:t>0380 void acquire(struct spinlock*);</a:t>
            </a:r>
          </a:p>
          <a:p>
            <a:pPr algn="l"/>
            <a:r>
              <a:rPr lang="en-IN" sz="1800" b="0" i="0" u="none" strike="noStrike" baseline="0" dirty="0">
                <a:latin typeface="LucidaSans-Typewriter83"/>
              </a:rPr>
              <a:t>0381 void </a:t>
            </a:r>
            <a:r>
              <a:rPr lang="en-IN" sz="1800" b="0" i="0" u="none" strike="noStrike" baseline="0" dirty="0" err="1">
                <a:latin typeface="LucidaSans-Typewriter83"/>
              </a:rPr>
              <a:t>getcallerpcs</a:t>
            </a:r>
            <a:r>
              <a:rPr lang="en-IN" sz="1800" b="0" i="0" u="none" strike="noStrike" baseline="0" dirty="0">
                <a:latin typeface="LucidaSans-Typewriter83"/>
              </a:rPr>
              <a:t>(void*, </a:t>
            </a:r>
            <a:r>
              <a:rPr lang="en-IN" sz="1800" b="0" i="0" u="none" strike="noStrike" baseline="0" dirty="0" err="1">
                <a:latin typeface="LucidaSans-Typewriter83"/>
              </a:rPr>
              <a:t>uint</a:t>
            </a:r>
            <a:r>
              <a:rPr lang="en-IN" sz="1800" b="0" i="0" u="none" strike="noStrike" baseline="0" dirty="0">
                <a:latin typeface="LucidaSans-Typewriter83"/>
              </a:rPr>
              <a:t>*);</a:t>
            </a:r>
          </a:p>
          <a:p>
            <a:pPr algn="l"/>
            <a:r>
              <a:rPr lang="en-US" sz="1800" b="0" i="0" u="none" strike="noStrike" baseline="0" dirty="0">
                <a:latin typeface="LucidaSans-Typewriter83"/>
              </a:rPr>
              <a:t>0382 int holding(struct spinlock*);</a:t>
            </a:r>
          </a:p>
          <a:p>
            <a:pPr algn="l"/>
            <a:r>
              <a:rPr lang="en-US" sz="1800" b="0" i="0" u="none" strike="noStrike" baseline="0" dirty="0">
                <a:latin typeface="LucidaSans-Typewriter83"/>
              </a:rPr>
              <a:t>0383 void </a:t>
            </a:r>
            <a:r>
              <a:rPr lang="en-US" sz="1800" b="0" i="0" u="none" strike="noStrike" baseline="0" dirty="0" err="1">
                <a:latin typeface="LucidaSans-Typewriter83"/>
              </a:rPr>
              <a:t>initlock</a:t>
            </a:r>
            <a:r>
              <a:rPr lang="en-US" sz="1800" b="0" i="0" u="none" strike="noStrike" baseline="0" dirty="0">
                <a:latin typeface="LucidaSans-Typewriter83"/>
              </a:rPr>
              <a:t>(struct spinlock*, char*);</a:t>
            </a:r>
          </a:p>
          <a:p>
            <a:pPr algn="l"/>
            <a:r>
              <a:rPr lang="en-US" sz="1800" b="0" i="0" u="none" strike="noStrike" baseline="0" dirty="0">
                <a:latin typeface="LucidaSans-Typewriter83"/>
              </a:rPr>
              <a:t>0384 void release(struct spinlock*);</a:t>
            </a:r>
          </a:p>
          <a:p>
            <a:pPr algn="l"/>
            <a:r>
              <a:rPr lang="en-IN" sz="1800" b="0" i="0" u="none" strike="noStrike" baseline="0" dirty="0">
                <a:latin typeface="LucidaSans-Typewriter83"/>
              </a:rPr>
              <a:t>0385 void </a:t>
            </a:r>
            <a:r>
              <a:rPr lang="en-IN" sz="1800" b="0" i="0" u="none" strike="noStrike" baseline="0" dirty="0" err="1">
                <a:latin typeface="LucidaSans-Typewriter83"/>
              </a:rPr>
              <a:t>pushcli</a:t>
            </a:r>
            <a:r>
              <a:rPr lang="en-IN" sz="1800" b="0" i="0" u="none" strike="noStrike" baseline="0" dirty="0">
                <a:latin typeface="LucidaSans-Typewriter83"/>
              </a:rPr>
              <a:t>(void);</a:t>
            </a:r>
          </a:p>
          <a:p>
            <a:pPr algn="l"/>
            <a:r>
              <a:rPr lang="en-IN" sz="1800" b="0" i="0" u="none" strike="noStrike" baseline="0" dirty="0">
                <a:latin typeface="LucidaSans-Typewriter83"/>
              </a:rPr>
              <a:t>0386 void </a:t>
            </a:r>
            <a:r>
              <a:rPr lang="en-IN" sz="1800" b="0" i="0" u="none" strike="noStrike" baseline="0" dirty="0" err="1">
                <a:latin typeface="LucidaSans-Typewriter83"/>
              </a:rPr>
              <a:t>popcli</a:t>
            </a:r>
            <a:r>
              <a:rPr lang="en-IN" sz="1800" b="0" i="0" u="none" strike="noStrike" baseline="0" dirty="0">
                <a:latin typeface="LucidaSans-Typewriter83"/>
              </a:rPr>
              <a:t>(void);</a:t>
            </a:r>
            <a:endParaRPr lang="en-IN" dirty="0"/>
          </a:p>
        </p:txBody>
      </p:sp>
      <p:sp>
        <p:nvSpPr>
          <p:cNvPr id="5" name="Rectangle 2">
            <a:extLst>
              <a:ext uri="{FF2B5EF4-FFF2-40B4-BE49-F238E27FC236}">
                <a16:creationId xmlns:a16="http://schemas.microsoft.com/office/drawing/2014/main" id="{735C2192-37E1-40A5-8BEA-8450F6F6057F}"/>
              </a:ext>
            </a:extLst>
          </p:cNvPr>
          <p:cNvSpPr>
            <a:spLocks noChangeArrowheads="1"/>
          </p:cNvSpPr>
          <p:nvPr/>
        </p:nvSpPr>
        <p:spPr bwMode="auto">
          <a:xfrm>
            <a:off x="431499" y="1263064"/>
            <a:ext cx="60620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spinlocks are declared in kern/</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support the following four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spinlock_init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initialize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the unlocked state.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spinlock_acquire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acquire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spinning if necessary until it becomes available.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void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spinlock_release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release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spinlock_holding</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return true (nonzero) if this CPU is holding spinlock </a:t>
            </a:r>
            <a:r>
              <a:rPr kumimoji="0" lang="en-US" altLang="en-US"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lk</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false (zero) otherwise.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N" b="0" i="0" u="none" strike="noStrike" baseline="0" dirty="0" err="1">
                <a:latin typeface="Times New Roman" panose="02020603050405020304" pitchFamily="18" charset="0"/>
                <a:cs typeface="Times New Roman" panose="02020603050405020304" pitchFamily="18" charset="0"/>
              </a:rPr>
              <a:t>pushcli</a:t>
            </a:r>
            <a:r>
              <a:rPr lang="en-IN" b="0" i="0" u="none" strike="noStrike" baseline="0"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Disables interrupts, Increments a "nested call count", Remembers whether interrupts were originally enabled when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ncli</a:t>
            </a:r>
            <a:r>
              <a:rPr lang="en-US" dirty="0">
                <a:effectLst/>
                <a:latin typeface="Times New Roman" panose="02020603050405020304" pitchFamily="18" charset="0"/>
                <a:ea typeface="Calibri" panose="020F0502020204030204" pitchFamily="34" charset="0"/>
                <a:cs typeface="Times New Roman" panose="02020603050405020304" pitchFamily="18" charset="0"/>
              </a:rPr>
              <a:t> was 0</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IN" b="0" i="0" u="none" strike="noStrike" baseline="0" dirty="0" err="1">
                <a:latin typeface="Times New Roman" panose="02020603050405020304" pitchFamily="18" charset="0"/>
                <a:cs typeface="Times New Roman" panose="02020603050405020304" pitchFamily="18" charset="0"/>
              </a:rPr>
              <a:t>Popcli</a:t>
            </a:r>
            <a:r>
              <a:rPr lang="en-US" b="0" i="0" u="none" strike="noStrike" baseline="0" dirty="0">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Decrements nested call count. If now zero, enables interrupts if they were originally enabled.</a:t>
            </a: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71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BB589FFB-B549-4184-9BA4-70650821C295}"/>
              </a:ext>
            </a:extLst>
          </p:cNvPr>
          <p:cNvSpPr txBox="1"/>
          <p:nvPr/>
        </p:nvSpPr>
        <p:spPr>
          <a:xfrm>
            <a:off x="2249578" y="510507"/>
            <a:ext cx="6102626" cy="5355312"/>
          </a:xfrm>
          <a:prstGeom prst="rect">
            <a:avLst/>
          </a:prstGeom>
          <a:noFill/>
        </p:spPr>
        <p:txBody>
          <a:bodyPr wrap="square">
            <a:spAutoFit/>
          </a:bodyPr>
          <a:lstStyle/>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If that's still unclear, imagine the following code:</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void func1(void)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cli();</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important stuff</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func2();</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more important stuff</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sti</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return;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void func2(void)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cli();</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important stuff</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sti</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return;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func1();</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623700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705E5B44-7B47-48EF-BE63-C5CAB8E342AA}"/>
              </a:ext>
            </a:extLst>
          </p:cNvPr>
          <p:cNvSpPr txBox="1"/>
          <p:nvPr/>
        </p:nvSpPr>
        <p:spPr>
          <a:xfrm>
            <a:off x="409476" y="273506"/>
            <a:ext cx="7232374" cy="6463308"/>
          </a:xfrm>
          <a:prstGeom prst="rect">
            <a:avLst/>
          </a:prstGeom>
          <a:noFill/>
        </p:spPr>
        <p:txBody>
          <a:bodyPr wrap="square">
            <a:spAutoFit/>
          </a:bodyPr>
          <a:lstStyle/>
          <a:p>
            <a:pPr algn="just"/>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There is a gigantic problem in the above code. </a:t>
            </a:r>
            <a:r>
              <a:rPr lang="en-IN"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func2()</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is calling </a:t>
            </a:r>
            <a:r>
              <a:rPr lang="en-IN" b="1"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sti</a:t>
            </a:r>
            <a:r>
              <a:rPr lang="en-IN"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but when it returns, </a:t>
            </a:r>
            <a:r>
              <a:rPr lang="en-IN"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func1()</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still expects interrupts to be off and does some important things. To get around that problem, we would rewrite the above code like so:</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void func1(void)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pushcli</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important stuff</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func2();</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more important stuff</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popcli</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return;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void func2(void)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pushcli</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important stuff</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IN"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popcli</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return;</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func1();</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This way, interrupts would only be turned back on when the </a:t>
            </a:r>
            <a:r>
              <a:rPr lang="en-IN" b="1"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popcli</a:t>
            </a:r>
            <a:r>
              <a:rPr lang="en-IN"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inside of </a:t>
            </a:r>
            <a:r>
              <a:rPr lang="en-IN" b="1"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func1()</a:t>
            </a:r>
            <a:r>
              <a:rPr lang="en-IN"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has been called.</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4271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845324E9-B733-4E35-8078-16DB2EA8CF0F}"/>
              </a:ext>
            </a:extLst>
          </p:cNvPr>
          <p:cNvSpPr txBox="1"/>
          <p:nvPr/>
        </p:nvSpPr>
        <p:spPr>
          <a:xfrm>
            <a:off x="349298" y="748879"/>
            <a:ext cx="6102626" cy="3067315"/>
          </a:xfrm>
          <a:prstGeom prst="rect">
            <a:avLst/>
          </a:prstGeom>
          <a:noFill/>
        </p:spPr>
        <p:txBody>
          <a:bodyPr wrap="square">
            <a:spAutoFit/>
          </a:bodyPr>
          <a:lstStyle/>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Detailed steps for context switching</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Let's envisage a scenario. Process 1 is running, process 2 is waiting to run. The PIT(programmable interval timer) throws an interrupt. This causes the processor to stop what it's doing, abandon process 1, create a trap frame and transition into kernel mode. When an interrupt is caught, there is a generic catch-all that sets up the trap frame and any trap information the processor has given us and then calls the C function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trap()</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Here's the assembler for that: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ABDA0424-8BD8-4C4F-A732-D6BA76D53EA7}"/>
              </a:ext>
            </a:extLst>
          </p:cNvPr>
          <p:cNvSpPr txBox="1"/>
          <p:nvPr/>
        </p:nvSpPr>
        <p:spPr>
          <a:xfrm>
            <a:off x="6854035" y="795764"/>
            <a:ext cx="4265162" cy="6001643"/>
          </a:xfrm>
          <a:prstGeom prst="rect">
            <a:avLst/>
          </a:prstGeom>
          <a:noFill/>
        </p:spPr>
        <p:txBody>
          <a:bodyPr wrap="square">
            <a:spAutoFit/>
          </a:bodyPr>
          <a:lstStyle/>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3300 #include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mmu.h</a:t>
            </a:r>
            <a:r>
              <a:rPr lang="en-IN" sz="1200" dirty="0">
                <a:effectLst/>
                <a:latin typeface="Times New Roman" panose="02020603050405020304" pitchFamily="18" charset="0"/>
                <a:ea typeface="Calibri" panose="020F0502020204030204" pitchFamily="34" charset="0"/>
                <a:cs typeface="Gautami" panose="020B0502040204020203" pitchFamily="34" charset="0"/>
              </a:rPr>
              <a:t>"</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3301</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3302 #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vectors.S</a:t>
            </a:r>
            <a:r>
              <a:rPr lang="en-IN" sz="1200" dirty="0">
                <a:effectLst/>
                <a:latin typeface="Times New Roman" panose="02020603050405020304" pitchFamily="18" charset="0"/>
                <a:ea typeface="Calibri" panose="020F0502020204030204" pitchFamily="34" charset="0"/>
                <a:cs typeface="Gautami" panose="020B0502040204020203" pitchFamily="34" charset="0"/>
              </a:rPr>
              <a:t> sends all traps here.</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3303 .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alltraps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3304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alltraps</a:t>
            </a:r>
            <a:r>
              <a:rPr lang="en-IN" sz="1200" dirty="0">
                <a:effectLst/>
                <a:latin typeface="Times New Roman" panose="02020603050405020304" pitchFamily="18" charset="0"/>
                <a:ea typeface="Calibri" panose="020F0502020204030204" pitchFamily="34" charset="0"/>
                <a:cs typeface="Gautami" panose="020B0502040204020203" pitchFamily="34" charset="0"/>
              </a:rPr>
              <a:t>:</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3305 # Build trap frame.</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3306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200" dirty="0">
                <a:effectLst/>
                <a:latin typeface="Times New Roman" panose="02020603050405020304" pitchFamily="18" charset="0"/>
                <a:ea typeface="Calibri" panose="020F0502020204030204" pitchFamily="34" charset="0"/>
                <a:cs typeface="Gautami" panose="020B0502040204020203" pitchFamily="34" charset="0"/>
              </a:rPr>
              <a:t> %ds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3307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200" dirty="0">
                <a:effectLst/>
                <a:latin typeface="Times New Roman" panose="02020603050405020304" pitchFamily="18" charset="0"/>
                <a:ea typeface="Calibri" panose="020F0502020204030204" pitchFamily="34" charset="0"/>
                <a:cs typeface="Gautami" panose="020B0502040204020203" pitchFamily="34" charset="0"/>
              </a:rPr>
              <a:t> %es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3308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200" dirty="0">
                <a:effectLst/>
                <a:latin typeface="Times New Roman" panose="02020603050405020304" pitchFamily="18" charset="0"/>
                <a:ea typeface="Calibri" panose="020F0502020204030204" pitchFamily="34" charset="0"/>
                <a:cs typeface="Gautami" panose="020B0502040204020203" pitchFamily="34" charset="0"/>
              </a:rPr>
              <a:t> %fs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3309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gs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3310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pushal</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3311</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3312 # Set up data segments.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3313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movw</a:t>
            </a:r>
            <a:r>
              <a:rPr lang="en-IN" sz="1200" dirty="0">
                <a:effectLst/>
                <a:latin typeface="Times New Roman" panose="02020603050405020304" pitchFamily="18" charset="0"/>
                <a:ea typeface="Calibri" panose="020F0502020204030204" pitchFamily="34" charset="0"/>
                <a:cs typeface="Gautami" panose="020B0502040204020203" pitchFamily="34" charset="0"/>
              </a:rPr>
              <a:t> $(SEG_KDATA&lt;&lt;3),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ax</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3314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movw</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ax</a:t>
            </a:r>
            <a:r>
              <a:rPr lang="en-IN" sz="1200" dirty="0">
                <a:effectLst/>
                <a:latin typeface="Times New Roman" panose="02020603050405020304" pitchFamily="18" charset="0"/>
                <a:ea typeface="Calibri" panose="020F0502020204030204" pitchFamily="34" charset="0"/>
                <a:cs typeface="Gautami" panose="020B0502040204020203" pitchFamily="34" charset="0"/>
              </a:rPr>
              <a:t>, %ds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3315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movw</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ax</a:t>
            </a:r>
            <a:r>
              <a:rPr lang="en-IN" sz="1200" dirty="0">
                <a:effectLst/>
                <a:latin typeface="Times New Roman" panose="02020603050405020304" pitchFamily="18" charset="0"/>
                <a:ea typeface="Calibri" panose="020F0502020204030204" pitchFamily="34" charset="0"/>
                <a:cs typeface="Gautami" panose="020B0502040204020203" pitchFamily="34" charset="0"/>
              </a:rPr>
              <a:t>, %es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3316</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3317 # Call trap(</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tf</a:t>
            </a:r>
            <a:r>
              <a:rPr lang="en-IN" sz="1200" dirty="0">
                <a:effectLst/>
                <a:latin typeface="Times New Roman" panose="02020603050405020304" pitchFamily="18" charset="0"/>
                <a:ea typeface="Calibri" panose="020F0502020204030204" pitchFamily="34" charset="0"/>
                <a:cs typeface="Gautami" panose="020B0502040204020203" pitchFamily="34" charset="0"/>
              </a:rPr>
              <a:t>), where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tf</a:t>
            </a:r>
            <a:r>
              <a:rPr lang="en-IN" sz="1200" dirty="0">
                <a:effectLst/>
                <a:latin typeface="Times New Roman" panose="02020603050405020304" pitchFamily="18" charset="0"/>
                <a:ea typeface="Calibri" panose="020F0502020204030204" pitchFamily="34" charset="0"/>
                <a:cs typeface="Gautami" panose="020B0502040204020203" pitchFamily="34" charset="0"/>
              </a:rPr>
              <a:t>=%</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esp</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3318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esp</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3319 call trap</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3320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addl</a:t>
            </a:r>
            <a:r>
              <a:rPr lang="en-IN" sz="1200" dirty="0">
                <a:effectLst/>
                <a:latin typeface="Times New Roman" panose="02020603050405020304" pitchFamily="18" charset="0"/>
                <a:ea typeface="Calibri" panose="020F0502020204030204" pitchFamily="34" charset="0"/>
                <a:cs typeface="Gautami" panose="020B0502040204020203" pitchFamily="34" charset="0"/>
              </a:rPr>
              <a:t> $4,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esp</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3321</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3322 # Return falls through to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trapret</a:t>
            </a:r>
            <a:r>
              <a:rPr lang="en-IN" sz="1200" dirty="0">
                <a:effectLst/>
                <a:latin typeface="Times New Roman" panose="02020603050405020304" pitchFamily="18" charset="0"/>
                <a:ea typeface="Calibri" panose="020F0502020204030204" pitchFamily="34" charset="0"/>
                <a:cs typeface="Gautami" panose="020B0502040204020203" pitchFamily="34" charset="0"/>
              </a:rPr>
              <a:t>...</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3323 .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trapret</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3324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trapret</a:t>
            </a:r>
            <a:r>
              <a:rPr lang="en-IN" sz="1200" dirty="0">
                <a:effectLst/>
                <a:latin typeface="Times New Roman" panose="02020603050405020304" pitchFamily="18" charset="0"/>
                <a:ea typeface="Calibri" panose="020F0502020204030204" pitchFamily="34" charset="0"/>
                <a:cs typeface="Gautami" panose="020B0502040204020203" pitchFamily="34" charset="0"/>
              </a:rPr>
              <a:t>:</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3325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popal</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3326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200" dirty="0">
                <a:effectLst/>
                <a:latin typeface="Times New Roman" panose="02020603050405020304" pitchFamily="18" charset="0"/>
                <a:ea typeface="Calibri" panose="020F0502020204030204" pitchFamily="34" charset="0"/>
                <a:cs typeface="Gautami" panose="020B0502040204020203" pitchFamily="34" charset="0"/>
              </a:rPr>
              <a:t>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gs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3327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200" dirty="0">
                <a:effectLst/>
                <a:latin typeface="Times New Roman" panose="02020603050405020304" pitchFamily="18" charset="0"/>
                <a:ea typeface="Calibri" panose="020F0502020204030204" pitchFamily="34" charset="0"/>
                <a:cs typeface="Gautami" panose="020B0502040204020203" pitchFamily="34" charset="0"/>
              </a:rPr>
              <a:t> %fs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3328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200" dirty="0">
                <a:effectLst/>
                <a:latin typeface="Times New Roman" panose="02020603050405020304" pitchFamily="18" charset="0"/>
                <a:ea typeface="Calibri" panose="020F0502020204030204" pitchFamily="34" charset="0"/>
                <a:cs typeface="Gautami" panose="020B0502040204020203" pitchFamily="34" charset="0"/>
              </a:rPr>
              <a:t> %es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3329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200" dirty="0">
                <a:effectLst/>
                <a:latin typeface="Times New Roman" panose="02020603050405020304" pitchFamily="18" charset="0"/>
                <a:ea typeface="Calibri" panose="020F0502020204030204" pitchFamily="34" charset="0"/>
                <a:cs typeface="Gautami" panose="020B0502040204020203" pitchFamily="34" charset="0"/>
              </a:rPr>
              <a:t> %ds</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3330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addl</a:t>
            </a:r>
            <a:r>
              <a:rPr lang="en-IN" sz="1200" dirty="0">
                <a:effectLst/>
                <a:latin typeface="Times New Roman" panose="02020603050405020304" pitchFamily="18" charset="0"/>
                <a:ea typeface="Calibri" panose="020F0502020204030204" pitchFamily="34" charset="0"/>
                <a:cs typeface="Gautami" panose="020B0502040204020203" pitchFamily="34" charset="0"/>
              </a:rPr>
              <a:t> $0x8,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200" dirty="0">
                <a:effectLst/>
                <a:latin typeface="Times New Roman" panose="02020603050405020304" pitchFamily="18" charset="0"/>
                <a:ea typeface="Calibri" panose="020F0502020204030204" pitchFamily="34" charset="0"/>
                <a:cs typeface="Gautami" panose="020B0502040204020203" pitchFamily="34" charset="0"/>
              </a:rPr>
              <a:t> #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trapno</a:t>
            </a:r>
            <a:r>
              <a:rPr lang="en-IN" sz="1200" dirty="0">
                <a:effectLst/>
                <a:latin typeface="Times New Roman" panose="02020603050405020304" pitchFamily="18" charset="0"/>
                <a:ea typeface="Calibri" panose="020F0502020204030204" pitchFamily="34" charset="0"/>
                <a:cs typeface="Gautami" panose="020B0502040204020203" pitchFamily="34" charset="0"/>
              </a:rPr>
              <a:t> and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errcode</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200" dirty="0">
                <a:effectLst/>
                <a:latin typeface="Times New Roman" panose="02020603050405020304" pitchFamily="18" charset="0"/>
                <a:ea typeface="Calibri" panose="020F0502020204030204" pitchFamily="34" charset="0"/>
                <a:cs typeface="Gautami" panose="020B0502040204020203" pitchFamily="34" charset="0"/>
              </a:rPr>
              <a:t>3331 </a:t>
            </a:r>
            <a:r>
              <a:rPr lang="en-IN" sz="1200" dirty="0" err="1">
                <a:effectLst/>
                <a:latin typeface="Times New Roman" panose="02020603050405020304" pitchFamily="18" charset="0"/>
                <a:ea typeface="Calibri" panose="020F0502020204030204" pitchFamily="34" charset="0"/>
                <a:cs typeface="Gautami" panose="020B0502040204020203" pitchFamily="34" charset="0"/>
              </a:rPr>
              <a:t>iret</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8" name="TextBox 17">
            <a:extLst>
              <a:ext uri="{FF2B5EF4-FFF2-40B4-BE49-F238E27FC236}">
                <a16:creationId xmlns:a16="http://schemas.microsoft.com/office/drawing/2014/main" id="{7CD64F4E-CAC9-43D1-A3E3-DD449EBE36CB}"/>
              </a:ext>
            </a:extLst>
          </p:cNvPr>
          <p:cNvSpPr txBox="1"/>
          <p:nvPr/>
        </p:nvSpPr>
        <p:spPr>
          <a:xfrm>
            <a:off x="466016" y="3865189"/>
            <a:ext cx="6102626" cy="1370119"/>
          </a:xfrm>
          <a:prstGeom prst="rect">
            <a:avLst/>
          </a:prstGeom>
          <a:noFill/>
        </p:spPr>
        <p:txBody>
          <a:bodyPr wrap="square">
            <a:spAutoFit/>
          </a:bodyPr>
          <a:lstStyle/>
          <a:p>
            <a:pPr algn="just">
              <a:lnSpc>
                <a:spcPct val="115000"/>
              </a:lnSpc>
              <a:spcAft>
                <a:spcPts val="1000"/>
              </a:spcAft>
            </a:pP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vector.S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r>
              <a:rPr lang="en-IN" sz="1800" dirty="0">
                <a:effectLst/>
                <a:latin typeface="Times New Roman" panose="02020603050405020304" pitchFamily="18" charset="0"/>
                <a:ea typeface="Times New Roman" panose="02020603050405020304" pitchFamily="18" charset="0"/>
              </a:rPr>
              <a:t>The comment at the top of the above assembler snippet mentions </a:t>
            </a:r>
            <a:r>
              <a:rPr lang="en-IN" sz="1800" b="1" dirty="0" err="1">
                <a:effectLst/>
                <a:latin typeface="Times New Roman" panose="02020603050405020304" pitchFamily="18" charset="0"/>
                <a:ea typeface="Times New Roman" panose="02020603050405020304" pitchFamily="18" charset="0"/>
              </a:rPr>
              <a:t>vector.S</a:t>
            </a:r>
            <a:r>
              <a:rPr lang="en-IN" sz="1800" dirty="0">
                <a:effectLst/>
                <a:latin typeface="Times New Roman" panose="02020603050405020304" pitchFamily="18" charset="0"/>
                <a:ea typeface="Times New Roman" panose="02020603050405020304" pitchFamily="18" charset="0"/>
              </a:rPr>
              <a:t>, but you probably won't find that file inside the xv6 repo. Why? </a:t>
            </a:r>
            <a:endParaRPr lang="en-IN" dirty="0"/>
          </a:p>
        </p:txBody>
      </p:sp>
    </p:spTree>
    <p:extLst>
      <p:ext uri="{BB962C8B-B14F-4D97-AF65-F5344CB8AC3E}">
        <p14:creationId xmlns:p14="http://schemas.microsoft.com/office/powerpoint/2010/main" val="1844420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6C9281B6-82C6-4567-8717-D656B210C08F}"/>
              </a:ext>
            </a:extLst>
          </p:cNvPr>
          <p:cNvSpPr txBox="1"/>
          <p:nvPr/>
        </p:nvSpPr>
        <p:spPr>
          <a:xfrm>
            <a:off x="454659" y="610514"/>
            <a:ext cx="3521765" cy="4213269"/>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reason is that x86 doesn't make interrupt management easy, and to handle all interrupts in a way that allows you to identify what interrupt happened you need to set up 256 interrupt handlers in assembly. xv6 handles this with a Perl script </a:t>
            </a:r>
            <a:r>
              <a:rPr lang="en-US" dirty="0"/>
              <a:t>to generate the entry points that the IDT entries point to. Each entry pushes an error code if the processor didn’t, pushes the interrupt number, and then jumps to </a:t>
            </a:r>
            <a:r>
              <a:rPr lang="en-US" dirty="0" err="1"/>
              <a:t>alltraps</a:t>
            </a:r>
            <a:r>
              <a:rPr lang="en-US" dirty="0"/>
              <a:t>. </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619E017E-6D3B-45B1-B3B1-87A962D7D10B}"/>
              </a:ext>
            </a:extLst>
          </p:cNvPr>
          <p:cNvSpPr txBox="1"/>
          <p:nvPr/>
        </p:nvSpPr>
        <p:spPr>
          <a:xfrm>
            <a:off x="5835399" y="906271"/>
            <a:ext cx="4932954" cy="5909310"/>
          </a:xfrm>
          <a:prstGeom prst="rect">
            <a:avLst/>
          </a:prstGeom>
          <a:noFill/>
        </p:spPr>
        <p:txBody>
          <a:bodyPr wrap="square">
            <a:spAutoFit/>
          </a:bodyPr>
          <a:lstStyle/>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3250 #!/usr/bin/perl −w</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3251</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3252 # Generate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vectors.S</a:t>
            </a:r>
            <a:r>
              <a:rPr lang="en-IN" sz="1400" dirty="0">
                <a:effectLst/>
                <a:latin typeface="Times New Roman" panose="02020603050405020304" pitchFamily="18" charset="0"/>
                <a:ea typeface="Calibri" panose="020F0502020204030204" pitchFamily="34" charset="0"/>
                <a:cs typeface="Gautami" panose="020B0502040204020203" pitchFamily="34" charset="0"/>
              </a:rPr>
              <a:t>, the trap/interrupt entry points.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3253 # There has to be one entry point per interrupt number</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3254 # since otherwise there’s no way for trap() to discover</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3255 # the interrupt number.</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3256</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3257 print "# generated by vectors.pl − do not edit\n";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3258 print "# handlers\n";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3259 print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alltraps</a:t>
            </a:r>
            <a:r>
              <a:rPr lang="en-IN" sz="1400" dirty="0">
                <a:effectLst/>
                <a:latin typeface="Times New Roman" panose="02020603050405020304" pitchFamily="18" charset="0"/>
                <a:ea typeface="Calibri" panose="020F0502020204030204" pitchFamily="34" charset="0"/>
                <a:cs typeface="Gautami" panose="020B0502040204020203" pitchFamily="34" charset="0"/>
              </a:rPr>
              <a: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3260 for(my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 0;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&lt; 256;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3261 print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vector$i</a:t>
            </a:r>
            <a:r>
              <a:rPr lang="en-IN" sz="1400" dirty="0">
                <a:effectLst/>
                <a:latin typeface="Times New Roman" panose="02020603050405020304" pitchFamily="18" charset="0"/>
                <a:ea typeface="Calibri" panose="020F0502020204030204" pitchFamily="34" charset="0"/>
                <a:cs typeface="Gautami" panose="020B0502040204020203" pitchFamily="34" charset="0"/>
              </a:rPr>
              <a: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3262 print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vector$i</a:t>
            </a:r>
            <a:r>
              <a:rPr lang="en-IN" sz="1400" dirty="0">
                <a:effectLst/>
                <a:latin typeface="Times New Roman" panose="02020603050405020304" pitchFamily="18" charset="0"/>
                <a:ea typeface="Calibri" panose="020F0502020204030204" pitchFamily="34" charset="0"/>
                <a:cs typeface="Gautami" panose="020B0502040204020203" pitchFamily="34" charset="0"/>
              </a:rPr>
              <a: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3263 if(!($</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 8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&gt;= 10 &amp;&amp;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&lt;= 14)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 17)){</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3264 print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400" dirty="0">
                <a:effectLst/>
                <a:latin typeface="Times New Roman" panose="02020603050405020304" pitchFamily="18" charset="0"/>
                <a:ea typeface="Calibri" panose="020F0502020204030204" pitchFamily="34" charset="0"/>
                <a:cs typeface="Gautami" panose="020B0502040204020203" pitchFamily="34" charset="0"/>
              </a:rPr>
              <a:t> \$0\n";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3265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3266 print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3267 print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jmp</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alltraps</a:t>
            </a:r>
            <a:r>
              <a:rPr lang="en-IN" sz="1400" dirty="0">
                <a:effectLst/>
                <a:latin typeface="Times New Roman" panose="02020603050405020304" pitchFamily="18" charset="0"/>
                <a:ea typeface="Calibri" panose="020F0502020204030204" pitchFamily="34" charset="0"/>
                <a:cs typeface="Gautami" panose="020B0502040204020203" pitchFamily="34" charset="0"/>
              </a:rPr>
              <a: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3268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3269</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3270 print "\n# vector table\n";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3271 print ".data\n";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3272 print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400" dirty="0">
                <a:effectLst/>
                <a:latin typeface="Times New Roman" panose="02020603050405020304" pitchFamily="18" charset="0"/>
                <a:ea typeface="Calibri" panose="020F0502020204030204" pitchFamily="34" charset="0"/>
                <a:cs typeface="Gautami" panose="020B0502040204020203" pitchFamily="34" charset="0"/>
              </a:rPr>
              <a:t> vectors\n";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3273 print "vectors:\n";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3274 for(my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 0;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 &lt; 256;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3275 print " .long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vector$i</a:t>
            </a:r>
            <a:r>
              <a:rPr lang="en-IN" sz="1400" dirty="0">
                <a:effectLst/>
                <a:latin typeface="Times New Roman" panose="02020603050405020304" pitchFamily="18" charset="0"/>
                <a:ea typeface="Calibri" panose="020F0502020204030204" pitchFamily="34" charset="0"/>
                <a:cs typeface="Gautami" panose="020B0502040204020203" pitchFamily="34" charset="0"/>
              </a:rPr>
              <a:t>\n";</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3276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8" name="TextBox 17">
            <a:extLst>
              <a:ext uri="{FF2B5EF4-FFF2-40B4-BE49-F238E27FC236}">
                <a16:creationId xmlns:a16="http://schemas.microsoft.com/office/drawing/2014/main" id="{EC803498-CA31-4F62-99C9-C5CD1D8743C8}"/>
              </a:ext>
            </a:extLst>
          </p:cNvPr>
          <p:cNvSpPr txBox="1"/>
          <p:nvPr/>
        </p:nvSpPr>
        <p:spPr>
          <a:xfrm>
            <a:off x="454659" y="4841586"/>
            <a:ext cx="3831949" cy="1664879"/>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important bit to note is that everything jumps into the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alltraps</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assembler label seen above, which passes control into the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trap()</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function in C.</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77624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4" name="TextBox 3">
            <a:extLst>
              <a:ext uri="{FF2B5EF4-FFF2-40B4-BE49-F238E27FC236}">
                <a16:creationId xmlns:a16="http://schemas.microsoft.com/office/drawing/2014/main" id="{3A34F62E-D280-44BC-B805-DC1B625C2EBB}"/>
              </a:ext>
            </a:extLst>
          </p:cNvPr>
          <p:cNvSpPr txBox="1"/>
          <p:nvPr/>
        </p:nvSpPr>
        <p:spPr>
          <a:xfrm>
            <a:off x="886576" y="1210843"/>
            <a:ext cx="7875293" cy="4524315"/>
          </a:xfrm>
          <a:prstGeom prst="rect">
            <a:avLst/>
          </a:prstGeom>
          <a:noFill/>
        </p:spPr>
        <p:txBody>
          <a:bodyPr wrap="square">
            <a:spAutoFit/>
          </a:bodyPr>
          <a:lstStyle/>
          <a:p>
            <a:pPr algn="just"/>
            <a:r>
              <a:rPr lang="en-US" dirty="0" err="1"/>
              <a:t>Alltraps</a:t>
            </a:r>
            <a:r>
              <a:rPr lang="en-US" dirty="0"/>
              <a:t> continues to save processor registers: </a:t>
            </a:r>
          </a:p>
          <a:p>
            <a:pPr algn="just"/>
            <a:r>
              <a:rPr lang="en-US" dirty="0"/>
              <a:t>it pushes %ds, %es, %fs, %</a:t>
            </a:r>
            <a:r>
              <a:rPr lang="en-US" dirty="0" err="1"/>
              <a:t>gs</a:t>
            </a:r>
            <a:r>
              <a:rPr lang="en-US" dirty="0"/>
              <a:t>, and the general-purpose registers.</a:t>
            </a:r>
          </a:p>
          <a:p>
            <a:pPr algn="just"/>
            <a:r>
              <a:rPr lang="en-US" dirty="0"/>
              <a:t>The result of this effort is that the kernel stack now contains a struct </a:t>
            </a:r>
            <a:r>
              <a:rPr lang="en-US" dirty="0" err="1"/>
              <a:t>trapframe</a:t>
            </a:r>
            <a:r>
              <a:rPr lang="en-US" dirty="0"/>
              <a:t>  containing the processor registers at the time of the trap.</a:t>
            </a:r>
          </a:p>
          <a:p>
            <a:pPr algn="just"/>
            <a:r>
              <a:rPr lang="en-US" dirty="0"/>
              <a:t>The processor pushes ss, </a:t>
            </a:r>
            <a:r>
              <a:rPr lang="en-US" dirty="0" err="1"/>
              <a:t>esp</a:t>
            </a:r>
            <a:r>
              <a:rPr lang="en-US" dirty="0"/>
              <a:t>, </a:t>
            </a:r>
            <a:r>
              <a:rPr lang="en-US" dirty="0" err="1"/>
              <a:t>eflags</a:t>
            </a:r>
            <a:r>
              <a:rPr lang="en-US" dirty="0"/>
              <a:t>, cs, and </a:t>
            </a:r>
            <a:r>
              <a:rPr lang="en-US" dirty="0" err="1"/>
              <a:t>eip</a:t>
            </a:r>
            <a:r>
              <a:rPr lang="en-US" dirty="0"/>
              <a:t>. The processor or the trap vector pushes an error number, and </a:t>
            </a:r>
            <a:r>
              <a:rPr lang="en-US" dirty="0" err="1"/>
              <a:t>alltraps</a:t>
            </a:r>
            <a:r>
              <a:rPr lang="en-US" dirty="0"/>
              <a:t> pushes the rest. </a:t>
            </a:r>
          </a:p>
          <a:p>
            <a:pPr algn="just"/>
            <a:endParaRPr lang="en-US" dirty="0"/>
          </a:p>
          <a:p>
            <a:pPr algn="just"/>
            <a:r>
              <a:rPr lang="en-US" dirty="0"/>
              <a:t>The trap frame contains all the information necessary to restore the user mode processor registers when the kernel returns to the current process, so that the processor can continue exactly as it was when the trap started. In the case of the first system call, the saved </a:t>
            </a:r>
            <a:r>
              <a:rPr lang="en-US" dirty="0" err="1"/>
              <a:t>eip</a:t>
            </a:r>
            <a:r>
              <a:rPr lang="en-US" dirty="0"/>
              <a:t> is the address of the instruction right after the int instruction. cs is the user code segment selector. </a:t>
            </a:r>
            <a:r>
              <a:rPr lang="en-US" dirty="0" err="1"/>
              <a:t>eflags</a:t>
            </a:r>
            <a:r>
              <a:rPr lang="en-US" dirty="0"/>
              <a:t> is the content of the </a:t>
            </a:r>
            <a:r>
              <a:rPr lang="en-US" dirty="0" err="1"/>
              <a:t>eflags</a:t>
            </a:r>
            <a:r>
              <a:rPr lang="en-US" dirty="0"/>
              <a:t> register at the point of executing the int instruction. </a:t>
            </a:r>
          </a:p>
          <a:p>
            <a:pPr algn="just"/>
            <a:endParaRPr lang="en-US" dirty="0"/>
          </a:p>
          <a:p>
            <a:pPr algn="just"/>
            <a:r>
              <a:rPr lang="en-US" dirty="0"/>
              <a:t>As part of saving the general-purpose registers, </a:t>
            </a:r>
            <a:r>
              <a:rPr lang="en-US" dirty="0" err="1"/>
              <a:t>alltraps</a:t>
            </a:r>
            <a:r>
              <a:rPr lang="en-US" dirty="0"/>
              <a:t> also saves %</a:t>
            </a:r>
            <a:r>
              <a:rPr lang="en-US" dirty="0" err="1"/>
              <a:t>eax</a:t>
            </a:r>
            <a:r>
              <a:rPr lang="en-US" dirty="0"/>
              <a:t>, which contains the system call number for the kernel to inspect later</a:t>
            </a:r>
            <a:endParaRPr lang="en-IN" dirty="0"/>
          </a:p>
        </p:txBody>
      </p:sp>
    </p:spTree>
    <p:extLst>
      <p:ext uri="{BB962C8B-B14F-4D97-AF65-F5344CB8AC3E}">
        <p14:creationId xmlns:p14="http://schemas.microsoft.com/office/powerpoint/2010/main" val="562408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F02E599D-0652-4B29-9D75-334EF9722F83}"/>
              </a:ext>
            </a:extLst>
          </p:cNvPr>
          <p:cNvSpPr txBox="1"/>
          <p:nvPr/>
        </p:nvSpPr>
        <p:spPr>
          <a:xfrm>
            <a:off x="821392" y="729365"/>
            <a:ext cx="7232374" cy="5909310"/>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Continuing the example...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We're now in process 1's kernel stack in the trap handler and we need to find a new process to run. Because this is a timer interrupt, the following bit of code inside of the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trap()</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function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trap.c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will run:</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3471 // Force process to give up CPU on clock tick.</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3472 // If interrupts were on while locks held, would need to check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nlock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3473 if(</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 &amp;&amp;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()−&gt;state == RUNNING &amp;&amp;</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3474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tf</a:t>
            </a:r>
            <a:r>
              <a:rPr lang="en-IN" sz="1800" dirty="0">
                <a:effectLst/>
                <a:latin typeface="Times New Roman" panose="02020603050405020304" pitchFamily="18" charset="0"/>
                <a:ea typeface="Calibri" panose="020F0502020204030204" pitchFamily="34" charset="0"/>
                <a:cs typeface="Gautami" panose="020B0502040204020203" pitchFamily="34" charset="0"/>
              </a:rPr>
              <a:t>−&gt;</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trapno</a:t>
            </a:r>
            <a:r>
              <a:rPr lang="en-IN" sz="1800" dirty="0">
                <a:effectLst/>
                <a:latin typeface="Times New Roman" panose="02020603050405020304" pitchFamily="18" charset="0"/>
                <a:ea typeface="Calibri" panose="020F0502020204030204" pitchFamily="34" charset="0"/>
                <a:cs typeface="Gautami" panose="020B0502040204020203" pitchFamily="34" charset="0"/>
              </a:rPr>
              <a:t> == T_IRQ0+IRQ_TIMER)</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3475 yield();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Let's dig into what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yield()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doing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2826 // Give up the CPU for one scheduling round.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2827 void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2828 yield(void)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2829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2830 acquire(&amp;</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()−&gt;state = RUNNABLE;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2832 sched();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2833 release(&amp;</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2834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97490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7" name="TextBox 16">
            <a:extLst>
              <a:ext uri="{FF2B5EF4-FFF2-40B4-BE49-F238E27FC236}">
                <a16:creationId xmlns:a16="http://schemas.microsoft.com/office/drawing/2014/main" id="{AAC0B9FF-5214-4DCC-AA1A-6B3DD371B693}"/>
              </a:ext>
            </a:extLst>
          </p:cNvPr>
          <p:cNvSpPr txBox="1"/>
          <p:nvPr/>
        </p:nvSpPr>
        <p:spPr>
          <a:xfrm>
            <a:off x="2104098" y="1210843"/>
            <a:ext cx="6102626" cy="2862322"/>
          </a:xfrm>
          <a:prstGeom prst="rect">
            <a:avLst/>
          </a:prstGeom>
          <a:noFill/>
        </p:spPr>
        <p:txBody>
          <a:bodyPr wrap="square">
            <a:spAutoFit/>
          </a:bodyPr>
          <a:lstStyle/>
          <a:p>
            <a:r>
              <a:rPr lang="en-US" b="1" dirty="0"/>
              <a:t>Implementation challenges</a:t>
            </a:r>
            <a:r>
              <a:rPr lang="en-US" dirty="0"/>
              <a:t> </a:t>
            </a:r>
          </a:p>
          <a:p>
            <a:endParaRPr lang="en-US" dirty="0"/>
          </a:p>
          <a:p>
            <a:r>
              <a:rPr lang="en-US" dirty="0"/>
              <a:t>Q: How to switch from one process to another?</a:t>
            </a:r>
          </a:p>
          <a:p>
            <a:r>
              <a:rPr lang="en-US" dirty="0"/>
              <a:t>	 A: Context switching</a:t>
            </a:r>
          </a:p>
          <a:p>
            <a:r>
              <a:rPr lang="en-US" dirty="0"/>
              <a:t>Q: How to make context switching transparent?</a:t>
            </a:r>
          </a:p>
          <a:p>
            <a:r>
              <a:rPr lang="en-US" dirty="0"/>
              <a:t>	 A: Timer interrupts </a:t>
            </a:r>
          </a:p>
          <a:p>
            <a:r>
              <a:rPr lang="en-US" dirty="0"/>
              <a:t>Q: How to switch among processes running concurrently?</a:t>
            </a:r>
          </a:p>
          <a:p>
            <a:r>
              <a:rPr lang="en-US" dirty="0"/>
              <a:t>	 A: Locking </a:t>
            </a:r>
          </a:p>
          <a:p>
            <a:r>
              <a:rPr lang="en-US" dirty="0"/>
              <a:t>Q: How to coordinate processes? </a:t>
            </a:r>
          </a:p>
          <a:p>
            <a:r>
              <a:rPr lang="en-US" dirty="0"/>
              <a:t>	 A: Sleep on events (e.g., pipe, child exit)</a:t>
            </a:r>
          </a:p>
        </p:txBody>
      </p:sp>
    </p:spTree>
    <p:extLst>
      <p:ext uri="{BB962C8B-B14F-4D97-AF65-F5344CB8AC3E}">
        <p14:creationId xmlns:p14="http://schemas.microsoft.com/office/powerpoint/2010/main" val="3310657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TextBox 17">
            <a:extLst>
              <a:ext uri="{FF2B5EF4-FFF2-40B4-BE49-F238E27FC236}">
                <a16:creationId xmlns:a16="http://schemas.microsoft.com/office/drawing/2014/main" id="{6F10E112-1BA7-4A56-8EF5-F1AB6BC36FED}"/>
              </a:ext>
            </a:extLst>
          </p:cNvPr>
          <p:cNvSpPr txBox="1"/>
          <p:nvPr/>
        </p:nvSpPr>
        <p:spPr>
          <a:xfrm>
            <a:off x="569550" y="1383121"/>
            <a:ext cx="4157870" cy="3729995"/>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So first we're acquiring a lock on the process table. This is to avoid race conditions when multiple processors are running scheduling code. Then we set the current process's state to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RUNNABLE</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and we call a function called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p>
          <a:p>
            <a:pPr algn="just">
              <a:lnSpc>
                <a:spcPct val="115000"/>
              </a:lnSpc>
              <a:spcAft>
                <a:spcPts val="1000"/>
              </a:spcAft>
            </a:pPr>
            <a:endParaRPr lang="en-IN" dirty="0">
              <a:latin typeface="Times New Roman" panose="02020603050405020304" pitchFamily="18" charset="0"/>
              <a:ea typeface="Calibri" panose="020F0502020204030204" pitchFamily="34" charset="0"/>
              <a:cs typeface="Gautami" panose="020B0502040204020203" pitchFamily="34" charset="0"/>
            </a:endParaRPr>
          </a:p>
          <a:p>
            <a:pPr algn="just">
              <a:lnSpc>
                <a:spcPct val="115000"/>
              </a:lnSpc>
              <a:spcAft>
                <a:spcPts val="1000"/>
              </a:spcAft>
            </a:pPr>
            <a:r>
              <a:rPr lang="en-US" sz="1600" b="1" i="0" dirty="0">
                <a:effectLst/>
                <a:latin typeface="SFMono-Regular"/>
              </a:rPr>
              <a:t>panic</a:t>
            </a:r>
            <a:r>
              <a:rPr lang="en-US" sz="1600" b="0" i="0" dirty="0">
                <a:effectLst/>
                <a:latin typeface="SFMono-Regular"/>
              </a:rPr>
              <a:t> is the kernel's last resort: the impossible has happened and the kernel does not know how to proceed.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20" name="TextBox 19">
            <a:extLst>
              <a:ext uri="{FF2B5EF4-FFF2-40B4-BE49-F238E27FC236}">
                <a16:creationId xmlns:a16="http://schemas.microsoft.com/office/drawing/2014/main" id="{ED825CBD-BB83-4FD1-8380-204BFE7134BE}"/>
              </a:ext>
            </a:extLst>
          </p:cNvPr>
          <p:cNvSpPr txBox="1"/>
          <p:nvPr/>
        </p:nvSpPr>
        <p:spPr>
          <a:xfrm>
            <a:off x="5751443" y="1210843"/>
            <a:ext cx="6440556" cy="5693866"/>
          </a:xfrm>
          <a:prstGeom prst="rect">
            <a:avLst/>
          </a:prstGeom>
          <a:noFill/>
        </p:spPr>
        <p:txBody>
          <a:bodyPr wrap="square">
            <a:spAutoFit/>
          </a:bodyPr>
          <a:lstStyle/>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2800 // Enter scheduler. Must hold only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ptable.lock</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2801 // and have changed proc−&gt;state. Saves and restores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2802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because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is a property of this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2803 // kernel thread, not this CPU. It should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2804 // be proc−&gt;</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and proc−&gt;</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ncli</a:t>
            </a:r>
            <a:r>
              <a:rPr lang="en-IN" sz="1400" dirty="0">
                <a:effectLst/>
                <a:latin typeface="Times New Roman" panose="02020603050405020304" pitchFamily="18" charset="0"/>
                <a:ea typeface="Calibri" panose="020F0502020204030204" pitchFamily="34" charset="0"/>
                <a:cs typeface="Gautami" panose="020B0502040204020203" pitchFamily="34" charset="0"/>
              </a:rPr>
              <a:t>, but that would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2805 // break in the few places where a lock is held but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2806 // there’s no process.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2807 void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2808 sched(void)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2809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2810 int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2811 struct proc *p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2812</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2813 if(!holding(&amp;</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ptable.lock</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we aren't holding the </a:t>
            </a:r>
            <a:r>
              <a:rPr lang="en-IN" sz="140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ptable</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lock,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2814 panic("sched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2815 if(</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mycpu</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()−&gt;</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ncli</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 1)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we aren't 1 </a:t>
            </a:r>
            <a:r>
              <a:rPr lang="en-IN" sz="140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level deep,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2816 panic("sched locks");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2817 if(p−&gt;state == RUNNING)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If the current process is in the running state,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2818 panic("sched running");</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2819 if(</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readeflags</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()&amp;FL_IF)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the processor can be interrupted,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2820 panic("sched interruptible");</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2821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b="1" dirty="0">
                <a:effectLst/>
                <a:latin typeface="Times New Roman" panose="02020603050405020304" pitchFamily="18" charset="0"/>
                <a:ea typeface="Calibri" panose="020F0502020204030204" pitchFamily="34" charset="0"/>
                <a:cs typeface="Gautami" panose="020B0502040204020203" pitchFamily="34" charset="0"/>
              </a:rPr>
              <a:t>= </a:t>
            </a:r>
            <a:r>
              <a:rPr lang="en-IN" sz="1400" b="1"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400" b="1" dirty="0">
                <a:effectLst/>
                <a:latin typeface="Times New Roman" panose="02020603050405020304" pitchFamily="18" charset="0"/>
                <a:ea typeface="Calibri" panose="020F0502020204030204" pitchFamily="34" charset="0"/>
                <a:cs typeface="Gautami" panose="020B0502040204020203" pitchFamily="34" charset="0"/>
              </a:rPr>
              <a:t>()−&gt;</a:t>
            </a:r>
            <a:r>
              <a:rPr lang="en-IN" sz="1400" b="1"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b="1"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b="1"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2822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400" dirty="0">
                <a:effectLst/>
                <a:latin typeface="Times New Roman" panose="02020603050405020304" pitchFamily="18" charset="0"/>
                <a:ea typeface="Calibri" panose="020F0502020204030204" pitchFamily="34" charset="0"/>
                <a:cs typeface="Gautami" panose="020B0502040204020203" pitchFamily="34" charset="0"/>
              </a:rPr>
              <a:t>(&amp;p−&gt;context,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400" dirty="0">
                <a:effectLst/>
                <a:latin typeface="Times New Roman" panose="02020603050405020304" pitchFamily="18" charset="0"/>
                <a:ea typeface="Calibri" panose="020F0502020204030204" pitchFamily="34" charset="0"/>
                <a:cs typeface="Gautami" panose="020B0502040204020203" pitchFamily="34" charset="0"/>
              </a:rPr>
              <a:t>()−&gt;scheduler);</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2823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400" dirty="0">
                <a:effectLst/>
                <a:latin typeface="Times New Roman" panose="02020603050405020304" pitchFamily="18" charset="0"/>
                <a:ea typeface="Calibri" panose="020F0502020204030204" pitchFamily="34" charset="0"/>
                <a:cs typeface="Gautami" panose="020B0502040204020203" pitchFamily="34" charset="0"/>
              </a:rPr>
              <a:t>()−&gt;</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2824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178277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1672B60B-0571-4175-9245-2852E8D68928}"/>
              </a:ext>
            </a:extLst>
          </p:cNvPr>
          <p:cNvSpPr txBox="1"/>
          <p:nvPr/>
        </p:nvSpPr>
        <p:spPr>
          <a:xfrm>
            <a:off x="1020417" y="1079565"/>
            <a:ext cx="7908235" cy="4279441"/>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majority of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concerned with making sure it's safe to schedule a new process. First it checks that we're holding the process table lock, then it checks to make sure we're only one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level deep, then it makes sure the process being swapped off is not still running, then it checks if interrupts have been cleared. The last check feels a lot like a "just in case", because in theory the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cpu</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-&gt;</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ncli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check should cover it.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If any of the above is true, we cannot safely schedule a new process and the kernel panics.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cpu</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-&gt;</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intena</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a variable that stores whether or not interrupts were enabled before a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call. The only place in the xv6 code that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cpu</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-&gt;</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intena</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used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spinlock.c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203255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C5899A96-AB0D-404D-ABE5-3FD8F956891D}"/>
              </a:ext>
            </a:extLst>
          </p:cNvPr>
          <p:cNvSpPr txBox="1"/>
          <p:nvPr/>
        </p:nvSpPr>
        <p:spPr>
          <a:xfrm>
            <a:off x="820093" y="1322365"/>
            <a:ext cx="3230217" cy="4213269"/>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next important call inside of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the call to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This is the central/key of the operation, where the actual context switching happens. It passes in a pointer to the current process's context, so that the current registers can be saved, and it passes in the scheduler's context to be switched to. It makes sense, in that case, that this part is implemented in assembler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swtch.S</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8CD80698-9D6B-4B57-AD9C-B56720DA6E3E}"/>
              </a:ext>
            </a:extLst>
          </p:cNvPr>
          <p:cNvSpPr txBox="1"/>
          <p:nvPr/>
        </p:nvSpPr>
        <p:spPr>
          <a:xfrm>
            <a:off x="6440250" y="495770"/>
            <a:ext cx="4931657" cy="6340197"/>
          </a:xfrm>
          <a:prstGeom prst="rect">
            <a:avLst/>
          </a:prstGeom>
          <a:noFill/>
        </p:spPr>
        <p:txBody>
          <a:bodyPr wrap="square">
            <a:spAutoFit/>
          </a:bodyPr>
          <a:lstStyle/>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3050 # Context switch</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3051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3052 # void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400" dirty="0">
                <a:effectLst/>
                <a:latin typeface="Times New Roman" panose="02020603050405020304" pitchFamily="18" charset="0"/>
                <a:ea typeface="Calibri" panose="020F0502020204030204" pitchFamily="34" charset="0"/>
                <a:cs typeface="Gautami" panose="020B0502040204020203" pitchFamily="34" charset="0"/>
              </a:rPr>
              <a:t>(struct context **old, struct context *new);</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3053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3054 # Save the current registers on the stack, creating</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3055 # a struct context, and save its address in *old.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3056 # Switch stacks to new and pop previously−saved registers.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3057</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3058 .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swtch</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3059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3060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400" dirty="0">
                <a:effectLst/>
                <a:latin typeface="Times New Roman" panose="02020603050405020304" pitchFamily="18" charset="0"/>
                <a:ea typeface="Calibri" panose="020F0502020204030204" pitchFamily="34" charset="0"/>
                <a:cs typeface="Gautami" panose="020B0502040204020203" pitchFamily="34" charset="0"/>
              </a:rPr>
              <a:t> 4(%</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eax</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3061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400" dirty="0">
                <a:effectLst/>
                <a:latin typeface="Times New Roman" panose="02020603050405020304" pitchFamily="18" charset="0"/>
                <a:ea typeface="Calibri" panose="020F0502020204030204" pitchFamily="34" charset="0"/>
                <a:cs typeface="Gautami" panose="020B0502040204020203" pitchFamily="34" charset="0"/>
              </a:rPr>
              <a:t> 8(%</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edx</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3062</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3063 # Save old callee−saved registers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3064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ebp</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3065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ebx</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3066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esi</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3067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edi</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3068</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3069 # Switch stacks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3070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3071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esp</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3072</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3073 # Load new callee−saved registers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3074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edi</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3075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esi</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3076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ebx</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3077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ebp</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3078 ret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6180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332266" y="1289823"/>
            <a:ext cx="10515600" cy="430032"/>
          </a:xfrm>
        </p:spPr>
        <p:txBody>
          <a:bodyPr>
            <a:normAutofit fontScale="90000"/>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r>
              <a:rPr lang="en-US" sz="2200" b="1" i="0" u="none" strike="noStrike" baseline="0" dirty="0">
                <a:solidFill>
                  <a:srgbClr val="C00000"/>
                </a:solidFill>
                <a:latin typeface="Times New Roman" panose="02020603050405020304" pitchFamily="18" charset="0"/>
              </a:rPr>
              <a:t>SWTCH</a:t>
            </a:r>
            <a:endParaRPr lang="en-IN" sz="2200" b="1" dirty="0">
              <a:solidFill>
                <a:srgbClr val="C00000"/>
              </a:solidFill>
            </a:endParaRPr>
          </a:p>
        </p:txBody>
      </p:sp>
      <p:sp>
        <p:nvSpPr>
          <p:cNvPr id="7" name="object 4">
            <a:extLst>
              <a:ext uri="{FF2B5EF4-FFF2-40B4-BE49-F238E27FC236}">
                <a16:creationId xmlns:a16="http://schemas.microsoft.com/office/drawing/2014/main" id="{077A3B82-DB42-4680-83F3-40755BAC4417}"/>
              </a:ext>
            </a:extLst>
          </p:cNvPr>
          <p:cNvSpPr txBox="1"/>
          <p:nvPr/>
        </p:nvSpPr>
        <p:spPr>
          <a:xfrm>
            <a:off x="599470" y="2145329"/>
            <a:ext cx="8814807" cy="3660746"/>
          </a:xfrm>
          <a:prstGeom prst="rect">
            <a:avLst/>
          </a:prstGeom>
        </p:spPr>
        <p:txBody>
          <a:bodyPr vert="horz" wrap="square" lIns="0" tIns="16510" rIns="0" bIns="0" rtlCol="0">
            <a:spAutoFit/>
          </a:bodyPr>
          <a:lstStyle/>
          <a:p>
            <a:pPr marL="12065" algn="just">
              <a:spcBef>
                <a:spcPts val="130"/>
              </a:spcBef>
              <a:buSzPct val="105263"/>
              <a:tabLst>
                <a:tab pos="145415" algn="l"/>
              </a:tabLst>
            </a:pPr>
            <a:r>
              <a:rPr lang="en-US" b="1" dirty="0"/>
              <a:t>void </a:t>
            </a:r>
            <a:r>
              <a:rPr lang="en-US" b="1" dirty="0" err="1"/>
              <a:t>swtch</a:t>
            </a:r>
            <a:r>
              <a:rPr lang="en-US" b="1" dirty="0"/>
              <a:t>(struct context**, struct context*); </a:t>
            </a:r>
          </a:p>
          <a:p>
            <a:pPr marL="144780" indent="-132715" algn="just">
              <a:lnSpc>
                <a:spcPct val="100000"/>
              </a:lnSpc>
              <a:spcBef>
                <a:spcPts val="130"/>
              </a:spcBef>
              <a:buSzPct val="105263"/>
              <a:buFont typeface="Lucida Sans Unicode"/>
              <a:buChar char="•"/>
              <a:tabLst>
                <a:tab pos="145415" algn="l"/>
              </a:tabLst>
            </a:pPr>
            <a:endParaRPr lang="en-IN" spc="5" dirty="0">
              <a:latin typeface="Arial"/>
              <a:cs typeface="Arial"/>
            </a:endParaRPr>
          </a:p>
          <a:p>
            <a:pPr marL="297815" indent="-285750" algn="just">
              <a:lnSpc>
                <a:spcPct val="100000"/>
              </a:lnSpc>
              <a:spcBef>
                <a:spcPts val="130"/>
              </a:spcBef>
              <a:buSzPct val="105263"/>
              <a:buFont typeface="Wingdings" panose="05000000000000000000" pitchFamily="2" charset="2"/>
              <a:buChar char="Ø"/>
              <a:tabLst>
                <a:tab pos="145415" algn="l"/>
              </a:tabLst>
            </a:pPr>
            <a:r>
              <a:rPr spc="5" dirty="0">
                <a:latin typeface="Arial"/>
                <a:cs typeface="Arial"/>
              </a:rPr>
              <a:t>Saves </a:t>
            </a:r>
            <a:r>
              <a:rPr spc="15" dirty="0">
                <a:latin typeface="Arial"/>
                <a:cs typeface="Arial"/>
              </a:rPr>
              <a:t>and </a:t>
            </a:r>
            <a:r>
              <a:rPr spc="10" dirty="0">
                <a:latin typeface="Arial"/>
                <a:cs typeface="Arial"/>
              </a:rPr>
              <a:t>restores</a:t>
            </a:r>
            <a:r>
              <a:rPr spc="-35" dirty="0">
                <a:latin typeface="Arial"/>
                <a:cs typeface="Arial"/>
              </a:rPr>
              <a:t> </a:t>
            </a:r>
            <a:r>
              <a:rPr i="1" spc="10" dirty="0">
                <a:latin typeface="Arial"/>
                <a:cs typeface="Arial"/>
              </a:rPr>
              <a:t>contexts</a:t>
            </a:r>
            <a:endParaRPr lang="en-IN" i="1" spc="10" dirty="0">
              <a:latin typeface="Arial"/>
              <a:cs typeface="Arial"/>
            </a:endParaRPr>
          </a:p>
          <a:p>
            <a:pPr marL="297815" indent="-285750" algn="just">
              <a:lnSpc>
                <a:spcPct val="100000"/>
              </a:lnSpc>
              <a:spcBef>
                <a:spcPts val="130"/>
              </a:spcBef>
              <a:buSzPct val="105263"/>
              <a:buFont typeface="Wingdings" panose="05000000000000000000" pitchFamily="2" charset="2"/>
              <a:buChar char="Ø"/>
              <a:tabLst>
                <a:tab pos="145415" algn="l"/>
              </a:tabLst>
            </a:pPr>
            <a:r>
              <a:rPr lang="en-US" spc="-15" dirty="0">
                <a:latin typeface="Arial"/>
                <a:cs typeface="Arial"/>
              </a:rPr>
              <a:t>Takes </a:t>
            </a:r>
            <a:r>
              <a:rPr lang="en-US" spc="10" dirty="0">
                <a:latin typeface="Arial"/>
                <a:cs typeface="Arial"/>
              </a:rPr>
              <a:t>two </a:t>
            </a:r>
            <a:r>
              <a:rPr lang="en-US" spc="15" dirty="0">
                <a:latin typeface="Arial"/>
                <a:cs typeface="Arial"/>
              </a:rPr>
              <a:t>arguments: </a:t>
            </a:r>
            <a:r>
              <a:rPr lang="en-US" spc="-10" dirty="0">
                <a:latin typeface="Courier New"/>
                <a:cs typeface="Courier New"/>
              </a:rPr>
              <a:t>struct context </a:t>
            </a:r>
            <a:r>
              <a:rPr lang="en-US" spc="-15" baseline="-10101" dirty="0">
                <a:latin typeface="Courier New"/>
                <a:cs typeface="Courier New"/>
              </a:rPr>
              <a:t>**</a:t>
            </a:r>
            <a:r>
              <a:rPr lang="en-US" spc="-10" dirty="0">
                <a:latin typeface="Courier New"/>
                <a:cs typeface="Courier New"/>
              </a:rPr>
              <a:t>old</a:t>
            </a:r>
            <a:r>
              <a:rPr lang="en-US" spc="-300" dirty="0">
                <a:latin typeface="Courier New"/>
                <a:cs typeface="Courier New"/>
              </a:rPr>
              <a:t> </a:t>
            </a:r>
            <a:r>
              <a:rPr lang="en-US" spc="15" dirty="0">
                <a:latin typeface="Arial"/>
                <a:cs typeface="Arial"/>
              </a:rPr>
              <a:t>and </a:t>
            </a:r>
            <a:r>
              <a:rPr lang="en-US" spc="-10" dirty="0">
                <a:latin typeface="Courier New"/>
                <a:cs typeface="Courier New"/>
              </a:rPr>
              <a:t>struct context</a:t>
            </a:r>
            <a:r>
              <a:rPr lang="en-US" spc="-20" dirty="0">
                <a:latin typeface="Courier New"/>
                <a:cs typeface="Courier New"/>
              </a:rPr>
              <a:t> </a:t>
            </a:r>
            <a:r>
              <a:rPr lang="en-US" spc="-15" baseline="-10101" dirty="0">
                <a:latin typeface="Courier New"/>
                <a:cs typeface="Courier New"/>
              </a:rPr>
              <a:t>*</a:t>
            </a:r>
            <a:r>
              <a:rPr lang="en-US" spc="-10" dirty="0">
                <a:latin typeface="Courier New"/>
                <a:cs typeface="Courier New"/>
              </a:rPr>
              <a:t>new</a:t>
            </a:r>
            <a:endParaRPr lang="en-US" dirty="0">
              <a:latin typeface="Courier New"/>
              <a:cs typeface="Courier New"/>
            </a:endParaRPr>
          </a:p>
          <a:p>
            <a:pPr marL="929640" lvl="1" indent="-285750" algn="just">
              <a:spcBef>
                <a:spcPts val="275"/>
              </a:spcBef>
              <a:buFont typeface="Arial" panose="020B0604020202020204" pitchFamily="34" charset="0"/>
              <a:buChar char="•"/>
              <a:tabLst>
                <a:tab pos="315595" algn="l"/>
              </a:tabLst>
            </a:pPr>
            <a:r>
              <a:rPr lang="en-US" spc="-5" dirty="0">
                <a:latin typeface="Arial"/>
                <a:cs typeface="Arial"/>
              </a:rPr>
              <a:t>Replaces the former with the</a:t>
            </a:r>
            <a:r>
              <a:rPr lang="en-US" spc="-15" dirty="0">
                <a:latin typeface="Arial"/>
                <a:cs typeface="Arial"/>
              </a:rPr>
              <a:t> </a:t>
            </a:r>
            <a:r>
              <a:rPr lang="en-US" spc="-5" dirty="0">
                <a:latin typeface="Arial"/>
                <a:cs typeface="Arial"/>
              </a:rPr>
              <a:t>latter</a:t>
            </a:r>
            <a:endParaRPr lang="en-US" dirty="0">
              <a:latin typeface="Arial"/>
              <a:cs typeface="Arial"/>
            </a:endParaRP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spc="15" dirty="0">
                <a:latin typeface="Arial"/>
                <a:cs typeface="Arial"/>
              </a:rPr>
              <a:t>Each time a process has </a:t>
            </a:r>
            <a:r>
              <a:rPr lang="en-US" spc="10" dirty="0">
                <a:latin typeface="Arial"/>
                <a:cs typeface="Arial"/>
              </a:rPr>
              <a:t>to </a:t>
            </a:r>
            <a:r>
              <a:rPr lang="en-US" spc="5" dirty="0">
                <a:latin typeface="Arial"/>
                <a:cs typeface="Arial"/>
              </a:rPr>
              <a:t>give </a:t>
            </a:r>
            <a:r>
              <a:rPr lang="en-US" spc="15" dirty="0">
                <a:latin typeface="Arial"/>
                <a:cs typeface="Arial"/>
              </a:rPr>
              <a:t>up </a:t>
            </a:r>
            <a:r>
              <a:rPr lang="en-US" spc="10" dirty="0">
                <a:latin typeface="Arial"/>
                <a:cs typeface="Arial"/>
              </a:rPr>
              <a:t>the </a:t>
            </a:r>
            <a:r>
              <a:rPr lang="en-US" spc="5" dirty="0">
                <a:latin typeface="Arial"/>
                <a:cs typeface="Arial"/>
              </a:rPr>
              <a:t>CPU, </a:t>
            </a:r>
            <a:r>
              <a:rPr lang="en-US" spc="10" dirty="0">
                <a:latin typeface="Arial"/>
                <a:cs typeface="Arial"/>
              </a:rPr>
              <a:t>its kernel</a:t>
            </a:r>
            <a:r>
              <a:rPr lang="en-US" spc="-65" dirty="0">
                <a:latin typeface="Arial"/>
                <a:cs typeface="Arial"/>
              </a:rPr>
              <a:t> </a:t>
            </a:r>
            <a:r>
              <a:rPr lang="en-US" spc="15" dirty="0">
                <a:latin typeface="Arial"/>
                <a:cs typeface="Arial"/>
              </a:rPr>
              <a:t>thread  </a:t>
            </a:r>
            <a:r>
              <a:rPr lang="en-US" spc="5" dirty="0">
                <a:latin typeface="Arial"/>
                <a:cs typeface="Arial"/>
              </a:rPr>
              <a:t>invokes </a:t>
            </a:r>
            <a:r>
              <a:rPr lang="en-US" spc="-10" dirty="0" err="1">
                <a:latin typeface="Courier New"/>
                <a:cs typeface="Courier New"/>
              </a:rPr>
              <a:t>swtch</a:t>
            </a:r>
            <a:r>
              <a:rPr lang="en-US" spc="-10" dirty="0">
                <a:latin typeface="Courier New"/>
                <a:cs typeface="Courier New"/>
              </a:rPr>
              <a:t> </a:t>
            </a:r>
            <a:r>
              <a:rPr lang="en-US" spc="10" dirty="0">
                <a:latin typeface="Arial"/>
                <a:cs typeface="Arial"/>
              </a:rPr>
              <a:t>to </a:t>
            </a:r>
            <a:r>
              <a:rPr lang="en-US" spc="5" dirty="0">
                <a:latin typeface="Arial"/>
                <a:cs typeface="Arial"/>
              </a:rPr>
              <a:t>save </a:t>
            </a:r>
            <a:r>
              <a:rPr lang="en-US" spc="10" dirty="0">
                <a:latin typeface="Arial"/>
                <a:cs typeface="Arial"/>
              </a:rPr>
              <a:t>its own context </a:t>
            </a:r>
            <a:r>
              <a:rPr lang="en-US" spc="15" dirty="0">
                <a:latin typeface="Arial"/>
                <a:cs typeface="Arial"/>
              </a:rPr>
              <a:t>and </a:t>
            </a:r>
            <a:r>
              <a:rPr lang="en-US" spc="5" dirty="0">
                <a:latin typeface="Arial"/>
                <a:cs typeface="Arial"/>
              </a:rPr>
              <a:t>switch </a:t>
            </a:r>
            <a:r>
              <a:rPr lang="en-US" spc="10" dirty="0">
                <a:latin typeface="Arial"/>
                <a:cs typeface="Arial"/>
              </a:rPr>
              <a:t>to the  </a:t>
            </a:r>
            <a:r>
              <a:rPr lang="en-US" spc="15" dirty="0">
                <a:latin typeface="Arial"/>
                <a:cs typeface="Arial"/>
              </a:rPr>
              <a:t>scheduler</a:t>
            </a:r>
            <a:r>
              <a:rPr lang="en-US" dirty="0">
                <a:latin typeface="Arial"/>
                <a:cs typeface="Arial"/>
              </a:rPr>
              <a:t> </a:t>
            </a:r>
            <a:r>
              <a:rPr lang="en-US" spc="10" dirty="0">
                <a:latin typeface="Arial"/>
                <a:cs typeface="Arial"/>
              </a:rPr>
              <a:t>context</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Context is a struct context*, stored on the kernel stack</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CPU pushed onto stack and saves stack pointer to *old </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Copies new to %</a:t>
            </a:r>
            <a:r>
              <a:rPr lang="en-US" dirty="0" err="1"/>
              <a:t>esp</a:t>
            </a:r>
            <a:r>
              <a:rPr lang="en-US" dirty="0"/>
              <a:t>, pops previous registers, and returns</a:t>
            </a:r>
            <a:endParaRPr lang="en-IN" dirty="0"/>
          </a:p>
          <a:p>
            <a:pPr marL="144780" marR="5080" indent="-132715" algn="just">
              <a:lnSpc>
                <a:spcPct val="109900"/>
              </a:lnSpc>
              <a:spcBef>
                <a:spcPts val="80"/>
              </a:spcBef>
              <a:buSzPct val="105263"/>
              <a:buFont typeface="Lucida Sans Unicode"/>
              <a:buChar char="•"/>
              <a:tabLst>
                <a:tab pos="145415" algn="l"/>
              </a:tabLst>
            </a:pPr>
            <a:endParaRPr lang="en-US" dirty="0"/>
          </a:p>
          <a:p>
            <a:pPr marL="144780" indent="-132715" algn="just">
              <a:lnSpc>
                <a:spcPct val="100000"/>
              </a:lnSpc>
              <a:spcBef>
                <a:spcPts val="130"/>
              </a:spcBef>
              <a:buSzPct val="105263"/>
              <a:buFont typeface="Lucida Sans Unicode"/>
              <a:buChar char="•"/>
              <a:tabLst>
                <a:tab pos="145415" algn="l"/>
              </a:tabLst>
            </a:pPr>
            <a:endParaRPr dirty="0">
              <a:latin typeface="Arial"/>
              <a:cs typeface="Arial"/>
            </a:endParaRPr>
          </a:p>
        </p:txBody>
      </p:sp>
    </p:spTree>
    <p:extLst>
      <p:ext uri="{BB962C8B-B14F-4D97-AF65-F5344CB8AC3E}">
        <p14:creationId xmlns:p14="http://schemas.microsoft.com/office/powerpoint/2010/main" val="1912935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5463FDC0-C696-46AE-B43E-12D3085945C9}"/>
              </a:ext>
            </a:extLst>
          </p:cNvPr>
          <p:cNvSpPr txBox="1"/>
          <p:nvPr/>
        </p:nvSpPr>
        <p:spPr>
          <a:xfrm>
            <a:off x="387626" y="940164"/>
            <a:ext cx="3614530" cy="1027782"/>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This is what we've been looking for.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takes two context structs, that look like this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proc.h</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70F53392-C3BD-441E-A42F-CD84CC05F2FF}"/>
              </a:ext>
            </a:extLst>
          </p:cNvPr>
          <p:cNvSpPr txBox="1"/>
          <p:nvPr/>
        </p:nvSpPr>
        <p:spPr>
          <a:xfrm>
            <a:off x="4857946" y="1210843"/>
            <a:ext cx="7081301" cy="5078313"/>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2316 // Saved registers for kernel context switches.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2317 // Don’t need to save all the segment registers (%cs, etc),</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2318 // because they are constant across kernel contexts.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2319 // Don’t need to save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ecx</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800" dirty="0">
                <a:effectLst/>
                <a:latin typeface="Times New Roman" panose="02020603050405020304" pitchFamily="18" charset="0"/>
                <a:ea typeface="Calibri" panose="020F0502020204030204" pitchFamily="34" charset="0"/>
                <a:cs typeface="Gautami" panose="020B0502040204020203" pitchFamily="34" charset="0"/>
              </a:rPr>
              <a:t>, because the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2320 // x86 convention is that the caller has saved them.</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2321 // Contexts are stored at the bottom of the stack they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2322 // describe; the stack pointer is the address of the context.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2323 // The layout of the context matches the layout of the stack in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swtch.S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2324 // at the "Switch stacks" comment. Switch doesn’t save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eip</a:t>
            </a:r>
            <a:r>
              <a:rPr lang="en-IN" sz="1800" dirty="0">
                <a:effectLst/>
                <a:latin typeface="Times New Roman" panose="02020603050405020304" pitchFamily="18" charset="0"/>
                <a:ea typeface="Calibri" panose="020F0502020204030204" pitchFamily="34" charset="0"/>
                <a:cs typeface="Gautami" panose="020B0502040204020203" pitchFamily="34" charset="0"/>
              </a:rPr>
              <a:t> explicitly,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2325 // but it is on the stack and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allocproc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 manipulates it.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2326 struct context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2327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2328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esi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2329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2330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eip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2332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8" name="TextBox 17">
            <a:extLst>
              <a:ext uri="{FF2B5EF4-FFF2-40B4-BE49-F238E27FC236}">
                <a16:creationId xmlns:a16="http://schemas.microsoft.com/office/drawing/2014/main" id="{A62C95EA-141F-4B88-A56A-AAAAF0C8D846}"/>
              </a:ext>
            </a:extLst>
          </p:cNvPr>
          <p:cNvSpPr txBox="1"/>
          <p:nvPr/>
        </p:nvSpPr>
        <p:spPr>
          <a:xfrm>
            <a:off x="387626" y="2217493"/>
            <a:ext cx="4021011" cy="4022961"/>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It contains only the registers necessary for performing a context switch, and you can see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that all we need to do is push the current context values, switch the stack pointer, then pop the context values from the new stack into the appropriate registers. Magic.</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rest of the process is less concerned with context switching and more concerned with picking a new process to run, which is a completely different kettle of fish.</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25247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3204642" y="2353641"/>
            <a:ext cx="5782716" cy="2150719"/>
          </a:xfrm>
          <a:noFill/>
        </p:spPr>
        <p:txBody>
          <a:bodyPr vert="horz" lIns="91440" tIns="45720" rIns="91440" bIns="45720" rtlCol="0" anchor="ctr">
            <a:normAutofit/>
          </a:bodyPr>
          <a:lstStyle/>
          <a:p>
            <a:r>
              <a:rPr lang="en-US" sz="3600" dirty="0">
                <a:solidFill>
                  <a:srgbClr val="080808"/>
                </a:solidFill>
              </a:rPr>
              <a:t>THANK YOU</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5016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6"/>
            <a:ext cx="10515600" cy="809630"/>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7" name="object 2">
            <a:extLst>
              <a:ext uri="{FF2B5EF4-FFF2-40B4-BE49-F238E27FC236}">
                <a16:creationId xmlns:a16="http://schemas.microsoft.com/office/drawing/2014/main" id="{B91750E6-D046-4C4B-BD86-B3F766FCB3E0}"/>
              </a:ext>
            </a:extLst>
          </p:cNvPr>
          <p:cNvSpPr txBox="1">
            <a:spLocks/>
          </p:cNvSpPr>
          <p:nvPr/>
        </p:nvSpPr>
        <p:spPr>
          <a:xfrm>
            <a:off x="284321" y="134635"/>
            <a:ext cx="7241540" cy="38279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z="2400" b="1" spc="-25" dirty="0">
                <a:solidFill>
                  <a:srgbClr val="C00000"/>
                </a:solidFill>
                <a:latin typeface="Calibri"/>
                <a:cs typeface="Calibri"/>
              </a:rPr>
              <a:t>Context </a:t>
            </a:r>
            <a:r>
              <a:rPr lang="en-US" sz="2400" b="1" spc="-5" dirty="0">
                <a:solidFill>
                  <a:srgbClr val="C00000"/>
                </a:solidFill>
                <a:latin typeface="Calibri"/>
                <a:cs typeface="Calibri"/>
              </a:rPr>
              <a:t>of </a:t>
            </a:r>
            <a:r>
              <a:rPr lang="en-US" sz="2400" b="1" dirty="0">
                <a:solidFill>
                  <a:srgbClr val="C00000"/>
                </a:solidFill>
                <a:latin typeface="Calibri"/>
                <a:cs typeface="Calibri"/>
              </a:rPr>
              <a:t>a</a:t>
            </a:r>
            <a:r>
              <a:rPr lang="en-US" sz="2400" b="1" spc="-10" dirty="0">
                <a:solidFill>
                  <a:srgbClr val="C00000"/>
                </a:solidFill>
                <a:latin typeface="Calibri"/>
                <a:cs typeface="Calibri"/>
              </a:rPr>
              <a:t> Process</a:t>
            </a:r>
            <a:endParaRPr lang="en-US" sz="2400" b="1" dirty="0">
              <a:solidFill>
                <a:srgbClr val="C00000"/>
              </a:solidFill>
              <a:latin typeface="Calibri"/>
              <a:cs typeface="Calibri"/>
            </a:endParaRPr>
          </a:p>
        </p:txBody>
      </p:sp>
      <p:pic>
        <p:nvPicPr>
          <p:cNvPr id="7" name="Picture 6">
            <a:extLst>
              <a:ext uri="{FF2B5EF4-FFF2-40B4-BE49-F238E27FC236}">
                <a16:creationId xmlns:a16="http://schemas.microsoft.com/office/drawing/2014/main" id="{232F04FC-4341-48D1-83F4-04C48C2C5138}"/>
              </a:ext>
            </a:extLst>
          </p:cNvPr>
          <p:cNvPicPr>
            <a:picLocks noChangeAspect="1"/>
          </p:cNvPicPr>
          <p:nvPr/>
        </p:nvPicPr>
        <p:blipFill>
          <a:blip r:embed="rId3"/>
          <a:stretch>
            <a:fillRect/>
          </a:stretch>
        </p:blipFill>
        <p:spPr>
          <a:xfrm>
            <a:off x="1317288" y="615375"/>
            <a:ext cx="8979651" cy="6036552"/>
          </a:xfrm>
          <a:prstGeom prst="rect">
            <a:avLst/>
          </a:prstGeom>
        </p:spPr>
      </p:pic>
    </p:spTree>
    <p:extLst>
      <p:ext uri="{BB962C8B-B14F-4D97-AF65-F5344CB8AC3E}">
        <p14:creationId xmlns:p14="http://schemas.microsoft.com/office/powerpoint/2010/main" val="187499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6"/>
            <a:ext cx="10515600" cy="809630"/>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5" name="object 2">
            <a:extLst>
              <a:ext uri="{FF2B5EF4-FFF2-40B4-BE49-F238E27FC236}">
                <a16:creationId xmlns:a16="http://schemas.microsoft.com/office/drawing/2014/main" id="{9DF2860E-F6AE-45A2-8774-1146B4ABDD41}"/>
              </a:ext>
            </a:extLst>
          </p:cNvPr>
          <p:cNvSpPr txBox="1"/>
          <p:nvPr/>
        </p:nvSpPr>
        <p:spPr>
          <a:xfrm>
            <a:off x="1323897" y="506811"/>
            <a:ext cx="9310201" cy="4321055"/>
          </a:xfrm>
          <a:prstGeom prst="rect">
            <a:avLst/>
          </a:prstGeom>
        </p:spPr>
        <p:txBody>
          <a:bodyPr vert="horz" wrap="square" lIns="0" tIns="12065" rIns="0" bIns="0" rtlCol="0">
            <a:spAutoFit/>
          </a:bodyPr>
          <a:lstStyle/>
          <a:p>
            <a:pPr marL="12700">
              <a:spcBef>
                <a:spcPts val="95"/>
              </a:spcBef>
            </a:pPr>
            <a:r>
              <a:rPr lang="en-US" sz="2000" b="1" u="heavy" spc="-15" dirty="0">
                <a:solidFill>
                  <a:srgbClr val="C00000"/>
                </a:solidFill>
                <a:uFill>
                  <a:solidFill>
                    <a:srgbClr val="000000"/>
                  </a:solidFill>
                </a:uFill>
                <a:latin typeface="Calibri" panose="020F0502020204030204" pitchFamily="34" charset="0"/>
                <a:cs typeface="Calibri" panose="020F0502020204030204" pitchFamily="34" charset="0"/>
              </a:rPr>
              <a:t>SAVING </a:t>
            </a:r>
            <a:r>
              <a:rPr lang="en-US" sz="2000" b="1" u="heavy" spc="-5" dirty="0">
                <a:solidFill>
                  <a:srgbClr val="C00000"/>
                </a:solidFill>
                <a:uFill>
                  <a:solidFill>
                    <a:srgbClr val="000000"/>
                  </a:solidFill>
                </a:uFill>
                <a:latin typeface="Calibri" panose="020F0502020204030204" pitchFamily="34" charset="0"/>
                <a:cs typeface="Calibri" panose="020F0502020204030204" pitchFamily="34" charset="0"/>
              </a:rPr>
              <a:t>THE </a:t>
            </a:r>
            <a:r>
              <a:rPr lang="en-US" sz="2000" b="1" u="heavy" spc="-25" dirty="0">
                <a:solidFill>
                  <a:srgbClr val="C00000"/>
                </a:solidFill>
                <a:uFill>
                  <a:solidFill>
                    <a:srgbClr val="000000"/>
                  </a:solidFill>
                </a:uFill>
                <a:latin typeface="Calibri" panose="020F0502020204030204" pitchFamily="34" charset="0"/>
                <a:cs typeface="Calibri" panose="020F0502020204030204" pitchFamily="34" charset="0"/>
              </a:rPr>
              <a:t>CONTEXT </a:t>
            </a:r>
            <a:r>
              <a:rPr lang="en-US" sz="2000" b="1" u="heavy" spc="-5" dirty="0">
                <a:solidFill>
                  <a:srgbClr val="C00000"/>
                </a:solidFill>
                <a:uFill>
                  <a:solidFill>
                    <a:srgbClr val="000000"/>
                  </a:solidFill>
                </a:uFill>
                <a:latin typeface="Calibri" panose="020F0502020204030204" pitchFamily="34" charset="0"/>
                <a:cs typeface="Calibri" panose="020F0502020204030204" pitchFamily="34" charset="0"/>
              </a:rPr>
              <a:t>OF A</a:t>
            </a:r>
            <a:r>
              <a:rPr lang="en-US" sz="2000" b="1" u="heavy" spc="110" dirty="0">
                <a:solidFill>
                  <a:srgbClr val="C00000"/>
                </a:solidFill>
                <a:uFill>
                  <a:solidFill>
                    <a:srgbClr val="000000"/>
                  </a:solidFill>
                </a:uFill>
                <a:latin typeface="Calibri" panose="020F0502020204030204" pitchFamily="34" charset="0"/>
                <a:cs typeface="Calibri" panose="020F0502020204030204" pitchFamily="34" charset="0"/>
              </a:rPr>
              <a:t> </a:t>
            </a:r>
            <a:r>
              <a:rPr lang="en-US" sz="2000" b="1" u="heavy" spc="-5" dirty="0">
                <a:solidFill>
                  <a:srgbClr val="C00000"/>
                </a:solidFill>
                <a:uFill>
                  <a:solidFill>
                    <a:srgbClr val="000000"/>
                  </a:solidFill>
                </a:uFill>
                <a:latin typeface="Calibri" panose="020F0502020204030204" pitchFamily="34" charset="0"/>
                <a:cs typeface="Calibri" panose="020F0502020204030204" pitchFamily="34" charset="0"/>
              </a:rPr>
              <a:t>POCESS</a:t>
            </a:r>
            <a:endParaRPr lang="en-US" sz="2000" b="1" dirty="0">
              <a:solidFill>
                <a:srgbClr val="C00000"/>
              </a:solidFill>
              <a:latin typeface="Calibri" panose="020F0502020204030204" pitchFamily="34" charset="0"/>
              <a:cs typeface="Calibri" panose="020F0502020204030204" pitchFamily="34" charset="0"/>
            </a:endParaRPr>
          </a:p>
          <a:p>
            <a:pPr>
              <a:spcBef>
                <a:spcPts val="5"/>
              </a:spcBef>
            </a:pPr>
            <a:endParaRPr sz="2000" dirty="0">
              <a:latin typeface="Calibri" panose="020F0502020204030204" pitchFamily="34" charset="0"/>
              <a:cs typeface="Calibri" panose="020F0502020204030204" pitchFamily="34" charset="0"/>
            </a:endParaRPr>
          </a:p>
          <a:p>
            <a:pPr marL="12700" marR="5080"/>
            <a:r>
              <a:rPr sz="2000" spc="-5" dirty="0">
                <a:latin typeface="Calibri" panose="020F0502020204030204" pitchFamily="34" charset="0"/>
                <a:cs typeface="Calibri" panose="020F0502020204030204" pitchFamily="34" charset="0"/>
              </a:rPr>
              <a:t>the </a:t>
            </a:r>
            <a:r>
              <a:rPr sz="2000" spc="-20" dirty="0">
                <a:latin typeface="Calibri" panose="020F0502020204030204" pitchFamily="34" charset="0"/>
                <a:cs typeface="Calibri" panose="020F0502020204030204" pitchFamily="34" charset="0"/>
              </a:rPr>
              <a:t>kernel saves </a:t>
            </a:r>
            <a:r>
              <a:rPr sz="2000" spc="-5" dirty="0">
                <a:latin typeface="Calibri" panose="020F0502020204030204" pitchFamily="34" charset="0"/>
                <a:cs typeface="Calibri" panose="020F0502020204030204" pitchFamily="34" charset="0"/>
              </a:rPr>
              <a:t>the </a:t>
            </a:r>
            <a:r>
              <a:rPr sz="2000" spc="-25" dirty="0">
                <a:latin typeface="Calibri" panose="020F0502020204030204" pitchFamily="34" charset="0"/>
                <a:cs typeface="Calibri" panose="020F0502020204030204" pitchFamily="34" charset="0"/>
              </a:rPr>
              <a:t>context </a:t>
            </a:r>
            <a:r>
              <a:rPr sz="2000" spc="-5" dirty="0">
                <a:latin typeface="Calibri" panose="020F0502020204030204" pitchFamily="34" charset="0"/>
                <a:cs typeface="Calibri" panose="020F0502020204030204" pitchFamily="34" charset="0"/>
              </a:rPr>
              <a:t>of a </a:t>
            </a:r>
            <a:r>
              <a:rPr sz="2000" spc="-10" dirty="0">
                <a:latin typeface="Calibri" panose="020F0502020204030204" pitchFamily="34" charset="0"/>
                <a:cs typeface="Calibri" panose="020F0502020204030204" pitchFamily="34" charset="0"/>
              </a:rPr>
              <a:t>process </a:t>
            </a:r>
            <a:r>
              <a:rPr sz="2000" spc="-15" dirty="0">
                <a:latin typeface="Calibri" panose="020F0502020204030204" pitchFamily="34" charset="0"/>
                <a:cs typeface="Calibri" panose="020F0502020204030204" pitchFamily="34" charset="0"/>
              </a:rPr>
              <a:t>whenever  </a:t>
            </a:r>
            <a:r>
              <a:rPr sz="2000" spc="-5" dirty="0">
                <a:latin typeface="Calibri" panose="020F0502020204030204" pitchFamily="34" charset="0"/>
                <a:cs typeface="Calibri" panose="020F0502020204030204" pitchFamily="34" charset="0"/>
              </a:rPr>
              <a:t>it pushes a </a:t>
            </a:r>
            <a:r>
              <a:rPr sz="2000" spc="-10" dirty="0">
                <a:latin typeface="Calibri" panose="020F0502020204030204" pitchFamily="34" charset="0"/>
                <a:cs typeface="Calibri" panose="020F0502020204030204" pitchFamily="34" charset="0"/>
              </a:rPr>
              <a:t>new </a:t>
            </a:r>
            <a:r>
              <a:rPr sz="2000" spc="-30" dirty="0">
                <a:latin typeface="Calibri" panose="020F0502020204030204" pitchFamily="34" charset="0"/>
                <a:cs typeface="Calibri" panose="020F0502020204030204" pitchFamily="34" charset="0"/>
              </a:rPr>
              <a:t>system </a:t>
            </a:r>
            <a:r>
              <a:rPr sz="2000" spc="-25" dirty="0">
                <a:latin typeface="Calibri" panose="020F0502020204030204" pitchFamily="34" charset="0"/>
                <a:cs typeface="Calibri" panose="020F0502020204030204" pitchFamily="34" charset="0"/>
              </a:rPr>
              <a:t>context</a:t>
            </a:r>
            <a:r>
              <a:rPr sz="2000" spc="100" dirty="0">
                <a:latin typeface="Calibri" panose="020F0502020204030204" pitchFamily="34" charset="0"/>
                <a:cs typeface="Calibri" panose="020F0502020204030204" pitchFamily="34" charset="0"/>
              </a:rPr>
              <a:t> </a:t>
            </a:r>
            <a:r>
              <a:rPr sz="2000" spc="-60" dirty="0">
                <a:latin typeface="Calibri" panose="020F0502020204030204" pitchFamily="34" charset="0"/>
                <a:cs typeface="Calibri" panose="020F0502020204030204" pitchFamily="34" charset="0"/>
              </a:rPr>
              <a:t>layer.</a:t>
            </a:r>
            <a:endParaRPr lang="en-IN" sz="2000" spc="-60" dirty="0">
              <a:latin typeface="Calibri" panose="020F0502020204030204" pitchFamily="34" charset="0"/>
              <a:cs typeface="Calibri" panose="020F0502020204030204" pitchFamily="34" charset="0"/>
            </a:endParaRPr>
          </a:p>
          <a:p>
            <a:pPr marL="12700" marR="5080"/>
            <a:endParaRPr sz="2000" dirty="0">
              <a:latin typeface="Calibri" panose="020F0502020204030204" pitchFamily="34" charset="0"/>
              <a:cs typeface="Calibri" panose="020F0502020204030204" pitchFamily="34" charset="0"/>
            </a:endParaRPr>
          </a:p>
          <a:p>
            <a:pPr marL="12700"/>
            <a:r>
              <a:rPr sz="2000" spc="-15" dirty="0">
                <a:latin typeface="Calibri" panose="020F0502020204030204" pitchFamily="34" charset="0"/>
                <a:cs typeface="Calibri" panose="020F0502020204030204" pitchFamily="34" charset="0"/>
              </a:rPr>
              <a:t>Saving </a:t>
            </a:r>
            <a:r>
              <a:rPr sz="2000" spc="-5" dirty="0">
                <a:latin typeface="Calibri" panose="020F0502020204030204" pitchFamily="34" charset="0"/>
                <a:cs typeface="Calibri" panose="020F0502020204030204" pitchFamily="34" charset="0"/>
              </a:rPr>
              <a:t>of </a:t>
            </a:r>
            <a:r>
              <a:rPr sz="2000" spc="-25" dirty="0">
                <a:latin typeface="Calibri" panose="020F0502020204030204" pitchFamily="34" charset="0"/>
                <a:cs typeface="Calibri" panose="020F0502020204030204" pitchFamily="34" charset="0"/>
              </a:rPr>
              <a:t>context layer </a:t>
            </a:r>
            <a:r>
              <a:rPr sz="2000" spc="-5" dirty="0">
                <a:latin typeface="Calibri" panose="020F0502020204030204" pitchFamily="34" charset="0"/>
                <a:cs typeface="Calibri" panose="020F0502020204030204" pitchFamily="34" charset="0"/>
              </a:rPr>
              <a:t>happens</a:t>
            </a:r>
            <a:r>
              <a:rPr sz="2000" spc="13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when.....</a:t>
            </a:r>
            <a:endParaRPr lang="en-IN" sz="2000" spc="-10" dirty="0">
              <a:latin typeface="Calibri" panose="020F0502020204030204" pitchFamily="34" charset="0"/>
              <a:cs typeface="Calibri" panose="020F0502020204030204" pitchFamily="34" charset="0"/>
            </a:endParaRPr>
          </a:p>
          <a:p>
            <a:pPr marL="12700"/>
            <a:endParaRPr sz="2000" dirty="0">
              <a:latin typeface="Calibri" panose="020F0502020204030204" pitchFamily="34" charset="0"/>
              <a:cs typeface="Calibri" panose="020F0502020204030204" pitchFamily="34" charset="0"/>
            </a:endParaRPr>
          </a:p>
          <a:p>
            <a:pPr marL="527685" indent="-515620">
              <a:spcBef>
                <a:spcPts val="5"/>
              </a:spcBef>
              <a:buAutoNum type="arabicPeriod"/>
              <a:tabLst>
                <a:tab pos="527685" algn="l"/>
                <a:tab pos="528320" algn="l"/>
              </a:tabLst>
            </a:pPr>
            <a:r>
              <a:rPr sz="2000" spc="-5" dirty="0">
                <a:latin typeface="Calibri" panose="020F0502020204030204" pitchFamily="34" charset="0"/>
                <a:cs typeface="Calibri" panose="020F0502020204030204" pitchFamily="34" charset="0"/>
              </a:rPr>
              <a:t>the </a:t>
            </a:r>
            <a:r>
              <a:rPr sz="2000" spc="-30" dirty="0">
                <a:latin typeface="Calibri" panose="020F0502020204030204" pitchFamily="34" charset="0"/>
                <a:cs typeface="Calibri" panose="020F0502020204030204" pitchFamily="34" charset="0"/>
              </a:rPr>
              <a:t>system </a:t>
            </a:r>
            <a:r>
              <a:rPr sz="2000" spc="-15" dirty="0">
                <a:latin typeface="Calibri" panose="020F0502020204030204" pitchFamily="34" charset="0"/>
                <a:cs typeface="Calibri" panose="020F0502020204030204" pitchFamily="34" charset="0"/>
              </a:rPr>
              <a:t>receives </a:t>
            </a:r>
            <a:r>
              <a:rPr sz="2000" spc="-5" dirty="0">
                <a:latin typeface="Calibri" panose="020F0502020204030204" pitchFamily="34" charset="0"/>
                <a:cs typeface="Calibri" panose="020F0502020204030204" pitchFamily="34" charset="0"/>
              </a:rPr>
              <a:t>an</a:t>
            </a:r>
            <a:r>
              <a:rPr sz="2000" spc="10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interrupt.</a:t>
            </a:r>
            <a:endParaRPr lang="en-IN" sz="2000" spc="-15" dirty="0">
              <a:latin typeface="Calibri" panose="020F0502020204030204" pitchFamily="34" charset="0"/>
              <a:cs typeface="Calibri" panose="020F0502020204030204" pitchFamily="34" charset="0"/>
            </a:endParaRPr>
          </a:p>
          <a:p>
            <a:pPr marL="527685" indent="-515620">
              <a:spcBef>
                <a:spcPts val="5"/>
              </a:spcBef>
              <a:buAutoNum type="arabicPeriod"/>
              <a:tabLst>
                <a:tab pos="527685" algn="l"/>
                <a:tab pos="528320" algn="l"/>
              </a:tabLst>
            </a:pPr>
            <a:endParaRPr sz="2000" dirty="0">
              <a:latin typeface="Calibri" panose="020F0502020204030204" pitchFamily="34" charset="0"/>
              <a:cs typeface="Calibri" panose="020F0502020204030204" pitchFamily="34" charset="0"/>
            </a:endParaRPr>
          </a:p>
          <a:p>
            <a:pPr marL="527685" indent="-515620">
              <a:buAutoNum type="arabicPeriod"/>
              <a:tabLst>
                <a:tab pos="527685" algn="l"/>
                <a:tab pos="528320" algn="l"/>
              </a:tabLst>
            </a:pPr>
            <a:r>
              <a:rPr sz="2000" spc="-10" dirty="0">
                <a:latin typeface="Calibri" panose="020F0502020204030204" pitchFamily="34" charset="0"/>
                <a:cs typeface="Calibri" panose="020F0502020204030204" pitchFamily="34" charset="0"/>
              </a:rPr>
              <a:t>when </a:t>
            </a:r>
            <a:r>
              <a:rPr sz="2000" spc="-5" dirty="0">
                <a:latin typeface="Calibri" panose="020F0502020204030204" pitchFamily="34" charset="0"/>
                <a:cs typeface="Calibri" panose="020F0502020204030204" pitchFamily="34" charset="0"/>
              </a:rPr>
              <a:t>a </a:t>
            </a:r>
            <a:r>
              <a:rPr sz="2000" spc="-10" dirty="0">
                <a:latin typeface="Calibri" panose="020F0502020204030204" pitchFamily="34" charset="0"/>
                <a:cs typeface="Calibri" panose="020F0502020204030204" pitchFamily="34" charset="0"/>
              </a:rPr>
              <a:t>process </a:t>
            </a:r>
            <a:r>
              <a:rPr sz="2000" spc="-25" dirty="0">
                <a:latin typeface="Calibri" panose="020F0502020204030204" pitchFamily="34" charset="0"/>
                <a:cs typeface="Calibri" panose="020F0502020204030204" pitchFamily="34" charset="0"/>
              </a:rPr>
              <a:t>executes </a:t>
            </a:r>
            <a:r>
              <a:rPr sz="2000" spc="-5" dirty="0">
                <a:latin typeface="Calibri" panose="020F0502020204030204" pitchFamily="34" charset="0"/>
                <a:cs typeface="Calibri" panose="020F0502020204030204" pitchFamily="34" charset="0"/>
              </a:rPr>
              <a:t>a </a:t>
            </a:r>
            <a:r>
              <a:rPr sz="2000" spc="-30" dirty="0">
                <a:latin typeface="Calibri" panose="020F0502020204030204" pitchFamily="34" charset="0"/>
                <a:cs typeface="Calibri" panose="020F0502020204030204" pitchFamily="34" charset="0"/>
              </a:rPr>
              <a:t>system </a:t>
            </a:r>
            <a:r>
              <a:rPr sz="2000" spc="-10" dirty="0">
                <a:latin typeface="Calibri" panose="020F0502020204030204" pitchFamily="34" charset="0"/>
                <a:cs typeface="Calibri" panose="020F0502020204030204" pitchFamily="34" charset="0"/>
              </a:rPr>
              <a:t>call</a:t>
            </a:r>
            <a:r>
              <a:rPr sz="2000" spc="155"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a:t>
            </a:r>
            <a:endParaRPr lang="en-IN" sz="2000" spc="-5" dirty="0">
              <a:latin typeface="Calibri" panose="020F0502020204030204" pitchFamily="34" charset="0"/>
              <a:cs typeface="Calibri" panose="020F0502020204030204" pitchFamily="34" charset="0"/>
            </a:endParaRPr>
          </a:p>
          <a:p>
            <a:pPr marL="527685" indent="-515620">
              <a:buAutoNum type="arabicPeriod"/>
              <a:tabLst>
                <a:tab pos="527685" algn="l"/>
                <a:tab pos="528320" algn="l"/>
              </a:tabLst>
            </a:pPr>
            <a:endParaRPr lang="en-IN" sz="2000" dirty="0">
              <a:latin typeface="Calibri" panose="020F0502020204030204" pitchFamily="34" charset="0"/>
              <a:cs typeface="Calibri" panose="020F0502020204030204" pitchFamily="34" charset="0"/>
            </a:endParaRPr>
          </a:p>
          <a:p>
            <a:pPr marL="527685" indent="-515620">
              <a:buAutoNum type="arabicPeriod"/>
              <a:tabLst>
                <a:tab pos="527685" algn="l"/>
                <a:tab pos="528320" algn="l"/>
              </a:tabLst>
            </a:pPr>
            <a:r>
              <a:rPr sz="2000" spc="-10" dirty="0">
                <a:latin typeface="Calibri" panose="020F0502020204030204" pitchFamily="34" charset="0"/>
                <a:cs typeface="Calibri" panose="020F0502020204030204" pitchFamily="34" charset="0"/>
              </a:rPr>
              <a:t>when </a:t>
            </a:r>
            <a:r>
              <a:rPr sz="2000" spc="-5" dirty="0">
                <a:latin typeface="Calibri" panose="020F0502020204030204" pitchFamily="34" charset="0"/>
                <a:cs typeface="Calibri" panose="020F0502020204030204" pitchFamily="34" charset="0"/>
              </a:rPr>
              <a:t>the </a:t>
            </a:r>
            <a:r>
              <a:rPr sz="2000" spc="-20" dirty="0">
                <a:latin typeface="Calibri" panose="020F0502020204030204" pitchFamily="34" charset="0"/>
                <a:cs typeface="Calibri" panose="020F0502020204030204" pitchFamily="34" charset="0"/>
              </a:rPr>
              <a:t>kernel </a:t>
            </a:r>
            <a:r>
              <a:rPr sz="2000" spc="-5" dirty="0">
                <a:latin typeface="Calibri" panose="020F0502020204030204" pitchFamily="34" charset="0"/>
                <a:cs typeface="Calibri" panose="020F0502020204030204" pitchFamily="34" charset="0"/>
              </a:rPr>
              <a:t>does a </a:t>
            </a:r>
            <a:r>
              <a:rPr sz="2000" spc="-25" dirty="0">
                <a:latin typeface="Calibri" panose="020F0502020204030204" pitchFamily="34" charset="0"/>
                <a:cs typeface="Calibri" panose="020F0502020204030204" pitchFamily="34" charset="0"/>
              </a:rPr>
              <a:t>context</a:t>
            </a:r>
            <a:r>
              <a:rPr sz="2000" spc="105" dirty="0">
                <a:latin typeface="Calibri" panose="020F0502020204030204" pitchFamily="34" charset="0"/>
                <a:cs typeface="Calibri" panose="020F0502020204030204" pitchFamily="34" charset="0"/>
              </a:rPr>
              <a:t> </a:t>
            </a:r>
            <a:r>
              <a:rPr sz="2000" spc="-15" dirty="0">
                <a:latin typeface="Calibri" panose="020F0502020204030204" pitchFamily="34" charset="0"/>
                <a:cs typeface="Calibri" panose="020F0502020204030204" pitchFamily="34" charset="0"/>
              </a:rPr>
              <a:t>switch.</a:t>
            </a:r>
            <a:endParaRPr lang="en-IN" sz="2000" spc="-15" dirty="0">
              <a:latin typeface="Calibri" panose="020F0502020204030204" pitchFamily="34" charset="0"/>
              <a:cs typeface="Calibri" panose="020F0502020204030204" pitchFamily="34" charset="0"/>
            </a:endParaRPr>
          </a:p>
          <a:p>
            <a:pPr marL="527685" indent="-515620">
              <a:buAutoNum type="arabicPeriod"/>
              <a:tabLst>
                <a:tab pos="527685" algn="l"/>
                <a:tab pos="528320" algn="l"/>
              </a:tabLst>
            </a:pPr>
            <a:endParaRPr lang="en-IN" sz="2000" spc="-15" dirty="0">
              <a:latin typeface="Calibri" panose="020F0502020204030204" pitchFamily="34" charset="0"/>
              <a:cs typeface="Calibri" panose="020F0502020204030204" pitchFamily="34" charset="0"/>
            </a:endParaRPr>
          </a:p>
          <a:p>
            <a:pPr marL="12065">
              <a:tabLst>
                <a:tab pos="527685" algn="l"/>
                <a:tab pos="528320" algn="l"/>
              </a:tabLst>
            </a:pPr>
            <a:r>
              <a:rPr lang="en-US" sz="2000" spc="-5" dirty="0">
                <a:latin typeface="Calibri"/>
                <a:cs typeface="Calibri"/>
              </a:rPr>
              <a:t>This session </a:t>
            </a:r>
            <a:r>
              <a:rPr lang="en-US" sz="2000" spc="-15" dirty="0">
                <a:latin typeface="Calibri"/>
                <a:cs typeface="Calibri"/>
              </a:rPr>
              <a:t>considers </a:t>
            </a:r>
            <a:r>
              <a:rPr lang="en-US" sz="2000" dirty="0">
                <a:latin typeface="Calibri"/>
                <a:cs typeface="Calibri"/>
              </a:rPr>
              <a:t>each </a:t>
            </a:r>
            <a:r>
              <a:rPr lang="en-US" sz="2000" spc="-5" dirty="0">
                <a:latin typeface="Calibri"/>
                <a:cs typeface="Calibri"/>
              </a:rPr>
              <a:t>case </a:t>
            </a:r>
            <a:r>
              <a:rPr lang="en-US" sz="2000" spc="-10" dirty="0">
                <a:latin typeface="Calibri"/>
                <a:cs typeface="Calibri"/>
              </a:rPr>
              <a:t>in detail.  Interrupt, </a:t>
            </a:r>
            <a:r>
              <a:rPr lang="en-US" sz="2000" spc="-30" dirty="0">
                <a:latin typeface="Calibri"/>
                <a:cs typeface="Calibri"/>
              </a:rPr>
              <a:t>system </a:t>
            </a:r>
            <a:r>
              <a:rPr lang="en-US" sz="2000" spc="-5" dirty="0">
                <a:latin typeface="Calibri"/>
                <a:cs typeface="Calibri"/>
              </a:rPr>
              <a:t>call </a:t>
            </a:r>
            <a:r>
              <a:rPr lang="en-US" sz="2000" spc="-15" dirty="0">
                <a:latin typeface="Calibri"/>
                <a:cs typeface="Calibri"/>
              </a:rPr>
              <a:t>interface, </a:t>
            </a:r>
            <a:r>
              <a:rPr lang="en-US" sz="2000" spc="-20" dirty="0">
                <a:latin typeface="Calibri"/>
                <a:cs typeface="Calibri"/>
              </a:rPr>
              <a:t>context</a:t>
            </a:r>
            <a:r>
              <a:rPr lang="en-US" sz="2000" spc="35" dirty="0">
                <a:latin typeface="Calibri"/>
                <a:cs typeface="Calibri"/>
              </a:rPr>
              <a:t> </a:t>
            </a:r>
            <a:r>
              <a:rPr lang="en-US" sz="2000" spc="-10" dirty="0">
                <a:latin typeface="Calibri"/>
                <a:cs typeface="Calibri"/>
              </a:rPr>
              <a:t>switch.</a:t>
            </a:r>
            <a:endParaRPr lang="en-US" sz="2000" dirty="0">
              <a:latin typeface="Calibri"/>
              <a:cs typeface="Calibri"/>
            </a:endParaRPr>
          </a:p>
          <a:p>
            <a:pPr marL="527685" indent="-515620">
              <a:buAutoNum type="arabicPeriod"/>
              <a:tabLst>
                <a:tab pos="527685" algn="l"/>
                <a:tab pos="528320" algn="l"/>
              </a:tabLst>
            </a:pP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135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object 2">
            <a:extLst>
              <a:ext uri="{FF2B5EF4-FFF2-40B4-BE49-F238E27FC236}">
                <a16:creationId xmlns:a16="http://schemas.microsoft.com/office/drawing/2014/main" id="{7D94A9CB-B1E4-42AB-85DC-1A36D641EDE2}"/>
              </a:ext>
            </a:extLst>
          </p:cNvPr>
          <p:cNvSpPr txBox="1">
            <a:spLocks/>
          </p:cNvSpPr>
          <p:nvPr/>
        </p:nvSpPr>
        <p:spPr>
          <a:xfrm>
            <a:off x="195407" y="121186"/>
            <a:ext cx="6421279" cy="38151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2400" b="1" spc="-15" dirty="0">
                <a:solidFill>
                  <a:srgbClr val="C00000"/>
                </a:solidFill>
                <a:latin typeface="Calibri"/>
                <a:cs typeface="Calibri"/>
              </a:rPr>
              <a:t>Interrupts </a:t>
            </a:r>
            <a:r>
              <a:rPr lang="en-IN" sz="2400" b="1" spc="-5" dirty="0">
                <a:solidFill>
                  <a:srgbClr val="C00000"/>
                </a:solidFill>
                <a:latin typeface="Calibri"/>
                <a:cs typeface="Calibri"/>
              </a:rPr>
              <a:t>and</a:t>
            </a:r>
            <a:r>
              <a:rPr lang="en-IN" sz="2400" b="1" spc="-35" dirty="0">
                <a:solidFill>
                  <a:srgbClr val="C00000"/>
                </a:solidFill>
                <a:latin typeface="Calibri"/>
                <a:cs typeface="Calibri"/>
              </a:rPr>
              <a:t> </a:t>
            </a:r>
            <a:r>
              <a:rPr lang="en-IN" sz="2400" b="1" spc="-15" dirty="0">
                <a:solidFill>
                  <a:srgbClr val="C00000"/>
                </a:solidFill>
                <a:latin typeface="Calibri"/>
                <a:cs typeface="Calibri"/>
              </a:rPr>
              <a:t>Exceptions:</a:t>
            </a:r>
          </a:p>
        </p:txBody>
      </p:sp>
      <p:sp>
        <p:nvSpPr>
          <p:cNvPr id="17" name="object 3">
            <a:extLst>
              <a:ext uri="{FF2B5EF4-FFF2-40B4-BE49-F238E27FC236}">
                <a16:creationId xmlns:a16="http://schemas.microsoft.com/office/drawing/2014/main" id="{B550B584-E599-4E39-82A9-F2AB1B6B27AD}"/>
              </a:ext>
            </a:extLst>
          </p:cNvPr>
          <p:cNvSpPr txBox="1"/>
          <p:nvPr/>
        </p:nvSpPr>
        <p:spPr>
          <a:xfrm>
            <a:off x="202047" y="409636"/>
            <a:ext cx="9147101" cy="6645409"/>
          </a:xfrm>
          <a:prstGeom prst="rect">
            <a:avLst/>
          </a:prstGeom>
        </p:spPr>
        <p:txBody>
          <a:bodyPr vert="horz" wrap="square" lIns="0" tIns="104140" rIns="0" bIns="0" rtlCol="0">
            <a:spAutoFit/>
          </a:bodyPr>
          <a:lstStyle/>
          <a:p>
            <a:pPr marL="355600" marR="5080" indent="-342900" algn="just">
              <a:buFont typeface="Wingdings" panose="05000000000000000000" pitchFamily="2" charset="2"/>
              <a:buChar char="Ø"/>
              <a:tabLst>
                <a:tab pos="354965" algn="l"/>
                <a:tab pos="355600" algn="l"/>
              </a:tabLst>
            </a:pPr>
            <a:r>
              <a:rPr lang="en-US" sz="1700" dirty="0"/>
              <a:t>An event that requires the CPU to stop the current program execution and perform some service related to the event.</a:t>
            </a:r>
          </a:p>
          <a:p>
            <a:pPr marL="285750" indent="-285750" algn="just">
              <a:buFont typeface="Wingdings" panose="05000000000000000000" pitchFamily="2" charset="2"/>
              <a:buChar char="Ø"/>
            </a:pPr>
            <a:r>
              <a:rPr lang="en-US" sz="1700" b="1" dirty="0">
                <a:solidFill>
                  <a:srgbClr val="C00000"/>
                </a:solidFill>
              </a:rPr>
              <a:t>A simple analogy </a:t>
            </a:r>
            <a:r>
              <a:rPr lang="en-US" sz="1700" dirty="0"/>
              <a:t>– Reading a book and the phone rings – Stop reading and get the phone – Talk.. – Return to the book where one read and resume to read</a:t>
            </a:r>
          </a:p>
          <a:p>
            <a:pPr marL="285750" indent="-285750" algn="just">
              <a:buFont typeface="Wingdings" panose="05000000000000000000" pitchFamily="2" charset="2"/>
              <a:buChar char="Ø"/>
            </a:pPr>
            <a:r>
              <a:rPr lang="en-US" sz="1700" dirty="0"/>
              <a:t>The phone call is an interrupt and the talk is an interrupt service routine (ISR) or an interrupt handler. </a:t>
            </a:r>
            <a:endParaRPr lang="en-IN" sz="1700" dirty="0"/>
          </a:p>
          <a:p>
            <a:pPr marL="355600" marR="5080" indent="-342900" algn="just">
              <a:buFont typeface="Wingdings" panose="05000000000000000000" pitchFamily="2" charset="2"/>
              <a:buChar char="Ø"/>
              <a:tabLst>
                <a:tab pos="354965" algn="l"/>
                <a:tab pos="355600" algn="l"/>
              </a:tabLst>
            </a:pPr>
            <a:r>
              <a:rPr sz="1700" spc="-5" dirty="0">
                <a:latin typeface="Calibri"/>
                <a:cs typeface="Calibri"/>
              </a:rPr>
              <a:t>The </a:t>
            </a:r>
            <a:r>
              <a:rPr sz="1700" spc="-30" dirty="0">
                <a:latin typeface="Calibri"/>
                <a:cs typeface="Calibri"/>
              </a:rPr>
              <a:t>system </a:t>
            </a:r>
            <a:r>
              <a:rPr sz="1700" dirty="0">
                <a:latin typeface="Calibri"/>
                <a:cs typeface="Calibri"/>
              </a:rPr>
              <a:t>is </a:t>
            </a:r>
            <a:r>
              <a:rPr sz="1700" spc="-10" dirty="0">
                <a:latin typeface="Calibri"/>
                <a:cs typeface="Calibri"/>
              </a:rPr>
              <a:t>responsible </a:t>
            </a:r>
            <a:r>
              <a:rPr sz="1700" spc="-20" dirty="0">
                <a:latin typeface="Calibri"/>
                <a:cs typeface="Calibri"/>
              </a:rPr>
              <a:t>for </a:t>
            </a:r>
            <a:r>
              <a:rPr sz="1700" spc="-5" dirty="0">
                <a:latin typeface="Calibri"/>
                <a:cs typeface="Calibri"/>
              </a:rPr>
              <a:t>handling </a:t>
            </a:r>
            <a:r>
              <a:rPr sz="1700" spc="-10" dirty="0">
                <a:latin typeface="Calibri"/>
                <a:cs typeface="Calibri"/>
              </a:rPr>
              <a:t>interrupts,  </a:t>
            </a:r>
            <a:r>
              <a:rPr sz="1700" spc="-5" dirty="0">
                <a:latin typeface="Calibri"/>
                <a:cs typeface="Calibri"/>
              </a:rPr>
              <a:t>whether </a:t>
            </a:r>
            <a:r>
              <a:rPr sz="1700" spc="-10" dirty="0">
                <a:latin typeface="Calibri"/>
                <a:cs typeface="Calibri"/>
              </a:rPr>
              <a:t>they result from </a:t>
            </a:r>
            <a:r>
              <a:rPr sz="1700" spc="-20" dirty="0">
                <a:latin typeface="Calibri"/>
                <a:cs typeface="Calibri"/>
              </a:rPr>
              <a:t>hardware </a:t>
            </a:r>
            <a:r>
              <a:rPr sz="1700" dirty="0">
                <a:latin typeface="Calibri"/>
                <a:cs typeface="Calibri"/>
              </a:rPr>
              <a:t>(such as </a:t>
            </a:r>
            <a:r>
              <a:rPr sz="1700" spc="-10" dirty="0">
                <a:latin typeface="Calibri"/>
                <a:cs typeface="Calibri"/>
              </a:rPr>
              <a:t>from </a:t>
            </a:r>
            <a:r>
              <a:rPr sz="1700" dirty="0">
                <a:latin typeface="Calibri"/>
                <a:cs typeface="Calibri"/>
              </a:rPr>
              <a:t>the  </a:t>
            </a:r>
            <a:r>
              <a:rPr sz="1700" spc="-5" dirty="0">
                <a:latin typeface="Calibri"/>
                <a:cs typeface="Calibri"/>
              </a:rPr>
              <a:t>clock </a:t>
            </a:r>
            <a:r>
              <a:rPr sz="1700" dirty="0">
                <a:latin typeface="Calibri"/>
                <a:cs typeface="Calibri"/>
              </a:rPr>
              <a:t>or </a:t>
            </a:r>
            <a:r>
              <a:rPr sz="1700" spc="-15" dirty="0">
                <a:latin typeface="Calibri"/>
                <a:cs typeface="Calibri"/>
              </a:rPr>
              <a:t>from </a:t>
            </a:r>
            <a:r>
              <a:rPr sz="1700" spc="-10" dirty="0">
                <a:latin typeface="Calibri"/>
                <a:cs typeface="Calibri"/>
              </a:rPr>
              <a:t>peripheral </a:t>
            </a:r>
            <a:r>
              <a:rPr sz="1700" spc="-5" dirty="0">
                <a:latin typeface="Calibri"/>
                <a:cs typeface="Calibri"/>
              </a:rPr>
              <a:t>devices), </a:t>
            </a:r>
            <a:r>
              <a:rPr sz="1700" spc="-10" dirty="0">
                <a:latin typeface="Calibri"/>
                <a:cs typeface="Calibri"/>
              </a:rPr>
              <a:t>from </a:t>
            </a:r>
            <a:r>
              <a:rPr sz="1700" dirty="0">
                <a:latin typeface="Calibri"/>
                <a:cs typeface="Calibri"/>
              </a:rPr>
              <a:t>a </a:t>
            </a:r>
            <a:r>
              <a:rPr sz="1700" spc="-15" dirty="0">
                <a:latin typeface="Calibri"/>
                <a:cs typeface="Calibri"/>
              </a:rPr>
              <a:t>programmed  interrupt (execution </a:t>
            </a:r>
            <a:r>
              <a:rPr sz="1700" dirty="0">
                <a:latin typeface="Calibri"/>
                <a:cs typeface="Calibri"/>
              </a:rPr>
              <a:t>of </a:t>
            </a:r>
            <a:r>
              <a:rPr sz="1700" spc="-5" dirty="0">
                <a:latin typeface="Calibri"/>
                <a:cs typeface="Calibri"/>
              </a:rPr>
              <a:t>instructions </a:t>
            </a:r>
            <a:r>
              <a:rPr sz="1700" dirty="0">
                <a:latin typeface="Calibri"/>
                <a:cs typeface="Calibri"/>
              </a:rPr>
              <a:t>designed </a:t>
            </a:r>
            <a:r>
              <a:rPr sz="1700" spc="-10" dirty="0">
                <a:latin typeface="Calibri"/>
                <a:cs typeface="Calibri"/>
              </a:rPr>
              <a:t>to </a:t>
            </a:r>
            <a:r>
              <a:rPr sz="1700" spc="-5" dirty="0">
                <a:latin typeface="Calibri"/>
                <a:cs typeface="Calibri"/>
              </a:rPr>
              <a:t>cause  </a:t>
            </a:r>
            <a:r>
              <a:rPr sz="1700" spc="-20" dirty="0">
                <a:latin typeface="Calibri"/>
                <a:cs typeface="Calibri"/>
              </a:rPr>
              <a:t>“software </a:t>
            </a:r>
            <a:r>
              <a:rPr sz="1700" spc="-30" dirty="0">
                <a:latin typeface="Calibri"/>
                <a:cs typeface="Calibri"/>
              </a:rPr>
              <a:t>interrupt”, </a:t>
            </a:r>
            <a:r>
              <a:rPr sz="1700" dirty="0">
                <a:latin typeface="Calibri"/>
                <a:cs typeface="Calibri"/>
              </a:rPr>
              <a:t>or </a:t>
            </a:r>
            <a:r>
              <a:rPr sz="1700" spc="-15" dirty="0">
                <a:latin typeface="Calibri"/>
                <a:cs typeface="Calibri"/>
              </a:rPr>
              <a:t>from </a:t>
            </a:r>
            <a:r>
              <a:rPr sz="1700" spc="-20" dirty="0">
                <a:latin typeface="Calibri"/>
                <a:cs typeface="Calibri"/>
              </a:rPr>
              <a:t>exceptions </a:t>
            </a:r>
            <a:r>
              <a:rPr sz="1700" dirty="0">
                <a:latin typeface="Calibri"/>
                <a:cs typeface="Calibri"/>
              </a:rPr>
              <a:t>(such </a:t>
            </a:r>
            <a:r>
              <a:rPr sz="1700" spc="-10" dirty="0">
                <a:latin typeface="Calibri"/>
                <a:cs typeface="Calibri"/>
              </a:rPr>
              <a:t>as </a:t>
            </a:r>
            <a:r>
              <a:rPr sz="1700" spc="-15" dirty="0">
                <a:latin typeface="Calibri"/>
                <a:cs typeface="Calibri"/>
              </a:rPr>
              <a:t>page  </a:t>
            </a:r>
            <a:r>
              <a:rPr sz="1700" spc="-10" dirty="0">
                <a:latin typeface="Calibri"/>
                <a:cs typeface="Calibri"/>
              </a:rPr>
              <a:t>faults).</a:t>
            </a:r>
            <a:endParaRPr sz="1700" dirty="0">
              <a:latin typeface="Calibri"/>
              <a:cs typeface="Calibri"/>
            </a:endParaRPr>
          </a:p>
          <a:p>
            <a:pPr marL="355600" marR="133350" indent="-342900" algn="just">
              <a:buFont typeface="Wingdings" panose="05000000000000000000" pitchFamily="2" charset="2"/>
              <a:buChar char="Ø"/>
              <a:tabLst>
                <a:tab pos="354965" algn="l"/>
                <a:tab pos="355600" algn="l"/>
              </a:tabLst>
            </a:pPr>
            <a:r>
              <a:rPr sz="1700" dirty="0">
                <a:latin typeface="Calibri"/>
                <a:cs typeface="Calibri"/>
              </a:rPr>
              <a:t>If the </a:t>
            </a:r>
            <a:r>
              <a:rPr sz="1700" spc="-5" dirty="0">
                <a:latin typeface="Calibri"/>
                <a:cs typeface="Calibri"/>
              </a:rPr>
              <a:t>CPU </a:t>
            </a:r>
            <a:r>
              <a:rPr sz="1700" dirty="0">
                <a:latin typeface="Calibri"/>
                <a:cs typeface="Calibri"/>
              </a:rPr>
              <a:t>is </a:t>
            </a:r>
            <a:r>
              <a:rPr sz="1700" spc="-20" dirty="0">
                <a:latin typeface="Calibri"/>
                <a:cs typeface="Calibri"/>
              </a:rPr>
              <a:t>executing </a:t>
            </a:r>
            <a:r>
              <a:rPr sz="1700" spc="-15" dirty="0">
                <a:latin typeface="Calibri"/>
                <a:cs typeface="Calibri"/>
              </a:rPr>
              <a:t>at </a:t>
            </a:r>
            <a:r>
              <a:rPr sz="1700" dirty="0">
                <a:latin typeface="Calibri"/>
                <a:cs typeface="Calibri"/>
              </a:rPr>
              <a:t>a </a:t>
            </a:r>
            <a:r>
              <a:rPr sz="1700" spc="-10" dirty="0">
                <a:latin typeface="Calibri"/>
                <a:cs typeface="Calibri"/>
              </a:rPr>
              <a:t>lower </a:t>
            </a:r>
            <a:r>
              <a:rPr sz="1700" spc="-5" dirty="0">
                <a:latin typeface="Calibri"/>
                <a:cs typeface="Calibri"/>
              </a:rPr>
              <a:t>processor </a:t>
            </a:r>
            <a:r>
              <a:rPr sz="1700" spc="-20" dirty="0">
                <a:latin typeface="Calibri"/>
                <a:cs typeface="Calibri"/>
              </a:rPr>
              <a:t>execution  </a:t>
            </a:r>
            <a:r>
              <a:rPr sz="1700" spc="-10" dirty="0">
                <a:latin typeface="Calibri"/>
                <a:cs typeface="Calibri"/>
              </a:rPr>
              <a:t>level </a:t>
            </a:r>
            <a:r>
              <a:rPr sz="1700" dirty="0">
                <a:latin typeface="Calibri"/>
                <a:cs typeface="Calibri"/>
              </a:rPr>
              <a:t>than the </a:t>
            </a:r>
            <a:r>
              <a:rPr sz="1700" spc="-15" dirty="0">
                <a:latin typeface="Calibri"/>
                <a:cs typeface="Calibri"/>
              </a:rPr>
              <a:t>level </a:t>
            </a:r>
            <a:r>
              <a:rPr sz="1700" dirty="0">
                <a:latin typeface="Calibri"/>
                <a:cs typeface="Calibri"/>
              </a:rPr>
              <a:t>of the </a:t>
            </a:r>
            <a:r>
              <a:rPr sz="1700" spc="-15" dirty="0">
                <a:latin typeface="Calibri"/>
                <a:cs typeface="Calibri"/>
              </a:rPr>
              <a:t>interrupt </a:t>
            </a:r>
            <a:r>
              <a:rPr sz="1700" spc="-5" dirty="0">
                <a:latin typeface="Calibri"/>
                <a:cs typeface="Calibri"/>
              </a:rPr>
              <a:t>it accepts </a:t>
            </a:r>
            <a:r>
              <a:rPr sz="1700" dirty="0">
                <a:latin typeface="Calibri"/>
                <a:cs typeface="Calibri"/>
              </a:rPr>
              <a:t>the  </a:t>
            </a:r>
            <a:r>
              <a:rPr sz="1700" spc="-15" dirty="0">
                <a:latin typeface="Calibri"/>
                <a:cs typeface="Calibri"/>
              </a:rPr>
              <a:t>interrupt </a:t>
            </a:r>
            <a:r>
              <a:rPr sz="1700" spc="-20" dirty="0">
                <a:latin typeface="Calibri"/>
                <a:cs typeface="Calibri"/>
              </a:rPr>
              <a:t>before </a:t>
            </a:r>
            <a:r>
              <a:rPr sz="1700" spc="-5" dirty="0">
                <a:latin typeface="Calibri"/>
                <a:cs typeface="Calibri"/>
              </a:rPr>
              <a:t>decoding </a:t>
            </a:r>
            <a:r>
              <a:rPr sz="1700" dirty="0">
                <a:latin typeface="Calibri"/>
                <a:cs typeface="Calibri"/>
              </a:rPr>
              <a:t>the </a:t>
            </a:r>
            <a:r>
              <a:rPr sz="1700" spc="-15" dirty="0">
                <a:latin typeface="Calibri"/>
                <a:cs typeface="Calibri"/>
              </a:rPr>
              <a:t>next </a:t>
            </a:r>
            <a:r>
              <a:rPr sz="1700" spc="-5" dirty="0">
                <a:latin typeface="Calibri"/>
                <a:cs typeface="Calibri"/>
              </a:rPr>
              <a:t>instruction and  </a:t>
            </a:r>
            <a:r>
              <a:rPr sz="1700" spc="-15" dirty="0">
                <a:latin typeface="Calibri"/>
                <a:cs typeface="Calibri"/>
              </a:rPr>
              <a:t>raises </a:t>
            </a:r>
            <a:r>
              <a:rPr sz="1700" dirty="0">
                <a:latin typeface="Calibri"/>
                <a:cs typeface="Calibri"/>
              </a:rPr>
              <a:t>the </a:t>
            </a:r>
            <a:r>
              <a:rPr sz="1700" spc="-5" dirty="0">
                <a:latin typeface="Calibri"/>
                <a:cs typeface="Calibri"/>
              </a:rPr>
              <a:t>processor </a:t>
            </a:r>
            <a:r>
              <a:rPr sz="1700" spc="-20" dirty="0">
                <a:latin typeface="Calibri"/>
                <a:cs typeface="Calibri"/>
              </a:rPr>
              <a:t>execution </a:t>
            </a:r>
            <a:r>
              <a:rPr sz="1700" spc="-10" dirty="0">
                <a:latin typeface="Calibri"/>
                <a:cs typeface="Calibri"/>
              </a:rPr>
              <a:t>level, </a:t>
            </a:r>
            <a:r>
              <a:rPr sz="1700" dirty="0">
                <a:latin typeface="Calibri"/>
                <a:cs typeface="Calibri"/>
              </a:rPr>
              <a:t>so </a:t>
            </a:r>
            <a:r>
              <a:rPr sz="1700" spc="-10" dirty="0">
                <a:latin typeface="Calibri"/>
                <a:cs typeface="Calibri"/>
              </a:rPr>
              <a:t>that </a:t>
            </a:r>
            <a:r>
              <a:rPr sz="1700" dirty="0">
                <a:latin typeface="Calibri"/>
                <a:cs typeface="Calibri"/>
              </a:rPr>
              <a:t>no other  </a:t>
            </a:r>
            <a:r>
              <a:rPr sz="1700" spc="-10" dirty="0">
                <a:latin typeface="Calibri"/>
                <a:cs typeface="Calibri"/>
              </a:rPr>
              <a:t>interrupts </a:t>
            </a:r>
            <a:r>
              <a:rPr sz="1700" dirty="0">
                <a:latin typeface="Calibri"/>
                <a:cs typeface="Calibri"/>
              </a:rPr>
              <a:t>of the </a:t>
            </a:r>
            <a:r>
              <a:rPr sz="1700" spc="-15" dirty="0">
                <a:latin typeface="Calibri"/>
                <a:cs typeface="Calibri"/>
              </a:rPr>
              <a:t>level </a:t>
            </a:r>
            <a:r>
              <a:rPr sz="1700" dirty="0">
                <a:latin typeface="Calibri"/>
                <a:cs typeface="Calibri"/>
              </a:rPr>
              <a:t>(or </a:t>
            </a:r>
            <a:r>
              <a:rPr sz="1700" spc="-10" dirty="0">
                <a:latin typeface="Calibri"/>
                <a:cs typeface="Calibri"/>
              </a:rPr>
              <a:t>lower level) </a:t>
            </a:r>
            <a:r>
              <a:rPr sz="1700" spc="-5" dirty="0">
                <a:latin typeface="Calibri"/>
                <a:cs typeface="Calibri"/>
              </a:rPr>
              <a:t>can happen  while </a:t>
            </a:r>
            <a:r>
              <a:rPr sz="1700" dirty="0">
                <a:latin typeface="Calibri"/>
                <a:cs typeface="Calibri"/>
              </a:rPr>
              <a:t>it </a:t>
            </a:r>
            <a:r>
              <a:rPr sz="1700" spc="-5" dirty="0">
                <a:latin typeface="Calibri"/>
                <a:cs typeface="Calibri"/>
              </a:rPr>
              <a:t>handles </a:t>
            </a:r>
            <a:r>
              <a:rPr sz="1700" dirty="0">
                <a:latin typeface="Calibri"/>
                <a:cs typeface="Calibri"/>
              </a:rPr>
              <a:t>the </a:t>
            </a:r>
            <a:r>
              <a:rPr sz="1700" spc="-15" dirty="0">
                <a:latin typeface="Calibri"/>
                <a:cs typeface="Calibri"/>
              </a:rPr>
              <a:t>current </a:t>
            </a:r>
            <a:r>
              <a:rPr sz="1700" spc="-10" dirty="0">
                <a:latin typeface="Calibri"/>
                <a:cs typeface="Calibri"/>
              </a:rPr>
              <a:t>interrupt, </a:t>
            </a:r>
            <a:r>
              <a:rPr sz="1700" spc="-5" dirty="0">
                <a:latin typeface="Calibri"/>
                <a:cs typeface="Calibri"/>
              </a:rPr>
              <a:t>preserving </a:t>
            </a:r>
            <a:r>
              <a:rPr sz="1700" dirty="0">
                <a:latin typeface="Calibri"/>
                <a:cs typeface="Calibri"/>
              </a:rPr>
              <a:t>the  </a:t>
            </a:r>
            <a:r>
              <a:rPr sz="1700" spc="-10" dirty="0">
                <a:latin typeface="Calibri"/>
                <a:cs typeface="Calibri"/>
              </a:rPr>
              <a:t>integrity </a:t>
            </a:r>
            <a:r>
              <a:rPr sz="1700" dirty="0">
                <a:latin typeface="Calibri"/>
                <a:cs typeface="Calibri"/>
              </a:rPr>
              <a:t>of the </a:t>
            </a:r>
            <a:r>
              <a:rPr sz="1700" spc="-20" dirty="0">
                <a:latin typeface="Calibri"/>
                <a:cs typeface="Calibri"/>
              </a:rPr>
              <a:t>kernel </a:t>
            </a:r>
            <a:r>
              <a:rPr sz="1700" spc="-15" dirty="0">
                <a:latin typeface="Calibri"/>
                <a:cs typeface="Calibri"/>
              </a:rPr>
              <a:t>data</a:t>
            </a:r>
            <a:r>
              <a:rPr sz="1700" spc="-40" dirty="0">
                <a:latin typeface="Calibri"/>
                <a:cs typeface="Calibri"/>
              </a:rPr>
              <a:t> </a:t>
            </a:r>
            <a:r>
              <a:rPr sz="1700" spc="-10" dirty="0">
                <a:latin typeface="Calibri"/>
                <a:cs typeface="Calibri"/>
              </a:rPr>
              <a:t>structure.</a:t>
            </a:r>
            <a:endParaRPr lang="en-IN" sz="1700" spc="-10" dirty="0">
              <a:latin typeface="Calibri"/>
              <a:cs typeface="Calibri"/>
            </a:endParaRPr>
          </a:p>
          <a:p>
            <a:pPr marL="355600" marR="133350" indent="-342900" algn="just">
              <a:buFont typeface="Arial"/>
              <a:buChar char="•"/>
              <a:tabLst>
                <a:tab pos="354965" algn="l"/>
                <a:tab pos="355600" algn="l"/>
              </a:tabLst>
            </a:pPr>
            <a:endParaRPr lang="en-IN" sz="1700" spc="-10" dirty="0">
              <a:latin typeface="Calibri"/>
              <a:cs typeface="Calibri"/>
            </a:endParaRPr>
          </a:p>
          <a:p>
            <a:pPr marL="12700" marR="1112520" algn="just"/>
            <a:r>
              <a:rPr lang="en-US" sz="1700" b="1" spc="-10" dirty="0">
                <a:latin typeface="Calibri"/>
                <a:cs typeface="Calibri"/>
              </a:rPr>
              <a:t>How The </a:t>
            </a:r>
            <a:r>
              <a:rPr lang="en-US" sz="1700" b="1" spc="-20" dirty="0">
                <a:latin typeface="Calibri"/>
                <a:cs typeface="Calibri"/>
              </a:rPr>
              <a:t>kernel </a:t>
            </a:r>
            <a:r>
              <a:rPr lang="en-US" sz="1700" b="1" spc="-5" dirty="0">
                <a:latin typeface="Calibri"/>
                <a:cs typeface="Calibri"/>
              </a:rPr>
              <a:t>handles the </a:t>
            </a:r>
            <a:r>
              <a:rPr lang="en-US" sz="1700" b="1" spc="-15" dirty="0">
                <a:latin typeface="Calibri"/>
                <a:cs typeface="Calibri"/>
              </a:rPr>
              <a:t>interrupt ?</a:t>
            </a:r>
            <a:endParaRPr lang="en-US" sz="1700" b="1" dirty="0">
              <a:latin typeface="Calibri"/>
              <a:cs typeface="Calibri"/>
            </a:endParaRPr>
          </a:p>
          <a:p>
            <a:pPr marL="355600" marR="632460" indent="-342900" algn="just">
              <a:buFont typeface="+mj-lt"/>
              <a:buAutoNum type="arabicPeriod"/>
              <a:tabLst>
                <a:tab pos="367665" algn="l"/>
              </a:tabLst>
            </a:pPr>
            <a:r>
              <a:rPr lang="en-US" sz="1700" spc="-5" dirty="0">
                <a:latin typeface="Calibri"/>
                <a:cs typeface="Calibri"/>
              </a:rPr>
              <a:t>It </a:t>
            </a:r>
            <a:r>
              <a:rPr lang="en-US" sz="1700" spc="-20" dirty="0">
                <a:latin typeface="Calibri"/>
                <a:cs typeface="Calibri"/>
              </a:rPr>
              <a:t>saves </a:t>
            </a:r>
            <a:r>
              <a:rPr lang="en-US" sz="1700" spc="-5" dirty="0">
                <a:latin typeface="Calibri"/>
                <a:cs typeface="Calibri"/>
              </a:rPr>
              <a:t>the </a:t>
            </a:r>
            <a:r>
              <a:rPr lang="en-US" sz="1700" spc="-15" dirty="0">
                <a:latin typeface="Calibri"/>
                <a:cs typeface="Calibri"/>
              </a:rPr>
              <a:t>current </a:t>
            </a:r>
            <a:r>
              <a:rPr lang="en-US" sz="1700" spc="-20" dirty="0">
                <a:latin typeface="Calibri"/>
                <a:cs typeface="Calibri"/>
              </a:rPr>
              <a:t>register </a:t>
            </a:r>
            <a:r>
              <a:rPr lang="en-US" sz="1700" spc="-25" dirty="0">
                <a:latin typeface="Calibri"/>
                <a:cs typeface="Calibri"/>
              </a:rPr>
              <a:t>context </a:t>
            </a:r>
            <a:r>
              <a:rPr lang="en-US" sz="1700" spc="-5" dirty="0">
                <a:latin typeface="Calibri"/>
                <a:cs typeface="Calibri"/>
              </a:rPr>
              <a:t>of the </a:t>
            </a:r>
            <a:r>
              <a:rPr lang="en-US" sz="1700" spc="-25" dirty="0">
                <a:latin typeface="Calibri"/>
                <a:cs typeface="Calibri"/>
              </a:rPr>
              <a:t>executing  </a:t>
            </a:r>
            <a:r>
              <a:rPr lang="en-US" sz="1700" spc="-10" dirty="0">
                <a:latin typeface="Calibri"/>
                <a:cs typeface="Calibri"/>
              </a:rPr>
              <a:t>process </a:t>
            </a:r>
            <a:r>
              <a:rPr lang="en-US" sz="1700" spc="-5" dirty="0">
                <a:latin typeface="Calibri"/>
                <a:cs typeface="Calibri"/>
              </a:rPr>
              <a:t>and </a:t>
            </a:r>
            <a:r>
              <a:rPr lang="en-US" sz="1700" spc="-20" dirty="0">
                <a:latin typeface="Calibri"/>
                <a:cs typeface="Calibri"/>
              </a:rPr>
              <a:t>creates </a:t>
            </a:r>
            <a:r>
              <a:rPr lang="en-US" sz="1700" spc="-5" dirty="0">
                <a:latin typeface="Calibri"/>
                <a:cs typeface="Calibri"/>
              </a:rPr>
              <a:t>(pushes) a </a:t>
            </a:r>
            <a:r>
              <a:rPr lang="en-US" sz="1700" spc="-10" dirty="0">
                <a:latin typeface="Calibri"/>
                <a:cs typeface="Calibri"/>
              </a:rPr>
              <a:t>new </a:t>
            </a:r>
            <a:r>
              <a:rPr lang="en-US" sz="1700" spc="-25" dirty="0">
                <a:latin typeface="Calibri"/>
                <a:cs typeface="Calibri"/>
              </a:rPr>
              <a:t>context</a:t>
            </a:r>
            <a:r>
              <a:rPr lang="en-US" sz="1700" spc="130" dirty="0">
                <a:latin typeface="Calibri"/>
                <a:cs typeface="Calibri"/>
              </a:rPr>
              <a:t> </a:t>
            </a:r>
            <a:r>
              <a:rPr lang="en-US" sz="1700" spc="-60" dirty="0">
                <a:latin typeface="Calibri"/>
                <a:cs typeface="Calibri"/>
              </a:rPr>
              <a:t>layer.</a:t>
            </a:r>
            <a:endParaRPr lang="en-US" sz="1700" dirty="0">
              <a:latin typeface="Calibri"/>
              <a:cs typeface="Calibri"/>
            </a:endParaRPr>
          </a:p>
          <a:p>
            <a:pPr marL="355600" marR="51435" indent="-342900" algn="just">
              <a:buFont typeface="+mj-lt"/>
              <a:buAutoNum type="arabicPeriod"/>
              <a:tabLst>
                <a:tab pos="368300" algn="l"/>
              </a:tabLst>
            </a:pPr>
            <a:r>
              <a:rPr lang="en-US" sz="1700" spc="-5" dirty="0">
                <a:latin typeface="Calibri"/>
                <a:cs typeface="Calibri"/>
              </a:rPr>
              <a:t>It </a:t>
            </a:r>
            <a:r>
              <a:rPr lang="en-US" sz="1700" spc="-15" dirty="0">
                <a:latin typeface="Calibri"/>
                <a:cs typeface="Calibri"/>
              </a:rPr>
              <a:t>determines </a:t>
            </a:r>
            <a:r>
              <a:rPr lang="en-US" sz="1700" spc="-5" dirty="0">
                <a:latin typeface="Calibri"/>
                <a:cs typeface="Calibri"/>
              </a:rPr>
              <a:t>the </a:t>
            </a:r>
            <a:r>
              <a:rPr lang="en-US" sz="1700" spc="-20" dirty="0">
                <a:latin typeface="Calibri"/>
                <a:cs typeface="Calibri"/>
              </a:rPr>
              <a:t>“source” </a:t>
            </a:r>
            <a:r>
              <a:rPr lang="en-US" sz="1700" spc="-5" dirty="0">
                <a:latin typeface="Calibri"/>
                <a:cs typeface="Calibri"/>
              </a:rPr>
              <a:t>or </a:t>
            </a:r>
            <a:r>
              <a:rPr lang="en-US" sz="1700" spc="-10" dirty="0">
                <a:latin typeface="Calibri"/>
                <a:cs typeface="Calibri"/>
              </a:rPr>
              <a:t>cause </a:t>
            </a:r>
            <a:r>
              <a:rPr lang="en-US" sz="1700" spc="-5" dirty="0">
                <a:latin typeface="Calibri"/>
                <a:cs typeface="Calibri"/>
              </a:rPr>
              <a:t>of the </a:t>
            </a:r>
            <a:r>
              <a:rPr lang="en-US" sz="1700" spc="-15" dirty="0">
                <a:latin typeface="Calibri"/>
                <a:cs typeface="Calibri"/>
              </a:rPr>
              <a:t>interrupt,  </a:t>
            </a:r>
            <a:r>
              <a:rPr lang="en-US" sz="1700" spc="-5" dirty="0">
                <a:latin typeface="Calibri"/>
                <a:cs typeface="Calibri"/>
              </a:rPr>
              <a:t>identifying the type of </a:t>
            </a:r>
            <a:r>
              <a:rPr lang="en-US" sz="1700" spc="-15" dirty="0">
                <a:latin typeface="Calibri"/>
                <a:cs typeface="Calibri"/>
              </a:rPr>
              <a:t>interrupt </a:t>
            </a:r>
            <a:r>
              <a:rPr lang="en-US" sz="1700" spc="-5" dirty="0">
                <a:latin typeface="Calibri"/>
                <a:cs typeface="Calibri"/>
              </a:rPr>
              <a:t>(such as </a:t>
            </a:r>
            <a:r>
              <a:rPr lang="en-US" sz="1700" spc="-10" dirty="0">
                <a:latin typeface="Calibri"/>
                <a:cs typeface="Calibri"/>
              </a:rPr>
              <a:t>clock </a:t>
            </a:r>
            <a:r>
              <a:rPr lang="en-US" sz="1700" spc="-5" dirty="0">
                <a:latin typeface="Calibri"/>
                <a:cs typeface="Calibri"/>
              </a:rPr>
              <a:t>or disk) and  the unit number of the </a:t>
            </a:r>
            <a:r>
              <a:rPr lang="en-US" sz="1700" spc="-15" dirty="0">
                <a:latin typeface="Calibri"/>
                <a:cs typeface="Calibri"/>
              </a:rPr>
              <a:t>interrupt, </a:t>
            </a:r>
            <a:r>
              <a:rPr lang="en-US" sz="1700" spc="-5" dirty="0">
                <a:latin typeface="Calibri"/>
                <a:cs typeface="Calibri"/>
              </a:rPr>
              <a:t>if </a:t>
            </a:r>
            <a:r>
              <a:rPr lang="en-US" sz="1700" spc="-10" dirty="0">
                <a:latin typeface="Calibri"/>
                <a:cs typeface="Calibri"/>
              </a:rPr>
              <a:t>applicable </a:t>
            </a:r>
            <a:r>
              <a:rPr lang="en-US" sz="1700" spc="-5" dirty="0">
                <a:latin typeface="Calibri"/>
                <a:cs typeface="Calibri"/>
              </a:rPr>
              <a:t>(such as  </a:t>
            </a:r>
            <a:r>
              <a:rPr lang="en-US" sz="1700" spc="-10" dirty="0">
                <a:latin typeface="Calibri"/>
                <a:cs typeface="Calibri"/>
              </a:rPr>
              <a:t>which </a:t>
            </a:r>
            <a:r>
              <a:rPr lang="en-US" sz="1700" spc="-5" dirty="0">
                <a:latin typeface="Calibri"/>
                <a:cs typeface="Calibri"/>
              </a:rPr>
              <a:t>disk </a:t>
            </a:r>
            <a:r>
              <a:rPr lang="en-US" sz="1700" spc="-10" dirty="0">
                <a:latin typeface="Calibri"/>
                <a:cs typeface="Calibri"/>
              </a:rPr>
              <a:t>drive caused </a:t>
            </a:r>
            <a:r>
              <a:rPr lang="en-US" sz="1700" spc="-5" dirty="0">
                <a:latin typeface="Calibri"/>
                <a:cs typeface="Calibri"/>
              </a:rPr>
              <a:t>the</a:t>
            </a:r>
            <a:r>
              <a:rPr lang="en-US" sz="1700" spc="60" dirty="0">
                <a:latin typeface="Calibri"/>
                <a:cs typeface="Calibri"/>
              </a:rPr>
              <a:t> </a:t>
            </a:r>
            <a:r>
              <a:rPr lang="en-US" sz="1700" spc="-15" dirty="0">
                <a:latin typeface="Calibri"/>
                <a:cs typeface="Calibri"/>
              </a:rPr>
              <a:t>interrupt).</a:t>
            </a:r>
            <a:endParaRPr lang="en-US" sz="1700" dirty="0">
              <a:latin typeface="Calibri"/>
              <a:cs typeface="Calibri"/>
            </a:endParaRPr>
          </a:p>
          <a:p>
            <a:pPr marL="355600" marR="116205" indent="-342900" algn="just">
              <a:buFont typeface="+mj-lt"/>
              <a:buAutoNum type="arabicPeriod"/>
              <a:tabLst>
                <a:tab pos="288290" algn="l"/>
              </a:tabLst>
            </a:pPr>
            <a:r>
              <a:rPr lang="en-US" sz="1700" spc="-10" dirty="0">
                <a:latin typeface="Calibri"/>
                <a:cs typeface="Calibri"/>
              </a:rPr>
              <a:t>When </a:t>
            </a:r>
            <a:r>
              <a:rPr lang="en-US" sz="1700" spc="-5" dirty="0">
                <a:latin typeface="Calibri"/>
                <a:cs typeface="Calibri"/>
              </a:rPr>
              <a:t>the </a:t>
            </a:r>
            <a:r>
              <a:rPr lang="en-US" sz="1700" spc="-30" dirty="0">
                <a:latin typeface="Calibri"/>
                <a:cs typeface="Calibri"/>
              </a:rPr>
              <a:t>system </a:t>
            </a:r>
            <a:r>
              <a:rPr lang="en-US" sz="1700" spc="-15" dirty="0">
                <a:latin typeface="Calibri"/>
                <a:cs typeface="Calibri"/>
              </a:rPr>
              <a:t>receives </a:t>
            </a:r>
            <a:r>
              <a:rPr lang="en-US" sz="1700" spc="-5" dirty="0">
                <a:latin typeface="Calibri"/>
                <a:cs typeface="Calibri"/>
              </a:rPr>
              <a:t>an </a:t>
            </a:r>
            <a:r>
              <a:rPr lang="en-US" sz="1700" spc="-15" dirty="0">
                <a:latin typeface="Calibri"/>
                <a:cs typeface="Calibri"/>
              </a:rPr>
              <a:t>interrupt, </a:t>
            </a:r>
            <a:r>
              <a:rPr lang="en-US" sz="1700" spc="-5" dirty="0">
                <a:latin typeface="Calibri"/>
                <a:cs typeface="Calibri"/>
              </a:rPr>
              <a:t>it </a:t>
            </a:r>
            <a:r>
              <a:rPr lang="en-US" sz="1700" spc="-20" dirty="0">
                <a:latin typeface="Calibri"/>
                <a:cs typeface="Calibri"/>
              </a:rPr>
              <a:t>gets </a:t>
            </a:r>
            <a:r>
              <a:rPr lang="en-US" sz="1700" spc="-5" dirty="0">
                <a:latin typeface="Calibri"/>
                <a:cs typeface="Calibri"/>
              </a:rPr>
              <a:t>a  number </a:t>
            </a:r>
            <a:r>
              <a:rPr lang="en-US" sz="1700" spc="-15" dirty="0">
                <a:latin typeface="Calibri"/>
                <a:cs typeface="Calibri"/>
              </a:rPr>
              <a:t>from </a:t>
            </a:r>
            <a:r>
              <a:rPr lang="en-US" sz="1700" spc="-5" dirty="0">
                <a:latin typeface="Calibri"/>
                <a:cs typeface="Calibri"/>
              </a:rPr>
              <a:t>the machine </a:t>
            </a:r>
            <a:r>
              <a:rPr lang="en-US" sz="1700" spc="-10" dirty="0">
                <a:latin typeface="Calibri"/>
                <a:cs typeface="Calibri"/>
              </a:rPr>
              <a:t>that </a:t>
            </a:r>
            <a:r>
              <a:rPr lang="en-US" sz="1700" spc="-5" dirty="0">
                <a:latin typeface="Calibri"/>
                <a:cs typeface="Calibri"/>
              </a:rPr>
              <a:t>it uses as an </a:t>
            </a:r>
            <a:r>
              <a:rPr lang="en-US" sz="1700" spc="-10" dirty="0">
                <a:latin typeface="Calibri"/>
                <a:cs typeface="Calibri"/>
              </a:rPr>
              <a:t>offset </a:t>
            </a:r>
            <a:r>
              <a:rPr lang="en-US" sz="1700" spc="-20" dirty="0">
                <a:latin typeface="Calibri"/>
                <a:cs typeface="Calibri"/>
              </a:rPr>
              <a:t>into </a:t>
            </a:r>
            <a:r>
              <a:rPr lang="en-US" sz="1700" spc="-5" dirty="0">
                <a:latin typeface="Calibri"/>
                <a:cs typeface="Calibri"/>
              </a:rPr>
              <a:t>a  </a:t>
            </a:r>
            <a:r>
              <a:rPr lang="en-US" sz="1700" spc="-10" dirty="0">
                <a:latin typeface="Calibri"/>
                <a:cs typeface="Calibri"/>
              </a:rPr>
              <a:t>table </a:t>
            </a:r>
            <a:r>
              <a:rPr lang="en-US" sz="1700" spc="-5" dirty="0">
                <a:latin typeface="Calibri"/>
                <a:cs typeface="Calibri"/>
              </a:rPr>
              <a:t>known </a:t>
            </a:r>
            <a:r>
              <a:rPr lang="en-US" sz="1700" spc="-10" dirty="0">
                <a:latin typeface="Calibri"/>
                <a:cs typeface="Calibri"/>
              </a:rPr>
              <a:t>as </a:t>
            </a:r>
            <a:r>
              <a:rPr lang="en-US" sz="1700" spc="-15" dirty="0">
                <a:latin typeface="Calibri"/>
                <a:cs typeface="Calibri"/>
              </a:rPr>
              <a:t>interrupt</a:t>
            </a:r>
            <a:r>
              <a:rPr lang="en-US" sz="1700" spc="50" dirty="0">
                <a:latin typeface="Calibri"/>
                <a:cs typeface="Calibri"/>
              </a:rPr>
              <a:t> </a:t>
            </a:r>
            <a:r>
              <a:rPr lang="en-US" sz="1700" spc="-45" dirty="0">
                <a:latin typeface="Calibri"/>
                <a:cs typeface="Calibri"/>
              </a:rPr>
              <a:t>vector.</a:t>
            </a:r>
            <a:endParaRPr lang="en-US" sz="1700" dirty="0">
              <a:latin typeface="Calibri"/>
              <a:cs typeface="Calibri"/>
            </a:endParaRPr>
          </a:p>
          <a:p>
            <a:pPr marL="355600" marR="5080" indent="-342900" algn="just">
              <a:buFont typeface="+mj-lt"/>
              <a:buAutoNum type="arabicPeriod"/>
              <a:tabLst>
                <a:tab pos="288290" algn="l"/>
              </a:tabLst>
            </a:pPr>
            <a:r>
              <a:rPr lang="en-US" sz="1700" spc="-10" dirty="0">
                <a:latin typeface="Calibri"/>
                <a:cs typeface="Calibri"/>
              </a:rPr>
              <a:t>The </a:t>
            </a:r>
            <a:r>
              <a:rPr lang="en-US" sz="1700" spc="-20" dirty="0">
                <a:latin typeface="Calibri"/>
                <a:cs typeface="Calibri"/>
              </a:rPr>
              <a:t>contents </a:t>
            </a:r>
            <a:r>
              <a:rPr lang="en-US" sz="1700" spc="-5" dirty="0">
                <a:latin typeface="Calibri"/>
                <a:cs typeface="Calibri"/>
              </a:rPr>
              <a:t>of </a:t>
            </a:r>
            <a:r>
              <a:rPr lang="en-US" sz="1700" spc="-15" dirty="0">
                <a:latin typeface="Calibri"/>
                <a:cs typeface="Calibri"/>
              </a:rPr>
              <a:t>interrupt vector </a:t>
            </a:r>
            <a:r>
              <a:rPr lang="en-US" sz="1700" spc="-10" dirty="0">
                <a:latin typeface="Calibri"/>
                <a:cs typeface="Calibri"/>
              </a:rPr>
              <a:t>vary </a:t>
            </a:r>
            <a:r>
              <a:rPr lang="en-US" sz="1700" spc="-15" dirty="0">
                <a:latin typeface="Calibri"/>
                <a:cs typeface="Calibri"/>
              </a:rPr>
              <a:t>from </a:t>
            </a:r>
            <a:r>
              <a:rPr lang="en-US" sz="1700" spc="-5" dirty="0">
                <a:latin typeface="Calibri"/>
                <a:cs typeface="Calibri"/>
              </a:rPr>
              <a:t>machine </a:t>
            </a:r>
            <a:r>
              <a:rPr lang="en-US" sz="1700" spc="-15" dirty="0">
                <a:latin typeface="Calibri"/>
                <a:cs typeface="Calibri"/>
              </a:rPr>
              <a:t>to  </a:t>
            </a:r>
            <a:r>
              <a:rPr lang="en-US" sz="1700" spc="-5" dirty="0">
                <a:latin typeface="Calibri"/>
                <a:cs typeface="Calibri"/>
              </a:rPr>
              <a:t>machine, but </a:t>
            </a:r>
            <a:r>
              <a:rPr lang="en-US" sz="1700" spc="-10" dirty="0">
                <a:latin typeface="Calibri"/>
                <a:cs typeface="Calibri"/>
              </a:rPr>
              <a:t>they </a:t>
            </a:r>
            <a:r>
              <a:rPr lang="en-US" sz="1700" spc="-5" dirty="0">
                <a:latin typeface="Calibri"/>
                <a:cs typeface="Calibri"/>
              </a:rPr>
              <a:t>usually </a:t>
            </a:r>
            <a:r>
              <a:rPr lang="en-US" sz="1700" spc="-15" dirty="0">
                <a:latin typeface="Calibri"/>
                <a:cs typeface="Calibri"/>
              </a:rPr>
              <a:t>contain </a:t>
            </a:r>
            <a:r>
              <a:rPr lang="en-US" sz="1700" spc="-5" dirty="0">
                <a:latin typeface="Calibri"/>
                <a:cs typeface="Calibri"/>
              </a:rPr>
              <a:t>the </a:t>
            </a:r>
            <a:r>
              <a:rPr lang="en-US" sz="1700" spc="-10" dirty="0">
                <a:latin typeface="Calibri"/>
                <a:cs typeface="Calibri"/>
              </a:rPr>
              <a:t>address </a:t>
            </a:r>
            <a:r>
              <a:rPr lang="en-US" sz="1700" spc="-5" dirty="0">
                <a:latin typeface="Calibri"/>
                <a:cs typeface="Calibri"/>
              </a:rPr>
              <a:t>of the  </a:t>
            </a:r>
            <a:r>
              <a:rPr lang="en-US" sz="1700" spc="-15" dirty="0">
                <a:latin typeface="Calibri"/>
                <a:cs typeface="Calibri"/>
              </a:rPr>
              <a:t>interrupt </a:t>
            </a:r>
            <a:r>
              <a:rPr lang="en-US" sz="1700" spc="-5" dirty="0">
                <a:latin typeface="Calibri"/>
                <a:cs typeface="Calibri"/>
              </a:rPr>
              <a:t>handler </a:t>
            </a:r>
            <a:r>
              <a:rPr lang="en-US" sz="1700" spc="-20" dirty="0">
                <a:latin typeface="Calibri"/>
                <a:cs typeface="Calibri"/>
              </a:rPr>
              <a:t>for </a:t>
            </a:r>
            <a:r>
              <a:rPr lang="en-US" sz="1700" spc="-5" dirty="0">
                <a:latin typeface="Calibri"/>
                <a:cs typeface="Calibri"/>
              </a:rPr>
              <a:t>the </a:t>
            </a:r>
            <a:r>
              <a:rPr lang="en-US" sz="1700" spc="-10" dirty="0">
                <a:latin typeface="Calibri"/>
                <a:cs typeface="Calibri"/>
              </a:rPr>
              <a:t>corresponding </a:t>
            </a:r>
            <a:r>
              <a:rPr lang="en-US" sz="1700" spc="-15" dirty="0">
                <a:latin typeface="Calibri"/>
                <a:cs typeface="Calibri"/>
              </a:rPr>
              <a:t>interrupt </a:t>
            </a:r>
            <a:r>
              <a:rPr lang="en-US" sz="1700" spc="-10" dirty="0">
                <a:latin typeface="Calibri"/>
                <a:cs typeface="Calibri"/>
              </a:rPr>
              <a:t>source,  </a:t>
            </a:r>
            <a:r>
              <a:rPr lang="en-US" sz="1700" spc="-5" dirty="0">
                <a:latin typeface="Calibri"/>
                <a:cs typeface="Calibri"/>
              </a:rPr>
              <a:t>and a </a:t>
            </a:r>
            <a:r>
              <a:rPr lang="en-US" sz="1700" spc="-30" dirty="0">
                <a:latin typeface="Calibri"/>
                <a:cs typeface="Calibri"/>
              </a:rPr>
              <a:t>way </a:t>
            </a:r>
            <a:r>
              <a:rPr lang="en-US" sz="1700" spc="-5" dirty="0">
                <a:latin typeface="Calibri"/>
                <a:cs typeface="Calibri"/>
              </a:rPr>
              <a:t>of finding a </a:t>
            </a:r>
            <a:r>
              <a:rPr lang="en-US" sz="1700" spc="-20" dirty="0">
                <a:latin typeface="Calibri"/>
                <a:cs typeface="Calibri"/>
              </a:rPr>
              <a:t>parameter for </a:t>
            </a:r>
            <a:r>
              <a:rPr lang="en-US" sz="1700" spc="-5" dirty="0">
                <a:latin typeface="Calibri"/>
                <a:cs typeface="Calibri"/>
              </a:rPr>
              <a:t>the </a:t>
            </a:r>
            <a:r>
              <a:rPr lang="en-US" sz="1700" spc="-15" dirty="0">
                <a:latin typeface="Calibri"/>
                <a:cs typeface="Calibri"/>
              </a:rPr>
              <a:t>interrupt</a:t>
            </a:r>
            <a:r>
              <a:rPr lang="en-US" sz="1700" spc="245" dirty="0">
                <a:latin typeface="Calibri"/>
                <a:cs typeface="Calibri"/>
              </a:rPr>
              <a:t> </a:t>
            </a:r>
            <a:r>
              <a:rPr lang="en-US" sz="1700" spc="-35" dirty="0">
                <a:latin typeface="Calibri"/>
                <a:cs typeface="Calibri"/>
              </a:rPr>
              <a:t>handler.</a:t>
            </a:r>
            <a:endParaRPr lang="en-US" sz="1700" dirty="0">
              <a:latin typeface="Calibri"/>
              <a:cs typeface="Calibri"/>
            </a:endParaRPr>
          </a:p>
          <a:p>
            <a:pPr marL="355600" marR="133350" indent="-342900" algn="just">
              <a:buFont typeface="Arial"/>
              <a:buChar char="•"/>
              <a:tabLst>
                <a:tab pos="354965" algn="l"/>
                <a:tab pos="355600" algn="l"/>
              </a:tabLst>
            </a:pPr>
            <a:endParaRPr sz="1700" dirty="0">
              <a:latin typeface="Calibri"/>
              <a:cs typeface="Calibri"/>
            </a:endParaRPr>
          </a:p>
        </p:txBody>
      </p:sp>
      <p:graphicFrame>
        <p:nvGraphicFramePr>
          <p:cNvPr id="5" name="Table 6">
            <a:extLst>
              <a:ext uri="{FF2B5EF4-FFF2-40B4-BE49-F238E27FC236}">
                <a16:creationId xmlns:a16="http://schemas.microsoft.com/office/drawing/2014/main" id="{A304A3DF-6AE3-48CF-89DF-BEC701D898F7}"/>
              </a:ext>
            </a:extLst>
          </p:cNvPr>
          <p:cNvGraphicFramePr>
            <a:graphicFrameLocks noGrp="1"/>
          </p:cNvGraphicFramePr>
          <p:nvPr>
            <p:extLst>
              <p:ext uri="{D42A27DB-BD31-4B8C-83A1-F6EECF244321}">
                <p14:modId xmlns:p14="http://schemas.microsoft.com/office/powerpoint/2010/main" val="1935116578"/>
              </p:ext>
            </p:extLst>
          </p:nvPr>
        </p:nvGraphicFramePr>
        <p:xfrm>
          <a:off x="9478849" y="3209231"/>
          <a:ext cx="2548117" cy="2966720"/>
        </p:xfrm>
        <a:graphic>
          <a:graphicData uri="http://schemas.openxmlformats.org/drawingml/2006/table">
            <a:tbl>
              <a:tblPr firstRow="1" bandRow="1">
                <a:tableStyleId>{5C22544A-7EE6-4342-B048-85BDC9FD1C3A}</a:tableStyleId>
              </a:tblPr>
              <a:tblGrid>
                <a:gridCol w="1037369">
                  <a:extLst>
                    <a:ext uri="{9D8B030D-6E8A-4147-A177-3AD203B41FA5}">
                      <a16:colId xmlns:a16="http://schemas.microsoft.com/office/drawing/2014/main" val="779418382"/>
                    </a:ext>
                  </a:extLst>
                </a:gridCol>
                <a:gridCol w="1510748">
                  <a:extLst>
                    <a:ext uri="{9D8B030D-6E8A-4147-A177-3AD203B41FA5}">
                      <a16:colId xmlns:a16="http://schemas.microsoft.com/office/drawing/2014/main" val="3263209837"/>
                    </a:ext>
                  </a:extLst>
                </a:gridCol>
              </a:tblGrid>
              <a:tr h="370840">
                <a:tc>
                  <a:txBody>
                    <a:bodyPr/>
                    <a:lstStyle/>
                    <a:p>
                      <a:r>
                        <a:rPr lang="en-IN" dirty="0"/>
                        <a:t>INT </a:t>
                      </a:r>
                      <a:r>
                        <a:rPr lang="en-IN" dirty="0" err="1"/>
                        <a:t>Num</a:t>
                      </a:r>
                      <a:endParaRPr lang="en-IN" dirty="0"/>
                    </a:p>
                  </a:txBody>
                  <a:tcPr/>
                </a:tc>
                <a:tc>
                  <a:txBody>
                    <a:bodyPr/>
                    <a:lstStyle/>
                    <a:p>
                      <a:r>
                        <a:rPr lang="en-IN" dirty="0"/>
                        <a:t>INT Handler</a:t>
                      </a:r>
                    </a:p>
                  </a:txBody>
                  <a:tcPr/>
                </a:tc>
                <a:extLst>
                  <a:ext uri="{0D108BD9-81ED-4DB2-BD59-A6C34878D82A}">
                    <a16:rowId xmlns:a16="http://schemas.microsoft.com/office/drawing/2014/main" val="4012645276"/>
                  </a:ext>
                </a:extLst>
              </a:tr>
              <a:tr h="370840">
                <a:tc>
                  <a:txBody>
                    <a:bodyPr/>
                    <a:lstStyle/>
                    <a:p>
                      <a:pPr algn="ctr"/>
                      <a:r>
                        <a:rPr lang="en-IN" dirty="0"/>
                        <a:t>0</a:t>
                      </a:r>
                    </a:p>
                  </a:txBody>
                  <a:tcPr/>
                </a:tc>
                <a:tc>
                  <a:txBody>
                    <a:bodyPr/>
                    <a:lstStyle/>
                    <a:p>
                      <a:r>
                        <a:rPr lang="en-IN" dirty="0" err="1"/>
                        <a:t>Clockintr</a:t>
                      </a:r>
                      <a:endParaRPr lang="en-IN" dirty="0"/>
                    </a:p>
                  </a:txBody>
                  <a:tcPr/>
                </a:tc>
                <a:extLst>
                  <a:ext uri="{0D108BD9-81ED-4DB2-BD59-A6C34878D82A}">
                    <a16:rowId xmlns:a16="http://schemas.microsoft.com/office/drawing/2014/main" val="387558692"/>
                  </a:ext>
                </a:extLst>
              </a:tr>
              <a:tr h="370840">
                <a:tc>
                  <a:txBody>
                    <a:bodyPr/>
                    <a:lstStyle/>
                    <a:p>
                      <a:pPr algn="ctr"/>
                      <a:r>
                        <a:rPr lang="en-IN" dirty="0"/>
                        <a:t>1</a:t>
                      </a:r>
                    </a:p>
                  </a:txBody>
                  <a:tcPr/>
                </a:tc>
                <a:tc>
                  <a:txBody>
                    <a:bodyPr/>
                    <a:lstStyle/>
                    <a:p>
                      <a:r>
                        <a:rPr lang="en-IN" dirty="0" err="1"/>
                        <a:t>diskintr</a:t>
                      </a:r>
                      <a:endParaRPr lang="en-IN" dirty="0"/>
                    </a:p>
                  </a:txBody>
                  <a:tcPr/>
                </a:tc>
                <a:extLst>
                  <a:ext uri="{0D108BD9-81ED-4DB2-BD59-A6C34878D82A}">
                    <a16:rowId xmlns:a16="http://schemas.microsoft.com/office/drawing/2014/main" val="2908265657"/>
                  </a:ext>
                </a:extLst>
              </a:tr>
              <a:tr h="370840">
                <a:tc>
                  <a:txBody>
                    <a:bodyPr/>
                    <a:lstStyle/>
                    <a:p>
                      <a:pPr algn="ctr"/>
                      <a:r>
                        <a:rPr lang="en-IN" dirty="0"/>
                        <a:t>2</a:t>
                      </a:r>
                    </a:p>
                  </a:txBody>
                  <a:tcPr/>
                </a:tc>
                <a:tc>
                  <a:txBody>
                    <a:bodyPr/>
                    <a:lstStyle/>
                    <a:p>
                      <a:r>
                        <a:rPr lang="en-IN" dirty="0" err="1"/>
                        <a:t>ttyintr</a:t>
                      </a:r>
                      <a:endParaRPr lang="en-IN" dirty="0"/>
                    </a:p>
                  </a:txBody>
                  <a:tcPr/>
                </a:tc>
                <a:extLst>
                  <a:ext uri="{0D108BD9-81ED-4DB2-BD59-A6C34878D82A}">
                    <a16:rowId xmlns:a16="http://schemas.microsoft.com/office/drawing/2014/main" val="2492431922"/>
                  </a:ext>
                </a:extLst>
              </a:tr>
              <a:tr h="370840">
                <a:tc>
                  <a:txBody>
                    <a:bodyPr/>
                    <a:lstStyle/>
                    <a:p>
                      <a:pPr algn="ctr"/>
                      <a:r>
                        <a:rPr lang="en-IN" dirty="0"/>
                        <a:t>3</a:t>
                      </a:r>
                    </a:p>
                  </a:txBody>
                  <a:tcPr/>
                </a:tc>
                <a:tc>
                  <a:txBody>
                    <a:bodyPr/>
                    <a:lstStyle/>
                    <a:p>
                      <a:r>
                        <a:rPr lang="en-IN" dirty="0" err="1"/>
                        <a:t>devintr</a:t>
                      </a:r>
                      <a:endParaRPr lang="en-IN" dirty="0"/>
                    </a:p>
                  </a:txBody>
                  <a:tcPr/>
                </a:tc>
                <a:extLst>
                  <a:ext uri="{0D108BD9-81ED-4DB2-BD59-A6C34878D82A}">
                    <a16:rowId xmlns:a16="http://schemas.microsoft.com/office/drawing/2014/main" val="539594023"/>
                  </a:ext>
                </a:extLst>
              </a:tr>
              <a:tr h="370840">
                <a:tc>
                  <a:txBody>
                    <a:bodyPr/>
                    <a:lstStyle/>
                    <a:p>
                      <a:pPr algn="ctr"/>
                      <a:r>
                        <a:rPr lang="en-IN" dirty="0"/>
                        <a:t>4</a:t>
                      </a:r>
                    </a:p>
                  </a:txBody>
                  <a:tcPr/>
                </a:tc>
                <a:tc>
                  <a:txBody>
                    <a:bodyPr/>
                    <a:lstStyle/>
                    <a:p>
                      <a:r>
                        <a:rPr lang="en-IN" dirty="0" err="1"/>
                        <a:t>softintr</a:t>
                      </a:r>
                      <a:endParaRPr lang="en-IN" dirty="0"/>
                    </a:p>
                  </a:txBody>
                  <a:tcPr/>
                </a:tc>
                <a:extLst>
                  <a:ext uri="{0D108BD9-81ED-4DB2-BD59-A6C34878D82A}">
                    <a16:rowId xmlns:a16="http://schemas.microsoft.com/office/drawing/2014/main" val="832069189"/>
                  </a:ext>
                </a:extLst>
              </a:tr>
              <a:tr h="370840">
                <a:tc>
                  <a:txBody>
                    <a:bodyPr/>
                    <a:lstStyle/>
                    <a:p>
                      <a:pPr algn="ctr"/>
                      <a:r>
                        <a:rPr lang="en-IN" dirty="0"/>
                        <a:t>5</a:t>
                      </a:r>
                    </a:p>
                  </a:txBody>
                  <a:tcPr/>
                </a:tc>
                <a:tc>
                  <a:txBody>
                    <a:bodyPr/>
                    <a:lstStyle/>
                    <a:p>
                      <a:r>
                        <a:rPr lang="en-IN" dirty="0" err="1"/>
                        <a:t>Otherintr</a:t>
                      </a:r>
                      <a:endParaRPr lang="en-IN" dirty="0"/>
                    </a:p>
                  </a:txBody>
                  <a:tcPr/>
                </a:tc>
                <a:extLst>
                  <a:ext uri="{0D108BD9-81ED-4DB2-BD59-A6C34878D82A}">
                    <a16:rowId xmlns:a16="http://schemas.microsoft.com/office/drawing/2014/main" val="332285114"/>
                  </a:ext>
                </a:extLst>
              </a:tr>
              <a:tr h="370840">
                <a:tc gridSpan="2">
                  <a:txBody>
                    <a:bodyPr/>
                    <a:lstStyle/>
                    <a:p>
                      <a:pPr algn="ctr"/>
                      <a:r>
                        <a:rPr lang="en-IN" b="1" dirty="0"/>
                        <a:t>Sample INT Vector</a:t>
                      </a:r>
                    </a:p>
                  </a:txBody>
                  <a:tcPr/>
                </a:tc>
                <a:tc hMerge="1">
                  <a:txBody>
                    <a:bodyPr/>
                    <a:lstStyle/>
                    <a:p>
                      <a:endParaRPr lang="en-IN" dirty="0"/>
                    </a:p>
                  </a:txBody>
                  <a:tcPr/>
                </a:tc>
                <a:extLst>
                  <a:ext uri="{0D108BD9-81ED-4DB2-BD59-A6C34878D82A}">
                    <a16:rowId xmlns:a16="http://schemas.microsoft.com/office/drawing/2014/main" val="3173200433"/>
                  </a:ext>
                </a:extLst>
              </a:tr>
            </a:tbl>
          </a:graphicData>
        </a:graphic>
      </p:graphicFrame>
    </p:spTree>
    <p:extLst>
      <p:ext uri="{BB962C8B-B14F-4D97-AF65-F5344CB8AC3E}">
        <p14:creationId xmlns:p14="http://schemas.microsoft.com/office/powerpoint/2010/main" val="48580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object 2">
            <a:extLst>
              <a:ext uri="{FF2B5EF4-FFF2-40B4-BE49-F238E27FC236}">
                <a16:creationId xmlns:a16="http://schemas.microsoft.com/office/drawing/2014/main" id="{C11258EA-A8BD-4C52-A8E0-F9BF5B22FA41}"/>
              </a:ext>
            </a:extLst>
          </p:cNvPr>
          <p:cNvSpPr txBox="1">
            <a:spLocks/>
          </p:cNvSpPr>
          <p:nvPr/>
        </p:nvSpPr>
        <p:spPr>
          <a:xfrm>
            <a:off x="-196184" y="216320"/>
            <a:ext cx="7911033" cy="38151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122295" marR="5080" indent="-2455545">
              <a:lnSpc>
                <a:spcPct val="100000"/>
              </a:lnSpc>
              <a:spcBef>
                <a:spcPts val="95"/>
              </a:spcBef>
            </a:pPr>
            <a:r>
              <a:rPr lang="en-US" sz="2400" b="1" spc="-5" dirty="0">
                <a:solidFill>
                  <a:srgbClr val="C00000"/>
                </a:solidFill>
              </a:rPr>
              <a:t>The </a:t>
            </a:r>
            <a:r>
              <a:rPr lang="en-US" sz="2400" b="1" spc="-30" dirty="0">
                <a:solidFill>
                  <a:srgbClr val="C00000"/>
                </a:solidFill>
              </a:rPr>
              <a:t>kernel </a:t>
            </a:r>
            <a:r>
              <a:rPr lang="en-US" sz="2400" b="1" spc="-40" dirty="0">
                <a:solidFill>
                  <a:srgbClr val="C00000"/>
                </a:solidFill>
              </a:rPr>
              <a:t>invokes </a:t>
            </a:r>
            <a:r>
              <a:rPr lang="en-US" sz="2400" b="1" spc="-5" dirty="0">
                <a:solidFill>
                  <a:srgbClr val="C00000"/>
                </a:solidFill>
              </a:rPr>
              <a:t>the </a:t>
            </a:r>
            <a:r>
              <a:rPr lang="en-US" sz="2400" b="1" spc="-10" dirty="0">
                <a:solidFill>
                  <a:srgbClr val="C00000"/>
                </a:solidFill>
              </a:rPr>
              <a:t>interrupt  </a:t>
            </a:r>
            <a:r>
              <a:rPr lang="en-US" sz="2400" b="1" spc="-60" dirty="0">
                <a:solidFill>
                  <a:srgbClr val="C00000"/>
                </a:solidFill>
              </a:rPr>
              <a:t>handler.</a:t>
            </a:r>
          </a:p>
        </p:txBody>
      </p:sp>
      <p:sp>
        <p:nvSpPr>
          <p:cNvPr id="17" name="object 3">
            <a:extLst>
              <a:ext uri="{FF2B5EF4-FFF2-40B4-BE49-F238E27FC236}">
                <a16:creationId xmlns:a16="http://schemas.microsoft.com/office/drawing/2014/main" id="{DC7334B3-8302-4AD7-8A11-6D6B58697F45}"/>
              </a:ext>
            </a:extLst>
          </p:cNvPr>
          <p:cNvSpPr txBox="1"/>
          <p:nvPr/>
        </p:nvSpPr>
        <p:spPr>
          <a:xfrm>
            <a:off x="886576" y="1039961"/>
            <a:ext cx="7911033" cy="5641929"/>
          </a:xfrm>
          <a:prstGeom prst="rect">
            <a:avLst/>
          </a:prstGeom>
        </p:spPr>
        <p:txBody>
          <a:bodyPr vert="horz" wrap="square" lIns="0" tIns="100965" rIns="0" bIns="0" rtlCol="0">
            <a:spAutoFit/>
          </a:bodyPr>
          <a:lstStyle/>
          <a:p>
            <a:pPr marL="355600" marR="483234" indent="-342900" algn="just">
              <a:buFont typeface="Wingdings" panose="05000000000000000000" pitchFamily="2" charset="2"/>
              <a:buChar char="Ø"/>
              <a:tabLst>
                <a:tab pos="355600" algn="l"/>
              </a:tabLst>
            </a:pPr>
            <a:r>
              <a:rPr spc="-5" dirty="0">
                <a:latin typeface="Calibri"/>
                <a:cs typeface="Calibri"/>
              </a:rPr>
              <a:t>The </a:t>
            </a:r>
            <a:r>
              <a:rPr spc="-20" dirty="0">
                <a:latin typeface="Calibri"/>
                <a:cs typeface="Calibri"/>
              </a:rPr>
              <a:t>kernel </a:t>
            </a:r>
            <a:r>
              <a:rPr spc="-15" dirty="0">
                <a:latin typeface="Calibri"/>
                <a:cs typeface="Calibri"/>
              </a:rPr>
              <a:t>stack </a:t>
            </a:r>
            <a:r>
              <a:rPr spc="-20" dirty="0">
                <a:latin typeface="Calibri"/>
                <a:cs typeface="Calibri"/>
              </a:rPr>
              <a:t>for </a:t>
            </a:r>
            <a:r>
              <a:rPr dirty="0">
                <a:latin typeface="Calibri"/>
                <a:cs typeface="Calibri"/>
              </a:rPr>
              <a:t>the </a:t>
            </a:r>
            <a:r>
              <a:rPr spc="-10" dirty="0">
                <a:latin typeface="Calibri"/>
                <a:cs typeface="Calibri"/>
              </a:rPr>
              <a:t>new </a:t>
            </a:r>
            <a:r>
              <a:rPr spc="-20" dirty="0">
                <a:latin typeface="Calibri"/>
                <a:cs typeface="Calibri"/>
              </a:rPr>
              <a:t>context </a:t>
            </a:r>
            <a:r>
              <a:rPr spc="-25" dirty="0">
                <a:latin typeface="Calibri"/>
                <a:cs typeface="Calibri"/>
              </a:rPr>
              <a:t>layer </a:t>
            </a:r>
            <a:r>
              <a:rPr dirty="0">
                <a:latin typeface="Calibri"/>
                <a:cs typeface="Calibri"/>
              </a:rPr>
              <a:t>is  </a:t>
            </a:r>
            <a:r>
              <a:rPr spc="-10" dirty="0">
                <a:latin typeface="Calibri"/>
                <a:cs typeface="Calibri"/>
              </a:rPr>
              <a:t>logically distinct </a:t>
            </a:r>
            <a:r>
              <a:rPr spc="-15" dirty="0">
                <a:latin typeface="Calibri"/>
                <a:cs typeface="Calibri"/>
              </a:rPr>
              <a:t>from </a:t>
            </a:r>
            <a:r>
              <a:rPr dirty="0">
                <a:latin typeface="Calibri"/>
                <a:cs typeface="Calibri"/>
              </a:rPr>
              <a:t>the </a:t>
            </a:r>
            <a:r>
              <a:rPr spc="-20" dirty="0">
                <a:latin typeface="Calibri"/>
                <a:cs typeface="Calibri"/>
              </a:rPr>
              <a:t>kernel </a:t>
            </a:r>
            <a:r>
              <a:rPr spc="-10" dirty="0">
                <a:latin typeface="Calibri"/>
                <a:cs typeface="Calibri"/>
              </a:rPr>
              <a:t>stack </a:t>
            </a:r>
            <a:r>
              <a:rPr dirty="0">
                <a:latin typeface="Calibri"/>
                <a:cs typeface="Calibri"/>
              </a:rPr>
              <a:t>of the  </a:t>
            </a:r>
            <a:r>
              <a:rPr spc="-10" dirty="0">
                <a:latin typeface="Calibri"/>
                <a:cs typeface="Calibri"/>
              </a:rPr>
              <a:t>previous </a:t>
            </a:r>
            <a:r>
              <a:rPr spc="-20" dirty="0">
                <a:latin typeface="Calibri"/>
                <a:cs typeface="Calibri"/>
              </a:rPr>
              <a:t>context</a:t>
            </a:r>
            <a:r>
              <a:rPr spc="-25" dirty="0">
                <a:latin typeface="Calibri"/>
                <a:cs typeface="Calibri"/>
              </a:rPr>
              <a:t> </a:t>
            </a:r>
            <a:r>
              <a:rPr spc="-65" dirty="0">
                <a:latin typeface="Calibri"/>
                <a:cs typeface="Calibri"/>
              </a:rPr>
              <a:t>layer.</a:t>
            </a:r>
            <a:endParaRPr lang="en-IN" spc="-65" dirty="0">
              <a:latin typeface="Calibri"/>
              <a:cs typeface="Calibri"/>
            </a:endParaRPr>
          </a:p>
          <a:p>
            <a:pPr marL="355600" marR="483234" indent="-342900" algn="just">
              <a:buFont typeface="Wingdings" panose="05000000000000000000" pitchFamily="2" charset="2"/>
              <a:buChar char="Ø"/>
              <a:tabLst>
                <a:tab pos="355600" algn="l"/>
              </a:tabLst>
            </a:pPr>
            <a:endParaRPr dirty="0">
              <a:latin typeface="Calibri"/>
              <a:cs typeface="Calibri"/>
            </a:endParaRPr>
          </a:p>
          <a:p>
            <a:pPr marL="355600" marR="5080" indent="-342900" algn="just">
              <a:buFont typeface="Wingdings" panose="05000000000000000000" pitchFamily="2" charset="2"/>
              <a:buChar char="Ø"/>
              <a:tabLst>
                <a:tab pos="354965" algn="l"/>
                <a:tab pos="355600" algn="l"/>
              </a:tabLst>
            </a:pPr>
            <a:r>
              <a:rPr spc="-5" dirty="0">
                <a:latin typeface="Calibri"/>
                <a:cs typeface="Calibri"/>
              </a:rPr>
              <a:t>Some </a:t>
            </a:r>
            <a:r>
              <a:rPr spc="-10" dirty="0">
                <a:latin typeface="Calibri"/>
                <a:cs typeface="Calibri"/>
              </a:rPr>
              <a:t>implementations </a:t>
            </a:r>
            <a:r>
              <a:rPr dirty="0">
                <a:latin typeface="Calibri"/>
                <a:cs typeface="Calibri"/>
              </a:rPr>
              <a:t>use the </a:t>
            </a:r>
            <a:r>
              <a:rPr spc="-20" dirty="0">
                <a:latin typeface="Calibri"/>
                <a:cs typeface="Calibri"/>
              </a:rPr>
              <a:t>kernel </a:t>
            </a:r>
            <a:r>
              <a:rPr spc="-15" dirty="0">
                <a:latin typeface="Calibri"/>
                <a:cs typeface="Calibri"/>
              </a:rPr>
              <a:t>stack </a:t>
            </a:r>
            <a:r>
              <a:rPr dirty="0">
                <a:latin typeface="Calibri"/>
                <a:cs typeface="Calibri"/>
              </a:rPr>
              <a:t>of  the </a:t>
            </a:r>
            <a:r>
              <a:rPr spc="-20" dirty="0">
                <a:latin typeface="Calibri"/>
                <a:cs typeface="Calibri"/>
              </a:rPr>
              <a:t>executing </a:t>
            </a:r>
            <a:r>
              <a:rPr spc="-10" dirty="0">
                <a:latin typeface="Calibri"/>
                <a:cs typeface="Calibri"/>
              </a:rPr>
              <a:t>process </a:t>
            </a:r>
            <a:r>
              <a:rPr spc="-15" dirty="0">
                <a:latin typeface="Calibri"/>
                <a:cs typeface="Calibri"/>
              </a:rPr>
              <a:t>to </a:t>
            </a:r>
            <a:r>
              <a:rPr spc="-20" dirty="0">
                <a:latin typeface="Calibri"/>
                <a:cs typeface="Calibri"/>
              </a:rPr>
              <a:t>store </a:t>
            </a:r>
            <a:r>
              <a:rPr dirty="0">
                <a:latin typeface="Calibri"/>
                <a:cs typeface="Calibri"/>
              </a:rPr>
              <a:t>the </a:t>
            </a:r>
            <a:r>
              <a:rPr spc="-15" dirty="0">
                <a:latin typeface="Calibri"/>
                <a:cs typeface="Calibri"/>
              </a:rPr>
              <a:t>interrupt  </a:t>
            </a:r>
            <a:r>
              <a:rPr spc="-5" dirty="0">
                <a:latin typeface="Calibri"/>
                <a:cs typeface="Calibri"/>
              </a:rPr>
              <a:t>handler </a:t>
            </a:r>
            <a:r>
              <a:rPr spc="-15" dirty="0">
                <a:latin typeface="Calibri"/>
                <a:cs typeface="Calibri"/>
              </a:rPr>
              <a:t>stack frames, </a:t>
            </a:r>
            <a:r>
              <a:rPr spc="-5" dirty="0">
                <a:latin typeface="Calibri"/>
                <a:cs typeface="Calibri"/>
              </a:rPr>
              <a:t>and </a:t>
            </a:r>
            <a:r>
              <a:rPr dirty="0">
                <a:latin typeface="Calibri"/>
                <a:cs typeface="Calibri"/>
              </a:rPr>
              <a:t>other  </a:t>
            </a:r>
            <a:r>
              <a:rPr spc="-10" dirty="0">
                <a:latin typeface="Calibri"/>
                <a:cs typeface="Calibri"/>
              </a:rPr>
              <a:t>implementations </a:t>
            </a:r>
            <a:r>
              <a:rPr dirty="0">
                <a:latin typeface="Calibri"/>
                <a:cs typeface="Calibri"/>
              </a:rPr>
              <a:t>use a </a:t>
            </a:r>
            <a:r>
              <a:rPr spc="-5" dirty="0">
                <a:latin typeface="Calibri"/>
                <a:cs typeface="Calibri"/>
              </a:rPr>
              <a:t>global </a:t>
            </a:r>
            <a:r>
              <a:rPr spc="-15" dirty="0">
                <a:latin typeface="Calibri"/>
                <a:cs typeface="Calibri"/>
              </a:rPr>
              <a:t>interrupt stack </a:t>
            </a:r>
            <a:r>
              <a:rPr spc="-10" dirty="0">
                <a:latin typeface="Calibri"/>
                <a:cs typeface="Calibri"/>
              </a:rPr>
              <a:t>to  </a:t>
            </a:r>
            <a:r>
              <a:rPr spc="-20" dirty="0">
                <a:latin typeface="Calibri"/>
                <a:cs typeface="Calibri"/>
              </a:rPr>
              <a:t>store </a:t>
            </a:r>
            <a:r>
              <a:rPr dirty="0">
                <a:latin typeface="Calibri"/>
                <a:cs typeface="Calibri"/>
              </a:rPr>
              <a:t>the </a:t>
            </a:r>
            <a:r>
              <a:rPr spc="-15" dirty="0">
                <a:latin typeface="Calibri"/>
                <a:cs typeface="Calibri"/>
              </a:rPr>
              <a:t>frames </a:t>
            </a:r>
            <a:r>
              <a:rPr spc="-20" dirty="0">
                <a:latin typeface="Calibri"/>
                <a:cs typeface="Calibri"/>
              </a:rPr>
              <a:t>for </a:t>
            </a:r>
            <a:r>
              <a:rPr dirty="0">
                <a:latin typeface="Calibri"/>
                <a:cs typeface="Calibri"/>
              </a:rPr>
              <a:t>the </a:t>
            </a:r>
            <a:r>
              <a:rPr spc="-15" dirty="0">
                <a:latin typeface="Calibri"/>
                <a:cs typeface="Calibri"/>
              </a:rPr>
              <a:t>interrupt </a:t>
            </a:r>
            <a:r>
              <a:rPr spc="-10" dirty="0">
                <a:latin typeface="Calibri"/>
                <a:cs typeface="Calibri"/>
              </a:rPr>
              <a:t>handlers that  </a:t>
            </a:r>
            <a:r>
              <a:rPr spc="-15" dirty="0">
                <a:latin typeface="Calibri"/>
                <a:cs typeface="Calibri"/>
              </a:rPr>
              <a:t>are guaranteed to </a:t>
            </a:r>
            <a:r>
              <a:rPr spc="-10" dirty="0">
                <a:latin typeface="Calibri"/>
                <a:cs typeface="Calibri"/>
              </a:rPr>
              <a:t>return </a:t>
            </a:r>
            <a:r>
              <a:rPr spc="-5" dirty="0">
                <a:latin typeface="Calibri"/>
                <a:cs typeface="Calibri"/>
              </a:rPr>
              <a:t>without </a:t>
            </a:r>
            <a:r>
              <a:rPr spc="-10" dirty="0">
                <a:latin typeface="Calibri"/>
                <a:cs typeface="Calibri"/>
              </a:rPr>
              <a:t>switching  </a:t>
            </a:r>
            <a:r>
              <a:rPr spc="-20" dirty="0">
                <a:latin typeface="Calibri"/>
                <a:cs typeface="Calibri"/>
              </a:rPr>
              <a:t>context.</a:t>
            </a:r>
            <a:endParaRPr lang="en-IN" spc="-20" dirty="0">
              <a:latin typeface="Calibri"/>
              <a:cs typeface="Calibri"/>
            </a:endParaRPr>
          </a:p>
          <a:p>
            <a:pPr marL="355600" marR="5080" indent="-342900" algn="just">
              <a:buFont typeface="Wingdings" panose="05000000000000000000" pitchFamily="2" charset="2"/>
              <a:buChar char="Ø"/>
              <a:tabLst>
                <a:tab pos="354965" algn="l"/>
                <a:tab pos="355600" algn="l"/>
              </a:tabLst>
            </a:pPr>
            <a:endParaRPr lang="en-IN" spc="-20" dirty="0">
              <a:latin typeface="Calibri"/>
              <a:cs typeface="Calibri"/>
            </a:endParaRPr>
          </a:p>
          <a:p>
            <a:pPr marL="355600" marR="5080" indent="-342900" algn="just">
              <a:buFont typeface="Wingdings" panose="05000000000000000000" pitchFamily="2" charset="2"/>
              <a:buChar char="Ø"/>
              <a:tabLst>
                <a:tab pos="354965" algn="l"/>
                <a:tab pos="355600" algn="l"/>
              </a:tabLst>
            </a:pPr>
            <a:r>
              <a:rPr lang="en-US" spc="-5" dirty="0">
                <a:latin typeface="Calibri"/>
                <a:cs typeface="Calibri"/>
              </a:rPr>
              <a:t>The </a:t>
            </a:r>
            <a:r>
              <a:rPr lang="en-US" spc="-20" dirty="0">
                <a:latin typeface="Calibri"/>
                <a:cs typeface="Calibri"/>
              </a:rPr>
              <a:t>kernel </a:t>
            </a:r>
            <a:r>
              <a:rPr lang="en-US" spc="-25" dirty="0">
                <a:latin typeface="Calibri"/>
                <a:cs typeface="Calibri"/>
              </a:rPr>
              <a:t>executes </a:t>
            </a:r>
            <a:r>
              <a:rPr lang="en-US" dirty="0">
                <a:latin typeface="Calibri"/>
                <a:cs typeface="Calibri"/>
              </a:rPr>
              <a:t>a </a:t>
            </a:r>
            <a:r>
              <a:rPr lang="en-US" spc="-5" dirty="0">
                <a:latin typeface="Calibri"/>
                <a:cs typeface="Calibri"/>
              </a:rPr>
              <a:t>machine-specific </a:t>
            </a:r>
            <a:r>
              <a:rPr lang="en-US" dirty="0">
                <a:latin typeface="Calibri"/>
                <a:cs typeface="Calibri"/>
              </a:rPr>
              <a:t>sequence of  </a:t>
            </a:r>
            <a:r>
              <a:rPr lang="en-US" spc="-5" dirty="0">
                <a:latin typeface="Calibri"/>
                <a:cs typeface="Calibri"/>
              </a:rPr>
              <a:t>instructions </a:t>
            </a:r>
            <a:r>
              <a:rPr lang="en-US" spc="-10" dirty="0">
                <a:latin typeface="Calibri"/>
                <a:cs typeface="Calibri"/>
              </a:rPr>
              <a:t>that </a:t>
            </a:r>
            <a:r>
              <a:rPr lang="en-US" spc="-20" dirty="0">
                <a:latin typeface="Calibri"/>
                <a:cs typeface="Calibri"/>
              </a:rPr>
              <a:t>restores </a:t>
            </a:r>
            <a:r>
              <a:rPr lang="en-US" dirty="0">
                <a:latin typeface="Calibri"/>
                <a:cs typeface="Calibri"/>
              </a:rPr>
              <a:t>the </a:t>
            </a:r>
            <a:r>
              <a:rPr lang="en-US" spc="-20" dirty="0">
                <a:latin typeface="Calibri"/>
                <a:cs typeface="Calibri"/>
              </a:rPr>
              <a:t>register context </a:t>
            </a:r>
            <a:r>
              <a:rPr lang="en-US" spc="-5" dirty="0">
                <a:latin typeface="Calibri"/>
                <a:cs typeface="Calibri"/>
              </a:rPr>
              <a:t>and  </a:t>
            </a:r>
            <a:r>
              <a:rPr lang="en-US" spc="-20" dirty="0">
                <a:latin typeface="Calibri"/>
                <a:cs typeface="Calibri"/>
              </a:rPr>
              <a:t>kernel </a:t>
            </a:r>
            <a:r>
              <a:rPr lang="en-US" spc="-15" dirty="0">
                <a:latin typeface="Calibri"/>
                <a:cs typeface="Calibri"/>
              </a:rPr>
              <a:t>stack </a:t>
            </a:r>
            <a:r>
              <a:rPr lang="en-US" dirty="0">
                <a:latin typeface="Calibri"/>
                <a:cs typeface="Calibri"/>
              </a:rPr>
              <a:t>of the </a:t>
            </a:r>
            <a:r>
              <a:rPr lang="en-US" spc="-15" dirty="0">
                <a:latin typeface="Calibri"/>
                <a:cs typeface="Calibri"/>
              </a:rPr>
              <a:t>previous </a:t>
            </a:r>
            <a:r>
              <a:rPr lang="en-US" spc="-20" dirty="0">
                <a:latin typeface="Calibri"/>
                <a:cs typeface="Calibri"/>
              </a:rPr>
              <a:t>context </a:t>
            </a:r>
            <a:r>
              <a:rPr lang="en-US" spc="-55" dirty="0">
                <a:latin typeface="Calibri"/>
                <a:cs typeface="Calibri"/>
              </a:rPr>
              <a:t>layer, </a:t>
            </a:r>
            <a:r>
              <a:rPr lang="en-US" dirty="0">
                <a:latin typeface="Calibri"/>
                <a:cs typeface="Calibri"/>
              </a:rPr>
              <a:t>as </a:t>
            </a:r>
            <a:r>
              <a:rPr lang="en-US" spc="-10" dirty="0">
                <a:latin typeface="Calibri"/>
                <a:cs typeface="Calibri"/>
              </a:rPr>
              <a:t>they  </a:t>
            </a:r>
            <a:r>
              <a:rPr lang="en-US" spc="-20" dirty="0">
                <a:latin typeface="Calibri"/>
                <a:cs typeface="Calibri"/>
              </a:rPr>
              <a:t>existed </a:t>
            </a:r>
            <a:r>
              <a:rPr lang="en-US" spc="-15" dirty="0">
                <a:latin typeface="Calibri"/>
                <a:cs typeface="Calibri"/>
              </a:rPr>
              <a:t>at </a:t>
            </a:r>
            <a:r>
              <a:rPr lang="en-US" dirty="0">
                <a:latin typeface="Calibri"/>
                <a:cs typeface="Calibri"/>
              </a:rPr>
              <a:t>the </a:t>
            </a:r>
            <a:r>
              <a:rPr lang="en-US" spc="-5" dirty="0">
                <a:latin typeface="Calibri"/>
                <a:cs typeface="Calibri"/>
              </a:rPr>
              <a:t>time </a:t>
            </a:r>
            <a:r>
              <a:rPr lang="en-US" spc="-10" dirty="0">
                <a:latin typeface="Calibri"/>
                <a:cs typeface="Calibri"/>
              </a:rPr>
              <a:t>of </a:t>
            </a:r>
            <a:r>
              <a:rPr lang="en-US" dirty="0">
                <a:latin typeface="Calibri"/>
                <a:cs typeface="Calibri"/>
              </a:rPr>
              <a:t>the </a:t>
            </a:r>
            <a:r>
              <a:rPr lang="en-US" spc="-15" dirty="0">
                <a:latin typeface="Calibri"/>
                <a:cs typeface="Calibri"/>
              </a:rPr>
              <a:t>interrupt </a:t>
            </a:r>
            <a:r>
              <a:rPr lang="en-US" spc="-5" dirty="0">
                <a:latin typeface="Calibri"/>
                <a:cs typeface="Calibri"/>
              </a:rPr>
              <a:t>and </a:t>
            </a:r>
            <a:r>
              <a:rPr lang="en-US" dirty="0">
                <a:latin typeface="Calibri"/>
                <a:cs typeface="Calibri"/>
              </a:rPr>
              <a:t>then </a:t>
            </a:r>
            <a:r>
              <a:rPr lang="en-US" spc="-15" dirty="0">
                <a:latin typeface="Calibri"/>
                <a:cs typeface="Calibri"/>
              </a:rPr>
              <a:t>resumes  </a:t>
            </a:r>
            <a:r>
              <a:rPr lang="en-US" spc="-20" dirty="0">
                <a:latin typeface="Calibri"/>
                <a:cs typeface="Calibri"/>
              </a:rPr>
              <a:t>execution </a:t>
            </a:r>
            <a:r>
              <a:rPr lang="en-US" dirty="0">
                <a:latin typeface="Calibri"/>
                <a:cs typeface="Calibri"/>
              </a:rPr>
              <a:t>of the </a:t>
            </a:r>
            <a:r>
              <a:rPr lang="en-US" spc="-20" dirty="0">
                <a:latin typeface="Calibri"/>
                <a:cs typeface="Calibri"/>
              </a:rPr>
              <a:t>restored context</a:t>
            </a:r>
            <a:r>
              <a:rPr lang="en-US" spc="-50" dirty="0">
                <a:latin typeface="Calibri"/>
                <a:cs typeface="Calibri"/>
              </a:rPr>
              <a:t> </a:t>
            </a:r>
            <a:r>
              <a:rPr lang="en-US" spc="-65" dirty="0">
                <a:latin typeface="Calibri"/>
                <a:cs typeface="Calibri"/>
              </a:rPr>
              <a:t>layer.</a:t>
            </a:r>
          </a:p>
          <a:p>
            <a:pPr marL="355600" marR="5080" indent="-342900" algn="just">
              <a:buFont typeface="Wingdings" panose="05000000000000000000" pitchFamily="2" charset="2"/>
              <a:buChar char="Ø"/>
              <a:tabLst>
                <a:tab pos="354965" algn="l"/>
                <a:tab pos="355600" algn="l"/>
              </a:tabLst>
            </a:pPr>
            <a:endParaRPr lang="en-US" dirty="0">
              <a:latin typeface="Calibri"/>
              <a:cs typeface="Calibri"/>
            </a:endParaRPr>
          </a:p>
          <a:p>
            <a:pPr marL="355600" marR="332105" indent="-342900" algn="just">
              <a:buFont typeface="Wingdings" panose="05000000000000000000" pitchFamily="2" charset="2"/>
              <a:buChar char="Ø"/>
              <a:tabLst>
                <a:tab pos="354965" algn="l"/>
                <a:tab pos="355600" algn="l"/>
              </a:tabLst>
            </a:pPr>
            <a:r>
              <a:rPr lang="en-US" spc="-5" dirty="0">
                <a:latin typeface="Calibri"/>
                <a:cs typeface="Calibri"/>
              </a:rPr>
              <a:t>The </a:t>
            </a:r>
            <a:r>
              <a:rPr lang="en-US" spc="-15" dirty="0">
                <a:latin typeface="Calibri"/>
                <a:cs typeface="Calibri"/>
              </a:rPr>
              <a:t>behavior </a:t>
            </a:r>
            <a:r>
              <a:rPr lang="en-US" dirty="0">
                <a:latin typeface="Calibri"/>
                <a:cs typeface="Calibri"/>
              </a:rPr>
              <a:t>of the </a:t>
            </a:r>
            <a:r>
              <a:rPr lang="en-US" spc="-10" dirty="0">
                <a:latin typeface="Calibri"/>
                <a:cs typeface="Calibri"/>
              </a:rPr>
              <a:t>process </a:t>
            </a:r>
            <a:r>
              <a:rPr lang="en-US" spc="-25" dirty="0">
                <a:latin typeface="Calibri"/>
                <a:cs typeface="Calibri"/>
              </a:rPr>
              <a:t>may </a:t>
            </a:r>
            <a:r>
              <a:rPr lang="en-US" dirty="0">
                <a:latin typeface="Calibri"/>
                <a:cs typeface="Calibri"/>
              </a:rPr>
              <a:t>be </a:t>
            </a:r>
            <a:r>
              <a:rPr lang="en-US" spc="-15" dirty="0">
                <a:latin typeface="Calibri"/>
                <a:cs typeface="Calibri"/>
              </a:rPr>
              <a:t>affected </a:t>
            </a:r>
            <a:r>
              <a:rPr lang="en-US" spc="-10" dirty="0">
                <a:latin typeface="Calibri"/>
                <a:cs typeface="Calibri"/>
              </a:rPr>
              <a:t>by </a:t>
            </a:r>
            <a:r>
              <a:rPr lang="en-US" dirty="0">
                <a:latin typeface="Calibri"/>
                <a:cs typeface="Calibri"/>
              </a:rPr>
              <a:t>the  </a:t>
            </a:r>
            <a:r>
              <a:rPr lang="en-US" spc="-15" dirty="0">
                <a:latin typeface="Calibri"/>
                <a:cs typeface="Calibri"/>
              </a:rPr>
              <a:t>interrupt </a:t>
            </a:r>
            <a:r>
              <a:rPr lang="en-US" spc="-35" dirty="0">
                <a:latin typeface="Calibri"/>
                <a:cs typeface="Calibri"/>
              </a:rPr>
              <a:t>handler, </a:t>
            </a:r>
            <a:r>
              <a:rPr lang="en-US" dirty="0">
                <a:latin typeface="Calibri"/>
                <a:cs typeface="Calibri"/>
              </a:rPr>
              <a:t>since the </a:t>
            </a:r>
            <a:r>
              <a:rPr lang="en-US" spc="-15" dirty="0">
                <a:latin typeface="Calibri"/>
                <a:cs typeface="Calibri"/>
              </a:rPr>
              <a:t>interrupt </a:t>
            </a:r>
            <a:r>
              <a:rPr lang="en-US" spc="-5" dirty="0">
                <a:latin typeface="Calibri"/>
                <a:cs typeface="Calibri"/>
              </a:rPr>
              <a:t>handler </a:t>
            </a:r>
            <a:r>
              <a:rPr lang="en-US" spc="-25" dirty="0">
                <a:latin typeface="Calibri"/>
                <a:cs typeface="Calibri"/>
              </a:rPr>
              <a:t>may  have </a:t>
            </a:r>
            <a:r>
              <a:rPr lang="en-US" spc="-15" dirty="0">
                <a:latin typeface="Calibri"/>
                <a:cs typeface="Calibri"/>
              </a:rPr>
              <a:t>altered </a:t>
            </a:r>
            <a:r>
              <a:rPr lang="en-US" dirty="0">
                <a:latin typeface="Calibri"/>
                <a:cs typeface="Calibri"/>
              </a:rPr>
              <a:t>the </a:t>
            </a:r>
            <a:r>
              <a:rPr lang="en-US" spc="-10" dirty="0">
                <a:latin typeface="Calibri"/>
                <a:cs typeface="Calibri"/>
              </a:rPr>
              <a:t>global </a:t>
            </a:r>
            <a:r>
              <a:rPr lang="en-US" spc="-20" dirty="0">
                <a:latin typeface="Calibri"/>
                <a:cs typeface="Calibri"/>
              </a:rPr>
              <a:t>kernel </a:t>
            </a:r>
            <a:r>
              <a:rPr lang="en-US" spc="-15" dirty="0">
                <a:latin typeface="Calibri"/>
                <a:cs typeface="Calibri"/>
              </a:rPr>
              <a:t>data </a:t>
            </a:r>
            <a:r>
              <a:rPr lang="en-US" spc="-10" dirty="0">
                <a:latin typeface="Calibri"/>
                <a:cs typeface="Calibri"/>
              </a:rPr>
              <a:t>structures </a:t>
            </a:r>
            <a:r>
              <a:rPr lang="en-US" spc="-5" dirty="0">
                <a:latin typeface="Calibri"/>
                <a:cs typeface="Calibri"/>
              </a:rPr>
              <a:t>and  </a:t>
            </a:r>
            <a:r>
              <a:rPr lang="en-US" spc="-25" dirty="0">
                <a:latin typeface="Calibri"/>
                <a:cs typeface="Calibri"/>
              </a:rPr>
              <a:t>awakened </a:t>
            </a:r>
            <a:r>
              <a:rPr lang="en-US" spc="-5" dirty="0">
                <a:latin typeface="Calibri"/>
                <a:cs typeface="Calibri"/>
              </a:rPr>
              <a:t>sleeping</a:t>
            </a:r>
            <a:r>
              <a:rPr lang="en-US" spc="15" dirty="0">
                <a:latin typeface="Calibri"/>
                <a:cs typeface="Calibri"/>
              </a:rPr>
              <a:t> </a:t>
            </a:r>
            <a:r>
              <a:rPr lang="en-US" spc="-5" dirty="0">
                <a:latin typeface="Calibri"/>
                <a:cs typeface="Calibri"/>
              </a:rPr>
              <a:t>process.</a:t>
            </a:r>
          </a:p>
          <a:p>
            <a:pPr marL="355600" marR="332105" indent="-342900" algn="just">
              <a:buFont typeface="Wingdings" panose="05000000000000000000" pitchFamily="2" charset="2"/>
              <a:buChar char="Ø"/>
              <a:tabLst>
                <a:tab pos="354965" algn="l"/>
                <a:tab pos="355600" algn="l"/>
              </a:tabLst>
            </a:pPr>
            <a:endParaRPr lang="en-US" dirty="0">
              <a:latin typeface="Calibri"/>
              <a:cs typeface="Calibri"/>
            </a:endParaRPr>
          </a:p>
          <a:p>
            <a:pPr marL="355600" marR="760730" indent="-342900" algn="just">
              <a:buFont typeface="Wingdings" panose="05000000000000000000" pitchFamily="2" charset="2"/>
              <a:buChar char="Ø"/>
              <a:tabLst>
                <a:tab pos="354965" algn="l"/>
                <a:tab pos="355600" algn="l"/>
              </a:tabLst>
            </a:pPr>
            <a:r>
              <a:rPr lang="en-US" spc="-5" dirty="0">
                <a:latin typeface="Calibri"/>
                <a:cs typeface="Calibri"/>
              </a:rPr>
              <a:t>Usually </a:t>
            </a:r>
            <a:r>
              <a:rPr lang="en-US" dirty="0">
                <a:latin typeface="Calibri"/>
                <a:cs typeface="Calibri"/>
              </a:rPr>
              <a:t>the </a:t>
            </a:r>
            <a:r>
              <a:rPr lang="en-US" spc="-10" dirty="0">
                <a:latin typeface="Calibri"/>
                <a:cs typeface="Calibri"/>
              </a:rPr>
              <a:t>process continues </a:t>
            </a:r>
            <a:r>
              <a:rPr lang="en-US" spc="-20" dirty="0">
                <a:latin typeface="Calibri"/>
                <a:cs typeface="Calibri"/>
              </a:rPr>
              <a:t>execution </a:t>
            </a:r>
            <a:r>
              <a:rPr lang="en-US" dirty="0">
                <a:latin typeface="Calibri"/>
                <a:cs typeface="Calibri"/>
              </a:rPr>
              <a:t>as </a:t>
            </a:r>
            <a:r>
              <a:rPr lang="en-US" spc="-10" dirty="0">
                <a:latin typeface="Calibri"/>
                <a:cs typeface="Calibri"/>
              </a:rPr>
              <a:t>if </a:t>
            </a:r>
            <a:r>
              <a:rPr lang="en-US" dirty="0">
                <a:latin typeface="Calibri"/>
                <a:cs typeface="Calibri"/>
              </a:rPr>
              <a:t>the  </a:t>
            </a:r>
            <a:r>
              <a:rPr lang="en-US" spc="-15" dirty="0">
                <a:latin typeface="Calibri"/>
                <a:cs typeface="Calibri"/>
              </a:rPr>
              <a:t>interrupt </a:t>
            </a:r>
            <a:r>
              <a:rPr lang="en-US" spc="-5" dirty="0">
                <a:latin typeface="Calibri"/>
                <a:cs typeface="Calibri"/>
              </a:rPr>
              <a:t>had </a:t>
            </a:r>
            <a:r>
              <a:rPr lang="en-US" spc="-10" dirty="0">
                <a:latin typeface="Calibri"/>
                <a:cs typeface="Calibri"/>
              </a:rPr>
              <a:t>never</a:t>
            </a:r>
            <a:r>
              <a:rPr lang="en-US" spc="-5" dirty="0">
                <a:latin typeface="Calibri"/>
                <a:cs typeface="Calibri"/>
              </a:rPr>
              <a:t> happened.</a:t>
            </a:r>
            <a:endParaRPr lang="en-US" dirty="0">
              <a:latin typeface="Calibri"/>
              <a:cs typeface="Calibri"/>
            </a:endParaRPr>
          </a:p>
          <a:p>
            <a:pPr marL="355600" marR="5080" indent="-342900" algn="just">
              <a:buFont typeface="Wingdings" panose="05000000000000000000" pitchFamily="2" charset="2"/>
              <a:buChar char="Ø"/>
              <a:tabLst>
                <a:tab pos="354965" algn="l"/>
                <a:tab pos="355600" algn="l"/>
              </a:tabLst>
            </a:pPr>
            <a:endParaRPr dirty="0">
              <a:latin typeface="Calibri"/>
              <a:cs typeface="Calibri"/>
            </a:endParaRPr>
          </a:p>
        </p:txBody>
      </p:sp>
    </p:spTree>
    <p:extLst>
      <p:ext uri="{BB962C8B-B14F-4D97-AF65-F5344CB8AC3E}">
        <p14:creationId xmlns:p14="http://schemas.microsoft.com/office/powerpoint/2010/main" val="331905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0" name="object 2">
            <a:extLst>
              <a:ext uri="{FF2B5EF4-FFF2-40B4-BE49-F238E27FC236}">
                <a16:creationId xmlns:a16="http://schemas.microsoft.com/office/drawing/2014/main" id="{7EF355FD-187C-4AA0-8978-9BA1F604D045}"/>
              </a:ext>
            </a:extLst>
          </p:cNvPr>
          <p:cNvSpPr/>
          <p:nvPr/>
        </p:nvSpPr>
        <p:spPr>
          <a:xfrm>
            <a:off x="5989983" y="606552"/>
            <a:ext cx="5194852" cy="5644896"/>
          </a:xfrm>
          <a:prstGeom prst="rect">
            <a:avLst/>
          </a:prstGeom>
          <a:blipFill>
            <a:blip r:embed="rId3" cstate="print"/>
            <a:stretch>
              <a:fillRect/>
            </a:stretch>
          </a:blipFill>
        </p:spPr>
        <p:txBody>
          <a:bodyPr wrap="square" lIns="0" tIns="0" rIns="0" bIns="0" rtlCol="0"/>
          <a:lstStyle/>
          <a:p>
            <a:endParaRPr/>
          </a:p>
        </p:txBody>
      </p:sp>
      <p:sp>
        <p:nvSpPr>
          <p:cNvPr id="20" name="object 2">
            <a:extLst>
              <a:ext uri="{FF2B5EF4-FFF2-40B4-BE49-F238E27FC236}">
                <a16:creationId xmlns:a16="http://schemas.microsoft.com/office/drawing/2014/main" id="{483BE08A-E21E-4D80-BC1D-095EFBDC0925}"/>
              </a:ext>
            </a:extLst>
          </p:cNvPr>
          <p:cNvSpPr/>
          <p:nvPr/>
        </p:nvSpPr>
        <p:spPr>
          <a:xfrm>
            <a:off x="416796" y="606552"/>
            <a:ext cx="5522481" cy="517989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4119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object 2">
            <a:extLst>
              <a:ext uri="{FF2B5EF4-FFF2-40B4-BE49-F238E27FC236}">
                <a16:creationId xmlns:a16="http://schemas.microsoft.com/office/drawing/2014/main" id="{E1CACFDC-F4C7-4EE7-BB66-164861FB23F4}"/>
              </a:ext>
            </a:extLst>
          </p:cNvPr>
          <p:cNvSpPr txBox="1">
            <a:spLocks/>
          </p:cNvSpPr>
          <p:nvPr/>
        </p:nvSpPr>
        <p:spPr>
          <a:xfrm>
            <a:off x="372455" y="733357"/>
            <a:ext cx="4943475" cy="38279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2400" b="1" spc="-35" dirty="0">
                <a:solidFill>
                  <a:srgbClr val="C00000"/>
                </a:solidFill>
                <a:latin typeface="Calibri"/>
                <a:cs typeface="Calibri"/>
              </a:rPr>
              <a:t>System </a:t>
            </a:r>
            <a:r>
              <a:rPr lang="en-IN" sz="2400" b="1" spc="-5" dirty="0">
                <a:solidFill>
                  <a:srgbClr val="C00000"/>
                </a:solidFill>
                <a:latin typeface="Calibri"/>
                <a:cs typeface="Calibri"/>
              </a:rPr>
              <a:t>call</a:t>
            </a:r>
            <a:r>
              <a:rPr lang="en-IN" sz="2400" b="1" spc="-95" dirty="0">
                <a:solidFill>
                  <a:srgbClr val="C00000"/>
                </a:solidFill>
                <a:latin typeface="Calibri"/>
                <a:cs typeface="Calibri"/>
              </a:rPr>
              <a:t> </a:t>
            </a:r>
            <a:r>
              <a:rPr lang="en-IN" sz="2400" b="1" spc="-15" dirty="0">
                <a:solidFill>
                  <a:srgbClr val="C00000"/>
                </a:solidFill>
                <a:latin typeface="Calibri"/>
                <a:cs typeface="Calibri"/>
              </a:rPr>
              <a:t>Interface:</a:t>
            </a:r>
            <a:endParaRPr lang="en-IN" sz="2400" b="1" dirty="0">
              <a:solidFill>
                <a:srgbClr val="C00000"/>
              </a:solidFill>
              <a:latin typeface="Calibri"/>
              <a:cs typeface="Calibri"/>
            </a:endParaRPr>
          </a:p>
        </p:txBody>
      </p:sp>
      <p:sp>
        <p:nvSpPr>
          <p:cNvPr id="17" name="object 3">
            <a:extLst>
              <a:ext uri="{FF2B5EF4-FFF2-40B4-BE49-F238E27FC236}">
                <a16:creationId xmlns:a16="http://schemas.microsoft.com/office/drawing/2014/main" id="{EE7A55AE-281F-463B-8083-67C85E9BA0F2}"/>
              </a:ext>
            </a:extLst>
          </p:cNvPr>
          <p:cNvSpPr txBox="1"/>
          <p:nvPr/>
        </p:nvSpPr>
        <p:spPr>
          <a:xfrm>
            <a:off x="364794" y="1242243"/>
            <a:ext cx="4101189" cy="4213973"/>
          </a:xfrm>
          <a:prstGeom prst="rect">
            <a:avLst/>
          </a:prstGeom>
        </p:spPr>
        <p:txBody>
          <a:bodyPr vert="horz" wrap="square" lIns="0" tIns="58419" rIns="0" bIns="0" rtlCol="0">
            <a:spAutoFit/>
          </a:bodyPr>
          <a:lstStyle/>
          <a:p>
            <a:pPr marL="355600" indent="-342900" algn="just">
              <a:buFont typeface="Wingdings" panose="05000000000000000000" pitchFamily="2" charset="2"/>
              <a:buChar char="Ø"/>
              <a:tabLst>
                <a:tab pos="354965" algn="l"/>
                <a:tab pos="355600" algn="l"/>
              </a:tabLst>
            </a:pPr>
            <a:r>
              <a:rPr spc="-5" dirty="0">
                <a:latin typeface="Calibri"/>
                <a:cs typeface="Calibri"/>
              </a:rPr>
              <a:t>The </a:t>
            </a:r>
            <a:r>
              <a:rPr spc="-30" dirty="0">
                <a:latin typeface="Calibri"/>
                <a:cs typeface="Calibri"/>
              </a:rPr>
              <a:t>System </a:t>
            </a:r>
            <a:r>
              <a:rPr spc="-10" dirty="0">
                <a:latin typeface="Calibri"/>
                <a:cs typeface="Calibri"/>
              </a:rPr>
              <a:t>call </a:t>
            </a:r>
            <a:r>
              <a:rPr dirty="0">
                <a:latin typeface="Calibri"/>
                <a:cs typeface="Calibri"/>
              </a:rPr>
              <a:t>is a </a:t>
            </a:r>
            <a:r>
              <a:rPr spc="-5" dirty="0">
                <a:latin typeface="Calibri"/>
                <a:cs typeface="Calibri"/>
              </a:rPr>
              <a:t>normal function </a:t>
            </a:r>
            <a:r>
              <a:rPr spc="-10" dirty="0">
                <a:latin typeface="Calibri"/>
                <a:cs typeface="Calibri"/>
              </a:rPr>
              <a:t>call.</a:t>
            </a:r>
            <a:endParaRPr dirty="0">
              <a:latin typeface="Calibri"/>
              <a:cs typeface="Calibri"/>
            </a:endParaRPr>
          </a:p>
          <a:p>
            <a:pPr marL="355600" marR="5080" indent="-342900" algn="just">
              <a:buFont typeface="Wingdings" panose="05000000000000000000" pitchFamily="2" charset="2"/>
              <a:buChar char="Ø"/>
              <a:tabLst>
                <a:tab pos="354965" algn="l"/>
                <a:tab pos="355600" algn="l"/>
              </a:tabLst>
            </a:pPr>
            <a:r>
              <a:rPr spc="-5" dirty="0">
                <a:latin typeface="Calibri"/>
                <a:cs typeface="Calibri"/>
              </a:rPr>
              <a:t>The usual </a:t>
            </a:r>
            <a:r>
              <a:rPr spc="-10" dirty="0">
                <a:latin typeface="Calibri"/>
                <a:cs typeface="Calibri"/>
              </a:rPr>
              <a:t>calling </a:t>
            </a:r>
            <a:r>
              <a:rPr dirty="0">
                <a:latin typeface="Calibri"/>
                <a:cs typeface="Calibri"/>
              </a:rPr>
              <a:t>sequence </a:t>
            </a:r>
            <a:r>
              <a:rPr spc="-5" dirty="0">
                <a:latin typeface="Calibri"/>
                <a:cs typeface="Calibri"/>
              </a:rPr>
              <a:t>cannot </a:t>
            </a:r>
            <a:r>
              <a:rPr spc="-10" dirty="0">
                <a:latin typeface="Calibri"/>
                <a:cs typeface="Calibri"/>
              </a:rPr>
              <a:t>change </a:t>
            </a:r>
            <a:r>
              <a:rPr dirty="0">
                <a:latin typeface="Calibri"/>
                <a:cs typeface="Calibri"/>
              </a:rPr>
              <a:t>the </a:t>
            </a:r>
            <a:r>
              <a:rPr spc="-5" dirty="0">
                <a:latin typeface="Calibri"/>
                <a:cs typeface="Calibri"/>
              </a:rPr>
              <a:t>mode </a:t>
            </a:r>
            <a:r>
              <a:rPr dirty="0">
                <a:latin typeface="Calibri"/>
                <a:cs typeface="Calibri"/>
              </a:rPr>
              <a:t>of  a </a:t>
            </a:r>
            <a:r>
              <a:rPr spc="-5" dirty="0">
                <a:latin typeface="Calibri"/>
                <a:cs typeface="Calibri"/>
              </a:rPr>
              <a:t>process </a:t>
            </a:r>
            <a:r>
              <a:rPr spc="-15" dirty="0">
                <a:latin typeface="Calibri"/>
                <a:cs typeface="Calibri"/>
              </a:rPr>
              <a:t>from </a:t>
            </a:r>
            <a:r>
              <a:rPr spc="-5" dirty="0">
                <a:latin typeface="Calibri"/>
                <a:cs typeface="Calibri"/>
              </a:rPr>
              <a:t>user </a:t>
            </a:r>
            <a:r>
              <a:rPr spc="-10" dirty="0">
                <a:latin typeface="Calibri"/>
                <a:cs typeface="Calibri"/>
              </a:rPr>
              <a:t>to</a:t>
            </a:r>
            <a:r>
              <a:rPr spc="-30" dirty="0">
                <a:latin typeface="Calibri"/>
                <a:cs typeface="Calibri"/>
              </a:rPr>
              <a:t> </a:t>
            </a:r>
            <a:r>
              <a:rPr spc="-20" dirty="0">
                <a:latin typeface="Calibri"/>
                <a:cs typeface="Calibri"/>
              </a:rPr>
              <a:t>kernel.</a:t>
            </a:r>
            <a:endParaRPr dirty="0">
              <a:latin typeface="Calibri"/>
              <a:cs typeface="Calibri"/>
            </a:endParaRPr>
          </a:p>
          <a:p>
            <a:pPr marL="355600" marR="299720" indent="-342900" algn="just">
              <a:buFont typeface="Wingdings" panose="05000000000000000000" pitchFamily="2" charset="2"/>
              <a:buChar char="Ø"/>
              <a:tabLst>
                <a:tab pos="354965" algn="l"/>
                <a:tab pos="355600" algn="l"/>
              </a:tabLst>
            </a:pPr>
            <a:r>
              <a:rPr spc="-5" dirty="0">
                <a:latin typeface="Calibri"/>
                <a:cs typeface="Calibri"/>
              </a:rPr>
              <a:t>The </a:t>
            </a:r>
            <a:r>
              <a:rPr dirty="0">
                <a:latin typeface="Calibri"/>
                <a:cs typeface="Calibri"/>
              </a:rPr>
              <a:t>C </a:t>
            </a:r>
            <a:r>
              <a:rPr spc="-10" dirty="0">
                <a:latin typeface="Calibri"/>
                <a:cs typeface="Calibri"/>
              </a:rPr>
              <a:t>compiler </a:t>
            </a:r>
            <a:r>
              <a:rPr dirty="0">
                <a:latin typeface="Calibri"/>
                <a:cs typeface="Calibri"/>
              </a:rPr>
              <a:t>uses a </a:t>
            </a:r>
            <a:r>
              <a:rPr spc="-15" dirty="0">
                <a:latin typeface="Calibri"/>
                <a:cs typeface="Calibri"/>
              </a:rPr>
              <a:t>predefined </a:t>
            </a:r>
            <a:r>
              <a:rPr spc="-10" dirty="0">
                <a:latin typeface="Calibri"/>
                <a:cs typeface="Calibri"/>
              </a:rPr>
              <a:t>library </a:t>
            </a:r>
            <a:r>
              <a:rPr dirty="0">
                <a:latin typeface="Calibri"/>
                <a:cs typeface="Calibri"/>
              </a:rPr>
              <a:t>of </a:t>
            </a:r>
            <a:r>
              <a:rPr spc="-10" dirty="0">
                <a:latin typeface="Calibri"/>
                <a:cs typeface="Calibri"/>
              </a:rPr>
              <a:t>functions  that </a:t>
            </a:r>
            <a:r>
              <a:rPr spc="-25" dirty="0">
                <a:latin typeface="Calibri"/>
                <a:cs typeface="Calibri"/>
              </a:rPr>
              <a:t>have </a:t>
            </a:r>
            <a:r>
              <a:rPr dirty="0">
                <a:latin typeface="Calibri"/>
                <a:cs typeface="Calibri"/>
              </a:rPr>
              <a:t>the </a:t>
            </a:r>
            <a:r>
              <a:rPr spc="-5" dirty="0">
                <a:latin typeface="Calibri"/>
                <a:cs typeface="Calibri"/>
              </a:rPr>
              <a:t>names of </a:t>
            </a:r>
            <a:r>
              <a:rPr dirty="0">
                <a:latin typeface="Calibri"/>
                <a:cs typeface="Calibri"/>
              </a:rPr>
              <a:t>the </a:t>
            </a:r>
            <a:r>
              <a:rPr spc="-25" dirty="0">
                <a:latin typeface="Calibri"/>
                <a:cs typeface="Calibri"/>
              </a:rPr>
              <a:t>system </a:t>
            </a:r>
            <a:r>
              <a:rPr spc="-10" dirty="0">
                <a:latin typeface="Calibri"/>
                <a:cs typeface="Calibri"/>
              </a:rPr>
              <a:t>calls, </a:t>
            </a:r>
            <a:r>
              <a:rPr spc="-5" dirty="0">
                <a:latin typeface="Calibri"/>
                <a:cs typeface="Calibri"/>
              </a:rPr>
              <a:t>thus  </a:t>
            </a:r>
            <a:r>
              <a:rPr spc="-10" dirty="0">
                <a:latin typeface="Calibri"/>
                <a:cs typeface="Calibri"/>
              </a:rPr>
              <a:t>resolving </a:t>
            </a:r>
            <a:r>
              <a:rPr dirty="0">
                <a:latin typeface="Calibri"/>
                <a:cs typeface="Calibri"/>
              </a:rPr>
              <a:t>the </a:t>
            </a:r>
            <a:r>
              <a:rPr spc="-30" dirty="0">
                <a:latin typeface="Calibri"/>
                <a:cs typeface="Calibri"/>
              </a:rPr>
              <a:t>system </a:t>
            </a:r>
            <a:r>
              <a:rPr spc="-5" dirty="0">
                <a:latin typeface="Calibri"/>
                <a:cs typeface="Calibri"/>
              </a:rPr>
              <a:t>call </a:t>
            </a:r>
            <a:r>
              <a:rPr spc="-20" dirty="0">
                <a:latin typeface="Calibri"/>
                <a:cs typeface="Calibri"/>
              </a:rPr>
              <a:t>references </a:t>
            </a:r>
            <a:r>
              <a:rPr dirty="0">
                <a:latin typeface="Calibri"/>
                <a:cs typeface="Calibri"/>
              </a:rPr>
              <a:t>in the user  </a:t>
            </a:r>
            <a:r>
              <a:rPr spc="-15" dirty="0">
                <a:latin typeface="Calibri"/>
                <a:cs typeface="Calibri"/>
              </a:rPr>
              <a:t>program.</a:t>
            </a:r>
            <a:endParaRPr dirty="0">
              <a:latin typeface="Calibri"/>
              <a:cs typeface="Calibri"/>
            </a:endParaRPr>
          </a:p>
          <a:p>
            <a:pPr marL="355600" marR="512445" indent="-342900" algn="just">
              <a:buFont typeface="Wingdings" panose="05000000000000000000" pitchFamily="2" charset="2"/>
              <a:buChar char="Ø"/>
              <a:tabLst>
                <a:tab pos="355600" algn="l"/>
              </a:tabLst>
            </a:pPr>
            <a:r>
              <a:rPr spc="-5" dirty="0">
                <a:latin typeface="Calibri"/>
                <a:cs typeface="Calibri"/>
              </a:rPr>
              <a:t>The </a:t>
            </a:r>
            <a:r>
              <a:rPr spc="-15" dirty="0">
                <a:latin typeface="Calibri"/>
                <a:cs typeface="Calibri"/>
              </a:rPr>
              <a:t>library </a:t>
            </a:r>
            <a:r>
              <a:rPr spc="-10" dirty="0">
                <a:latin typeface="Calibri"/>
                <a:cs typeface="Calibri"/>
              </a:rPr>
              <a:t>functions typically </a:t>
            </a:r>
            <a:r>
              <a:rPr spc="-30" dirty="0">
                <a:latin typeface="Calibri"/>
                <a:cs typeface="Calibri"/>
              </a:rPr>
              <a:t>invoke </a:t>
            </a:r>
            <a:r>
              <a:rPr dirty="0">
                <a:latin typeface="Calibri"/>
                <a:cs typeface="Calibri"/>
              </a:rPr>
              <a:t>an </a:t>
            </a:r>
            <a:r>
              <a:rPr spc="-5" dirty="0">
                <a:latin typeface="Calibri"/>
                <a:cs typeface="Calibri"/>
              </a:rPr>
              <a:t>instruction  </a:t>
            </a:r>
            <a:r>
              <a:rPr spc="-10" dirty="0">
                <a:latin typeface="Calibri"/>
                <a:cs typeface="Calibri"/>
              </a:rPr>
              <a:t>that changes </a:t>
            </a:r>
            <a:r>
              <a:rPr dirty="0">
                <a:latin typeface="Calibri"/>
                <a:cs typeface="Calibri"/>
              </a:rPr>
              <a:t>the </a:t>
            </a:r>
            <a:r>
              <a:rPr spc="-5" dirty="0">
                <a:latin typeface="Calibri"/>
                <a:cs typeface="Calibri"/>
              </a:rPr>
              <a:t>process </a:t>
            </a:r>
            <a:r>
              <a:rPr spc="-20" dirty="0">
                <a:latin typeface="Calibri"/>
                <a:cs typeface="Calibri"/>
              </a:rPr>
              <a:t>execution </a:t>
            </a:r>
            <a:r>
              <a:rPr spc="-5" dirty="0">
                <a:latin typeface="Calibri"/>
                <a:cs typeface="Calibri"/>
              </a:rPr>
              <a:t>mode </a:t>
            </a:r>
            <a:r>
              <a:rPr spc="-15" dirty="0">
                <a:latin typeface="Calibri"/>
                <a:cs typeface="Calibri"/>
              </a:rPr>
              <a:t>to </a:t>
            </a:r>
            <a:r>
              <a:rPr spc="-20" dirty="0">
                <a:latin typeface="Calibri"/>
                <a:cs typeface="Calibri"/>
              </a:rPr>
              <a:t>kernel  </a:t>
            </a:r>
            <a:r>
              <a:rPr spc="-5" dirty="0">
                <a:latin typeface="Calibri"/>
                <a:cs typeface="Calibri"/>
              </a:rPr>
              <a:t>mode and causes </a:t>
            </a:r>
            <a:r>
              <a:rPr dirty="0">
                <a:latin typeface="Calibri"/>
                <a:cs typeface="Calibri"/>
              </a:rPr>
              <a:t>the </a:t>
            </a:r>
            <a:r>
              <a:rPr spc="-20" dirty="0">
                <a:latin typeface="Calibri"/>
                <a:cs typeface="Calibri"/>
              </a:rPr>
              <a:t>kernel </a:t>
            </a:r>
            <a:r>
              <a:rPr spc="-15" dirty="0">
                <a:latin typeface="Calibri"/>
                <a:cs typeface="Calibri"/>
              </a:rPr>
              <a:t>to start </a:t>
            </a:r>
            <a:r>
              <a:rPr spc="-20" dirty="0">
                <a:latin typeface="Calibri"/>
                <a:cs typeface="Calibri"/>
              </a:rPr>
              <a:t>executing </a:t>
            </a:r>
            <a:r>
              <a:rPr spc="-5" dirty="0">
                <a:latin typeface="Calibri"/>
                <a:cs typeface="Calibri"/>
              </a:rPr>
              <a:t>code  </a:t>
            </a:r>
            <a:r>
              <a:rPr spc="-20" dirty="0">
                <a:latin typeface="Calibri"/>
                <a:cs typeface="Calibri"/>
              </a:rPr>
              <a:t>for </a:t>
            </a:r>
            <a:r>
              <a:rPr spc="-30" dirty="0">
                <a:latin typeface="Calibri"/>
                <a:cs typeface="Calibri"/>
              </a:rPr>
              <a:t>system</a:t>
            </a:r>
            <a:r>
              <a:rPr spc="10" dirty="0">
                <a:latin typeface="Calibri"/>
                <a:cs typeface="Calibri"/>
              </a:rPr>
              <a:t> </a:t>
            </a:r>
            <a:r>
              <a:rPr spc="-5" dirty="0">
                <a:latin typeface="Calibri"/>
                <a:cs typeface="Calibri"/>
              </a:rPr>
              <a:t>calls.</a:t>
            </a:r>
            <a:endParaRPr dirty="0">
              <a:latin typeface="Calibri"/>
              <a:cs typeface="Calibri"/>
            </a:endParaRPr>
          </a:p>
        </p:txBody>
      </p:sp>
      <p:sp>
        <p:nvSpPr>
          <p:cNvPr id="4" name="object 2">
            <a:extLst>
              <a:ext uri="{FF2B5EF4-FFF2-40B4-BE49-F238E27FC236}">
                <a16:creationId xmlns:a16="http://schemas.microsoft.com/office/drawing/2014/main" id="{F2E066EB-043C-430F-928C-C39132BC69D1}"/>
              </a:ext>
            </a:extLst>
          </p:cNvPr>
          <p:cNvSpPr/>
          <p:nvPr/>
        </p:nvSpPr>
        <p:spPr>
          <a:xfrm>
            <a:off x="5265500" y="1158253"/>
            <a:ext cx="5951790" cy="53477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79288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5592</Words>
  <Application>Microsoft Office PowerPoint</Application>
  <PresentationFormat>Widescreen</PresentationFormat>
  <Paragraphs>477</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Calibri Light</vt:lpstr>
      <vt:lpstr>Courier New</vt:lpstr>
      <vt:lpstr>Lucida Sans Unicode</vt:lpstr>
      <vt:lpstr>LucidaSans-Typewriter83</vt:lpstr>
      <vt:lpstr>NimbusRomNo9L-Regu</vt:lpstr>
      <vt:lpstr>SFMono-Regular</vt:lpstr>
      <vt:lpstr>Times New Roman</vt:lpstr>
      <vt:lpstr>Wingdings</vt:lpstr>
      <vt:lpstr>Office Theme</vt:lpstr>
      <vt:lpstr>CONTEXT OF A PROCESS</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PowerPoint Presentation</vt:lpstr>
      <vt:lpstr>  </vt:lpstr>
      <vt:lpstr>  </vt:lpstr>
      <vt:lpstr>  SWTCH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OF A PROCESS</dc:title>
  <dc:creator>Thirupathi Rao Komati</dc:creator>
  <cp:lastModifiedBy>Thirupathi Rao Komati</cp:lastModifiedBy>
  <cp:revision>38</cp:revision>
  <dcterms:created xsi:type="dcterms:W3CDTF">2020-08-23T17:45:38Z</dcterms:created>
  <dcterms:modified xsi:type="dcterms:W3CDTF">2020-08-25T19:25:38Z</dcterms:modified>
</cp:coreProperties>
</file>