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35" r:id="rId2"/>
    <p:sldId id="459" r:id="rId3"/>
    <p:sldId id="425" r:id="rId4"/>
    <p:sldId id="460" r:id="rId5"/>
    <p:sldId id="461" r:id="rId6"/>
    <p:sldId id="462" r:id="rId7"/>
    <p:sldId id="463" r:id="rId8"/>
    <p:sldId id="465" r:id="rId9"/>
    <p:sldId id="466" r:id="rId10"/>
    <p:sldId id="468" r:id="rId11"/>
    <p:sldId id="469" r:id="rId12"/>
    <p:sldId id="439" r:id="rId13"/>
    <p:sldId id="440" r:id="rId14"/>
    <p:sldId id="450" r:id="rId15"/>
    <p:sldId id="451" r:id="rId16"/>
    <p:sldId id="452" r:id="rId17"/>
    <p:sldId id="453" r:id="rId18"/>
    <p:sldId id="293" r:id="rId19"/>
    <p:sldId id="438" r:id="rId20"/>
    <p:sldId id="437" r:id="rId21"/>
    <p:sldId id="388" r:id="rId22"/>
    <p:sldId id="412" r:id="rId23"/>
    <p:sldId id="414" r:id="rId24"/>
    <p:sldId id="455" r:id="rId25"/>
    <p:sldId id="421" r:id="rId26"/>
    <p:sldId id="457" r:id="rId27"/>
    <p:sldId id="458" r:id="rId28"/>
    <p:sldId id="420" r:id="rId29"/>
    <p:sldId id="431" r:id="rId30"/>
    <p:sldId id="432" r:id="rId31"/>
    <p:sldId id="380" r:id="rId32"/>
    <p:sldId id="416"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72" d="100"/>
          <a:sy n="72" d="100"/>
        </p:scale>
        <p:origin x="68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t>29-08-2020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194C95-0DC0-48B6-8B76-1C43D7B9C652}"/>
              </a:ext>
            </a:extLst>
          </p:cNvPr>
          <p:cNvSpPr>
            <a:spLocks noGrp="1" noChangeArrowheads="1"/>
          </p:cNvSpPr>
          <p:nvPr>
            <p:ph type="sldNum" sz="quarter" idx="5"/>
          </p:nvPr>
        </p:nvSpPr>
        <p:spPr>
          <a:ln/>
        </p:spPr>
        <p:txBody>
          <a:bodyPr/>
          <a:lstStyle/>
          <a:p>
            <a:fld id="{B3812AFB-3668-42CE-BB42-D2AEB89A4BF1}" type="slidenum">
              <a:rPr lang="en-US" altLang="en-US"/>
              <a:pPr/>
              <a:t>12</a:t>
            </a:fld>
            <a:endParaRPr lang="en-US" altLang="en-US"/>
          </a:p>
        </p:txBody>
      </p:sp>
      <p:sp>
        <p:nvSpPr>
          <p:cNvPr id="332802" name="Rectangle 2">
            <a:extLst>
              <a:ext uri="{FF2B5EF4-FFF2-40B4-BE49-F238E27FC236}">
                <a16:creationId xmlns:a16="http://schemas.microsoft.com/office/drawing/2014/main" id="{78D82831-381D-42DC-ADF3-C4B8967AD749}"/>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34293648-1A91-42DB-9CCB-75D2B193B6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6C9629-D607-404B-9CF7-3B79044E4456}"/>
              </a:ext>
            </a:extLst>
          </p:cNvPr>
          <p:cNvSpPr>
            <a:spLocks noGrp="1" noChangeArrowheads="1"/>
          </p:cNvSpPr>
          <p:nvPr>
            <p:ph type="sldNum" sz="quarter" idx="5"/>
          </p:nvPr>
        </p:nvSpPr>
        <p:spPr>
          <a:ln/>
        </p:spPr>
        <p:txBody>
          <a:bodyPr/>
          <a:lstStyle/>
          <a:p>
            <a:fld id="{0609E5CD-8DD5-47A9-ADCC-A0C78D240B6C}" type="slidenum">
              <a:rPr lang="en-US" altLang="en-US"/>
              <a:pPr/>
              <a:t>13</a:t>
            </a:fld>
            <a:endParaRPr lang="en-US" altLang="en-US"/>
          </a:p>
        </p:txBody>
      </p:sp>
      <p:sp>
        <p:nvSpPr>
          <p:cNvPr id="333826" name="Rectangle 2">
            <a:extLst>
              <a:ext uri="{FF2B5EF4-FFF2-40B4-BE49-F238E27FC236}">
                <a16:creationId xmlns:a16="http://schemas.microsoft.com/office/drawing/2014/main" id="{4211CD6C-190C-4531-9117-B23B61B8C672}"/>
              </a:ext>
            </a:extLst>
          </p:cNvPr>
          <p:cNvSpPr>
            <a:spLocks noGrp="1" noRot="1" noChangeAspect="1" noChangeArrowheads="1" noTextEdit="1"/>
          </p:cNvSpPr>
          <p:nvPr>
            <p:ph type="sldImg"/>
          </p:nvPr>
        </p:nvSpPr>
        <p:spPr>
          <a:ln/>
        </p:spPr>
      </p:sp>
      <p:sp>
        <p:nvSpPr>
          <p:cNvPr id="333827" name="Rectangle 3">
            <a:extLst>
              <a:ext uri="{FF2B5EF4-FFF2-40B4-BE49-F238E27FC236}">
                <a16:creationId xmlns:a16="http://schemas.microsoft.com/office/drawing/2014/main" id="{6BD48FDB-983E-42A9-9844-E29C7D4CCD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05D742-C00B-4CAE-A4A2-549E88150D4F}"/>
              </a:ext>
            </a:extLst>
          </p:cNvPr>
          <p:cNvSpPr>
            <a:spLocks noGrp="1" noChangeArrowheads="1"/>
          </p:cNvSpPr>
          <p:nvPr>
            <p:ph type="sldNum" sz="quarter" idx="5"/>
          </p:nvPr>
        </p:nvSpPr>
        <p:spPr>
          <a:ln/>
        </p:spPr>
        <p:txBody>
          <a:bodyPr/>
          <a:lstStyle/>
          <a:p>
            <a:fld id="{A6CEC00F-5B3A-4883-AD6E-52C9600754E1}" type="slidenum">
              <a:rPr lang="en-US" altLang="en-US"/>
              <a:pPr/>
              <a:t>14</a:t>
            </a:fld>
            <a:endParaRPr lang="en-US" altLang="en-US"/>
          </a:p>
        </p:txBody>
      </p:sp>
      <p:sp>
        <p:nvSpPr>
          <p:cNvPr id="334850" name="Rectangle 2">
            <a:extLst>
              <a:ext uri="{FF2B5EF4-FFF2-40B4-BE49-F238E27FC236}">
                <a16:creationId xmlns:a16="http://schemas.microsoft.com/office/drawing/2014/main" id="{6579C81B-2817-4157-915F-BC5B844C4279}"/>
              </a:ext>
            </a:extLst>
          </p:cNvPr>
          <p:cNvSpPr>
            <a:spLocks noGrp="1" noRot="1" noChangeAspect="1" noChangeArrowheads="1" noTextEdit="1"/>
          </p:cNvSpPr>
          <p:nvPr>
            <p:ph type="sldImg"/>
          </p:nvPr>
        </p:nvSpPr>
        <p:spPr>
          <a:ln/>
        </p:spPr>
      </p:sp>
      <p:sp>
        <p:nvSpPr>
          <p:cNvPr id="334851" name="Rectangle 3">
            <a:extLst>
              <a:ext uri="{FF2B5EF4-FFF2-40B4-BE49-F238E27FC236}">
                <a16:creationId xmlns:a16="http://schemas.microsoft.com/office/drawing/2014/main" id="{E263C346-F46C-4C1C-818B-7C0C784413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8AF572-47C3-4BF2-8BE5-C6892A224B49}"/>
              </a:ext>
            </a:extLst>
          </p:cNvPr>
          <p:cNvSpPr>
            <a:spLocks noGrp="1" noChangeArrowheads="1"/>
          </p:cNvSpPr>
          <p:nvPr>
            <p:ph type="sldNum" sz="quarter" idx="5"/>
          </p:nvPr>
        </p:nvSpPr>
        <p:spPr>
          <a:ln/>
        </p:spPr>
        <p:txBody>
          <a:bodyPr/>
          <a:lstStyle/>
          <a:p>
            <a:fld id="{7BFED737-7EEF-439F-B3B2-D2AF26F6CA79}" type="slidenum">
              <a:rPr lang="en-US" altLang="en-US"/>
              <a:pPr/>
              <a:t>15</a:t>
            </a:fld>
            <a:endParaRPr lang="en-US" altLang="en-US"/>
          </a:p>
        </p:txBody>
      </p:sp>
      <p:sp>
        <p:nvSpPr>
          <p:cNvPr id="335874" name="Rectangle 2">
            <a:extLst>
              <a:ext uri="{FF2B5EF4-FFF2-40B4-BE49-F238E27FC236}">
                <a16:creationId xmlns:a16="http://schemas.microsoft.com/office/drawing/2014/main" id="{2DF87C46-6D5B-456F-8C7F-91420BD5D6BC}"/>
              </a:ext>
            </a:extLst>
          </p:cNvPr>
          <p:cNvSpPr>
            <a:spLocks noGrp="1" noRot="1" noChangeAspect="1" noChangeArrowheads="1" noTextEdit="1"/>
          </p:cNvSpPr>
          <p:nvPr>
            <p:ph type="sldImg"/>
          </p:nvPr>
        </p:nvSpPr>
        <p:spPr>
          <a:ln/>
        </p:spPr>
      </p:sp>
      <p:sp>
        <p:nvSpPr>
          <p:cNvPr id="335875" name="Rectangle 3">
            <a:extLst>
              <a:ext uri="{FF2B5EF4-FFF2-40B4-BE49-F238E27FC236}">
                <a16:creationId xmlns:a16="http://schemas.microsoft.com/office/drawing/2014/main" id="{FE2C41D6-019B-4533-989B-A0E1EA4B1E4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5D796F-4E34-4A9E-9C1C-DAEE1308EF47}"/>
              </a:ext>
            </a:extLst>
          </p:cNvPr>
          <p:cNvSpPr>
            <a:spLocks noGrp="1" noChangeArrowheads="1"/>
          </p:cNvSpPr>
          <p:nvPr>
            <p:ph type="sldNum" sz="quarter" idx="5"/>
          </p:nvPr>
        </p:nvSpPr>
        <p:spPr>
          <a:ln/>
        </p:spPr>
        <p:txBody>
          <a:bodyPr/>
          <a:lstStyle/>
          <a:p>
            <a:fld id="{96E70550-3389-436A-9A70-6EF28A50B608}" type="slidenum">
              <a:rPr lang="en-US" altLang="en-US"/>
              <a:pPr/>
              <a:t>16</a:t>
            </a:fld>
            <a:endParaRPr lang="en-US" altLang="en-US"/>
          </a:p>
        </p:txBody>
      </p:sp>
      <p:sp>
        <p:nvSpPr>
          <p:cNvPr id="336898" name="Rectangle 2">
            <a:extLst>
              <a:ext uri="{FF2B5EF4-FFF2-40B4-BE49-F238E27FC236}">
                <a16:creationId xmlns:a16="http://schemas.microsoft.com/office/drawing/2014/main" id="{1EC73456-1800-4F41-8EC9-DA4EFDCF6DAB}"/>
              </a:ext>
            </a:extLst>
          </p:cNvPr>
          <p:cNvSpPr>
            <a:spLocks noGrp="1" noRot="1" noChangeAspect="1" noChangeArrowheads="1" noTextEdit="1"/>
          </p:cNvSpPr>
          <p:nvPr>
            <p:ph type="sldImg"/>
          </p:nvPr>
        </p:nvSpPr>
        <p:spPr>
          <a:ln/>
        </p:spPr>
      </p:sp>
      <p:sp>
        <p:nvSpPr>
          <p:cNvPr id="336899" name="Rectangle 3">
            <a:extLst>
              <a:ext uri="{FF2B5EF4-FFF2-40B4-BE49-F238E27FC236}">
                <a16:creationId xmlns:a16="http://schemas.microsoft.com/office/drawing/2014/main" id="{322F91A7-F1BC-4F8A-B1E8-DEFF7492C25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6EB1B9-F69D-4F9E-B7D1-2BADA8CF4A6A}"/>
              </a:ext>
            </a:extLst>
          </p:cNvPr>
          <p:cNvSpPr>
            <a:spLocks noGrp="1" noChangeArrowheads="1"/>
          </p:cNvSpPr>
          <p:nvPr>
            <p:ph type="sldNum" sz="quarter" idx="5"/>
          </p:nvPr>
        </p:nvSpPr>
        <p:spPr>
          <a:ln/>
        </p:spPr>
        <p:txBody>
          <a:bodyPr/>
          <a:lstStyle/>
          <a:p>
            <a:fld id="{8C30E52D-1F50-43BC-A285-10D26FED15BE}" type="slidenum">
              <a:rPr lang="en-US" altLang="en-US"/>
              <a:pPr/>
              <a:t>17</a:t>
            </a:fld>
            <a:endParaRPr lang="en-US" altLang="en-US"/>
          </a:p>
        </p:txBody>
      </p:sp>
      <p:sp>
        <p:nvSpPr>
          <p:cNvPr id="337922" name="Rectangle 2">
            <a:extLst>
              <a:ext uri="{FF2B5EF4-FFF2-40B4-BE49-F238E27FC236}">
                <a16:creationId xmlns:a16="http://schemas.microsoft.com/office/drawing/2014/main" id="{5D84C424-E178-4AFD-9ACD-5AA203535BE9}"/>
              </a:ext>
            </a:extLst>
          </p:cNvPr>
          <p:cNvSpPr>
            <a:spLocks noGrp="1" noRot="1" noChangeAspect="1" noChangeArrowheads="1" noTextEdit="1"/>
          </p:cNvSpPr>
          <p:nvPr>
            <p:ph type="sldImg"/>
          </p:nvPr>
        </p:nvSpPr>
        <p:spPr>
          <a:ln/>
        </p:spPr>
      </p:sp>
      <p:sp>
        <p:nvSpPr>
          <p:cNvPr id="337923" name="Rectangle 3">
            <a:extLst>
              <a:ext uri="{FF2B5EF4-FFF2-40B4-BE49-F238E27FC236}">
                <a16:creationId xmlns:a16="http://schemas.microsoft.com/office/drawing/2014/main" id="{01BBE32B-AD4B-453A-B509-835EB1BAE6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AA821C-4578-47F7-B2EF-2FF688CEF8C9}"/>
              </a:ext>
            </a:extLst>
          </p:cNvPr>
          <p:cNvSpPr>
            <a:spLocks noGrp="1" noChangeArrowheads="1"/>
          </p:cNvSpPr>
          <p:nvPr>
            <p:ph type="sldNum" sz="quarter" idx="5"/>
          </p:nvPr>
        </p:nvSpPr>
        <p:spPr>
          <a:ln/>
        </p:spPr>
        <p:txBody>
          <a:bodyPr/>
          <a:lstStyle/>
          <a:p>
            <a:fld id="{76188E9A-5425-4385-907D-0BE1DC45779D}" type="slidenum">
              <a:rPr lang="en-US" altLang="en-US"/>
              <a:pPr/>
              <a:t>18</a:t>
            </a:fld>
            <a:endParaRPr lang="en-US" altLang="en-US"/>
          </a:p>
        </p:txBody>
      </p:sp>
      <p:sp>
        <p:nvSpPr>
          <p:cNvPr id="339970" name="Rectangle 2">
            <a:extLst>
              <a:ext uri="{FF2B5EF4-FFF2-40B4-BE49-F238E27FC236}">
                <a16:creationId xmlns:a16="http://schemas.microsoft.com/office/drawing/2014/main" id="{B2EEFD06-9528-43D6-9D18-DEB8AB6A7B26}"/>
              </a:ext>
            </a:extLst>
          </p:cNvPr>
          <p:cNvSpPr>
            <a:spLocks noGrp="1" noRot="1" noChangeAspect="1" noChangeArrowheads="1" noTextEdit="1"/>
          </p:cNvSpPr>
          <p:nvPr>
            <p:ph type="sldImg"/>
          </p:nvPr>
        </p:nvSpPr>
        <p:spPr>
          <a:ln/>
        </p:spPr>
      </p:sp>
      <p:sp>
        <p:nvSpPr>
          <p:cNvPr id="339971" name="Rectangle 3">
            <a:extLst>
              <a:ext uri="{FF2B5EF4-FFF2-40B4-BE49-F238E27FC236}">
                <a16:creationId xmlns:a16="http://schemas.microsoft.com/office/drawing/2014/main" id="{180A9F7A-A408-4D4D-999E-71FA5117943C}"/>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30959" y="2560420"/>
            <a:ext cx="9530080" cy="609398"/>
          </a:xfrm>
          <a:prstGeom prst="rect">
            <a:avLst/>
          </a:prstGeom>
        </p:spPr>
        <p:txBody>
          <a:bodyPr wrap="square" lIns="0" tIns="0" rIns="0" bIns="0">
            <a:spAutoFit/>
          </a:bodyPr>
          <a:lstStyle>
            <a:lvl1pPr>
              <a:defRPr sz="4400" b="0" i="0">
                <a:solidFill>
                  <a:srgbClr val="0000CC"/>
                </a:solidFill>
                <a:latin typeface="Arial"/>
                <a:cs typeface="Aria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8/29/2020</a:t>
            </a:fld>
            <a:endParaRPr lang="en-US"/>
          </a:p>
        </p:txBody>
      </p:sp>
      <p:sp>
        <p:nvSpPr>
          <p:cNvPr id="6" name="Holder 6"/>
          <p:cNvSpPr>
            <a:spLocks noGrp="1"/>
          </p:cNvSpPr>
          <p:nvPr>
            <p:ph type="sldNum" sz="quarter" idx="7"/>
          </p:nvPr>
        </p:nvSpPr>
        <p:spPr/>
        <p:txBody>
          <a:bodyPr lIns="0" tIns="0" rIns="0" bIns="0"/>
          <a:lstStyle>
            <a:lvl1pPr>
              <a:defRPr sz="1400" b="0" i="0">
                <a:solidFill>
                  <a:srgbClr val="7F7F7F"/>
                </a:solidFill>
                <a:latin typeface="Arial"/>
                <a:cs typeface="Arial"/>
              </a:defRPr>
            </a:lvl1pPr>
          </a:lstStyle>
          <a:p>
            <a:pPr marL="136525">
              <a:lnSpc>
                <a:spcPts val="1645"/>
              </a:lnSpc>
            </a:pPr>
            <a:fld id="{81D60167-4931-47E6-BA6A-407CBD079E47}" type="slidenum">
              <a:rPr lang="en-IN" smtClean="0"/>
              <a:pPr marL="136525">
                <a:lnSpc>
                  <a:spcPts val="1645"/>
                </a:lnSpc>
              </a:pPr>
              <a:t>‹#›</a:t>
            </a:fld>
            <a:endParaRPr lang="en-IN" dirty="0"/>
          </a:p>
        </p:txBody>
      </p:sp>
    </p:spTree>
    <p:extLst>
      <p:ext uri="{BB962C8B-B14F-4D97-AF65-F5344CB8AC3E}">
        <p14:creationId xmlns:p14="http://schemas.microsoft.com/office/powerpoint/2010/main" val="319939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t>8/29/2020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t>8/29/2020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r>
              <a:rPr lang="en-US" sz="3200" b="1" kern="1200" dirty="0">
                <a:solidFill>
                  <a:srgbClr val="FFFFFF"/>
                </a:solidFill>
                <a:latin typeface="+mj-lt"/>
                <a:ea typeface="+mj-ea"/>
                <a:cs typeface="+mj-cs"/>
              </a:rPr>
              <a:t>SLEEP &amp; WAKEUP</a:t>
            </a:r>
          </a:p>
        </p:txBody>
      </p:sp>
      <p:sp>
        <p:nvSpPr>
          <p:cNvPr id="52" name="Rectangle 51">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39D8C92-4B87-4FD4-8331-6354BFA39244}"/>
              </a:ext>
            </a:extLst>
          </p:cNvPr>
          <p:cNvSpPr>
            <a:spLocks noGrp="1"/>
          </p:cNvSpPr>
          <p:nvPr>
            <p:ph type="subTitle" idx="1"/>
          </p:nvPr>
        </p:nvSpPr>
        <p:spPr>
          <a:xfrm>
            <a:off x="6582772" y="973908"/>
            <a:ext cx="5053066" cy="404949"/>
          </a:xfrm>
        </p:spPr>
        <p:txBody>
          <a:bodyPr vert="horz" lIns="91440" tIns="45720" rIns="91440" bIns="45720" rtlCol="0">
            <a:normAutofit lnSpcReduction="10000"/>
          </a:bodyPr>
          <a:lstStyle/>
          <a:p>
            <a:r>
              <a:rPr lang="en-US" b="1" dirty="0">
                <a:highlight>
                  <a:srgbClr val="FFFF00"/>
                </a:highlight>
              </a:rPr>
              <a:t>Session 14</a:t>
            </a:r>
          </a:p>
        </p:txBody>
      </p:sp>
      <p:sp>
        <p:nvSpPr>
          <p:cNvPr id="43" name="TextBox 42">
            <a:extLst>
              <a:ext uri="{FF2B5EF4-FFF2-40B4-BE49-F238E27FC236}">
                <a16:creationId xmlns:a16="http://schemas.microsoft.com/office/drawing/2014/main" id="{04A2CE1B-5F51-411F-9E16-45B748054892}"/>
              </a:ext>
            </a:extLst>
          </p:cNvPr>
          <p:cNvSpPr txBox="1"/>
          <p:nvPr/>
        </p:nvSpPr>
        <p:spPr>
          <a:xfrm>
            <a:off x="6570204" y="3671316"/>
            <a:ext cx="5057398" cy="1118398"/>
          </a:xfrm>
          <a:prstGeom prst="rect">
            <a:avLst/>
          </a:prstGeom>
        </p:spPr>
        <p:txBody>
          <a:bodyPr vert="horz" lIns="91440" tIns="45720" rIns="91440" bIns="45720" rtlCol="0">
            <a:normAutofit/>
          </a:bodyPr>
          <a:lstStyle/>
          <a:p>
            <a:pPr algn="ctr">
              <a:lnSpc>
                <a:spcPct val="90000"/>
              </a:lnSpc>
              <a:spcAft>
                <a:spcPts val="1000"/>
              </a:spcAft>
            </a:pPr>
            <a:r>
              <a:rPr lang="en-US" sz="2000" dirty="0">
                <a:effectLst/>
                <a:highlight>
                  <a:srgbClr val="00FFFF"/>
                </a:highlight>
              </a:rPr>
              <a:t>In this session, </a:t>
            </a:r>
            <a:r>
              <a:rPr lang="en-US" sz="2000" dirty="0">
                <a:highlight>
                  <a:srgbClr val="00FFFF"/>
                </a:highlight>
              </a:rPr>
              <a:t>we will u</a:t>
            </a:r>
            <a:r>
              <a:rPr lang="en-US" sz="2000" b="0" i="0" u="none" strike="noStrike" baseline="0" dirty="0">
                <a:highlight>
                  <a:srgbClr val="00FFFF"/>
                </a:highlight>
              </a:rPr>
              <a:t>nderstand and explore the design of sleep and wakeup algorithms </a:t>
            </a:r>
            <a:endParaRPr lang="en-US" sz="2000" dirty="0">
              <a:highlight>
                <a:srgbClr val="00FFFF"/>
              </a:highlight>
            </a:endParaRPr>
          </a:p>
        </p:txBody>
      </p:sp>
    </p:spTree>
    <p:extLst>
      <p:ext uri="{BB962C8B-B14F-4D97-AF65-F5344CB8AC3E}">
        <p14:creationId xmlns:p14="http://schemas.microsoft.com/office/powerpoint/2010/main" val="1035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7650" y="2738120"/>
            <a:ext cx="6609080" cy="695960"/>
          </a:xfrm>
          <a:prstGeom prst="rect">
            <a:avLst/>
          </a:prstGeom>
        </p:spPr>
        <p:txBody>
          <a:bodyPr vert="horz" wrap="square" lIns="0" tIns="12700" rIns="0" bIns="0" rtlCol="0" anchor="ctr">
            <a:spAutoFit/>
          </a:bodyPr>
          <a:lstStyle/>
          <a:p>
            <a:pPr marL="12700">
              <a:lnSpc>
                <a:spcPct val="100000"/>
              </a:lnSpc>
              <a:spcBef>
                <a:spcPts val="100"/>
              </a:spcBef>
            </a:pPr>
            <a:r>
              <a:rPr spc="-5" dirty="0"/>
              <a:t>How to Implement</a:t>
            </a:r>
            <a:r>
              <a:rPr spc="-80" dirty="0"/>
              <a:t> </a:t>
            </a:r>
            <a:r>
              <a:rPr spc="-5" dirty="0"/>
              <a:t>Locking</a:t>
            </a:r>
          </a:p>
        </p:txBody>
      </p:sp>
      <p:sp>
        <p:nvSpPr>
          <p:cNvPr id="3" name="object 3"/>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8451" y="497840"/>
            <a:ext cx="3969385" cy="695960"/>
          </a:xfrm>
          <a:prstGeom prst="rect">
            <a:avLst/>
          </a:prstGeom>
        </p:spPr>
        <p:txBody>
          <a:bodyPr vert="horz" wrap="square" lIns="0" tIns="12700" rIns="0" bIns="0" rtlCol="0" anchor="ctr">
            <a:spAutoFit/>
          </a:bodyPr>
          <a:lstStyle/>
          <a:p>
            <a:pPr marL="12700">
              <a:lnSpc>
                <a:spcPct val="100000"/>
              </a:lnSpc>
              <a:spcBef>
                <a:spcPts val="100"/>
              </a:spcBef>
              <a:tabLst>
                <a:tab pos="1598295" algn="l"/>
              </a:tabLst>
            </a:pPr>
            <a:r>
              <a:rPr spc="5" dirty="0"/>
              <a:t>U</a:t>
            </a:r>
            <a:r>
              <a:rPr dirty="0"/>
              <a:t>s</a:t>
            </a:r>
            <a:r>
              <a:rPr spc="5" dirty="0"/>
              <a:t>i</a:t>
            </a:r>
            <a:r>
              <a:rPr spc="-5" dirty="0"/>
              <a:t>n</a:t>
            </a:r>
            <a:r>
              <a:rPr dirty="0"/>
              <a:t>g	</a:t>
            </a:r>
            <a:r>
              <a:rPr spc="-5" dirty="0"/>
              <a:t>Inte</a:t>
            </a:r>
            <a:r>
              <a:rPr spc="-10" dirty="0"/>
              <a:t>r</a:t>
            </a:r>
            <a:r>
              <a:rPr dirty="0"/>
              <a:t>rupts</a:t>
            </a:r>
          </a:p>
        </p:txBody>
      </p:sp>
      <p:sp>
        <p:nvSpPr>
          <p:cNvPr id="3" name="object 3"/>
          <p:cNvSpPr txBox="1"/>
          <p:nvPr/>
        </p:nvSpPr>
        <p:spPr>
          <a:xfrm>
            <a:off x="2059941" y="3068109"/>
            <a:ext cx="7858125" cy="2830195"/>
          </a:xfrm>
          <a:prstGeom prst="rect">
            <a:avLst/>
          </a:prstGeom>
        </p:spPr>
        <p:txBody>
          <a:bodyPr vert="horz" wrap="square" lIns="0" tIns="102870" rIns="0" bIns="0" rtlCol="0">
            <a:spAutoFit/>
          </a:bodyPr>
          <a:lstStyle/>
          <a:p>
            <a:pPr marL="355600" indent="-342900">
              <a:spcBef>
                <a:spcPts val="810"/>
              </a:spcBef>
              <a:buChar char="•"/>
              <a:tabLst>
                <a:tab pos="354965" algn="l"/>
                <a:tab pos="355600" algn="l"/>
              </a:tabLst>
            </a:pPr>
            <a:r>
              <a:rPr sz="2800" spc="-5" dirty="0">
                <a:solidFill>
                  <a:srgbClr val="3333FF"/>
                </a:solidFill>
                <a:latin typeface="Arial"/>
                <a:cs typeface="Arial"/>
              </a:rPr>
              <a:t>Simple</a:t>
            </a:r>
            <a:endParaRPr sz="2800">
              <a:latin typeface="Arial"/>
              <a:cs typeface="Arial"/>
            </a:endParaRPr>
          </a:p>
          <a:p>
            <a:pPr marL="755650" marR="5080" lvl="1" indent="-285750">
              <a:lnSpc>
                <a:spcPct val="100299"/>
              </a:lnSpc>
              <a:spcBef>
                <a:spcPts val="600"/>
              </a:spcBef>
              <a:buChar char="–"/>
              <a:tabLst>
                <a:tab pos="755650" algn="l"/>
              </a:tabLst>
            </a:pPr>
            <a:r>
              <a:rPr sz="2400" spc="-5" dirty="0">
                <a:latin typeface="Arial"/>
                <a:cs typeface="Arial"/>
              </a:rPr>
              <a:t>When interrupts are </a:t>
            </a:r>
            <a:r>
              <a:rPr sz="2400" spc="-10" dirty="0">
                <a:latin typeface="Arial"/>
                <a:cs typeface="Arial"/>
              </a:rPr>
              <a:t>disabled, context </a:t>
            </a:r>
            <a:r>
              <a:rPr sz="2400" spc="-5" dirty="0">
                <a:latin typeface="Arial"/>
                <a:cs typeface="Arial"/>
              </a:rPr>
              <a:t>switches won’t  </a:t>
            </a:r>
            <a:r>
              <a:rPr sz="2400" spc="-10" dirty="0">
                <a:latin typeface="Arial"/>
                <a:cs typeface="Arial"/>
              </a:rPr>
              <a:t>happen</a:t>
            </a:r>
            <a:endParaRPr sz="2400">
              <a:latin typeface="Arial"/>
              <a:cs typeface="Arial"/>
            </a:endParaRPr>
          </a:p>
          <a:p>
            <a:pPr marL="355600" indent="-342900">
              <a:spcBef>
                <a:spcPts val="710"/>
              </a:spcBef>
              <a:buChar char="•"/>
              <a:tabLst>
                <a:tab pos="354965" algn="l"/>
                <a:tab pos="355600" algn="l"/>
              </a:tabLst>
            </a:pPr>
            <a:r>
              <a:rPr sz="2800" spc="-5" dirty="0">
                <a:solidFill>
                  <a:srgbClr val="3333FF"/>
                </a:solidFill>
                <a:latin typeface="Arial"/>
                <a:cs typeface="Arial"/>
              </a:rPr>
              <a:t>Requires</a:t>
            </a:r>
            <a:r>
              <a:rPr sz="2800" dirty="0">
                <a:solidFill>
                  <a:srgbClr val="3333FF"/>
                </a:solidFill>
                <a:latin typeface="Arial"/>
                <a:cs typeface="Arial"/>
              </a:rPr>
              <a:t> </a:t>
            </a:r>
            <a:r>
              <a:rPr sz="2800" spc="-5" dirty="0">
                <a:solidFill>
                  <a:srgbClr val="3333FF"/>
                </a:solidFill>
                <a:latin typeface="Arial"/>
                <a:cs typeface="Arial"/>
              </a:rPr>
              <a:t>privileges</a:t>
            </a:r>
            <a:endParaRPr sz="2800">
              <a:latin typeface="Arial"/>
              <a:cs typeface="Arial"/>
            </a:endParaRPr>
          </a:p>
          <a:p>
            <a:pPr marL="755650" lvl="1" indent="-285750">
              <a:spcBef>
                <a:spcPts val="610"/>
              </a:spcBef>
              <a:buChar char="–"/>
              <a:tabLst>
                <a:tab pos="755650" algn="l"/>
              </a:tabLst>
            </a:pPr>
            <a:r>
              <a:rPr sz="2400" spc="-5" dirty="0">
                <a:latin typeface="Arial"/>
                <a:cs typeface="Arial"/>
              </a:rPr>
              <a:t>User processes generally cannot disable</a:t>
            </a:r>
            <a:r>
              <a:rPr sz="2400" dirty="0">
                <a:latin typeface="Arial"/>
                <a:cs typeface="Arial"/>
              </a:rPr>
              <a:t> </a:t>
            </a:r>
            <a:r>
              <a:rPr sz="2400" spc="-5" dirty="0">
                <a:latin typeface="Arial"/>
                <a:cs typeface="Arial"/>
              </a:rPr>
              <a:t>interrupts</a:t>
            </a:r>
            <a:endParaRPr sz="2400">
              <a:latin typeface="Arial"/>
              <a:cs typeface="Arial"/>
            </a:endParaRPr>
          </a:p>
          <a:p>
            <a:pPr marL="355600" indent="-342900">
              <a:spcBef>
                <a:spcPts val="710"/>
              </a:spcBef>
              <a:buChar char="•"/>
              <a:tabLst>
                <a:tab pos="354965" algn="l"/>
                <a:tab pos="355600" algn="l"/>
              </a:tabLst>
            </a:pPr>
            <a:r>
              <a:rPr sz="2800" spc="-5" dirty="0">
                <a:solidFill>
                  <a:srgbClr val="3333FF"/>
                </a:solidFill>
                <a:latin typeface="Arial"/>
                <a:cs typeface="Arial"/>
              </a:rPr>
              <a:t>Not suited for </a:t>
            </a:r>
            <a:r>
              <a:rPr sz="2800" dirty="0">
                <a:solidFill>
                  <a:srgbClr val="3333FF"/>
                </a:solidFill>
                <a:latin typeface="Arial"/>
                <a:cs typeface="Arial"/>
              </a:rPr>
              <a:t>multicore</a:t>
            </a:r>
            <a:r>
              <a:rPr sz="2800" spc="50" dirty="0">
                <a:solidFill>
                  <a:srgbClr val="3333FF"/>
                </a:solidFill>
                <a:latin typeface="Arial"/>
                <a:cs typeface="Arial"/>
              </a:rPr>
              <a:t> </a:t>
            </a:r>
            <a:r>
              <a:rPr sz="2800" spc="-5" dirty="0">
                <a:latin typeface="Arial"/>
                <a:cs typeface="Arial"/>
              </a:rPr>
              <a:t>systems</a:t>
            </a:r>
            <a:endParaRPr sz="2800">
              <a:latin typeface="Arial"/>
              <a:cs typeface="Arial"/>
            </a:endParaRPr>
          </a:p>
        </p:txBody>
      </p:sp>
      <p:sp>
        <p:nvSpPr>
          <p:cNvPr id="4" name="object 4"/>
          <p:cNvSpPr txBox="1"/>
          <p:nvPr/>
        </p:nvSpPr>
        <p:spPr>
          <a:xfrm>
            <a:off x="6553200" y="1295400"/>
            <a:ext cx="3048000" cy="1739900"/>
          </a:xfrm>
          <a:prstGeom prst="rect">
            <a:avLst/>
          </a:prstGeom>
          <a:ln w="28393">
            <a:solidFill>
              <a:srgbClr val="00AF4F"/>
            </a:solidFill>
          </a:ln>
        </p:spPr>
        <p:txBody>
          <a:bodyPr vert="horz" wrap="square" lIns="0" tIns="45720" rIns="0" bIns="0" rtlCol="0">
            <a:spAutoFit/>
          </a:bodyPr>
          <a:lstStyle/>
          <a:p>
            <a:pPr marL="90170">
              <a:spcBef>
                <a:spcPts val="360"/>
              </a:spcBef>
            </a:pPr>
            <a:r>
              <a:rPr spc="-15" dirty="0">
                <a:latin typeface="Arial"/>
                <a:cs typeface="Arial"/>
              </a:rPr>
              <a:t>while(1){</a:t>
            </a:r>
            <a:endParaRPr>
              <a:latin typeface="Arial"/>
              <a:cs typeface="Arial"/>
            </a:endParaRPr>
          </a:p>
          <a:p>
            <a:pPr marL="344805" marR="743585"/>
            <a:r>
              <a:rPr spc="-5" dirty="0">
                <a:latin typeface="Arial"/>
                <a:cs typeface="Arial"/>
              </a:rPr>
              <a:t>disable interrupts</a:t>
            </a:r>
            <a:r>
              <a:rPr spc="-90" dirty="0">
                <a:latin typeface="Arial"/>
                <a:cs typeface="Arial"/>
              </a:rPr>
              <a:t> </a:t>
            </a:r>
            <a:r>
              <a:rPr dirty="0">
                <a:latin typeface="Arial"/>
                <a:cs typeface="Arial"/>
              </a:rPr>
              <a:t>()  </a:t>
            </a:r>
            <a:r>
              <a:rPr i="1" spc="-5" dirty="0">
                <a:solidFill>
                  <a:srgbClr val="FF0000"/>
                </a:solidFill>
                <a:latin typeface="Arial"/>
                <a:cs typeface="Arial"/>
              </a:rPr>
              <a:t>critical </a:t>
            </a:r>
            <a:r>
              <a:rPr i="1" dirty="0">
                <a:solidFill>
                  <a:srgbClr val="FF0000"/>
                </a:solidFill>
                <a:latin typeface="Arial"/>
                <a:cs typeface="Arial"/>
              </a:rPr>
              <a:t>section  </a:t>
            </a:r>
            <a:r>
              <a:rPr spc="-10" dirty="0">
                <a:latin typeface="Arial"/>
                <a:cs typeface="Arial"/>
              </a:rPr>
              <a:t>enable </a:t>
            </a:r>
            <a:r>
              <a:rPr spc="-5" dirty="0">
                <a:latin typeface="Arial"/>
                <a:cs typeface="Arial"/>
              </a:rPr>
              <a:t>interrupts </a:t>
            </a:r>
            <a:r>
              <a:rPr dirty="0">
                <a:latin typeface="Arial"/>
                <a:cs typeface="Arial"/>
              </a:rPr>
              <a:t>()  </a:t>
            </a:r>
            <a:r>
              <a:rPr i="1" spc="-10" dirty="0">
                <a:solidFill>
                  <a:srgbClr val="BEBEBE"/>
                </a:solidFill>
                <a:latin typeface="Arial"/>
                <a:cs typeface="Arial"/>
              </a:rPr>
              <a:t>other </a:t>
            </a:r>
            <a:r>
              <a:rPr i="1" spc="-5" dirty="0">
                <a:solidFill>
                  <a:srgbClr val="BEBEBE"/>
                </a:solidFill>
                <a:latin typeface="Arial"/>
                <a:cs typeface="Arial"/>
              </a:rPr>
              <a:t>code</a:t>
            </a:r>
            <a:endParaRPr>
              <a:latin typeface="Arial"/>
              <a:cs typeface="Arial"/>
            </a:endParaRPr>
          </a:p>
          <a:p>
            <a:pPr marL="90170"/>
            <a:r>
              <a:rPr dirty="0">
                <a:latin typeface="Arial"/>
                <a:cs typeface="Arial"/>
              </a:rPr>
              <a:t>}</a:t>
            </a:r>
            <a:endParaRPr>
              <a:latin typeface="Arial"/>
              <a:cs typeface="Arial"/>
            </a:endParaRPr>
          </a:p>
        </p:txBody>
      </p:sp>
      <p:sp>
        <p:nvSpPr>
          <p:cNvPr id="5" name="object 5"/>
          <p:cNvSpPr txBox="1"/>
          <p:nvPr/>
        </p:nvSpPr>
        <p:spPr>
          <a:xfrm>
            <a:off x="8467090" y="1024890"/>
            <a:ext cx="104013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Process</a:t>
            </a:r>
            <a:r>
              <a:rPr spc="-80" dirty="0">
                <a:latin typeface="Arial"/>
                <a:cs typeface="Arial"/>
              </a:rPr>
              <a:t> </a:t>
            </a:r>
            <a:r>
              <a:rPr dirty="0">
                <a:latin typeface="Arial"/>
                <a:cs typeface="Arial"/>
              </a:rPr>
              <a:t>2</a:t>
            </a:r>
            <a:endParaRPr>
              <a:latin typeface="Arial"/>
              <a:cs typeface="Arial"/>
            </a:endParaRPr>
          </a:p>
        </p:txBody>
      </p:sp>
      <p:sp>
        <p:nvSpPr>
          <p:cNvPr id="6" name="object 6"/>
          <p:cNvSpPr/>
          <p:nvPr/>
        </p:nvSpPr>
        <p:spPr>
          <a:xfrm>
            <a:off x="2553969" y="1696720"/>
            <a:ext cx="113030" cy="114300"/>
          </a:xfrm>
          <a:prstGeom prst="rect">
            <a:avLst/>
          </a:prstGeom>
          <a:blipFill>
            <a:blip r:embed="rId2"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2195603" y="1281204"/>
          <a:ext cx="3200400" cy="1739899"/>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val="20000"/>
                    </a:ext>
                  </a:extLst>
                </a:gridCol>
                <a:gridCol w="199390">
                  <a:extLst>
                    <a:ext uri="{9D8B030D-6E8A-4147-A177-3AD203B41FA5}">
                      <a16:colId xmlns:a16="http://schemas.microsoft.com/office/drawing/2014/main" val="20001"/>
                    </a:ext>
                  </a:extLst>
                </a:gridCol>
                <a:gridCol w="2848610">
                  <a:extLst>
                    <a:ext uri="{9D8B030D-6E8A-4147-A177-3AD203B41FA5}">
                      <a16:colId xmlns:a16="http://schemas.microsoft.com/office/drawing/2014/main" val="20002"/>
                    </a:ext>
                  </a:extLst>
                </a:gridCol>
              </a:tblGrid>
              <a:tr h="457835">
                <a:tc>
                  <a:txBody>
                    <a:bodyPr/>
                    <a:lstStyle/>
                    <a:p>
                      <a:pPr>
                        <a:lnSpc>
                          <a:spcPct val="100000"/>
                        </a:lnSpc>
                      </a:pPr>
                      <a:endParaRPr sz="2200">
                        <a:latin typeface="Times New Roman"/>
                        <a:cs typeface="Times New Roman"/>
                      </a:endParaRPr>
                    </a:p>
                  </a:txBody>
                  <a:tcPr marL="0" marR="0" marT="0" marB="0">
                    <a:lnR w="28575">
                      <a:solidFill>
                        <a:srgbClr val="3333FF"/>
                      </a:solidFill>
                      <a:prstDash val="solid"/>
                    </a:lnR>
                    <a:lnB w="9525">
                      <a:solidFill>
                        <a:srgbClr val="FFBF00"/>
                      </a:solidFill>
                      <a:prstDash val="solid"/>
                    </a:lnB>
                  </a:tcPr>
                </a:tc>
                <a:tc gridSpan="2">
                  <a:txBody>
                    <a:bodyPr/>
                    <a:lstStyle/>
                    <a:p>
                      <a:pPr marL="88900">
                        <a:lnSpc>
                          <a:spcPct val="100000"/>
                        </a:lnSpc>
                        <a:spcBef>
                          <a:spcPts val="360"/>
                        </a:spcBef>
                      </a:pPr>
                      <a:r>
                        <a:rPr sz="1800" spc="-10" dirty="0">
                          <a:latin typeface="Arial"/>
                          <a:cs typeface="Arial"/>
                        </a:rPr>
                        <a:t>while(1){</a:t>
                      </a:r>
                      <a:endParaRPr sz="1800">
                        <a:latin typeface="Arial"/>
                        <a:cs typeface="Arial"/>
                      </a:endParaRPr>
                    </a:p>
                  </a:txBody>
                  <a:tcPr marL="0" marR="0" marB="0">
                    <a:lnL w="28575">
                      <a:solidFill>
                        <a:srgbClr val="3333FF"/>
                      </a:solidFill>
                      <a:prstDash val="solid"/>
                    </a:lnL>
                    <a:lnR w="28575">
                      <a:solidFill>
                        <a:srgbClr val="3333FF"/>
                      </a:solidFill>
                      <a:prstDash val="solid"/>
                    </a:lnR>
                    <a:lnT w="28575">
                      <a:solidFill>
                        <a:srgbClr val="3333FF"/>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560704">
                <a:tc>
                  <a:txBody>
                    <a:bodyPr/>
                    <a:lstStyle/>
                    <a:p>
                      <a:pPr>
                        <a:lnSpc>
                          <a:spcPct val="100000"/>
                        </a:lnSpc>
                      </a:pPr>
                      <a:endParaRPr sz="2200">
                        <a:latin typeface="Times New Roman"/>
                        <a:cs typeface="Times New Roman"/>
                      </a:endParaRPr>
                    </a:p>
                  </a:txBody>
                  <a:tcPr marL="0" marR="0" marT="0" marB="0">
                    <a:lnR w="28575">
                      <a:solidFill>
                        <a:srgbClr val="3333FF"/>
                      </a:solidFill>
                      <a:prstDash val="solid"/>
                    </a:lnR>
                    <a:lnT w="9525">
                      <a:solidFill>
                        <a:srgbClr val="FFBF00"/>
                      </a:solidFill>
                      <a:prstDash val="solid"/>
                    </a:lnT>
                    <a:lnB w="9525">
                      <a:solidFill>
                        <a:srgbClr val="FFBF00"/>
                      </a:solidFill>
                      <a:prstDash val="solid"/>
                    </a:lnB>
                  </a:tcPr>
                </a:tc>
                <a:tc>
                  <a:txBody>
                    <a:bodyPr/>
                    <a:lstStyle/>
                    <a:p>
                      <a:pPr>
                        <a:lnSpc>
                          <a:spcPct val="100000"/>
                        </a:lnSpc>
                      </a:pPr>
                      <a:endParaRPr sz="2200">
                        <a:latin typeface="Times New Roman"/>
                        <a:cs typeface="Times New Roman"/>
                      </a:endParaRPr>
                    </a:p>
                  </a:txBody>
                  <a:tcPr marL="0" marR="0" marT="0" marB="0">
                    <a:lnL w="28575">
                      <a:solidFill>
                        <a:srgbClr val="3333FF"/>
                      </a:solidFill>
                      <a:prstDash val="solid"/>
                    </a:lnL>
                    <a:lnB w="9525">
                      <a:solidFill>
                        <a:srgbClr val="FFBF00"/>
                      </a:solidFill>
                      <a:prstDash val="solid"/>
                    </a:lnB>
                  </a:tcPr>
                </a:tc>
                <a:tc rowSpan="2">
                  <a:txBody>
                    <a:bodyPr/>
                    <a:lstStyle/>
                    <a:p>
                      <a:pPr marL="146050">
                        <a:lnSpc>
                          <a:spcPts val="1075"/>
                        </a:lnSpc>
                      </a:pPr>
                      <a:r>
                        <a:rPr sz="1800" spc="-5" dirty="0">
                          <a:latin typeface="Arial"/>
                          <a:cs typeface="Arial"/>
                        </a:rPr>
                        <a:t>disable interrupts</a:t>
                      </a:r>
                      <a:r>
                        <a:rPr sz="1800" spc="-20" dirty="0">
                          <a:latin typeface="Arial"/>
                          <a:cs typeface="Arial"/>
                        </a:rPr>
                        <a:t> </a:t>
                      </a:r>
                      <a:r>
                        <a:rPr sz="1800" dirty="0">
                          <a:latin typeface="Arial"/>
                          <a:cs typeface="Arial"/>
                        </a:rPr>
                        <a:t>()</a:t>
                      </a:r>
                      <a:endParaRPr sz="1800">
                        <a:latin typeface="Arial"/>
                        <a:cs typeface="Arial"/>
                      </a:endParaRPr>
                    </a:p>
                    <a:p>
                      <a:pPr marL="146050" marR="781050">
                        <a:lnSpc>
                          <a:spcPct val="100000"/>
                        </a:lnSpc>
                      </a:pPr>
                      <a:r>
                        <a:rPr sz="1800" i="1" spc="-5" dirty="0">
                          <a:solidFill>
                            <a:srgbClr val="FF0000"/>
                          </a:solidFill>
                          <a:latin typeface="Arial"/>
                          <a:cs typeface="Arial"/>
                        </a:rPr>
                        <a:t>critical section  </a:t>
                      </a:r>
                      <a:r>
                        <a:rPr sz="1800" spc="-10" dirty="0">
                          <a:latin typeface="Arial"/>
                          <a:cs typeface="Arial"/>
                        </a:rPr>
                        <a:t>enable </a:t>
                      </a:r>
                      <a:r>
                        <a:rPr sz="1800" spc="-5" dirty="0">
                          <a:latin typeface="Arial"/>
                          <a:cs typeface="Arial"/>
                        </a:rPr>
                        <a:t>interrupts</a:t>
                      </a:r>
                      <a:r>
                        <a:rPr sz="1800" spc="-65" dirty="0">
                          <a:latin typeface="Arial"/>
                          <a:cs typeface="Arial"/>
                        </a:rPr>
                        <a:t> </a:t>
                      </a:r>
                      <a:r>
                        <a:rPr sz="1800" dirty="0">
                          <a:latin typeface="Arial"/>
                          <a:cs typeface="Arial"/>
                        </a:rPr>
                        <a:t>()  </a:t>
                      </a:r>
                      <a:r>
                        <a:rPr sz="1800" i="1" spc="-5" dirty="0">
                          <a:solidFill>
                            <a:srgbClr val="BEBEBE"/>
                          </a:solidFill>
                          <a:latin typeface="Arial"/>
                          <a:cs typeface="Arial"/>
                        </a:rPr>
                        <a:t>other</a:t>
                      </a:r>
                      <a:r>
                        <a:rPr sz="1800" i="1" spc="-15" dirty="0">
                          <a:solidFill>
                            <a:srgbClr val="BEBEBE"/>
                          </a:solidFill>
                          <a:latin typeface="Arial"/>
                          <a:cs typeface="Arial"/>
                        </a:rPr>
                        <a:t> </a:t>
                      </a:r>
                      <a:r>
                        <a:rPr sz="1800" i="1" spc="-5" dirty="0">
                          <a:solidFill>
                            <a:srgbClr val="BEBEBE"/>
                          </a:solidFill>
                          <a:latin typeface="Arial"/>
                          <a:cs typeface="Arial"/>
                        </a:rPr>
                        <a:t>code</a:t>
                      </a:r>
                      <a:endParaRPr sz="1800">
                        <a:latin typeface="Arial"/>
                        <a:cs typeface="Arial"/>
                      </a:endParaRPr>
                    </a:p>
                  </a:txBody>
                  <a:tcPr marL="0" marR="0" marT="0" marB="0">
                    <a:lnR w="28575">
                      <a:solidFill>
                        <a:srgbClr val="3333FF"/>
                      </a:solidFill>
                      <a:prstDash val="solid"/>
                    </a:lnR>
                    <a:lnB w="28575">
                      <a:solidFill>
                        <a:srgbClr val="3333FF"/>
                      </a:solidFill>
                      <a:prstDash val="solid"/>
                    </a:lnB>
                  </a:tcPr>
                </a:tc>
                <a:extLst>
                  <a:ext uri="{0D108BD9-81ED-4DB2-BD59-A6C34878D82A}">
                    <a16:rowId xmlns:a16="http://schemas.microsoft.com/office/drawing/2014/main" val="10001"/>
                  </a:ext>
                </a:extLst>
              </a:tr>
              <a:tr h="721360">
                <a:tc>
                  <a:txBody>
                    <a:bodyPr/>
                    <a:lstStyle/>
                    <a:p>
                      <a:pPr>
                        <a:lnSpc>
                          <a:spcPct val="100000"/>
                        </a:lnSpc>
                      </a:pPr>
                      <a:endParaRPr sz="2200">
                        <a:latin typeface="Times New Roman"/>
                        <a:cs typeface="Times New Roman"/>
                      </a:endParaRPr>
                    </a:p>
                  </a:txBody>
                  <a:tcPr marL="0" marR="0" marT="0" marB="0">
                    <a:lnR w="28575">
                      <a:solidFill>
                        <a:srgbClr val="3333FF"/>
                      </a:solidFill>
                      <a:prstDash val="solid"/>
                    </a:lnR>
                    <a:lnT w="9525">
                      <a:solidFill>
                        <a:srgbClr val="FFBF00"/>
                      </a:solidFill>
                      <a:prstDash val="solid"/>
                    </a:lnT>
                  </a:tcPr>
                </a:tc>
                <a:tc>
                  <a:txBody>
                    <a:bodyPr/>
                    <a:lstStyle/>
                    <a:p>
                      <a:pPr>
                        <a:lnSpc>
                          <a:spcPct val="100000"/>
                        </a:lnSpc>
                        <a:spcBef>
                          <a:spcPts val="35"/>
                        </a:spcBef>
                      </a:pPr>
                      <a:endParaRPr sz="2700">
                        <a:latin typeface="Times New Roman"/>
                        <a:cs typeface="Times New Roman"/>
                      </a:endParaRPr>
                    </a:p>
                    <a:p>
                      <a:pPr marL="88900">
                        <a:lnSpc>
                          <a:spcPct val="100000"/>
                        </a:lnSpc>
                      </a:pPr>
                      <a:r>
                        <a:rPr sz="1800" dirty="0">
                          <a:latin typeface="Arial"/>
                          <a:cs typeface="Arial"/>
                        </a:rPr>
                        <a:t>}</a:t>
                      </a:r>
                      <a:endParaRPr sz="1800">
                        <a:latin typeface="Arial"/>
                        <a:cs typeface="Arial"/>
                      </a:endParaRPr>
                    </a:p>
                  </a:txBody>
                  <a:tcPr marL="0" marR="0" marT="4445" marB="0">
                    <a:lnL w="28575">
                      <a:solidFill>
                        <a:srgbClr val="3333FF"/>
                      </a:solidFill>
                      <a:prstDash val="solid"/>
                    </a:lnL>
                    <a:lnT w="9525">
                      <a:solidFill>
                        <a:srgbClr val="FFBF00"/>
                      </a:solidFill>
                      <a:prstDash val="solid"/>
                    </a:lnT>
                    <a:lnB w="28575">
                      <a:solidFill>
                        <a:srgbClr val="3333FF"/>
                      </a:solidFill>
                      <a:prstDash val="solid"/>
                    </a:lnB>
                  </a:tcPr>
                </a:tc>
                <a:tc vMerge="1">
                  <a:txBody>
                    <a:bodyPr/>
                    <a:lstStyle/>
                    <a:p>
                      <a:endParaRPr/>
                    </a:p>
                  </a:txBody>
                  <a:tcPr marL="0" marR="0" marT="0" marB="0">
                    <a:lnR w="28575">
                      <a:solidFill>
                        <a:srgbClr val="3333FF"/>
                      </a:solidFill>
                      <a:prstDash val="solid"/>
                    </a:lnR>
                    <a:lnB w="28575">
                      <a:solidFill>
                        <a:srgbClr val="3333FF"/>
                      </a:solidFill>
                      <a:prstDash val="solid"/>
                    </a:lnB>
                  </a:tcPr>
                </a:tc>
                <a:extLst>
                  <a:ext uri="{0D108BD9-81ED-4DB2-BD59-A6C34878D82A}">
                    <a16:rowId xmlns:a16="http://schemas.microsoft.com/office/drawing/2014/main" val="10002"/>
                  </a:ext>
                </a:extLst>
              </a:tr>
            </a:tbl>
          </a:graphicData>
        </a:graphic>
      </p:graphicFrame>
      <p:sp>
        <p:nvSpPr>
          <p:cNvPr id="8" name="object 8"/>
          <p:cNvSpPr txBox="1"/>
          <p:nvPr/>
        </p:nvSpPr>
        <p:spPr>
          <a:xfrm>
            <a:off x="2438400" y="1035050"/>
            <a:ext cx="103886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Process</a:t>
            </a:r>
            <a:r>
              <a:rPr spc="-90" dirty="0">
                <a:latin typeface="Arial"/>
                <a:cs typeface="Arial"/>
              </a:rPr>
              <a:t> </a:t>
            </a:r>
            <a:r>
              <a:rPr dirty="0">
                <a:latin typeface="Arial"/>
                <a:cs typeface="Arial"/>
              </a:rPr>
              <a:t>1</a:t>
            </a:r>
            <a:endParaRPr>
              <a:latin typeface="Arial"/>
              <a:cs typeface="Arial"/>
            </a:endParaRPr>
          </a:p>
        </p:txBody>
      </p:sp>
      <p:sp>
        <p:nvSpPr>
          <p:cNvPr id="9" name="object 9"/>
          <p:cNvSpPr txBox="1"/>
          <p:nvPr/>
        </p:nvSpPr>
        <p:spPr>
          <a:xfrm>
            <a:off x="1753871" y="1567179"/>
            <a:ext cx="431165" cy="299720"/>
          </a:xfrm>
          <a:prstGeom prst="rect">
            <a:avLst/>
          </a:prstGeom>
        </p:spPr>
        <p:txBody>
          <a:bodyPr vert="horz" wrap="square" lIns="0" tIns="12700" rIns="0" bIns="0" rtlCol="0">
            <a:spAutoFit/>
          </a:bodyPr>
          <a:lstStyle/>
          <a:p>
            <a:pPr marL="12700">
              <a:spcBef>
                <a:spcPts val="100"/>
              </a:spcBef>
            </a:pPr>
            <a:r>
              <a:rPr spc="-10" dirty="0">
                <a:solidFill>
                  <a:srgbClr val="FFBF00"/>
                </a:solidFill>
                <a:latin typeface="Arial"/>
                <a:cs typeface="Arial"/>
              </a:rPr>
              <a:t>l</a:t>
            </a:r>
            <a:r>
              <a:rPr spc="-5" dirty="0">
                <a:solidFill>
                  <a:srgbClr val="FFBF00"/>
                </a:solidFill>
                <a:latin typeface="Arial"/>
                <a:cs typeface="Arial"/>
              </a:rPr>
              <a:t>ock</a:t>
            </a:r>
            <a:endParaRPr>
              <a:latin typeface="Arial"/>
              <a:cs typeface="Arial"/>
            </a:endParaRPr>
          </a:p>
        </p:txBody>
      </p:sp>
      <p:sp>
        <p:nvSpPr>
          <p:cNvPr id="10" name="object 10"/>
          <p:cNvSpPr/>
          <p:nvPr/>
        </p:nvSpPr>
        <p:spPr>
          <a:xfrm>
            <a:off x="2553969" y="2259329"/>
            <a:ext cx="113030" cy="11303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524001" y="2129790"/>
            <a:ext cx="685165" cy="299720"/>
          </a:xfrm>
          <a:prstGeom prst="rect">
            <a:avLst/>
          </a:prstGeom>
        </p:spPr>
        <p:txBody>
          <a:bodyPr vert="horz" wrap="square" lIns="0" tIns="12700" rIns="0" bIns="0" rtlCol="0">
            <a:spAutoFit/>
          </a:bodyPr>
          <a:lstStyle/>
          <a:p>
            <a:pPr marL="12700">
              <a:spcBef>
                <a:spcPts val="100"/>
              </a:spcBef>
            </a:pPr>
            <a:r>
              <a:rPr spc="-10" dirty="0">
                <a:solidFill>
                  <a:srgbClr val="FFBF00"/>
                </a:solidFill>
                <a:latin typeface="Arial"/>
                <a:cs typeface="Arial"/>
              </a:rPr>
              <a:t>unlock</a:t>
            </a:r>
            <a:endParaRPr>
              <a:latin typeface="Arial"/>
              <a:cs typeface="Arial"/>
            </a:endParaRPr>
          </a:p>
        </p:txBody>
      </p:sp>
      <p:sp>
        <p:nvSpPr>
          <p:cNvPr id="12" name="object 12"/>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11ED8BD-1993-4A6A-BB55-DAEA134382D8}"/>
              </a:ext>
            </a:extLst>
          </p:cNvPr>
          <p:cNvSpPr>
            <a:spLocks noGrp="1" noChangeArrowheads="1"/>
          </p:cNvSpPr>
          <p:nvPr>
            <p:ph type="title"/>
          </p:nvPr>
        </p:nvSpPr>
        <p:spPr>
          <a:xfrm>
            <a:off x="359229" y="4535"/>
            <a:ext cx="10515600" cy="1325563"/>
          </a:xfrm>
        </p:spPr>
        <p:txBody>
          <a:bodyPr/>
          <a:lstStyle/>
          <a:p>
            <a:r>
              <a:rPr lang="en-US" altLang="en-US"/>
              <a:t>Semaphore</a:t>
            </a:r>
          </a:p>
        </p:txBody>
      </p:sp>
      <p:sp>
        <p:nvSpPr>
          <p:cNvPr id="57347" name="Rectangle 3">
            <a:extLst>
              <a:ext uri="{FF2B5EF4-FFF2-40B4-BE49-F238E27FC236}">
                <a16:creationId xmlns:a16="http://schemas.microsoft.com/office/drawing/2014/main" id="{571AFF5C-8DC7-45A2-95E1-E24480102869}"/>
              </a:ext>
            </a:extLst>
          </p:cNvPr>
          <p:cNvSpPr>
            <a:spLocks noGrp="1" noChangeArrowheads="1"/>
          </p:cNvSpPr>
          <p:nvPr>
            <p:ph type="body" idx="1"/>
          </p:nvPr>
        </p:nvSpPr>
        <p:spPr>
          <a:xfrm>
            <a:off x="2135187" y="1177926"/>
            <a:ext cx="7921625" cy="5254625"/>
          </a:xfrm>
        </p:spPr>
        <p:txBody>
          <a:bodyPr>
            <a:normAutofit/>
          </a:bodyPr>
          <a:lstStyle/>
          <a:p>
            <a:pPr>
              <a:lnSpc>
                <a:spcPct val="90000"/>
              </a:lnSpc>
            </a:pPr>
            <a:r>
              <a:rPr lang="en-US" altLang="en-US" sz="2000" dirty="0"/>
              <a:t>Synchronization tool that does not require busy waiting </a:t>
            </a:r>
            <a:endParaRPr lang="en-US" altLang="en-US" sz="2000" i="1" dirty="0">
              <a:solidFill>
                <a:schemeClr val="tx2"/>
              </a:solidFill>
            </a:endParaRPr>
          </a:p>
          <a:p>
            <a:pPr>
              <a:lnSpc>
                <a:spcPct val="90000"/>
              </a:lnSpc>
            </a:pPr>
            <a:r>
              <a:rPr lang="en-US" altLang="en-US" sz="2000" dirty="0"/>
              <a:t>Semaphore </a:t>
            </a:r>
            <a:r>
              <a:rPr lang="en-US" altLang="en-US" sz="2000" i="1" dirty="0"/>
              <a:t>S</a:t>
            </a:r>
            <a:r>
              <a:rPr lang="en-US" altLang="en-US" sz="2000" dirty="0"/>
              <a:t> – integer variable</a:t>
            </a:r>
          </a:p>
          <a:p>
            <a:pPr>
              <a:lnSpc>
                <a:spcPct val="90000"/>
              </a:lnSpc>
            </a:pPr>
            <a:r>
              <a:rPr lang="en-US" altLang="en-US" sz="2000" dirty="0"/>
              <a:t>Two standard operations modify </a:t>
            </a:r>
            <a:r>
              <a:rPr lang="en-US" altLang="en-US" sz="2000" dirty="0">
                <a:solidFill>
                  <a:srgbClr val="0000FF"/>
                </a:solidFill>
              </a:rPr>
              <a:t>S: wait()</a:t>
            </a:r>
            <a:r>
              <a:rPr lang="en-US" altLang="en-US" sz="2000" dirty="0"/>
              <a:t> and </a:t>
            </a:r>
            <a:r>
              <a:rPr lang="en-US" altLang="en-US" sz="2000" dirty="0">
                <a:solidFill>
                  <a:srgbClr val="0000FF"/>
                </a:solidFill>
              </a:rPr>
              <a:t>signal()</a:t>
            </a:r>
          </a:p>
          <a:p>
            <a:pPr lvl="1">
              <a:lnSpc>
                <a:spcPct val="90000"/>
              </a:lnSpc>
            </a:pPr>
            <a:r>
              <a:rPr lang="en-US" altLang="en-US" sz="2000" dirty="0"/>
              <a:t>Originally called </a:t>
            </a:r>
            <a:r>
              <a:rPr lang="en-US" altLang="en-US" sz="2000" dirty="0">
                <a:solidFill>
                  <a:srgbClr val="0000FF"/>
                </a:solidFill>
              </a:rPr>
              <a:t>P()</a:t>
            </a:r>
            <a:r>
              <a:rPr lang="en-US" altLang="en-US" sz="2000" dirty="0"/>
              <a:t> and</a:t>
            </a:r>
            <a:r>
              <a:rPr lang="en-US" altLang="en-US" sz="2000" i="1" dirty="0"/>
              <a:t> </a:t>
            </a:r>
            <a:r>
              <a:rPr lang="en-US" altLang="en-US" sz="2000" dirty="0">
                <a:solidFill>
                  <a:srgbClr val="0000FF"/>
                </a:solidFill>
              </a:rPr>
              <a:t>V()</a:t>
            </a:r>
          </a:p>
          <a:p>
            <a:pPr>
              <a:lnSpc>
                <a:spcPct val="90000"/>
              </a:lnSpc>
            </a:pPr>
            <a:r>
              <a:rPr lang="en-US" altLang="en-US" sz="2000" dirty="0"/>
              <a:t>Less complicated</a:t>
            </a:r>
          </a:p>
          <a:p>
            <a:pPr>
              <a:lnSpc>
                <a:spcPct val="90000"/>
              </a:lnSpc>
            </a:pPr>
            <a:r>
              <a:rPr lang="en-US" altLang="en-US" sz="2000" dirty="0"/>
              <a:t>Can only be accessed via two indivisible (atomic) operations</a:t>
            </a:r>
          </a:p>
          <a:p>
            <a:pPr lvl="1">
              <a:lnSpc>
                <a:spcPct val="90000"/>
              </a:lnSpc>
            </a:pPr>
            <a:r>
              <a:rPr lang="en-US" altLang="en-US" sz="2000" dirty="0">
                <a:solidFill>
                  <a:srgbClr val="0000FF"/>
                </a:solidFill>
                <a:sym typeface="Symbol" panose="05050102010706020507" pitchFamily="18" charset="2"/>
              </a:rPr>
              <a:t>wait (S) { </a:t>
            </a:r>
          </a:p>
          <a:p>
            <a:pPr lvl="1">
              <a:lnSpc>
                <a:spcPct val="90000"/>
              </a:lnSpc>
              <a:buFont typeface="Monotype Sorts" pitchFamily="2" charset="2"/>
              <a:buNone/>
            </a:pPr>
            <a:r>
              <a:rPr lang="en-US" altLang="en-US" sz="2000" dirty="0">
                <a:solidFill>
                  <a:srgbClr val="0000FF"/>
                </a:solidFill>
                <a:sym typeface="Symbol" panose="05050102010706020507" pitchFamily="18" charset="2"/>
              </a:rPr>
              <a:t>           while S &lt;= 0</a:t>
            </a:r>
          </a:p>
          <a:p>
            <a:pPr lvl="1">
              <a:lnSpc>
                <a:spcPct val="90000"/>
              </a:lnSpc>
              <a:buFont typeface="Monotype Sorts" pitchFamily="2" charset="2"/>
              <a:buNone/>
            </a:pPr>
            <a:r>
              <a:rPr lang="en-US" altLang="en-US" sz="2000" dirty="0">
                <a:solidFill>
                  <a:srgbClr val="0000FF"/>
                </a:solidFill>
                <a:sym typeface="Symbol" panose="05050102010706020507" pitchFamily="18" charset="2"/>
              </a:rPr>
              <a:t>		          ; // no-op</a:t>
            </a:r>
          </a:p>
          <a:p>
            <a:pPr lvl="1">
              <a:lnSpc>
                <a:spcPct val="90000"/>
              </a:lnSpc>
              <a:buFont typeface="Monotype Sorts" pitchFamily="2" charset="2"/>
              <a:buNone/>
            </a:pPr>
            <a:r>
              <a:rPr lang="en-US" altLang="en-US" sz="2000" dirty="0">
                <a:solidFill>
                  <a:srgbClr val="0000FF"/>
                </a:solidFill>
                <a:sym typeface="Symbol" panose="05050102010706020507" pitchFamily="18" charset="2"/>
              </a:rPr>
              <a:t>              S--;</a:t>
            </a:r>
          </a:p>
          <a:p>
            <a:pPr lvl="1">
              <a:lnSpc>
                <a:spcPct val="90000"/>
              </a:lnSpc>
              <a:buFont typeface="Monotype Sorts" pitchFamily="2" charset="2"/>
              <a:buNone/>
            </a:pPr>
            <a:r>
              <a:rPr lang="en-US" altLang="en-US" sz="2000" dirty="0">
                <a:solidFill>
                  <a:srgbClr val="0000FF"/>
                </a:solidFill>
                <a:sym typeface="Symbol" panose="05050102010706020507" pitchFamily="18" charset="2"/>
              </a:rPr>
              <a:t>      }</a:t>
            </a:r>
          </a:p>
          <a:p>
            <a:pPr lvl="1">
              <a:lnSpc>
                <a:spcPct val="90000"/>
              </a:lnSpc>
            </a:pPr>
            <a:r>
              <a:rPr lang="en-US" altLang="en-US" sz="2000" dirty="0">
                <a:solidFill>
                  <a:srgbClr val="0000FF"/>
                </a:solidFill>
                <a:sym typeface="Symbol" panose="05050102010706020507" pitchFamily="18" charset="2"/>
              </a:rPr>
              <a:t>signal (S) { </a:t>
            </a:r>
          </a:p>
          <a:p>
            <a:pPr lvl="1">
              <a:lnSpc>
                <a:spcPct val="90000"/>
              </a:lnSpc>
              <a:buFont typeface="Monotype Sorts" pitchFamily="2" charset="2"/>
              <a:buNone/>
            </a:pPr>
            <a:r>
              <a:rPr lang="en-US" altLang="en-US" sz="2000" dirty="0">
                <a:solidFill>
                  <a:srgbClr val="0000FF"/>
                </a:solidFill>
                <a:sym typeface="Symbol" panose="05050102010706020507" pitchFamily="18" charset="2"/>
              </a:rPr>
              <a:t>        S++;</a:t>
            </a:r>
          </a:p>
          <a:p>
            <a:pPr lvl="1">
              <a:lnSpc>
                <a:spcPct val="90000"/>
              </a:lnSpc>
              <a:buFont typeface="Monotype Sorts" pitchFamily="2" charset="2"/>
              <a:buNone/>
            </a:pPr>
            <a:r>
              <a:rPr lang="en-US" altLang="en-US" sz="2000" dirty="0">
                <a:solidFill>
                  <a:srgbClr val="0000FF"/>
                </a:solidFill>
                <a:sym typeface="Symbol" panose="05050102010706020507" pitchFamily="18" charset="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B4C98D5-9888-4E38-9BB2-59FAB8F94EE9}"/>
              </a:ext>
            </a:extLst>
          </p:cNvPr>
          <p:cNvSpPr>
            <a:spLocks noGrp="1" noChangeArrowheads="1"/>
          </p:cNvSpPr>
          <p:nvPr>
            <p:ph type="title"/>
          </p:nvPr>
        </p:nvSpPr>
        <p:spPr>
          <a:xfrm>
            <a:off x="406400" y="1196294"/>
            <a:ext cx="8534400" cy="457200"/>
          </a:xfrm>
        </p:spPr>
        <p:txBody>
          <a:bodyPr>
            <a:normAutofit fontScale="90000"/>
          </a:bodyPr>
          <a:lstStyle/>
          <a:p>
            <a:r>
              <a:rPr lang="en-US" altLang="en-US" sz="2800" b="1" dirty="0"/>
              <a:t>Semaphore as General Synchronization Tool</a:t>
            </a:r>
          </a:p>
        </p:txBody>
      </p:sp>
      <p:sp>
        <p:nvSpPr>
          <p:cNvPr id="61443" name="Rectangle 3">
            <a:extLst>
              <a:ext uri="{FF2B5EF4-FFF2-40B4-BE49-F238E27FC236}">
                <a16:creationId xmlns:a16="http://schemas.microsoft.com/office/drawing/2014/main" id="{67915942-4987-4118-A4F7-693C93DE963F}"/>
              </a:ext>
            </a:extLst>
          </p:cNvPr>
          <p:cNvSpPr>
            <a:spLocks noGrp="1" noChangeArrowheads="1"/>
          </p:cNvSpPr>
          <p:nvPr>
            <p:ph type="body" idx="1"/>
          </p:nvPr>
        </p:nvSpPr>
        <p:spPr>
          <a:xfrm>
            <a:off x="1172029" y="1985282"/>
            <a:ext cx="10515600" cy="4351338"/>
          </a:xfrm>
        </p:spPr>
        <p:txBody>
          <a:bodyPr>
            <a:normAutofit/>
          </a:bodyPr>
          <a:lstStyle/>
          <a:p>
            <a:pPr>
              <a:tabLst>
                <a:tab pos="2005013" algn="ctr"/>
                <a:tab pos="4518025" algn="ctr"/>
              </a:tabLst>
            </a:pPr>
            <a:r>
              <a:rPr lang="en-US" altLang="en-US" sz="2000" dirty="0">
                <a:solidFill>
                  <a:schemeClr val="tx2"/>
                </a:solidFill>
              </a:rPr>
              <a:t>Counting </a:t>
            </a:r>
            <a:r>
              <a:rPr lang="en-US" altLang="en-US" sz="2000" dirty="0"/>
              <a:t>semaphore – integer value can range over an unrestricted domain</a:t>
            </a:r>
          </a:p>
          <a:p>
            <a:pPr>
              <a:tabLst>
                <a:tab pos="2005013" algn="ctr"/>
                <a:tab pos="4518025" algn="ctr"/>
              </a:tabLst>
            </a:pPr>
            <a:r>
              <a:rPr lang="en-US" altLang="en-US" sz="2000" dirty="0">
                <a:solidFill>
                  <a:schemeClr val="tx2"/>
                </a:solidFill>
              </a:rPr>
              <a:t>Binary</a:t>
            </a:r>
            <a:r>
              <a:rPr lang="en-US" altLang="en-US" sz="2000" dirty="0"/>
              <a:t> semaphore – integer value can range only between 0 </a:t>
            </a:r>
            <a:br>
              <a:rPr lang="en-US" altLang="en-US" sz="2000" dirty="0"/>
            </a:br>
            <a:r>
              <a:rPr lang="en-US" altLang="en-US" sz="2000" dirty="0"/>
              <a:t>and 1; can be simpler to implement</a:t>
            </a:r>
          </a:p>
          <a:p>
            <a:pPr lvl="1">
              <a:tabLst>
                <a:tab pos="2005013" algn="ctr"/>
                <a:tab pos="4518025" algn="ctr"/>
              </a:tabLst>
            </a:pPr>
            <a:r>
              <a:rPr lang="en-US" altLang="en-US" sz="2000" dirty="0">
                <a:sym typeface="MT Extra" panose="05050102010205020202" pitchFamily="18" charset="2"/>
              </a:rPr>
              <a:t>Also known as </a:t>
            </a:r>
            <a:r>
              <a:rPr lang="en-US" altLang="en-US" sz="2000" dirty="0">
                <a:solidFill>
                  <a:schemeClr val="tx2"/>
                </a:solidFill>
                <a:sym typeface="MT Extra" panose="05050102010205020202" pitchFamily="18" charset="2"/>
              </a:rPr>
              <a:t>mutex locks</a:t>
            </a:r>
            <a:endParaRPr lang="en-US" altLang="en-US" sz="2000" dirty="0">
              <a:solidFill>
                <a:schemeClr val="tx2"/>
              </a:solidFill>
            </a:endParaRPr>
          </a:p>
          <a:p>
            <a:pPr>
              <a:tabLst>
                <a:tab pos="2005013" algn="ctr"/>
                <a:tab pos="4518025" algn="ctr"/>
              </a:tabLst>
            </a:pPr>
            <a:r>
              <a:rPr lang="en-US" altLang="en-US" sz="2000" dirty="0"/>
              <a:t>Can implement a counting semaphore </a:t>
            </a:r>
            <a:r>
              <a:rPr lang="en-US" altLang="en-US" sz="2000" dirty="0">
                <a:solidFill>
                  <a:srgbClr val="0000FF"/>
                </a:solidFill>
              </a:rPr>
              <a:t>S</a:t>
            </a:r>
            <a:r>
              <a:rPr lang="en-US" altLang="en-US" sz="2000" dirty="0"/>
              <a:t> as a binary semaphore</a:t>
            </a:r>
          </a:p>
          <a:p>
            <a:pPr>
              <a:tabLst>
                <a:tab pos="2005013" algn="ctr"/>
                <a:tab pos="4518025" algn="ctr"/>
              </a:tabLst>
            </a:pPr>
            <a:r>
              <a:rPr lang="en-US" altLang="en-US" sz="2000" dirty="0">
                <a:sym typeface="MT Extra" panose="05050102010205020202" pitchFamily="18" charset="2"/>
              </a:rPr>
              <a:t>Provides mutual exclusion</a:t>
            </a:r>
          </a:p>
          <a:p>
            <a:pPr lvl="1">
              <a:tabLst>
                <a:tab pos="2005013" algn="ctr"/>
                <a:tab pos="4518025" algn="ctr"/>
              </a:tabLst>
            </a:pPr>
            <a:r>
              <a:rPr lang="en-US" altLang="en-US" sz="2000" dirty="0">
                <a:solidFill>
                  <a:srgbClr val="0000FF"/>
                </a:solidFill>
                <a:sym typeface="MT Extra" panose="05050102010205020202" pitchFamily="18" charset="2"/>
              </a:rPr>
              <a:t>Semaphore S;    //  initialized to 1</a:t>
            </a:r>
          </a:p>
          <a:p>
            <a:pPr lvl="1">
              <a:tabLst>
                <a:tab pos="2005013" algn="ctr"/>
                <a:tab pos="4518025" algn="ctr"/>
              </a:tabLst>
            </a:pPr>
            <a:r>
              <a:rPr lang="en-US" altLang="en-US" sz="2000" dirty="0">
                <a:solidFill>
                  <a:srgbClr val="0000FF"/>
                </a:solidFill>
                <a:sym typeface="MT Extra" panose="05050102010205020202" pitchFamily="18" charset="2"/>
              </a:rPr>
              <a:t>wait (S);</a:t>
            </a:r>
          </a:p>
          <a:p>
            <a:pPr lvl="1">
              <a:buNone/>
              <a:tabLst>
                <a:tab pos="2005013" algn="ctr"/>
                <a:tab pos="4518025" algn="ctr"/>
              </a:tabLst>
            </a:pPr>
            <a:r>
              <a:rPr lang="en-US" altLang="en-US" sz="2000" dirty="0">
                <a:solidFill>
                  <a:srgbClr val="0000FF"/>
                </a:solidFill>
                <a:sym typeface="MT Extra" panose="05050102010205020202" pitchFamily="18" charset="2"/>
              </a:rPr>
              <a:t>            Critical Section</a:t>
            </a:r>
          </a:p>
          <a:p>
            <a:pPr lvl="1">
              <a:buNone/>
              <a:tabLst>
                <a:tab pos="2005013" algn="ctr"/>
                <a:tab pos="4518025" algn="ctr"/>
              </a:tabLst>
            </a:pPr>
            <a:r>
              <a:rPr lang="en-US" altLang="en-US" sz="2000" dirty="0">
                <a:solidFill>
                  <a:srgbClr val="0000FF"/>
                </a:solidFill>
                <a:sym typeface="MT Extra" panose="05050102010205020202" pitchFamily="18" charset="2"/>
              </a:rPr>
              <a:t>     signal (S);</a:t>
            </a:r>
          </a:p>
          <a:p>
            <a:pPr>
              <a:buNone/>
              <a:tabLst>
                <a:tab pos="2005013" algn="ctr"/>
                <a:tab pos="4518025" algn="ctr"/>
              </a:tabLst>
            </a:pPr>
            <a:endParaRPr lang="en-US" altLang="en-US" sz="2000" dirty="0">
              <a:solidFill>
                <a:srgbClr val="0000FF"/>
              </a:solidFill>
              <a:sym typeface="MT Extra" panose="05050102010205020202" pitchFamily="18"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E783D10B-8CC3-4ECB-8D10-733706D76092}"/>
              </a:ext>
            </a:extLst>
          </p:cNvPr>
          <p:cNvSpPr>
            <a:spLocks noGrp="1" noChangeArrowheads="1"/>
          </p:cNvSpPr>
          <p:nvPr>
            <p:ph type="title"/>
          </p:nvPr>
        </p:nvSpPr>
        <p:spPr>
          <a:xfrm>
            <a:off x="90374" y="1176337"/>
            <a:ext cx="10515600" cy="1325563"/>
          </a:xfrm>
        </p:spPr>
        <p:txBody>
          <a:bodyPr>
            <a:normAutofit/>
          </a:bodyPr>
          <a:lstStyle/>
          <a:p>
            <a:r>
              <a:rPr lang="en-US" altLang="en-US" sz="3200" b="1" dirty="0"/>
              <a:t>Semaphore Implementation</a:t>
            </a:r>
          </a:p>
        </p:txBody>
      </p:sp>
      <p:sp>
        <p:nvSpPr>
          <p:cNvPr id="257027" name="Rectangle 3">
            <a:extLst>
              <a:ext uri="{FF2B5EF4-FFF2-40B4-BE49-F238E27FC236}">
                <a16:creationId xmlns:a16="http://schemas.microsoft.com/office/drawing/2014/main" id="{BC3C3221-0B71-4C74-BCC0-E3A5F757F467}"/>
              </a:ext>
            </a:extLst>
          </p:cNvPr>
          <p:cNvSpPr>
            <a:spLocks noGrp="1" noChangeArrowheads="1"/>
          </p:cNvSpPr>
          <p:nvPr>
            <p:ph type="body" idx="1"/>
          </p:nvPr>
        </p:nvSpPr>
        <p:spPr>
          <a:xfrm>
            <a:off x="1886631" y="2501900"/>
            <a:ext cx="6923087" cy="4483100"/>
          </a:xfrm>
        </p:spPr>
        <p:txBody>
          <a:bodyPr>
            <a:normAutofit/>
          </a:bodyPr>
          <a:lstStyle/>
          <a:p>
            <a:r>
              <a:rPr lang="en-US" altLang="en-US" sz="2000" dirty="0"/>
              <a:t>Must guarantee that no two processes can execute </a:t>
            </a:r>
            <a:r>
              <a:rPr lang="en-US" altLang="en-US" sz="2000" dirty="0">
                <a:solidFill>
                  <a:srgbClr val="0000FF"/>
                </a:solidFill>
              </a:rPr>
              <a:t>wait ()</a:t>
            </a:r>
            <a:r>
              <a:rPr lang="en-US" altLang="en-US" sz="2000" dirty="0"/>
              <a:t> and </a:t>
            </a:r>
            <a:r>
              <a:rPr lang="en-US" altLang="en-US" sz="2000" dirty="0">
                <a:solidFill>
                  <a:srgbClr val="0000FF"/>
                </a:solidFill>
              </a:rPr>
              <a:t>signal ()</a:t>
            </a:r>
            <a:r>
              <a:rPr lang="en-US" altLang="en-US" sz="2000" dirty="0"/>
              <a:t> on the same semaphore at the same time</a:t>
            </a:r>
          </a:p>
          <a:p>
            <a:r>
              <a:rPr lang="en-US" altLang="en-US" sz="2000" dirty="0"/>
              <a:t>Thus, implementation becomes the critical section problem where the wait and signal code are placed in the critical section.</a:t>
            </a:r>
          </a:p>
          <a:p>
            <a:pPr lvl="1"/>
            <a:r>
              <a:rPr lang="en-US" altLang="en-US" sz="2000" dirty="0"/>
              <a:t>Could now have busy waiting in critical section implementation</a:t>
            </a:r>
          </a:p>
          <a:p>
            <a:pPr lvl="2"/>
            <a:r>
              <a:rPr lang="en-US" altLang="en-US" dirty="0"/>
              <a:t>But implementation code is short</a:t>
            </a:r>
          </a:p>
          <a:p>
            <a:pPr lvl="2"/>
            <a:r>
              <a:rPr lang="en-US" altLang="en-US" dirty="0"/>
              <a:t>Little busy waiting if critical section rarely occupied</a:t>
            </a:r>
          </a:p>
          <a:p>
            <a:r>
              <a:rPr lang="en-US" altLang="en-US" sz="2000" dirty="0"/>
              <a:t>Note that applications may spend lots of time in critical sections and therefore this is not a good solution.</a:t>
            </a:r>
          </a:p>
          <a:p>
            <a:pPr>
              <a:buFont typeface="Monotype Sorts" pitchFamily="2" charset="2"/>
              <a:buNone/>
            </a:pPr>
            <a:r>
              <a:rPr lang="en-US" altLang="en-US" sz="2000" dirty="0"/>
              <a:t> </a:t>
            </a:r>
          </a:p>
          <a:p>
            <a:pPr lvl="1">
              <a:buFont typeface="Monotype Sorts" pitchFamily="2" charset="2"/>
              <a:buNone/>
            </a:pPr>
            <a:endParaRPr lang="en-US"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6BA13AE5-2AB4-496B-88DB-D1226C36A8B3}"/>
              </a:ext>
            </a:extLst>
          </p:cNvPr>
          <p:cNvSpPr>
            <a:spLocks noGrp="1" noChangeArrowheads="1"/>
          </p:cNvSpPr>
          <p:nvPr>
            <p:ph type="title"/>
          </p:nvPr>
        </p:nvSpPr>
        <p:spPr>
          <a:xfrm>
            <a:off x="482600" y="815975"/>
            <a:ext cx="6266543" cy="609600"/>
          </a:xfrm>
        </p:spPr>
        <p:txBody>
          <a:bodyPr/>
          <a:lstStyle/>
          <a:p>
            <a:r>
              <a:rPr lang="en-US" altLang="en-US" sz="2400" b="1" dirty="0"/>
              <a:t>Semaphore Implementation with no Busy waiting</a:t>
            </a:r>
            <a:r>
              <a:rPr lang="en-US" altLang="en-US" sz="2800" b="1" dirty="0"/>
              <a:t> </a:t>
            </a:r>
          </a:p>
        </p:txBody>
      </p:sp>
      <p:sp>
        <p:nvSpPr>
          <p:cNvPr id="258051" name="Rectangle 3">
            <a:extLst>
              <a:ext uri="{FF2B5EF4-FFF2-40B4-BE49-F238E27FC236}">
                <a16:creationId xmlns:a16="http://schemas.microsoft.com/office/drawing/2014/main" id="{387D6921-0B94-4184-AF80-E66580C0D795}"/>
              </a:ext>
            </a:extLst>
          </p:cNvPr>
          <p:cNvSpPr>
            <a:spLocks noGrp="1" noChangeArrowheads="1"/>
          </p:cNvSpPr>
          <p:nvPr>
            <p:ph type="body" idx="1"/>
          </p:nvPr>
        </p:nvSpPr>
        <p:spPr>
          <a:xfrm>
            <a:off x="2365602" y="2157412"/>
            <a:ext cx="6946900" cy="3554275"/>
          </a:xfrm>
        </p:spPr>
        <p:txBody>
          <a:bodyPr>
            <a:normAutofit/>
          </a:bodyPr>
          <a:lstStyle/>
          <a:p>
            <a:r>
              <a:rPr lang="en-US" altLang="en-US" sz="2000" dirty="0"/>
              <a:t>With each semaphore there is an associated waiting queue. Each entry in a waiting queue has two data items:</a:t>
            </a:r>
          </a:p>
          <a:p>
            <a:pPr lvl="1"/>
            <a:r>
              <a:rPr lang="en-US" altLang="en-US" sz="2000" dirty="0"/>
              <a:t> value (of type integer)</a:t>
            </a:r>
          </a:p>
          <a:p>
            <a:pPr lvl="1"/>
            <a:r>
              <a:rPr lang="en-US" altLang="en-US" sz="2000" dirty="0"/>
              <a:t> pointer to next record in the list</a:t>
            </a:r>
          </a:p>
          <a:p>
            <a:pPr lvl="1">
              <a:buFont typeface="Monotype Sorts" pitchFamily="2" charset="2"/>
              <a:buNone/>
            </a:pPr>
            <a:endParaRPr lang="en-US" altLang="en-US" sz="2000" dirty="0"/>
          </a:p>
          <a:p>
            <a:r>
              <a:rPr lang="en-US" altLang="en-US" sz="2000" dirty="0"/>
              <a:t>Two operations:</a:t>
            </a:r>
          </a:p>
          <a:p>
            <a:pPr lvl="1"/>
            <a:r>
              <a:rPr lang="en-US" altLang="en-US" sz="2000" dirty="0">
                <a:solidFill>
                  <a:srgbClr val="0000FF"/>
                </a:solidFill>
              </a:rPr>
              <a:t>Sleep/block</a:t>
            </a:r>
            <a:r>
              <a:rPr lang="en-US" altLang="en-US" sz="2000" dirty="0"/>
              <a:t> – place the process invoking the operation on the appropriate waiting queue.</a:t>
            </a:r>
          </a:p>
          <a:p>
            <a:pPr lvl="1"/>
            <a:r>
              <a:rPr lang="en-US" altLang="en-US" sz="2000" dirty="0">
                <a:solidFill>
                  <a:srgbClr val="0000FF"/>
                </a:solidFill>
              </a:rPr>
              <a:t>wakeup </a:t>
            </a:r>
            <a:r>
              <a:rPr lang="en-US" altLang="en-US" sz="2000" dirty="0"/>
              <a:t>– remove one of processes in the waiting queue and place it in the ready queue.</a:t>
            </a:r>
            <a:r>
              <a:rPr lang="en-US" altLang="en-US" sz="2000" dirty="0">
                <a:solidFill>
                  <a:srgbClr val="0000FF"/>
                </a:solid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A6EA51D1-126A-435D-A57C-56E0362256C5}"/>
              </a:ext>
            </a:extLst>
          </p:cNvPr>
          <p:cNvSpPr>
            <a:spLocks noGrp="1" noChangeArrowheads="1"/>
          </p:cNvSpPr>
          <p:nvPr>
            <p:ph type="title"/>
          </p:nvPr>
        </p:nvSpPr>
        <p:spPr>
          <a:xfrm>
            <a:off x="134257" y="598487"/>
            <a:ext cx="8458200" cy="581025"/>
          </a:xfrm>
        </p:spPr>
        <p:txBody>
          <a:bodyPr/>
          <a:lstStyle/>
          <a:p>
            <a:r>
              <a:rPr lang="en-US" altLang="en-US" sz="2400" dirty="0"/>
              <a:t>Semaphore Implementation with no Busy waiting</a:t>
            </a:r>
            <a:r>
              <a:rPr lang="en-US" altLang="en-US" sz="2800" dirty="0"/>
              <a:t> </a:t>
            </a:r>
            <a:r>
              <a:rPr lang="en-US" altLang="en-US" sz="2400" dirty="0"/>
              <a:t>(Cont.)</a:t>
            </a:r>
          </a:p>
        </p:txBody>
      </p:sp>
      <p:sp>
        <p:nvSpPr>
          <p:cNvPr id="259075" name="Rectangle 3">
            <a:extLst>
              <a:ext uri="{FF2B5EF4-FFF2-40B4-BE49-F238E27FC236}">
                <a16:creationId xmlns:a16="http://schemas.microsoft.com/office/drawing/2014/main" id="{E25A4AB8-2A62-4774-A45B-300BC4DED849}"/>
              </a:ext>
            </a:extLst>
          </p:cNvPr>
          <p:cNvSpPr>
            <a:spLocks noGrp="1" noChangeArrowheads="1"/>
          </p:cNvSpPr>
          <p:nvPr>
            <p:ph type="body" idx="1"/>
          </p:nvPr>
        </p:nvSpPr>
        <p:spPr>
          <a:xfrm>
            <a:off x="2351089" y="1282700"/>
            <a:ext cx="8186282" cy="4686300"/>
          </a:xfrm>
        </p:spPr>
        <p:txBody>
          <a:bodyPr>
            <a:noAutofit/>
          </a:bodyPr>
          <a:lstStyle/>
          <a:p>
            <a:pPr>
              <a:lnSpc>
                <a:spcPct val="80000"/>
              </a:lnSpc>
            </a:pPr>
            <a:r>
              <a:rPr lang="en-US" altLang="en-US" sz="2000" dirty="0"/>
              <a:t>Implementation of wait:</a:t>
            </a:r>
          </a:p>
          <a:p>
            <a:pPr>
              <a:lnSpc>
                <a:spcPct val="80000"/>
              </a:lnSpc>
              <a:buFont typeface="Monotype Sorts" pitchFamily="2" charset="2"/>
              <a:buNone/>
            </a:pPr>
            <a:r>
              <a:rPr lang="en-US" altLang="en-US" sz="2000" dirty="0"/>
              <a:t>                        </a:t>
            </a:r>
            <a:r>
              <a:rPr lang="en-US" altLang="en-US" sz="2000" dirty="0">
                <a:solidFill>
                  <a:srgbClr val="0000FF"/>
                </a:solidFill>
              </a:rPr>
              <a:t>wait (S){ </a:t>
            </a:r>
          </a:p>
          <a:p>
            <a:pPr>
              <a:lnSpc>
                <a:spcPct val="80000"/>
              </a:lnSpc>
              <a:buFont typeface="Monotype Sorts" pitchFamily="2" charset="2"/>
              <a:buNone/>
            </a:pPr>
            <a:r>
              <a:rPr lang="en-US" altLang="en-US" sz="2000" i="1" dirty="0">
                <a:solidFill>
                  <a:srgbClr val="0000FF"/>
                </a:solidFill>
              </a:rPr>
              <a:t>	                          </a:t>
            </a:r>
            <a:r>
              <a:rPr lang="en-US" altLang="en-US" sz="2000" dirty="0">
                <a:solidFill>
                  <a:srgbClr val="0000FF"/>
                </a:solidFill>
              </a:rPr>
              <a:t>value--;</a:t>
            </a:r>
          </a:p>
          <a:p>
            <a:pPr>
              <a:lnSpc>
                <a:spcPct val="80000"/>
              </a:lnSpc>
              <a:buFont typeface="Monotype Sorts" pitchFamily="2" charset="2"/>
              <a:buNone/>
            </a:pPr>
            <a:r>
              <a:rPr lang="en-US" altLang="en-US" sz="2000" dirty="0">
                <a:solidFill>
                  <a:srgbClr val="0000FF"/>
                </a:solidFill>
              </a:rPr>
              <a:t>	                          if (value </a:t>
            </a:r>
            <a:r>
              <a:rPr lang="en-US" altLang="en-US" sz="2000" i="1" dirty="0">
                <a:solidFill>
                  <a:srgbClr val="0000FF"/>
                </a:solidFill>
              </a:rPr>
              <a:t>&lt; </a:t>
            </a:r>
            <a:r>
              <a:rPr lang="en-US" altLang="en-US" sz="2000" dirty="0">
                <a:solidFill>
                  <a:srgbClr val="0000FF"/>
                </a:solidFill>
              </a:rPr>
              <a:t>0) { </a:t>
            </a:r>
          </a:p>
          <a:p>
            <a:pPr>
              <a:lnSpc>
                <a:spcPct val="80000"/>
              </a:lnSpc>
              <a:buFont typeface="Monotype Sorts" pitchFamily="2" charset="2"/>
              <a:buNone/>
            </a:pPr>
            <a:r>
              <a:rPr lang="en-US" altLang="en-US" sz="2000" i="1" dirty="0">
                <a:solidFill>
                  <a:srgbClr val="0000FF"/>
                </a:solidFill>
              </a:rPr>
              <a:t>			              add this process to waiting queue</a:t>
            </a:r>
          </a:p>
          <a:p>
            <a:pPr>
              <a:lnSpc>
                <a:spcPct val="80000"/>
              </a:lnSpc>
              <a:buFont typeface="Monotype Sorts" pitchFamily="2" charset="2"/>
              <a:buNone/>
            </a:pPr>
            <a:r>
              <a:rPr lang="en-US" altLang="en-US" sz="2000" dirty="0">
                <a:solidFill>
                  <a:srgbClr val="0000FF"/>
                </a:solidFill>
              </a:rPr>
              <a:t>			               sleep()/block();  }</a:t>
            </a:r>
          </a:p>
          <a:p>
            <a:pPr>
              <a:lnSpc>
                <a:spcPct val="80000"/>
              </a:lnSpc>
              <a:buFont typeface="Monotype Sorts" pitchFamily="2" charset="2"/>
              <a:buNone/>
            </a:pPr>
            <a:r>
              <a:rPr lang="en-US" altLang="en-US" sz="2000" dirty="0">
                <a:solidFill>
                  <a:srgbClr val="0000FF"/>
                </a:solidFill>
              </a:rPr>
              <a:t>                         }</a:t>
            </a:r>
          </a:p>
          <a:p>
            <a:pPr>
              <a:lnSpc>
                <a:spcPct val="80000"/>
              </a:lnSpc>
            </a:pPr>
            <a:r>
              <a:rPr lang="en-US" altLang="en-US" sz="2000" dirty="0"/>
              <a:t>Implementation of signal:</a:t>
            </a:r>
          </a:p>
          <a:p>
            <a:pPr>
              <a:lnSpc>
                <a:spcPct val="80000"/>
              </a:lnSpc>
              <a:buFont typeface="Monotype Sorts" pitchFamily="2" charset="2"/>
              <a:buNone/>
            </a:pPr>
            <a:r>
              <a:rPr lang="en-US" altLang="en-US" sz="2000" dirty="0"/>
              <a:t>                        </a:t>
            </a:r>
            <a:r>
              <a:rPr lang="en-US" altLang="en-US" sz="2000" dirty="0">
                <a:solidFill>
                  <a:srgbClr val="0000FF"/>
                </a:solidFill>
              </a:rPr>
              <a:t>Signal (S){ </a:t>
            </a:r>
          </a:p>
          <a:p>
            <a:pPr>
              <a:lnSpc>
                <a:spcPct val="80000"/>
              </a:lnSpc>
              <a:buFont typeface="Monotype Sorts" pitchFamily="2" charset="2"/>
              <a:buNone/>
            </a:pPr>
            <a:r>
              <a:rPr lang="en-US" altLang="en-US" sz="2000" dirty="0">
                <a:solidFill>
                  <a:srgbClr val="0000FF"/>
                </a:solidFill>
              </a:rPr>
              <a:t>	                             value++;</a:t>
            </a:r>
          </a:p>
          <a:p>
            <a:pPr>
              <a:lnSpc>
                <a:spcPct val="80000"/>
              </a:lnSpc>
              <a:buFont typeface="Monotype Sorts" pitchFamily="2" charset="2"/>
              <a:buNone/>
            </a:pPr>
            <a:r>
              <a:rPr lang="en-US" altLang="en-US" sz="2000" dirty="0">
                <a:solidFill>
                  <a:srgbClr val="0000FF"/>
                </a:solidFill>
              </a:rPr>
              <a:t>	                              if (value </a:t>
            </a:r>
            <a:r>
              <a:rPr lang="en-US" altLang="en-US" sz="2000" i="1" dirty="0">
                <a:solidFill>
                  <a:srgbClr val="0000FF"/>
                </a:solidFill>
              </a:rPr>
              <a:t>&lt;</a:t>
            </a:r>
            <a:r>
              <a:rPr lang="en-US" altLang="en-US" sz="2000" dirty="0">
                <a:solidFill>
                  <a:srgbClr val="0000FF"/>
                </a:solidFill>
              </a:rPr>
              <a:t>= 0) { </a:t>
            </a:r>
          </a:p>
          <a:p>
            <a:pPr>
              <a:lnSpc>
                <a:spcPct val="80000"/>
              </a:lnSpc>
              <a:buFont typeface="Monotype Sorts" pitchFamily="2" charset="2"/>
              <a:buNone/>
            </a:pPr>
            <a:r>
              <a:rPr lang="en-US" altLang="en-US" sz="2000" i="1" dirty="0">
                <a:solidFill>
                  <a:srgbClr val="0000FF"/>
                </a:solidFill>
              </a:rPr>
              <a:t>			                 remove a process P from the waiting queue</a:t>
            </a:r>
          </a:p>
          <a:p>
            <a:pPr>
              <a:lnSpc>
                <a:spcPct val="80000"/>
              </a:lnSpc>
              <a:buFont typeface="Monotype Sorts" pitchFamily="2" charset="2"/>
              <a:buNone/>
            </a:pPr>
            <a:r>
              <a:rPr lang="en-US" altLang="en-US" sz="2000" dirty="0">
                <a:solidFill>
                  <a:srgbClr val="0000FF"/>
                </a:solidFill>
              </a:rPr>
              <a:t>			                  wakeup(P);  }</a:t>
            </a:r>
          </a:p>
          <a:p>
            <a:pPr>
              <a:lnSpc>
                <a:spcPct val="80000"/>
              </a:lnSpc>
              <a:buFont typeface="Monotype Sorts" pitchFamily="2" charset="2"/>
              <a:buNone/>
            </a:pPr>
            <a:r>
              <a:rPr lang="en-US" altLang="en-US" sz="2000" dirty="0">
                <a:solidFill>
                  <a:srgbClr val="0000FF"/>
                </a:solidFill>
              </a:rPr>
              <a:t>                        }</a:t>
            </a:r>
          </a:p>
          <a:p>
            <a:pPr>
              <a:lnSpc>
                <a:spcPct val="80000"/>
              </a:lnSpc>
              <a:buFont typeface="Monotype Sorts" pitchFamily="2" charset="2"/>
              <a:buNone/>
            </a:pPr>
            <a:endParaRPr lang="en-US" altLang="en-US" sz="2000" dirty="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5DB4C7E-C760-4897-9758-B7D4657C0005}"/>
              </a:ext>
            </a:extLst>
          </p:cNvPr>
          <p:cNvSpPr>
            <a:spLocks noGrp="1" noChangeArrowheads="1"/>
          </p:cNvSpPr>
          <p:nvPr>
            <p:ph type="title"/>
          </p:nvPr>
        </p:nvSpPr>
        <p:spPr>
          <a:xfrm>
            <a:off x="0" y="568325"/>
            <a:ext cx="10515600" cy="1325563"/>
          </a:xfrm>
        </p:spPr>
        <p:txBody>
          <a:bodyPr>
            <a:normAutofit/>
          </a:bodyPr>
          <a:lstStyle/>
          <a:p>
            <a:r>
              <a:rPr lang="en-US" altLang="en-US" sz="3200" b="1" dirty="0"/>
              <a:t>Deadlock and Starvation</a:t>
            </a:r>
          </a:p>
        </p:txBody>
      </p:sp>
      <p:sp>
        <p:nvSpPr>
          <p:cNvPr id="62467" name="Rectangle 3">
            <a:extLst>
              <a:ext uri="{FF2B5EF4-FFF2-40B4-BE49-F238E27FC236}">
                <a16:creationId xmlns:a16="http://schemas.microsoft.com/office/drawing/2014/main" id="{149E8295-CB64-4E12-A402-D7BFA50E35BC}"/>
              </a:ext>
            </a:extLst>
          </p:cNvPr>
          <p:cNvSpPr>
            <a:spLocks noGrp="1" noChangeArrowheads="1"/>
          </p:cNvSpPr>
          <p:nvPr>
            <p:ph type="body" idx="1"/>
          </p:nvPr>
        </p:nvSpPr>
        <p:spPr>
          <a:xfrm>
            <a:off x="838200" y="1491796"/>
            <a:ext cx="10515600" cy="4351338"/>
          </a:xfrm>
        </p:spPr>
        <p:txBody>
          <a:bodyPr>
            <a:noAutofit/>
          </a:bodyPr>
          <a:lstStyle/>
          <a:p>
            <a:pPr>
              <a:tabLst>
                <a:tab pos="1887538" algn="ctr"/>
                <a:tab pos="4572000" algn="ctr"/>
              </a:tabLst>
            </a:pPr>
            <a:r>
              <a:rPr lang="en-US" altLang="en-US" sz="2000" dirty="0">
                <a:solidFill>
                  <a:schemeClr val="tx2"/>
                </a:solidFill>
              </a:rPr>
              <a:t>Deadlock </a:t>
            </a:r>
            <a:r>
              <a:rPr lang="en-US" altLang="en-US" sz="2000" dirty="0"/>
              <a:t>– two or more processes are waiting indefinitely for an event that can be caused by only one of the waiting processes</a:t>
            </a:r>
          </a:p>
          <a:p>
            <a:pPr>
              <a:tabLst>
                <a:tab pos="1887538" algn="ctr"/>
                <a:tab pos="4572000" algn="ctr"/>
              </a:tabLst>
            </a:pPr>
            <a:r>
              <a:rPr lang="en-US" altLang="en-US" sz="2000" dirty="0"/>
              <a:t>Let </a:t>
            </a:r>
            <a:r>
              <a:rPr lang="en-US" altLang="en-US" sz="2000" dirty="0">
                <a:solidFill>
                  <a:srgbClr val="0000FF"/>
                </a:solidFill>
              </a:rPr>
              <a:t>S</a:t>
            </a:r>
            <a:r>
              <a:rPr lang="en-US" altLang="en-US" sz="2000" dirty="0"/>
              <a:t> and </a:t>
            </a:r>
            <a:r>
              <a:rPr lang="en-US" altLang="en-US" sz="2000" dirty="0">
                <a:solidFill>
                  <a:srgbClr val="0000FF"/>
                </a:solidFill>
              </a:rPr>
              <a:t>Q</a:t>
            </a:r>
            <a:r>
              <a:rPr lang="en-US" altLang="en-US" sz="2000" dirty="0"/>
              <a:t> be two semaphores initialized to 1</a:t>
            </a:r>
          </a:p>
          <a:p>
            <a:pPr>
              <a:buNone/>
              <a:tabLst>
                <a:tab pos="1887538" algn="ctr"/>
                <a:tab pos="4572000" algn="ctr"/>
              </a:tabLst>
            </a:pPr>
            <a:r>
              <a:rPr lang="en-US" altLang="en-US" sz="2000" i="1" dirty="0"/>
              <a:t>		</a:t>
            </a:r>
            <a:r>
              <a:rPr lang="en-US" altLang="en-US" sz="2000" i="1" dirty="0">
                <a:solidFill>
                  <a:srgbClr val="0000FF"/>
                </a:solidFill>
              </a:rPr>
              <a:t>P</a:t>
            </a:r>
            <a:r>
              <a:rPr lang="en-US" altLang="en-US" sz="2000" baseline="-25000" dirty="0">
                <a:solidFill>
                  <a:srgbClr val="0000FF"/>
                </a:solidFill>
              </a:rPr>
              <a:t>0</a:t>
            </a:r>
            <a:r>
              <a:rPr lang="en-US" altLang="en-US" sz="2000" dirty="0">
                <a:solidFill>
                  <a:srgbClr val="0000FF"/>
                </a:solidFill>
              </a:rPr>
              <a:t>		</a:t>
            </a:r>
            <a:r>
              <a:rPr lang="en-US" altLang="en-US" sz="2000" i="1" dirty="0">
                <a:solidFill>
                  <a:srgbClr val="0000FF"/>
                </a:solidFill>
              </a:rPr>
              <a:t>P</a:t>
            </a:r>
            <a:r>
              <a:rPr lang="en-US" altLang="en-US" sz="2000" baseline="-25000" dirty="0">
                <a:solidFill>
                  <a:srgbClr val="0000FF"/>
                </a:solidFill>
              </a:rPr>
              <a:t>1</a:t>
            </a:r>
          </a:p>
          <a:p>
            <a:pPr>
              <a:buNone/>
              <a:tabLst>
                <a:tab pos="1887538" algn="ctr"/>
                <a:tab pos="4572000" algn="ctr"/>
              </a:tabLst>
            </a:pPr>
            <a:r>
              <a:rPr lang="en-US" altLang="en-US" sz="2000" dirty="0">
                <a:solidFill>
                  <a:srgbClr val="0000FF"/>
                </a:solidFill>
              </a:rPr>
              <a:t>		    wait (S); 	                                     wait (Q);</a:t>
            </a:r>
          </a:p>
          <a:p>
            <a:pPr>
              <a:buNone/>
              <a:tabLst>
                <a:tab pos="1887538" algn="ctr"/>
                <a:tab pos="4572000" algn="ctr"/>
              </a:tabLst>
            </a:pPr>
            <a:r>
              <a:rPr lang="en-US" altLang="en-US" sz="2000" dirty="0">
                <a:solidFill>
                  <a:srgbClr val="0000FF"/>
                </a:solidFill>
              </a:rPr>
              <a:t>		      wait (Q); 	                                     wait (S);</a:t>
            </a:r>
          </a:p>
          <a:p>
            <a:pPr>
              <a:buNone/>
              <a:tabLst>
                <a:tab pos="1887538" algn="ctr"/>
                <a:tab pos="4572000" algn="ctr"/>
              </a:tabLst>
            </a:pPr>
            <a:r>
              <a:rPr lang="en-US" altLang="en-US" sz="2000" dirty="0">
                <a:solidFill>
                  <a:srgbClr val="0000FF"/>
                </a:solidFill>
              </a:rPr>
              <a:t>		. 		.</a:t>
            </a:r>
          </a:p>
          <a:p>
            <a:pPr>
              <a:buNone/>
              <a:tabLst>
                <a:tab pos="1887538" algn="ctr"/>
                <a:tab pos="4572000" algn="ctr"/>
              </a:tabLst>
            </a:pPr>
            <a:r>
              <a:rPr lang="en-US" altLang="en-US" sz="2000" dirty="0">
                <a:solidFill>
                  <a:srgbClr val="0000FF"/>
                </a:solidFill>
              </a:rPr>
              <a:t>		. 		.</a:t>
            </a:r>
          </a:p>
          <a:p>
            <a:pPr>
              <a:buNone/>
              <a:tabLst>
                <a:tab pos="1887538" algn="ctr"/>
                <a:tab pos="4572000" algn="ctr"/>
              </a:tabLst>
            </a:pPr>
            <a:r>
              <a:rPr lang="en-US" altLang="en-US" sz="2000" dirty="0">
                <a:solidFill>
                  <a:srgbClr val="0000FF"/>
                </a:solidFill>
              </a:rPr>
              <a:t>		. 		.</a:t>
            </a:r>
          </a:p>
          <a:p>
            <a:pPr>
              <a:buNone/>
              <a:tabLst>
                <a:tab pos="1887538" algn="ctr"/>
                <a:tab pos="4572000" algn="ctr"/>
              </a:tabLst>
            </a:pPr>
            <a:r>
              <a:rPr lang="en-US" altLang="en-US" sz="2000" dirty="0">
                <a:solidFill>
                  <a:srgbClr val="0000FF"/>
                </a:solidFill>
              </a:rPr>
              <a:t>		        signal  (S); 	                                       signal (Q);</a:t>
            </a:r>
          </a:p>
          <a:p>
            <a:pPr>
              <a:buNone/>
              <a:tabLst>
                <a:tab pos="1887538" algn="ctr"/>
                <a:tab pos="4572000" algn="ctr"/>
              </a:tabLst>
            </a:pPr>
            <a:r>
              <a:rPr lang="en-US" altLang="en-US" sz="2000" dirty="0">
                <a:solidFill>
                  <a:srgbClr val="0000FF"/>
                </a:solidFill>
              </a:rPr>
              <a:t>		        signal (Q); 	                                       signal (S);</a:t>
            </a:r>
          </a:p>
          <a:p>
            <a:pPr>
              <a:tabLst>
                <a:tab pos="1887538" algn="ctr"/>
                <a:tab pos="4572000" algn="ctr"/>
              </a:tabLst>
            </a:pPr>
            <a:r>
              <a:rPr lang="en-US" altLang="en-US" sz="2000" dirty="0">
                <a:solidFill>
                  <a:schemeClr val="tx2"/>
                </a:solidFill>
                <a:sym typeface="MT Extra" panose="05050102010205020202" pitchFamily="18" charset="2"/>
              </a:rPr>
              <a:t>Starvation</a:t>
            </a:r>
            <a:r>
              <a:rPr lang="en-US" altLang="en-US" sz="2000" dirty="0">
                <a:sym typeface="MT Extra" panose="05050102010205020202" pitchFamily="18" charset="2"/>
              </a:rPr>
              <a:t> </a:t>
            </a:r>
            <a:r>
              <a:rPr lang="en-US" altLang="en-US" sz="2000" dirty="0"/>
              <a:t> – indefinite blocking.  A process may never be removed from the semaphore queue in which it is suspended.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6D756C7-E2EB-42B6-B149-65F3619321C8}"/>
              </a:ext>
            </a:extLst>
          </p:cNvPr>
          <p:cNvSpPr>
            <a:spLocks noGrp="1" noChangeArrowheads="1"/>
          </p:cNvSpPr>
          <p:nvPr>
            <p:ph type="title"/>
          </p:nvPr>
        </p:nvSpPr>
        <p:spPr>
          <a:xfrm>
            <a:off x="96949" y="1219200"/>
            <a:ext cx="3778365" cy="464457"/>
          </a:xfrm>
        </p:spPr>
        <p:txBody>
          <a:bodyPr>
            <a:normAutofit fontScale="90000"/>
          </a:bodyPr>
          <a:lstStyle/>
          <a:p>
            <a:r>
              <a:rPr lang="en-US" altLang="en-US" sz="2800" b="1" dirty="0"/>
              <a:t>Bounded-Buffer Problem</a:t>
            </a:r>
          </a:p>
        </p:txBody>
      </p:sp>
      <p:sp>
        <p:nvSpPr>
          <p:cNvPr id="68611" name="Rectangle 3">
            <a:extLst>
              <a:ext uri="{FF2B5EF4-FFF2-40B4-BE49-F238E27FC236}">
                <a16:creationId xmlns:a16="http://schemas.microsoft.com/office/drawing/2014/main" id="{AC7F93E3-BBCC-479F-8E27-D51BCDDF905E}"/>
              </a:ext>
            </a:extLst>
          </p:cNvPr>
          <p:cNvSpPr>
            <a:spLocks noGrp="1" noChangeArrowheads="1"/>
          </p:cNvSpPr>
          <p:nvPr>
            <p:ph type="body" idx="1"/>
          </p:nvPr>
        </p:nvSpPr>
        <p:spPr>
          <a:xfrm>
            <a:off x="96949" y="2583656"/>
            <a:ext cx="4194855" cy="1325563"/>
          </a:xfrm>
        </p:spPr>
        <p:txBody>
          <a:bodyPr>
            <a:normAutofit/>
          </a:bodyPr>
          <a:lstStyle/>
          <a:p>
            <a:pPr>
              <a:lnSpc>
                <a:spcPct val="100000"/>
              </a:lnSpc>
              <a:spcBef>
                <a:spcPts val="0"/>
              </a:spcBef>
            </a:pPr>
            <a:r>
              <a:rPr lang="en-US" altLang="en-US" sz="1600" i="1" dirty="0"/>
              <a:t>N</a:t>
            </a:r>
            <a:r>
              <a:rPr lang="en-US" altLang="en-US" sz="1600" dirty="0"/>
              <a:t> buffers, each can hold one item</a:t>
            </a:r>
          </a:p>
          <a:p>
            <a:pPr>
              <a:lnSpc>
                <a:spcPct val="100000"/>
              </a:lnSpc>
              <a:spcBef>
                <a:spcPts val="0"/>
              </a:spcBef>
            </a:pPr>
            <a:r>
              <a:rPr lang="en-US" altLang="en-US" sz="1600" dirty="0"/>
              <a:t>Semaphore </a:t>
            </a:r>
            <a:r>
              <a:rPr lang="en-US" altLang="en-US" sz="1600" dirty="0">
                <a:solidFill>
                  <a:srgbClr val="FF0000"/>
                </a:solidFill>
              </a:rPr>
              <a:t>mutex</a:t>
            </a:r>
            <a:r>
              <a:rPr lang="en-US" altLang="en-US" sz="1600" dirty="0"/>
              <a:t> initialized to the value 1</a:t>
            </a:r>
          </a:p>
          <a:p>
            <a:pPr>
              <a:lnSpc>
                <a:spcPct val="100000"/>
              </a:lnSpc>
              <a:spcBef>
                <a:spcPts val="0"/>
              </a:spcBef>
            </a:pPr>
            <a:r>
              <a:rPr lang="en-US" altLang="en-US" sz="1600" dirty="0"/>
              <a:t>Semaphore </a:t>
            </a:r>
            <a:r>
              <a:rPr lang="en-US" altLang="en-US" sz="1600" dirty="0">
                <a:solidFill>
                  <a:srgbClr val="FF0000"/>
                </a:solidFill>
              </a:rPr>
              <a:t>full </a:t>
            </a:r>
            <a:r>
              <a:rPr lang="en-US" altLang="en-US" sz="1600" dirty="0"/>
              <a:t>initialized to the value 0</a:t>
            </a:r>
          </a:p>
          <a:p>
            <a:pPr>
              <a:lnSpc>
                <a:spcPct val="100000"/>
              </a:lnSpc>
              <a:spcBef>
                <a:spcPts val="0"/>
              </a:spcBef>
            </a:pPr>
            <a:r>
              <a:rPr lang="en-US" altLang="en-US" sz="1600" dirty="0"/>
              <a:t>Semaphore </a:t>
            </a:r>
            <a:r>
              <a:rPr lang="en-US" altLang="en-US" sz="1600" dirty="0">
                <a:solidFill>
                  <a:srgbClr val="FF0000"/>
                </a:solidFill>
              </a:rPr>
              <a:t>empty</a:t>
            </a:r>
            <a:r>
              <a:rPr lang="en-US" altLang="en-US" sz="1600" dirty="0"/>
              <a:t> initialized to the value N.</a:t>
            </a:r>
          </a:p>
          <a:p>
            <a:pPr>
              <a:lnSpc>
                <a:spcPct val="100000"/>
              </a:lnSpc>
              <a:spcBef>
                <a:spcPts val="0"/>
              </a:spcBef>
            </a:pPr>
            <a:endParaRPr lang="en-US" altLang="en-US" sz="1600" dirty="0"/>
          </a:p>
        </p:txBody>
      </p:sp>
      <p:sp>
        <p:nvSpPr>
          <p:cNvPr id="68613" name="Rectangle 5">
            <a:extLst>
              <a:ext uri="{FF2B5EF4-FFF2-40B4-BE49-F238E27FC236}">
                <a16:creationId xmlns:a16="http://schemas.microsoft.com/office/drawing/2014/main" id="{20FACAC9-416D-4384-BBCB-DC05A5CC7530}"/>
              </a:ext>
            </a:extLst>
          </p:cNvPr>
          <p:cNvSpPr>
            <a:spLocks noChangeArrowheads="1"/>
          </p:cNvSpPr>
          <p:nvPr/>
        </p:nvSpPr>
        <p:spPr bwMode="auto">
          <a:xfrm>
            <a:off x="4016375" y="32464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en-US"/>
          </a:p>
        </p:txBody>
      </p:sp>
      <p:sp>
        <p:nvSpPr>
          <p:cNvPr id="5" name="Rectangle 3">
            <a:extLst>
              <a:ext uri="{FF2B5EF4-FFF2-40B4-BE49-F238E27FC236}">
                <a16:creationId xmlns:a16="http://schemas.microsoft.com/office/drawing/2014/main" id="{2FD85FA0-52BD-4EC3-8F13-5FCCEA35EFF6}"/>
              </a:ext>
            </a:extLst>
          </p:cNvPr>
          <p:cNvSpPr txBox="1">
            <a:spLocks noChangeArrowheads="1"/>
          </p:cNvSpPr>
          <p:nvPr/>
        </p:nvSpPr>
        <p:spPr>
          <a:xfrm>
            <a:off x="4291804" y="2015220"/>
            <a:ext cx="4194855"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600" b="1" dirty="0">
                <a:highlight>
                  <a:srgbClr val="FFFF00"/>
                </a:highlight>
              </a:rPr>
              <a:t>The structure of the producer process</a:t>
            </a:r>
          </a:p>
          <a:p>
            <a:pPr>
              <a:buFont typeface="Monotype Sorts" pitchFamily="2" charset="2"/>
              <a:buNone/>
            </a:pPr>
            <a:r>
              <a:rPr lang="en-US" altLang="en-US" sz="1600" dirty="0">
                <a:solidFill>
                  <a:srgbClr val="0000FF"/>
                </a:solidFill>
              </a:rPr>
              <a:t>           while (true)  {</a:t>
            </a:r>
            <a:br>
              <a:rPr lang="en-US" altLang="en-US" sz="1600" dirty="0">
                <a:solidFill>
                  <a:srgbClr val="0000FF"/>
                </a:solidFill>
              </a:rPr>
            </a:br>
            <a:endParaRPr lang="en-US" altLang="en-US" sz="1600" dirty="0">
              <a:solidFill>
                <a:srgbClr val="0000FF"/>
              </a:solidFill>
            </a:endParaRPr>
          </a:p>
          <a:p>
            <a:pPr>
              <a:buFont typeface="Monotype Sorts" pitchFamily="2" charset="2"/>
              <a:buNone/>
            </a:pPr>
            <a:r>
              <a:rPr lang="en-US" altLang="en-US" sz="1600" dirty="0">
                <a:solidFill>
                  <a:srgbClr val="0000FF"/>
                </a:solidFill>
              </a:rPr>
              <a:t>                         //   produce an item</a:t>
            </a:r>
          </a:p>
          <a:p>
            <a:pPr>
              <a:buFont typeface="Monotype Sorts" pitchFamily="2" charset="2"/>
              <a:buNone/>
            </a:pPr>
            <a:endParaRPr lang="en-US" altLang="en-US" sz="1600" dirty="0">
              <a:solidFill>
                <a:srgbClr val="0000FF"/>
              </a:solidFill>
            </a:endParaRPr>
          </a:p>
          <a:p>
            <a:pPr>
              <a:buFont typeface="Monotype Sorts" pitchFamily="2" charset="2"/>
              <a:buNone/>
            </a:pPr>
            <a:r>
              <a:rPr lang="en-US" altLang="en-US" sz="1600" dirty="0">
                <a:solidFill>
                  <a:srgbClr val="0000FF"/>
                </a:solidFill>
              </a:rPr>
              <a:t>                   wait (empty);</a:t>
            </a:r>
          </a:p>
          <a:p>
            <a:pPr>
              <a:buFont typeface="Monotype Sorts" pitchFamily="2" charset="2"/>
              <a:buNone/>
            </a:pPr>
            <a:r>
              <a:rPr lang="en-US" altLang="en-US" sz="1600" dirty="0">
                <a:solidFill>
                  <a:srgbClr val="0000FF"/>
                </a:solidFill>
              </a:rPr>
              <a:t>                   wait (mutex);</a:t>
            </a:r>
          </a:p>
          <a:p>
            <a:pPr>
              <a:buFont typeface="Monotype Sorts" pitchFamily="2" charset="2"/>
              <a:buNone/>
            </a:pPr>
            <a:endParaRPr lang="en-US" altLang="en-US" sz="1600" dirty="0">
              <a:solidFill>
                <a:srgbClr val="0000FF"/>
              </a:solidFill>
            </a:endParaRPr>
          </a:p>
          <a:p>
            <a:pPr>
              <a:buFont typeface="Monotype Sorts" pitchFamily="2" charset="2"/>
              <a:buNone/>
            </a:pPr>
            <a:r>
              <a:rPr lang="en-US" altLang="en-US" sz="1600" dirty="0">
                <a:solidFill>
                  <a:srgbClr val="0000FF"/>
                </a:solidFill>
              </a:rPr>
              <a:t>                         //  add the item to the  buffer</a:t>
            </a:r>
          </a:p>
          <a:p>
            <a:pPr>
              <a:buFont typeface="Monotype Sorts" pitchFamily="2" charset="2"/>
              <a:buNone/>
            </a:pPr>
            <a:endParaRPr lang="en-US" altLang="en-US" sz="1600" dirty="0">
              <a:solidFill>
                <a:srgbClr val="0000FF"/>
              </a:solidFill>
            </a:endParaRPr>
          </a:p>
          <a:p>
            <a:pPr>
              <a:buFont typeface="Monotype Sorts" pitchFamily="2" charset="2"/>
              <a:buNone/>
            </a:pPr>
            <a:r>
              <a:rPr lang="en-US" altLang="en-US" sz="1600" dirty="0">
                <a:solidFill>
                  <a:srgbClr val="0000FF"/>
                </a:solidFill>
              </a:rPr>
              <a:t>                    signal (mutex);</a:t>
            </a:r>
          </a:p>
          <a:p>
            <a:pPr>
              <a:buFont typeface="Monotype Sorts" pitchFamily="2" charset="2"/>
              <a:buNone/>
            </a:pPr>
            <a:r>
              <a:rPr lang="en-US" altLang="en-US" sz="1600" dirty="0">
                <a:solidFill>
                  <a:srgbClr val="0000FF"/>
                </a:solidFill>
              </a:rPr>
              <a:t>                    signal (full);</a:t>
            </a:r>
          </a:p>
          <a:p>
            <a:pPr>
              <a:buFont typeface="Monotype Sorts" pitchFamily="2" charset="2"/>
              <a:buNone/>
            </a:pPr>
            <a:r>
              <a:rPr lang="en-US" altLang="en-US" sz="1600" dirty="0">
                <a:solidFill>
                  <a:srgbClr val="0000FF"/>
                </a:solidFill>
              </a:rPr>
              <a:t>           }</a:t>
            </a:r>
          </a:p>
        </p:txBody>
      </p:sp>
      <p:sp>
        <p:nvSpPr>
          <p:cNvPr id="6" name="Rectangle 3">
            <a:extLst>
              <a:ext uri="{FF2B5EF4-FFF2-40B4-BE49-F238E27FC236}">
                <a16:creationId xmlns:a16="http://schemas.microsoft.com/office/drawing/2014/main" id="{7600E1E4-6D6C-4EA0-A010-36B3EC3C971C}"/>
              </a:ext>
            </a:extLst>
          </p:cNvPr>
          <p:cNvSpPr txBox="1">
            <a:spLocks noChangeArrowheads="1"/>
          </p:cNvSpPr>
          <p:nvPr/>
        </p:nvSpPr>
        <p:spPr>
          <a:xfrm>
            <a:off x="7895545" y="2015220"/>
            <a:ext cx="4398055" cy="4409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600" b="1" dirty="0">
                <a:highlight>
                  <a:srgbClr val="FFFF00"/>
                </a:highlight>
              </a:rPr>
              <a:t>The structure of the consumer process</a:t>
            </a:r>
          </a:p>
          <a:p>
            <a:pPr>
              <a:buFont typeface="Monotype Sorts" pitchFamily="2" charset="2"/>
              <a:buNone/>
            </a:pPr>
            <a:r>
              <a:rPr lang="en-US" altLang="en-US" sz="1600" dirty="0">
                <a:solidFill>
                  <a:srgbClr val="0000FF"/>
                </a:solidFill>
              </a:rPr>
              <a:t>           while (true) {</a:t>
            </a:r>
          </a:p>
          <a:p>
            <a:pPr>
              <a:buFont typeface="Monotype Sorts" pitchFamily="2" charset="2"/>
              <a:buNone/>
            </a:pPr>
            <a:r>
              <a:rPr lang="en-US" altLang="en-US" sz="1600" dirty="0">
                <a:solidFill>
                  <a:srgbClr val="0000FF"/>
                </a:solidFill>
              </a:rPr>
              <a:t>                    wait (full);</a:t>
            </a:r>
          </a:p>
          <a:p>
            <a:pPr>
              <a:buFont typeface="Monotype Sorts" pitchFamily="2" charset="2"/>
              <a:buNone/>
            </a:pPr>
            <a:r>
              <a:rPr lang="en-US" altLang="en-US" sz="1600" dirty="0">
                <a:solidFill>
                  <a:srgbClr val="0000FF"/>
                </a:solidFill>
              </a:rPr>
              <a:t>                    wait (mutex);</a:t>
            </a:r>
          </a:p>
          <a:p>
            <a:pPr>
              <a:buFont typeface="Monotype Sorts" pitchFamily="2" charset="2"/>
              <a:buNone/>
            </a:pPr>
            <a:endParaRPr lang="en-US" altLang="en-US" sz="1600" dirty="0">
              <a:solidFill>
                <a:srgbClr val="0000FF"/>
              </a:solidFill>
            </a:endParaRPr>
          </a:p>
          <a:p>
            <a:pPr>
              <a:buFont typeface="Monotype Sorts" pitchFamily="2" charset="2"/>
              <a:buNone/>
            </a:pPr>
            <a:r>
              <a:rPr lang="en-US" altLang="en-US" sz="1600" dirty="0">
                <a:solidFill>
                  <a:srgbClr val="0000FF"/>
                </a:solidFill>
              </a:rPr>
              <a:t>                             //  remove an item from  buffer</a:t>
            </a:r>
          </a:p>
          <a:p>
            <a:pPr>
              <a:buFont typeface="Monotype Sorts" pitchFamily="2" charset="2"/>
              <a:buNone/>
            </a:pPr>
            <a:endParaRPr lang="en-US" altLang="en-US" sz="1600" dirty="0">
              <a:solidFill>
                <a:srgbClr val="0000FF"/>
              </a:solidFill>
            </a:endParaRPr>
          </a:p>
          <a:p>
            <a:pPr>
              <a:buFont typeface="Monotype Sorts" pitchFamily="2" charset="2"/>
              <a:buNone/>
            </a:pPr>
            <a:r>
              <a:rPr lang="en-US" altLang="en-US" sz="1600" dirty="0">
                <a:solidFill>
                  <a:srgbClr val="0000FF"/>
                </a:solidFill>
              </a:rPr>
              <a:t>                    signal (mutex);</a:t>
            </a:r>
          </a:p>
          <a:p>
            <a:pPr>
              <a:buFont typeface="Monotype Sorts" pitchFamily="2" charset="2"/>
              <a:buNone/>
            </a:pPr>
            <a:r>
              <a:rPr lang="en-US" altLang="en-US" sz="1600" dirty="0">
                <a:solidFill>
                  <a:srgbClr val="0000FF"/>
                </a:solidFill>
              </a:rPr>
              <a:t>                    signal (empty);</a:t>
            </a:r>
          </a:p>
          <a:p>
            <a:pPr>
              <a:buFont typeface="Monotype Sorts" pitchFamily="2" charset="2"/>
              <a:buNone/>
            </a:pPr>
            <a:r>
              <a:rPr lang="en-US" altLang="en-US" sz="1600" dirty="0">
                <a:solidFill>
                  <a:srgbClr val="0000FF"/>
                </a:solidFill>
              </a:rPr>
              <a:t>             </a:t>
            </a:r>
          </a:p>
          <a:p>
            <a:pPr>
              <a:buFont typeface="Monotype Sorts" pitchFamily="2" charset="2"/>
              <a:buNone/>
            </a:pPr>
            <a:r>
              <a:rPr lang="en-US" altLang="en-US" sz="1600" dirty="0">
                <a:solidFill>
                  <a:srgbClr val="0000FF"/>
                </a:solidFill>
              </a:rPr>
              <a:t>                            //  consume the removed item</a:t>
            </a:r>
          </a:p>
          <a:p>
            <a:pPr>
              <a:buFont typeface="Monotype Sorts" pitchFamily="2" charset="2"/>
              <a:buNone/>
            </a:pPr>
            <a:r>
              <a:rPr lang="en-US" altLang="en-US" sz="1600" dirty="0">
                <a:solidFill>
                  <a:srgbClr val="0000FF"/>
                </a:solidFill>
              </a:rPr>
              <a:t>           }</a:t>
            </a:r>
          </a:p>
        </p:txBody>
      </p:sp>
      <p:pic>
        <p:nvPicPr>
          <p:cNvPr id="2" name="Picture 2" descr="Bounded Buffer Problem">
            <a:extLst>
              <a:ext uri="{FF2B5EF4-FFF2-40B4-BE49-F238E27FC236}">
                <a16:creationId xmlns:a16="http://schemas.microsoft.com/office/drawing/2014/main" id="{29A358AB-123C-42BF-A966-ADF380552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27" y="3974479"/>
            <a:ext cx="4398055" cy="2585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2444F1B7-AB98-46A8-9DA4-AA6F842A548D}"/>
              </a:ext>
            </a:extLst>
          </p:cNvPr>
          <p:cNvSpPr txBox="1"/>
          <p:nvPr/>
        </p:nvSpPr>
        <p:spPr>
          <a:xfrm>
            <a:off x="747736" y="558940"/>
            <a:ext cx="6102626" cy="646331"/>
          </a:xfrm>
          <a:prstGeom prst="rect">
            <a:avLst/>
          </a:prstGeom>
          <a:noFill/>
        </p:spPr>
        <p:txBody>
          <a:bodyPr wrap="square">
            <a:spAutoFit/>
          </a:bodyPr>
          <a:lstStyle/>
          <a:p>
            <a:pPr algn="l"/>
            <a:r>
              <a:rPr lang="en-US" b="1" i="0" dirty="0">
                <a:solidFill>
                  <a:srgbClr val="610B38"/>
                </a:solidFill>
                <a:effectLst/>
                <a:latin typeface="erdana"/>
              </a:rPr>
              <a:t>Sleep and Wakeup</a:t>
            </a:r>
          </a:p>
          <a:p>
            <a:pPr algn="l"/>
            <a:r>
              <a:rPr lang="en-US" b="0" i="0" dirty="0">
                <a:solidFill>
                  <a:srgbClr val="610B38"/>
                </a:solidFill>
                <a:effectLst/>
                <a:latin typeface="erdana"/>
              </a:rPr>
              <a:t>(Producer Consumer problem)</a:t>
            </a:r>
          </a:p>
        </p:txBody>
      </p:sp>
      <p:sp>
        <p:nvSpPr>
          <p:cNvPr id="17" name="TextBox 16">
            <a:extLst>
              <a:ext uri="{FF2B5EF4-FFF2-40B4-BE49-F238E27FC236}">
                <a16:creationId xmlns:a16="http://schemas.microsoft.com/office/drawing/2014/main" id="{CF7CE2C7-47DF-4CE4-B363-CB561910F1F2}"/>
              </a:ext>
            </a:extLst>
          </p:cNvPr>
          <p:cNvSpPr txBox="1"/>
          <p:nvPr/>
        </p:nvSpPr>
        <p:spPr>
          <a:xfrm>
            <a:off x="942024" y="1373411"/>
            <a:ext cx="9692074" cy="4524315"/>
          </a:xfrm>
          <a:prstGeom prst="rect">
            <a:avLst/>
          </a:prstGeom>
          <a:noFill/>
        </p:spPr>
        <p:txBody>
          <a:bodyPr wrap="square">
            <a:spAutoFit/>
          </a:bodyPr>
          <a:lstStyle/>
          <a:p>
            <a:pPr algn="l">
              <a:buFont typeface="+mj-lt"/>
              <a:buAutoNum type="arabicPeriod"/>
            </a:pPr>
            <a:r>
              <a:rPr lang="en-US" b="0" i="0" dirty="0">
                <a:solidFill>
                  <a:srgbClr val="000000"/>
                </a:solidFill>
                <a:effectLst/>
                <a:latin typeface="verdana" panose="020B0604030504040204" pitchFamily="34" charset="0"/>
              </a:rPr>
              <a:t>#define N 100 //maximum slots in buffer   </a:t>
            </a:r>
          </a:p>
          <a:p>
            <a:pPr algn="l">
              <a:buFont typeface="+mj-lt"/>
              <a:buAutoNum type="arabicPeriod"/>
            </a:pPr>
            <a:r>
              <a:rPr lang="en-US" b="0" i="0" dirty="0">
                <a:solidFill>
                  <a:srgbClr val="000000"/>
                </a:solidFill>
                <a:effectLst/>
                <a:latin typeface="verdana" panose="020B0604030504040204" pitchFamily="34" charset="0"/>
              </a:rPr>
              <a:t>#define </a:t>
            </a:r>
            <a:r>
              <a:rPr lang="en-US" b="0" i="0" dirty="0">
                <a:solidFill>
                  <a:srgbClr val="FF0000"/>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0</a:t>
            </a:r>
            <a:r>
              <a:rPr lang="en-US" b="0" i="0" dirty="0">
                <a:solidFill>
                  <a:srgbClr val="000000"/>
                </a:solidFill>
                <a:effectLst/>
                <a:latin typeface="verdana" panose="020B0604030504040204" pitchFamily="34" charset="0"/>
              </a:rPr>
              <a:t> //items in the buffer   </a:t>
            </a:r>
          </a:p>
          <a:p>
            <a:pPr algn="l">
              <a:buFont typeface="+mj-lt"/>
              <a:buAutoNum type="arabicPeriod"/>
            </a:pPr>
            <a:r>
              <a:rPr lang="en-US" b="0" i="0" dirty="0">
                <a:solidFill>
                  <a:srgbClr val="000000"/>
                </a:solidFill>
                <a:effectLst/>
                <a:latin typeface="verdana" panose="020B0604030504040204" pitchFamily="34" charset="0"/>
              </a:rPr>
              <a:t>void producer (void)   </a:t>
            </a:r>
          </a:p>
          <a:p>
            <a:pPr algn="l">
              <a:buFont typeface="+mj-lt"/>
              <a:buAutoNum type="arabicPeriod"/>
            </a:pP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int item;   </a:t>
            </a:r>
          </a:p>
          <a:p>
            <a:pPr algn="l">
              <a:buFont typeface="+mj-lt"/>
              <a:buAutoNum type="arabicPeriod"/>
            </a:pPr>
            <a:r>
              <a:rPr lang="en-US" b="0" i="0" dirty="0">
                <a:solidFill>
                  <a:srgbClr val="000000"/>
                </a:solidFill>
                <a:effectLst/>
                <a:latin typeface="verdana" panose="020B0604030504040204" pitchFamily="34" charset="0"/>
              </a:rPr>
              <a:t>    while(True)  </a:t>
            </a:r>
          </a:p>
          <a:p>
            <a:pPr algn="l">
              <a:buFont typeface="+mj-lt"/>
              <a:buAutoNum type="arabicPeriod"/>
            </a:pPr>
            <a:r>
              <a:rPr lang="en-US" b="0" i="0" dirty="0">
                <a:solidFill>
                  <a:srgbClr val="000000"/>
                </a:solidFill>
                <a:effectLst/>
                <a:latin typeface="verdana" panose="020B0604030504040204" pitchFamily="34" charset="0"/>
              </a:rPr>
              <a:t>    {  </a:t>
            </a:r>
          </a:p>
          <a:p>
            <a:pPr algn="l">
              <a:buFont typeface="+mj-lt"/>
              <a:buAutoNum type="arabicPeriod"/>
            </a:pP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item</a:t>
            </a:r>
            <a:r>
              <a:rPr lang="en-US" b="0" i="0" dirty="0">
                <a:solidFill>
                  <a:srgbClr val="000000"/>
                </a:solidFill>
                <a:effectLst/>
                <a:latin typeface="verdana" panose="020B0604030504040204" pitchFamily="34" charset="0"/>
              </a:rPr>
              <a:t> = </a:t>
            </a:r>
            <a:r>
              <a:rPr lang="en-US" b="0" i="0" dirty="0" err="1">
                <a:solidFill>
                  <a:srgbClr val="0000FF"/>
                </a:solidFill>
                <a:effectLst/>
                <a:latin typeface="verdana" panose="020B0604030504040204" pitchFamily="34" charset="0"/>
              </a:rPr>
              <a:t>produce_item</a:t>
            </a:r>
            <a:r>
              <a:rPr lang="en-US" b="0" i="0" dirty="0">
                <a:solidFill>
                  <a:srgbClr val="000000"/>
                </a:solidFill>
                <a:effectLst/>
                <a:latin typeface="verdana" panose="020B0604030504040204" pitchFamily="34" charset="0"/>
              </a:rPr>
              <a:t>(); //producer produces an item   </a:t>
            </a:r>
          </a:p>
          <a:p>
            <a:pPr algn="l">
              <a:buFont typeface="+mj-lt"/>
              <a:buAutoNum type="arabicPeriod"/>
            </a:pPr>
            <a:r>
              <a:rPr lang="en-US" b="0" i="0" dirty="0">
                <a:solidFill>
                  <a:srgbClr val="000000"/>
                </a:solidFill>
                <a:effectLst/>
                <a:latin typeface="verdana" panose="020B0604030504040204" pitchFamily="34" charset="0"/>
              </a:rPr>
              <a:t>        if(</a:t>
            </a:r>
            <a:r>
              <a:rPr lang="en-US" b="0" i="0" dirty="0">
                <a:solidFill>
                  <a:srgbClr val="FF0000"/>
                </a:solidFill>
                <a:effectLst/>
                <a:latin typeface="verdana" panose="020B0604030504040204" pitchFamily="34" charset="0"/>
              </a:rPr>
              <a:t>count</a:t>
            </a:r>
            <a:r>
              <a:rPr lang="en-US" b="0" i="0" dirty="0">
                <a:solidFill>
                  <a:srgbClr val="000000"/>
                </a:solidFill>
                <a:effectLst/>
                <a:latin typeface="verdana" panose="020B0604030504040204" pitchFamily="34" charset="0"/>
              </a:rPr>
              <a:t> == N) //if the buffer is full then the producer will sleep Sleep();   </a:t>
            </a:r>
          </a:p>
          <a:p>
            <a:pPr algn="l">
              <a:buFont typeface="+mj-lt"/>
              <a:buAutoNum type="arabicPeriod"/>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insert_item</a:t>
            </a:r>
            <a:r>
              <a:rPr lang="en-US" b="0" i="0" dirty="0">
                <a:solidFill>
                  <a:srgbClr val="000000"/>
                </a:solidFill>
                <a:effectLst/>
                <a:latin typeface="verdana" panose="020B0604030504040204" pitchFamily="34" charset="0"/>
              </a:rPr>
              <a:t> (item); //the item is inserted into buffer  </a:t>
            </a:r>
          </a:p>
          <a:p>
            <a:pPr algn="l">
              <a:buFont typeface="+mj-lt"/>
              <a:buAutoNum type="arabicPeriod"/>
            </a:pPr>
            <a:r>
              <a:rPr lang="en-US" b="0" i="0" dirty="0">
                <a:solidFill>
                  <a:srgbClr val="000000"/>
                </a:solidFill>
                <a:effectLst/>
                <a:latin typeface="verdana" panose="020B0604030504040204" pitchFamily="34" charset="0"/>
              </a:rPr>
              <a:t>        </a:t>
            </a:r>
            <a:r>
              <a:rPr lang="en-US" b="0" i="0" dirty="0" err="1">
                <a:solidFill>
                  <a:srgbClr val="FF0000"/>
                </a:solidFill>
                <a:effectLst/>
                <a:latin typeface="verdana" panose="020B0604030504040204" pitchFamily="34" charset="0"/>
              </a:rPr>
              <a:t>count</a:t>
            </a:r>
            <a:r>
              <a:rPr lang="en-US" b="0" i="0" dirty="0" err="1">
                <a:solidFill>
                  <a:srgbClr val="0000FF"/>
                </a:solidFill>
                <a:effectLst/>
                <a:latin typeface="verdana" panose="020B0604030504040204" pitchFamily="34" charset="0"/>
              </a:rPr>
              <a:t>count</a:t>
            </a:r>
            <a:r>
              <a:rPr lang="en-US" b="0" i="0" dirty="0">
                <a:solidFill>
                  <a:srgbClr val="000000"/>
                </a:solidFill>
                <a:effectLst/>
                <a:latin typeface="verdana" panose="020B0604030504040204" pitchFamily="34" charset="0"/>
              </a:rPr>
              <a:t>=count+1;   </a:t>
            </a:r>
          </a:p>
          <a:p>
            <a:pPr algn="l">
              <a:buFont typeface="+mj-lt"/>
              <a:buAutoNum type="arabicPeriod"/>
            </a:pPr>
            <a:r>
              <a:rPr lang="en-US" b="0" i="0" dirty="0">
                <a:solidFill>
                  <a:srgbClr val="000000"/>
                </a:solidFill>
                <a:effectLst/>
                <a:latin typeface="verdana" panose="020B0604030504040204" pitchFamily="34" charset="0"/>
              </a:rPr>
              <a:t>        if(</a:t>
            </a:r>
            <a:r>
              <a:rPr lang="en-US" b="0" i="0" dirty="0">
                <a:solidFill>
                  <a:srgbClr val="FF0000"/>
                </a:solidFill>
                <a:effectLst/>
                <a:latin typeface="verdana" panose="020B0604030504040204" pitchFamily="34" charset="0"/>
              </a:rPr>
              <a:t>count</a:t>
            </a:r>
            <a:r>
              <a:rPr lang="en-US" b="0" i="0" dirty="0">
                <a:solidFill>
                  <a:srgbClr val="000000"/>
                </a:solidFill>
                <a:effectLst/>
                <a:latin typeface="verdana" panose="020B0604030504040204" pitchFamily="34" charset="0"/>
              </a:rPr>
              <a:t>==1) //The producer will wake up the   </a:t>
            </a:r>
          </a:p>
          <a:p>
            <a:pPr algn="l">
              <a:buFont typeface="+mj-lt"/>
              <a:buAutoNum type="arabicPeriod"/>
            </a:pPr>
            <a:r>
              <a:rPr lang="en-US" b="0" i="0" dirty="0">
                <a:solidFill>
                  <a:srgbClr val="000000"/>
                </a:solidFill>
                <a:effectLst/>
                <a:latin typeface="verdana" panose="020B0604030504040204" pitchFamily="34" charset="0"/>
              </a:rPr>
              <a:t>        //consumer if there is at least 1 item in the buffer   </a:t>
            </a:r>
          </a:p>
          <a:p>
            <a:pPr algn="l">
              <a:buFont typeface="+mj-lt"/>
              <a:buAutoNum type="arabicPeriod"/>
            </a:pPr>
            <a:r>
              <a:rPr lang="en-US" b="0" i="0" dirty="0">
                <a:solidFill>
                  <a:srgbClr val="000000"/>
                </a:solidFill>
                <a:effectLst/>
                <a:latin typeface="verdana" panose="020B0604030504040204" pitchFamily="34" charset="0"/>
              </a:rPr>
              <a:t>        wake-up(consumer);  </a:t>
            </a:r>
          </a:p>
          <a:p>
            <a:pPr algn="l">
              <a:buFont typeface="+mj-lt"/>
              <a:buAutoNum type="arabicPeriod"/>
            </a:pPr>
            <a:r>
              <a:rPr lang="en-US" b="0" i="0" dirty="0">
                <a:solidFill>
                  <a:srgbClr val="000000"/>
                </a:solidFill>
                <a:effectLst/>
                <a:latin typeface="verdana" panose="020B0604030504040204" pitchFamily="34" charset="0"/>
              </a:rPr>
              <a:t>    }  </a:t>
            </a:r>
          </a:p>
          <a:p>
            <a:pPr algn="l">
              <a:buFont typeface="+mj-lt"/>
              <a:buAutoNum type="arabicPeriod"/>
            </a:pPr>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171874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1939" y="2517140"/>
            <a:ext cx="4002404" cy="695960"/>
          </a:xfrm>
          <a:prstGeom prst="rect">
            <a:avLst/>
          </a:prstGeom>
        </p:spPr>
        <p:txBody>
          <a:bodyPr vert="horz" wrap="square" lIns="0" tIns="12700" rIns="0" bIns="0" rtlCol="0">
            <a:spAutoFit/>
          </a:bodyPr>
          <a:lstStyle/>
          <a:p>
            <a:pPr marL="12700">
              <a:spcBef>
                <a:spcPts val="100"/>
              </a:spcBef>
            </a:pPr>
            <a:r>
              <a:rPr sz="4400" spc="-5" dirty="0">
                <a:solidFill>
                  <a:srgbClr val="0000CC"/>
                </a:solidFill>
                <a:latin typeface="Arial"/>
                <a:cs typeface="Arial"/>
              </a:rPr>
              <a:t>Synchronization</a:t>
            </a:r>
            <a:endParaRPr sz="4400">
              <a:latin typeface="Arial"/>
              <a:cs typeface="Arial"/>
            </a:endParaRPr>
          </a:p>
        </p:txBody>
      </p:sp>
      <p:sp>
        <p:nvSpPr>
          <p:cNvPr id="4" name="object 4"/>
          <p:cNvSpPr txBox="1">
            <a:spLocks noGrp="1"/>
          </p:cNvSpPr>
          <p:nvPr>
            <p:ph type="sldNum" sz="quarter" idx="7"/>
          </p:nvPr>
        </p:nvSpPr>
        <p:spPr>
          <a:xfrm>
            <a:off x="10134600" y="6436320"/>
            <a:ext cx="2743200" cy="205184"/>
          </a:xfrm>
          <a:prstGeom prst="rect">
            <a:avLst/>
          </a:prstGeom>
        </p:spPr>
        <p:txBody>
          <a:bodyPr vert="horz" wrap="square" lIns="0" tIns="0" rIns="0" bIns="0" rtlCol="0" anchor="ctr">
            <a:spAutoFit/>
          </a:bodyPr>
          <a:lstStyle/>
          <a:p>
            <a:pPr marL="38100">
              <a:lnSpc>
                <a:spcPts val="1645"/>
              </a:lnSpc>
            </a:pPr>
            <a:fld id="{81D60167-4931-47E6-BA6A-407CBD079E47}" type="slidenum">
              <a:rPr dirty="0"/>
              <a:pPr marL="38100">
                <a:lnSpc>
                  <a:spcPts val="1645"/>
                </a:lnSpc>
              </a:pPr>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6"/>
            <a:ext cx="10515600" cy="809630"/>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E9341FA7-79E5-4D68-82FB-0044B5417FB2}"/>
              </a:ext>
            </a:extLst>
          </p:cNvPr>
          <p:cNvSpPr txBox="1"/>
          <p:nvPr/>
        </p:nvSpPr>
        <p:spPr>
          <a:xfrm>
            <a:off x="761087" y="1340802"/>
            <a:ext cx="10740523" cy="4524315"/>
          </a:xfrm>
          <a:prstGeom prst="rect">
            <a:avLst/>
          </a:prstGeom>
          <a:noFill/>
        </p:spPr>
        <p:txBody>
          <a:bodyPr wrap="square">
            <a:spAutoFit/>
          </a:bodyPr>
          <a:lstStyle/>
          <a:p>
            <a:pPr algn="l">
              <a:buFont typeface="+mj-lt"/>
              <a:buAutoNum type="arabicPeriod"/>
            </a:pPr>
            <a:r>
              <a:rPr lang="en-US" b="0" i="0" dirty="0">
                <a:solidFill>
                  <a:srgbClr val="000000"/>
                </a:solidFill>
                <a:effectLst/>
                <a:latin typeface="verdana" panose="020B0604030504040204" pitchFamily="34" charset="0"/>
              </a:rPr>
              <a:t>void consumer (void)  </a:t>
            </a:r>
          </a:p>
          <a:p>
            <a:pPr algn="l">
              <a:buFont typeface="+mj-lt"/>
              <a:buAutoNum type="arabicPeriod"/>
            </a:pP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int item;   </a:t>
            </a:r>
          </a:p>
          <a:p>
            <a:pPr algn="l">
              <a:buFont typeface="+mj-lt"/>
              <a:buAutoNum type="arabicPeriod"/>
            </a:pPr>
            <a:r>
              <a:rPr lang="en-US" b="0" i="0" dirty="0">
                <a:solidFill>
                  <a:srgbClr val="000000"/>
                </a:solidFill>
                <a:effectLst/>
                <a:latin typeface="verdana" panose="020B0604030504040204" pitchFamily="34" charset="0"/>
              </a:rPr>
              <a:t>    while(True)  </a:t>
            </a:r>
          </a:p>
          <a:p>
            <a:pPr algn="l">
              <a:buFont typeface="+mj-lt"/>
              <a:buAutoNum type="arabicPeriod"/>
            </a:pPr>
            <a:r>
              <a:rPr lang="en-US" b="0" i="0" dirty="0">
                <a:solidFill>
                  <a:srgbClr val="000000"/>
                </a:solidFill>
                <a:effectLst/>
                <a:latin typeface="verdana" panose="020B0604030504040204" pitchFamily="34" charset="0"/>
              </a:rPr>
              <a:t>    {  </a:t>
            </a:r>
          </a:p>
          <a:p>
            <a:pPr algn="l">
              <a:buFont typeface="+mj-lt"/>
              <a:buAutoNum type="arabicPeriod"/>
            </a:pPr>
            <a:r>
              <a:rPr lang="en-US" b="0" i="0" dirty="0">
                <a:solidFill>
                  <a:srgbClr val="000000"/>
                </a:solidFill>
                <a:effectLst/>
                <a:latin typeface="verdana" panose="020B0604030504040204" pitchFamily="34" charset="0"/>
              </a:rPr>
              <a:t>        {     </a:t>
            </a:r>
          </a:p>
          <a:p>
            <a:pPr algn="l">
              <a:buFont typeface="+mj-lt"/>
              <a:buAutoNum type="arabicPeriod"/>
            </a:pPr>
            <a:r>
              <a:rPr lang="en-US" b="0" i="0" dirty="0">
                <a:solidFill>
                  <a:srgbClr val="000000"/>
                </a:solidFill>
                <a:effectLst/>
                <a:latin typeface="verdana" panose="020B0604030504040204" pitchFamily="34" charset="0"/>
              </a:rPr>
              <a:t>            if(</a:t>
            </a:r>
            <a:r>
              <a:rPr lang="en-US" b="0" i="0" dirty="0">
                <a:solidFill>
                  <a:srgbClr val="FF0000"/>
                </a:solidFill>
                <a:effectLst/>
                <a:latin typeface="verdana" panose="020B0604030504040204" pitchFamily="34" charset="0"/>
              </a:rPr>
              <a:t>count</a:t>
            </a:r>
            <a:r>
              <a:rPr lang="en-US" b="0" i="0" dirty="0">
                <a:solidFill>
                  <a:srgbClr val="000000"/>
                </a:solidFill>
                <a:effectLst/>
                <a:latin typeface="verdana" panose="020B0604030504040204" pitchFamily="34" charset="0"/>
              </a:rPr>
              <a:t> == 0) //The consumer will sleep if the buffer is </a:t>
            </a:r>
            <a:r>
              <a:rPr lang="en-US" b="0" i="0" dirty="0" err="1">
                <a:solidFill>
                  <a:srgbClr val="000000"/>
                </a:solidFill>
                <a:effectLst/>
                <a:latin typeface="verdana" panose="020B0604030504040204" pitchFamily="34" charset="0"/>
              </a:rPr>
              <a:t>empty.sleep</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item</a:t>
            </a:r>
            <a:r>
              <a:rPr lang="en-US" b="0" i="0" dirty="0">
                <a:solidFill>
                  <a:srgbClr val="000000"/>
                </a:solidFill>
                <a:effectLst/>
                <a:latin typeface="verdana" panose="020B0604030504040204" pitchFamily="34" charset="0"/>
              </a:rPr>
              <a:t> = </a:t>
            </a:r>
            <a:r>
              <a:rPr lang="en-US" b="0" i="0" dirty="0" err="1">
                <a:solidFill>
                  <a:srgbClr val="0000FF"/>
                </a:solidFill>
                <a:effectLst/>
                <a:latin typeface="verdana" panose="020B0604030504040204" pitchFamily="34" charset="0"/>
              </a:rPr>
              <a:t>remove_item</a:t>
            </a:r>
            <a:r>
              <a:rPr lang="en-US" b="0" i="0" dirty="0">
                <a:solidFill>
                  <a:srgbClr val="000000"/>
                </a:solidFill>
                <a:effectLst/>
                <a:latin typeface="verdana" panose="020B0604030504040204" pitchFamily="34" charset="0"/>
              </a:rPr>
              <a:t>();   </a:t>
            </a:r>
          </a:p>
          <a:p>
            <a:pPr algn="l">
              <a:buFont typeface="+mj-lt"/>
              <a:buAutoNum type="arabicPeriod"/>
            </a:pPr>
            <a:r>
              <a:rPr lang="en-US" b="0" i="0" dirty="0">
                <a:solidFill>
                  <a:srgbClr val="000000"/>
                </a:solidFill>
                <a:effectLst/>
                <a:latin typeface="verdana" panose="020B0604030504040204" pitchFamily="34" charset="0"/>
              </a:rPr>
              <a:t>            </a:t>
            </a:r>
            <a:r>
              <a:rPr lang="en-US" b="0" i="0" dirty="0" err="1">
                <a:solidFill>
                  <a:srgbClr val="FF0000"/>
                </a:solidFill>
                <a:effectLst/>
                <a:latin typeface="verdana" panose="020B0604030504040204" pitchFamily="34" charset="0"/>
              </a:rPr>
              <a:t>count</a:t>
            </a:r>
            <a:r>
              <a:rPr lang="en-US" b="0" i="0" dirty="0" err="1">
                <a:solidFill>
                  <a:srgbClr val="0000FF"/>
                </a:solidFill>
                <a:effectLst/>
                <a:latin typeface="verdana" panose="020B0604030504040204" pitchFamily="34" charset="0"/>
              </a:rPr>
              <a:t>count</a:t>
            </a:r>
            <a:r>
              <a:rPr lang="en-US" b="0" i="0" dirty="0">
                <a:solidFill>
                  <a:srgbClr val="000000"/>
                </a:solidFill>
                <a:effectLst/>
                <a:latin typeface="verdana" panose="020B0604030504040204" pitchFamily="34" charset="0"/>
              </a:rPr>
              <a:t> = count - 1;   </a:t>
            </a:r>
          </a:p>
          <a:p>
            <a:pPr algn="l">
              <a:buFont typeface="+mj-lt"/>
              <a:buAutoNum type="arabicPeriod"/>
            </a:pPr>
            <a:r>
              <a:rPr lang="en-US" b="0" i="0" dirty="0">
                <a:solidFill>
                  <a:srgbClr val="000000"/>
                </a:solidFill>
                <a:effectLst/>
                <a:latin typeface="verdana" panose="020B0604030504040204" pitchFamily="34" charset="0"/>
              </a:rPr>
              <a:t>            if(</a:t>
            </a:r>
            <a:r>
              <a:rPr lang="en-US" b="0" i="0" dirty="0">
                <a:solidFill>
                  <a:srgbClr val="FF0000"/>
                </a:solidFill>
                <a:effectLst/>
                <a:latin typeface="verdana" panose="020B0604030504040204" pitchFamily="34" charset="0"/>
              </a:rPr>
              <a:t>count</a:t>
            </a:r>
            <a:r>
              <a:rPr lang="en-US" b="0" i="0" dirty="0">
                <a:solidFill>
                  <a:srgbClr val="000000"/>
                </a:solidFill>
                <a:effectLst/>
                <a:latin typeface="verdana" panose="020B0604030504040204" pitchFamily="34" charset="0"/>
              </a:rPr>
              <a:t> == N-1) //if there is at least one slot available in the buffer   </a:t>
            </a:r>
          </a:p>
          <a:p>
            <a:pPr algn="l">
              <a:buFont typeface="+mj-lt"/>
              <a:buAutoNum type="arabicPeriod"/>
            </a:pPr>
            <a:r>
              <a:rPr lang="en-US" b="0" i="0" dirty="0">
                <a:solidFill>
                  <a:srgbClr val="000000"/>
                </a:solidFill>
                <a:effectLst/>
                <a:latin typeface="verdana" panose="020B0604030504040204" pitchFamily="34" charset="0"/>
              </a:rPr>
              <a:t>            //then the consumer will wake up producer  </a:t>
            </a:r>
          </a:p>
          <a:p>
            <a:pPr algn="l">
              <a:buFont typeface="+mj-lt"/>
              <a:buAutoNum type="arabicPeriod"/>
            </a:pPr>
            <a:r>
              <a:rPr lang="en-US" b="0" i="0" dirty="0">
                <a:solidFill>
                  <a:srgbClr val="000000"/>
                </a:solidFill>
                <a:effectLst/>
                <a:latin typeface="verdana" panose="020B0604030504040204" pitchFamily="34" charset="0"/>
              </a:rPr>
              <a:t>            wake-up(producer);   </a:t>
            </a:r>
          </a:p>
          <a:p>
            <a:pPr algn="l">
              <a:buFont typeface="+mj-lt"/>
              <a:buAutoNum type="arabicPeriod"/>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consume_item</a:t>
            </a:r>
            <a:r>
              <a:rPr lang="en-US" b="0" i="0" dirty="0">
                <a:solidFill>
                  <a:srgbClr val="000000"/>
                </a:solidFill>
                <a:effectLst/>
                <a:latin typeface="verdana" panose="020B0604030504040204" pitchFamily="34" charset="0"/>
              </a:rPr>
              <a:t>(item); //the item is read by consumer.   </a:t>
            </a:r>
          </a:p>
          <a:p>
            <a:pPr algn="l">
              <a:buFont typeface="+mj-lt"/>
              <a:buAutoNum type="arabicPeriod"/>
            </a:pPr>
            <a:r>
              <a:rPr lang="en-US" b="0" i="0" dirty="0">
                <a:solidFill>
                  <a:srgbClr val="000000"/>
                </a:solidFill>
                <a:effectLst/>
                <a:latin typeface="verdana" panose="020B0604030504040204" pitchFamily="34" charset="0"/>
              </a:rPr>
              <a:t>        }  </a:t>
            </a:r>
          </a:p>
          <a:p>
            <a:pPr algn="l">
              <a:buFont typeface="+mj-lt"/>
              <a:buAutoNum type="arabicPeriod"/>
            </a:pPr>
            <a:r>
              <a:rPr lang="en-US" b="0" i="0" dirty="0">
                <a:solidFill>
                  <a:srgbClr val="000000"/>
                </a:solidFill>
                <a:effectLst/>
                <a:latin typeface="verdana" panose="020B0604030504040204" pitchFamily="34" charset="0"/>
              </a:rPr>
              <a:t>    }  </a:t>
            </a:r>
          </a:p>
          <a:p>
            <a:pPr algn="l">
              <a:buFont typeface="+mj-lt"/>
              <a:buAutoNum type="arabicPeriod"/>
            </a:pPr>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3417804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10" name="object 7">
            <a:extLst>
              <a:ext uri="{FF2B5EF4-FFF2-40B4-BE49-F238E27FC236}">
                <a16:creationId xmlns:a16="http://schemas.microsoft.com/office/drawing/2014/main" id="{A90A5367-F010-4CC6-8954-F562A423EAF2}"/>
              </a:ext>
            </a:extLst>
          </p:cNvPr>
          <p:cNvSpPr txBox="1"/>
          <p:nvPr/>
        </p:nvSpPr>
        <p:spPr>
          <a:xfrm>
            <a:off x="1374395" y="1039114"/>
            <a:ext cx="9444664" cy="5922134"/>
          </a:xfrm>
          <a:prstGeom prst="rect">
            <a:avLst/>
          </a:prstGeom>
        </p:spPr>
        <p:txBody>
          <a:bodyPr vert="horz" wrap="square" lIns="0" tIns="12700" rIns="0" bIns="0" rtlCol="0">
            <a:spAutoFit/>
          </a:bodyPr>
          <a:lstStyle/>
          <a:p>
            <a:pPr marL="299085" marR="788670" indent="-287020">
              <a:lnSpc>
                <a:spcPct val="100000"/>
              </a:lnSpc>
              <a:spcBef>
                <a:spcPts val="100"/>
              </a:spcBef>
              <a:buClr>
                <a:srgbClr val="83992A"/>
              </a:buClr>
              <a:buSzPct val="114583"/>
              <a:buFont typeface="Arial"/>
              <a:buChar char="•"/>
              <a:tabLst>
                <a:tab pos="299085" algn="l"/>
                <a:tab pos="299720" algn="l"/>
              </a:tabLst>
            </a:pPr>
            <a:r>
              <a:rPr sz="2400" spc="5" dirty="0">
                <a:solidFill>
                  <a:srgbClr val="252525"/>
                </a:solidFill>
                <a:latin typeface="Garamond"/>
                <a:cs typeface="Garamond"/>
              </a:rPr>
              <a:t>The </a:t>
            </a:r>
            <a:r>
              <a:rPr sz="2400" dirty="0">
                <a:solidFill>
                  <a:srgbClr val="252525"/>
                </a:solidFill>
                <a:latin typeface="Garamond"/>
                <a:cs typeface="Garamond"/>
              </a:rPr>
              <a:t>algorithms for </a:t>
            </a:r>
            <a:r>
              <a:rPr sz="2400" spc="-20" dirty="0">
                <a:solidFill>
                  <a:srgbClr val="252525"/>
                </a:solidFill>
                <a:latin typeface="Garamond"/>
                <a:cs typeface="Garamond"/>
              </a:rPr>
              <a:t>sleep, </a:t>
            </a:r>
            <a:r>
              <a:rPr sz="2400" spc="-10" dirty="0">
                <a:solidFill>
                  <a:srgbClr val="252525"/>
                </a:solidFill>
                <a:latin typeface="Garamond"/>
                <a:cs typeface="Garamond"/>
              </a:rPr>
              <a:t>which </a:t>
            </a:r>
            <a:r>
              <a:rPr sz="2400" spc="-5" dirty="0">
                <a:solidFill>
                  <a:srgbClr val="252525"/>
                </a:solidFill>
                <a:latin typeface="Garamond"/>
                <a:cs typeface="Garamond"/>
              </a:rPr>
              <a:t>changes </a:t>
            </a:r>
            <a:r>
              <a:rPr sz="2400" dirty="0">
                <a:solidFill>
                  <a:srgbClr val="252525"/>
                </a:solidFill>
                <a:latin typeface="Garamond"/>
                <a:cs typeface="Garamond"/>
              </a:rPr>
              <a:t>the </a:t>
            </a:r>
            <a:r>
              <a:rPr sz="2400" spc="-5" dirty="0">
                <a:solidFill>
                  <a:srgbClr val="252525"/>
                </a:solidFill>
                <a:latin typeface="Garamond"/>
                <a:cs typeface="Garamond"/>
              </a:rPr>
              <a:t>process state </a:t>
            </a:r>
            <a:r>
              <a:rPr sz="2400" dirty="0">
                <a:solidFill>
                  <a:srgbClr val="252525"/>
                </a:solidFill>
                <a:latin typeface="Garamond"/>
                <a:cs typeface="Garamond"/>
              </a:rPr>
              <a:t>from </a:t>
            </a:r>
            <a:r>
              <a:rPr sz="2400" spc="-5" dirty="0">
                <a:solidFill>
                  <a:srgbClr val="252525"/>
                </a:solidFill>
                <a:latin typeface="Garamond"/>
                <a:cs typeface="Garamond"/>
              </a:rPr>
              <a:t>"kernel  </a:t>
            </a:r>
            <a:r>
              <a:rPr sz="2400" spc="5" dirty="0">
                <a:solidFill>
                  <a:srgbClr val="252525"/>
                </a:solidFill>
                <a:latin typeface="Garamond"/>
                <a:cs typeface="Garamond"/>
              </a:rPr>
              <a:t>running" </a:t>
            </a:r>
            <a:r>
              <a:rPr sz="2400" spc="-5" dirty="0">
                <a:solidFill>
                  <a:srgbClr val="252525"/>
                </a:solidFill>
                <a:latin typeface="Garamond"/>
                <a:cs typeface="Garamond"/>
              </a:rPr>
              <a:t>to "asleep </a:t>
            </a:r>
            <a:r>
              <a:rPr sz="2400" dirty="0">
                <a:solidFill>
                  <a:srgbClr val="252525"/>
                </a:solidFill>
                <a:latin typeface="Garamond"/>
                <a:cs typeface="Garamond"/>
              </a:rPr>
              <a:t>in </a:t>
            </a:r>
            <a:r>
              <a:rPr sz="2400" spc="-20" dirty="0">
                <a:solidFill>
                  <a:srgbClr val="252525"/>
                </a:solidFill>
                <a:latin typeface="Garamond"/>
                <a:cs typeface="Garamond"/>
              </a:rPr>
              <a:t>memory," </a:t>
            </a:r>
            <a:r>
              <a:rPr sz="2400" spc="-5" dirty="0">
                <a:solidFill>
                  <a:srgbClr val="252525"/>
                </a:solidFill>
                <a:latin typeface="Garamond"/>
                <a:cs typeface="Garamond"/>
              </a:rPr>
              <a:t>and </a:t>
            </a:r>
            <a:r>
              <a:rPr sz="2400" spc="-35" dirty="0">
                <a:solidFill>
                  <a:srgbClr val="252525"/>
                </a:solidFill>
                <a:latin typeface="Garamond"/>
                <a:cs typeface="Garamond"/>
              </a:rPr>
              <a:t>wakeup, </a:t>
            </a:r>
            <a:r>
              <a:rPr sz="2400" spc="-10" dirty="0">
                <a:solidFill>
                  <a:srgbClr val="252525"/>
                </a:solidFill>
                <a:latin typeface="Garamond"/>
                <a:cs typeface="Garamond"/>
              </a:rPr>
              <a:t>which </a:t>
            </a:r>
            <a:r>
              <a:rPr sz="2400" spc="-5" dirty="0">
                <a:solidFill>
                  <a:srgbClr val="252525"/>
                </a:solidFill>
                <a:latin typeface="Garamond"/>
                <a:cs typeface="Garamond"/>
              </a:rPr>
              <a:t>changes </a:t>
            </a:r>
            <a:r>
              <a:rPr sz="2400" dirty="0">
                <a:solidFill>
                  <a:srgbClr val="252525"/>
                </a:solidFill>
                <a:latin typeface="Garamond"/>
                <a:cs typeface="Garamond"/>
              </a:rPr>
              <a:t>the </a:t>
            </a:r>
            <a:r>
              <a:rPr sz="2400" spc="-5" dirty="0">
                <a:solidFill>
                  <a:srgbClr val="252525"/>
                </a:solidFill>
                <a:latin typeface="Garamond"/>
                <a:cs typeface="Garamond"/>
              </a:rPr>
              <a:t>process  state </a:t>
            </a:r>
            <a:r>
              <a:rPr sz="2400" dirty="0">
                <a:solidFill>
                  <a:srgbClr val="252525"/>
                </a:solidFill>
                <a:latin typeface="Garamond"/>
                <a:cs typeface="Garamond"/>
              </a:rPr>
              <a:t>from </a:t>
            </a:r>
            <a:r>
              <a:rPr sz="2400" spc="-5" dirty="0">
                <a:solidFill>
                  <a:srgbClr val="252525"/>
                </a:solidFill>
                <a:latin typeface="Garamond"/>
                <a:cs typeface="Garamond"/>
              </a:rPr>
              <a:t>"asleep" </a:t>
            </a:r>
            <a:r>
              <a:rPr sz="2400" dirty="0">
                <a:solidFill>
                  <a:srgbClr val="252525"/>
                </a:solidFill>
                <a:latin typeface="Garamond"/>
                <a:cs typeface="Garamond"/>
              </a:rPr>
              <a:t>to </a:t>
            </a:r>
            <a:r>
              <a:rPr sz="2400" spc="-5" dirty="0">
                <a:solidFill>
                  <a:srgbClr val="252525"/>
                </a:solidFill>
                <a:latin typeface="Garamond"/>
                <a:cs typeface="Garamond"/>
              </a:rPr>
              <a:t>"ready </a:t>
            </a:r>
            <a:r>
              <a:rPr sz="2400" dirty="0">
                <a:solidFill>
                  <a:srgbClr val="252525"/>
                </a:solidFill>
                <a:latin typeface="Garamond"/>
                <a:cs typeface="Garamond"/>
              </a:rPr>
              <a:t>to </a:t>
            </a:r>
            <a:r>
              <a:rPr sz="2400" spc="15" dirty="0">
                <a:solidFill>
                  <a:srgbClr val="252525"/>
                </a:solidFill>
                <a:latin typeface="Garamond"/>
                <a:cs typeface="Garamond"/>
              </a:rPr>
              <a:t>run" </a:t>
            </a:r>
            <a:r>
              <a:rPr sz="2400" dirty="0">
                <a:solidFill>
                  <a:srgbClr val="252525"/>
                </a:solidFill>
                <a:latin typeface="Garamond"/>
                <a:cs typeface="Garamond"/>
              </a:rPr>
              <a:t>in </a:t>
            </a:r>
            <a:r>
              <a:rPr sz="2400" spc="10" dirty="0">
                <a:solidFill>
                  <a:srgbClr val="252525"/>
                </a:solidFill>
                <a:latin typeface="Garamond"/>
                <a:cs typeface="Garamond"/>
              </a:rPr>
              <a:t>memory </a:t>
            </a:r>
            <a:r>
              <a:rPr sz="2400" spc="-5" dirty="0">
                <a:solidFill>
                  <a:srgbClr val="252525"/>
                </a:solidFill>
                <a:latin typeface="Garamond"/>
                <a:cs typeface="Garamond"/>
              </a:rPr>
              <a:t>or </a:t>
            </a:r>
            <a:r>
              <a:rPr sz="2400" spc="-10" dirty="0">
                <a:solidFill>
                  <a:srgbClr val="252525"/>
                </a:solidFill>
                <a:latin typeface="Garamond"/>
                <a:cs typeface="Garamond"/>
              </a:rPr>
              <a:t>swapped.</a:t>
            </a:r>
            <a:endParaRPr sz="2400" dirty="0">
              <a:latin typeface="Garamond"/>
              <a:cs typeface="Garamond"/>
            </a:endParaRPr>
          </a:p>
          <a:p>
            <a:pPr>
              <a:lnSpc>
                <a:spcPct val="100000"/>
              </a:lnSpc>
              <a:spcBef>
                <a:spcPts val="30"/>
              </a:spcBef>
            </a:pPr>
            <a:endParaRPr sz="2250" dirty="0">
              <a:latin typeface="Garamond"/>
              <a:cs typeface="Garamond"/>
            </a:endParaRPr>
          </a:p>
          <a:p>
            <a:pPr marL="5041265" marR="86995" algn="just">
              <a:lnSpc>
                <a:spcPct val="100000"/>
              </a:lnSpc>
              <a:spcBef>
                <a:spcPts val="5"/>
              </a:spcBef>
            </a:pPr>
            <a:r>
              <a:rPr sz="1800" dirty="0">
                <a:latin typeface="Garamond"/>
                <a:cs typeface="Garamond"/>
              </a:rPr>
              <a:t>When a </a:t>
            </a:r>
            <a:r>
              <a:rPr sz="1800" spc="-5" dirty="0">
                <a:latin typeface="Garamond"/>
                <a:cs typeface="Garamond"/>
              </a:rPr>
              <a:t>process </a:t>
            </a:r>
            <a:r>
              <a:rPr sz="1800" spc="5" dirty="0">
                <a:latin typeface="Garamond"/>
                <a:cs typeface="Garamond"/>
              </a:rPr>
              <a:t>goes </a:t>
            </a:r>
            <a:r>
              <a:rPr sz="1800" dirty="0">
                <a:latin typeface="Garamond"/>
                <a:cs typeface="Garamond"/>
              </a:rPr>
              <a:t>to </a:t>
            </a:r>
            <a:r>
              <a:rPr sz="1800" spc="-15" dirty="0">
                <a:latin typeface="Garamond"/>
                <a:cs typeface="Garamond"/>
              </a:rPr>
              <a:t>sleep, </a:t>
            </a:r>
            <a:r>
              <a:rPr sz="1800" dirty="0">
                <a:latin typeface="Garamond"/>
                <a:cs typeface="Garamond"/>
              </a:rPr>
              <a:t>it </a:t>
            </a:r>
            <a:r>
              <a:rPr sz="1800" spc="-5" dirty="0">
                <a:latin typeface="Garamond"/>
                <a:cs typeface="Garamond"/>
              </a:rPr>
              <a:t>typically does </a:t>
            </a:r>
            <a:r>
              <a:rPr sz="1800" dirty="0">
                <a:latin typeface="Garamond"/>
                <a:cs typeface="Garamond"/>
              </a:rPr>
              <a:t>so  </a:t>
            </a:r>
            <a:r>
              <a:rPr sz="1800" spc="-5" dirty="0">
                <a:latin typeface="Garamond"/>
                <a:cs typeface="Garamond"/>
              </a:rPr>
              <a:t>during </a:t>
            </a:r>
            <a:r>
              <a:rPr sz="1800" spc="-10" dirty="0">
                <a:latin typeface="Garamond"/>
                <a:cs typeface="Garamond"/>
              </a:rPr>
              <a:t>execution </a:t>
            </a:r>
            <a:r>
              <a:rPr sz="1800" dirty="0">
                <a:latin typeface="Garamond"/>
                <a:cs typeface="Garamond"/>
              </a:rPr>
              <a:t>of a </a:t>
            </a:r>
            <a:r>
              <a:rPr sz="1800" b="1" dirty="0">
                <a:latin typeface="Garamond"/>
                <a:cs typeface="Garamond"/>
              </a:rPr>
              <a:t>system </a:t>
            </a:r>
            <a:r>
              <a:rPr sz="1800" b="1" spc="-5" dirty="0">
                <a:latin typeface="Garamond"/>
                <a:cs typeface="Garamond"/>
              </a:rPr>
              <a:t>call</a:t>
            </a:r>
            <a:r>
              <a:rPr sz="1800" spc="-5" dirty="0">
                <a:latin typeface="Garamond"/>
                <a:cs typeface="Garamond"/>
              </a:rPr>
              <a:t>: </a:t>
            </a:r>
            <a:r>
              <a:rPr sz="1800" spc="5" dirty="0">
                <a:latin typeface="Garamond"/>
                <a:cs typeface="Garamond"/>
              </a:rPr>
              <a:t>The </a:t>
            </a:r>
            <a:r>
              <a:rPr sz="1800" spc="-5" dirty="0">
                <a:latin typeface="Garamond"/>
                <a:cs typeface="Garamond"/>
              </a:rPr>
              <a:t>process  enters </a:t>
            </a:r>
            <a:r>
              <a:rPr sz="1800" dirty="0">
                <a:latin typeface="Garamond"/>
                <a:cs typeface="Garamond"/>
              </a:rPr>
              <a:t>the </a:t>
            </a:r>
            <a:r>
              <a:rPr sz="1800" spc="-5" dirty="0">
                <a:latin typeface="Garamond"/>
                <a:cs typeface="Garamond"/>
              </a:rPr>
              <a:t>kernel </a:t>
            </a:r>
            <a:r>
              <a:rPr sz="1800" dirty="0">
                <a:latin typeface="Garamond"/>
                <a:cs typeface="Garamond"/>
              </a:rPr>
              <a:t>(context </a:t>
            </a:r>
            <a:r>
              <a:rPr sz="1800" spc="-10" dirty="0">
                <a:latin typeface="Garamond"/>
                <a:cs typeface="Garamond"/>
              </a:rPr>
              <a:t>layer </a:t>
            </a:r>
            <a:r>
              <a:rPr sz="1800" dirty="0">
                <a:latin typeface="Garamond"/>
                <a:cs typeface="Garamond"/>
              </a:rPr>
              <a:t>I) </a:t>
            </a:r>
            <a:r>
              <a:rPr sz="1800" spc="-5" dirty="0">
                <a:latin typeface="Garamond"/>
                <a:cs typeface="Garamond"/>
              </a:rPr>
              <a:t>when </a:t>
            </a:r>
            <a:r>
              <a:rPr sz="1800" dirty="0">
                <a:latin typeface="Garamond"/>
                <a:cs typeface="Garamond"/>
              </a:rPr>
              <a:t>it </a:t>
            </a:r>
            <a:r>
              <a:rPr sz="1800" spc="-10" dirty="0">
                <a:latin typeface="Garamond"/>
                <a:cs typeface="Garamond"/>
              </a:rPr>
              <a:t>executes  </a:t>
            </a:r>
            <a:r>
              <a:rPr sz="1800" spc="-5" dirty="0">
                <a:latin typeface="Garamond"/>
                <a:cs typeface="Garamond"/>
              </a:rPr>
              <a:t>an operating </a:t>
            </a:r>
            <a:r>
              <a:rPr sz="1800" dirty="0">
                <a:latin typeface="Garamond"/>
                <a:cs typeface="Garamond"/>
              </a:rPr>
              <a:t>system trap </a:t>
            </a:r>
            <a:r>
              <a:rPr sz="1800" spc="-5" dirty="0">
                <a:latin typeface="Garamond"/>
                <a:cs typeface="Garamond"/>
              </a:rPr>
              <a:t>and </a:t>
            </a:r>
            <a:r>
              <a:rPr sz="1800" spc="5" dirty="0">
                <a:latin typeface="Garamond"/>
                <a:cs typeface="Garamond"/>
              </a:rPr>
              <a:t>goes </a:t>
            </a:r>
            <a:r>
              <a:rPr sz="1800" dirty="0">
                <a:latin typeface="Garamond"/>
                <a:cs typeface="Garamond"/>
              </a:rPr>
              <a:t>to sleep </a:t>
            </a:r>
            <a:r>
              <a:rPr sz="1800" spc="-15" dirty="0">
                <a:latin typeface="Garamond"/>
                <a:cs typeface="Garamond"/>
              </a:rPr>
              <a:t>awaiting  </a:t>
            </a:r>
            <a:r>
              <a:rPr sz="1800" dirty="0">
                <a:latin typeface="Garamond"/>
                <a:cs typeface="Garamond"/>
              </a:rPr>
              <a:t>a </a:t>
            </a:r>
            <a:r>
              <a:rPr sz="1800" spc="-10" dirty="0">
                <a:latin typeface="Garamond"/>
                <a:cs typeface="Garamond"/>
              </a:rPr>
              <a:t>resource.</a:t>
            </a:r>
            <a:endParaRPr lang="en-IN" sz="1800" spc="-10" dirty="0">
              <a:latin typeface="Garamond"/>
              <a:cs typeface="Garamond"/>
            </a:endParaRPr>
          </a:p>
          <a:p>
            <a:pPr marL="5041265" marR="86995" algn="just">
              <a:lnSpc>
                <a:spcPct val="100000"/>
              </a:lnSpc>
              <a:spcBef>
                <a:spcPts val="5"/>
              </a:spcBef>
            </a:pPr>
            <a:endParaRPr lang="en-IN" spc="-10" dirty="0">
              <a:latin typeface="Garamond"/>
              <a:cs typeface="Garamond"/>
            </a:endParaRPr>
          </a:p>
          <a:p>
            <a:pPr marL="5041265" marR="86995" algn="just">
              <a:lnSpc>
                <a:spcPct val="100000"/>
              </a:lnSpc>
              <a:spcBef>
                <a:spcPts val="5"/>
              </a:spcBef>
            </a:pPr>
            <a:r>
              <a:rPr sz="1800" dirty="0">
                <a:latin typeface="Garamond"/>
                <a:cs typeface="Garamond"/>
              </a:rPr>
              <a:t>When the </a:t>
            </a:r>
            <a:r>
              <a:rPr sz="1800" spc="-5" dirty="0">
                <a:latin typeface="Garamond"/>
                <a:cs typeface="Garamond"/>
              </a:rPr>
              <a:t>process </a:t>
            </a:r>
            <a:r>
              <a:rPr sz="1800" spc="5" dirty="0">
                <a:latin typeface="Garamond"/>
                <a:cs typeface="Garamond"/>
              </a:rPr>
              <a:t>goes </a:t>
            </a:r>
            <a:r>
              <a:rPr sz="1800" dirty="0">
                <a:latin typeface="Garamond"/>
                <a:cs typeface="Garamond"/>
              </a:rPr>
              <a:t>to </a:t>
            </a:r>
            <a:r>
              <a:rPr sz="1800" spc="-15" dirty="0">
                <a:latin typeface="Garamond"/>
                <a:cs typeface="Garamond"/>
              </a:rPr>
              <a:t>sleep, </a:t>
            </a:r>
            <a:r>
              <a:rPr sz="1800" dirty="0">
                <a:latin typeface="Garamond"/>
                <a:cs typeface="Garamond"/>
              </a:rPr>
              <a:t>it </a:t>
            </a:r>
            <a:r>
              <a:rPr sz="1800" spc="-5" dirty="0">
                <a:latin typeface="Garamond"/>
                <a:cs typeface="Garamond"/>
              </a:rPr>
              <a:t>does  </a:t>
            </a:r>
            <a:r>
              <a:rPr sz="1800" dirty="0">
                <a:latin typeface="Garamond"/>
                <a:cs typeface="Garamond"/>
              </a:rPr>
              <a:t>a </a:t>
            </a:r>
            <a:r>
              <a:rPr sz="1800" b="1" spc="-5" dirty="0">
                <a:latin typeface="Garamond"/>
                <a:cs typeface="Garamond"/>
              </a:rPr>
              <a:t>context switch</a:t>
            </a:r>
            <a:r>
              <a:rPr sz="1800" spc="-5" dirty="0">
                <a:latin typeface="Garamond"/>
                <a:cs typeface="Garamond"/>
              </a:rPr>
              <a:t>, </a:t>
            </a:r>
            <a:r>
              <a:rPr sz="1800" dirty="0">
                <a:latin typeface="Garamond"/>
                <a:cs typeface="Garamond"/>
              </a:rPr>
              <a:t>pushing its current </a:t>
            </a:r>
            <a:r>
              <a:rPr sz="1800" spc="-5" dirty="0">
                <a:latin typeface="Garamond"/>
                <a:cs typeface="Garamond"/>
              </a:rPr>
              <a:t>context </a:t>
            </a:r>
            <a:r>
              <a:rPr sz="1800" spc="-10" dirty="0">
                <a:latin typeface="Garamond"/>
                <a:cs typeface="Garamond"/>
              </a:rPr>
              <a:t>layer  </a:t>
            </a:r>
            <a:r>
              <a:rPr sz="1800" spc="-5" dirty="0">
                <a:latin typeface="Garamond"/>
                <a:cs typeface="Garamond"/>
              </a:rPr>
              <a:t>and </a:t>
            </a:r>
            <a:r>
              <a:rPr sz="1800" spc="-10" dirty="0">
                <a:latin typeface="Garamond"/>
                <a:cs typeface="Garamond"/>
              </a:rPr>
              <a:t>executing </a:t>
            </a:r>
            <a:r>
              <a:rPr sz="1800" dirty="0">
                <a:latin typeface="Garamond"/>
                <a:cs typeface="Garamond"/>
              </a:rPr>
              <a:t>in </a:t>
            </a:r>
            <a:r>
              <a:rPr sz="1800" spc="-5" dirty="0">
                <a:latin typeface="Garamond"/>
                <a:cs typeface="Garamond"/>
              </a:rPr>
              <a:t>kernel </a:t>
            </a:r>
            <a:r>
              <a:rPr sz="1800" dirty="0">
                <a:latin typeface="Garamond"/>
                <a:cs typeface="Garamond"/>
              </a:rPr>
              <a:t>context </a:t>
            </a:r>
            <a:r>
              <a:rPr sz="1800" spc="-10" dirty="0">
                <a:latin typeface="Garamond"/>
                <a:cs typeface="Garamond"/>
              </a:rPr>
              <a:t>layer </a:t>
            </a:r>
            <a:r>
              <a:rPr sz="1800" dirty="0">
                <a:latin typeface="Garamond"/>
                <a:cs typeface="Garamond"/>
              </a:rPr>
              <a:t>2</a:t>
            </a:r>
            <a:r>
              <a:rPr lang="en-IN" sz="1800" dirty="0">
                <a:latin typeface="Garamond"/>
                <a:cs typeface="Garamond"/>
              </a:rPr>
              <a:t>.</a:t>
            </a:r>
          </a:p>
          <a:p>
            <a:pPr marL="5041265" marR="86995" algn="just">
              <a:lnSpc>
                <a:spcPct val="100000"/>
              </a:lnSpc>
              <a:spcBef>
                <a:spcPts val="5"/>
              </a:spcBef>
            </a:pPr>
            <a:endParaRPr lang="en-IN" sz="1800" dirty="0">
              <a:latin typeface="Garamond"/>
              <a:cs typeface="Garamond"/>
            </a:endParaRPr>
          </a:p>
          <a:p>
            <a:pPr marL="5041265" marR="5080" algn="just">
              <a:lnSpc>
                <a:spcPct val="100000"/>
              </a:lnSpc>
            </a:pPr>
            <a:r>
              <a:rPr sz="1800" spc="-5" dirty="0">
                <a:latin typeface="Garamond"/>
                <a:cs typeface="Garamond"/>
              </a:rPr>
              <a:t>Processes also </a:t>
            </a:r>
            <a:r>
              <a:rPr sz="1800" spc="20" dirty="0">
                <a:latin typeface="Garamond"/>
                <a:cs typeface="Garamond"/>
              </a:rPr>
              <a:t>go </a:t>
            </a:r>
            <a:r>
              <a:rPr sz="1800" dirty="0">
                <a:latin typeface="Garamond"/>
                <a:cs typeface="Garamond"/>
              </a:rPr>
              <a:t>to sleep </a:t>
            </a:r>
            <a:r>
              <a:rPr sz="1800" spc="-5" dirty="0">
                <a:latin typeface="Garamond"/>
                <a:cs typeface="Garamond"/>
              </a:rPr>
              <a:t>when they incur </a:t>
            </a:r>
            <a:r>
              <a:rPr sz="1800" b="1" dirty="0">
                <a:latin typeface="Garamond"/>
                <a:cs typeface="Garamond"/>
              </a:rPr>
              <a:t>page  </a:t>
            </a:r>
            <a:r>
              <a:rPr sz="1800" b="1" spc="-5" dirty="0">
                <a:latin typeface="Garamond"/>
                <a:cs typeface="Garamond"/>
              </a:rPr>
              <a:t>faults</a:t>
            </a:r>
            <a:r>
              <a:rPr sz="1800" spc="-5" dirty="0">
                <a:latin typeface="Garamond"/>
                <a:cs typeface="Garamond"/>
              </a:rPr>
              <a:t> as </a:t>
            </a:r>
            <a:r>
              <a:rPr sz="1800" dirty="0">
                <a:latin typeface="Garamond"/>
                <a:cs typeface="Garamond"/>
              </a:rPr>
              <a:t>a </a:t>
            </a:r>
            <a:r>
              <a:rPr sz="1800" spc="-5" dirty="0">
                <a:latin typeface="Garamond"/>
                <a:cs typeface="Garamond"/>
              </a:rPr>
              <a:t>result </a:t>
            </a:r>
            <a:r>
              <a:rPr sz="1800" dirty="0">
                <a:latin typeface="Garamond"/>
                <a:cs typeface="Garamond"/>
              </a:rPr>
              <a:t>of </a:t>
            </a:r>
            <a:r>
              <a:rPr sz="1800" spc="-5" dirty="0">
                <a:latin typeface="Garamond"/>
                <a:cs typeface="Garamond"/>
              </a:rPr>
              <a:t>accessing </a:t>
            </a:r>
            <a:r>
              <a:rPr sz="1800" dirty="0">
                <a:latin typeface="Garamond"/>
                <a:cs typeface="Garamond"/>
              </a:rPr>
              <a:t>virtual </a:t>
            </a:r>
            <a:r>
              <a:rPr sz="1800" spc="-5" dirty="0">
                <a:latin typeface="Garamond"/>
                <a:cs typeface="Garamond"/>
              </a:rPr>
              <a:t>addresses that  are </a:t>
            </a:r>
            <a:r>
              <a:rPr sz="1800" dirty="0">
                <a:latin typeface="Garamond"/>
                <a:cs typeface="Garamond"/>
              </a:rPr>
              <a:t>not </a:t>
            </a:r>
            <a:r>
              <a:rPr sz="1800" spc="-10" dirty="0">
                <a:latin typeface="Garamond"/>
                <a:cs typeface="Garamond"/>
              </a:rPr>
              <a:t>physically </a:t>
            </a:r>
            <a:r>
              <a:rPr sz="1800" dirty="0">
                <a:latin typeface="Garamond"/>
                <a:cs typeface="Garamond"/>
              </a:rPr>
              <a:t>loaded; </a:t>
            </a:r>
            <a:r>
              <a:rPr sz="1800" spc="-5" dirty="0">
                <a:latin typeface="Garamond"/>
                <a:cs typeface="Garamond"/>
              </a:rPr>
              <a:t>they </a:t>
            </a:r>
            <a:r>
              <a:rPr sz="1800" dirty="0">
                <a:latin typeface="Garamond"/>
                <a:cs typeface="Garamond"/>
              </a:rPr>
              <a:t>sleep </a:t>
            </a:r>
            <a:r>
              <a:rPr sz="1800" spc="-5" dirty="0">
                <a:latin typeface="Garamond"/>
                <a:cs typeface="Garamond"/>
              </a:rPr>
              <a:t>while </a:t>
            </a:r>
            <a:r>
              <a:rPr sz="1800" dirty="0">
                <a:latin typeface="Garamond"/>
                <a:cs typeface="Garamond"/>
              </a:rPr>
              <a:t>the </a:t>
            </a:r>
            <a:r>
              <a:rPr sz="1800" spc="-5" dirty="0">
                <a:latin typeface="Garamond"/>
                <a:cs typeface="Garamond"/>
              </a:rPr>
              <a:t>kernel  reads </a:t>
            </a:r>
            <a:r>
              <a:rPr sz="1800" dirty="0">
                <a:latin typeface="Garamond"/>
                <a:cs typeface="Garamond"/>
              </a:rPr>
              <a:t>in the </a:t>
            </a:r>
            <a:r>
              <a:rPr sz="1800" spc="-5" dirty="0">
                <a:latin typeface="Garamond"/>
                <a:cs typeface="Garamond"/>
              </a:rPr>
              <a:t>contents </a:t>
            </a:r>
            <a:r>
              <a:rPr sz="1800" dirty="0">
                <a:latin typeface="Garamond"/>
                <a:cs typeface="Garamond"/>
              </a:rPr>
              <a:t>of the</a:t>
            </a:r>
            <a:r>
              <a:rPr sz="1800" spc="-275" dirty="0">
                <a:latin typeface="Garamond"/>
                <a:cs typeface="Garamond"/>
              </a:rPr>
              <a:t> </a:t>
            </a:r>
            <a:r>
              <a:rPr sz="1800" spc="-15" dirty="0">
                <a:latin typeface="Garamond"/>
                <a:cs typeface="Garamond"/>
              </a:rPr>
              <a:t>pages.</a:t>
            </a:r>
            <a:endParaRPr sz="1800" dirty="0">
              <a:latin typeface="Garamond"/>
              <a:cs typeface="Garamond"/>
            </a:endParaRPr>
          </a:p>
          <a:p>
            <a:pPr>
              <a:lnSpc>
                <a:spcPct val="100000"/>
              </a:lnSpc>
              <a:spcBef>
                <a:spcPts val="45"/>
              </a:spcBef>
            </a:pPr>
            <a:endParaRPr sz="2350" dirty="0">
              <a:latin typeface="Garamond"/>
              <a:cs typeface="Garamond"/>
            </a:endParaRPr>
          </a:p>
          <a:p>
            <a:pPr marL="535305">
              <a:lnSpc>
                <a:spcPct val="100000"/>
              </a:lnSpc>
            </a:pPr>
            <a:r>
              <a:rPr sz="1400" b="1" dirty="0">
                <a:latin typeface="Garamond"/>
                <a:cs typeface="Garamond"/>
              </a:rPr>
              <a:t>Figure 8 : </a:t>
            </a:r>
            <a:r>
              <a:rPr sz="1400" b="1" spc="-10" dirty="0">
                <a:latin typeface="Garamond"/>
                <a:cs typeface="Garamond"/>
              </a:rPr>
              <a:t>Typical </a:t>
            </a:r>
            <a:r>
              <a:rPr sz="1400" b="1" dirty="0">
                <a:latin typeface="Garamond"/>
                <a:cs typeface="Garamond"/>
              </a:rPr>
              <a:t>Context </a:t>
            </a:r>
            <a:r>
              <a:rPr sz="1400" b="1" spc="-5" dirty="0">
                <a:latin typeface="Garamond"/>
                <a:cs typeface="Garamond"/>
              </a:rPr>
              <a:t>Layers </a:t>
            </a:r>
            <a:r>
              <a:rPr sz="1400" b="1" dirty="0">
                <a:latin typeface="Garamond"/>
                <a:cs typeface="Garamond"/>
              </a:rPr>
              <a:t>of </a:t>
            </a:r>
            <a:r>
              <a:rPr sz="1400" b="1" spc="-5" dirty="0">
                <a:latin typeface="Garamond"/>
                <a:cs typeface="Garamond"/>
              </a:rPr>
              <a:t>Sleeping</a:t>
            </a:r>
            <a:r>
              <a:rPr sz="1400" b="1" spc="-114" dirty="0">
                <a:latin typeface="Garamond"/>
                <a:cs typeface="Garamond"/>
              </a:rPr>
              <a:t> </a:t>
            </a:r>
            <a:r>
              <a:rPr sz="1400" b="1" dirty="0">
                <a:latin typeface="Garamond"/>
                <a:cs typeface="Garamond"/>
              </a:rPr>
              <a:t>Process</a:t>
            </a:r>
            <a:endParaRPr sz="1400" dirty="0">
              <a:latin typeface="Garamond"/>
              <a:cs typeface="Garamond"/>
            </a:endParaRPr>
          </a:p>
        </p:txBody>
      </p:sp>
      <p:grpSp>
        <p:nvGrpSpPr>
          <p:cNvPr id="18" name="object 4">
            <a:extLst>
              <a:ext uri="{FF2B5EF4-FFF2-40B4-BE49-F238E27FC236}">
                <a16:creationId xmlns:a16="http://schemas.microsoft.com/office/drawing/2014/main" id="{6369734B-163D-4B7E-92BC-5B7DF034086C}"/>
              </a:ext>
            </a:extLst>
          </p:cNvPr>
          <p:cNvGrpSpPr/>
          <p:nvPr/>
        </p:nvGrpSpPr>
        <p:grpSpPr>
          <a:xfrm>
            <a:off x="1181102" y="2262556"/>
            <a:ext cx="9829796" cy="4112042"/>
            <a:chOff x="1853183" y="2228088"/>
            <a:chExt cx="9273667" cy="3358896"/>
          </a:xfrm>
        </p:grpSpPr>
        <p:sp>
          <p:nvSpPr>
            <p:cNvPr id="19" name="object 5">
              <a:extLst>
                <a:ext uri="{FF2B5EF4-FFF2-40B4-BE49-F238E27FC236}">
                  <a16:creationId xmlns:a16="http://schemas.microsoft.com/office/drawing/2014/main" id="{531E2C8B-D935-4CFE-8CC2-4664D5A28EC9}"/>
                </a:ext>
              </a:extLst>
            </p:cNvPr>
            <p:cNvSpPr/>
            <p:nvPr/>
          </p:nvSpPr>
          <p:spPr>
            <a:xfrm>
              <a:off x="1853183" y="2228088"/>
              <a:ext cx="4174236" cy="3358896"/>
            </a:xfrm>
            <a:prstGeom prst="rect">
              <a:avLst/>
            </a:prstGeom>
            <a:blipFill>
              <a:blip r:embed="rId3" cstate="print"/>
              <a:stretch>
                <a:fillRect/>
              </a:stretch>
            </a:blipFill>
          </p:spPr>
          <p:txBody>
            <a:bodyPr wrap="square" lIns="0" tIns="0" rIns="0" bIns="0" rtlCol="0"/>
            <a:lstStyle/>
            <a:p>
              <a:pPr algn="just"/>
              <a:endParaRPr/>
            </a:p>
          </p:txBody>
        </p:sp>
        <p:sp>
          <p:nvSpPr>
            <p:cNvPr id="20" name="object 6">
              <a:extLst>
                <a:ext uri="{FF2B5EF4-FFF2-40B4-BE49-F238E27FC236}">
                  <a16:creationId xmlns:a16="http://schemas.microsoft.com/office/drawing/2014/main" id="{50EB26D7-8778-48A8-83DE-33FD23C59749}"/>
                </a:ext>
              </a:extLst>
            </p:cNvPr>
            <p:cNvSpPr/>
            <p:nvPr/>
          </p:nvSpPr>
          <p:spPr>
            <a:xfrm>
              <a:off x="6323075" y="2447544"/>
              <a:ext cx="4803775" cy="3139440"/>
            </a:xfrm>
            <a:custGeom>
              <a:avLst/>
              <a:gdLst/>
              <a:ahLst/>
              <a:cxnLst/>
              <a:rect l="l" t="t" r="r" b="b"/>
              <a:pathLst>
                <a:path w="4803775" h="3139440">
                  <a:moveTo>
                    <a:pt x="0" y="3139440"/>
                  </a:moveTo>
                  <a:lnTo>
                    <a:pt x="4803648" y="3139440"/>
                  </a:lnTo>
                  <a:lnTo>
                    <a:pt x="4803648" y="0"/>
                  </a:lnTo>
                  <a:lnTo>
                    <a:pt x="0" y="0"/>
                  </a:lnTo>
                  <a:lnTo>
                    <a:pt x="0" y="3139440"/>
                  </a:lnTo>
                  <a:close/>
                </a:path>
              </a:pathLst>
            </a:custGeom>
            <a:ln w="9144">
              <a:solidFill>
                <a:srgbClr val="001F5F"/>
              </a:solidFill>
            </a:ln>
          </p:spPr>
          <p:txBody>
            <a:bodyPr wrap="square" lIns="0" tIns="0" rIns="0" bIns="0" rtlCol="0"/>
            <a:lstStyle/>
            <a:p>
              <a:endParaRPr dirty="0"/>
            </a:p>
          </p:txBody>
        </p:sp>
      </p:grpSp>
      <p:sp>
        <p:nvSpPr>
          <p:cNvPr id="21" name="object 3">
            <a:extLst>
              <a:ext uri="{FF2B5EF4-FFF2-40B4-BE49-F238E27FC236}">
                <a16:creationId xmlns:a16="http://schemas.microsoft.com/office/drawing/2014/main" id="{D92F72C6-A6A8-4672-8279-FDF5B47840CA}"/>
              </a:ext>
            </a:extLst>
          </p:cNvPr>
          <p:cNvSpPr txBox="1">
            <a:spLocks noGrp="1"/>
          </p:cNvSpPr>
          <p:nvPr>
            <p:ph type="title"/>
          </p:nvPr>
        </p:nvSpPr>
        <p:spPr>
          <a:xfrm>
            <a:off x="747736" y="283591"/>
            <a:ext cx="944244"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C00000"/>
                </a:solidFill>
              </a:rPr>
              <a:t>Sl</a:t>
            </a:r>
            <a:r>
              <a:rPr sz="3200" spc="-15" dirty="0">
                <a:solidFill>
                  <a:srgbClr val="C00000"/>
                </a:solidFill>
              </a:rPr>
              <a:t>e</a:t>
            </a:r>
            <a:r>
              <a:rPr sz="3200" dirty="0">
                <a:solidFill>
                  <a:srgbClr val="C00000"/>
                </a:solidFill>
              </a:rPr>
              <a:t>ep</a:t>
            </a:r>
          </a:p>
        </p:txBody>
      </p:sp>
    </p:spTree>
    <p:extLst>
      <p:ext uri="{BB962C8B-B14F-4D97-AF65-F5344CB8AC3E}">
        <p14:creationId xmlns:p14="http://schemas.microsoft.com/office/powerpoint/2010/main" val="2449965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21" name="object 3">
            <a:extLst>
              <a:ext uri="{FF2B5EF4-FFF2-40B4-BE49-F238E27FC236}">
                <a16:creationId xmlns:a16="http://schemas.microsoft.com/office/drawing/2014/main" id="{D92F72C6-A6A8-4672-8279-FDF5B47840CA}"/>
              </a:ext>
            </a:extLst>
          </p:cNvPr>
          <p:cNvSpPr txBox="1">
            <a:spLocks noGrp="1"/>
          </p:cNvSpPr>
          <p:nvPr>
            <p:ph type="title"/>
          </p:nvPr>
        </p:nvSpPr>
        <p:spPr>
          <a:xfrm>
            <a:off x="296842" y="151986"/>
            <a:ext cx="944244"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C00000"/>
                </a:solidFill>
              </a:rPr>
              <a:t>Sl</a:t>
            </a:r>
            <a:r>
              <a:rPr sz="3200" b="1" spc="-15" dirty="0">
                <a:solidFill>
                  <a:srgbClr val="C00000"/>
                </a:solidFill>
              </a:rPr>
              <a:t>e</a:t>
            </a:r>
            <a:r>
              <a:rPr sz="3200" b="1" dirty="0">
                <a:solidFill>
                  <a:srgbClr val="C00000"/>
                </a:solidFill>
              </a:rPr>
              <a:t>ep</a:t>
            </a:r>
          </a:p>
        </p:txBody>
      </p:sp>
      <p:grpSp>
        <p:nvGrpSpPr>
          <p:cNvPr id="16" name="object 4">
            <a:extLst>
              <a:ext uri="{FF2B5EF4-FFF2-40B4-BE49-F238E27FC236}">
                <a16:creationId xmlns:a16="http://schemas.microsoft.com/office/drawing/2014/main" id="{C4E795EF-82DB-4C4C-B35C-DEF9A8AE19AE}"/>
              </a:ext>
            </a:extLst>
          </p:cNvPr>
          <p:cNvGrpSpPr/>
          <p:nvPr/>
        </p:nvGrpSpPr>
        <p:grpSpPr>
          <a:xfrm>
            <a:off x="565174" y="841479"/>
            <a:ext cx="10601410" cy="5864535"/>
            <a:chOff x="1697735" y="1463039"/>
            <a:chExt cx="8790940" cy="4551045"/>
          </a:xfrm>
        </p:grpSpPr>
        <p:sp>
          <p:nvSpPr>
            <p:cNvPr id="17" name="object 5">
              <a:extLst>
                <a:ext uri="{FF2B5EF4-FFF2-40B4-BE49-F238E27FC236}">
                  <a16:creationId xmlns:a16="http://schemas.microsoft.com/office/drawing/2014/main" id="{F448B4CA-AE88-4948-B4B2-F3232895FC5C}"/>
                </a:ext>
              </a:extLst>
            </p:cNvPr>
            <p:cNvSpPr/>
            <p:nvPr/>
          </p:nvSpPr>
          <p:spPr>
            <a:xfrm>
              <a:off x="1697735" y="1463039"/>
              <a:ext cx="8790431" cy="4550664"/>
            </a:xfrm>
            <a:prstGeom prst="rect">
              <a:avLst/>
            </a:prstGeom>
            <a:blipFill>
              <a:blip r:embed="rId3" cstate="print"/>
              <a:stretch>
                <a:fillRect/>
              </a:stretch>
            </a:blipFill>
          </p:spPr>
          <p:txBody>
            <a:bodyPr wrap="square" lIns="0" tIns="0" rIns="0" bIns="0" rtlCol="0"/>
            <a:lstStyle/>
            <a:p>
              <a:endParaRPr/>
            </a:p>
          </p:txBody>
        </p:sp>
        <p:sp>
          <p:nvSpPr>
            <p:cNvPr id="18" name="object 6">
              <a:extLst>
                <a:ext uri="{FF2B5EF4-FFF2-40B4-BE49-F238E27FC236}">
                  <a16:creationId xmlns:a16="http://schemas.microsoft.com/office/drawing/2014/main" id="{B59E3DF3-8298-48D3-9F57-511B679FF99C}"/>
                </a:ext>
              </a:extLst>
            </p:cNvPr>
            <p:cNvSpPr/>
            <p:nvPr/>
          </p:nvSpPr>
          <p:spPr>
            <a:xfrm>
              <a:off x="6105144" y="1463039"/>
              <a:ext cx="0" cy="4436110"/>
            </a:xfrm>
            <a:custGeom>
              <a:avLst/>
              <a:gdLst/>
              <a:ahLst/>
              <a:cxnLst/>
              <a:rect l="l" t="t" r="r" b="b"/>
              <a:pathLst>
                <a:path h="4436110">
                  <a:moveTo>
                    <a:pt x="0" y="0"/>
                  </a:moveTo>
                  <a:lnTo>
                    <a:pt x="0" y="4435843"/>
                  </a:lnTo>
                </a:path>
              </a:pathLst>
            </a:custGeom>
            <a:ln w="914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4015263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5" name="object 2">
            <a:extLst>
              <a:ext uri="{FF2B5EF4-FFF2-40B4-BE49-F238E27FC236}">
                <a16:creationId xmlns:a16="http://schemas.microsoft.com/office/drawing/2014/main" id="{7D380B79-ACAC-460D-B8F0-972DDD7B2A08}"/>
              </a:ext>
            </a:extLst>
          </p:cNvPr>
          <p:cNvSpPr txBox="1"/>
          <p:nvPr/>
        </p:nvSpPr>
        <p:spPr>
          <a:xfrm>
            <a:off x="246504" y="524775"/>
            <a:ext cx="10957898" cy="6039474"/>
          </a:xfrm>
          <a:prstGeom prst="rect">
            <a:avLst/>
          </a:prstGeom>
        </p:spPr>
        <p:txBody>
          <a:bodyPr vert="horz" wrap="square" lIns="0" tIns="12065" rIns="0" bIns="0" rtlCol="0">
            <a:spAutoFit/>
          </a:bodyPr>
          <a:lstStyle/>
          <a:p>
            <a:pPr marL="12700" algn="just">
              <a:lnSpc>
                <a:spcPct val="100000"/>
              </a:lnSpc>
              <a:spcBef>
                <a:spcPts val="95"/>
              </a:spcBef>
            </a:pPr>
            <a:r>
              <a:rPr sz="1500" u="heavy" spc="-15" dirty="0">
                <a:uFill>
                  <a:solidFill>
                    <a:srgbClr val="000000"/>
                  </a:solidFill>
                </a:uFill>
                <a:latin typeface="Times New Roman" panose="02020603050405020304" pitchFamily="18" charset="0"/>
                <a:cs typeface="Times New Roman" panose="02020603050405020304" pitchFamily="18" charset="0"/>
              </a:rPr>
              <a:t>Steps </a:t>
            </a:r>
            <a:r>
              <a:rPr sz="1500" u="heavy" spc="-5" dirty="0">
                <a:uFill>
                  <a:solidFill>
                    <a:srgbClr val="000000"/>
                  </a:solidFill>
                </a:uFill>
                <a:latin typeface="Times New Roman" panose="02020603050405020304" pitchFamily="18" charset="0"/>
                <a:cs typeface="Times New Roman" panose="02020603050405020304" pitchFamily="18" charset="0"/>
              </a:rPr>
              <a:t>of sleep()</a:t>
            </a:r>
            <a:r>
              <a:rPr sz="1500" u="heavy" spc="65" dirty="0">
                <a:uFill>
                  <a:solidFill>
                    <a:srgbClr val="000000"/>
                  </a:solidFill>
                </a:uFill>
                <a:latin typeface="Times New Roman" panose="02020603050405020304" pitchFamily="18" charset="0"/>
                <a:cs typeface="Times New Roman" panose="02020603050405020304" pitchFamily="18" charset="0"/>
              </a:rPr>
              <a:t> </a:t>
            </a:r>
            <a:r>
              <a:rPr sz="1500" u="heavy" spc="-10" dirty="0">
                <a:uFill>
                  <a:solidFill>
                    <a:srgbClr val="000000"/>
                  </a:solidFill>
                </a:uFill>
                <a:latin typeface="Times New Roman" panose="02020603050405020304" pitchFamily="18" charset="0"/>
                <a:cs typeface="Times New Roman" panose="02020603050405020304" pitchFamily="18" charset="0"/>
              </a:rPr>
              <a:t>algorithm</a:t>
            </a:r>
            <a:endParaRPr sz="1500" dirty="0">
              <a:latin typeface="Times New Roman" panose="02020603050405020304" pitchFamily="18" charset="0"/>
              <a:cs typeface="Times New Roman" panose="02020603050405020304" pitchFamily="18" charset="0"/>
            </a:endParaRPr>
          </a:p>
          <a:p>
            <a:pPr marL="342900" indent="-342900" algn="just">
              <a:lnSpc>
                <a:spcPct val="100000"/>
              </a:lnSpc>
              <a:spcBef>
                <a:spcPts val="5"/>
              </a:spcBef>
              <a:buFont typeface="+mj-lt"/>
              <a:buAutoNum type="arabicPeriod"/>
            </a:pPr>
            <a:endParaRPr sz="1500" dirty="0">
              <a:latin typeface="Times New Roman" panose="02020603050405020304" pitchFamily="18" charset="0"/>
              <a:cs typeface="Times New Roman" panose="02020603050405020304" pitchFamily="18" charset="0"/>
            </a:endParaRPr>
          </a:p>
          <a:p>
            <a:pPr marL="355600" marR="196215" indent="-342900" algn="just">
              <a:lnSpc>
                <a:spcPct val="100000"/>
              </a:lnSpc>
              <a:buFont typeface="+mj-lt"/>
              <a:buAutoNum type="arabicPeriod"/>
              <a:tabLst>
                <a:tab pos="369570" algn="l"/>
              </a:tabLst>
            </a:pPr>
            <a:r>
              <a:rPr sz="1500" spc="-15" dirty="0">
                <a:latin typeface="Times New Roman" panose="02020603050405020304" pitchFamily="18" charset="0"/>
                <a:cs typeface="Times New Roman" panose="02020603050405020304" pitchFamily="18" charset="0"/>
              </a:rPr>
              <a:t>Kernel </a:t>
            </a:r>
            <a:r>
              <a:rPr sz="1500" spc="-20" dirty="0">
                <a:latin typeface="Times New Roman" panose="02020603050405020304" pitchFamily="18" charset="0"/>
                <a:cs typeface="Times New Roman" panose="02020603050405020304" pitchFamily="18" charset="0"/>
              </a:rPr>
              <a:t>first </a:t>
            </a:r>
            <a:r>
              <a:rPr sz="1500" spc="-15" dirty="0">
                <a:latin typeface="Times New Roman" panose="02020603050405020304" pitchFamily="18" charset="0"/>
                <a:cs typeface="Times New Roman" panose="02020603050405020304" pitchFamily="18" charset="0"/>
              </a:rPr>
              <a:t>raises </a:t>
            </a:r>
            <a:r>
              <a:rPr sz="1500" spc="-5" dirty="0">
                <a:latin typeface="Times New Roman" panose="02020603050405020304" pitchFamily="18" charset="0"/>
                <a:cs typeface="Times New Roman" panose="02020603050405020304" pitchFamily="18" charset="0"/>
              </a:rPr>
              <a:t>the </a:t>
            </a:r>
            <a:r>
              <a:rPr sz="1500" spc="-10" dirty="0">
                <a:latin typeface="Times New Roman" panose="02020603050405020304" pitchFamily="18" charset="0"/>
                <a:cs typeface="Times New Roman" panose="02020603050405020304" pitchFamily="18" charset="0"/>
              </a:rPr>
              <a:t>process </a:t>
            </a:r>
            <a:r>
              <a:rPr sz="1500" spc="-20" dirty="0">
                <a:latin typeface="Times New Roman" panose="02020603050405020304" pitchFamily="18" charset="0"/>
                <a:cs typeface="Times New Roman" panose="02020603050405020304" pitchFamily="18" charset="0"/>
              </a:rPr>
              <a:t>execution </a:t>
            </a:r>
            <a:r>
              <a:rPr sz="1500" spc="-15" dirty="0">
                <a:latin typeface="Times New Roman" panose="02020603050405020304" pitchFamily="18" charset="0"/>
                <a:cs typeface="Times New Roman" panose="02020603050405020304" pitchFamily="18" charset="0"/>
              </a:rPr>
              <a:t>level to </a:t>
            </a:r>
            <a:r>
              <a:rPr sz="1500" spc="-5" dirty="0">
                <a:latin typeface="Times New Roman" panose="02020603050405020304" pitchFamily="18" charset="0"/>
                <a:cs typeface="Times New Roman" panose="02020603050405020304" pitchFamily="18" charset="0"/>
              </a:rPr>
              <a:t>block all  </a:t>
            </a:r>
            <a:r>
              <a:rPr sz="1500" spc="-15" dirty="0">
                <a:latin typeface="Times New Roman" panose="02020603050405020304" pitchFamily="18" charset="0"/>
                <a:cs typeface="Times New Roman" panose="02020603050405020304" pitchFamily="18" charset="0"/>
              </a:rPr>
              <a:t>interrupts.</a:t>
            </a:r>
            <a:endParaRPr sz="1500" dirty="0">
              <a:latin typeface="Times New Roman" panose="02020603050405020304" pitchFamily="18" charset="0"/>
              <a:cs typeface="Times New Roman" panose="02020603050405020304" pitchFamily="18" charset="0"/>
            </a:endParaRPr>
          </a:p>
          <a:p>
            <a:pPr marL="355600" marR="1104900" indent="-342900" algn="just">
              <a:lnSpc>
                <a:spcPct val="100000"/>
              </a:lnSpc>
              <a:buFont typeface="+mj-lt"/>
              <a:buAutoNum type="arabicPeriod"/>
              <a:tabLst>
                <a:tab pos="369570" algn="l"/>
              </a:tabLst>
            </a:pPr>
            <a:r>
              <a:rPr sz="1500" spc="-10" dirty="0">
                <a:latin typeface="Times New Roman" panose="02020603050405020304" pitchFamily="18" charset="0"/>
                <a:cs typeface="Times New Roman" panose="02020603050405020304" pitchFamily="18" charset="0"/>
              </a:rPr>
              <a:t>Marks </a:t>
            </a:r>
            <a:r>
              <a:rPr sz="1500" spc="-5" dirty="0">
                <a:latin typeface="Times New Roman" panose="02020603050405020304" pitchFamily="18" charset="0"/>
                <a:cs typeface="Times New Roman" panose="02020603050405020304" pitchFamily="18" charset="0"/>
              </a:rPr>
              <a:t>the </a:t>
            </a:r>
            <a:r>
              <a:rPr sz="1500" spc="-30" dirty="0">
                <a:latin typeface="Times New Roman" panose="02020603050405020304" pitchFamily="18" charset="0"/>
                <a:cs typeface="Times New Roman" panose="02020603050405020304" pitchFamily="18" charset="0"/>
              </a:rPr>
              <a:t>state </a:t>
            </a:r>
            <a:r>
              <a:rPr sz="1500" spc="-5" dirty="0">
                <a:latin typeface="Times New Roman" panose="02020603050405020304" pitchFamily="18" charset="0"/>
                <a:cs typeface="Times New Roman" panose="02020603050405020304" pitchFamily="18" charset="0"/>
              </a:rPr>
              <a:t>of </a:t>
            </a:r>
            <a:r>
              <a:rPr sz="1500" spc="-10" dirty="0">
                <a:latin typeface="Times New Roman" panose="02020603050405020304" pitchFamily="18" charset="0"/>
                <a:cs typeface="Times New Roman" panose="02020603050405020304" pitchFamily="18" charset="0"/>
              </a:rPr>
              <a:t>process </a:t>
            </a:r>
            <a:r>
              <a:rPr sz="1500" spc="-5" dirty="0">
                <a:latin typeface="Times New Roman" panose="02020603050405020304" pitchFamily="18" charset="0"/>
                <a:cs typeface="Times New Roman" panose="02020603050405020304" pitchFamily="18" charset="0"/>
              </a:rPr>
              <a:t>as </a:t>
            </a:r>
            <a:r>
              <a:rPr sz="1500" spc="-25" dirty="0">
                <a:latin typeface="Times New Roman" panose="02020603050405020304" pitchFamily="18" charset="0"/>
                <a:cs typeface="Times New Roman" panose="02020603050405020304" pitchFamily="18" charset="0"/>
              </a:rPr>
              <a:t>“ASLEEP” </a:t>
            </a:r>
            <a:r>
              <a:rPr sz="1500" spc="-5" dirty="0">
                <a:latin typeface="Times New Roman" panose="02020603050405020304" pitchFamily="18" charset="0"/>
                <a:cs typeface="Times New Roman" panose="02020603050405020304" pitchFamily="18" charset="0"/>
              </a:rPr>
              <a:t>and </a:t>
            </a:r>
            <a:r>
              <a:rPr sz="1500" spc="-20" dirty="0">
                <a:latin typeface="Times New Roman" panose="02020603050405020304" pitchFamily="18" charset="0"/>
                <a:cs typeface="Times New Roman" panose="02020603050405020304" pitchFamily="18" charset="0"/>
              </a:rPr>
              <a:t>makes  </a:t>
            </a:r>
            <a:r>
              <a:rPr sz="1500" spc="-15" dirty="0">
                <a:latin typeface="Times New Roman" panose="02020603050405020304" pitchFamily="18" charset="0"/>
                <a:cs typeface="Times New Roman" panose="02020603050405020304" pitchFamily="18" charset="0"/>
              </a:rPr>
              <a:t>appropriate </a:t>
            </a:r>
            <a:r>
              <a:rPr sz="1500" spc="-10" dirty="0">
                <a:latin typeface="Times New Roman" panose="02020603050405020304" pitchFamily="18" charset="0"/>
                <a:cs typeface="Times New Roman" panose="02020603050405020304" pitchFamily="18" charset="0"/>
              </a:rPr>
              <a:t>entry </a:t>
            </a:r>
            <a:r>
              <a:rPr sz="1500" spc="-5" dirty="0">
                <a:latin typeface="Times New Roman" panose="02020603050405020304" pitchFamily="18" charset="0"/>
                <a:cs typeface="Times New Roman" panose="02020603050405020304" pitchFamily="18" charset="0"/>
              </a:rPr>
              <a:t>in </a:t>
            </a:r>
            <a:r>
              <a:rPr sz="1500" spc="-10" dirty="0">
                <a:latin typeface="Times New Roman" panose="02020603050405020304" pitchFamily="18" charset="0"/>
                <a:cs typeface="Times New Roman" panose="02020603050405020304" pitchFamily="18" charset="0"/>
              </a:rPr>
              <a:t>process</a:t>
            </a:r>
            <a:r>
              <a:rPr sz="1500" spc="8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table.</a:t>
            </a:r>
            <a:endParaRPr sz="1500" dirty="0">
              <a:latin typeface="Times New Roman" panose="02020603050405020304" pitchFamily="18" charset="0"/>
              <a:cs typeface="Times New Roman" panose="02020603050405020304" pitchFamily="18" charset="0"/>
            </a:endParaRPr>
          </a:p>
          <a:p>
            <a:pPr marL="355600" marR="67945" indent="-342900" algn="just">
              <a:lnSpc>
                <a:spcPct val="100000"/>
              </a:lnSpc>
              <a:spcBef>
                <a:spcPts val="5"/>
              </a:spcBef>
              <a:buFont typeface="+mj-lt"/>
              <a:buAutoNum type="arabicPeriod"/>
              <a:tabLst>
                <a:tab pos="369570" algn="l"/>
                <a:tab pos="2467610" algn="l"/>
              </a:tabLst>
            </a:pPr>
            <a:r>
              <a:rPr sz="1500" spc="-15" dirty="0">
                <a:latin typeface="Times New Roman" panose="02020603050405020304" pitchFamily="18" charset="0"/>
                <a:cs typeface="Times New Roman" panose="02020603050405020304" pitchFamily="18" charset="0"/>
              </a:rPr>
              <a:t>Kernel </a:t>
            </a:r>
            <a:r>
              <a:rPr sz="1500" spc="-10" dirty="0">
                <a:latin typeface="Times New Roman" panose="02020603050405020304" pitchFamily="18" charset="0"/>
                <a:cs typeface="Times New Roman" panose="02020603050405020304" pitchFamily="18" charset="0"/>
              </a:rPr>
              <a:t>maintains </a:t>
            </a:r>
            <a:r>
              <a:rPr sz="1500" spc="-5" dirty="0">
                <a:latin typeface="Times New Roman" panose="02020603050405020304" pitchFamily="18" charset="0"/>
                <a:cs typeface="Times New Roman" panose="02020603050405020304" pitchFamily="18" charset="0"/>
              </a:rPr>
              <a:t>a hash queue of </a:t>
            </a:r>
            <a:r>
              <a:rPr sz="1500" spc="-10" dirty="0">
                <a:latin typeface="Times New Roman" panose="02020603050405020304" pitchFamily="18" charset="0"/>
                <a:cs typeface="Times New Roman" panose="02020603050405020304" pitchFamily="18" charset="0"/>
              </a:rPr>
              <a:t>currently slept process.  </a:t>
            </a:r>
            <a:r>
              <a:rPr sz="1500" spc="-5" dirty="0">
                <a:latin typeface="Times New Roman" panose="02020603050405020304" pitchFamily="18" charset="0"/>
                <a:cs typeface="Times New Roman" panose="02020603050405020304" pitchFamily="18" charset="0"/>
              </a:rPr>
              <a:t>So</a:t>
            </a:r>
            <a:r>
              <a:rPr sz="1500" spc="15" dirty="0">
                <a:latin typeface="Times New Roman" panose="02020603050405020304" pitchFamily="18" charset="0"/>
                <a:cs typeface="Times New Roman" panose="02020603050405020304" pitchFamily="18" charset="0"/>
              </a:rPr>
              <a:t> </a:t>
            </a:r>
            <a:r>
              <a:rPr sz="1500" spc="-20" dirty="0">
                <a:latin typeface="Times New Roman" panose="02020603050405020304" pitchFamily="18" charset="0"/>
                <a:cs typeface="Times New Roman" panose="02020603050405020304" pitchFamily="18" charset="0"/>
              </a:rPr>
              <a:t>kernel</a:t>
            </a:r>
            <a:r>
              <a:rPr sz="1500" spc="30"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keeps</a:t>
            </a:r>
            <a:r>
              <a:rPr lang="en-IN" sz="1500" spc="-2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this </a:t>
            </a:r>
            <a:r>
              <a:rPr sz="1500" spc="-10" dirty="0">
                <a:latin typeface="Times New Roman" panose="02020603050405020304" pitchFamily="18" charset="0"/>
                <a:cs typeface="Times New Roman" panose="02020603050405020304" pitchFamily="18" charset="0"/>
              </a:rPr>
              <a:t>newly process </a:t>
            </a:r>
            <a:r>
              <a:rPr sz="1500" spc="-5" dirty="0">
                <a:latin typeface="Times New Roman" panose="02020603050405020304" pitchFamily="18" charset="0"/>
                <a:cs typeface="Times New Roman" panose="02020603050405020304" pitchFamily="18" charset="0"/>
              </a:rPr>
              <a:t>on the hash</a:t>
            </a:r>
            <a:r>
              <a:rPr sz="1500" spc="6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queue.</a:t>
            </a:r>
            <a:endParaRPr sz="1500" dirty="0">
              <a:latin typeface="Times New Roman" panose="02020603050405020304" pitchFamily="18" charset="0"/>
              <a:cs typeface="Times New Roman" panose="02020603050405020304" pitchFamily="18" charset="0"/>
            </a:endParaRPr>
          </a:p>
          <a:p>
            <a:pPr marL="355600" marR="5080" indent="-342900" algn="just">
              <a:lnSpc>
                <a:spcPct val="100000"/>
              </a:lnSpc>
              <a:buFont typeface="+mj-lt"/>
              <a:buAutoNum type="arabicPeriod"/>
              <a:tabLst>
                <a:tab pos="369570" algn="l"/>
              </a:tabLst>
            </a:pPr>
            <a:r>
              <a:rPr sz="1500" spc="-15" dirty="0">
                <a:latin typeface="Times New Roman" panose="02020603050405020304" pitchFamily="18" charset="0"/>
                <a:cs typeface="Times New Roman" panose="02020603050405020304" pitchFamily="18" charset="0"/>
              </a:rPr>
              <a:t>Kernel </a:t>
            </a:r>
            <a:r>
              <a:rPr sz="1500" spc="-20" dirty="0">
                <a:latin typeface="Times New Roman" panose="02020603050405020304" pitchFamily="18" charset="0"/>
                <a:cs typeface="Times New Roman" panose="02020603050405020304" pitchFamily="18" charset="0"/>
              </a:rPr>
              <a:t>saves </a:t>
            </a:r>
            <a:r>
              <a:rPr sz="1500" spc="-5" dirty="0">
                <a:latin typeface="Times New Roman" panose="02020603050405020304" pitchFamily="18" charset="0"/>
                <a:cs typeface="Times New Roman" panose="02020603050405020304" pitchFamily="18" charset="0"/>
              </a:rPr>
              <a:t>the </a:t>
            </a:r>
            <a:r>
              <a:rPr sz="1500" spc="-15" dirty="0">
                <a:latin typeface="Times New Roman" panose="02020603050405020304" pitchFamily="18" charset="0"/>
                <a:cs typeface="Times New Roman" panose="02020603050405020304" pitchFamily="18" charset="0"/>
              </a:rPr>
              <a:t>“sleep </a:t>
            </a:r>
            <a:r>
              <a:rPr sz="1500" spc="-10" dirty="0">
                <a:latin typeface="Times New Roman" panose="02020603050405020304" pitchFamily="18" charset="0"/>
                <a:cs typeface="Times New Roman" panose="02020603050405020304" pitchFamily="18" charset="0"/>
              </a:rPr>
              <a:t>address” </a:t>
            </a:r>
            <a:r>
              <a:rPr sz="1500" spc="-5" dirty="0">
                <a:latin typeface="Times New Roman" panose="02020603050405020304" pitchFamily="18" charset="0"/>
                <a:cs typeface="Times New Roman" panose="02020603050405020304" pitchFamily="18" charset="0"/>
              </a:rPr>
              <a:t>in </a:t>
            </a:r>
            <a:r>
              <a:rPr sz="1500" spc="-10" dirty="0">
                <a:latin typeface="Times New Roman" panose="02020603050405020304" pitchFamily="18" charset="0"/>
                <a:cs typeface="Times New Roman" panose="02020603050405020304" pitchFamily="18" charset="0"/>
              </a:rPr>
              <a:t>process table </a:t>
            </a:r>
            <a:r>
              <a:rPr sz="1500" spc="-5" dirty="0">
                <a:latin typeface="Times New Roman" panose="02020603050405020304" pitchFamily="18" charset="0"/>
                <a:cs typeface="Times New Roman" panose="02020603050405020304" pitchFamily="18" charset="0"/>
              </a:rPr>
              <a:t>and also  </a:t>
            </a:r>
            <a:r>
              <a:rPr sz="1500" spc="-10" dirty="0">
                <a:latin typeface="Times New Roman" panose="02020603050405020304" pitchFamily="18" charset="0"/>
                <a:cs typeface="Times New Roman" panose="02020603050405020304" pitchFamily="18" charset="0"/>
              </a:rPr>
              <a:t>sets </a:t>
            </a:r>
            <a:r>
              <a:rPr sz="1500" spc="-5" dirty="0">
                <a:latin typeface="Times New Roman" panose="02020603050405020304" pitchFamily="18" charset="0"/>
                <a:cs typeface="Times New Roman" panose="02020603050405020304" pitchFamily="18" charset="0"/>
              </a:rPr>
              <a:t>and </a:t>
            </a:r>
            <a:r>
              <a:rPr sz="1500" spc="-20" dirty="0">
                <a:latin typeface="Times New Roman" panose="02020603050405020304" pitchFamily="18" charset="0"/>
                <a:cs typeface="Times New Roman" panose="02020603050405020304" pitchFamily="18" charset="0"/>
              </a:rPr>
              <a:t>saves </a:t>
            </a:r>
            <a:r>
              <a:rPr sz="1500" spc="-5" dirty="0">
                <a:latin typeface="Times New Roman" panose="02020603050405020304" pitchFamily="18" charset="0"/>
                <a:cs typeface="Times New Roman" panose="02020603050405020304" pitchFamily="18" charset="0"/>
              </a:rPr>
              <a:t>the </a:t>
            </a:r>
            <a:r>
              <a:rPr sz="1500" spc="-10" dirty="0">
                <a:latin typeface="Times New Roman" panose="02020603050405020304" pitchFamily="18" charset="0"/>
                <a:cs typeface="Times New Roman" panose="02020603050405020304" pitchFamily="18" charset="0"/>
              </a:rPr>
              <a:t>process </a:t>
            </a:r>
            <a:r>
              <a:rPr sz="1500" spc="-5" dirty="0">
                <a:latin typeface="Times New Roman" panose="02020603050405020304" pitchFamily="18" charset="0"/>
                <a:cs typeface="Times New Roman" panose="02020603050405020304" pitchFamily="18" charset="0"/>
              </a:rPr>
              <a:t>priority </a:t>
            </a:r>
            <a:r>
              <a:rPr sz="1500" spc="-15" dirty="0">
                <a:latin typeface="Times New Roman" panose="02020603050405020304" pitchFamily="18" charset="0"/>
                <a:cs typeface="Times New Roman" panose="02020603050405020304" pitchFamily="18" charset="0"/>
              </a:rPr>
              <a:t>level to </a:t>
            </a:r>
            <a:r>
              <a:rPr sz="1500" spc="-10" dirty="0">
                <a:latin typeface="Times New Roman" panose="02020603050405020304" pitchFamily="18" charset="0"/>
                <a:cs typeface="Times New Roman" panose="02020603050405020304" pitchFamily="18" charset="0"/>
              </a:rPr>
              <a:t>“input</a:t>
            </a:r>
            <a:r>
              <a:rPr sz="1500" spc="20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priority”</a:t>
            </a:r>
            <a:r>
              <a:rPr lang="en-IN" sz="150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allows </a:t>
            </a:r>
            <a:r>
              <a:rPr sz="1500" spc="-5" dirty="0">
                <a:latin typeface="Times New Roman" panose="02020603050405020304" pitchFamily="18" charset="0"/>
                <a:cs typeface="Times New Roman" panose="02020603050405020304" pitchFamily="18" charset="0"/>
              </a:rPr>
              <a:t>the </a:t>
            </a:r>
            <a:r>
              <a:rPr sz="1500" spc="-10" dirty="0">
                <a:latin typeface="Times New Roman" panose="02020603050405020304" pitchFamily="18" charset="0"/>
                <a:cs typeface="Times New Roman" panose="02020603050405020304" pitchFamily="18" charset="0"/>
              </a:rPr>
              <a:t>process </a:t>
            </a:r>
            <a:r>
              <a:rPr sz="1500" spc="-15" dirty="0">
                <a:latin typeface="Times New Roman" panose="02020603050405020304" pitchFamily="18" charset="0"/>
                <a:cs typeface="Times New Roman" panose="02020603050405020304" pitchFamily="18" charset="0"/>
              </a:rPr>
              <a:t>to </a:t>
            </a:r>
            <a:r>
              <a:rPr sz="1500" spc="-20" dirty="0">
                <a:latin typeface="Times New Roman" panose="02020603050405020304" pitchFamily="18" charset="0"/>
                <a:cs typeface="Times New Roman" panose="02020603050405020304" pitchFamily="18" charset="0"/>
              </a:rPr>
              <a:t>catch </a:t>
            </a:r>
            <a:r>
              <a:rPr sz="1500" spc="-5" dirty="0">
                <a:latin typeface="Times New Roman" panose="02020603050405020304" pitchFamily="18" charset="0"/>
                <a:cs typeface="Times New Roman" panose="02020603050405020304" pitchFamily="18" charset="0"/>
              </a:rPr>
              <a:t>signals if </a:t>
            </a:r>
            <a:r>
              <a:rPr sz="1500" spc="-25" dirty="0">
                <a:latin typeface="Times New Roman" panose="02020603050405020304" pitchFamily="18" charset="0"/>
                <a:cs typeface="Times New Roman" panose="02020603050405020304" pitchFamily="18" charset="0"/>
              </a:rPr>
              <a:t>process’s </a:t>
            </a:r>
            <a:r>
              <a:rPr sz="1500" spc="-5" dirty="0">
                <a:latin typeface="Times New Roman" panose="02020603050405020304" pitchFamily="18" charset="0"/>
                <a:cs typeface="Times New Roman" panose="02020603050405020304" pitchFamily="18" charset="0"/>
              </a:rPr>
              <a:t>sleep is </a:t>
            </a:r>
            <a:r>
              <a:rPr sz="1500" spc="-10" dirty="0">
                <a:latin typeface="Times New Roman" panose="02020603050405020304" pitchFamily="18" charset="0"/>
                <a:cs typeface="Times New Roman" panose="02020603050405020304" pitchFamily="18" charset="0"/>
              </a:rPr>
              <a:t>going  </a:t>
            </a:r>
            <a:r>
              <a:rPr sz="1500" spc="-15" dirty="0">
                <a:latin typeface="Times New Roman" panose="02020603050405020304" pitchFamily="18" charset="0"/>
                <a:cs typeface="Times New Roman" panose="02020603050405020304" pitchFamily="18" charset="0"/>
              </a:rPr>
              <a:t>to </a:t>
            </a:r>
            <a:r>
              <a:rPr sz="1500" spc="-5" dirty="0">
                <a:latin typeface="Times New Roman" panose="02020603050405020304" pitchFamily="18" charset="0"/>
                <a:cs typeface="Times New Roman" panose="02020603050405020304" pitchFamily="18" charset="0"/>
              </a:rPr>
              <a:t>be </a:t>
            </a:r>
            <a:r>
              <a:rPr sz="1500" spc="-10" dirty="0">
                <a:latin typeface="Times New Roman" panose="02020603050405020304" pitchFamily="18" charset="0"/>
                <a:cs typeface="Times New Roman" panose="02020603050405020304" pitchFamily="18" charset="0"/>
              </a:rPr>
              <a:t>interruptible by</a:t>
            </a:r>
            <a:r>
              <a:rPr sz="1500" spc="7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signals.</a:t>
            </a:r>
            <a:endParaRPr lang="en-IN" sz="1500" spc="-5" dirty="0">
              <a:latin typeface="Times New Roman" panose="02020603050405020304" pitchFamily="18" charset="0"/>
              <a:cs typeface="Times New Roman" panose="02020603050405020304" pitchFamily="18" charset="0"/>
            </a:endParaRPr>
          </a:p>
          <a:p>
            <a:pPr marL="355600" marR="5080" indent="-342900" algn="just">
              <a:lnSpc>
                <a:spcPct val="100000"/>
              </a:lnSpc>
              <a:buFont typeface="+mj-lt"/>
              <a:buAutoNum type="arabicPeriod"/>
              <a:tabLst>
                <a:tab pos="369570" algn="l"/>
              </a:tabLst>
            </a:pPr>
            <a:r>
              <a:rPr lang="en-US" sz="1500" spc="-5" dirty="0">
                <a:latin typeface="Times New Roman" panose="02020603050405020304" pitchFamily="18" charset="0"/>
                <a:cs typeface="Times New Roman" panose="02020603050405020304" pitchFamily="18" charset="0"/>
              </a:rPr>
              <a:t>If </a:t>
            </a:r>
            <a:r>
              <a:rPr lang="en-US" sz="1500" spc="-25" dirty="0">
                <a:latin typeface="Times New Roman" panose="02020603050405020304" pitchFamily="18" charset="0"/>
                <a:cs typeface="Times New Roman" panose="02020603050405020304" pitchFamily="18" charset="0"/>
              </a:rPr>
              <a:t>process’s </a:t>
            </a:r>
            <a:r>
              <a:rPr lang="en-US" sz="1500" spc="-5" dirty="0">
                <a:latin typeface="Times New Roman" panose="02020603050405020304" pitchFamily="18" charset="0"/>
                <a:cs typeface="Times New Roman" panose="02020603050405020304" pitchFamily="18" charset="0"/>
              </a:rPr>
              <a:t>sleep </a:t>
            </a:r>
            <a:r>
              <a:rPr lang="en-US" sz="1500" spc="-30" dirty="0">
                <a:latin typeface="Times New Roman" panose="02020603050405020304" pitchFamily="18" charset="0"/>
                <a:cs typeface="Times New Roman" panose="02020603050405020304" pitchFamily="18" charset="0"/>
              </a:rPr>
              <a:t>state </a:t>
            </a:r>
            <a:r>
              <a:rPr lang="en-US" sz="1500" spc="-5" dirty="0">
                <a:latin typeface="Times New Roman" panose="02020603050405020304" pitchFamily="18" charset="0"/>
                <a:cs typeface="Times New Roman" panose="02020603050405020304" pitchFamily="18" charset="0"/>
              </a:rPr>
              <a:t>is not </a:t>
            </a:r>
            <a:r>
              <a:rPr lang="en-US" sz="1500" spc="-10" dirty="0">
                <a:latin typeface="Times New Roman" panose="02020603050405020304" pitchFamily="18" charset="0"/>
                <a:cs typeface="Times New Roman" panose="02020603050405020304" pitchFamily="18" charset="0"/>
              </a:rPr>
              <a:t>interruptible by </a:t>
            </a:r>
            <a:r>
              <a:rPr lang="en-US" sz="1500" spc="-25" dirty="0">
                <a:latin typeface="Times New Roman" panose="02020603050405020304" pitchFamily="18" charset="0"/>
                <a:cs typeface="Times New Roman" panose="02020603050405020304" pitchFamily="18" charset="0"/>
              </a:rPr>
              <a:t>any</a:t>
            </a:r>
            <a:r>
              <a:rPr lang="en-US" sz="1500" spc="204"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signals.</a:t>
            </a:r>
            <a:endParaRPr lang="en-US" sz="1500" dirty="0">
              <a:latin typeface="Times New Roman" panose="02020603050405020304" pitchFamily="18" charset="0"/>
              <a:cs typeface="Times New Roman" panose="02020603050405020304" pitchFamily="18" charset="0"/>
            </a:endParaRPr>
          </a:p>
          <a:p>
            <a:pPr marL="12700" marR="5080" indent="405130" algn="just">
              <a:lnSpc>
                <a:spcPct val="100000"/>
              </a:lnSpc>
            </a:pPr>
            <a:r>
              <a:rPr lang="en-US" sz="1500" spc="-5" dirty="0">
                <a:latin typeface="Times New Roman" panose="02020603050405020304" pitchFamily="18" charset="0"/>
                <a:cs typeface="Times New Roman" panose="02020603050405020304" pitchFamily="18" charset="0"/>
              </a:rPr>
              <a:t>In such </a:t>
            </a:r>
            <a:r>
              <a:rPr lang="en-US" sz="1500" spc="-10" dirty="0">
                <a:latin typeface="Times New Roman" panose="02020603050405020304" pitchFamily="18" charset="0"/>
                <a:cs typeface="Times New Roman" panose="02020603050405020304" pitchFamily="18" charset="0"/>
              </a:rPr>
              <a:t>case process </a:t>
            </a:r>
            <a:r>
              <a:rPr lang="en-US" sz="1500" spc="-5" dirty="0">
                <a:latin typeface="Times New Roman" panose="02020603050405020304" pitchFamily="18" charset="0"/>
                <a:cs typeface="Times New Roman" panose="02020603050405020304" pitchFamily="18" charset="0"/>
              </a:rPr>
              <a:t>is </a:t>
            </a:r>
            <a:r>
              <a:rPr lang="en-US" sz="1500" spc="-10" dirty="0">
                <a:latin typeface="Times New Roman" panose="02020603050405020304" pitchFamily="18" charset="0"/>
                <a:cs typeface="Times New Roman" panose="02020603050405020304" pitchFamily="18" charset="0"/>
              </a:rPr>
              <a:t>going </a:t>
            </a:r>
            <a:r>
              <a:rPr lang="en-US" sz="1500" spc="-15" dirty="0">
                <a:latin typeface="Times New Roman" panose="02020603050405020304" pitchFamily="18" charset="0"/>
                <a:cs typeface="Times New Roman" panose="02020603050405020304" pitchFamily="18" charset="0"/>
              </a:rPr>
              <a:t>to </a:t>
            </a:r>
            <a:r>
              <a:rPr lang="en-US" sz="1500" spc="-5" dirty="0">
                <a:latin typeface="Times New Roman" panose="02020603050405020304" pitchFamily="18" charset="0"/>
                <a:cs typeface="Times New Roman" panose="02020603050405020304" pitchFamily="18" charset="0"/>
              </a:rPr>
              <a:t>sleep and hence </a:t>
            </a:r>
            <a:r>
              <a:rPr lang="en-US" sz="1500" spc="-25" dirty="0">
                <a:latin typeface="Times New Roman" panose="02020603050405020304" pitchFamily="18" charset="0"/>
                <a:cs typeface="Times New Roman" panose="02020603050405020304" pitchFamily="18" charset="0"/>
              </a:rPr>
              <a:t>“Context  </a:t>
            </a:r>
            <a:r>
              <a:rPr lang="en-US" sz="1500" spc="-15" dirty="0">
                <a:latin typeface="Times New Roman" panose="02020603050405020304" pitchFamily="18" charset="0"/>
                <a:cs typeface="Times New Roman" panose="02020603050405020304" pitchFamily="18" charset="0"/>
              </a:rPr>
              <a:t>switch” </a:t>
            </a:r>
            <a:r>
              <a:rPr lang="en-US" sz="1500" spc="-5" dirty="0">
                <a:latin typeface="Times New Roman" panose="02020603050405020304" pitchFamily="18" charset="0"/>
                <a:cs typeface="Times New Roman" panose="02020603050405020304" pitchFamily="18" charset="0"/>
              </a:rPr>
              <a:t>is</a:t>
            </a:r>
            <a:r>
              <a:rPr lang="en-US" sz="1500" spc="5" dirty="0">
                <a:latin typeface="Times New Roman" panose="02020603050405020304" pitchFamily="18" charset="0"/>
                <a:cs typeface="Times New Roman" panose="02020603050405020304" pitchFamily="18" charset="0"/>
              </a:rPr>
              <a:t> </a:t>
            </a:r>
            <a:r>
              <a:rPr lang="en-US" sz="1500" spc="-10" dirty="0">
                <a:latin typeface="Times New Roman" panose="02020603050405020304" pitchFamily="18" charset="0"/>
                <a:cs typeface="Times New Roman" panose="02020603050405020304" pitchFamily="18" charset="0"/>
              </a:rPr>
              <a:t>allowed.</a:t>
            </a:r>
            <a:endParaRPr lang="en-US" sz="1500" dirty="0">
              <a:latin typeface="Times New Roman" panose="02020603050405020304" pitchFamily="18" charset="0"/>
              <a:cs typeface="Times New Roman" panose="02020603050405020304" pitchFamily="18" charset="0"/>
            </a:endParaRPr>
          </a:p>
          <a:p>
            <a:pPr marL="12700" marR="125095" indent="241935" algn="just">
              <a:lnSpc>
                <a:spcPct val="100000"/>
              </a:lnSpc>
            </a:pPr>
            <a:r>
              <a:rPr lang="en-US" sz="1500" spc="-5" dirty="0">
                <a:latin typeface="Times New Roman" panose="02020603050405020304" pitchFamily="18" charset="0"/>
                <a:cs typeface="Times New Roman" panose="02020603050405020304" pitchFamily="18" charset="0"/>
              </a:rPr>
              <a:t>   So </a:t>
            </a:r>
            <a:r>
              <a:rPr lang="en-US" sz="1500" spc="-20" dirty="0">
                <a:latin typeface="Times New Roman" panose="02020603050405020304" pitchFamily="18" charset="0"/>
                <a:cs typeface="Times New Roman" panose="02020603050405020304" pitchFamily="18" charset="0"/>
              </a:rPr>
              <a:t>kernel saves </a:t>
            </a:r>
            <a:r>
              <a:rPr lang="en-US" sz="1500" spc="-25" dirty="0">
                <a:latin typeface="Times New Roman" panose="02020603050405020304" pitchFamily="18" charset="0"/>
                <a:cs typeface="Times New Roman" panose="02020603050405020304" pitchFamily="18" charset="0"/>
              </a:rPr>
              <a:t>context layer </a:t>
            </a:r>
            <a:r>
              <a:rPr lang="en-US" sz="1500" spc="-5" dirty="0">
                <a:latin typeface="Times New Roman" panose="02020603050405020304" pitchFamily="18" charset="0"/>
                <a:cs typeface="Times New Roman" panose="02020603050405020304" pitchFamily="18" charset="0"/>
              </a:rPr>
              <a:t>of this </a:t>
            </a:r>
            <a:r>
              <a:rPr lang="en-US" sz="1500" spc="-10" dirty="0">
                <a:latin typeface="Times New Roman" panose="02020603050405020304" pitchFamily="18" charset="0"/>
                <a:cs typeface="Times New Roman" panose="02020603050405020304" pitchFamily="18" charset="0"/>
              </a:rPr>
              <a:t>process (by </a:t>
            </a:r>
            <a:r>
              <a:rPr lang="en-US" sz="1500" spc="-5" dirty="0" err="1">
                <a:latin typeface="Times New Roman" panose="02020603050405020304" pitchFamily="18" charset="0"/>
                <a:cs typeface="Times New Roman" panose="02020603050405020304" pitchFamily="18" charset="0"/>
              </a:rPr>
              <a:t>setjmp</a:t>
            </a:r>
            <a:r>
              <a:rPr lang="en-US" sz="1500" spc="-5" dirty="0">
                <a:latin typeface="Times New Roman" panose="02020603050405020304" pitchFamily="18" charset="0"/>
                <a:cs typeface="Times New Roman" panose="02020603050405020304" pitchFamily="18" charset="0"/>
              </a:rPr>
              <a:t>)  and does a </a:t>
            </a:r>
            <a:r>
              <a:rPr lang="en-US" sz="1500" spc="-25" dirty="0">
                <a:latin typeface="Times New Roman" panose="02020603050405020304" pitchFamily="18" charset="0"/>
                <a:cs typeface="Times New Roman" panose="02020603050405020304" pitchFamily="18" charset="0"/>
              </a:rPr>
              <a:t>context </a:t>
            </a:r>
            <a:r>
              <a:rPr lang="en-US" sz="1500" spc="-15" dirty="0">
                <a:latin typeface="Times New Roman" panose="02020603050405020304" pitchFamily="18" charset="0"/>
                <a:cs typeface="Times New Roman" panose="02020603050405020304" pitchFamily="18" charset="0"/>
              </a:rPr>
              <a:t>switch to start </a:t>
            </a:r>
            <a:r>
              <a:rPr lang="en-US" sz="1500" spc="-25" dirty="0">
                <a:latin typeface="Times New Roman" panose="02020603050405020304" pitchFamily="18" charset="0"/>
                <a:cs typeface="Times New Roman" panose="02020603050405020304" pitchFamily="18" charset="0"/>
              </a:rPr>
              <a:t>context layer </a:t>
            </a:r>
            <a:r>
              <a:rPr lang="en-US" sz="1500" spc="-5" dirty="0">
                <a:latin typeface="Times New Roman" panose="02020603050405020304" pitchFamily="18" charset="0"/>
                <a:cs typeface="Times New Roman" panose="02020603050405020304" pitchFamily="18" charset="0"/>
              </a:rPr>
              <a:t>of </a:t>
            </a:r>
            <a:r>
              <a:rPr lang="en-US" sz="1500" spc="-30" dirty="0">
                <a:latin typeface="Times New Roman" panose="02020603050405020304" pitchFamily="18" charset="0"/>
                <a:cs typeface="Times New Roman" panose="02020603050405020304" pitchFamily="18" charset="0"/>
              </a:rPr>
              <a:t>another,  </a:t>
            </a:r>
            <a:r>
              <a:rPr lang="en-US" sz="1500" spc="-5" dirty="0">
                <a:latin typeface="Times New Roman" panose="02020603050405020304" pitchFamily="18" charset="0"/>
                <a:cs typeface="Times New Roman" panose="02020603050405020304" pitchFamily="18" charset="0"/>
              </a:rPr>
              <a:t>scheduled </a:t>
            </a:r>
            <a:r>
              <a:rPr lang="en-US" sz="1500" spc="-10" dirty="0">
                <a:latin typeface="Times New Roman" panose="02020603050405020304" pitchFamily="18" charset="0"/>
                <a:cs typeface="Times New Roman" panose="02020603050405020304" pitchFamily="18" charset="0"/>
              </a:rPr>
              <a:t>process.</a:t>
            </a:r>
            <a:endParaRPr lang="en-US" sz="1500" dirty="0">
              <a:latin typeface="Times New Roman" panose="02020603050405020304" pitchFamily="18" charset="0"/>
              <a:cs typeface="Times New Roman" panose="02020603050405020304" pitchFamily="18" charset="0"/>
            </a:endParaRPr>
          </a:p>
          <a:p>
            <a:pPr marL="12700" marR="149860" indent="405130" algn="just">
              <a:lnSpc>
                <a:spcPct val="100000"/>
              </a:lnSpc>
              <a:spcBef>
                <a:spcPts val="5"/>
              </a:spcBef>
              <a:tabLst>
                <a:tab pos="7117715" algn="l"/>
              </a:tabLst>
            </a:pPr>
            <a:r>
              <a:rPr lang="en-US" sz="1500" spc="-10" dirty="0">
                <a:latin typeface="Times New Roman" panose="02020603050405020304" pitchFamily="18" charset="0"/>
                <a:cs typeface="Times New Roman" panose="02020603050405020304" pitchFamily="18" charset="0"/>
              </a:rPr>
              <a:t>Now process </a:t>
            </a:r>
            <a:r>
              <a:rPr lang="en-US" sz="1500" spc="-15" dirty="0">
                <a:latin typeface="Times New Roman" panose="02020603050405020304" pitchFamily="18" charset="0"/>
                <a:cs typeface="Times New Roman" panose="02020603050405020304" pitchFamily="18" charset="0"/>
              </a:rPr>
              <a:t>safely </a:t>
            </a:r>
            <a:r>
              <a:rPr lang="en-US" sz="1500" spc="-10" dirty="0">
                <a:latin typeface="Times New Roman" panose="02020603050405020304" pitchFamily="18" charset="0"/>
                <a:cs typeface="Times New Roman" panose="02020603050405020304" pitchFamily="18" charset="0"/>
              </a:rPr>
              <a:t>sleeps </a:t>
            </a:r>
            <a:r>
              <a:rPr lang="en-US" sz="1500" spc="-5" dirty="0">
                <a:latin typeface="Times New Roman" panose="02020603050405020304" pitchFamily="18" charset="0"/>
                <a:cs typeface="Times New Roman" panose="02020603050405020304" pitchFamily="18" charset="0"/>
              </a:rPr>
              <a:t>and</a:t>
            </a:r>
            <a:r>
              <a:rPr lang="en-US" sz="1500" spc="135" dirty="0">
                <a:latin typeface="Times New Roman" panose="02020603050405020304" pitchFamily="18" charset="0"/>
                <a:cs typeface="Times New Roman" panose="02020603050405020304" pitchFamily="18" charset="0"/>
              </a:rPr>
              <a:t> </a:t>
            </a:r>
            <a:r>
              <a:rPr lang="en-US" sz="1500" spc="-10" dirty="0">
                <a:latin typeface="Times New Roman" panose="02020603050405020304" pitchFamily="18" charset="0"/>
                <a:cs typeface="Times New Roman" panose="02020603050405020304" pitchFamily="18" charset="0"/>
              </a:rPr>
              <a:t>when</a:t>
            </a:r>
            <a:r>
              <a:rPr lang="en-US" sz="1500" spc="25" dirty="0">
                <a:latin typeface="Times New Roman" panose="02020603050405020304" pitchFamily="18" charset="0"/>
                <a:cs typeface="Times New Roman" panose="02020603050405020304" pitchFamily="18" charset="0"/>
              </a:rPr>
              <a:t> </a:t>
            </a:r>
            <a:r>
              <a:rPr lang="en-US" sz="1500" spc="-25" dirty="0">
                <a:latin typeface="Times New Roman" panose="02020603050405020304" pitchFamily="18" charset="0"/>
                <a:cs typeface="Times New Roman" panose="02020603050405020304" pitchFamily="18" charset="0"/>
              </a:rPr>
              <a:t>awakes </a:t>
            </a:r>
            <a:r>
              <a:rPr lang="en-US" sz="1500" spc="-20" dirty="0">
                <a:latin typeface="Times New Roman" panose="02020603050405020304" pitchFamily="18" charset="0"/>
                <a:cs typeface="Times New Roman" panose="02020603050405020304" pitchFamily="18" charset="0"/>
              </a:rPr>
              <a:t>enter </a:t>
            </a:r>
            <a:r>
              <a:rPr lang="en-US" sz="1500" spc="-5" dirty="0">
                <a:latin typeface="Times New Roman" panose="02020603050405020304" pitchFamily="18" charset="0"/>
                <a:cs typeface="Times New Roman" panose="02020603050405020304" pitchFamily="18" charset="0"/>
              </a:rPr>
              <a:t>in </a:t>
            </a:r>
            <a:r>
              <a:rPr lang="en-US" sz="1500" spc="-15" dirty="0">
                <a:latin typeface="Times New Roman" panose="02020603050405020304" pitchFamily="18" charset="0"/>
                <a:cs typeface="Times New Roman" panose="02020603050405020304" pitchFamily="18" charset="0"/>
              </a:rPr>
              <a:t>to  ready to </a:t>
            </a:r>
            <a:r>
              <a:rPr lang="en-US" sz="1500" spc="-10" dirty="0">
                <a:latin typeface="Times New Roman" panose="02020603050405020304" pitchFamily="18" charset="0"/>
                <a:cs typeface="Times New Roman" panose="02020603050405020304" pitchFamily="18" charset="0"/>
              </a:rPr>
              <a:t>run</a:t>
            </a:r>
            <a:r>
              <a:rPr lang="en-US" sz="1500" spc="40" dirty="0">
                <a:latin typeface="Times New Roman" panose="02020603050405020304" pitchFamily="18" charset="0"/>
                <a:cs typeface="Times New Roman" panose="02020603050405020304" pitchFamily="18" charset="0"/>
              </a:rPr>
              <a:t> </a:t>
            </a:r>
            <a:r>
              <a:rPr lang="en-US" sz="1500" spc="-25" dirty="0">
                <a:latin typeface="Times New Roman" panose="02020603050405020304" pitchFamily="18" charset="0"/>
                <a:cs typeface="Times New Roman" panose="02020603050405020304" pitchFamily="18" charset="0"/>
              </a:rPr>
              <a:t>state.</a:t>
            </a:r>
            <a:endParaRPr lang="en-US" sz="1500" dirty="0">
              <a:latin typeface="Times New Roman" panose="02020603050405020304" pitchFamily="18" charset="0"/>
              <a:cs typeface="Times New Roman" panose="02020603050405020304" pitchFamily="18" charset="0"/>
            </a:endParaRPr>
          </a:p>
          <a:p>
            <a:pPr marL="12700" marR="341630" indent="241935" algn="just">
              <a:lnSpc>
                <a:spcPct val="100000"/>
              </a:lnSpc>
            </a:pPr>
            <a:r>
              <a:rPr lang="en-US" sz="1500" spc="-10" dirty="0">
                <a:latin typeface="Times New Roman" panose="02020603050405020304" pitchFamily="18" charset="0"/>
                <a:cs typeface="Times New Roman" panose="02020603050405020304" pitchFamily="18" charset="0"/>
              </a:rPr>
              <a:t>   After coming </a:t>
            </a:r>
            <a:r>
              <a:rPr lang="en-US" sz="1500" spc="-5" dirty="0">
                <a:latin typeface="Times New Roman" panose="02020603050405020304" pitchFamily="18" charset="0"/>
                <a:cs typeface="Times New Roman" panose="02020603050405020304" pitchFamily="18" charset="0"/>
              </a:rPr>
              <a:t>back </a:t>
            </a:r>
            <a:r>
              <a:rPr lang="en-US" sz="1500" spc="-15" dirty="0">
                <a:latin typeface="Times New Roman" panose="02020603050405020304" pitchFamily="18" charset="0"/>
                <a:cs typeface="Times New Roman" panose="02020603050405020304" pitchFamily="18" charset="0"/>
              </a:rPr>
              <a:t>to </a:t>
            </a:r>
            <a:r>
              <a:rPr lang="en-US" sz="1500" spc="-5" dirty="0">
                <a:latin typeface="Times New Roman" panose="02020603050405020304" pitchFamily="18" charset="0"/>
                <a:cs typeface="Times New Roman" panose="02020603050405020304" pitchFamily="18" charset="0"/>
              </a:rPr>
              <a:t>sleep </a:t>
            </a:r>
            <a:r>
              <a:rPr lang="en-US" sz="1500" spc="-10" dirty="0">
                <a:latin typeface="Times New Roman" panose="02020603050405020304" pitchFamily="18" charset="0"/>
                <a:cs typeface="Times New Roman" panose="02020603050405020304" pitchFamily="18" charset="0"/>
              </a:rPr>
              <a:t>algorithm </a:t>
            </a:r>
            <a:r>
              <a:rPr lang="en-US" sz="1500" spc="-20" dirty="0">
                <a:latin typeface="Times New Roman" panose="02020603050405020304" pitchFamily="18" charset="0"/>
                <a:cs typeface="Times New Roman" panose="02020603050405020304" pitchFamily="18" charset="0"/>
              </a:rPr>
              <a:t>kernel </a:t>
            </a:r>
            <a:r>
              <a:rPr lang="en-US" sz="1500" spc="-25" dirty="0">
                <a:latin typeface="Times New Roman" panose="02020603050405020304" pitchFamily="18" charset="0"/>
                <a:cs typeface="Times New Roman" panose="02020603050405020304" pitchFamily="18" charset="0"/>
              </a:rPr>
              <a:t>restores  </a:t>
            </a:r>
            <a:r>
              <a:rPr lang="en-US" sz="1500" spc="-10" dirty="0">
                <a:latin typeface="Times New Roman" panose="02020603050405020304" pitchFamily="18" charset="0"/>
                <a:cs typeface="Times New Roman" panose="02020603050405020304" pitchFamily="18" charset="0"/>
              </a:rPr>
              <a:t>process </a:t>
            </a:r>
            <a:r>
              <a:rPr lang="en-US" sz="1500" spc="-15" dirty="0">
                <a:latin typeface="Times New Roman" panose="02020603050405020304" pitchFamily="18" charset="0"/>
                <a:cs typeface="Times New Roman" panose="02020603050405020304" pitchFamily="18" charset="0"/>
              </a:rPr>
              <a:t>previous </a:t>
            </a:r>
            <a:r>
              <a:rPr lang="en-US" sz="1500" spc="-20" dirty="0">
                <a:latin typeface="Times New Roman" panose="02020603050405020304" pitchFamily="18" charset="0"/>
                <a:cs typeface="Times New Roman" panose="02020603050405020304" pitchFamily="18" charset="0"/>
              </a:rPr>
              <a:t>execution </a:t>
            </a:r>
            <a:r>
              <a:rPr lang="en-US" sz="1500" spc="-15" dirty="0">
                <a:latin typeface="Times New Roman" panose="02020603050405020304" pitchFamily="18" charset="0"/>
                <a:cs typeface="Times New Roman" panose="02020603050405020304" pitchFamily="18" charset="0"/>
              </a:rPr>
              <a:t>level to </a:t>
            </a:r>
            <a:r>
              <a:rPr lang="en-US" sz="1500" spc="-5" dirty="0">
                <a:latin typeface="Times New Roman" panose="02020603050405020304" pitchFamily="18" charset="0"/>
                <a:cs typeface="Times New Roman" panose="02020603050405020304" pitchFamily="18" charset="0"/>
              </a:rPr>
              <a:t>allow usual </a:t>
            </a:r>
            <a:r>
              <a:rPr lang="en-US" sz="1500" spc="-15" dirty="0">
                <a:latin typeface="Times New Roman" panose="02020603050405020304" pitchFamily="18" charset="0"/>
                <a:cs typeface="Times New Roman" panose="02020603050405020304" pitchFamily="18" charset="0"/>
              </a:rPr>
              <a:t>interrupts  </a:t>
            </a:r>
            <a:r>
              <a:rPr lang="en-US" sz="1500" spc="-5" dirty="0">
                <a:latin typeface="Times New Roman" panose="02020603050405020304" pitchFamily="18" charset="0"/>
                <a:cs typeface="Times New Roman" panose="02020603050405020304" pitchFamily="18" charset="0"/>
              </a:rPr>
              <a:t>and </a:t>
            </a:r>
            <a:r>
              <a:rPr lang="en-US" sz="1500" spc="-15" dirty="0">
                <a:latin typeface="Times New Roman" panose="02020603050405020304" pitchFamily="18" charset="0"/>
                <a:cs typeface="Times New Roman" panose="02020603050405020304" pitchFamily="18" charset="0"/>
              </a:rPr>
              <a:t>returns </a:t>
            </a:r>
            <a:r>
              <a:rPr lang="en-US" sz="1500" spc="-5" dirty="0">
                <a:latin typeface="Times New Roman" panose="02020603050405020304" pitchFamily="18" charset="0"/>
                <a:cs typeface="Times New Roman" panose="02020603050405020304" pitchFamily="18" charset="0"/>
              </a:rPr>
              <a:t>0 as its  </a:t>
            </a:r>
          </a:p>
          <a:p>
            <a:pPr marL="12700" marR="341630" indent="241935" algn="just">
              <a:lnSpc>
                <a:spcPct val="100000"/>
              </a:lnSpc>
            </a:pPr>
            <a:r>
              <a:rPr lang="en-US" sz="1500" spc="-5" dirty="0">
                <a:latin typeface="Times New Roman" panose="02020603050405020304" pitchFamily="18" charset="0"/>
                <a:cs typeface="Times New Roman" panose="02020603050405020304" pitchFamily="18" charset="0"/>
              </a:rPr>
              <a:t>   </a:t>
            </a:r>
            <a:r>
              <a:rPr lang="en-US" sz="1500" spc="-20" dirty="0">
                <a:latin typeface="Times New Roman" panose="02020603050405020304" pitchFamily="18" charset="0"/>
                <a:cs typeface="Times New Roman" panose="02020603050405020304" pitchFamily="18" charset="0"/>
              </a:rPr>
              <a:t>exit status </a:t>
            </a:r>
            <a:r>
              <a:rPr lang="en-US" sz="1500" spc="-5" dirty="0">
                <a:latin typeface="Times New Roman" panose="02020603050405020304" pitchFamily="18" charset="0"/>
                <a:cs typeface="Times New Roman" panose="02020603050405020304" pitchFamily="18" charset="0"/>
              </a:rPr>
              <a:t>of sleep</a:t>
            </a:r>
            <a:r>
              <a:rPr lang="en-US" sz="1500" spc="195" dirty="0">
                <a:latin typeface="Times New Roman" panose="02020603050405020304" pitchFamily="18" charset="0"/>
                <a:cs typeface="Times New Roman" panose="02020603050405020304" pitchFamily="18" charset="0"/>
              </a:rPr>
              <a:t> </a:t>
            </a:r>
            <a:r>
              <a:rPr lang="en-US" sz="1500" spc="-10" dirty="0">
                <a:latin typeface="Times New Roman" panose="02020603050405020304" pitchFamily="18" charset="0"/>
                <a:cs typeface="Times New Roman" panose="02020603050405020304" pitchFamily="18" charset="0"/>
              </a:rPr>
              <a:t>algorithm.</a:t>
            </a:r>
          </a:p>
          <a:p>
            <a:pPr marL="12700" marR="694055" algn="just">
              <a:lnSpc>
                <a:spcPct val="100000"/>
              </a:lnSpc>
              <a:spcBef>
                <a:spcPts val="95"/>
              </a:spcBef>
            </a:pPr>
            <a:r>
              <a:rPr lang="en-US" sz="1500" spc="-5" dirty="0">
                <a:latin typeface="Times New Roman" panose="02020603050405020304" pitchFamily="18" charset="0"/>
                <a:cs typeface="Times New Roman" panose="02020603050405020304" pitchFamily="18" charset="0"/>
              </a:rPr>
              <a:t>6.    If </a:t>
            </a:r>
            <a:r>
              <a:rPr lang="en-US" sz="1500" spc="-25" dirty="0">
                <a:latin typeface="Times New Roman" panose="02020603050405020304" pitchFamily="18" charset="0"/>
                <a:cs typeface="Times New Roman" panose="02020603050405020304" pitchFamily="18" charset="0"/>
              </a:rPr>
              <a:t>process’s </a:t>
            </a:r>
            <a:r>
              <a:rPr lang="en-US" sz="1500" spc="-5" dirty="0">
                <a:latin typeface="Times New Roman" panose="02020603050405020304" pitchFamily="18" charset="0"/>
                <a:cs typeface="Times New Roman" panose="02020603050405020304" pitchFamily="18" charset="0"/>
              </a:rPr>
              <a:t>sleep </a:t>
            </a:r>
            <a:r>
              <a:rPr lang="en-US" sz="1500" spc="-30" dirty="0">
                <a:latin typeface="Times New Roman" panose="02020603050405020304" pitchFamily="18" charset="0"/>
                <a:cs typeface="Times New Roman" panose="02020603050405020304" pitchFamily="18" charset="0"/>
              </a:rPr>
              <a:t>state </a:t>
            </a:r>
            <a:r>
              <a:rPr lang="en-US" sz="1500" spc="-5" dirty="0">
                <a:latin typeface="Times New Roman" panose="02020603050405020304" pitchFamily="18" charset="0"/>
                <a:cs typeface="Times New Roman" panose="02020603050405020304" pitchFamily="18" charset="0"/>
              </a:rPr>
              <a:t>is </a:t>
            </a:r>
            <a:r>
              <a:rPr lang="en-US" sz="1500" spc="-10" dirty="0">
                <a:latin typeface="Times New Roman" panose="02020603050405020304" pitchFamily="18" charset="0"/>
                <a:cs typeface="Times New Roman" panose="02020603050405020304" pitchFamily="18" charset="0"/>
              </a:rPr>
              <a:t>interruptible </a:t>
            </a:r>
            <a:r>
              <a:rPr lang="en-US" sz="1500" spc="-15" dirty="0">
                <a:latin typeface="Times New Roman" panose="02020603050405020304" pitchFamily="18" charset="0"/>
                <a:cs typeface="Times New Roman" panose="02020603050405020304" pitchFamily="18" charset="0"/>
              </a:rPr>
              <a:t>.Kernel </a:t>
            </a:r>
            <a:r>
              <a:rPr lang="en-US" sz="1500" spc="-20" dirty="0">
                <a:latin typeface="Times New Roman" panose="02020603050405020304" pitchFamily="18" charset="0"/>
                <a:cs typeface="Times New Roman" panose="02020603050405020304" pitchFamily="18" charset="0"/>
              </a:rPr>
              <a:t>always  </a:t>
            </a:r>
            <a:r>
              <a:rPr lang="en-US" sz="1500" spc="-5" dirty="0">
                <a:latin typeface="Times New Roman" panose="02020603050405020304" pitchFamily="18" charset="0"/>
                <a:cs typeface="Times New Roman" panose="02020603050405020304" pitchFamily="18" charset="0"/>
              </a:rPr>
              <a:t>check </a:t>
            </a:r>
            <a:r>
              <a:rPr lang="en-US" sz="1500" spc="-20" dirty="0">
                <a:latin typeface="Times New Roman" panose="02020603050405020304" pitchFamily="18" charset="0"/>
                <a:cs typeface="Times New Roman" panose="02020603050405020304" pitchFamily="18" charset="0"/>
              </a:rPr>
              <a:t>for </a:t>
            </a:r>
            <a:r>
              <a:rPr lang="en-US" sz="1500" spc="-5" dirty="0">
                <a:latin typeface="Times New Roman" panose="02020603050405020304" pitchFamily="18" charset="0"/>
                <a:cs typeface="Times New Roman" panose="02020603050405020304" pitchFamily="18" charset="0"/>
              </a:rPr>
              <a:t>pending signals </a:t>
            </a:r>
            <a:r>
              <a:rPr lang="en-US" sz="1500" spc="-20" dirty="0">
                <a:latin typeface="Times New Roman" panose="02020603050405020304" pitchFamily="18" charset="0"/>
                <a:cs typeface="Times New Roman" panose="02020603050405020304" pitchFamily="18" charset="0"/>
              </a:rPr>
              <a:t>for </a:t>
            </a:r>
            <a:r>
              <a:rPr lang="en-US" sz="1500" spc="-5" dirty="0">
                <a:latin typeface="Times New Roman" panose="02020603050405020304" pitchFamily="18" charset="0"/>
                <a:cs typeface="Times New Roman" panose="02020603050405020304" pitchFamily="18" charset="0"/>
              </a:rPr>
              <a:t>this sleeping</a:t>
            </a:r>
            <a:r>
              <a:rPr lang="en-US" sz="1500" spc="120" dirty="0">
                <a:latin typeface="Times New Roman" panose="02020603050405020304" pitchFamily="18" charset="0"/>
                <a:cs typeface="Times New Roman" panose="02020603050405020304" pitchFamily="18" charset="0"/>
              </a:rPr>
              <a:t> </a:t>
            </a:r>
            <a:r>
              <a:rPr lang="en-US" sz="1500" spc="-10" dirty="0">
                <a:latin typeface="Times New Roman" panose="02020603050405020304" pitchFamily="18" charset="0"/>
                <a:cs typeface="Times New Roman" panose="02020603050405020304" pitchFamily="18" charset="0"/>
              </a:rPr>
              <a:t>process.</a:t>
            </a:r>
            <a:endParaRPr lang="en-US" sz="1500" dirty="0">
              <a:latin typeface="Times New Roman" panose="02020603050405020304" pitchFamily="18" charset="0"/>
              <a:cs typeface="Times New Roman" panose="02020603050405020304" pitchFamily="18" charset="0"/>
            </a:endParaRPr>
          </a:p>
          <a:p>
            <a:pPr marL="417830" algn="just">
              <a:lnSpc>
                <a:spcPct val="100000"/>
              </a:lnSpc>
            </a:pPr>
            <a:r>
              <a:rPr lang="en-US" sz="1500" spc="-5" dirty="0">
                <a:latin typeface="Times New Roman" panose="02020603050405020304" pitchFamily="18" charset="0"/>
                <a:cs typeface="Times New Roman" panose="02020603050405020304" pitchFamily="18" charset="0"/>
              </a:rPr>
              <a:t>If no signals is pending </a:t>
            </a:r>
            <a:r>
              <a:rPr lang="en-US" sz="1500" spc="-20" dirty="0">
                <a:latin typeface="Times New Roman" panose="02020603050405020304" pitchFamily="18" charset="0"/>
                <a:cs typeface="Times New Roman" panose="02020603050405020304" pitchFamily="18" charset="0"/>
              </a:rPr>
              <a:t>for </a:t>
            </a:r>
            <a:r>
              <a:rPr lang="en-US" sz="1500" spc="-5" dirty="0">
                <a:latin typeface="Times New Roman" panose="02020603050405020304" pitchFamily="18" charset="0"/>
                <a:cs typeface="Times New Roman" panose="02020603050405020304" pitchFamily="18" charset="0"/>
              </a:rPr>
              <a:t>the </a:t>
            </a:r>
            <a:r>
              <a:rPr lang="en-US" sz="1500" spc="-10" dirty="0">
                <a:latin typeface="Times New Roman" panose="02020603050405020304" pitchFamily="18" charset="0"/>
                <a:cs typeface="Times New Roman" panose="02020603050405020304" pitchFamily="18" charset="0"/>
              </a:rPr>
              <a:t>process</a:t>
            </a:r>
            <a:r>
              <a:rPr lang="en-US" sz="1500" spc="110"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then..</a:t>
            </a:r>
            <a:endParaRPr lang="en-US" sz="1500" dirty="0">
              <a:latin typeface="Times New Roman" panose="02020603050405020304" pitchFamily="18" charset="0"/>
              <a:cs typeface="Times New Roman" panose="02020603050405020304" pitchFamily="18" charset="0"/>
            </a:endParaRPr>
          </a:p>
          <a:p>
            <a:pPr marL="417830" algn="just">
              <a:lnSpc>
                <a:spcPct val="100000"/>
              </a:lnSpc>
            </a:pPr>
            <a:r>
              <a:rPr lang="en-US" sz="1500" spc="-5" dirty="0">
                <a:latin typeface="Times New Roman" panose="02020603050405020304" pitchFamily="18" charset="0"/>
                <a:cs typeface="Times New Roman" panose="02020603050405020304" pitchFamily="18" charset="0"/>
              </a:rPr>
              <a:t>So </a:t>
            </a:r>
            <a:r>
              <a:rPr lang="en-US" sz="1500" spc="-20" dirty="0">
                <a:latin typeface="Times New Roman" panose="02020603050405020304" pitchFamily="18" charset="0"/>
                <a:cs typeface="Times New Roman" panose="02020603050405020304" pitchFamily="18" charset="0"/>
              </a:rPr>
              <a:t>kernel saves </a:t>
            </a:r>
            <a:r>
              <a:rPr lang="en-US" sz="1500" spc="-25" dirty="0">
                <a:latin typeface="Times New Roman" panose="02020603050405020304" pitchFamily="18" charset="0"/>
                <a:cs typeface="Times New Roman" panose="02020603050405020304" pitchFamily="18" charset="0"/>
              </a:rPr>
              <a:t>context layer </a:t>
            </a:r>
            <a:r>
              <a:rPr lang="en-US" sz="1500" spc="-5" dirty="0">
                <a:latin typeface="Times New Roman" panose="02020603050405020304" pitchFamily="18" charset="0"/>
                <a:cs typeface="Times New Roman" panose="02020603050405020304" pitchFamily="18" charset="0"/>
              </a:rPr>
              <a:t>of this </a:t>
            </a:r>
            <a:r>
              <a:rPr lang="en-US" sz="1500" spc="-10" dirty="0">
                <a:latin typeface="Times New Roman" panose="02020603050405020304" pitchFamily="18" charset="0"/>
                <a:cs typeface="Times New Roman" panose="02020603050405020304" pitchFamily="18" charset="0"/>
              </a:rPr>
              <a:t>process (by </a:t>
            </a:r>
            <a:r>
              <a:rPr lang="en-US" sz="1500" spc="-5" dirty="0" err="1">
                <a:latin typeface="Times New Roman" panose="02020603050405020304" pitchFamily="18" charset="0"/>
                <a:cs typeface="Times New Roman" panose="02020603050405020304" pitchFamily="18" charset="0"/>
              </a:rPr>
              <a:t>setjmp</a:t>
            </a:r>
            <a:r>
              <a:rPr lang="en-US" sz="1500" spc="-5" dirty="0">
                <a:latin typeface="Times New Roman" panose="02020603050405020304" pitchFamily="18" charset="0"/>
                <a:cs typeface="Times New Roman" panose="02020603050405020304" pitchFamily="18" charset="0"/>
              </a:rPr>
              <a:t>)  and does a </a:t>
            </a:r>
            <a:r>
              <a:rPr lang="en-US" sz="1500" spc="-25" dirty="0">
                <a:latin typeface="Times New Roman" panose="02020603050405020304" pitchFamily="18" charset="0"/>
                <a:cs typeface="Times New Roman" panose="02020603050405020304" pitchFamily="18" charset="0"/>
              </a:rPr>
              <a:t>context </a:t>
            </a:r>
            <a:r>
              <a:rPr lang="en-US" sz="1500" spc="-15" dirty="0">
                <a:latin typeface="Times New Roman" panose="02020603050405020304" pitchFamily="18" charset="0"/>
                <a:cs typeface="Times New Roman" panose="02020603050405020304" pitchFamily="18" charset="0"/>
              </a:rPr>
              <a:t>switch to start </a:t>
            </a:r>
            <a:r>
              <a:rPr lang="en-US" sz="1500" spc="-25" dirty="0">
                <a:latin typeface="Times New Roman" panose="02020603050405020304" pitchFamily="18" charset="0"/>
                <a:cs typeface="Times New Roman" panose="02020603050405020304" pitchFamily="18" charset="0"/>
              </a:rPr>
              <a:t>context layer </a:t>
            </a:r>
            <a:r>
              <a:rPr lang="en-US" sz="1500" spc="-5" dirty="0">
                <a:latin typeface="Times New Roman" panose="02020603050405020304" pitchFamily="18" charset="0"/>
                <a:cs typeface="Times New Roman" panose="02020603050405020304" pitchFamily="18" charset="0"/>
              </a:rPr>
              <a:t>of </a:t>
            </a:r>
            <a:r>
              <a:rPr lang="en-US" sz="1500" spc="-30" dirty="0">
                <a:latin typeface="Times New Roman" panose="02020603050405020304" pitchFamily="18" charset="0"/>
                <a:cs typeface="Times New Roman" panose="02020603050405020304" pitchFamily="18" charset="0"/>
              </a:rPr>
              <a:t>another,  </a:t>
            </a:r>
            <a:r>
              <a:rPr lang="en-US" sz="1500" spc="-5" dirty="0">
                <a:latin typeface="Times New Roman" panose="02020603050405020304" pitchFamily="18" charset="0"/>
                <a:cs typeface="Times New Roman" panose="02020603050405020304" pitchFamily="18" charset="0"/>
              </a:rPr>
              <a:t>scheduled </a:t>
            </a:r>
            <a:r>
              <a:rPr lang="en-US" sz="1500" spc="-10" dirty="0">
                <a:latin typeface="Times New Roman" panose="02020603050405020304" pitchFamily="18" charset="0"/>
                <a:cs typeface="Times New Roman" panose="02020603050405020304" pitchFamily="18" charset="0"/>
              </a:rPr>
              <a:t>process.</a:t>
            </a:r>
            <a:endParaRPr lang="en-US" sz="1500" dirty="0">
              <a:latin typeface="Times New Roman" panose="02020603050405020304" pitchFamily="18" charset="0"/>
              <a:cs typeface="Times New Roman" panose="02020603050405020304" pitchFamily="18" charset="0"/>
            </a:endParaRPr>
          </a:p>
          <a:p>
            <a:pPr marL="12700" marR="163830" indent="405130" algn="just">
              <a:lnSpc>
                <a:spcPct val="100000"/>
              </a:lnSpc>
              <a:spcBef>
                <a:spcPts val="5"/>
              </a:spcBef>
            </a:pPr>
            <a:r>
              <a:rPr lang="en-US" sz="1500" spc="-10" dirty="0">
                <a:latin typeface="Times New Roman" panose="02020603050405020304" pitchFamily="18" charset="0"/>
                <a:cs typeface="Times New Roman" panose="02020603050405020304" pitchFamily="18" charset="0"/>
              </a:rPr>
              <a:t>Now process </a:t>
            </a:r>
            <a:r>
              <a:rPr lang="en-US" sz="1500" spc="-15" dirty="0">
                <a:latin typeface="Times New Roman" panose="02020603050405020304" pitchFamily="18" charset="0"/>
                <a:cs typeface="Times New Roman" panose="02020603050405020304" pitchFamily="18" charset="0"/>
              </a:rPr>
              <a:t>safely </a:t>
            </a:r>
            <a:r>
              <a:rPr lang="en-US" sz="1500" spc="-10" dirty="0">
                <a:latin typeface="Times New Roman" panose="02020603050405020304" pitchFamily="18" charset="0"/>
                <a:cs typeface="Times New Roman" panose="02020603050405020304" pitchFamily="18" charset="0"/>
              </a:rPr>
              <a:t>sleeps </a:t>
            </a:r>
            <a:r>
              <a:rPr lang="en-US" sz="1500" spc="-5" dirty="0">
                <a:latin typeface="Times New Roman" panose="02020603050405020304" pitchFamily="18" charset="0"/>
                <a:cs typeface="Times New Roman" panose="02020603050405020304" pitchFamily="18" charset="0"/>
              </a:rPr>
              <a:t>and </a:t>
            </a:r>
            <a:r>
              <a:rPr lang="en-US" sz="1500" spc="-10" dirty="0">
                <a:latin typeface="Times New Roman" panose="02020603050405020304" pitchFamily="18" charset="0"/>
                <a:cs typeface="Times New Roman" panose="02020603050405020304" pitchFamily="18" charset="0"/>
              </a:rPr>
              <a:t>when </a:t>
            </a:r>
            <a:r>
              <a:rPr lang="en-US" sz="1500" spc="-25" dirty="0">
                <a:latin typeface="Times New Roman" panose="02020603050405020304" pitchFamily="18" charset="0"/>
                <a:cs typeface="Times New Roman" panose="02020603050405020304" pitchFamily="18" charset="0"/>
              </a:rPr>
              <a:t>awakes </a:t>
            </a:r>
            <a:r>
              <a:rPr lang="en-US" sz="1500" spc="-20" dirty="0">
                <a:latin typeface="Times New Roman" panose="02020603050405020304" pitchFamily="18" charset="0"/>
                <a:cs typeface="Times New Roman" panose="02020603050405020304" pitchFamily="18" charset="0"/>
              </a:rPr>
              <a:t>enter </a:t>
            </a:r>
            <a:r>
              <a:rPr lang="en-US" sz="1500" spc="-5" dirty="0">
                <a:latin typeface="Times New Roman" panose="02020603050405020304" pitchFamily="18" charset="0"/>
                <a:cs typeface="Times New Roman" panose="02020603050405020304" pitchFamily="18" charset="0"/>
              </a:rPr>
              <a:t>in </a:t>
            </a:r>
            <a:r>
              <a:rPr lang="en-US" sz="1500" spc="-15" dirty="0">
                <a:latin typeface="Times New Roman" panose="02020603050405020304" pitchFamily="18" charset="0"/>
                <a:cs typeface="Times New Roman" panose="02020603050405020304" pitchFamily="18" charset="0"/>
              </a:rPr>
              <a:t>to  ready to </a:t>
            </a:r>
            <a:r>
              <a:rPr lang="en-US" sz="1500" spc="-10" dirty="0">
                <a:latin typeface="Times New Roman" panose="02020603050405020304" pitchFamily="18" charset="0"/>
                <a:cs typeface="Times New Roman" panose="02020603050405020304" pitchFamily="18" charset="0"/>
              </a:rPr>
              <a:t>run</a:t>
            </a:r>
            <a:r>
              <a:rPr lang="en-US" sz="1500" spc="40" dirty="0">
                <a:latin typeface="Times New Roman" panose="02020603050405020304" pitchFamily="18" charset="0"/>
                <a:cs typeface="Times New Roman" panose="02020603050405020304" pitchFamily="18" charset="0"/>
              </a:rPr>
              <a:t> </a:t>
            </a:r>
            <a:r>
              <a:rPr lang="en-US" sz="1500" spc="-25" dirty="0">
                <a:latin typeface="Times New Roman" panose="02020603050405020304" pitchFamily="18" charset="0"/>
                <a:cs typeface="Times New Roman" panose="02020603050405020304" pitchFamily="18" charset="0"/>
              </a:rPr>
              <a:t>state.</a:t>
            </a:r>
            <a:endParaRPr lang="en-US" sz="1500" dirty="0">
              <a:latin typeface="Times New Roman" panose="02020603050405020304" pitchFamily="18" charset="0"/>
              <a:cs typeface="Times New Roman" panose="02020603050405020304" pitchFamily="18" charset="0"/>
            </a:endParaRPr>
          </a:p>
          <a:p>
            <a:pPr marL="12700" marR="107950" indent="241935" algn="just">
              <a:lnSpc>
                <a:spcPct val="100000"/>
              </a:lnSpc>
            </a:pPr>
            <a:r>
              <a:rPr lang="en-US" sz="1500" spc="-10" dirty="0">
                <a:latin typeface="Times New Roman" panose="02020603050405020304" pitchFamily="18" charset="0"/>
                <a:cs typeface="Times New Roman" panose="02020603050405020304" pitchFamily="18" charset="0"/>
              </a:rPr>
              <a:t>    After coming </a:t>
            </a:r>
            <a:r>
              <a:rPr lang="en-US" sz="1500" spc="-5" dirty="0">
                <a:latin typeface="Times New Roman" panose="02020603050405020304" pitchFamily="18" charset="0"/>
                <a:cs typeface="Times New Roman" panose="02020603050405020304" pitchFamily="18" charset="0"/>
              </a:rPr>
              <a:t>back </a:t>
            </a:r>
            <a:r>
              <a:rPr lang="en-US" sz="1500" spc="-15" dirty="0">
                <a:latin typeface="Times New Roman" panose="02020603050405020304" pitchFamily="18" charset="0"/>
                <a:cs typeface="Times New Roman" panose="02020603050405020304" pitchFamily="18" charset="0"/>
              </a:rPr>
              <a:t>to </a:t>
            </a:r>
            <a:r>
              <a:rPr lang="en-US" sz="1500" spc="-5" dirty="0">
                <a:latin typeface="Times New Roman" panose="02020603050405020304" pitchFamily="18" charset="0"/>
                <a:cs typeface="Times New Roman" panose="02020603050405020304" pitchFamily="18" charset="0"/>
              </a:rPr>
              <a:t>sleep </a:t>
            </a:r>
            <a:r>
              <a:rPr lang="en-US" sz="1500" spc="-10" dirty="0">
                <a:latin typeface="Times New Roman" panose="02020603050405020304" pitchFamily="18" charset="0"/>
                <a:cs typeface="Times New Roman" panose="02020603050405020304" pitchFamily="18" charset="0"/>
              </a:rPr>
              <a:t>algorithm </a:t>
            </a:r>
            <a:r>
              <a:rPr lang="en-US" sz="1500" spc="-20" dirty="0">
                <a:latin typeface="Times New Roman" panose="02020603050405020304" pitchFamily="18" charset="0"/>
                <a:cs typeface="Times New Roman" panose="02020603050405020304" pitchFamily="18" charset="0"/>
              </a:rPr>
              <a:t>kernel </a:t>
            </a:r>
            <a:r>
              <a:rPr lang="en-US" sz="1500" spc="-15" dirty="0">
                <a:latin typeface="Times New Roman" panose="02020603050405020304" pitchFamily="18" charset="0"/>
                <a:cs typeface="Times New Roman" panose="02020603050405020304" pitchFamily="18" charset="0"/>
              </a:rPr>
              <a:t>again </a:t>
            </a:r>
            <a:r>
              <a:rPr lang="en-US" sz="1500" spc="-10" dirty="0">
                <a:latin typeface="Times New Roman" panose="02020603050405020304" pitchFamily="18" charset="0"/>
                <a:cs typeface="Times New Roman" panose="02020603050405020304" pitchFamily="18" charset="0"/>
              </a:rPr>
              <a:t>checks  </a:t>
            </a:r>
            <a:r>
              <a:rPr lang="en-US" sz="1500" spc="-20" dirty="0">
                <a:latin typeface="Times New Roman" panose="02020603050405020304" pitchFamily="18" charset="0"/>
                <a:cs typeface="Times New Roman" panose="02020603050405020304" pitchFamily="18" charset="0"/>
              </a:rPr>
              <a:t>for </a:t>
            </a:r>
            <a:r>
              <a:rPr lang="en-US" sz="1500" spc="-5" dirty="0">
                <a:latin typeface="Times New Roman" panose="02020603050405020304" pitchFamily="18" charset="0"/>
                <a:cs typeface="Times New Roman" panose="02020603050405020304" pitchFamily="18" charset="0"/>
              </a:rPr>
              <a:t>pending signals .If </a:t>
            </a:r>
            <a:r>
              <a:rPr lang="en-US" sz="1500" spc="-10" dirty="0">
                <a:latin typeface="Times New Roman" panose="02020603050405020304" pitchFamily="18" charset="0"/>
                <a:cs typeface="Times New Roman" panose="02020603050405020304" pitchFamily="18" charset="0"/>
              </a:rPr>
              <a:t>still </a:t>
            </a:r>
            <a:r>
              <a:rPr lang="en-US" sz="1500" spc="-5" dirty="0">
                <a:latin typeface="Times New Roman" panose="02020603050405020304" pitchFamily="18" charset="0"/>
                <a:cs typeface="Times New Roman" panose="02020603050405020304" pitchFamily="18" charset="0"/>
              </a:rPr>
              <a:t>signals </a:t>
            </a:r>
            <a:r>
              <a:rPr lang="en-US" sz="1500" spc="-15" dirty="0">
                <a:latin typeface="Times New Roman" panose="02020603050405020304" pitchFamily="18" charset="0"/>
                <a:cs typeface="Times New Roman" panose="02020603050405020304" pitchFamily="18" charset="0"/>
              </a:rPr>
              <a:t>are </a:t>
            </a:r>
            <a:r>
              <a:rPr lang="en-US" sz="1500" spc="-5" dirty="0">
                <a:latin typeface="Times New Roman" panose="02020603050405020304" pitchFamily="18" charset="0"/>
                <a:cs typeface="Times New Roman" panose="02020603050405020304" pitchFamily="18" charset="0"/>
              </a:rPr>
              <a:t>not pending </a:t>
            </a:r>
            <a:r>
              <a:rPr lang="en-US" sz="1500" spc="-20" dirty="0">
                <a:latin typeface="Times New Roman" panose="02020603050405020304" pitchFamily="18" charset="0"/>
                <a:cs typeface="Times New Roman" panose="02020603050405020304" pitchFamily="18" charset="0"/>
              </a:rPr>
              <a:t>for</a:t>
            </a:r>
            <a:r>
              <a:rPr lang="en-US" sz="1500" spc="150"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the </a:t>
            </a:r>
            <a:r>
              <a:rPr lang="en-US" sz="1500" spc="-10" dirty="0">
                <a:latin typeface="Times New Roman" panose="02020603050405020304" pitchFamily="18" charset="0"/>
                <a:cs typeface="Times New Roman" panose="02020603050405020304" pitchFamily="18" charset="0"/>
              </a:rPr>
              <a:t>process</a:t>
            </a:r>
            <a:r>
              <a:rPr lang="en-US" sz="1500" spc="10"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then….</a:t>
            </a:r>
            <a:endParaRPr lang="en-US" sz="1500" dirty="0">
              <a:latin typeface="Times New Roman" panose="02020603050405020304" pitchFamily="18" charset="0"/>
              <a:cs typeface="Times New Roman" panose="02020603050405020304" pitchFamily="18" charset="0"/>
            </a:endParaRPr>
          </a:p>
          <a:p>
            <a:pPr marL="12700" marR="5080" indent="241935" algn="just">
              <a:lnSpc>
                <a:spcPct val="100000"/>
              </a:lnSpc>
            </a:pPr>
            <a:r>
              <a:rPr lang="en-US" sz="1500" spc="-25" dirty="0">
                <a:latin typeface="Times New Roman" panose="02020603050405020304" pitchFamily="18" charset="0"/>
                <a:cs typeface="Times New Roman" panose="02020603050405020304" pitchFamily="18" charset="0"/>
              </a:rPr>
              <a:t>    restores </a:t>
            </a:r>
            <a:r>
              <a:rPr lang="en-US" sz="1500" spc="-10" dirty="0">
                <a:latin typeface="Times New Roman" panose="02020603050405020304" pitchFamily="18" charset="0"/>
                <a:cs typeface="Times New Roman" panose="02020603050405020304" pitchFamily="18" charset="0"/>
              </a:rPr>
              <a:t>process </a:t>
            </a:r>
            <a:r>
              <a:rPr lang="en-US" sz="1500" spc="-15" dirty="0">
                <a:latin typeface="Times New Roman" panose="02020603050405020304" pitchFamily="18" charset="0"/>
                <a:cs typeface="Times New Roman" panose="02020603050405020304" pitchFamily="18" charset="0"/>
              </a:rPr>
              <a:t>previous </a:t>
            </a:r>
            <a:r>
              <a:rPr lang="en-US" sz="1500" spc="-20" dirty="0">
                <a:latin typeface="Times New Roman" panose="02020603050405020304" pitchFamily="18" charset="0"/>
                <a:cs typeface="Times New Roman" panose="02020603050405020304" pitchFamily="18" charset="0"/>
              </a:rPr>
              <a:t>execution </a:t>
            </a:r>
            <a:r>
              <a:rPr lang="en-US" sz="1500" spc="-15" dirty="0">
                <a:latin typeface="Times New Roman" panose="02020603050405020304" pitchFamily="18" charset="0"/>
                <a:cs typeface="Times New Roman" panose="02020603050405020304" pitchFamily="18" charset="0"/>
              </a:rPr>
              <a:t>level to </a:t>
            </a:r>
            <a:r>
              <a:rPr lang="en-US" sz="1500" spc="-5" dirty="0">
                <a:latin typeface="Times New Roman" panose="02020603050405020304" pitchFamily="18" charset="0"/>
                <a:cs typeface="Times New Roman" panose="02020603050405020304" pitchFamily="18" charset="0"/>
              </a:rPr>
              <a:t>allow usual  </a:t>
            </a:r>
            <a:r>
              <a:rPr lang="en-US" sz="1500" spc="-15" dirty="0">
                <a:latin typeface="Times New Roman" panose="02020603050405020304" pitchFamily="18" charset="0"/>
                <a:cs typeface="Times New Roman" panose="02020603050405020304" pitchFamily="18" charset="0"/>
              </a:rPr>
              <a:t>interrupts </a:t>
            </a:r>
            <a:r>
              <a:rPr lang="en-US" sz="1500" spc="-5" dirty="0">
                <a:latin typeface="Times New Roman" panose="02020603050405020304" pitchFamily="18" charset="0"/>
                <a:cs typeface="Times New Roman" panose="02020603050405020304" pitchFamily="18" charset="0"/>
              </a:rPr>
              <a:t>and </a:t>
            </a:r>
            <a:r>
              <a:rPr lang="en-US" sz="1500" spc="-15" dirty="0">
                <a:latin typeface="Times New Roman" panose="02020603050405020304" pitchFamily="18" charset="0"/>
                <a:cs typeface="Times New Roman" panose="02020603050405020304" pitchFamily="18" charset="0"/>
              </a:rPr>
              <a:t>returns </a:t>
            </a:r>
            <a:r>
              <a:rPr lang="en-US" sz="1500" spc="-5" dirty="0">
                <a:latin typeface="Times New Roman" panose="02020603050405020304" pitchFamily="18" charset="0"/>
                <a:cs typeface="Times New Roman" panose="02020603050405020304" pitchFamily="18" charset="0"/>
              </a:rPr>
              <a:t>0 as its </a:t>
            </a:r>
            <a:r>
              <a:rPr lang="en-US" sz="1500" spc="-20" dirty="0">
                <a:latin typeface="Times New Roman" panose="02020603050405020304" pitchFamily="18" charset="0"/>
                <a:cs typeface="Times New Roman" panose="02020603050405020304" pitchFamily="18" charset="0"/>
              </a:rPr>
              <a:t>exit status </a:t>
            </a:r>
            <a:r>
              <a:rPr lang="en-US" sz="1500" spc="-5" dirty="0">
                <a:latin typeface="Times New Roman" panose="02020603050405020304" pitchFamily="18" charset="0"/>
                <a:cs typeface="Times New Roman" panose="02020603050405020304" pitchFamily="18" charset="0"/>
              </a:rPr>
              <a:t>of sleep</a:t>
            </a:r>
            <a:r>
              <a:rPr lang="en-US" sz="1500" spc="300" dirty="0">
                <a:latin typeface="Times New Roman" panose="02020603050405020304" pitchFamily="18" charset="0"/>
                <a:cs typeface="Times New Roman" panose="02020603050405020304" pitchFamily="18" charset="0"/>
              </a:rPr>
              <a:t> </a:t>
            </a:r>
            <a:r>
              <a:rPr lang="en-US" sz="1500" spc="-10" dirty="0">
                <a:latin typeface="Times New Roman" panose="02020603050405020304" pitchFamily="18" charset="0"/>
                <a:cs typeface="Times New Roman" panose="02020603050405020304" pitchFamily="18" charset="0"/>
              </a:rPr>
              <a:t>algorithm.</a:t>
            </a:r>
          </a:p>
          <a:p>
            <a:pPr marL="12700" marR="573405" algn="just">
              <a:lnSpc>
                <a:spcPct val="100000"/>
              </a:lnSpc>
              <a:spcBef>
                <a:spcPts val="95"/>
              </a:spcBef>
              <a:buSzPct val="64285"/>
              <a:tabLst>
                <a:tab pos="448945" algn="l"/>
                <a:tab pos="449580" algn="l"/>
              </a:tabLst>
            </a:pPr>
            <a:r>
              <a:rPr lang="en-US" sz="1500" spc="-5" dirty="0">
                <a:latin typeface="Times New Roman" panose="02020603050405020304" pitchFamily="18" charset="0"/>
                <a:cs typeface="Times New Roman" panose="02020603050405020304" pitchFamily="18" charset="0"/>
              </a:rPr>
              <a:t>7. If </a:t>
            </a:r>
            <a:r>
              <a:rPr lang="en-US" sz="1500" spc="-25" dirty="0">
                <a:latin typeface="Times New Roman" panose="02020603050405020304" pitchFamily="18" charset="0"/>
                <a:cs typeface="Times New Roman" panose="02020603050405020304" pitchFamily="18" charset="0"/>
              </a:rPr>
              <a:t>process’s </a:t>
            </a:r>
            <a:r>
              <a:rPr lang="en-US" sz="1500" spc="-5" dirty="0">
                <a:latin typeface="Times New Roman" panose="02020603050405020304" pitchFamily="18" charset="0"/>
                <a:cs typeface="Times New Roman" panose="02020603050405020304" pitchFamily="18" charset="0"/>
              </a:rPr>
              <a:t>sleep </a:t>
            </a:r>
            <a:r>
              <a:rPr lang="en-US" sz="1500" spc="-30" dirty="0">
                <a:latin typeface="Times New Roman" panose="02020603050405020304" pitchFamily="18" charset="0"/>
                <a:cs typeface="Times New Roman" panose="02020603050405020304" pitchFamily="18" charset="0"/>
              </a:rPr>
              <a:t>state </a:t>
            </a:r>
            <a:r>
              <a:rPr lang="en-US" sz="1500" spc="-5" dirty="0">
                <a:latin typeface="Times New Roman" panose="02020603050405020304" pitchFamily="18" charset="0"/>
                <a:cs typeface="Times New Roman" panose="02020603050405020304" pitchFamily="18" charset="0"/>
              </a:rPr>
              <a:t>is </a:t>
            </a:r>
            <a:r>
              <a:rPr lang="en-US" sz="1500" spc="-10" dirty="0">
                <a:latin typeface="Times New Roman" panose="02020603050405020304" pitchFamily="18" charset="0"/>
                <a:cs typeface="Times New Roman" panose="02020603050405020304" pitchFamily="18" charset="0"/>
              </a:rPr>
              <a:t>interruptible </a:t>
            </a:r>
            <a:r>
              <a:rPr lang="en-US" sz="1500" spc="-15" dirty="0">
                <a:latin typeface="Times New Roman" panose="02020603050405020304" pitchFamily="18" charset="0"/>
                <a:cs typeface="Times New Roman" panose="02020603050405020304" pitchFamily="18" charset="0"/>
              </a:rPr>
              <a:t>.Kernel </a:t>
            </a:r>
            <a:r>
              <a:rPr lang="en-US" sz="1500" spc="-20" dirty="0">
                <a:latin typeface="Times New Roman" panose="02020603050405020304" pitchFamily="18" charset="0"/>
                <a:cs typeface="Times New Roman" panose="02020603050405020304" pitchFamily="18" charset="0"/>
              </a:rPr>
              <a:t>always  </a:t>
            </a:r>
            <a:r>
              <a:rPr lang="en-US" sz="1500" spc="-5" dirty="0">
                <a:latin typeface="Times New Roman" panose="02020603050405020304" pitchFamily="18" charset="0"/>
                <a:cs typeface="Times New Roman" panose="02020603050405020304" pitchFamily="18" charset="0"/>
              </a:rPr>
              <a:t>check </a:t>
            </a:r>
            <a:r>
              <a:rPr lang="en-US" sz="1500" spc="-20" dirty="0">
                <a:latin typeface="Times New Roman" panose="02020603050405020304" pitchFamily="18" charset="0"/>
                <a:cs typeface="Times New Roman" panose="02020603050405020304" pitchFamily="18" charset="0"/>
              </a:rPr>
              <a:t>for </a:t>
            </a:r>
            <a:r>
              <a:rPr lang="en-US" sz="1500" spc="-5" dirty="0">
                <a:latin typeface="Times New Roman" panose="02020603050405020304" pitchFamily="18" charset="0"/>
                <a:cs typeface="Times New Roman" panose="02020603050405020304" pitchFamily="18" charset="0"/>
              </a:rPr>
              <a:t>pending signals </a:t>
            </a:r>
            <a:r>
              <a:rPr lang="en-US" sz="1500" spc="-20" dirty="0">
                <a:latin typeface="Times New Roman" panose="02020603050405020304" pitchFamily="18" charset="0"/>
                <a:cs typeface="Times New Roman" panose="02020603050405020304" pitchFamily="18" charset="0"/>
              </a:rPr>
              <a:t>for </a:t>
            </a:r>
            <a:r>
              <a:rPr lang="en-US" sz="1500" spc="-5" dirty="0">
                <a:latin typeface="Times New Roman" panose="02020603050405020304" pitchFamily="18" charset="0"/>
                <a:cs typeface="Times New Roman" panose="02020603050405020304" pitchFamily="18" charset="0"/>
              </a:rPr>
              <a:t>this sleeping</a:t>
            </a:r>
            <a:r>
              <a:rPr lang="en-US" sz="1500" spc="120" dirty="0">
                <a:latin typeface="Times New Roman" panose="02020603050405020304" pitchFamily="18" charset="0"/>
                <a:cs typeface="Times New Roman" panose="02020603050405020304" pitchFamily="18" charset="0"/>
              </a:rPr>
              <a:t> </a:t>
            </a:r>
            <a:r>
              <a:rPr lang="en-US" sz="1500" spc="-10" dirty="0">
                <a:latin typeface="Times New Roman" panose="02020603050405020304" pitchFamily="18" charset="0"/>
                <a:cs typeface="Times New Roman" panose="02020603050405020304" pitchFamily="18" charset="0"/>
              </a:rPr>
              <a:t>process.</a:t>
            </a:r>
            <a:endParaRPr lang="en-US" sz="1500" dirty="0">
              <a:latin typeface="Times New Roman" panose="02020603050405020304" pitchFamily="18" charset="0"/>
              <a:cs typeface="Times New Roman" panose="02020603050405020304" pitchFamily="18" charset="0"/>
            </a:endParaRPr>
          </a:p>
          <a:p>
            <a:pPr marL="417830" algn="just">
              <a:lnSpc>
                <a:spcPct val="100000"/>
              </a:lnSpc>
              <a:tabLst>
                <a:tab pos="786765" algn="l"/>
                <a:tab pos="3388995" algn="l"/>
              </a:tabLst>
            </a:pPr>
            <a:r>
              <a:rPr lang="en-US" sz="1500" spc="-5" dirty="0">
                <a:latin typeface="Times New Roman" panose="02020603050405020304" pitchFamily="18" charset="0"/>
                <a:cs typeface="Times New Roman" panose="02020603050405020304" pitchFamily="18" charset="0"/>
              </a:rPr>
              <a:t>If signal</a:t>
            </a:r>
            <a:r>
              <a:rPr lang="en-US" sz="1500" spc="25"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is</a:t>
            </a:r>
            <a:r>
              <a:rPr lang="en-US" sz="1500" spc="5"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pending </a:t>
            </a:r>
            <a:r>
              <a:rPr lang="en-US" sz="1500" spc="-20" dirty="0">
                <a:latin typeface="Times New Roman" panose="02020603050405020304" pitchFamily="18" charset="0"/>
                <a:cs typeface="Times New Roman" panose="02020603050405020304" pitchFamily="18" charset="0"/>
              </a:rPr>
              <a:t>for </a:t>
            </a:r>
            <a:r>
              <a:rPr lang="en-US" sz="1500" spc="-5" dirty="0">
                <a:latin typeface="Times New Roman" panose="02020603050405020304" pitchFamily="18" charset="0"/>
                <a:cs typeface="Times New Roman" panose="02020603050405020304" pitchFamily="18" charset="0"/>
              </a:rPr>
              <a:t>the </a:t>
            </a:r>
            <a:r>
              <a:rPr lang="en-US" sz="1500" spc="-10" dirty="0">
                <a:latin typeface="Times New Roman" panose="02020603050405020304" pitchFamily="18" charset="0"/>
                <a:cs typeface="Times New Roman" panose="02020603050405020304" pitchFamily="18" charset="0"/>
              </a:rPr>
              <a:t>process</a:t>
            </a:r>
            <a:r>
              <a:rPr lang="en-US" sz="1500" spc="45"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then..</a:t>
            </a:r>
            <a:endParaRPr lang="en-US" sz="1500" dirty="0">
              <a:latin typeface="Times New Roman" panose="02020603050405020304" pitchFamily="18" charset="0"/>
              <a:cs typeface="Times New Roman" panose="02020603050405020304" pitchFamily="18" charset="0"/>
            </a:endParaRPr>
          </a:p>
          <a:p>
            <a:pPr marL="698500" marR="5080" lvl="2" indent="-228600" algn="just">
              <a:buFont typeface="+mj-lt"/>
              <a:buAutoNum type="alphaLcPeriod"/>
              <a:tabLst>
                <a:tab pos="624205" algn="l"/>
              </a:tabLst>
            </a:pPr>
            <a:r>
              <a:rPr lang="en-US" sz="1500" spc="-5" dirty="0">
                <a:latin typeface="Times New Roman" panose="02020603050405020304" pitchFamily="18" charset="0"/>
                <a:cs typeface="Times New Roman" panose="02020603050405020304" pitchFamily="18" charset="0"/>
              </a:rPr>
              <a:t>if </a:t>
            </a:r>
            <a:r>
              <a:rPr lang="en-US" sz="1500" dirty="0">
                <a:latin typeface="Times New Roman" panose="02020603050405020304" pitchFamily="18" charset="0"/>
                <a:cs typeface="Times New Roman" panose="02020603050405020304" pitchFamily="18" charset="0"/>
              </a:rPr>
              <a:t>“priority” </a:t>
            </a:r>
            <a:r>
              <a:rPr lang="en-US" sz="1500" spc="-5" dirty="0">
                <a:latin typeface="Times New Roman" panose="02020603050405020304" pitchFamily="18" charset="0"/>
                <a:cs typeface="Times New Roman" panose="02020603050405020304" pitchFamily="18" charset="0"/>
              </a:rPr>
              <a:t>is </a:t>
            </a:r>
            <a:r>
              <a:rPr lang="en-US" sz="1500" spc="-10" dirty="0">
                <a:latin typeface="Times New Roman" panose="02020603050405020304" pitchFamily="18" charset="0"/>
                <a:cs typeface="Times New Roman" panose="02020603050405020304" pitchFamily="18" charset="0"/>
              </a:rPr>
              <a:t>set </a:t>
            </a:r>
            <a:r>
              <a:rPr lang="en-US" sz="1500" spc="-15" dirty="0">
                <a:latin typeface="Times New Roman" panose="02020603050405020304" pitchFamily="18" charset="0"/>
                <a:cs typeface="Times New Roman" panose="02020603050405020304" pitchFamily="18" charset="0"/>
              </a:rPr>
              <a:t>above </a:t>
            </a:r>
            <a:r>
              <a:rPr lang="en-US" sz="1500" spc="-5" dirty="0">
                <a:latin typeface="Times New Roman" panose="02020603050405020304" pitchFamily="18" charset="0"/>
                <a:cs typeface="Times New Roman" panose="02020603050405020304" pitchFamily="18" charset="0"/>
              </a:rPr>
              <a:t>the </a:t>
            </a:r>
            <a:r>
              <a:rPr lang="en-US" sz="1500" spc="-10" dirty="0">
                <a:latin typeface="Times New Roman" panose="02020603050405020304" pitchFamily="18" charset="0"/>
                <a:cs typeface="Times New Roman" panose="02020603050405020304" pitchFamily="18" charset="0"/>
              </a:rPr>
              <a:t>threshold </a:t>
            </a:r>
            <a:r>
              <a:rPr lang="en-US" sz="1500" spc="-5" dirty="0">
                <a:latin typeface="Times New Roman" panose="02020603050405020304" pitchFamily="18" charset="0"/>
                <a:cs typeface="Times New Roman" panose="02020603050405020304" pitchFamily="18" charset="0"/>
              </a:rPr>
              <a:t>then </a:t>
            </a:r>
            <a:r>
              <a:rPr lang="en-US" sz="1500" spc="-10" dirty="0">
                <a:latin typeface="Times New Roman" panose="02020603050405020304" pitchFamily="18" charset="0"/>
                <a:cs typeface="Times New Roman" panose="02020603050405020304" pitchFamily="18" charset="0"/>
              </a:rPr>
              <a:t>process will  </a:t>
            </a:r>
            <a:r>
              <a:rPr lang="en-US" sz="1500" spc="-5" dirty="0">
                <a:latin typeface="Times New Roman" panose="02020603050405020304" pitchFamily="18" charset="0"/>
                <a:cs typeface="Times New Roman" panose="02020603050405020304" pitchFamily="18" charset="0"/>
              </a:rPr>
              <a:t>not think about the signal and will </a:t>
            </a:r>
            <a:r>
              <a:rPr lang="en-US" sz="1500" spc="-25" dirty="0">
                <a:latin typeface="Times New Roman" panose="02020603050405020304" pitchFamily="18" charset="0"/>
                <a:cs typeface="Times New Roman" panose="02020603050405020304" pitchFamily="18" charset="0"/>
              </a:rPr>
              <a:t>wake </a:t>
            </a:r>
            <a:r>
              <a:rPr lang="en-US" sz="1500" spc="-5" dirty="0">
                <a:latin typeface="Times New Roman" panose="02020603050405020304" pitchFamily="18" charset="0"/>
                <a:cs typeface="Times New Roman" panose="02020603050405020304" pitchFamily="18" charset="0"/>
              </a:rPr>
              <a:t>up only </a:t>
            </a:r>
            <a:r>
              <a:rPr lang="en-US" sz="1500" spc="-10" dirty="0">
                <a:latin typeface="Times New Roman" panose="02020603050405020304" pitchFamily="18" charset="0"/>
                <a:cs typeface="Times New Roman" panose="02020603050405020304" pitchFamily="18" charset="0"/>
              </a:rPr>
              <a:t>when  </a:t>
            </a:r>
            <a:r>
              <a:rPr lang="en-US" sz="1500" spc="-15" dirty="0">
                <a:latin typeface="Times New Roman" panose="02020603050405020304" pitchFamily="18" charset="0"/>
                <a:cs typeface="Times New Roman" panose="02020603050405020304" pitchFamily="18" charset="0"/>
              </a:rPr>
              <a:t>required </a:t>
            </a:r>
            <a:r>
              <a:rPr lang="en-US" sz="1500" spc="-20" dirty="0">
                <a:latin typeface="Times New Roman" panose="02020603050405020304" pitchFamily="18" charset="0"/>
                <a:cs typeface="Times New Roman" panose="02020603050405020304" pitchFamily="18" charset="0"/>
              </a:rPr>
              <a:t>event </a:t>
            </a:r>
            <a:r>
              <a:rPr lang="en-US" sz="1500" spc="-10" dirty="0">
                <a:latin typeface="Times New Roman" panose="02020603050405020304" pitchFamily="18" charset="0"/>
                <a:cs typeface="Times New Roman" panose="02020603050405020304" pitchFamily="18" charset="0"/>
              </a:rPr>
              <a:t>occurs. </a:t>
            </a:r>
            <a:r>
              <a:rPr lang="en-US" sz="1500" spc="-5" dirty="0">
                <a:latin typeface="Times New Roman" panose="02020603050405020304" pitchFamily="18" charset="0"/>
                <a:cs typeface="Times New Roman" panose="02020603050405020304" pitchFamily="18" charset="0"/>
              </a:rPr>
              <a:t>So it </a:t>
            </a:r>
            <a:r>
              <a:rPr lang="en-US" sz="1500" spc="-10" dirty="0">
                <a:latin typeface="Times New Roman" panose="02020603050405020304" pitchFamily="18" charset="0"/>
                <a:cs typeface="Times New Roman" panose="02020603050405020304" pitchFamily="18" charset="0"/>
              </a:rPr>
              <a:t>will </a:t>
            </a:r>
            <a:r>
              <a:rPr lang="en-US" sz="1500" spc="-20" dirty="0">
                <a:latin typeface="Times New Roman" panose="02020603050405020304" pitchFamily="18" charset="0"/>
                <a:cs typeface="Times New Roman" panose="02020603050405020304" pitchFamily="18" charset="0"/>
              </a:rPr>
              <a:t>wakeup </a:t>
            </a:r>
            <a:r>
              <a:rPr lang="en-US" sz="1500" spc="-10" dirty="0">
                <a:latin typeface="Times New Roman" panose="02020603050405020304" pitchFamily="18" charset="0"/>
                <a:cs typeface="Times New Roman" panose="02020603050405020304" pitchFamily="18" charset="0"/>
              </a:rPr>
              <a:t>by </a:t>
            </a:r>
            <a:r>
              <a:rPr lang="en-US" sz="1500" spc="-20" dirty="0">
                <a:latin typeface="Times New Roman" panose="02020603050405020304" pitchFamily="18" charset="0"/>
                <a:cs typeface="Times New Roman" panose="02020603050405020304" pitchFamily="18" charset="0"/>
              </a:rPr>
              <a:t>kernel </a:t>
            </a:r>
            <a:r>
              <a:rPr lang="en-US" sz="1500" spc="-10" dirty="0">
                <a:latin typeface="Times New Roman" panose="02020603050405020304" pitchFamily="18" charset="0"/>
                <a:cs typeface="Times New Roman" panose="02020603050405020304" pitchFamily="18" charset="0"/>
              </a:rPr>
              <a:t>with  </a:t>
            </a:r>
            <a:r>
              <a:rPr lang="en-US" sz="1500" spc="-15" dirty="0">
                <a:latin typeface="Times New Roman" panose="02020603050405020304" pitchFamily="18" charset="0"/>
                <a:cs typeface="Times New Roman" panose="02020603050405020304" pitchFamily="18" charset="0"/>
              </a:rPr>
              <a:t>explicit </a:t>
            </a:r>
            <a:r>
              <a:rPr lang="en-US" sz="1500" spc="-20" dirty="0">
                <a:latin typeface="Times New Roman" panose="02020603050405020304" pitchFamily="18" charset="0"/>
                <a:cs typeface="Times New Roman" panose="02020603050405020304" pitchFamily="18" charset="0"/>
              </a:rPr>
              <a:t>wakeup</a:t>
            </a:r>
            <a:r>
              <a:rPr lang="en-US" sz="1500" spc="50" dirty="0">
                <a:latin typeface="Times New Roman" panose="02020603050405020304" pitchFamily="18" charset="0"/>
                <a:cs typeface="Times New Roman" panose="02020603050405020304" pitchFamily="18" charset="0"/>
              </a:rPr>
              <a:t> </a:t>
            </a:r>
            <a:r>
              <a:rPr lang="en-US" sz="1500" spc="-10" dirty="0">
                <a:latin typeface="Times New Roman" panose="02020603050405020304" pitchFamily="18" charset="0"/>
                <a:cs typeface="Times New Roman" panose="02020603050405020304" pitchFamily="18" charset="0"/>
              </a:rPr>
              <a:t>call.</a:t>
            </a:r>
            <a:endParaRPr lang="en-US" sz="1500" dirty="0">
              <a:latin typeface="Times New Roman" panose="02020603050405020304" pitchFamily="18" charset="0"/>
              <a:cs typeface="Times New Roman" panose="02020603050405020304" pitchFamily="18" charset="0"/>
            </a:endParaRPr>
          </a:p>
          <a:p>
            <a:pPr marL="698500" marR="712470" lvl="2" indent="-228600" algn="just">
              <a:spcBef>
                <a:spcPts val="5"/>
              </a:spcBef>
              <a:buFont typeface="+mj-lt"/>
              <a:buAutoNum type="alphaLcPeriod"/>
              <a:tabLst>
                <a:tab pos="476884" algn="l"/>
                <a:tab pos="3582670" algn="l"/>
              </a:tabLst>
            </a:pPr>
            <a:r>
              <a:rPr lang="en-US" sz="1500" spc="-5" dirty="0">
                <a:latin typeface="Times New Roman" panose="02020603050405020304" pitchFamily="18" charset="0"/>
                <a:cs typeface="Times New Roman" panose="02020603050405020304" pitchFamily="18" charset="0"/>
              </a:rPr>
              <a:t>But if </a:t>
            </a:r>
            <a:r>
              <a:rPr lang="en-US" sz="1500" spc="-15" dirty="0">
                <a:latin typeface="Times New Roman" panose="02020603050405020304" pitchFamily="18" charset="0"/>
                <a:cs typeface="Times New Roman" panose="02020603050405020304" pitchFamily="18" charset="0"/>
              </a:rPr>
              <a:t>“sleep </a:t>
            </a:r>
            <a:r>
              <a:rPr lang="en-US" sz="1500" spc="5" dirty="0">
                <a:latin typeface="Times New Roman" panose="02020603050405020304" pitchFamily="18" charset="0"/>
                <a:cs typeface="Times New Roman" panose="02020603050405020304" pitchFamily="18" charset="0"/>
              </a:rPr>
              <a:t>priority” </a:t>
            </a:r>
            <a:r>
              <a:rPr lang="en-US" sz="1500" spc="-5" dirty="0">
                <a:latin typeface="Times New Roman" panose="02020603050405020304" pitchFamily="18" charset="0"/>
                <a:cs typeface="Times New Roman" panose="02020603050405020304" pitchFamily="18" charset="0"/>
              </a:rPr>
              <a:t>is </a:t>
            </a:r>
            <a:r>
              <a:rPr lang="en-US" sz="1500" spc="-10" dirty="0">
                <a:latin typeface="Times New Roman" panose="02020603050405020304" pitchFamily="18" charset="0"/>
                <a:cs typeface="Times New Roman" panose="02020603050405020304" pitchFamily="18" charset="0"/>
              </a:rPr>
              <a:t>below </a:t>
            </a:r>
            <a:r>
              <a:rPr lang="en-US" sz="1500" spc="-5" dirty="0">
                <a:latin typeface="Times New Roman" panose="02020603050405020304" pitchFamily="18" charset="0"/>
                <a:cs typeface="Times New Roman" panose="02020603050405020304" pitchFamily="18" charset="0"/>
              </a:rPr>
              <a:t>the </a:t>
            </a:r>
            <a:r>
              <a:rPr lang="en-US" sz="1500" spc="-10" dirty="0">
                <a:latin typeface="Times New Roman" panose="02020603050405020304" pitchFamily="18" charset="0"/>
                <a:cs typeface="Times New Roman" panose="02020603050405020304" pitchFamily="18" charset="0"/>
              </a:rPr>
              <a:t>“threshold” </a:t>
            </a:r>
            <a:r>
              <a:rPr lang="en-US" sz="1500" spc="-5" dirty="0">
                <a:latin typeface="Times New Roman" panose="02020603050405020304" pitchFamily="18" charset="0"/>
                <a:cs typeface="Times New Roman" panose="02020603050405020304" pitchFamily="18" charset="0"/>
              </a:rPr>
              <a:t>then  </a:t>
            </a:r>
            <a:r>
              <a:rPr lang="en-US" sz="1500" spc="-10" dirty="0">
                <a:latin typeface="Times New Roman" panose="02020603050405020304" pitchFamily="18" charset="0"/>
                <a:cs typeface="Times New Roman" panose="02020603050405020304" pitchFamily="18" charset="0"/>
              </a:rPr>
              <a:t>process </a:t>
            </a:r>
            <a:r>
              <a:rPr lang="en-US" sz="1500" spc="-5" dirty="0">
                <a:latin typeface="Times New Roman" panose="02020603050405020304" pitchFamily="18" charset="0"/>
                <a:cs typeface="Times New Roman" panose="02020603050405020304" pitchFamily="18" charset="0"/>
              </a:rPr>
              <a:t>actually does not </a:t>
            </a:r>
            <a:r>
              <a:rPr lang="en-US" sz="1500" spc="-20" dirty="0">
                <a:latin typeface="Times New Roman" panose="02020603050405020304" pitchFamily="18" charset="0"/>
                <a:cs typeface="Times New Roman" panose="02020603050405020304" pitchFamily="18" charset="0"/>
              </a:rPr>
              <a:t>go </a:t>
            </a:r>
            <a:r>
              <a:rPr lang="en-US" sz="1500" spc="-15" dirty="0">
                <a:latin typeface="Times New Roman" panose="02020603050405020304" pitchFamily="18" charset="0"/>
                <a:cs typeface="Times New Roman" panose="02020603050405020304" pitchFamily="18" charset="0"/>
              </a:rPr>
              <a:t>to </a:t>
            </a:r>
            <a:r>
              <a:rPr lang="en-US" sz="1500" spc="-5" dirty="0">
                <a:latin typeface="Times New Roman" panose="02020603050405020304" pitchFamily="18" charset="0"/>
                <a:cs typeface="Times New Roman" panose="02020603050405020304" pitchFamily="18" charset="0"/>
              </a:rPr>
              <a:t>sleep but </a:t>
            </a:r>
            <a:r>
              <a:rPr lang="en-US" sz="1500" spc="-15" dirty="0">
                <a:latin typeface="Times New Roman" panose="02020603050405020304" pitchFamily="18" charset="0"/>
                <a:cs typeface="Times New Roman" panose="02020603050405020304" pitchFamily="18" charset="0"/>
              </a:rPr>
              <a:t>respond </a:t>
            </a:r>
            <a:r>
              <a:rPr lang="en-US" sz="1500" spc="-5" dirty="0">
                <a:latin typeface="Times New Roman" panose="02020603050405020304" pitchFamily="18" charset="0"/>
                <a:cs typeface="Times New Roman" panose="02020603050405020304" pitchFamily="18" charset="0"/>
              </a:rPr>
              <a:t>the  </a:t>
            </a:r>
            <a:r>
              <a:rPr lang="en-US" sz="1500" spc="-10" dirty="0">
                <a:latin typeface="Times New Roman" panose="02020603050405020304" pitchFamily="18" charset="0"/>
                <a:cs typeface="Times New Roman" panose="02020603050405020304" pitchFamily="18" charset="0"/>
              </a:rPr>
              <a:t>arrived </a:t>
            </a:r>
            <a:r>
              <a:rPr lang="en-US" sz="1500" spc="-5" dirty="0">
                <a:latin typeface="Times New Roman" panose="02020603050405020304" pitchFamily="18" charset="0"/>
                <a:cs typeface="Times New Roman" panose="02020603050405020304" pitchFamily="18" charset="0"/>
              </a:rPr>
              <a:t>signals as if</a:t>
            </a:r>
            <a:r>
              <a:rPr lang="en-US" sz="1500" spc="120"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it</a:t>
            </a:r>
            <a:r>
              <a:rPr lang="en-US" sz="1500" spc="10"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is sleeping</a:t>
            </a:r>
            <a:endParaRPr lang="en-US" sz="1500" dirty="0">
              <a:latin typeface="Times New Roman" panose="02020603050405020304" pitchFamily="18" charset="0"/>
              <a:cs typeface="Times New Roman" panose="02020603050405020304" pitchFamily="18" charset="0"/>
            </a:endParaRPr>
          </a:p>
          <a:p>
            <a:pPr marL="12700" marR="70485" algn="just">
              <a:lnSpc>
                <a:spcPct val="100000"/>
              </a:lnSpc>
            </a:pPr>
            <a:endParaRPr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373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4" name="object 4">
            <a:extLst>
              <a:ext uri="{FF2B5EF4-FFF2-40B4-BE49-F238E27FC236}">
                <a16:creationId xmlns:a16="http://schemas.microsoft.com/office/drawing/2014/main" id="{1B21D558-D418-4489-96D3-A031F0561DB2}"/>
              </a:ext>
            </a:extLst>
          </p:cNvPr>
          <p:cNvSpPr txBox="1"/>
          <p:nvPr/>
        </p:nvSpPr>
        <p:spPr>
          <a:xfrm>
            <a:off x="110054" y="929481"/>
            <a:ext cx="9441815" cy="5029582"/>
          </a:xfrm>
          <a:prstGeom prst="rect">
            <a:avLst/>
          </a:prstGeom>
        </p:spPr>
        <p:txBody>
          <a:bodyPr vert="horz" wrap="square" lIns="0" tIns="195580" rIns="0" bIns="0" rtlCol="0">
            <a:spAutoFit/>
          </a:bodyPr>
          <a:lstStyle/>
          <a:p>
            <a:pPr marL="12065" algn="just">
              <a:lnSpc>
                <a:spcPct val="100000"/>
              </a:lnSpc>
              <a:spcBef>
                <a:spcPts val="1540"/>
              </a:spcBef>
              <a:buClr>
                <a:srgbClr val="83992A"/>
              </a:buClr>
              <a:buSzPct val="114583"/>
              <a:tabLst>
                <a:tab pos="299085" algn="l"/>
                <a:tab pos="299720" algn="l"/>
              </a:tabLst>
            </a:pPr>
            <a:r>
              <a:rPr sz="2400" b="1" spc="-40" dirty="0">
                <a:solidFill>
                  <a:srgbClr val="252525"/>
                </a:solidFill>
                <a:highlight>
                  <a:srgbClr val="FFFF00"/>
                </a:highlight>
                <a:latin typeface="Garamond"/>
                <a:cs typeface="Garamond"/>
              </a:rPr>
              <a:t>Wakeup</a:t>
            </a:r>
            <a:r>
              <a:rPr sz="2400" b="1" spc="-5" dirty="0">
                <a:solidFill>
                  <a:srgbClr val="252525"/>
                </a:solidFill>
                <a:highlight>
                  <a:srgbClr val="FFFF00"/>
                </a:highlight>
                <a:latin typeface="Garamond"/>
                <a:cs typeface="Garamond"/>
              </a:rPr>
              <a:t> </a:t>
            </a:r>
            <a:r>
              <a:rPr sz="2400" b="1" spc="5" dirty="0">
                <a:solidFill>
                  <a:srgbClr val="252525"/>
                </a:solidFill>
                <a:highlight>
                  <a:srgbClr val="FFFF00"/>
                </a:highlight>
                <a:latin typeface="Garamond"/>
                <a:cs typeface="Garamond"/>
              </a:rPr>
              <a:t>Algorithm</a:t>
            </a:r>
            <a:endParaRPr sz="2400" b="1" dirty="0">
              <a:highlight>
                <a:srgbClr val="FFFF00"/>
              </a:highlight>
              <a:latin typeface="Garamond"/>
              <a:cs typeface="Garamond"/>
            </a:endParaRPr>
          </a:p>
          <a:p>
            <a:pPr marL="489584" marR="5188585" lvl="1" indent="-342900" algn="just">
              <a:lnSpc>
                <a:spcPct val="100000"/>
              </a:lnSpc>
              <a:spcBef>
                <a:spcPts val="1205"/>
              </a:spcBef>
              <a:buFont typeface="Arial"/>
              <a:buChar char="•"/>
              <a:tabLst>
                <a:tab pos="489584" algn="l"/>
                <a:tab pos="490220" algn="l"/>
              </a:tabLst>
            </a:pPr>
            <a:r>
              <a:rPr sz="2000" spc="-80" dirty="0">
                <a:latin typeface="Garamond"/>
                <a:cs typeface="Garamond"/>
              </a:rPr>
              <a:t>To </a:t>
            </a:r>
            <a:r>
              <a:rPr sz="2000" spc="-15" dirty="0">
                <a:latin typeface="Garamond"/>
                <a:cs typeface="Garamond"/>
              </a:rPr>
              <a:t>wake </a:t>
            </a:r>
            <a:r>
              <a:rPr sz="2000" dirty="0">
                <a:latin typeface="Garamond"/>
                <a:cs typeface="Garamond"/>
              </a:rPr>
              <a:t>up sleeping </a:t>
            </a:r>
            <a:r>
              <a:rPr sz="2000" spc="-10" dirty="0">
                <a:latin typeface="Garamond"/>
                <a:cs typeface="Garamond"/>
              </a:rPr>
              <a:t>processes, </a:t>
            </a:r>
            <a:r>
              <a:rPr sz="2000" dirty="0">
                <a:latin typeface="Garamond"/>
                <a:cs typeface="Garamond"/>
              </a:rPr>
              <a:t>the  kernel </a:t>
            </a:r>
            <a:r>
              <a:rPr sz="2000" spc="-5" dirty="0">
                <a:latin typeface="Garamond"/>
                <a:cs typeface="Garamond"/>
              </a:rPr>
              <a:t>executes </a:t>
            </a:r>
            <a:r>
              <a:rPr sz="2000" dirty="0">
                <a:latin typeface="Garamond"/>
                <a:cs typeface="Garamond"/>
              </a:rPr>
              <a:t>the </a:t>
            </a:r>
            <a:r>
              <a:rPr sz="2000" spc="-10" dirty="0">
                <a:latin typeface="Garamond"/>
                <a:cs typeface="Garamond"/>
              </a:rPr>
              <a:t>wakeup</a:t>
            </a:r>
            <a:r>
              <a:rPr sz="2000" spc="-60" dirty="0">
                <a:latin typeface="Garamond"/>
                <a:cs typeface="Garamond"/>
              </a:rPr>
              <a:t> </a:t>
            </a:r>
            <a:r>
              <a:rPr sz="2000" dirty="0">
                <a:latin typeface="Garamond"/>
                <a:cs typeface="Garamond"/>
              </a:rPr>
              <a:t>algorithm,</a:t>
            </a:r>
            <a:r>
              <a:rPr lang="en-IN" sz="2000" dirty="0">
                <a:latin typeface="Garamond"/>
                <a:cs typeface="Garamond"/>
              </a:rPr>
              <a:t> either during the usual system call 	</a:t>
            </a:r>
            <a:r>
              <a:rPr sz="2000" dirty="0">
                <a:latin typeface="Garamond"/>
                <a:cs typeface="Garamond"/>
              </a:rPr>
              <a:t>algorithms </a:t>
            </a:r>
            <a:r>
              <a:rPr sz="2000" spc="-5" dirty="0">
                <a:latin typeface="Garamond"/>
                <a:cs typeface="Garamond"/>
              </a:rPr>
              <a:t>or when handling</a:t>
            </a:r>
            <a:r>
              <a:rPr sz="2000" spc="20" dirty="0">
                <a:latin typeface="Garamond"/>
                <a:cs typeface="Garamond"/>
              </a:rPr>
              <a:t> </a:t>
            </a:r>
            <a:r>
              <a:rPr sz="2000" spc="-5" dirty="0">
                <a:latin typeface="Garamond"/>
                <a:cs typeface="Garamond"/>
              </a:rPr>
              <a:t>an</a:t>
            </a:r>
            <a:r>
              <a:rPr lang="en-IN" sz="2000" spc="-5" dirty="0">
                <a:latin typeface="Garamond"/>
                <a:cs typeface="Garamond"/>
              </a:rPr>
              <a:t> </a:t>
            </a:r>
            <a:r>
              <a:rPr sz="2000" spc="10" dirty="0">
                <a:latin typeface="Garamond"/>
                <a:cs typeface="Garamond"/>
              </a:rPr>
              <a:t>interrupt.</a:t>
            </a:r>
            <a:endParaRPr sz="2000" dirty="0">
              <a:latin typeface="Garamond"/>
              <a:cs typeface="Garamond"/>
            </a:endParaRPr>
          </a:p>
          <a:p>
            <a:pPr marL="489584" marR="5405120" lvl="1" indent="-342900" algn="just">
              <a:lnSpc>
                <a:spcPct val="100000"/>
              </a:lnSpc>
              <a:buFont typeface="Arial"/>
              <a:buChar char="•"/>
              <a:tabLst>
                <a:tab pos="489584" algn="l"/>
                <a:tab pos="490220" algn="l"/>
              </a:tabLst>
            </a:pPr>
            <a:r>
              <a:rPr sz="2000" spc="-25" dirty="0">
                <a:latin typeface="Garamond"/>
                <a:cs typeface="Garamond"/>
              </a:rPr>
              <a:t>For </a:t>
            </a:r>
            <a:r>
              <a:rPr sz="2000" spc="-5" dirty="0">
                <a:latin typeface="Garamond"/>
                <a:cs typeface="Garamond"/>
              </a:rPr>
              <a:t>instance, </a:t>
            </a:r>
            <a:r>
              <a:rPr sz="2000" dirty="0">
                <a:latin typeface="Garamond"/>
                <a:cs typeface="Garamond"/>
              </a:rPr>
              <a:t>the algorithm </a:t>
            </a:r>
            <a:r>
              <a:rPr sz="2000" dirty="0" err="1">
                <a:latin typeface="Garamond"/>
                <a:cs typeface="Garamond"/>
              </a:rPr>
              <a:t>iput</a:t>
            </a:r>
            <a:r>
              <a:rPr lang="en-IN" sz="2000" dirty="0">
                <a:latin typeface="Garamond"/>
                <a:cs typeface="Garamond"/>
              </a:rPr>
              <a:t> </a:t>
            </a:r>
            <a:r>
              <a:rPr sz="2000" dirty="0">
                <a:latin typeface="Garamond"/>
                <a:cs typeface="Garamond"/>
              </a:rPr>
              <a:t>releases a </a:t>
            </a:r>
            <a:r>
              <a:rPr sz="2000" spc="-10" dirty="0">
                <a:latin typeface="Garamond"/>
                <a:cs typeface="Garamond"/>
              </a:rPr>
              <a:t>locked </a:t>
            </a:r>
            <a:r>
              <a:rPr sz="2000" spc="-5" dirty="0">
                <a:latin typeface="Garamond"/>
                <a:cs typeface="Garamond"/>
              </a:rPr>
              <a:t>inode and </a:t>
            </a:r>
            <a:r>
              <a:rPr sz="2000" spc="-15" dirty="0">
                <a:latin typeface="Garamond"/>
                <a:cs typeface="Garamond"/>
              </a:rPr>
              <a:t>awakens</a:t>
            </a:r>
            <a:r>
              <a:rPr lang="en-IN" sz="2000" spc="-15" dirty="0">
                <a:latin typeface="Garamond"/>
                <a:cs typeface="Garamond"/>
              </a:rPr>
              <a:t> </a:t>
            </a:r>
            <a:r>
              <a:rPr sz="2000" spc="-5" dirty="0">
                <a:latin typeface="Garamond"/>
                <a:cs typeface="Garamond"/>
              </a:rPr>
              <a:t>all </a:t>
            </a:r>
            <a:r>
              <a:rPr sz="2000" dirty="0">
                <a:latin typeface="Garamond"/>
                <a:cs typeface="Garamond"/>
              </a:rPr>
              <a:t>processes </a:t>
            </a:r>
            <a:r>
              <a:rPr sz="2000" spc="-10" dirty="0">
                <a:latin typeface="Garamond"/>
                <a:cs typeface="Garamond"/>
              </a:rPr>
              <a:t>waiting </a:t>
            </a:r>
            <a:r>
              <a:rPr sz="2000" dirty="0">
                <a:latin typeface="Garamond"/>
                <a:cs typeface="Garamond"/>
              </a:rPr>
              <a:t>for the </a:t>
            </a:r>
            <a:r>
              <a:rPr sz="2000" spc="-5" dirty="0">
                <a:latin typeface="Garamond"/>
                <a:cs typeface="Garamond"/>
              </a:rPr>
              <a:t>lock </a:t>
            </a:r>
            <a:r>
              <a:rPr sz="2000" dirty="0">
                <a:latin typeface="Garamond"/>
                <a:cs typeface="Garamond"/>
              </a:rPr>
              <a:t>to  </a:t>
            </a:r>
            <a:r>
              <a:rPr sz="2000" spc="-5" dirty="0">
                <a:latin typeface="Garamond"/>
                <a:cs typeface="Garamond"/>
              </a:rPr>
              <a:t>become free.</a:t>
            </a:r>
            <a:endParaRPr sz="2000" dirty="0">
              <a:latin typeface="Garamond"/>
              <a:cs typeface="Garamond"/>
            </a:endParaRPr>
          </a:p>
          <a:p>
            <a:pPr marL="489584" marR="5139690" lvl="1" indent="-342900" algn="just">
              <a:lnSpc>
                <a:spcPct val="100000"/>
              </a:lnSpc>
              <a:buFont typeface="Arial"/>
              <a:buChar char="•"/>
              <a:tabLst>
                <a:tab pos="489584" algn="l"/>
                <a:tab pos="490220" algn="l"/>
              </a:tabLst>
            </a:pPr>
            <a:r>
              <a:rPr sz="2000" spc="-20" dirty="0">
                <a:latin typeface="Garamond"/>
                <a:cs typeface="Garamond"/>
              </a:rPr>
              <a:t>Similarly, </a:t>
            </a:r>
            <a:r>
              <a:rPr sz="2000" dirty="0">
                <a:latin typeface="Garamond"/>
                <a:cs typeface="Garamond"/>
              </a:rPr>
              <a:t>the disk </a:t>
            </a:r>
            <a:r>
              <a:rPr sz="2000" spc="10" dirty="0">
                <a:latin typeface="Garamond"/>
                <a:cs typeface="Garamond"/>
              </a:rPr>
              <a:t>interrupt </a:t>
            </a:r>
            <a:r>
              <a:rPr sz="2000" spc="-5" dirty="0">
                <a:latin typeface="Garamond"/>
                <a:cs typeface="Garamond"/>
              </a:rPr>
              <a:t>handler  </a:t>
            </a:r>
            <a:r>
              <a:rPr sz="2000" spc="-15" dirty="0">
                <a:latin typeface="Garamond"/>
                <a:cs typeface="Garamond"/>
              </a:rPr>
              <a:t>awakens </a:t>
            </a:r>
            <a:r>
              <a:rPr sz="2000" dirty="0">
                <a:latin typeface="Garamond"/>
                <a:cs typeface="Garamond"/>
              </a:rPr>
              <a:t>a </a:t>
            </a:r>
            <a:r>
              <a:rPr sz="2000" spc="-5" dirty="0">
                <a:latin typeface="Garamond"/>
                <a:cs typeface="Garamond"/>
              </a:rPr>
              <a:t>process </a:t>
            </a:r>
            <a:r>
              <a:rPr sz="2000" spc="-10" dirty="0">
                <a:latin typeface="Garamond"/>
                <a:cs typeface="Garamond"/>
              </a:rPr>
              <a:t>waiting </a:t>
            </a:r>
            <a:r>
              <a:rPr sz="2000" dirty="0">
                <a:latin typeface="Garamond"/>
                <a:cs typeface="Garamond"/>
              </a:rPr>
              <a:t>for I/O  completion. </a:t>
            </a:r>
            <a:r>
              <a:rPr sz="2000" spc="10" dirty="0">
                <a:latin typeface="Garamond"/>
                <a:cs typeface="Garamond"/>
              </a:rPr>
              <a:t>The </a:t>
            </a:r>
            <a:r>
              <a:rPr sz="2000" dirty="0">
                <a:latin typeface="Garamond"/>
                <a:cs typeface="Garamond"/>
              </a:rPr>
              <a:t>kernel </a:t>
            </a:r>
            <a:r>
              <a:rPr sz="2000" spc="-5" dirty="0">
                <a:latin typeface="Garamond"/>
                <a:cs typeface="Garamond"/>
              </a:rPr>
              <a:t>raises </a:t>
            </a:r>
            <a:r>
              <a:rPr sz="2000" dirty="0">
                <a:latin typeface="Garamond"/>
                <a:cs typeface="Garamond"/>
              </a:rPr>
              <a:t>the  processor </a:t>
            </a:r>
            <a:r>
              <a:rPr sz="2000" spc="-5" dirty="0">
                <a:latin typeface="Garamond"/>
                <a:cs typeface="Garamond"/>
              </a:rPr>
              <a:t>execution </a:t>
            </a:r>
            <a:r>
              <a:rPr sz="2000" spc="-10" dirty="0">
                <a:latin typeface="Garamond"/>
                <a:cs typeface="Garamond"/>
              </a:rPr>
              <a:t>level </a:t>
            </a:r>
            <a:r>
              <a:rPr sz="2000" dirty="0">
                <a:latin typeface="Garamond"/>
                <a:cs typeface="Garamond"/>
              </a:rPr>
              <a:t>in </a:t>
            </a:r>
            <a:r>
              <a:rPr sz="2000" spc="-10" dirty="0">
                <a:latin typeface="Garamond"/>
                <a:cs typeface="Garamond"/>
              </a:rPr>
              <a:t>wakeup </a:t>
            </a:r>
            <a:r>
              <a:rPr sz="2000" dirty="0">
                <a:latin typeface="Garamond"/>
                <a:cs typeface="Garamond"/>
              </a:rPr>
              <a:t>to  </a:t>
            </a:r>
            <a:r>
              <a:rPr sz="2000" spc="-10" dirty="0">
                <a:latin typeface="Garamond"/>
                <a:cs typeface="Garamond"/>
              </a:rPr>
              <a:t>block </a:t>
            </a:r>
            <a:r>
              <a:rPr sz="2000" spc="-5" dirty="0">
                <a:latin typeface="Garamond"/>
                <a:cs typeface="Garamond"/>
              </a:rPr>
              <a:t>out</a:t>
            </a:r>
            <a:r>
              <a:rPr sz="2000" spc="5" dirty="0">
                <a:latin typeface="Garamond"/>
                <a:cs typeface="Garamond"/>
              </a:rPr>
              <a:t> interrupts.</a:t>
            </a:r>
            <a:endParaRPr sz="2000" dirty="0">
              <a:latin typeface="Garamond"/>
              <a:cs typeface="Garamond"/>
            </a:endParaRPr>
          </a:p>
        </p:txBody>
      </p:sp>
      <p:sp>
        <p:nvSpPr>
          <p:cNvPr id="10" name="object 3">
            <a:extLst>
              <a:ext uri="{FF2B5EF4-FFF2-40B4-BE49-F238E27FC236}">
                <a16:creationId xmlns:a16="http://schemas.microsoft.com/office/drawing/2014/main" id="{D38D265F-571B-43AB-BBC0-AB4DBC5737B2}"/>
              </a:ext>
            </a:extLst>
          </p:cNvPr>
          <p:cNvSpPr/>
          <p:nvPr/>
        </p:nvSpPr>
        <p:spPr>
          <a:xfrm>
            <a:off x="4929054" y="1023559"/>
            <a:ext cx="5705044" cy="567545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39867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4" name="TextBox 3">
            <a:extLst>
              <a:ext uri="{FF2B5EF4-FFF2-40B4-BE49-F238E27FC236}">
                <a16:creationId xmlns:a16="http://schemas.microsoft.com/office/drawing/2014/main" id="{18178E5A-3D34-40FC-B48D-A37E62ACBBBE}"/>
              </a:ext>
            </a:extLst>
          </p:cNvPr>
          <p:cNvSpPr txBox="1"/>
          <p:nvPr/>
        </p:nvSpPr>
        <p:spPr>
          <a:xfrm>
            <a:off x="6700457" y="4250529"/>
            <a:ext cx="4235081" cy="2308324"/>
          </a:xfrm>
          <a:prstGeom prst="rect">
            <a:avLst/>
          </a:prstGeom>
          <a:noFill/>
        </p:spPr>
        <p:txBody>
          <a:bodyPr wrap="square">
            <a:spAutoFit/>
          </a:bodyPr>
          <a:lstStyle/>
          <a:p>
            <a:pPr algn="l"/>
            <a:r>
              <a:rPr lang="en-IN" sz="1800" b="1" i="0" u="none" strike="noStrike" baseline="0" dirty="0">
                <a:latin typeface="LucidaSans-Typewriter83"/>
              </a:rPr>
              <a:t>0379 // </a:t>
            </a:r>
            <a:r>
              <a:rPr lang="en-IN" sz="1800" b="1" i="0" u="none" strike="noStrike" baseline="0" dirty="0" err="1">
                <a:latin typeface="LucidaSans-Typewriter83"/>
              </a:rPr>
              <a:t>spinlock.c</a:t>
            </a:r>
            <a:endParaRPr lang="en-IN" sz="1800" b="1" i="0" u="none" strike="noStrike" baseline="0" dirty="0">
              <a:latin typeface="LucidaSans-Typewriter83"/>
            </a:endParaRPr>
          </a:p>
          <a:p>
            <a:pPr algn="l"/>
            <a:r>
              <a:rPr lang="en-US" sz="1800" b="0" i="0" u="none" strike="noStrike" baseline="0" dirty="0">
                <a:latin typeface="LucidaSans-Typewriter83"/>
              </a:rPr>
              <a:t>0380 void acquire(struct spinlock*);</a:t>
            </a:r>
          </a:p>
          <a:p>
            <a:pPr algn="l"/>
            <a:r>
              <a:rPr lang="en-IN" sz="1800" b="0" i="0" u="none" strike="noStrike" baseline="0" dirty="0">
                <a:latin typeface="LucidaSans-Typewriter83"/>
              </a:rPr>
              <a:t>0381 void </a:t>
            </a:r>
            <a:r>
              <a:rPr lang="en-IN" sz="1800" b="0" i="0" u="none" strike="noStrike" baseline="0" dirty="0" err="1">
                <a:latin typeface="LucidaSans-Typewriter83"/>
              </a:rPr>
              <a:t>getcallerpcs</a:t>
            </a:r>
            <a:r>
              <a:rPr lang="en-IN" sz="1800" b="0" i="0" u="none" strike="noStrike" baseline="0" dirty="0">
                <a:latin typeface="LucidaSans-Typewriter83"/>
              </a:rPr>
              <a:t>(void*, </a:t>
            </a:r>
            <a:r>
              <a:rPr lang="en-IN" sz="1800" b="0" i="0" u="none" strike="noStrike" baseline="0" dirty="0" err="1">
                <a:latin typeface="LucidaSans-Typewriter83"/>
              </a:rPr>
              <a:t>uint</a:t>
            </a:r>
            <a:r>
              <a:rPr lang="en-IN" sz="1800" b="0" i="0" u="none" strike="noStrike" baseline="0" dirty="0">
                <a:latin typeface="LucidaSans-Typewriter83"/>
              </a:rPr>
              <a:t>*);</a:t>
            </a:r>
          </a:p>
          <a:p>
            <a:pPr algn="l"/>
            <a:r>
              <a:rPr lang="en-US" sz="1800" b="0" i="0" u="none" strike="noStrike" baseline="0" dirty="0">
                <a:latin typeface="LucidaSans-Typewriter83"/>
              </a:rPr>
              <a:t>0382 int holding(struct spinlock*);</a:t>
            </a:r>
          </a:p>
          <a:p>
            <a:pPr algn="l"/>
            <a:r>
              <a:rPr lang="en-US" sz="1800" b="0" i="0" u="none" strike="noStrike" baseline="0" dirty="0">
                <a:latin typeface="LucidaSans-Typewriter83"/>
              </a:rPr>
              <a:t>0383 void </a:t>
            </a:r>
            <a:r>
              <a:rPr lang="en-US" sz="1800" b="0" i="0" u="none" strike="noStrike" baseline="0" dirty="0" err="1">
                <a:latin typeface="LucidaSans-Typewriter83"/>
              </a:rPr>
              <a:t>initlock</a:t>
            </a:r>
            <a:r>
              <a:rPr lang="en-US" sz="1800" b="0" i="0" u="none" strike="noStrike" baseline="0" dirty="0">
                <a:latin typeface="LucidaSans-Typewriter83"/>
              </a:rPr>
              <a:t>(struct spinlock*, char*);</a:t>
            </a:r>
          </a:p>
          <a:p>
            <a:pPr algn="l"/>
            <a:r>
              <a:rPr lang="en-US" sz="1800" b="0" i="0" u="none" strike="noStrike" baseline="0" dirty="0">
                <a:latin typeface="LucidaSans-Typewriter83"/>
              </a:rPr>
              <a:t>0384 void release(struct spinlock*);</a:t>
            </a:r>
          </a:p>
          <a:p>
            <a:pPr algn="l"/>
            <a:r>
              <a:rPr lang="en-IN" sz="1800" b="0" i="0" u="none" strike="noStrike" baseline="0" dirty="0">
                <a:latin typeface="LucidaSans-Typewriter83"/>
              </a:rPr>
              <a:t>0385 void </a:t>
            </a:r>
            <a:r>
              <a:rPr lang="en-IN" sz="1800" b="0" i="0" u="none" strike="noStrike" baseline="0" dirty="0" err="1">
                <a:latin typeface="LucidaSans-Typewriter83"/>
              </a:rPr>
              <a:t>pushcli</a:t>
            </a:r>
            <a:r>
              <a:rPr lang="en-IN" sz="1800" b="0" i="0" u="none" strike="noStrike" baseline="0" dirty="0">
                <a:latin typeface="LucidaSans-Typewriter83"/>
              </a:rPr>
              <a:t>(void);</a:t>
            </a:r>
          </a:p>
          <a:p>
            <a:pPr algn="l"/>
            <a:r>
              <a:rPr lang="en-IN" sz="1800" b="0" i="0" u="none" strike="noStrike" baseline="0" dirty="0">
                <a:latin typeface="LucidaSans-Typewriter83"/>
              </a:rPr>
              <a:t>0386 void </a:t>
            </a:r>
            <a:r>
              <a:rPr lang="en-IN" sz="1800" b="0" i="0" u="none" strike="noStrike" baseline="0" dirty="0" err="1">
                <a:latin typeface="LucidaSans-Typewriter83"/>
              </a:rPr>
              <a:t>popcli</a:t>
            </a:r>
            <a:r>
              <a:rPr lang="en-IN" sz="1800" b="0" i="0" u="none" strike="noStrike" baseline="0" dirty="0">
                <a:latin typeface="LucidaSans-Typewriter83"/>
              </a:rPr>
              <a:t>(void);</a:t>
            </a:r>
            <a:endParaRPr lang="en-IN" dirty="0"/>
          </a:p>
        </p:txBody>
      </p:sp>
      <p:sp>
        <p:nvSpPr>
          <p:cNvPr id="5" name="Rectangle 2">
            <a:extLst>
              <a:ext uri="{FF2B5EF4-FFF2-40B4-BE49-F238E27FC236}">
                <a16:creationId xmlns:a16="http://schemas.microsoft.com/office/drawing/2014/main" id="{735C2192-37E1-40A5-8BEA-8450F6F6057F}"/>
              </a:ext>
            </a:extLst>
          </p:cNvPr>
          <p:cNvSpPr>
            <a:spLocks noChangeArrowheads="1"/>
          </p:cNvSpPr>
          <p:nvPr/>
        </p:nvSpPr>
        <p:spPr bwMode="auto">
          <a:xfrm>
            <a:off x="448284" y="2147189"/>
            <a:ext cx="606206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spinlocks are declared in kern/</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spinlock.h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support the following four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spinlock_init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initialize 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the unlocked state.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spinlock_acquire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acquire 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spinning if necessary until it becomes available.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spinlock_release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release 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spinlock_holding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return true (nonzero) if this CPU is holding 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false (zero) otherwise.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N" b="0" i="0" u="none" strike="noStrike" baseline="0" dirty="0" err="1">
                <a:latin typeface="Times New Roman" panose="02020603050405020304" pitchFamily="18" charset="0"/>
                <a:cs typeface="Times New Roman" panose="02020603050405020304" pitchFamily="18" charset="0"/>
              </a:rPr>
              <a:t>pushcli</a:t>
            </a:r>
            <a:r>
              <a:rPr lang="en-IN" b="0" i="0" u="none" strike="noStrike" baseline="0"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Disables interrupts, Increments a "nested call count", Remembers whether interrupts were originally enabled when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ncli</a:t>
            </a:r>
            <a:r>
              <a:rPr lang="en-US" dirty="0">
                <a:effectLst/>
                <a:latin typeface="Times New Roman" panose="02020603050405020304" pitchFamily="18" charset="0"/>
                <a:ea typeface="Calibri" panose="020F0502020204030204" pitchFamily="34" charset="0"/>
                <a:cs typeface="Times New Roman" panose="02020603050405020304" pitchFamily="18" charset="0"/>
              </a:rPr>
              <a:t> was 0</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N" b="0" i="0" u="none" strike="noStrike" baseline="0" dirty="0" err="1">
                <a:latin typeface="Times New Roman" panose="02020603050405020304" pitchFamily="18" charset="0"/>
                <a:cs typeface="Times New Roman" panose="02020603050405020304" pitchFamily="18" charset="0"/>
              </a:rPr>
              <a:t>Popcli</a:t>
            </a:r>
            <a:r>
              <a:rPr lang="en-US" b="0" i="0" u="none" strike="noStrike" baseline="0" dirty="0">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Decrements nested call count. If now zero, enables interrupts if they were originally enabled.</a:t>
            </a: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0F06C96-1D16-4041-93DC-5A19897A0F6D}"/>
              </a:ext>
            </a:extLst>
          </p:cNvPr>
          <p:cNvSpPr txBox="1"/>
          <p:nvPr/>
        </p:nvSpPr>
        <p:spPr>
          <a:xfrm>
            <a:off x="448284" y="876310"/>
            <a:ext cx="5846499" cy="1200329"/>
          </a:xfrm>
          <a:prstGeom prst="rect">
            <a:avLst/>
          </a:prstGeom>
          <a:noFill/>
        </p:spPr>
        <p:txBody>
          <a:bodyPr wrap="square">
            <a:spAutoFit/>
          </a:bodyPr>
          <a:lstStyle/>
          <a:p>
            <a:r>
              <a:rPr lang="en-US" dirty="0"/>
              <a:t>Locks (i.e., spinlocks) in xv6 are implemented using the </a:t>
            </a:r>
            <a:r>
              <a:rPr lang="en-US" dirty="0" err="1"/>
              <a:t>xchg</a:t>
            </a:r>
            <a:r>
              <a:rPr lang="en-US" dirty="0"/>
              <a:t> atomic instruction. The function to acquire a lock disables all interrupts, and the function that releases the lock re-enables them.</a:t>
            </a:r>
            <a:endParaRPr lang="en-IN" dirty="0"/>
          </a:p>
        </p:txBody>
      </p:sp>
      <p:sp>
        <p:nvSpPr>
          <p:cNvPr id="7" name="TextBox 6">
            <a:extLst>
              <a:ext uri="{FF2B5EF4-FFF2-40B4-BE49-F238E27FC236}">
                <a16:creationId xmlns:a16="http://schemas.microsoft.com/office/drawing/2014/main" id="{12A76AE2-BCCF-442F-AA5F-0AA0BBB49F1E}"/>
              </a:ext>
            </a:extLst>
          </p:cNvPr>
          <p:cNvSpPr txBox="1"/>
          <p:nvPr/>
        </p:nvSpPr>
        <p:spPr>
          <a:xfrm>
            <a:off x="6681514" y="971935"/>
            <a:ext cx="5438022" cy="3139321"/>
          </a:xfrm>
          <a:prstGeom prst="rect">
            <a:avLst/>
          </a:prstGeom>
          <a:noFill/>
        </p:spPr>
        <p:txBody>
          <a:bodyPr wrap="square">
            <a:spAutoFit/>
          </a:bodyPr>
          <a:lstStyle/>
          <a:p>
            <a:pPr algn="l"/>
            <a:r>
              <a:rPr lang="en-IN" sz="1800" b="0" i="0" u="none" strike="noStrike" baseline="0" dirty="0">
                <a:latin typeface="LucidaSans-Typewriter83"/>
              </a:rPr>
              <a:t>1500 // Mutual exclusion lock.</a:t>
            </a:r>
          </a:p>
          <a:p>
            <a:pPr algn="l"/>
            <a:r>
              <a:rPr lang="en-IN" sz="1800" b="0" i="0" u="none" strike="noStrike" baseline="0" dirty="0">
                <a:latin typeface="LucidaSans-Typewriter83"/>
              </a:rPr>
              <a:t>1501 struct spinlock {</a:t>
            </a:r>
          </a:p>
          <a:p>
            <a:pPr algn="l"/>
            <a:r>
              <a:rPr lang="en-US" sz="1800" b="0" i="0" u="none" strike="noStrike" baseline="0" dirty="0">
                <a:latin typeface="LucidaSans-Typewriter83"/>
              </a:rPr>
              <a:t>1502 </a:t>
            </a:r>
            <a:r>
              <a:rPr lang="en-US" sz="1800" b="0" i="0" u="none" strike="noStrike" baseline="0" dirty="0" err="1">
                <a:latin typeface="LucidaSans-Typewriter83"/>
              </a:rPr>
              <a:t>uint</a:t>
            </a:r>
            <a:r>
              <a:rPr lang="en-US" sz="1800" b="0" i="0" u="none" strike="noStrike" baseline="0" dirty="0">
                <a:latin typeface="LucidaSans-Typewriter83"/>
              </a:rPr>
              <a:t> locked; // Is the lock held?</a:t>
            </a:r>
          </a:p>
          <a:p>
            <a:pPr algn="l"/>
            <a:r>
              <a:rPr lang="en-IN" sz="1800" b="0" i="0" u="none" strike="noStrike" baseline="0" dirty="0">
                <a:latin typeface="LucidaSans-Typewriter83"/>
              </a:rPr>
              <a:t>1503</a:t>
            </a:r>
          </a:p>
          <a:p>
            <a:pPr algn="l"/>
            <a:r>
              <a:rPr lang="en-IN" sz="1800" b="0" i="0" u="none" strike="noStrike" baseline="0" dirty="0">
                <a:latin typeface="LucidaSans-Typewriter83"/>
              </a:rPr>
              <a:t>1504 // For debugging:</a:t>
            </a:r>
          </a:p>
          <a:p>
            <a:pPr algn="l"/>
            <a:r>
              <a:rPr lang="en-US" sz="1800" b="0" i="0" u="none" strike="noStrike" baseline="0" dirty="0">
                <a:latin typeface="LucidaSans-Typewriter83"/>
              </a:rPr>
              <a:t>1505 char *name; // Name of lock.</a:t>
            </a:r>
          </a:p>
          <a:p>
            <a:pPr algn="l"/>
            <a:r>
              <a:rPr lang="en-US" sz="1800" b="0" i="0" u="none" strike="noStrike" baseline="0" dirty="0">
                <a:latin typeface="LucidaSans-Typewriter83"/>
              </a:rPr>
              <a:t>1506 struct </a:t>
            </a:r>
            <a:r>
              <a:rPr lang="en-US" sz="1800" b="0" i="0" u="none" strike="noStrike" baseline="0" dirty="0" err="1">
                <a:latin typeface="LucidaSans-Typewriter83"/>
              </a:rPr>
              <a:t>cpu</a:t>
            </a:r>
            <a:r>
              <a:rPr lang="en-US" sz="1800" b="0" i="0" u="none" strike="noStrike" baseline="0" dirty="0">
                <a:latin typeface="LucidaSans-Typewriter83"/>
              </a:rPr>
              <a:t> *</a:t>
            </a:r>
            <a:r>
              <a:rPr lang="en-US" sz="1800" b="0" i="0" u="none" strike="noStrike" baseline="0" dirty="0" err="1">
                <a:latin typeface="LucidaSans-Typewriter83"/>
              </a:rPr>
              <a:t>cpu</a:t>
            </a:r>
            <a:r>
              <a:rPr lang="en-US" sz="1800" b="0" i="0" u="none" strike="noStrike" baseline="0" dirty="0">
                <a:latin typeface="LucidaSans-Typewriter83"/>
              </a:rPr>
              <a:t>; // The </a:t>
            </a:r>
            <a:r>
              <a:rPr lang="en-US" sz="1800" b="0" i="0" u="none" strike="noStrike" baseline="0" dirty="0" err="1">
                <a:latin typeface="LucidaSans-Typewriter83"/>
              </a:rPr>
              <a:t>cpu</a:t>
            </a:r>
            <a:r>
              <a:rPr lang="en-US" sz="1800" b="0" i="0" u="none" strike="noStrike" baseline="0" dirty="0">
                <a:latin typeface="LucidaSans-Typewriter83"/>
              </a:rPr>
              <a:t> holding the lock.</a:t>
            </a:r>
          </a:p>
          <a:p>
            <a:pPr algn="l"/>
            <a:r>
              <a:rPr lang="en-US" sz="1800" b="0" i="0" u="none" strike="noStrike" baseline="0" dirty="0">
                <a:latin typeface="LucidaSans-Typewriter83"/>
              </a:rPr>
              <a:t>1507 </a:t>
            </a:r>
            <a:r>
              <a:rPr lang="en-US" sz="1800" b="0" i="0" u="none" strike="noStrike" baseline="0" dirty="0" err="1">
                <a:latin typeface="LucidaSans-Typewriter83"/>
              </a:rPr>
              <a:t>uint</a:t>
            </a:r>
            <a:r>
              <a:rPr lang="en-US" sz="1800" b="0" i="0" u="none" strike="noStrike" baseline="0" dirty="0">
                <a:latin typeface="LucidaSans-Typewriter83"/>
              </a:rPr>
              <a:t> pcs[10]; // The call stack (an array of program counters)</a:t>
            </a:r>
          </a:p>
          <a:p>
            <a:pPr algn="l"/>
            <a:r>
              <a:rPr lang="en-US" sz="1800" b="0" i="0" u="none" strike="noStrike" baseline="0" dirty="0">
                <a:latin typeface="LucidaSans-Typewriter83"/>
              </a:rPr>
              <a:t>1508 // that locked the lock.</a:t>
            </a:r>
          </a:p>
          <a:p>
            <a:pPr algn="l"/>
            <a:r>
              <a:rPr lang="en-IN" sz="1800" b="0" i="0" u="none" strike="noStrike" baseline="0" dirty="0">
                <a:latin typeface="LucidaSans-Typewriter83"/>
              </a:rPr>
              <a:t>1509 };</a:t>
            </a:r>
            <a:endParaRPr lang="en-IN" dirty="0"/>
          </a:p>
        </p:txBody>
      </p:sp>
    </p:spTree>
    <p:extLst>
      <p:ext uri="{BB962C8B-B14F-4D97-AF65-F5344CB8AC3E}">
        <p14:creationId xmlns:p14="http://schemas.microsoft.com/office/powerpoint/2010/main" val="2658031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0FBD7E7C-0DE3-4B0A-953E-95FB0BB683D7}"/>
              </a:ext>
            </a:extLst>
          </p:cNvPr>
          <p:cNvSpPr txBox="1"/>
          <p:nvPr/>
        </p:nvSpPr>
        <p:spPr>
          <a:xfrm>
            <a:off x="747736" y="1098650"/>
            <a:ext cx="8632746" cy="5078313"/>
          </a:xfrm>
          <a:prstGeom prst="rect">
            <a:avLst/>
          </a:prstGeom>
          <a:noFill/>
        </p:spPr>
        <p:txBody>
          <a:bodyPr wrap="square">
            <a:spAutoFit/>
          </a:bodyPr>
          <a:lstStyle/>
          <a:p>
            <a:pPr algn="just"/>
            <a:r>
              <a:rPr lang="en-IN" dirty="0"/>
              <a:t>So, let us look at how the acquire function is implemented in so let us look at xv6 locks all</a:t>
            </a:r>
          </a:p>
          <a:p>
            <a:pPr algn="just"/>
            <a:r>
              <a:rPr lang="en-IN" dirty="0"/>
              <a:t>right. So, let us look at how xv6 is implementing locks. </a:t>
            </a:r>
            <a:r>
              <a:rPr lang="en-US" dirty="0"/>
              <a:t>That is the lock function, that is the acquire function basically, let see what the lock structure is before that. So, lock structure you know if you want to initialize a lock you basically have three fields in the lock one is the name, name is just for debugging purposes Then there is this lock variable that we know about that is the state of the lock and then also which CPU is holding it that is also again only for debugging.</a:t>
            </a:r>
          </a:p>
          <a:p>
            <a:pPr algn="just"/>
            <a:endParaRPr lang="en-US" dirty="0"/>
          </a:p>
          <a:p>
            <a:pPr algn="just"/>
            <a:r>
              <a:rPr lang="en-US" dirty="0"/>
              <a:t>So, In  the acquire function, </a:t>
            </a:r>
            <a:r>
              <a:rPr lang="en-US" dirty="0" err="1"/>
              <a:t>pushcli</a:t>
            </a:r>
            <a:r>
              <a:rPr lang="en-US" dirty="0"/>
              <a:t> is going to disable the interrupts on the current processor. So, notice that the acquire function disables interrupts uses this loop to atomically set the locked variable to 1, sets the CPU to the current CPU value and the this is some debugging function which allows you to log exactly who called this lock and that is it.</a:t>
            </a:r>
          </a:p>
          <a:p>
            <a:pPr algn="just"/>
            <a:endParaRPr lang="en-US" dirty="0"/>
          </a:p>
          <a:p>
            <a:pPr algn="just"/>
            <a:r>
              <a:rPr lang="en-US" dirty="0"/>
              <a:t>So, what does it mean, when you get out of acquire this interrupts as still disabled right, because you called </a:t>
            </a:r>
            <a:r>
              <a:rPr lang="en-US" dirty="0" err="1"/>
              <a:t>pushcli</a:t>
            </a:r>
            <a:r>
              <a:rPr lang="en-US" dirty="0"/>
              <a:t> and you never called pop right you never enable re enabled interrupts. So, for the entire critical section in this spin lock the interrupts are disabled. So, why does xv6 need to disable interrupts in the entire critical section?</a:t>
            </a:r>
          </a:p>
        </p:txBody>
      </p:sp>
    </p:spTree>
    <p:extLst>
      <p:ext uri="{BB962C8B-B14F-4D97-AF65-F5344CB8AC3E}">
        <p14:creationId xmlns:p14="http://schemas.microsoft.com/office/powerpoint/2010/main" val="188835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0FBD7E7C-0DE3-4B0A-953E-95FB0BB683D7}"/>
              </a:ext>
            </a:extLst>
          </p:cNvPr>
          <p:cNvSpPr txBox="1"/>
          <p:nvPr/>
        </p:nvSpPr>
        <p:spPr>
          <a:xfrm>
            <a:off x="1231611" y="1682905"/>
            <a:ext cx="8420389" cy="3970318"/>
          </a:xfrm>
          <a:prstGeom prst="rect">
            <a:avLst/>
          </a:prstGeom>
          <a:noFill/>
        </p:spPr>
        <p:txBody>
          <a:bodyPr wrap="square">
            <a:spAutoFit/>
          </a:bodyPr>
          <a:lstStyle/>
          <a:p>
            <a:pPr algn="just"/>
            <a:endParaRPr lang="en-US" dirty="0"/>
          </a:p>
          <a:p>
            <a:pPr algn="just"/>
            <a:r>
              <a:rPr lang="en-US" dirty="0"/>
              <a:t>So, basically to protect a thread from the interrupt handler from concurrent accesses by the interrupt handler, you disable the interrupts for the entire critical section. And acquire leaves the interrupts disabled.</a:t>
            </a:r>
          </a:p>
          <a:p>
            <a:pPr algn="just"/>
            <a:r>
              <a:rPr lang="en-US" dirty="0"/>
              <a:t>So, notice that this holding function what is it doing it just checking that whether I am holding the lock already, whether this CPU is holding the lock already.</a:t>
            </a:r>
            <a:endParaRPr lang="en-IN" dirty="0"/>
          </a:p>
          <a:p>
            <a:pPr algn="just"/>
            <a:endParaRPr lang="en-US" dirty="0"/>
          </a:p>
          <a:p>
            <a:pPr algn="just"/>
            <a:endParaRPr lang="en-US" dirty="0"/>
          </a:p>
          <a:p>
            <a:pPr algn="just"/>
            <a:r>
              <a:rPr lang="en-US" dirty="0"/>
              <a:t>So, this is the release function and once again there is just debugging aid which is if not holding lock then you know you panic that you trying to release a lock that you not holding that is fine and you set </a:t>
            </a:r>
            <a:r>
              <a:rPr lang="en-US" dirty="0" err="1"/>
              <a:t>cpu</a:t>
            </a:r>
            <a:r>
              <a:rPr lang="en-US" dirty="0"/>
              <a:t> to 0 and then you exchange lock with 0. So, once again why do I need an exchange it, so I could have just set lock dot lock l k dot locked is equal to 0. But instead the programmer chooses to use the exchange instruction to do this why</a:t>
            </a:r>
            <a:endParaRPr lang="en-IN" dirty="0"/>
          </a:p>
        </p:txBody>
      </p:sp>
    </p:spTree>
    <p:extLst>
      <p:ext uri="{BB962C8B-B14F-4D97-AF65-F5344CB8AC3E}">
        <p14:creationId xmlns:p14="http://schemas.microsoft.com/office/powerpoint/2010/main" val="1439071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410525" y="2268965"/>
            <a:ext cx="4466275" cy="4246103"/>
          </a:xfrm>
        </p:spPr>
        <p:txBody>
          <a:bodyPr>
            <a:noAutofit/>
          </a:bodyPr>
          <a:lstStyle/>
          <a:p>
            <a:pPr algn="l"/>
            <a:r>
              <a:rPr lang="en-US" sz="1600" b="1" i="0" u="none" strike="noStrike" baseline="0" dirty="0">
                <a:solidFill>
                  <a:srgbClr val="C00000"/>
                </a:solidFill>
                <a:latin typeface="Times New Roman" panose="02020603050405020304" pitchFamily="18" charset="0"/>
              </a:rPr>
              <a:t>	</a:t>
            </a:r>
            <a:br>
              <a:rPr lang="en-US" sz="1600" b="1" i="0" u="none" strike="noStrike" baseline="0" dirty="0">
                <a:solidFill>
                  <a:srgbClr val="C00000"/>
                </a:solidFill>
                <a:latin typeface="Times New Roman" panose="02020603050405020304" pitchFamily="18" charset="0"/>
              </a:rPr>
            </a:br>
            <a:r>
              <a:rPr lang="en-US" sz="1600" b="0" i="0" u="none" strike="noStrike" baseline="0" dirty="0">
                <a:latin typeface="LucidaSans-Typewriter83"/>
              </a:rPr>
              <a:t>1550 // Mutual exclusion spin locks.</a:t>
            </a:r>
            <a:br>
              <a:rPr lang="en-US" sz="1600" b="0" i="0" u="none" strike="noStrike" baseline="0" dirty="0">
                <a:latin typeface="LucidaSans-Typewriter83"/>
              </a:rPr>
            </a:br>
            <a:r>
              <a:rPr lang="en-IN" sz="1600" b="0" i="0" u="none" strike="noStrike" baseline="0" dirty="0">
                <a:latin typeface="LucidaSans-Typewriter83"/>
              </a:rPr>
              <a:t>1551</a:t>
            </a:r>
            <a:br>
              <a:rPr lang="en-IN" sz="1600" b="0" i="0" u="none" strike="noStrike" baseline="0" dirty="0">
                <a:latin typeface="LucidaSans-Typewriter83"/>
              </a:rPr>
            </a:br>
            <a:r>
              <a:rPr lang="en-IN" sz="1600" b="0" i="0" u="none" strike="noStrike" baseline="0" dirty="0">
                <a:latin typeface="LucidaSans-Typewriter83"/>
              </a:rPr>
              <a:t>1552 #include "</a:t>
            </a:r>
            <a:r>
              <a:rPr lang="en-IN" sz="1600" b="0" i="0" u="none" strike="noStrike" baseline="0" dirty="0" err="1">
                <a:latin typeface="LucidaSans-Typewriter83"/>
              </a:rPr>
              <a:t>types.h</a:t>
            </a:r>
            <a:r>
              <a:rPr lang="en-IN" sz="1600" b="0" i="0" u="none" strike="noStrike" baseline="0" dirty="0">
                <a:latin typeface="LucidaSans-Typewriter83"/>
              </a:rPr>
              <a:t>"</a:t>
            </a:r>
            <a:br>
              <a:rPr lang="en-IN" sz="1600" b="0" i="0" u="none" strike="noStrike" baseline="0" dirty="0">
                <a:latin typeface="LucidaSans-Typewriter83"/>
              </a:rPr>
            </a:br>
            <a:r>
              <a:rPr lang="en-IN" sz="1600" b="0" i="0" u="none" strike="noStrike" baseline="0" dirty="0">
                <a:latin typeface="LucidaSans-Typewriter83"/>
              </a:rPr>
              <a:t>1553 #include "</a:t>
            </a:r>
            <a:r>
              <a:rPr lang="en-IN" sz="1600" b="0" i="0" u="none" strike="noStrike" baseline="0" dirty="0" err="1">
                <a:latin typeface="LucidaSans-Typewriter83"/>
              </a:rPr>
              <a:t>defs.h</a:t>
            </a:r>
            <a:r>
              <a:rPr lang="en-IN" sz="1600" b="0" i="0" u="none" strike="noStrike" baseline="0" dirty="0">
                <a:latin typeface="LucidaSans-Typewriter83"/>
              </a:rPr>
              <a:t>"</a:t>
            </a:r>
            <a:br>
              <a:rPr lang="en-IN" sz="1600" b="0" i="0" u="none" strike="noStrike" baseline="0" dirty="0">
                <a:latin typeface="LucidaSans-Typewriter83"/>
              </a:rPr>
            </a:br>
            <a:r>
              <a:rPr lang="en-IN" sz="1600" b="0" i="0" u="none" strike="noStrike" baseline="0" dirty="0">
                <a:latin typeface="LucidaSans-Typewriter83"/>
              </a:rPr>
              <a:t>1554 #include "</a:t>
            </a:r>
            <a:r>
              <a:rPr lang="en-IN" sz="1600" b="0" i="0" u="none" strike="noStrike" baseline="0" dirty="0" err="1">
                <a:latin typeface="LucidaSans-Typewriter83"/>
              </a:rPr>
              <a:t>param.h</a:t>
            </a:r>
            <a:r>
              <a:rPr lang="en-IN" sz="1600" b="0" i="0" u="none" strike="noStrike" baseline="0" dirty="0">
                <a:latin typeface="LucidaSans-Typewriter83"/>
              </a:rPr>
              <a:t>"</a:t>
            </a:r>
            <a:br>
              <a:rPr lang="en-IN" sz="1600" b="0" i="0" u="none" strike="noStrike" baseline="0" dirty="0">
                <a:latin typeface="LucidaSans-Typewriter83"/>
              </a:rPr>
            </a:br>
            <a:r>
              <a:rPr lang="en-IN" sz="1600" b="0" i="0" u="none" strike="noStrike" baseline="0" dirty="0">
                <a:latin typeface="LucidaSans-Typewriter83"/>
              </a:rPr>
              <a:t>1555 #include "x86.h"</a:t>
            </a:r>
            <a:br>
              <a:rPr lang="en-IN" sz="1600" b="0" i="0" u="none" strike="noStrike" baseline="0" dirty="0">
                <a:latin typeface="LucidaSans-Typewriter83"/>
              </a:rPr>
            </a:br>
            <a:r>
              <a:rPr lang="en-IN" sz="1600" b="0" i="0" u="none" strike="noStrike" baseline="0" dirty="0">
                <a:latin typeface="LucidaSans-Typewriter83"/>
              </a:rPr>
              <a:t>1556 #include "</a:t>
            </a:r>
            <a:r>
              <a:rPr lang="en-IN" sz="1600" b="0" i="0" u="none" strike="noStrike" baseline="0" dirty="0" err="1">
                <a:latin typeface="LucidaSans-Typewriter83"/>
              </a:rPr>
              <a:t>memlayout.h</a:t>
            </a:r>
            <a:r>
              <a:rPr lang="en-IN" sz="1600" b="0" i="0" u="none" strike="noStrike" baseline="0" dirty="0">
                <a:latin typeface="LucidaSans-Typewriter83"/>
              </a:rPr>
              <a:t>"</a:t>
            </a:r>
            <a:br>
              <a:rPr lang="en-IN" sz="1600" b="0" i="0" u="none" strike="noStrike" baseline="0" dirty="0">
                <a:latin typeface="LucidaSans-Typewriter83"/>
              </a:rPr>
            </a:br>
            <a:r>
              <a:rPr lang="en-IN" sz="1600" b="0" i="0" u="none" strike="noStrike" baseline="0" dirty="0">
                <a:latin typeface="LucidaSans-Typewriter83"/>
              </a:rPr>
              <a:t>1557 #include "</a:t>
            </a:r>
            <a:r>
              <a:rPr lang="en-IN" sz="1600" b="0" i="0" u="none" strike="noStrike" baseline="0" dirty="0" err="1">
                <a:latin typeface="LucidaSans-Typewriter83"/>
              </a:rPr>
              <a:t>mmu.h</a:t>
            </a:r>
            <a:r>
              <a:rPr lang="en-IN" sz="1600" b="0" i="0" u="none" strike="noStrike" baseline="0" dirty="0">
                <a:latin typeface="LucidaSans-Typewriter83"/>
              </a:rPr>
              <a:t>"</a:t>
            </a:r>
            <a:br>
              <a:rPr lang="en-IN" sz="1600" b="0" i="0" u="none" strike="noStrike" baseline="0" dirty="0">
                <a:latin typeface="LucidaSans-Typewriter83"/>
              </a:rPr>
            </a:br>
            <a:r>
              <a:rPr lang="en-IN" sz="1600" b="0" i="0" u="none" strike="noStrike" baseline="0" dirty="0">
                <a:latin typeface="LucidaSans-Typewriter83"/>
              </a:rPr>
              <a:t>1558 #include "</a:t>
            </a:r>
            <a:r>
              <a:rPr lang="en-IN" sz="1600" b="0" i="0" u="none" strike="noStrike" baseline="0" dirty="0" err="1">
                <a:latin typeface="LucidaSans-Typewriter83"/>
              </a:rPr>
              <a:t>proc.h</a:t>
            </a:r>
            <a:r>
              <a:rPr lang="en-IN" sz="1600" b="0" i="0" u="none" strike="noStrike" baseline="0" dirty="0">
                <a:latin typeface="LucidaSans-Typewriter83"/>
              </a:rPr>
              <a:t>"</a:t>
            </a:r>
            <a:br>
              <a:rPr lang="en-IN" sz="1600" b="0" i="0" u="none" strike="noStrike" baseline="0" dirty="0">
                <a:latin typeface="LucidaSans-Typewriter83"/>
              </a:rPr>
            </a:br>
            <a:r>
              <a:rPr lang="en-IN" sz="1600" b="0" i="0" u="none" strike="noStrike" baseline="0" dirty="0">
                <a:latin typeface="LucidaSans-Typewriter83"/>
              </a:rPr>
              <a:t>1559 #include "</a:t>
            </a:r>
            <a:r>
              <a:rPr lang="en-IN" sz="1600" b="0" i="0" u="none" strike="noStrike" baseline="0" dirty="0" err="1">
                <a:latin typeface="LucidaSans-Typewriter83"/>
              </a:rPr>
              <a:t>spinlock.h</a:t>
            </a:r>
            <a:r>
              <a:rPr lang="en-IN" sz="1600" b="0" i="0" u="none" strike="noStrike" baseline="0" dirty="0">
                <a:latin typeface="LucidaSans-Typewriter83"/>
              </a:rPr>
              <a:t>"</a:t>
            </a:r>
            <a:br>
              <a:rPr lang="en-IN" sz="1600" b="0" i="0" u="none" strike="noStrike" baseline="0" dirty="0">
                <a:latin typeface="LucidaSans-Typewriter83"/>
              </a:rPr>
            </a:br>
            <a:r>
              <a:rPr lang="en-IN" sz="1600" b="0" i="0" u="none" strike="noStrike" baseline="0" dirty="0">
                <a:latin typeface="LucidaSans-Typewriter83"/>
              </a:rPr>
              <a:t>1560</a:t>
            </a:r>
            <a:br>
              <a:rPr lang="en-IN" sz="1600" b="0" i="0" u="none" strike="noStrike" baseline="0" dirty="0">
                <a:latin typeface="LucidaSans-Typewriter83"/>
              </a:rPr>
            </a:br>
            <a:r>
              <a:rPr lang="en-IN" sz="1600" b="0" i="0" u="none" strike="noStrike" baseline="0" dirty="0">
                <a:latin typeface="LucidaSans-Typewriter83"/>
              </a:rPr>
              <a:t>1561 void</a:t>
            </a:r>
            <a:br>
              <a:rPr lang="en-IN" sz="1600" b="0" i="0" u="none" strike="noStrike" baseline="0" dirty="0">
                <a:latin typeface="LucidaSans-Typewriter83"/>
              </a:rPr>
            </a:br>
            <a:r>
              <a:rPr lang="en-US" sz="1600" b="0" i="0" u="none" strike="noStrike" baseline="0" dirty="0">
                <a:latin typeface="LucidaSans-Typewriter83"/>
              </a:rPr>
              <a:t>1562 </a:t>
            </a:r>
            <a:r>
              <a:rPr lang="en-US" sz="1600" b="0" i="0" u="none" strike="noStrike" baseline="0" dirty="0" err="1">
                <a:latin typeface="LucidaSans-Typewriter83"/>
              </a:rPr>
              <a:t>initlock</a:t>
            </a:r>
            <a:r>
              <a:rPr lang="en-US" sz="1600" b="0" i="0" u="none" strike="noStrike" baseline="0" dirty="0">
                <a:latin typeface="LucidaSans-Typewriter83"/>
              </a:rPr>
              <a:t>(struct spinlock *</a:t>
            </a:r>
            <a:r>
              <a:rPr lang="en-US" sz="1600" b="0" i="0" u="none" strike="noStrike" baseline="0" dirty="0" err="1">
                <a:latin typeface="LucidaSans-Typewriter83"/>
              </a:rPr>
              <a:t>lk</a:t>
            </a:r>
            <a:r>
              <a:rPr lang="en-US" sz="1600" b="0" i="0" u="none" strike="noStrike" baseline="0" dirty="0">
                <a:latin typeface="LucidaSans-Typewriter83"/>
              </a:rPr>
              <a:t>, char *name)</a:t>
            </a:r>
            <a:br>
              <a:rPr lang="en-US" sz="1600" b="0" i="0" u="none" strike="noStrike" baseline="0" dirty="0">
                <a:latin typeface="LucidaSans-Typewriter83"/>
              </a:rPr>
            </a:br>
            <a:r>
              <a:rPr lang="en-IN" sz="1600" b="0" i="0" u="none" strike="noStrike" baseline="0" dirty="0">
                <a:latin typeface="LucidaSans-Typewriter83"/>
              </a:rPr>
              <a:t>1563 {</a:t>
            </a:r>
            <a:br>
              <a:rPr lang="en-IN" sz="1600" b="0" i="0" u="none" strike="noStrike" baseline="0" dirty="0">
                <a:latin typeface="LucidaSans-Typewriter83"/>
              </a:rPr>
            </a:br>
            <a:r>
              <a:rPr lang="en-IN" sz="1600" b="0" i="0" u="none" strike="noStrike" baseline="0" dirty="0">
                <a:latin typeface="LucidaSans-Typewriter83"/>
              </a:rPr>
              <a:t>1564 </a:t>
            </a:r>
            <a:r>
              <a:rPr lang="en-IN" sz="1600" b="0" i="0" u="none" strike="noStrike" baseline="0" dirty="0" err="1">
                <a:latin typeface="LucidaSans-Typewriter83"/>
              </a:rPr>
              <a:t>lk</a:t>
            </a:r>
            <a:r>
              <a:rPr lang="en-IN" sz="1600" b="0" i="0" u="none" strike="noStrike" baseline="0" dirty="0">
                <a:latin typeface="LucidaSans-Typewriter83"/>
              </a:rPr>
              <a:t>−&gt;name = name;</a:t>
            </a:r>
            <a:br>
              <a:rPr lang="en-IN" sz="1600" b="0" i="0" u="none" strike="noStrike" baseline="0" dirty="0">
                <a:latin typeface="LucidaSans-Typewriter83"/>
              </a:rPr>
            </a:br>
            <a:r>
              <a:rPr lang="en-IN" sz="1600" b="0" i="0" u="none" strike="noStrike" baseline="0" dirty="0">
                <a:latin typeface="LucidaSans-Typewriter83"/>
              </a:rPr>
              <a:t>1565 </a:t>
            </a:r>
            <a:r>
              <a:rPr lang="en-IN" sz="1600" b="0" i="0" u="none" strike="noStrike" baseline="0" dirty="0" err="1">
                <a:latin typeface="LucidaSans-Typewriter83"/>
              </a:rPr>
              <a:t>lk</a:t>
            </a:r>
            <a:r>
              <a:rPr lang="en-IN" sz="1600" b="0" i="0" u="none" strike="noStrike" baseline="0" dirty="0">
                <a:latin typeface="LucidaSans-Typewriter83"/>
              </a:rPr>
              <a:t>−&gt;locked = 0;</a:t>
            </a:r>
            <a:br>
              <a:rPr lang="en-IN" sz="1600" b="0" i="0" u="none" strike="noStrike" baseline="0" dirty="0">
                <a:latin typeface="LucidaSans-Typewriter83"/>
              </a:rPr>
            </a:br>
            <a:r>
              <a:rPr lang="en-IN" sz="1600" b="0" i="0" u="none" strike="noStrike" baseline="0" dirty="0">
                <a:latin typeface="LucidaSans-Typewriter83"/>
              </a:rPr>
              <a:t>1566 </a:t>
            </a:r>
            <a:r>
              <a:rPr lang="en-IN" sz="1600" b="0" i="0" u="none" strike="noStrike" baseline="0" dirty="0" err="1">
                <a:latin typeface="LucidaSans-Typewriter83"/>
              </a:rPr>
              <a:t>lk</a:t>
            </a:r>
            <a:r>
              <a:rPr lang="en-IN" sz="1600" b="0" i="0" u="none" strike="noStrike" baseline="0" dirty="0">
                <a:latin typeface="LucidaSans-Typewriter83"/>
              </a:rPr>
              <a:t>−&gt;</a:t>
            </a:r>
            <a:r>
              <a:rPr lang="en-IN" sz="1600" b="0" i="0" u="none" strike="noStrike" baseline="0" dirty="0" err="1">
                <a:latin typeface="LucidaSans-Typewriter83"/>
              </a:rPr>
              <a:t>cpu</a:t>
            </a:r>
            <a:r>
              <a:rPr lang="en-IN" sz="1600" b="0" i="0" u="none" strike="noStrike" baseline="0" dirty="0">
                <a:latin typeface="LucidaSans-Typewriter83"/>
              </a:rPr>
              <a:t> = 0;</a:t>
            </a:r>
            <a:br>
              <a:rPr lang="en-IN" sz="1600" b="0" i="0" u="none" strike="noStrike" baseline="0" dirty="0">
                <a:latin typeface="LucidaSans-Typewriter83"/>
              </a:rPr>
            </a:br>
            <a:r>
              <a:rPr lang="en-IN" sz="1600" b="0" i="0" u="none" strike="noStrike" baseline="0" dirty="0">
                <a:latin typeface="LucidaSans-Typewriter83"/>
              </a:rPr>
              <a:t>1567 }</a:t>
            </a:r>
            <a:br>
              <a:rPr lang="en-IN" sz="1600" b="0" i="0" u="none" strike="noStrike" baseline="0" dirty="0">
                <a:latin typeface="LucidaSans-Typewriter83"/>
              </a:rPr>
            </a:br>
            <a:r>
              <a:rPr lang="en-IN" sz="1600" b="0" i="0" u="none" strike="noStrike" baseline="0" dirty="0">
                <a:latin typeface="LucidaSans-Typewriter83"/>
              </a:rPr>
              <a:t>1568</a:t>
            </a:r>
            <a:br>
              <a:rPr lang="en-IN" sz="1600" b="0" i="0" u="none" strike="noStrike" baseline="0" dirty="0">
                <a:latin typeface="LucidaSans-Typewriter83"/>
              </a:rPr>
            </a:br>
            <a:endParaRPr lang="en-IN" sz="1600" b="1" dirty="0">
              <a:solidFill>
                <a:srgbClr val="C00000"/>
              </a:solidFill>
            </a:endParaRPr>
          </a:p>
        </p:txBody>
      </p:sp>
      <p:sp>
        <p:nvSpPr>
          <p:cNvPr id="187" name="TextBox 186">
            <a:extLst>
              <a:ext uri="{FF2B5EF4-FFF2-40B4-BE49-F238E27FC236}">
                <a16:creationId xmlns:a16="http://schemas.microsoft.com/office/drawing/2014/main" id="{25F8F46F-4A21-4492-9E6C-A87514EFB8EC}"/>
              </a:ext>
            </a:extLst>
          </p:cNvPr>
          <p:cNvSpPr txBox="1"/>
          <p:nvPr/>
        </p:nvSpPr>
        <p:spPr>
          <a:xfrm>
            <a:off x="5638162" y="708104"/>
            <a:ext cx="6408065" cy="6001643"/>
          </a:xfrm>
          <a:prstGeom prst="rect">
            <a:avLst/>
          </a:prstGeom>
          <a:noFill/>
        </p:spPr>
        <p:txBody>
          <a:bodyPr wrap="square">
            <a:spAutoFit/>
          </a:bodyPr>
          <a:lstStyle/>
          <a:p>
            <a:pPr algn="l"/>
            <a:r>
              <a:rPr lang="en-IN" sz="1600" b="0" i="0" u="none" strike="noStrike" baseline="0" dirty="0">
                <a:latin typeface="LucidaSans-Typewriter83"/>
              </a:rPr>
              <a:t>1569 // Acquire the lock.</a:t>
            </a:r>
          </a:p>
          <a:p>
            <a:pPr algn="l"/>
            <a:r>
              <a:rPr lang="en-US" sz="1600" b="0" i="0" u="none" strike="noStrike" baseline="0" dirty="0">
                <a:latin typeface="LucidaSans-Typewriter83"/>
              </a:rPr>
              <a:t>1570 // Loops (spins) until the lock is acquired.</a:t>
            </a:r>
          </a:p>
          <a:p>
            <a:pPr algn="l"/>
            <a:r>
              <a:rPr lang="en-US" sz="1600" b="0" i="0" u="none" strike="noStrike" baseline="0" dirty="0">
                <a:latin typeface="LucidaSans-Typewriter83"/>
              </a:rPr>
              <a:t>1571 // Holding a lock for a long time may cause</a:t>
            </a:r>
          </a:p>
          <a:p>
            <a:pPr algn="l"/>
            <a:r>
              <a:rPr lang="en-US" sz="1600" b="0" i="0" u="none" strike="noStrike" baseline="0" dirty="0">
                <a:latin typeface="LucidaSans-Typewriter83"/>
              </a:rPr>
              <a:t>1572 // other CPUs to waste time spinning to acquire it.</a:t>
            </a:r>
          </a:p>
          <a:p>
            <a:pPr algn="l"/>
            <a:r>
              <a:rPr lang="en-IN" sz="1600" b="0" i="0" u="none" strike="noStrike" baseline="0" dirty="0">
                <a:latin typeface="LucidaSans-Typewriter83"/>
              </a:rPr>
              <a:t>1573 void</a:t>
            </a:r>
          </a:p>
          <a:p>
            <a:pPr algn="l"/>
            <a:r>
              <a:rPr lang="en-US" sz="1600" b="0" i="0" u="none" strike="noStrike" baseline="0" dirty="0">
                <a:latin typeface="LucidaSans-Typewriter83"/>
              </a:rPr>
              <a:t>1574 acquire(struct spinlock *</a:t>
            </a:r>
            <a:r>
              <a:rPr lang="en-US" sz="1600" b="0" i="0" u="none" strike="noStrike" baseline="0" dirty="0" err="1">
                <a:latin typeface="LucidaSans-Typewriter83"/>
              </a:rPr>
              <a:t>lk</a:t>
            </a:r>
            <a:r>
              <a:rPr lang="en-US" sz="1600" b="0" i="0" u="none" strike="noStrike" baseline="0" dirty="0">
                <a:latin typeface="LucidaSans-Typewriter83"/>
              </a:rPr>
              <a:t>)</a:t>
            </a:r>
          </a:p>
          <a:p>
            <a:pPr algn="l"/>
            <a:r>
              <a:rPr lang="en-IN" sz="1600" b="0" i="0" u="none" strike="noStrike" baseline="0" dirty="0">
                <a:latin typeface="LucidaSans-Typewriter83"/>
              </a:rPr>
              <a:t>1575 {</a:t>
            </a:r>
          </a:p>
          <a:p>
            <a:pPr algn="l"/>
            <a:r>
              <a:rPr lang="en-US" sz="1600" b="0" i="0" u="none" strike="noStrike" baseline="0" dirty="0">
                <a:latin typeface="LucidaSans-Typewriter83"/>
              </a:rPr>
              <a:t>1576 </a:t>
            </a:r>
            <a:r>
              <a:rPr lang="en-US" sz="1600" b="0" i="0" u="none" strike="noStrike" baseline="0" dirty="0" err="1">
                <a:latin typeface="LucidaSans-Typewriter83"/>
              </a:rPr>
              <a:t>pushcli</a:t>
            </a:r>
            <a:r>
              <a:rPr lang="en-US" sz="1600" b="0" i="0" u="none" strike="noStrike" baseline="0" dirty="0">
                <a:latin typeface="LucidaSans-Typewriter83"/>
              </a:rPr>
              <a:t>(); // disable interrupts to avoid deadlock.</a:t>
            </a:r>
          </a:p>
          <a:p>
            <a:pPr algn="l"/>
            <a:r>
              <a:rPr lang="en-IN" sz="1600" b="0" i="0" u="none" strike="noStrike" baseline="0" dirty="0">
                <a:latin typeface="LucidaSans-Typewriter83"/>
              </a:rPr>
              <a:t>1577 if(holding(</a:t>
            </a:r>
            <a:r>
              <a:rPr lang="en-IN" sz="1600" b="0" i="0" u="none" strike="noStrike" baseline="0" dirty="0" err="1">
                <a:latin typeface="LucidaSans-Typewriter83"/>
              </a:rPr>
              <a:t>lk</a:t>
            </a:r>
            <a:r>
              <a:rPr lang="en-IN" sz="1600" b="0" i="0" u="none" strike="noStrike" baseline="0" dirty="0">
                <a:latin typeface="LucidaSans-Typewriter83"/>
              </a:rPr>
              <a:t>))</a:t>
            </a:r>
          </a:p>
          <a:p>
            <a:pPr algn="l"/>
            <a:r>
              <a:rPr lang="en-IN" sz="1600" b="0" i="0" u="none" strike="noStrike" baseline="0" dirty="0">
                <a:latin typeface="LucidaSans-Typewriter83"/>
              </a:rPr>
              <a:t>1578 panic("acquire");</a:t>
            </a:r>
          </a:p>
          <a:p>
            <a:pPr algn="l"/>
            <a:r>
              <a:rPr lang="en-IN" sz="1600" b="0" i="0" u="none" strike="noStrike" baseline="0" dirty="0">
                <a:latin typeface="LucidaSans-Typewriter83"/>
              </a:rPr>
              <a:t>1579</a:t>
            </a:r>
          </a:p>
          <a:p>
            <a:pPr algn="l"/>
            <a:r>
              <a:rPr lang="en-US" sz="1600" b="0" i="0" u="none" strike="noStrike" baseline="0" dirty="0">
                <a:latin typeface="LucidaSans-Typewriter83"/>
              </a:rPr>
              <a:t>1580 // The </a:t>
            </a:r>
            <a:r>
              <a:rPr lang="en-US" sz="1600" b="0" i="0" u="none" strike="noStrike" baseline="0" dirty="0" err="1">
                <a:latin typeface="LucidaSans-Typewriter83"/>
              </a:rPr>
              <a:t>xchg</a:t>
            </a:r>
            <a:r>
              <a:rPr lang="en-US" sz="1600" b="0" i="0" u="none" strike="noStrike" baseline="0" dirty="0">
                <a:latin typeface="LucidaSans-Typewriter83"/>
              </a:rPr>
              <a:t> is atomic.</a:t>
            </a:r>
          </a:p>
          <a:p>
            <a:pPr algn="l"/>
            <a:r>
              <a:rPr lang="en-US" sz="1600" b="0" i="0" u="none" strike="noStrike" baseline="0" dirty="0">
                <a:latin typeface="LucidaSans-Typewriter83"/>
              </a:rPr>
              <a:t>1581 while(</a:t>
            </a:r>
            <a:r>
              <a:rPr lang="en-US" sz="1600" b="0" i="0" u="none" strike="noStrike" baseline="0" dirty="0" err="1">
                <a:latin typeface="LucidaSans-Typewriter83"/>
              </a:rPr>
              <a:t>xchg</a:t>
            </a:r>
            <a:r>
              <a:rPr lang="en-US" sz="1600" b="0" i="0" u="none" strike="noStrike" baseline="0" dirty="0">
                <a:latin typeface="LucidaSans-Typewriter83"/>
              </a:rPr>
              <a:t>(&amp;</a:t>
            </a:r>
            <a:r>
              <a:rPr lang="en-US" sz="1600" b="0" i="0" u="none" strike="noStrike" baseline="0" dirty="0" err="1">
                <a:latin typeface="LucidaSans-Typewriter83"/>
              </a:rPr>
              <a:t>lk</a:t>
            </a:r>
            <a:r>
              <a:rPr lang="en-US" sz="1600" b="0" i="0" u="none" strike="noStrike" baseline="0" dirty="0">
                <a:latin typeface="LucidaSans-Typewriter83"/>
              </a:rPr>
              <a:t>−&gt;locked, 1) != 0)</a:t>
            </a:r>
          </a:p>
          <a:p>
            <a:pPr algn="l"/>
            <a:r>
              <a:rPr lang="en-IN" sz="1600" b="0" i="0" u="none" strike="noStrike" baseline="0" dirty="0">
                <a:latin typeface="LucidaSans-Typewriter83"/>
              </a:rPr>
              <a:t>1582 ;</a:t>
            </a:r>
          </a:p>
          <a:p>
            <a:pPr algn="l"/>
            <a:r>
              <a:rPr lang="en-IN" sz="1600" b="0" i="0" u="none" strike="noStrike" baseline="0" dirty="0">
                <a:latin typeface="LucidaSans-Typewriter83"/>
              </a:rPr>
              <a:t>1583</a:t>
            </a:r>
          </a:p>
          <a:p>
            <a:pPr algn="l"/>
            <a:r>
              <a:rPr lang="en-US" sz="1600" b="0" i="0" u="none" strike="noStrike" baseline="0" dirty="0">
                <a:latin typeface="LucidaSans-Typewriter83"/>
              </a:rPr>
              <a:t>1584 // Tell the C compiler and the processor to not move loads or stores</a:t>
            </a:r>
          </a:p>
          <a:p>
            <a:pPr algn="l"/>
            <a:r>
              <a:rPr lang="en-US" sz="1600" b="0" i="0" u="none" strike="noStrike" baseline="0" dirty="0">
                <a:latin typeface="LucidaSans-Typewriter83"/>
              </a:rPr>
              <a:t>1585 // past this point, to ensure that the critical section’s memory</a:t>
            </a:r>
          </a:p>
          <a:p>
            <a:pPr algn="l"/>
            <a:r>
              <a:rPr lang="en-US" sz="1600" b="0" i="0" u="none" strike="noStrike" baseline="0" dirty="0">
                <a:latin typeface="LucidaSans-Typewriter83"/>
              </a:rPr>
              <a:t>1586 // references happen after the lock is acquired.</a:t>
            </a:r>
          </a:p>
          <a:p>
            <a:pPr algn="l"/>
            <a:r>
              <a:rPr lang="en-IN" sz="1600" b="0" i="0" u="none" strike="noStrike" baseline="0" dirty="0">
                <a:latin typeface="LucidaSans-Typewriter83"/>
              </a:rPr>
              <a:t>1587 __</a:t>
            </a:r>
            <a:r>
              <a:rPr lang="en-IN" sz="1600" b="0" i="0" u="none" strike="noStrike" baseline="0" dirty="0" err="1">
                <a:latin typeface="LucidaSans-Typewriter83"/>
              </a:rPr>
              <a:t>sync_synchronize</a:t>
            </a:r>
            <a:r>
              <a:rPr lang="en-IN" sz="1600" b="0" i="0" u="none" strike="noStrike" baseline="0" dirty="0">
                <a:latin typeface="LucidaSans-Typewriter83"/>
              </a:rPr>
              <a:t>();</a:t>
            </a:r>
          </a:p>
          <a:p>
            <a:pPr algn="l"/>
            <a:r>
              <a:rPr lang="en-IN" sz="1600" b="0" i="0" u="none" strike="noStrike" baseline="0" dirty="0">
                <a:latin typeface="LucidaSans-Typewriter83"/>
              </a:rPr>
              <a:t>1588</a:t>
            </a:r>
          </a:p>
          <a:p>
            <a:pPr algn="l"/>
            <a:r>
              <a:rPr lang="en-US" sz="1600" b="0" i="0" u="none" strike="noStrike" baseline="0" dirty="0">
                <a:latin typeface="LucidaSans-Typewriter83"/>
              </a:rPr>
              <a:t>1589 // Record info about lock acquisition for debugging.</a:t>
            </a:r>
          </a:p>
          <a:p>
            <a:pPr algn="l"/>
            <a:r>
              <a:rPr lang="en-IN" sz="1600" b="0" i="0" u="none" strike="noStrike" baseline="0" dirty="0">
                <a:latin typeface="LucidaSans-Typewriter83"/>
              </a:rPr>
              <a:t>1590 </a:t>
            </a:r>
            <a:r>
              <a:rPr lang="en-IN" sz="1600" b="0" i="0" u="none" strike="noStrike" baseline="0" dirty="0" err="1">
                <a:latin typeface="LucidaSans-Typewriter83"/>
              </a:rPr>
              <a:t>lk</a:t>
            </a:r>
            <a:r>
              <a:rPr lang="en-IN" sz="1600" b="0" i="0" u="none" strike="noStrike" baseline="0" dirty="0">
                <a:latin typeface="LucidaSans-Typewriter83"/>
              </a:rPr>
              <a:t>−&gt;</a:t>
            </a:r>
            <a:r>
              <a:rPr lang="en-IN" sz="1600" b="0" i="0" u="none" strike="noStrike" baseline="0" dirty="0" err="1">
                <a:latin typeface="LucidaSans-Typewriter83"/>
              </a:rPr>
              <a:t>cpu</a:t>
            </a:r>
            <a:r>
              <a:rPr lang="en-IN" sz="1600" b="0" i="0" u="none" strike="noStrike" baseline="0" dirty="0">
                <a:latin typeface="LucidaSans-Typewriter83"/>
              </a:rPr>
              <a:t> = </a:t>
            </a:r>
            <a:r>
              <a:rPr lang="en-IN" sz="1600" b="0" i="0" u="none" strike="noStrike" baseline="0" dirty="0" err="1">
                <a:latin typeface="LucidaSans-Typewriter83"/>
              </a:rPr>
              <a:t>mycpu</a:t>
            </a:r>
            <a:r>
              <a:rPr lang="en-IN" sz="1600" b="0" i="0" u="none" strike="noStrike" baseline="0" dirty="0">
                <a:latin typeface="LucidaSans-Typewriter83"/>
              </a:rPr>
              <a:t>();</a:t>
            </a:r>
          </a:p>
          <a:p>
            <a:pPr algn="l"/>
            <a:r>
              <a:rPr lang="en-IN" sz="1600" b="0" i="0" u="none" strike="noStrike" baseline="0" dirty="0">
                <a:latin typeface="LucidaSans-Typewriter83"/>
              </a:rPr>
              <a:t>1591 </a:t>
            </a:r>
            <a:r>
              <a:rPr lang="en-IN" sz="1600" b="0" i="0" u="none" strike="noStrike" baseline="0" dirty="0" err="1">
                <a:latin typeface="LucidaSans-Typewriter83"/>
              </a:rPr>
              <a:t>getcallerpcs</a:t>
            </a:r>
            <a:r>
              <a:rPr lang="en-IN" sz="1600" b="0" i="0" u="none" strike="noStrike" baseline="0" dirty="0">
                <a:latin typeface="LucidaSans-Typewriter83"/>
              </a:rPr>
              <a:t>(&amp;</a:t>
            </a:r>
            <a:r>
              <a:rPr lang="en-IN" sz="1600" b="0" i="0" u="none" strike="noStrike" baseline="0" dirty="0" err="1">
                <a:latin typeface="LucidaSans-Typewriter83"/>
              </a:rPr>
              <a:t>lk</a:t>
            </a:r>
            <a:r>
              <a:rPr lang="en-IN" sz="1600" b="0" i="0" u="none" strike="noStrike" baseline="0" dirty="0">
                <a:latin typeface="LucidaSans-Typewriter83"/>
              </a:rPr>
              <a:t>, </a:t>
            </a:r>
            <a:r>
              <a:rPr lang="en-IN" sz="1600" b="0" i="0" u="none" strike="noStrike" baseline="0" dirty="0" err="1">
                <a:latin typeface="LucidaSans-Typewriter83"/>
              </a:rPr>
              <a:t>lk</a:t>
            </a:r>
            <a:r>
              <a:rPr lang="en-IN" sz="1600" b="0" i="0" u="none" strike="noStrike" baseline="0" dirty="0">
                <a:latin typeface="LucidaSans-Typewriter83"/>
              </a:rPr>
              <a:t>−&gt;pcs);</a:t>
            </a:r>
          </a:p>
          <a:p>
            <a:pPr algn="l"/>
            <a:r>
              <a:rPr lang="en-IN" sz="1600" b="0" i="0" u="none" strike="noStrike" baseline="0" dirty="0">
                <a:latin typeface="LucidaSans-Typewriter83"/>
              </a:rPr>
              <a:t>1592 }</a:t>
            </a:r>
            <a:endParaRPr lang="en-IN" sz="1600" dirty="0"/>
          </a:p>
        </p:txBody>
      </p:sp>
      <p:sp>
        <p:nvSpPr>
          <p:cNvPr id="16" name="TextBox 15">
            <a:extLst>
              <a:ext uri="{FF2B5EF4-FFF2-40B4-BE49-F238E27FC236}">
                <a16:creationId xmlns:a16="http://schemas.microsoft.com/office/drawing/2014/main" id="{0FBD7E7C-0DE3-4B0A-953E-95FB0BB683D7}"/>
              </a:ext>
            </a:extLst>
          </p:cNvPr>
          <p:cNvSpPr txBox="1"/>
          <p:nvPr/>
        </p:nvSpPr>
        <p:spPr>
          <a:xfrm>
            <a:off x="278003" y="869069"/>
            <a:ext cx="5170291" cy="923330"/>
          </a:xfrm>
          <a:prstGeom prst="rect">
            <a:avLst/>
          </a:prstGeom>
          <a:noFill/>
        </p:spPr>
        <p:txBody>
          <a:bodyPr wrap="square">
            <a:spAutoFit/>
          </a:bodyPr>
          <a:lstStyle/>
          <a:p>
            <a:r>
              <a:rPr lang="en-IN" dirty="0"/>
              <a:t>So, let us look at how the acquire function is implemented in.. So, let us look at how xv6 is implementing locks. </a:t>
            </a:r>
          </a:p>
        </p:txBody>
      </p:sp>
    </p:spTree>
    <p:extLst>
      <p:ext uri="{BB962C8B-B14F-4D97-AF65-F5344CB8AC3E}">
        <p14:creationId xmlns:p14="http://schemas.microsoft.com/office/powerpoint/2010/main" val="2948196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596055" y="1305948"/>
            <a:ext cx="10515600" cy="4246103"/>
          </a:xfrm>
        </p:spPr>
        <p:txBody>
          <a:bodyPr>
            <a:normAutofit/>
          </a:bodyPr>
          <a:lstStyle/>
          <a:p>
            <a:r>
              <a:rPr lang="en-US" sz="1400" b="1" i="0" u="none" strike="noStrike" baseline="0" dirty="0">
                <a:solidFill>
                  <a:srgbClr val="C00000"/>
                </a:solidFill>
                <a:latin typeface="Times New Roman" panose="02020603050405020304" pitchFamily="18" charset="0"/>
              </a:rPr>
              <a:t>	</a:t>
            </a:r>
            <a:br>
              <a:rPr lang="en-US" sz="1400" b="1" i="0" u="none" strike="noStrike" baseline="0" dirty="0">
                <a:solidFill>
                  <a:srgbClr val="C00000"/>
                </a:solidFill>
                <a:latin typeface="Times New Roman" panose="02020603050405020304" pitchFamily="18" charset="0"/>
              </a:rPr>
            </a:br>
            <a:endParaRPr lang="en-IN" sz="1400" b="1" dirty="0">
              <a:solidFill>
                <a:srgbClr val="C00000"/>
              </a:solidFill>
            </a:endParaRPr>
          </a:p>
        </p:txBody>
      </p:sp>
      <p:sp>
        <p:nvSpPr>
          <p:cNvPr id="16" name="TextBox 15">
            <a:extLst>
              <a:ext uri="{FF2B5EF4-FFF2-40B4-BE49-F238E27FC236}">
                <a16:creationId xmlns:a16="http://schemas.microsoft.com/office/drawing/2014/main" id="{5A678F36-16B4-43DF-8A52-DF143450E332}"/>
              </a:ext>
            </a:extLst>
          </p:cNvPr>
          <p:cNvSpPr txBox="1"/>
          <p:nvPr/>
        </p:nvSpPr>
        <p:spPr>
          <a:xfrm>
            <a:off x="1080345" y="464992"/>
            <a:ext cx="7245626" cy="6370975"/>
          </a:xfrm>
          <a:prstGeom prst="rect">
            <a:avLst/>
          </a:prstGeom>
          <a:noFill/>
        </p:spPr>
        <p:txBody>
          <a:bodyPr wrap="square">
            <a:spAutoFit/>
          </a:bodyPr>
          <a:lstStyle/>
          <a:p>
            <a:pPr algn="l"/>
            <a:r>
              <a:rPr lang="en-IN" sz="1700" b="0" i="0" u="none" strike="noStrike" baseline="0" dirty="0">
                <a:latin typeface="LucidaSans-Typewriter83"/>
              </a:rPr>
              <a:t>1600 // Release the lock.</a:t>
            </a:r>
          </a:p>
          <a:p>
            <a:pPr algn="l"/>
            <a:r>
              <a:rPr lang="en-IN" sz="1700" b="0" i="0" u="none" strike="noStrike" baseline="0" dirty="0">
                <a:latin typeface="LucidaSans-Typewriter83"/>
              </a:rPr>
              <a:t>1601 void</a:t>
            </a:r>
          </a:p>
          <a:p>
            <a:pPr algn="l"/>
            <a:r>
              <a:rPr lang="en-US" sz="1700" b="0" i="0" u="none" strike="noStrike" baseline="0" dirty="0">
                <a:latin typeface="LucidaSans-Typewriter83"/>
              </a:rPr>
              <a:t>1602 release(struct spinlock *</a:t>
            </a:r>
            <a:r>
              <a:rPr lang="en-US" sz="1700" b="0" i="0" u="none" strike="noStrike" baseline="0" dirty="0" err="1">
                <a:latin typeface="LucidaSans-Typewriter83"/>
              </a:rPr>
              <a:t>lk</a:t>
            </a:r>
            <a:r>
              <a:rPr lang="en-US" sz="1700" b="0" i="0" u="none" strike="noStrike" baseline="0" dirty="0">
                <a:latin typeface="LucidaSans-Typewriter83"/>
              </a:rPr>
              <a:t>)</a:t>
            </a:r>
          </a:p>
          <a:p>
            <a:pPr algn="l"/>
            <a:r>
              <a:rPr lang="en-IN" sz="1700" b="0" i="0" u="none" strike="noStrike" baseline="0" dirty="0">
                <a:latin typeface="LucidaSans-Typewriter83"/>
              </a:rPr>
              <a:t>1603 {</a:t>
            </a:r>
          </a:p>
          <a:p>
            <a:pPr algn="l"/>
            <a:r>
              <a:rPr lang="en-IN" sz="1700" b="0" i="0" u="none" strike="noStrike" baseline="0" dirty="0">
                <a:latin typeface="LucidaSans-Typewriter83"/>
              </a:rPr>
              <a:t>1604 if(!holding(</a:t>
            </a:r>
            <a:r>
              <a:rPr lang="en-IN" sz="1700" b="0" i="0" u="none" strike="noStrike" baseline="0" dirty="0" err="1">
                <a:latin typeface="LucidaSans-Typewriter83"/>
              </a:rPr>
              <a:t>lk</a:t>
            </a:r>
            <a:r>
              <a:rPr lang="en-IN" sz="1700" b="0" i="0" u="none" strike="noStrike" baseline="0" dirty="0">
                <a:latin typeface="LucidaSans-Typewriter83"/>
              </a:rPr>
              <a:t>))</a:t>
            </a:r>
          </a:p>
          <a:p>
            <a:pPr algn="l"/>
            <a:r>
              <a:rPr lang="en-IN" sz="1700" b="0" i="0" u="none" strike="noStrike" baseline="0" dirty="0">
                <a:latin typeface="LucidaSans-Typewriter83"/>
              </a:rPr>
              <a:t>1605 panic("release");</a:t>
            </a:r>
          </a:p>
          <a:p>
            <a:pPr algn="l"/>
            <a:r>
              <a:rPr lang="en-IN" sz="1700" b="0" i="0" u="none" strike="noStrike" baseline="0" dirty="0">
                <a:latin typeface="LucidaSans-Typewriter83"/>
              </a:rPr>
              <a:t>1606</a:t>
            </a:r>
          </a:p>
          <a:p>
            <a:pPr algn="l"/>
            <a:r>
              <a:rPr lang="da-DK" sz="1700" b="0" i="0" u="none" strike="noStrike" baseline="0" dirty="0">
                <a:latin typeface="LucidaSans-Typewriter83"/>
              </a:rPr>
              <a:t>1607 lk−&gt;pcs[0] = 0;</a:t>
            </a:r>
          </a:p>
          <a:p>
            <a:pPr algn="l"/>
            <a:r>
              <a:rPr lang="en-IN" sz="1700" b="0" i="0" u="none" strike="noStrike" baseline="0" dirty="0">
                <a:latin typeface="LucidaSans-Typewriter83"/>
              </a:rPr>
              <a:t>1608 </a:t>
            </a:r>
            <a:r>
              <a:rPr lang="en-IN" sz="1700" b="0" i="0" u="none" strike="noStrike" baseline="0" dirty="0" err="1">
                <a:latin typeface="LucidaSans-Typewriter83"/>
              </a:rPr>
              <a:t>lk</a:t>
            </a:r>
            <a:r>
              <a:rPr lang="en-IN" sz="1700" b="0" i="0" u="none" strike="noStrike" baseline="0" dirty="0">
                <a:latin typeface="LucidaSans-Typewriter83"/>
              </a:rPr>
              <a:t>−&gt;</a:t>
            </a:r>
            <a:r>
              <a:rPr lang="en-IN" sz="1700" b="0" i="0" u="none" strike="noStrike" baseline="0" dirty="0" err="1">
                <a:latin typeface="LucidaSans-Typewriter83"/>
              </a:rPr>
              <a:t>cpu</a:t>
            </a:r>
            <a:r>
              <a:rPr lang="en-IN" sz="1700" b="0" i="0" u="none" strike="noStrike" baseline="0" dirty="0">
                <a:latin typeface="LucidaSans-Typewriter83"/>
              </a:rPr>
              <a:t> = 0;</a:t>
            </a:r>
          </a:p>
          <a:p>
            <a:pPr algn="l"/>
            <a:r>
              <a:rPr lang="en-IN" sz="1700" b="0" i="0" u="none" strike="noStrike" baseline="0" dirty="0">
                <a:latin typeface="LucidaSans-Typewriter83"/>
              </a:rPr>
              <a:t>1609</a:t>
            </a:r>
          </a:p>
          <a:p>
            <a:pPr algn="l"/>
            <a:r>
              <a:rPr lang="en-US" sz="1700" b="0" i="0" u="none" strike="noStrike" baseline="0" dirty="0">
                <a:latin typeface="LucidaSans-Typewriter83"/>
              </a:rPr>
              <a:t>1610 // Tell the C compiler and the processor to not move loads or stores</a:t>
            </a:r>
          </a:p>
          <a:p>
            <a:pPr algn="l"/>
            <a:r>
              <a:rPr lang="en-US" sz="1700" b="0" i="0" u="none" strike="noStrike" baseline="0" dirty="0">
                <a:latin typeface="LucidaSans-Typewriter83"/>
              </a:rPr>
              <a:t>1611 // past this point, to ensure that all the stores in the critical</a:t>
            </a:r>
          </a:p>
          <a:p>
            <a:pPr algn="l"/>
            <a:r>
              <a:rPr lang="en-US" sz="1700" b="0" i="0" u="none" strike="noStrike" baseline="0" dirty="0">
                <a:latin typeface="LucidaSans-Typewriter83"/>
              </a:rPr>
              <a:t>1612 // section are visible to other cores before the lock is released.</a:t>
            </a:r>
          </a:p>
          <a:p>
            <a:pPr algn="l"/>
            <a:r>
              <a:rPr lang="en-US" sz="1700" b="0" i="0" u="none" strike="noStrike" baseline="0" dirty="0">
                <a:latin typeface="LucidaSans-Typewriter83"/>
              </a:rPr>
              <a:t>1613 // Both the C compiler and the hardware may re−order loads and</a:t>
            </a:r>
          </a:p>
          <a:p>
            <a:pPr algn="l"/>
            <a:r>
              <a:rPr lang="en-US" sz="1700" b="0" i="0" u="none" strike="noStrike" baseline="0" dirty="0">
                <a:latin typeface="LucidaSans-Typewriter83"/>
              </a:rPr>
              <a:t>1614 // stores; __</a:t>
            </a:r>
            <a:r>
              <a:rPr lang="en-US" sz="1700" b="0" i="0" u="none" strike="noStrike" baseline="0" dirty="0" err="1">
                <a:latin typeface="LucidaSans-Typewriter83"/>
              </a:rPr>
              <a:t>sync_synchronize</a:t>
            </a:r>
            <a:r>
              <a:rPr lang="en-US" sz="1700" b="0" i="0" u="none" strike="noStrike" baseline="0" dirty="0">
                <a:latin typeface="LucidaSans-Typewriter83"/>
              </a:rPr>
              <a:t>() tells them both not to.</a:t>
            </a:r>
          </a:p>
          <a:p>
            <a:pPr algn="l"/>
            <a:r>
              <a:rPr lang="en-IN" sz="1700" b="0" i="0" u="none" strike="noStrike" baseline="0" dirty="0">
                <a:latin typeface="LucidaSans-Typewriter83"/>
              </a:rPr>
              <a:t>1615 __</a:t>
            </a:r>
            <a:r>
              <a:rPr lang="en-IN" sz="1700" b="0" i="0" u="none" strike="noStrike" baseline="0" dirty="0" err="1">
                <a:latin typeface="LucidaSans-Typewriter83"/>
              </a:rPr>
              <a:t>sync_synchronize</a:t>
            </a:r>
            <a:r>
              <a:rPr lang="en-IN" sz="1700" b="0" i="0" u="none" strike="noStrike" baseline="0" dirty="0">
                <a:latin typeface="LucidaSans-Typewriter83"/>
              </a:rPr>
              <a:t>();</a:t>
            </a:r>
          </a:p>
          <a:p>
            <a:pPr algn="l"/>
            <a:r>
              <a:rPr lang="en-IN" sz="1700" b="0" i="0" u="none" strike="noStrike" baseline="0" dirty="0">
                <a:latin typeface="LucidaSans-Typewriter83"/>
              </a:rPr>
              <a:t>1616</a:t>
            </a:r>
          </a:p>
          <a:p>
            <a:pPr algn="l"/>
            <a:r>
              <a:rPr lang="en-US" sz="1700" b="0" i="0" u="none" strike="noStrike" baseline="0" dirty="0">
                <a:latin typeface="LucidaSans-Typewriter83"/>
              </a:rPr>
              <a:t>1617 // Release the lock, equivalent to </a:t>
            </a:r>
            <a:r>
              <a:rPr lang="en-US" sz="1700" b="0" i="0" u="none" strike="noStrike" baseline="0" dirty="0" err="1">
                <a:latin typeface="LucidaSans-Typewriter83"/>
              </a:rPr>
              <a:t>lk</a:t>
            </a:r>
            <a:r>
              <a:rPr lang="en-US" sz="1700" b="0" i="0" u="none" strike="noStrike" baseline="0" dirty="0">
                <a:latin typeface="LucidaSans-Typewriter83"/>
              </a:rPr>
              <a:t>−&gt;locked = 0.</a:t>
            </a:r>
          </a:p>
          <a:p>
            <a:pPr algn="l"/>
            <a:r>
              <a:rPr lang="en-US" sz="1700" b="0" i="0" u="none" strike="noStrike" baseline="0" dirty="0">
                <a:latin typeface="LucidaSans-Typewriter83"/>
              </a:rPr>
              <a:t>1618 // This code can’t use a C assignment, since it might</a:t>
            </a:r>
          </a:p>
          <a:p>
            <a:pPr algn="l"/>
            <a:r>
              <a:rPr lang="en-US" sz="1700" b="0" i="0" u="none" strike="noStrike" baseline="0" dirty="0">
                <a:latin typeface="LucidaSans-Typewriter83"/>
              </a:rPr>
              <a:t>1619 // not be atomic. A real OS would use C atomics here.</a:t>
            </a:r>
          </a:p>
          <a:p>
            <a:pPr algn="l"/>
            <a:r>
              <a:rPr lang="en-US" sz="1700" b="0" i="0" u="none" strike="noStrike" baseline="0" dirty="0">
                <a:latin typeface="LucidaSans-Typewriter83"/>
              </a:rPr>
              <a:t>1620 </a:t>
            </a:r>
            <a:r>
              <a:rPr lang="en-US" sz="1700" b="0" i="0" u="none" strike="noStrike" baseline="0" dirty="0" err="1">
                <a:latin typeface="LucidaSans-Typewriter83"/>
              </a:rPr>
              <a:t>asm</a:t>
            </a:r>
            <a:r>
              <a:rPr lang="en-US" sz="1700" b="0" i="0" u="none" strike="noStrike" baseline="0" dirty="0">
                <a:latin typeface="LucidaSans-Typewriter83"/>
              </a:rPr>
              <a:t> volatile("</a:t>
            </a:r>
            <a:r>
              <a:rPr lang="en-US" sz="1700" b="0" i="0" u="none" strike="noStrike" baseline="0" dirty="0" err="1">
                <a:latin typeface="LucidaSans-Typewriter83"/>
              </a:rPr>
              <a:t>movl</a:t>
            </a:r>
            <a:r>
              <a:rPr lang="en-US" sz="1700" b="0" i="0" u="none" strike="noStrike" baseline="0" dirty="0">
                <a:latin typeface="LucidaSans-Typewriter83"/>
              </a:rPr>
              <a:t> $0, %0" : "+m" (</a:t>
            </a:r>
            <a:r>
              <a:rPr lang="en-US" sz="1700" b="0" i="0" u="none" strike="noStrike" baseline="0" dirty="0" err="1">
                <a:latin typeface="LucidaSans-Typewriter83"/>
              </a:rPr>
              <a:t>lk</a:t>
            </a:r>
            <a:r>
              <a:rPr lang="en-US" sz="1700" b="0" i="0" u="none" strike="noStrike" baseline="0" dirty="0">
                <a:latin typeface="LucidaSans-Typewriter83"/>
              </a:rPr>
              <a:t>−&gt;locked) : );</a:t>
            </a:r>
          </a:p>
          <a:p>
            <a:pPr algn="l"/>
            <a:r>
              <a:rPr lang="en-IN" sz="1700" b="0" i="0" u="none" strike="noStrike" baseline="0" dirty="0">
                <a:latin typeface="LucidaSans-Typewriter83"/>
              </a:rPr>
              <a:t>1621</a:t>
            </a:r>
          </a:p>
          <a:p>
            <a:pPr algn="l"/>
            <a:r>
              <a:rPr lang="en-IN" sz="1700" b="0" i="0" u="none" strike="noStrike" baseline="0" dirty="0">
                <a:latin typeface="LucidaSans-Typewriter83"/>
              </a:rPr>
              <a:t>1622 </a:t>
            </a:r>
            <a:r>
              <a:rPr lang="en-IN" sz="1700" b="0" i="0" u="none" strike="noStrike" baseline="0" dirty="0" err="1">
                <a:latin typeface="LucidaSans-Typewriter83"/>
              </a:rPr>
              <a:t>popcli</a:t>
            </a:r>
            <a:r>
              <a:rPr lang="en-IN" sz="1700" b="0" i="0" u="none" strike="noStrike" baseline="0" dirty="0">
                <a:latin typeface="LucidaSans-Typewriter83"/>
              </a:rPr>
              <a:t>();</a:t>
            </a:r>
          </a:p>
          <a:p>
            <a:pPr algn="l"/>
            <a:r>
              <a:rPr lang="en-IN" sz="1700" b="0" i="0" u="none" strike="noStrike" baseline="0" dirty="0">
                <a:latin typeface="LucidaSans-Typewriter83"/>
              </a:rPr>
              <a:t>1623 }</a:t>
            </a:r>
            <a:endParaRPr lang="en-IN" sz="1700" dirty="0"/>
          </a:p>
        </p:txBody>
      </p:sp>
    </p:spTree>
    <p:extLst>
      <p:ext uri="{BB962C8B-B14F-4D97-AF65-F5344CB8AC3E}">
        <p14:creationId xmlns:p14="http://schemas.microsoft.com/office/powerpoint/2010/main" val="147814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grpSp>
        <p:nvGrpSpPr>
          <p:cNvPr id="16" name="Group 15">
            <a:extLst>
              <a:ext uri="{FF2B5EF4-FFF2-40B4-BE49-F238E27FC236}">
                <a16:creationId xmlns:a16="http://schemas.microsoft.com/office/drawing/2014/main" id="{A65913B1-796D-452B-B6F7-FA017C320CEB}"/>
              </a:ext>
            </a:extLst>
          </p:cNvPr>
          <p:cNvGrpSpPr/>
          <p:nvPr/>
        </p:nvGrpSpPr>
        <p:grpSpPr>
          <a:xfrm>
            <a:off x="886576" y="683770"/>
            <a:ext cx="9595557" cy="5588667"/>
            <a:chOff x="4088553" y="2191610"/>
            <a:chExt cx="11897640" cy="7813423"/>
          </a:xfrm>
        </p:grpSpPr>
        <p:grpSp>
          <p:nvGrpSpPr>
            <p:cNvPr id="17" name="object 2">
              <a:extLst>
                <a:ext uri="{FF2B5EF4-FFF2-40B4-BE49-F238E27FC236}">
                  <a16:creationId xmlns:a16="http://schemas.microsoft.com/office/drawing/2014/main" id="{4C318F9E-21FC-44FE-9DA5-54E613AD9E46}"/>
                </a:ext>
              </a:extLst>
            </p:cNvPr>
            <p:cNvGrpSpPr/>
            <p:nvPr/>
          </p:nvGrpSpPr>
          <p:grpSpPr>
            <a:xfrm>
              <a:off x="7146266" y="6472642"/>
              <a:ext cx="1424940" cy="2124075"/>
              <a:chOff x="7146266" y="6472642"/>
              <a:chExt cx="1424940" cy="2124075"/>
            </a:xfrm>
          </p:grpSpPr>
          <p:sp>
            <p:nvSpPr>
              <p:cNvPr id="43" name="object 3">
                <a:extLst>
                  <a:ext uri="{FF2B5EF4-FFF2-40B4-BE49-F238E27FC236}">
                    <a16:creationId xmlns:a16="http://schemas.microsoft.com/office/drawing/2014/main" id="{2D642FF3-A199-497B-8CA0-EE0E0950D95B}"/>
                  </a:ext>
                </a:extLst>
              </p:cNvPr>
              <p:cNvSpPr/>
              <p:nvPr/>
            </p:nvSpPr>
            <p:spPr>
              <a:xfrm>
                <a:off x="7167208" y="6493584"/>
                <a:ext cx="1383030" cy="2007235"/>
              </a:xfrm>
              <a:custGeom>
                <a:avLst/>
                <a:gdLst/>
                <a:ahLst/>
                <a:cxnLst/>
                <a:rect l="l" t="t" r="r" b="b"/>
                <a:pathLst>
                  <a:path w="1383029" h="2007234">
                    <a:moveTo>
                      <a:pt x="179435" y="2007041"/>
                    </a:moveTo>
                    <a:lnTo>
                      <a:pt x="156317" y="1963495"/>
                    </a:lnTo>
                    <a:lnTo>
                      <a:pt x="129799" y="1905855"/>
                    </a:lnTo>
                    <a:lnTo>
                      <a:pt x="102697" y="1839594"/>
                    </a:lnTo>
                    <a:lnTo>
                      <a:pt x="89329" y="1803402"/>
                    </a:lnTo>
                    <a:lnTo>
                      <a:pt x="76299" y="1765261"/>
                    </a:lnTo>
                    <a:lnTo>
                      <a:pt x="63767" y="1725239"/>
                    </a:lnTo>
                    <a:lnTo>
                      <a:pt x="51895" y="1683404"/>
                    </a:lnTo>
                    <a:lnTo>
                      <a:pt x="40843" y="1639825"/>
                    </a:lnTo>
                    <a:lnTo>
                      <a:pt x="30774" y="1594571"/>
                    </a:lnTo>
                    <a:lnTo>
                      <a:pt x="21847" y="1547711"/>
                    </a:lnTo>
                    <a:lnTo>
                      <a:pt x="14225" y="1499312"/>
                    </a:lnTo>
                    <a:lnTo>
                      <a:pt x="8068" y="1449443"/>
                    </a:lnTo>
                    <a:lnTo>
                      <a:pt x="3537" y="1398173"/>
                    </a:lnTo>
                    <a:lnTo>
                      <a:pt x="794" y="1345570"/>
                    </a:lnTo>
                    <a:lnTo>
                      <a:pt x="0" y="1291703"/>
                    </a:lnTo>
                    <a:lnTo>
                      <a:pt x="1315" y="1236641"/>
                    </a:lnTo>
                    <a:lnTo>
                      <a:pt x="4902" y="1180451"/>
                    </a:lnTo>
                    <a:lnTo>
                      <a:pt x="10921" y="1123204"/>
                    </a:lnTo>
                    <a:lnTo>
                      <a:pt x="19533" y="1064966"/>
                    </a:lnTo>
                    <a:lnTo>
                      <a:pt x="30899" y="1005806"/>
                    </a:lnTo>
                    <a:lnTo>
                      <a:pt x="45182" y="945794"/>
                    </a:lnTo>
                    <a:lnTo>
                      <a:pt x="62541" y="884998"/>
                    </a:lnTo>
                    <a:lnTo>
                      <a:pt x="83138" y="823485"/>
                    </a:lnTo>
                    <a:lnTo>
                      <a:pt x="392935" y="398472"/>
                    </a:lnTo>
                    <a:lnTo>
                      <a:pt x="827880" y="148326"/>
                    </a:lnTo>
                    <a:lnTo>
                      <a:pt x="1215400" y="29888"/>
                    </a:lnTo>
                    <a:lnTo>
                      <a:pt x="1382923" y="0"/>
                    </a:lnTo>
                  </a:path>
                </a:pathLst>
              </a:custGeom>
              <a:ln w="41883">
                <a:solidFill>
                  <a:srgbClr val="669C35"/>
                </a:solidFill>
                <a:prstDash val="lgDash"/>
              </a:ln>
            </p:spPr>
            <p:txBody>
              <a:bodyPr wrap="square" lIns="0" tIns="0" rIns="0" bIns="0" rtlCol="0"/>
              <a:lstStyle/>
              <a:p>
                <a:endParaRPr/>
              </a:p>
            </p:txBody>
          </p:sp>
          <p:sp>
            <p:nvSpPr>
              <p:cNvPr id="44" name="object 4">
                <a:extLst>
                  <a:ext uri="{FF2B5EF4-FFF2-40B4-BE49-F238E27FC236}">
                    <a16:creationId xmlns:a16="http://schemas.microsoft.com/office/drawing/2014/main" id="{DC8C443D-A99B-4905-819A-260229F62CAA}"/>
                  </a:ext>
                </a:extLst>
              </p:cNvPr>
              <p:cNvSpPr/>
              <p:nvPr/>
            </p:nvSpPr>
            <p:spPr>
              <a:xfrm>
                <a:off x="7238005" y="8400404"/>
                <a:ext cx="164465" cy="196850"/>
              </a:xfrm>
              <a:custGeom>
                <a:avLst/>
                <a:gdLst/>
                <a:ahLst/>
                <a:cxnLst/>
                <a:rect l="l" t="t" r="r" b="b"/>
                <a:pathLst>
                  <a:path w="164465" h="196850">
                    <a:moveTo>
                      <a:pt x="152296" y="0"/>
                    </a:moveTo>
                    <a:lnTo>
                      <a:pt x="98157" y="82091"/>
                    </a:lnTo>
                    <a:lnTo>
                      <a:pt x="0" y="88036"/>
                    </a:lnTo>
                    <a:lnTo>
                      <a:pt x="164184" y="196314"/>
                    </a:lnTo>
                    <a:lnTo>
                      <a:pt x="152296" y="0"/>
                    </a:lnTo>
                    <a:close/>
                  </a:path>
                </a:pathLst>
              </a:custGeom>
              <a:solidFill>
                <a:srgbClr val="669C35"/>
              </a:solidFill>
            </p:spPr>
            <p:txBody>
              <a:bodyPr wrap="square" lIns="0" tIns="0" rIns="0" bIns="0" rtlCol="0"/>
              <a:lstStyle/>
              <a:p>
                <a:endParaRPr/>
              </a:p>
            </p:txBody>
          </p:sp>
        </p:grpSp>
        <p:grpSp>
          <p:nvGrpSpPr>
            <p:cNvPr id="18" name="object 5">
              <a:extLst>
                <a:ext uri="{FF2B5EF4-FFF2-40B4-BE49-F238E27FC236}">
                  <a16:creationId xmlns:a16="http://schemas.microsoft.com/office/drawing/2014/main" id="{640541BD-5CB2-499B-AD3B-ABD1CD0876E9}"/>
                </a:ext>
              </a:extLst>
            </p:cNvPr>
            <p:cNvGrpSpPr/>
            <p:nvPr/>
          </p:nvGrpSpPr>
          <p:grpSpPr>
            <a:xfrm>
              <a:off x="7386883" y="6828214"/>
              <a:ext cx="4359086" cy="3060023"/>
              <a:chOff x="7386883" y="6828214"/>
              <a:chExt cx="4359086" cy="3060023"/>
            </a:xfrm>
          </p:grpSpPr>
          <p:sp>
            <p:nvSpPr>
              <p:cNvPr id="37" name="object 6">
                <a:extLst>
                  <a:ext uri="{FF2B5EF4-FFF2-40B4-BE49-F238E27FC236}">
                    <a16:creationId xmlns:a16="http://schemas.microsoft.com/office/drawing/2014/main" id="{3070CD78-3E46-480F-B4E2-E3FAD47527E9}"/>
                  </a:ext>
                </a:extLst>
              </p:cNvPr>
              <p:cNvSpPr/>
              <p:nvPr/>
            </p:nvSpPr>
            <p:spPr>
              <a:xfrm>
                <a:off x="9225019" y="6979539"/>
                <a:ext cx="2520950" cy="1929130"/>
              </a:xfrm>
              <a:custGeom>
                <a:avLst/>
                <a:gdLst/>
                <a:ahLst/>
                <a:cxnLst/>
                <a:rect l="l" t="t" r="r" b="b"/>
                <a:pathLst>
                  <a:path w="2520950" h="1929129">
                    <a:moveTo>
                      <a:pt x="0" y="0"/>
                    </a:moveTo>
                    <a:lnTo>
                      <a:pt x="16630" y="12727"/>
                    </a:lnTo>
                    <a:lnTo>
                      <a:pt x="2520368" y="1928892"/>
                    </a:lnTo>
                  </a:path>
                </a:pathLst>
              </a:custGeom>
              <a:ln w="41883">
                <a:solidFill>
                  <a:srgbClr val="008CB4"/>
                </a:solidFill>
              </a:ln>
            </p:spPr>
            <p:txBody>
              <a:bodyPr wrap="square" lIns="0" tIns="0" rIns="0" bIns="0" rtlCol="0"/>
              <a:lstStyle/>
              <a:p>
                <a:endParaRPr/>
              </a:p>
            </p:txBody>
          </p:sp>
          <p:sp>
            <p:nvSpPr>
              <p:cNvPr id="38" name="object 7">
                <a:extLst>
                  <a:ext uri="{FF2B5EF4-FFF2-40B4-BE49-F238E27FC236}">
                    <a16:creationId xmlns:a16="http://schemas.microsoft.com/office/drawing/2014/main" id="{B013DC47-2CEE-445E-A40C-6CF5B2B7FA08}"/>
                  </a:ext>
                </a:extLst>
              </p:cNvPr>
              <p:cNvSpPr/>
              <p:nvPr/>
            </p:nvSpPr>
            <p:spPr>
              <a:xfrm>
                <a:off x="9136878" y="6912083"/>
                <a:ext cx="193675" cy="177165"/>
              </a:xfrm>
              <a:custGeom>
                <a:avLst/>
                <a:gdLst/>
                <a:ahLst/>
                <a:cxnLst/>
                <a:rect l="l" t="t" r="r" b="b"/>
                <a:pathLst>
                  <a:path w="193675" h="177165">
                    <a:moveTo>
                      <a:pt x="0" y="0"/>
                    </a:moveTo>
                    <a:lnTo>
                      <a:pt x="86239" y="176757"/>
                    </a:lnTo>
                    <a:lnTo>
                      <a:pt x="104771" y="80182"/>
                    </a:lnTo>
                    <a:lnTo>
                      <a:pt x="193150" y="37063"/>
                    </a:lnTo>
                    <a:lnTo>
                      <a:pt x="0" y="0"/>
                    </a:lnTo>
                    <a:close/>
                  </a:path>
                </a:pathLst>
              </a:custGeom>
              <a:solidFill>
                <a:srgbClr val="008CB4"/>
              </a:solidFill>
            </p:spPr>
            <p:txBody>
              <a:bodyPr wrap="square" lIns="0" tIns="0" rIns="0" bIns="0" rtlCol="0"/>
              <a:lstStyle/>
              <a:p>
                <a:endParaRPr/>
              </a:p>
            </p:txBody>
          </p:sp>
          <p:sp>
            <p:nvSpPr>
              <p:cNvPr id="39" name="object 8">
                <a:extLst>
                  <a:ext uri="{FF2B5EF4-FFF2-40B4-BE49-F238E27FC236}">
                    <a16:creationId xmlns:a16="http://schemas.microsoft.com/office/drawing/2014/main" id="{3D343ADD-89FC-4DF1-A997-B3F935432625}"/>
                  </a:ext>
                </a:extLst>
              </p:cNvPr>
              <p:cNvSpPr/>
              <p:nvPr/>
            </p:nvSpPr>
            <p:spPr>
              <a:xfrm>
                <a:off x="8123116" y="6894741"/>
                <a:ext cx="2493010" cy="1866900"/>
              </a:xfrm>
              <a:custGeom>
                <a:avLst/>
                <a:gdLst/>
                <a:ahLst/>
                <a:cxnLst/>
                <a:rect l="l" t="t" r="r" b="b"/>
                <a:pathLst>
                  <a:path w="2493009" h="1866900">
                    <a:moveTo>
                      <a:pt x="2492572" y="0"/>
                    </a:moveTo>
                    <a:lnTo>
                      <a:pt x="2475809" y="12552"/>
                    </a:lnTo>
                    <a:lnTo>
                      <a:pt x="0" y="1866444"/>
                    </a:lnTo>
                  </a:path>
                </a:pathLst>
              </a:custGeom>
              <a:ln w="41883">
                <a:solidFill>
                  <a:srgbClr val="7B219F"/>
                </a:solidFill>
              </a:ln>
            </p:spPr>
            <p:txBody>
              <a:bodyPr wrap="square" lIns="0" tIns="0" rIns="0" bIns="0" rtlCol="0"/>
              <a:lstStyle/>
              <a:p>
                <a:endParaRPr/>
              </a:p>
            </p:txBody>
          </p:sp>
          <p:sp>
            <p:nvSpPr>
              <p:cNvPr id="40" name="object 9">
                <a:extLst>
                  <a:ext uri="{FF2B5EF4-FFF2-40B4-BE49-F238E27FC236}">
                    <a16:creationId xmlns:a16="http://schemas.microsoft.com/office/drawing/2014/main" id="{46F5947C-24A0-4EDE-8A1E-E1ECC8228423}"/>
                  </a:ext>
                </a:extLst>
              </p:cNvPr>
              <p:cNvSpPr/>
              <p:nvPr/>
            </p:nvSpPr>
            <p:spPr>
              <a:xfrm>
                <a:off x="10511009" y="6828214"/>
                <a:ext cx="193675" cy="175895"/>
              </a:xfrm>
              <a:custGeom>
                <a:avLst/>
                <a:gdLst/>
                <a:ahLst/>
                <a:cxnLst/>
                <a:rect l="l" t="t" r="r" b="b"/>
                <a:pathLst>
                  <a:path w="193675" h="175895">
                    <a:moveTo>
                      <a:pt x="193522" y="0"/>
                    </a:moveTo>
                    <a:lnTo>
                      <a:pt x="0" y="35033"/>
                    </a:lnTo>
                    <a:lnTo>
                      <a:pt x="87913" y="79079"/>
                    </a:lnTo>
                    <a:lnTo>
                      <a:pt x="105431" y="175843"/>
                    </a:lnTo>
                    <a:lnTo>
                      <a:pt x="193522" y="0"/>
                    </a:lnTo>
                    <a:close/>
                  </a:path>
                </a:pathLst>
              </a:custGeom>
              <a:solidFill>
                <a:srgbClr val="7B219F"/>
              </a:solidFill>
            </p:spPr>
            <p:txBody>
              <a:bodyPr wrap="square" lIns="0" tIns="0" rIns="0" bIns="0" rtlCol="0"/>
              <a:lstStyle/>
              <a:p>
                <a:endParaRPr/>
              </a:p>
            </p:txBody>
          </p:sp>
          <p:sp>
            <p:nvSpPr>
              <p:cNvPr id="41" name="object 10">
                <a:extLst>
                  <a:ext uri="{FF2B5EF4-FFF2-40B4-BE49-F238E27FC236}">
                    <a16:creationId xmlns:a16="http://schemas.microsoft.com/office/drawing/2014/main" id="{04FABAAA-6068-4BC8-BEC6-EA4BE9EB39C7}"/>
                  </a:ext>
                </a:extLst>
              </p:cNvPr>
              <p:cNvSpPr/>
              <p:nvPr/>
            </p:nvSpPr>
            <p:spPr>
              <a:xfrm>
                <a:off x="7386883" y="8613938"/>
                <a:ext cx="1203958" cy="1274299"/>
              </a:xfrm>
              <a:custGeom>
                <a:avLst/>
                <a:gdLst/>
                <a:ahLst/>
                <a:cxnLst/>
                <a:rect l="l" t="t" r="r" b="b"/>
                <a:pathLst>
                  <a:path w="1472565" h="1472565">
                    <a:moveTo>
                      <a:pt x="1251597" y="0"/>
                    </a:moveTo>
                    <a:lnTo>
                      <a:pt x="220869" y="0"/>
                    </a:lnTo>
                    <a:lnTo>
                      <a:pt x="176356" y="4487"/>
                    </a:lnTo>
                    <a:lnTo>
                      <a:pt x="134896" y="17357"/>
                    </a:lnTo>
                    <a:lnTo>
                      <a:pt x="97379" y="37721"/>
                    </a:lnTo>
                    <a:lnTo>
                      <a:pt x="64690" y="64691"/>
                    </a:lnTo>
                    <a:lnTo>
                      <a:pt x="37720" y="97379"/>
                    </a:lnTo>
                    <a:lnTo>
                      <a:pt x="17356" y="134897"/>
                    </a:lnTo>
                    <a:lnTo>
                      <a:pt x="4487" y="176357"/>
                    </a:lnTo>
                    <a:lnTo>
                      <a:pt x="0" y="220870"/>
                    </a:lnTo>
                    <a:lnTo>
                      <a:pt x="0" y="1251598"/>
                    </a:lnTo>
                    <a:lnTo>
                      <a:pt x="4487" y="1296111"/>
                    </a:lnTo>
                    <a:lnTo>
                      <a:pt x="17356" y="1337571"/>
                    </a:lnTo>
                    <a:lnTo>
                      <a:pt x="37720" y="1375089"/>
                    </a:lnTo>
                    <a:lnTo>
                      <a:pt x="64690" y="1407777"/>
                    </a:lnTo>
                    <a:lnTo>
                      <a:pt x="97379" y="1434747"/>
                    </a:lnTo>
                    <a:lnTo>
                      <a:pt x="134896" y="1455111"/>
                    </a:lnTo>
                    <a:lnTo>
                      <a:pt x="176356" y="1467980"/>
                    </a:lnTo>
                    <a:lnTo>
                      <a:pt x="220869" y="1472468"/>
                    </a:lnTo>
                    <a:lnTo>
                      <a:pt x="1251597" y="1472468"/>
                    </a:lnTo>
                    <a:lnTo>
                      <a:pt x="1296110" y="1467980"/>
                    </a:lnTo>
                    <a:lnTo>
                      <a:pt x="1337570" y="1455111"/>
                    </a:lnTo>
                    <a:lnTo>
                      <a:pt x="1375088" y="1434747"/>
                    </a:lnTo>
                    <a:lnTo>
                      <a:pt x="1407776" y="1407777"/>
                    </a:lnTo>
                    <a:lnTo>
                      <a:pt x="1434747" y="1375089"/>
                    </a:lnTo>
                    <a:lnTo>
                      <a:pt x="1455111" y="1337571"/>
                    </a:lnTo>
                    <a:lnTo>
                      <a:pt x="1467980" y="1296111"/>
                    </a:lnTo>
                    <a:lnTo>
                      <a:pt x="1472468" y="1251598"/>
                    </a:lnTo>
                    <a:lnTo>
                      <a:pt x="1472468" y="220870"/>
                    </a:lnTo>
                    <a:lnTo>
                      <a:pt x="1467980" y="176357"/>
                    </a:lnTo>
                    <a:lnTo>
                      <a:pt x="1455111" y="134897"/>
                    </a:lnTo>
                    <a:lnTo>
                      <a:pt x="1434747" y="97379"/>
                    </a:lnTo>
                    <a:lnTo>
                      <a:pt x="1407776" y="64691"/>
                    </a:lnTo>
                    <a:lnTo>
                      <a:pt x="1375088" y="37721"/>
                    </a:lnTo>
                    <a:lnTo>
                      <a:pt x="1337570" y="17357"/>
                    </a:lnTo>
                    <a:lnTo>
                      <a:pt x="1296110" y="4487"/>
                    </a:lnTo>
                    <a:lnTo>
                      <a:pt x="1251597" y="0"/>
                    </a:lnTo>
                    <a:close/>
                  </a:path>
                </a:pathLst>
              </a:custGeom>
              <a:solidFill>
                <a:srgbClr val="C0C0C0"/>
              </a:solidFill>
            </p:spPr>
            <p:txBody>
              <a:bodyPr wrap="square" lIns="0" tIns="0" rIns="0" bIns="0" rtlCol="0"/>
              <a:lstStyle/>
              <a:p>
                <a:endParaRPr/>
              </a:p>
            </p:txBody>
          </p:sp>
          <p:sp>
            <p:nvSpPr>
              <p:cNvPr id="42" name="object 11">
                <a:extLst>
                  <a:ext uri="{FF2B5EF4-FFF2-40B4-BE49-F238E27FC236}">
                    <a16:creationId xmlns:a16="http://schemas.microsoft.com/office/drawing/2014/main" id="{5F48B315-7499-427C-80FB-47843D893FBA}"/>
                  </a:ext>
                </a:extLst>
              </p:cNvPr>
              <p:cNvSpPr/>
              <p:nvPr/>
            </p:nvSpPr>
            <p:spPr>
              <a:xfrm>
                <a:off x="7386883" y="8613938"/>
                <a:ext cx="1203958" cy="1257616"/>
              </a:xfrm>
              <a:custGeom>
                <a:avLst/>
                <a:gdLst/>
                <a:ahLst/>
                <a:cxnLst/>
                <a:rect l="l" t="t" r="r" b="b"/>
                <a:pathLst>
                  <a:path w="1472565" h="1472565">
                    <a:moveTo>
                      <a:pt x="220870" y="0"/>
                    </a:moveTo>
                    <a:lnTo>
                      <a:pt x="1251597" y="0"/>
                    </a:lnTo>
                    <a:lnTo>
                      <a:pt x="1296110" y="4487"/>
                    </a:lnTo>
                    <a:lnTo>
                      <a:pt x="1337570" y="17357"/>
                    </a:lnTo>
                    <a:lnTo>
                      <a:pt x="1375088" y="37721"/>
                    </a:lnTo>
                    <a:lnTo>
                      <a:pt x="1407776" y="64691"/>
                    </a:lnTo>
                    <a:lnTo>
                      <a:pt x="1434747" y="97379"/>
                    </a:lnTo>
                    <a:lnTo>
                      <a:pt x="1455111" y="134897"/>
                    </a:lnTo>
                    <a:lnTo>
                      <a:pt x="1467980" y="176357"/>
                    </a:lnTo>
                    <a:lnTo>
                      <a:pt x="1472468" y="220870"/>
                    </a:lnTo>
                    <a:lnTo>
                      <a:pt x="1472468" y="1251597"/>
                    </a:lnTo>
                    <a:lnTo>
                      <a:pt x="1467980" y="1296110"/>
                    </a:lnTo>
                    <a:lnTo>
                      <a:pt x="1455111" y="1337570"/>
                    </a:lnTo>
                    <a:lnTo>
                      <a:pt x="1434747" y="1375088"/>
                    </a:lnTo>
                    <a:lnTo>
                      <a:pt x="1407776" y="1407776"/>
                    </a:lnTo>
                    <a:lnTo>
                      <a:pt x="1375088" y="1434747"/>
                    </a:lnTo>
                    <a:lnTo>
                      <a:pt x="1337570" y="1455111"/>
                    </a:lnTo>
                    <a:lnTo>
                      <a:pt x="1296110" y="1467980"/>
                    </a:lnTo>
                    <a:lnTo>
                      <a:pt x="1251597" y="1472468"/>
                    </a:lnTo>
                    <a:lnTo>
                      <a:pt x="220870" y="1472468"/>
                    </a:lnTo>
                    <a:lnTo>
                      <a:pt x="176357" y="1467980"/>
                    </a:lnTo>
                    <a:lnTo>
                      <a:pt x="134897" y="1455111"/>
                    </a:lnTo>
                    <a:lnTo>
                      <a:pt x="97379" y="1434747"/>
                    </a:lnTo>
                    <a:lnTo>
                      <a:pt x="64691" y="1407776"/>
                    </a:lnTo>
                    <a:lnTo>
                      <a:pt x="37721" y="1375088"/>
                    </a:lnTo>
                    <a:lnTo>
                      <a:pt x="17357" y="1337570"/>
                    </a:lnTo>
                    <a:lnTo>
                      <a:pt x="4487" y="1296110"/>
                    </a:lnTo>
                    <a:lnTo>
                      <a:pt x="0" y="1251597"/>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20941">
                <a:solidFill>
                  <a:srgbClr val="000000"/>
                </a:solidFill>
              </a:ln>
            </p:spPr>
            <p:txBody>
              <a:bodyPr wrap="square" lIns="0" tIns="0" rIns="0" bIns="0" rtlCol="0"/>
              <a:lstStyle/>
              <a:p>
                <a:endParaRPr/>
              </a:p>
            </p:txBody>
          </p:sp>
        </p:grpSp>
        <p:sp>
          <p:nvSpPr>
            <p:cNvPr id="19" name="object 12">
              <a:extLst>
                <a:ext uri="{FF2B5EF4-FFF2-40B4-BE49-F238E27FC236}">
                  <a16:creationId xmlns:a16="http://schemas.microsoft.com/office/drawing/2014/main" id="{114F57E5-AED5-40FB-BC68-2499642AFB32}"/>
                </a:ext>
              </a:extLst>
            </p:cNvPr>
            <p:cNvSpPr txBox="1"/>
            <p:nvPr/>
          </p:nvSpPr>
          <p:spPr>
            <a:xfrm>
              <a:off x="7504990" y="8981790"/>
              <a:ext cx="956841" cy="903625"/>
            </a:xfrm>
            <a:prstGeom prst="rect">
              <a:avLst/>
            </a:prstGeom>
          </p:spPr>
          <p:txBody>
            <a:bodyPr vert="horz" wrap="square" lIns="0" tIns="15240" rIns="0" bIns="0" rtlCol="0">
              <a:spAutoFit/>
            </a:bodyPr>
            <a:lstStyle/>
            <a:p>
              <a:pPr marL="38100">
                <a:lnSpc>
                  <a:spcPct val="100000"/>
                </a:lnSpc>
                <a:spcBef>
                  <a:spcPts val="120"/>
                </a:spcBef>
              </a:pPr>
              <a:r>
                <a:rPr lang="en-IN" sz="4100" spc="175" dirty="0">
                  <a:latin typeface="Garamond"/>
                  <a:cs typeface="Garamond"/>
                </a:rPr>
                <a:t>P</a:t>
              </a:r>
              <a:r>
                <a:rPr lang="en-IN" sz="2000" spc="175" dirty="0">
                  <a:effectLst>
                    <a:outerShdw blurRad="38100" dist="38100" dir="2700000" algn="tl">
                      <a:srgbClr val="000000">
                        <a:alpha val="43137"/>
                      </a:srgbClr>
                    </a:outerShdw>
                  </a:effectLst>
                  <a:latin typeface="Garamond"/>
                  <a:cs typeface="Garamond"/>
                </a:rPr>
                <a:t>0</a:t>
              </a:r>
              <a:endParaRPr sz="4125" baseline="-7070" dirty="0">
                <a:effectLst>
                  <a:outerShdw blurRad="38100" dist="38100" dir="2700000" algn="tl">
                    <a:srgbClr val="000000">
                      <a:alpha val="43137"/>
                    </a:srgbClr>
                  </a:outerShdw>
                </a:effectLst>
                <a:latin typeface="Garamond"/>
                <a:cs typeface="Garamond"/>
              </a:endParaRPr>
            </a:p>
          </p:txBody>
        </p:sp>
        <p:grpSp>
          <p:nvGrpSpPr>
            <p:cNvPr id="20" name="object 13">
              <a:extLst>
                <a:ext uri="{FF2B5EF4-FFF2-40B4-BE49-F238E27FC236}">
                  <a16:creationId xmlns:a16="http://schemas.microsoft.com/office/drawing/2014/main" id="{1A88834E-D5C8-4991-A2F0-6F0BFC7B5B73}"/>
                </a:ext>
              </a:extLst>
            </p:cNvPr>
            <p:cNvGrpSpPr/>
            <p:nvPr/>
          </p:nvGrpSpPr>
          <p:grpSpPr>
            <a:xfrm>
              <a:off x="11583417" y="8613942"/>
              <a:ext cx="1082038" cy="1391091"/>
              <a:chOff x="11583417" y="8613942"/>
              <a:chExt cx="1082038" cy="1391091"/>
            </a:xfrm>
          </p:grpSpPr>
          <p:sp>
            <p:nvSpPr>
              <p:cNvPr id="35" name="object 14">
                <a:extLst>
                  <a:ext uri="{FF2B5EF4-FFF2-40B4-BE49-F238E27FC236}">
                    <a16:creationId xmlns:a16="http://schemas.microsoft.com/office/drawing/2014/main" id="{17C472FA-FBC2-46E1-9F03-2C0127704F85}"/>
                  </a:ext>
                </a:extLst>
              </p:cNvPr>
              <p:cNvSpPr/>
              <p:nvPr/>
            </p:nvSpPr>
            <p:spPr>
              <a:xfrm>
                <a:off x="11583417" y="8613942"/>
                <a:ext cx="1066120" cy="1337203"/>
              </a:xfrm>
              <a:custGeom>
                <a:avLst/>
                <a:gdLst/>
                <a:ahLst/>
                <a:cxnLst/>
                <a:rect l="l" t="t" r="r" b="b"/>
                <a:pathLst>
                  <a:path w="1472565" h="1472565">
                    <a:moveTo>
                      <a:pt x="1251595" y="0"/>
                    </a:moveTo>
                    <a:lnTo>
                      <a:pt x="220872" y="0"/>
                    </a:lnTo>
                    <a:lnTo>
                      <a:pt x="176358" y="4487"/>
                    </a:lnTo>
                    <a:lnTo>
                      <a:pt x="134898" y="17357"/>
                    </a:lnTo>
                    <a:lnTo>
                      <a:pt x="97380" y="37721"/>
                    </a:lnTo>
                    <a:lnTo>
                      <a:pt x="64691" y="64691"/>
                    </a:lnTo>
                    <a:lnTo>
                      <a:pt x="37721" y="97379"/>
                    </a:lnTo>
                    <a:lnTo>
                      <a:pt x="17357" y="134897"/>
                    </a:lnTo>
                    <a:lnTo>
                      <a:pt x="4487" y="176357"/>
                    </a:lnTo>
                    <a:lnTo>
                      <a:pt x="0" y="220870"/>
                    </a:lnTo>
                    <a:lnTo>
                      <a:pt x="0" y="1251598"/>
                    </a:lnTo>
                    <a:lnTo>
                      <a:pt x="4487" y="1296111"/>
                    </a:lnTo>
                    <a:lnTo>
                      <a:pt x="17357" y="1337571"/>
                    </a:lnTo>
                    <a:lnTo>
                      <a:pt x="37721" y="1375089"/>
                    </a:lnTo>
                    <a:lnTo>
                      <a:pt x="64691" y="1407777"/>
                    </a:lnTo>
                    <a:lnTo>
                      <a:pt x="97380" y="1434747"/>
                    </a:lnTo>
                    <a:lnTo>
                      <a:pt x="134898" y="1455111"/>
                    </a:lnTo>
                    <a:lnTo>
                      <a:pt x="176358" y="1467980"/>
                    </a:lnTo>
                    <a:lnTo>
                      <a:pt x="220872" y="1472468"/>
                    </a:lnTo>
                    <a:lnTo>
                      <a:pt x="1251595" y="1472468"/>
                    </a:lnTo>
                    <a:lnTo>
                      <a:pt x="1296109" y="1467980"/>
                    </a:lnTo>
                    <a:lnTo>
                      <a:pt x="1337569" y="1455111"/>
                    </a:lnTo>
                    <a:lnTo>
                      <a:pt x="1375087" y="1434747"/>
                    </a:lnTo>
                    <a:lnTo>
                      <a:pt x="1407776" y="1407777"/>
                    </a:lnTo>
                    <a:lnTo>
                      <a:pt x="1434746" y="1375089"/>
                    </a:lnTo>
                    <a:lnTo>
                      <a:pt x="1455111" y="1337571"/>
                    </a:lnTo>
                    <a:lnTo>
                      <a:pt x="1467980" y="1296111"/>
                    </a:lnTo>
                    <a:lnTo>
                      <a:pt x="1472468" y="1251598"/>
                    </a:lnTo>
                    <a:lnTo>
                      <a:pt x="1472468" y="220870"/>
                    </a:lnTo>
                    <a:lnTo>
                      <a:pt x="1467980" y="176357"/>
                    </a:lnTo>
                    <a:lnTo>
                      <a:pt x="1455111" y="134897"/>
                    </a:lnTo>
                    <a:lnTo>
                      <a:pt x="1434746" y="97379"/>
                    </a:lnTo>
                    <a:lnTo>
                      <a:pt x="1407776" y="64691"/>
                    </a:lnTo>
                    <a:lnTo>
                      <a:pt x="1375087" y="37721"/>
                    </a:lnTo>
                    <a:lnTo>
                      <a:pt x="1337569" y="17357"/>
                    </a:lnTo>
                    <a:lnTo>
                      <a:pt x="1296109" y="4487"/>
                    </a:lnTo>
                    <a:lnTo>
                      <a:pt x="1251595" y="0"/>
                    </a:lnTo>
                    <a:close/>
                  </a:path>
                </a:pathLst>
              </a:custGeom>
              <a:solidFill>
                <a:srgbClr val="C0C0C0"/>
              </a:solidFill>
            </p:spPr>
            <p:txBody>
              <a:bodyPr wrap="square" lIns="0" tIns="0" rIns="0" bIns="0" rtlCol="0"/>
              <a:lstStyle/>
              <a:p>
                <a:endParaRPr dirty="0"/>
              </a:p>
            </p:txBody>
          </p:sp>
          <p:sp>
            <p:nvSpPr>
              <p:cNvPr id="36" name="object 15">
                <a:extLst>
                  <a:ext uri="{FF2B5EF4-FFF2-40B4-BE49-F238E27FC236}">
                    <a16:creationId xmlns:a16="http://schemas.microsoft.com/office/drawing/2014/main" id="{C30EFE26-80C5-4076-B92E-527AB371AA9F}"/>
                  </a:ext>
                </a:extLst>
              </p:cNvPr>
              <p:cNvSpPr/>
              <p:nvPr/>
            </p:nvSpPr>
            <p:spPr>
              <a:xfrm>
                <a:off x="11583417" y="8688049"/>
                <a:ext cx="1082038" cy="1316984"/>
              </a:xfrm>
              <a:custGeom>
                <a:avLst/>
                <a:gdLst/>
                <a:ahLst/>
                <a:cxnLst/>
                <a:rect l="l" t="t" r="r" b="b"/>
                <a:pathLst>
                  <a:path w="1472565" h="1472565">
                    <a:moveTo>
                      <a:pt x="220870" y="0"/>
                    </a:moveTo>
                    <a:lnTo>
                      <a:pt x="1251597" y="0"/>
                    </a:lnTo>
                    <a:lnTo>
                      <a:pt x="1296110" y="4487"/>
                    </a:lnTo>
                    <a:lnTo>
                      <a:pt x="1337570" y="17357"/>
                    </a:lnTo>
                    <a:lnTo>
                      <a:pt x="1375088" y="37721"/>
                    </a:lnTo>
                    <a:lnTo>
                      <a:pt x="1407776" y="64691"/>
                    </a:lnTo>
                    <a:lnTo>
                      <a:pt x="1434747" y="97379"/>
                    </a:lnTo>
                    <a:lnTo>
                      <a:pt x="1455111" y="134897"/>
                    </a:lnTo>
                    <a:lnTo>
                      <a:pt x="1467980" y="176357"/>
                    </a:lnTo>
                    <a:lnTo>
                      <a:pt x="1472468" y="220870"/>
                    </a:lnTo>
                    <a:lnTo>
                      <a:pt x="1472468" y="1251597"/>
                    </a:lnTo>
                    <a:lnTo>
                      <a:pt x="1467980" y="1296110"/>
                    </a:lnTo>
                    <a:lnTo>
                      <a:pt x="1455111" y="1337570"/>
                    </a:lnTo>
                    <a:lnTo>
                      <a:pt x="1434747" y="1375088"/>
                    </a:lnTo>
                    <a:lnTo>
                      <a:pt x="1407776" y="1407776"/>
                    </a:lnTo>
                    <a:lnTo>
                      <a:pt x="1375088" y="1434747"/>
                    </a:lnTo>
                    <a:lnTo>
                      <a:pt x="1337570" y="1455111"/>
                    </a:lnTo>
                    <a:lnTo>
                      <a:pt x="1296110" y="1467980"/>
                    </a:lnTo>
                    <a:lnTo>
                      <a:pt x="1251597" y="1472468"/>
                    </a:lnTo>
                    <a:lnTo>
                      <a:pt x="220870" y="1472468"/>
                    </a:lnTo>
                    <a:lnTo>
                      <a:pt x="176357" y="1467980"/>
                    </a:lnTo>
                    <a:lnTo>
                      <a:pt x="134897" y="1455111"/>
                    </a:lnTo>
                    <a:lnTo>
                      <a:pt x="97379" y="1434747"/>
                    </a:lnTo>
                    <a:lnTo>
                      <a:pt x="64691" y="1407776"/>
                    </a:lnTo>
                    <a:lnTo>
                      <a:pt x="37721" y="1375088"/>
                    </a:lnTo>
                    <a:lnTo>
                      <a:pt x="17357" y="1337570"/>
                    </a:lnTo>
                    <a:lnTo>
                      <a:pt x="4487" y="1296110"/>
                    </a:lnTo>
                    <a:lnTo>
                      <a:pt x="0" y="1251597"/>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20941">
                <a:solidFill>
                  <a:srgbClr val="000000"/>
                </a:solidFill>
              </a:ln>
            </p:spPr>
            <p:txBody>
              <a:bodyPr wrap="square" lIns="0" tIns="0" rIns="0" bIns="0" rtlCol="0"/>
              <a:lstStyle/>
              <a:p>
                <a:endParaRPr/>
              </a:p>
            </p:txBody>
          </p:sp>
        </p:grpSp>
        <p:sp>
          <p:nvSpPr>
            <p:cNvPr id="21" name="object 16">
              <a:extLst>
                <a:ext uri="{FF2B5EF4-FFF2-40B4-BE49-F238E27FC236}">
                  <a16:creationId xmlns:a16="http://schemas.microsoft.com/office/drawing/2014/main" id="{009B9C3C-BE83-4A3E-8DD7-942377CCBA6F}"/>
                </a:ext>
              </a:extLst>
            </p:cNvPr>
            <p:cNvSpPr txBox="1"/>
            <p:nvPr/>
          </p:nvSpPr>
          <p:spPr>
            <a:xfrm>
              <a:off x="11992947" y="8981790"/>
              <a:ext cx="656590" cy="903625"/>
            </a:xfrm>
            <a:prstGeom prst="rect">
              <a:avLst/>
            </a:prstGeom>
          </p:spPr>
          <p:txBody>
            <a:bodyPr vert="horz" wrap="square" lIns="0" tIns="15240" rIns="0" bIns="0" rtlCol="0">
              <a:spAutoFit/>
            </a:bodyPr>
            <a:lstStyle/>
            <a:p>
              <a:pPr marL="38100">
                <a:lnSpc>
                  <a:spcPct val="100000"/>
                </a:lnSpc>
                <a:spcBef>
                  <a:spcPts val="120"/>
                </a:spcBef>
              </a:pPr>
              <a:r>
                <a:rPr lang="en-IN" sz="4100" spc="175" dirty="0">
                  <a:latin typeface="Garamond"/>
                  <a:cs typeface="Garamond"/>
                </a:rPr>
                <a:t>P</a:t>
              </a:r>
              <a:r>
                <a:rPr lang="en-IN" b="1" spc="175" dirty="0">
                  <a:latin typeface="Garamond"/>
                  <a:cs typeface="Garamond"/>
                </a:rPr>
                <a:t>1</a:t>
              </a:r>
              <a:endParaRPr sz="4125" b="1" baseline="-7070" dirty="0">
                <a:latin typeface="Garamond"/>
                <a:cs typeface="Garamond"/>
              </a:endParaRPr>
            </a:p>
          </p:txBody>
        </p:sp>
        <p:sp>
          <p:nvSpPr>
            <p:cNvPr id="22" name="object 17">
              <a:extLst>
                <a:ext uri="{FF2B5EF4-FFF2-40B4-BE49-F238E27FC236}">
                  <a16:creationId xmlns:a16="http://schemas.microsoft.com/office/drawing/2014/main" id="{128685C1-7554-48B3-9030-C3CEE460D37C}"/>
                </a:ext>
              </a:extLst>
            </p:cNvPr>
            <p:cNvSpPr txBox="1"/>
            <p:nvPr/>
          </p:nvSpPr>
          <p:spPr>
            <a:xfrm>
              <a:off x="4165183" y="2322440"/>
              <a:ext cx="2158035" cy="583591"/>
            </a:xfrm>
            <a:prstGeom prst="rect">
              <a:avLst/>
            </a:prstGeom>
          </p:spPr>
          <p:txBody>
            <a:bodyPr vert="horz" wrap="square" lIns="0" tIns="17145" rIns="0" bIns="0" rtlCol="0">
              <a:spAutoFit/>
            </a:bodyPr>
            <a:lstStyle/>
            <a:p>
              <a:pPr marL="12700">
                <a:lnSpc>
                  <a:spcPct val="100000"/>
                </a:lnSpc>
                <a:spcBef>
                  <a:spcPts val="135"/>
                </a:spcBef>
              </a:pPr>
              <a:r>
                <a:rPr lang="en-IN" sz="2600" spc="-60" dirty="0">
                  <a:latin typeface="Century"/>
                  <a:cs typeface="Century"/>
                </a:rPr>
                <a:t>Program 0</a:t>
              </a:r>
              <a:endParaRPr sz="2600" dirty="0">
                <a:latin typeface="Century"/>
                <a:cs typeface="Century"/>
              </a:endParaRPr>
            </a:p>
          </p:txBody>
        </p:sp>
        <p:sp>
          <p:nvSpPr>
            <p:cNvPr id="23" name="object 18">
              <a:extLst>
                <a:ext uri="{FF2B5EF4-FFF2-40B4-BE49-F238E27FC236}">
                  <a16:creationId xmlns:a16="http://schemas.microsoft.com/office/drawing/2014/main" id="{24F23907-8569-43B0-AD42-C15EB4D90BBA}"/>
                </a:ext>
              </a:extLst>
            </p:cNvPr>
            <p:cNvSpPr txBox="1"/>
            <p:nvPr/>
          </p:nvSpPr>
          <p:spPr>
            <a:xfrm>
              <a:off x="4088553" y="3003835"/>
              <a:ext cx="5300980" cy="1487805"/>
            </a:xfrm>
            <a:prstGeom prst="rect">
              <a:avLst/>
            </a:prstGeom>
            <a:solidFill>
              <a:srgbClr val="F2F2F2"/>
            </a:solidFill>
            <a:ln w="10470">
              <a:solidFill>
                <a:srgbClr val="000000"/>
              </a:solidFill>
            </a:ln>
          </p:spPr>
          <p:txBody>
            <a:bodyPr vert="horz" wrap="square" lIns="0" tIns="3810" rIns="0" bIns="0" rtlCol="0">
              <a:spAutoFit/>
            </a:bodyPr>
            <a:lstStyle/>
            <a:p>
              <a:pPr>
                <a:lnSpc>
                  <a:spcPct val="100000"/>
                </a:lnSpc>
                <a:spcBef>
                  <a:spcPts val="30"/>
                </a:spcBef>
              </a:pPr>
              <a:endParaRPr sz="3600" dirty="0">
                <a:latin typeface="Times New Roman"/>
                <a:cs typeface="Times New Roman"/>
              </a:endParaRPr>
            </a:p>
            <a:p>
              <a:pPr algn="ctr">
                <a:lnSpc>
                  <a:spcPct val="100000"/>
                </a:lnSpc>
                <a:tabLst>
                  <a:tab pos="686435" algn="l"/>
                </a:tabLst>
              </a:pPr>
              <a:r>
                <a:rPr sz="2600" spc="-130" dirty="0">
                  <a:latin typeface="Century"/>
                  <a:cs typeface="Century"/>
                </a:rPr>
                <a:t>a1	</a:t>
              </a:r>
              <a:r>
                <a:rPr sz="2600" spc="-180" dirty="0">
                  <a:latin typeface="Courier New"/>
                  <a:cs typeface="Courier New"/>
                </a:rPr>
                <a:t>count = count +</a:t>
              </a:r>
              <a:r>
                <a:rPr sz="2600" spc="-200" dirty="0">
                  <a:latin typeface="Courier New"/>
                  <a:cs typeface="Courier New"/>
                </a:rPr>
                <a:t> </a:t>
              </a:r>
              <a:r>
                <a:rPr sz="2600" spc="-180" dirty="0">
                  <a:latin typeface="Courier New"/>
                  <a:cs typeface="Courier New"/>
                </a:rPr>
                <a:t>1</a:t>
              </a:r>
              <a:endParaRPr sz="2600" dirty="0">
                <a:latin typeface="Courier New"/>
                <a:cs typeface="Courier New"/>
              </a:endParaRPr>
            </a:p>
          </p:txBody>
        </p:sp>
        <p:sp>
          <p:nvSpPr>
            <p:cNvPr id="24" name="object 19">
              <a:extLst>
                <a:ext uri="{FF2B5EF4-FFF2-40B4-BE49-F238E27FC236}">
                  <a16:creationId xmlns:a16="http://schemas.microsoft.com/office/drawing/2014/main" id="{EBBBF8F9-8747-4A4D-8BF4-DB8A18149EC8}"/>
                </a:ext>
              </a:extLst>
            </p:cNvPr>
            <p:cNvSpPr txBox="1"/>
            <p:nvPr/>
          </p:nvSpPr>
          <p:spPr>
            <a:xfrm>
              <a:off x="10772311" y="2191610"/>
              <a:ext cx="2158035" cy="583591"/>
            </a:xfrm>
            <a:prstGeom prst="rect">
              <a:avLst/>
            </a:prstGeom>
          </p:spPr>
          <p:txBody>
            <a:bodyPr vert="horz" wrap="square" lIns="0" tIns="17145" rIns="0" bIns="0" rtlCol="0">
              <a:spAutoFit/>
            </a:bodyPr>
            <a:lstStyle/>
            <a:p>
              <a:pPr marL="12700">
                <a:lnSpc>
                  <a:spcPct val="100000"/>
                </a:lnSpc>
                <a:spcBef>
                  <a:spcPts val="135"/>
                </a:spcBef>
              </a:pPr>
              <a:r>
                <a:rPr lang="en-IN" sz="2600" spc="-60" dirty="0">
                  <a:latin typeface="Century"/>
                  <a:cs typeface="Century"/>
                </a:rPr>
                <a:t>Program 1</a:t>
              </a:r>
              <a:endParaRPr sz="2600" dirty="0">
                <a:latin typeface="Century"/>
                <a:cs typeface="Century"/>
              </a:endParaRPr>
            </a:p>
          </p:txBody>
        </p:sp>
        <p:sp>
          <p:nvSpPr>
            <p:cNvPr id="25" name="object 20">
              <a:extLst>
                <a:ext uri="{FF2B5EF4-FFF2-40B4-BE49-F238E27FC236}">
                  <a16:creationId xmlns:a16="http://schemas.microsoft.com/office/drawing/2014/main" id="{07D5967C-9ED4-4822-B22A-CF6FBC9C33B9}"/>
                </a:ext>
              </a:extLst>
            </p:cNvPr>
            <p:cNvSpPr txBox="1"/>
            <p:nvPr/>
          </p:nvSpPr>
          <p:spPr>
            <a:xfrm>
              <a:off x="10685212" y="3003835"/>
              <a:ext cx="5300981" cy="1339301"/>
            </a:xfrm>
            <a:prstGeom prst="rect">
              <a:avLst/>
            </a:prstGeom>
            <a:solidFill>
              <a:srgbClr val="F2F2F2"/>
            </a:solidFill>
            <a:ln w="10470">
              <a:solidFill>
                <a:srgbClr val="000000"/>
              </a:solidFill>
            </a:ln>
          </p:spPr>
          <p:txBody>
            <a:bodyPr vert="horz" wrap="square" lIns="0" tIns="3810" rIns="0" bIns="0" rtlCol="0">
              <a:spAutoFit/>
            </a:bodyPr>
            <a:lstStyle/>
            <a:p>
              <a:pPr>
                <a:lnSpc>
                  <a:spcPct val="100000"/>
                </a:lnSpc>
                <a:spcBef>
                  <a:spcPts val="30"/>
                </a:spcBef>
              </a:pPr>
              <a:endParaRPr sz="3600" dirty="0">
                <a:latin typeface="Times New Roman"/>
                <a:cs typeface="Times New Roman"/>
              </a:endParaRPr>
            </a:p>
            <a:p>
              <a:pPr algn="ctr">
                <a:lnSpc>
                  <a:spcPct val="100000"/>
                </a:lnSpc>
                <a:tabLst>
                  <a:tab pos="704850" algn="l"/>
                </a:tabLst>
              </a:pPr>
              <a:r>
                <a:rPr sz="2600" spc="-55" dirty="0">
                  <a:latin typeface="Century"/>
                  <a:cs typeface="Century"/>
                </a:rPr>
                <a:t>b1	</a:t>
              </a:r>
              <a:r>
                <a:rPr sz="2600" spc="-180" dirty="0">
                  <a:latin typeface="Courier New"/>
                  <a:cs typeface="Courier New"/>
                </a:rPr>
                <a:t>count = count </a:t>
              </a:r>
              <a:r>
                <a:rPr lang="en-IN" sz="2600" spc="-180" dirty="0">
                  <a:latin typeface="Courier New"/>
                  <a:cs typeface="Courier New"/>
                </a:rPr>
                <a:t>-</a:t>
              </a:r>
              <a:r>
                <a:rPr sz="2600" spc="-200" dirty="0">
                  <a:latin typeface="Courier New"/>
                  <a:cs typeface="Courier New"/>
                </a:rPr>
                <a:t> </a:t>
              </a:r>
              <a:r>
                <a:rPr sz="2600" spc="-180" dirty="0">
                  <a:latin typeface="Courier New"/>
                  <a:cs typeface="Courier New"/>
                </a:rPr>
                <a:t>1</a:t>
              </a:r>
              <a:endParaRPr sz="2600" dirty="0">
                <a:latin typeface="Courier New"/>
                <a:cs typeface="Courier New"/>
              </a:endParaRPr>
            </a:p>
          </p:txBody>
        </p:sp>
        <p:grpSp>
          <p:nvGrpSpPr>
            <p:cNvPr id="26" name="object 21">
              <a:extLst>
                <a:ext uri="{FF2B5EF4-FFF2-40B4-BE49-F238E27FC236}">
                  <a16:creationId xmlns:a16="http://schemas.microsoft.com/office/drawing/2014/main" id="{F5228EEE-C120-47BD-BA98-E6FD97668CE7}"/>
                </a:ext>
              </a:extLst>
            </p:cNvPr>
            <p:cNvGrpSpPr/>
            <p:nvPr/>
          </p:nvGrpSpPr>
          <p:grpSpPr>
            <a:xfrm>
              <a:off x="8432335" y="5654276"/>
              <a:ext cx="4233120" cy="1364914"/>
              <a:chOff x="8432335" y="5654276"/>
              <a:chExt cx="4233120" cy="1364914"/>
            </a:xfrm>
          </p:grpSpPr>
          <p:sp>
            <p:nvSpPr>
              <p:cNvPr id="31" name="object 22">
                <a:extLst>
                  <a:ext uri="{FF2B5EF4-FFF2-40B4-BE49-F238E27FC236}">
                    <a16:creationId xmlns:a16="http://schemas.microsoft.com/office/drawing/2014/main" id="{B49307EE-80A2-4497-B8DA-A597E3DC2BDE}"/>
                  </a:ext>
                </a:extLst>
              </p:cNvPr>
              <p:cNvSpPr/>
              <p:nvPr/>
            </p:nvSpPr>
            <p:spPr>
              <a:xfrm>
                <a:off x="8590842" y="5727900"/>
                <a:ext cx="581660" cy="850900"/>
              </a:xfrm>
              <a:custGeom>
                <a:avLst/>
                <a:gdLst/>
                <a:ahLst/>
                <a:cxnLst/>
                <a:rect l="l" t="t" r="r" b="b"/>
                <a:pathLst>
                  <a:path w="581659" h="850900">
                    <a:moveTo>
                      <a:pt x="220870" y="0"/>
                    </a:moveTo>
                    <a:lnTo>
                      <a:pt x="360321" y="0"/>
                    </a:lnTo>
                    <a:lnTo>
                      <a:pt x="404834" y="4487"/>
                    </a:lnTo>
                    <a:lnTo>
                      <a:pt x="446294" y="17357"/>
                    </a:lnTo>
                    <a:lnTo>
                      <a:pt x="483812" y="37721"/>
                    </a:lnTo>
                    <a:lnTo>
                      <a:pt x="516500" y="64691"/>
                    </a:lnTo>
                    <a:lnTo>
                      <a:pt x="543470" y="97379"/>
                    </a:lnTo>
                    <a:lnTo>
                      <a:pt x="563834" y="134897"/>
                    </a:lnTo>
                    <a:lnTo>
                      <a:pt x="576704" y="176357"/>
                    </a:lnTo>
                    <a:lnTo>
                      <a:pt x="581192" y="220870"/>
                    </a:lnTo>
                    <a:lnTo>
                      <a:pt x="581192" y="629569"/>
                    </a:lnTo>
                    <a:lnTo>
                      <a:pt x="576704" y="674083"/>
                    </a:lnTo>
                    <a:lnTo>
                      <a:pt x="563834" y="715542"/>
                    </a:lnTo>
                    <a:lnTo>
                      <a:pt x="543470" y="753060"/>
                    </a:lnTo>
                    <a:lnTo>
                      <a:pt x="516500" y="785748"/>
                    </a:lnTo>
                    <a:lnTo>
                      <a:pt x="483812" y="812719"/>
                    </a:lnTo>
                    <a:lnTo>
                      <a:pt x="446294" y="833083"/>
                    </a:lnTo>
                    <a:lnTo>
                      <a:pt x="404834" y="845952"/>
                    </a:lnTo>
                    <a:lnTo>
                      <a:pt x="360321" y="850440"/>
                    </a:lnTo>
                    <a:lnTo>
                      <a:pt x="220870" y="850440"/>
                    </a:lnTo>
                    <a:lnTo>
                      <a:pt x="176357" y="845952"/>
                    </a:lnTo>
                    <a:lnTo>
                      <a:pt x="134897" y="833083"/>
                    </a:lnTo>
                    <a:lnTo>
                      <a:pt x="97379" y="812719"/>
                    </a:lnTo>
                    <a:lnTo>
                      <a:pt x="64691" y="785748"/>
                    </a:lnTo>
                    <a:lnTo>
                      <a:pt x="37721" y="753060"/>
                    </a:lnTo>
                    <a:lnTo>
                      <a:pt x="17357" y="715542"/>
                    </a:lnTo>
                    <a:lnTo>
                      <a:pt x="4487" y="674083"/>
                    </a:lnTo>
                    <a:lnTo>
                      <a:pt x="0" y="629569"/>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146592">
                <a:solidFill>
                  <a:srgbClr val="000000"/>
                </a:solidFill>
              </a:ln>
            </p:spPr>
            <p:txBody>
              <a:bodyPr wrap="square" lIns="0" tIns="0" rIns="0" bIns="0" rtlCol="0"/>
              <a:lstStyle/>
              <a:p>
                <a:endParaRPr/>
              </a:p>
            </p:txBody>
          </p:sp>
          <p:sp>
            <p:nvSpPr>
              <p:cNvPr id="32" name="object 23">
                <a:extLst>
                  <a:ext uri="{FF2B5EF4-FFF2-40B4-BE49-F238E27FC236}">
                    <a16:creationId xmlns:a16="http://schemas.microsoft.com/office/drawing/2014/main" id="{9943564F-0351-41CE-AD2C-F9AC9434AD5C}"/>
                  </a:ext>
                </a:extLst>
              </p:cNvPr>
              <p:cNvSpPr/>
              <p:nvPr/>
            </p:nvSpPr>
            <p:spPr>
              <a:xfrm>
                <a:off x="8432335" y="6060104"/>
                <a:ext cx="898525" cy="757555"/>
              </a:xfrm>
              <a:custGeom>
                <a:avLst/>
                <a:gdLst/>
                <a:ahLst/>
                <a:cxnLst/>
                <a:rect l="l" t="t" r="r" b="b"/>
                <a:pathLst>
                  <a:path w="898525" h="757554">
                    <a:moveTo>
                      <a:pt x="0" y="0"/>
                    </a:moveTo>
                    <a:lnTo>
                      <a:pt x="898206" y="0"/>
                    </a:lnTo>
                    <a:lnTo>
                      <a:pt x="898206" y="757424"/>
                    </a:lnTo>
                    <a:lnTo>
                      <a:pt x="0" y="757424"/>
                    </a:lnTo>
                    <a:lnTo>
                      <a:pt x="0" y="0"/>
                    </a:lnTo>
                    <a:close/>
                  </a:path>
                </a:pathLst>
              </a:custGeom>
              <a:solidFill>
                <a:srgbClr val="424242"/>
              </a:solidFill>
            </p:spPr>
            <p:txBody>
              <a:bodyPr wrap="square" lIns="0" tIns="0" rIns="0" bIns="0" rtlCol="0"/>
              <a:lstStyle/>
              <a:p>
                <a:endParaRPr/>
              </a:p>
            </p:txBody>
          </p:sp>
          <p:sp>
            <p:nvSpPr>
              <p:cNvPr id="33" name="object 24">
                <a:extLst>
                  <a:ext uri="{FF2B5EF4-FFF2-40B4-BE49-F238E27FC236}">
                    <a16:creationId xmlns:a16="http://schemas.microsoft.com/office/drawing/2014/main" id="{37083ED3-12A7-4095-831F-982DA23C2390}"/>
                  </a:ext>
                </a:extLst>
              </p:cNvPr>
              <p:cNvSpPr/>
              <p:nvPr/>
            </p:nvSpPr>
            <p:spPr>
              <a:xfrm>
                <a:off x="8432335" y="6060104"/>
                <a:ext cx="898525" cy="757555"/>
              </a:xfrm>
              <a:custGeom>
                <a:avLst/>
                <a:gdLst/>
                <a:ahLst/>
                <a:cxnLst/>
                <a:rect l="l" t="t" r="r" b="b"/>
                <a:pathLst>
                  <a:path w="898525" h="757554">
                    <a:moveTo>
                      <a:pt x="0" y="0"/>
                    </a:moveTo>
                    <a:lnTo>
                      <a:pt x="898205" y="0"/>
                    </a:lnTo>
                    <a:lnTo>
                      <a:pt x="898205" y="757423"/>
                    </a:lnTo>
                    <a:lnTo>
                      <a:pt x="0" y="757423"/>
                    </a:lnTo>
                    <a:lnTo>
                      <a:pt x="0" y="0"/>
                    </a:lnTo>
                    <a:close/>
                  </a:path>
                </a:pathLst>
              </a:custGeom>
              <a:ln w="20941">
                <a:solidFill>
                  <a:srgbClr val="000000"/>
                </a:solidFill>
              </a:ln>
            </p:spPr>
            <p:txBody>
              <a:bodyPr wrap="square" lIns="0" tIns="0" rIns="0" bIns="0" rtlCol="0"/>
              <a:lstStyle/>
              <a:p>
                <a:endParaRPr/>
              </a:p>
            </p:txBody>
          </p:sp>
          <p:sp>
            <p:nvSpPr>
              <p:cNvPr id="34" name="object 25">
                <a:extLst>
                  <a:ext uri="{FF2B5EF4-FFF2-40B4-BE49-F238E27FC236}">
                    <a16:creationId xmlns:a16="http://schemas.microsoft.com/office/drawing/2014/main" id="{8046996E-319F-4270-9F50-1DCA531C035A}"/>
                  </a:ext>
                </a:extLst>
              </p:cNvPr>
              <p:cNvSpPr/>
              <p:nvPr/>
            </p:nvSpPr>
            <p:spPr>
              <a:xfrm>
                <a:off x="10655756" y="5654276"/>
                <a:ext cx="2009699" cy="1364914"/>
              </a:xfrm>
              <a:custGeom>
                <a:avLst/>
                <a:gdLst/>
                <a:ahLst/>
                <a:cxnLst/>
                <a:rect l="l" t="t" r="r" b="b"/>
                <a:pathLst>
                  <a:path w="1914525" h="1163320">
                    <a:moveTo>
                      <a:pt x="220870" y="0"/>
                    </a:moveTo>
                    <a:lnTo>
                      <a:pt x="1693339" y="0"/>
                    </a:lnTo>
                    <a:lnTo>
                      <a:pt x="1737851" y="4487"/>
                    </a:lnTo>
                    <a:lnTo>
                      <a:pt x="1779311" y="17357"/>
                    </a:lnTo>
                    <a:lnTo>
                      <a:pt x="1816829" y="37721"/>
                    </a:lnTo>
                    <a:lnTo>
                      <a:pt x="1849517" y="64691"/>
                    </a:lnTo>
                    <a:lnTo>
                      <a:pt x="1876487" y="97379"/>
                    </a:lnTo>
                    <a:lnTo>
                      <a:pt x="1896851" y="134897"/>
                    </a:lnTo>
                    <a:lnTo>
                      <a:pt x="1909721" y="176357"/>
                    </a:lnTo>
                    <a:lnTo>
                      <a:pt x="1914208" y="220870"/>
                    </a:lnTo>
                    <a:lnTo>
                      <a:pt x="1914208" y="942379"/>
                    </a:lnTo>
                    <a:lnTo>
                      <a:pt x="1909721" y="986892"/>
                    </a:lnTo>
                    <a:lnTo>
                      <a:pt x="1896851" y="1028352"/>
                    </a:lnTo>
                    <a:lnTo>
                      <a:pt x="1876487" y="1065870"/>
                    </a:lnTo>
                    <a:lnTo>
                      <a:pt x="1849517" y="1098558"/>
                    </a:lnTo>
                    <a:lnTo>
                      <a:pt x="1816829" y="1125529"/>
                    </a:lnTo>
                    <a:lnTo>
                      <a:pt x="1779311" y="1145893"/>
                    </a:lnTo>
                    <a:lnTo>
                      <a:pt x="1737851" y="1158763"/>
                    </a:lnTo>
                    <a:lnTo>
                      <a:pt x="1693339" y="1163250"/>
                    </a:lnTo>
                    <a:lnTo>
                      <a:pt x="220870" y="1163250"/>
                    </a:lnTo>
                    <a:lnTo>
                      <a:pt x="176357" y="1158763"/>
                    </a:lnTo>
                    <a:lnTo>
                      <a:pt x="134897" y="1145893"/>
                    </a:lnTo>
                    <a:lnTo>
                      <a:pt x="97379" y="1125529"/>
                    </a:lnTo>
                    <a:lnTo>
                      <a:pt x="64691" y="1098558"/>
                    </a:lnTo>
                    <a:lnTo>
                      <a:pt x="37721" y="1065870"/>
                    </a:lnTo>
                    <a:lnTo>
                      <a:pt x="17357" y="1028352"/>
                    </a:lnTo>
                    <a:lnTo>
                      <a:pt x="4487" y="986892"/>
                    </a:lnTo>
                    <a:lnTo>
                      <a:pt x="0" y="942379"/>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20941">
                <a:solidFill>
                  <a:srgbClr val="000000"/>
                </a:solidFill>
                <a:prstDash val="dash"/>
              </a:ln>
            </p:spPr>
            <p:txBody>
              <a:bodyPr wrap="square" lIns="0" tIns="0" rIns="0" bIns="0" rtlCol="0"/>
              <a:lstStyle/>
              <a:p>
                <a:endParaRPr dirty="0"/>
              </a:p>
            </p:txBody>
          </p:sp>
        </p:grpSp>
        <p:sp>
          <p:nvSpPr>
            <p:cNvPr id="27" name="object 26">
              <a:extLst>
                <a:ext uri="{FF2B5EF4-FFF2-40B4-BE49-F238E27FC236}">
                  <a16:creationId xmlns:a16="http://schemas.microsoft.com/office/drawing/2014/main" id="{52030BEC-CAD5-460D-A9B5-239C38F9A156}"/>
                </a:ext>
              </a:extLst>
            </p:cNvPr>
            <p:cNvSpPr txBox="1"/>
            <p:nvPr/>
          </p:nvSpPr>
          <p:spPr>
            <a:xfrm>
              <a:off x="11075967" y="5903350"/>
              <a:ext cx="1573570" cy="690269"/>
            </a:xfrm>
            <a:prstGeom prst="rect">
              <a:avLst/>
            </a:prstGeom>
          </p:spPr>
          <p:txBody>
            <a:bodyPr vert="horz" wrap="square" lIns="0" tIns="16510" rIns="0" bIns="0" rtlCol="0">
              <a:spAutoFit/>
            </a:bodyPr>
            <a:lstStyle/>
            <a:p>
              <a:pPr marL="12700">
                <a:lnSpc>
                  <a:spcPct val="100000"/>
                </a:lnSpc>
                <a:spcBef>
                  <a:spcPts val="130"/>
                </a:spcBef>
              </a:pPr>
              <a:r>
                <a:rPr sz="3100" spc="-220" dirty="0">
                  <a:solidFill>
                    <a:srgbClr val="232323"/>
                  </a:solidFill>
                  <a:latin typeface="Courier New"/>
                  <a:cs typeface="Courier New"/>
                </a:rPr>
                <a:t>count</a:t>
              </a:r>
              <a:endParaRPr sz="3100" dirty="0">
                <a:latin typeface="Courier New"/>
                <a:cs typeface="Courier New"/>
              </a:endParaRPr>
            </a:p>
          </p:txBody>
        </p:sp>
        <p:sp>
          <p:nvSpPr>
            <p:cNvPr id="28" name="object 27">
              <a:extLst>
                <a:ext uri="{FF2B5EF4-FFF2-40B4-BE49-F238E27FC236}">
                  <a16:creationId xmlns:a16="http://schemas.microsoft.com/office/drawing/2014/main" id="{2D37A4A0-9FC8-40EE-90A7-9F146EFAB8FB}"/>
                </a:ext>
              </a:extLst>
            </p:cNvPr>
            <p:cNvSpPr txBox="1"/>
            <p:nvPr/>
          </p:nvSpPr>
          <p:spPr>
            <a:xfrm rot="18000000">
              <a:off x="6096320" y="7141438"/>
              <a:ext cx="1740424" cy="508106"/>
            </a:xfrm>
            <a:prstGeom prst="rect">
              <a:avLst/>
            </a:prstGeom>
          </p:spPr>
          <p:txBody>
            <a:bodyPr vert="horz" wrap="square" lIns="0" tIns="0" rIns="0" bIns="0" rtlCol="0">
              <a:spAutoFit/>
            </a:bodyPr>
            <a:lstStyle/>
            <a:p>
              <a:pPr>
                <a:lnSpc>
                  <a:spcPts val="3135"/>
                </a:lnSpc>
              </a:pPr>
              <a:r>
                <a:rPr sz="3100" i="1" spc="55" dirty="0">
                  <a:latin typeface="Garamond"/>
                  <a:cs typeface="Garamond"/>
                </a:rPr>
                <a:t>allocat</a:t>
              </a:r>
              <a:r>
                <a:rPr sz="3100" i="1" spc="5" dirty="0">
                  <a:latin typeface="Garamond"/>
                  <a:cs typeface="Garamond"/>
                </a:rPr>
                <a:t>e</a:t>
              </a:r>
              <a:r>
                <a:rPr sz="4650" i="1" spc="67" baseline="1792" dirty="0">
                  <a:latin typeface="Garamond"/>
                  <a:cs typeface="Garamond"/>
                </a:rPr>
                <a:t>d</a:t>
              </a:r>
              <a:endParaRPr sz="4650" baseline="1792" dirty="0">
                <a:latin typeface="Garamond"/>
                <a:cs typeface="Garamond"/>
              </a:endParaRPr>
            </a:p>
          </p:txBody>
        </p:sp>
        <p:sp>
          <p:nvSpPr>
            <p:cNvPr id="29" name="object 28">
              <a:extLst>
                <a:ext uri="{FF2B5EF4-FFF2-40B4-BE49-F238E27FC236}">
                  <a16:creationId xmlns:a16="http://schemas.microsoft.com/office/drawing/2014/main" id="{5477B181-77B5-43EF-BBBE-B65A7366540C}"/>
                </a:ext>
              </a:extLst>
            </p:cNvPr>
            <p:cNvSpPr txBox="1"/>
            <p:nvPr/>
          </p:nvSpPr>
          <p:spPr>
            <a:xfrm rot="19380000">
              <a:off x="8212917" y="7691271"/>
              <a:ext cx="933183" cy="572924"/>
            </a:xfrm>
            <a:prstGeom prst="rect">
              <a:avLst/>
            </a:prstGeom>
          </p:spPr>
          <p:txBody>
            <a:bodyPr vert="horz" wrap="square" lIns="0" tIns="0" rIns="0" bIns="0" rtlCol="0">
              <a:spAutoFit/>
            </a:bodyPr>
            <a:lstStyle/>
            <a:p>
              <a:pPr>
                <a:lnSpc>
                  <a:spcPts val="3135"/>
                </a:lnSpc>
              </a:pPr>
              <a:r>
                <a:rPr sz="3100" i="1" spc="45" dirty="0">
                  <a:latin typeface="Garamond"/>
                  <a:cs typeface="Garamond"/>
                </a:rPr>
                <a:t>u</a:t>
              </a:r>
              <a:r>
                <a:rPr sz="3100" i="1" spc="-10" dirty="0">
                  <a:latin typeface="Garamond"/>
                  <a:cs typeface="Garamond"/>
                </a:rPr>
                <a:t>s</a:t>
              </a:r>
              <a:r>
                <a:rPr sz="3100" i="1" spc="40" dirty="0">
                  <a:latin typeface="Garamond"/>
                  <a:cs typeface="Garamond"/>
                </a:rPr>
                <a:t>e</a:t>
              </a:r>
              <a:endParaRPr sz="3100" dirty="0">
                <a:latin typeface="Garamond"/>
                <a:cs typeface="Garamond"/>
              </a:endParaRPr>
            </a:p>
          </p:txBody>
        </p:sp>
        <p:sp>
          <p:nvSpPr>
            <p:cNvPr id="30" name="object 29">
              <a:extLst>
                <a:ext uri="{FF2B5EF4-FFF2-40B4-BE49-F238E27FC236}">
                  <a16:creationId xmlns:a16="http://schemas.microsoft.com/office/drawing/2014/main" id="{B9CE505E-8B94-4D72-9105-17553FD0225A}"/>
                </a:ext>
              </a:extLst>
            </p:cNvPr>
            <p:cNvSpPr txBox="1"/>
            <p:nvPr/>
          </p:nvSpPr>
          <p:spPr>
            <a:xfrm rot="2220000">
              <a:off x="10561492" y="7843710"/>
              <a:ext cx="1187082" cy="572924"/>
            </a:xfrm>
            <a:prstGeom prst="rect">
              <a:avLst/>
            </a:prstGeom>
          </p:spPr>
          <p:txBody>
            <a:bodyPr vert="horz" wrap="square" lIns="0" tIns="0" rIns="0" bIns="0" rtlCol="0">
              <a:spAutoFit/>
            </a:bodyPr>
            <a:lstStyle/>
            <a:p>
              <a:pPr>
                <a:lnSpc>
                  <a:spcPts val="3135"/>
                </a:lnSpc>
              </a:pPr>
              <a:r>
                <a:rPr sz="4650" i="1" spc="22" baseline="1792" dirty="0">
                  <a:latin typeface="Garamond"/>
                  <a:cs typeface="Garamond"/>
                </a:rPr>
                <a:t>acqu</a:t>
              </a:r>
              <a:r>
                <a:rPr sz="3100" i="1" spc="15" dirty="0">
                  <a:latin typeface="Garamond"/>
                  <a:cs typeface="Garamond"/>
                </a:rPr>
                <a:t>ire</a:t>
              </a:r>
              <a:endParaRPr sz="3100" dirty="0">
                <a:latin typeface="Garamond"/>
                <a:cs typeface="Garamond"/>
              </a:endParaRPr>
            </a:p>
          </p:txBody>
        </p:sp>
      </p:grpSp>
    </p:spTree>
    <p:extLst>
      <p:ext uri="{BB962C8B-B14F-4D97-AF65-F5344CB8AC3E}">
        <p14:creationId xmlns:p14="http://schemas.microsoft.com/office/powerpoint/2010/main" val="1064314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596055" y="1305948"/>
            <a:ext cx="10515600" cy="4246103"/>
          </a:xfrm>
        </p:spPr>
        <p:txBody>
          <a:bodyPr>
            <a:normAutofit/>
          </a:bodyPr>
          <a:lstStyle/>
          <a:p>
            <a:r>
              <a:rPr lang="en-US" sz="1400" b="1" i="0" u="none" strike="noStrike" baseline="0" dirty="0">
                <a:solidFill>
                  <a:srgbClr val="C00000"/>
                </a:solidFill>
                <a:latin typeface="Times New Roman" panose="02020603050405020304" pitchFamily="18" charset="0"/>
              </a:rPr>
              <a:t>	</a:t>
            </a:r>
            <a:br>
              <a:rPr lang="en-US" sz="1400" b="1" i="0" u="none" strike="noStrike" baseline="0" dirty="0">
                <a:solidFill>
                  <a:srgbClr val="C00000"/>
                </a:solidFill>
                <a:latin typeface="Times New Roman" panose="02020603050405020304" pitchFamily="18" charset="0"/>
              </a:rPr>
            </a:br>
            <a:endParaRPr lang="en-IN" sz="1400" b="1" dirty="0">
              <a:solidFill>
                <a:srgbClr val="C00000"/>
              </a:solidFill>
            </a:endParaRPr>
          </a:p>
        </p:txBody>
      </p:sp>
      <p:sp>
        <p:nvSpPr>
          <p:cNvPr id="16" name="TextBox 15">
            <a:extLst>
              <a:ext uri="{FF2B5EF4-FFF2-40B4-BE49-F238E27FC236}">
                <a16:creationId xmlns:a16="http://schemas.microsoft.com/office/drawing/2014/main" id="{8671A61E-6DB2-4D77-96E7-ED3BBC138886}"/>
              </a:ext>
            </a:extLst>
          </p:cNvPr>
          <p:cNvSpPr txBox="1"/>
          <p:nvPr/>
        </p:nvSpPr>
        <p:spPr>
          <a:xfrm>
            <a:off x="96770" y="1863228"/>
            <a:ext cx="4589530" cy="3293209"/>
          </a:xfrm>
          <a:prstGeom prst="rect">
            <a:avLst/>
          </a:prstGeom>
          <a:noFill/>
        </p:spPr>
        <p:txBody>
          <a:bodyPr wrap="square">
            <a:spAutoFit/>
          </a:bodyPr>
          <a:lstStyle/>
          <a:p>
            <a:pPr algn="l"/>
            <a:r>
              <a:rPr lang="en-US" sz="1600" b="0" i="0" u="none" strike="noStrike" baseline="0" dirty="0">
                <a:latin typeface="LucidaSans-Typewriter83"/>
              </a:rPr>
              <a:t>1650 // Check whether this </a:t>
            </a:r>
            <a:r>
              <a:rPr lang="en-US" sz="1600" b="0" i="0" u="none" strike="noStrike" baseline="0" dirty="0" err="1">
                <a:latin typeface="LucidaSans-Typewriter83"/>
              </a:rPr>
              <a:t>cpu</a:t>
            </a:r>
            <a:r>
              <a:rPr lang="en-US" sz="1600" b="0" i="0" u="none" strike="noStrike" baseline="0" dirty="0">
                <a:latin typeface="LucidaSans-Typewriter83"/>
              </a:rPr>
              <a:t> is holding the lock.</a:t>
            </a:r>
          </a:p>
          <a:p>
            <a:pPr algn="l"/>
            <a:r>
              <a:rPr lang="en-IN" sz="1600" b="0" i="0" u="none" strike="noStrike" baseline="0" dirty="0">
                <a:latin typeface="LucidaSans-Typewriter83"/>
              </a:rPr>
              <a:t>1651 int</a:t>
            </a:r>
          </a:p>
          <a:p>
            <a:pPr algn="l"/>
            <a:r>
              <a:rPr lang="en-US" sz="1600" b="0" i="0" u="none" strike="noStrike" baseline="0" dirty="0">
                <a:latin typeface="LucidaSans-Typewriter83"/>
              </a:rPr>
              <a:t>1652 holding(struct spinlock *lock)</a:t>
            </a:r>
          </a:p>
          <a:p>
            <a:pPr algn="l"/>
            <a:r>
              <a:rPr lang="en-IN" sz="1600" b="0" i="0" u="none" strike="noStrike" baseline="0" dirty="0">
                <a:latin typeface="LucidaSans-Typewriter83"/>
              </a:rPr>
              <a:t>1653 {</a:t>
            </a:r>
          </a:p>
          <a:p>
            <a:pPr algn="l"/>
            <a:r>
              <a:rPr lang="en-IN" sz="1600" b="0" i="0" u="none" strike="noStrike" baseline="0" dirty="0">
                <a:latin typeface="LucidaSans-Typewriter83"/>
              </a:rPr>
              <a:t>1654 int r;</a:t>
            </a:r>
          </a:p>
          <a:p>
            <a:pPr algn="l"/>
            <a:r>
              <a:rPr lang="en-IN" sz="1600" b="0" i="0" u="none" strike="noStrike" baseline="0" dirty="0">
                <a:latin typeface="LucidaSans-Typewriter83"/>
              </a:rPr>
              <a:t>1655 </a:t>
            </a:r>
            <a:r>
              <a:rPr lang="en-IN" sz="1600" b="0" i="0" u="none" strike="noStrike" baseline="0" dirty="0" err="1">
                <a:latin typeface="LucidaSans-Typewriter83"/>
              </a:rPr>
              <a:t>pushcli</a:t>
            </a:r>
            <a:r>
              <a:rPr lang="en-IN" sz="1600" b="0" i="0" u="none" strike="noStrike" baseline="0" dirty="0">
                <a:latin typeface="LucidaSans-Typewriter83"/>
              </a:rPr>
              <a:t>();</a:t>
            </a:r>
          </a:p>
          <a:p>
            <a:pPr algn="l"/>
            <a:r>
              <a:rPr lang="en-IN" sz="1600" b="0" i="0" u="none" strike="noStrike" baseline="0" dirty="0">
                <a:latin typeface="LucidaSans-Typewriter83"/>
              </a:rPr>
              <a:t>1656 r = lock−&gt;locked &amp;&amp; lock−&gt;</a:t>
            </a:r>
            <a:r>
              <a:rPr lang="en-IN" sz="1600" b="0" i="0" u="none" strike="noStrike" baseline="0" dirty="0" err="1">
                <a:latin typeface="LucidaSans-Typewriter83"/>
              </a:rPr>
              <a:t>cpu</a:t>
            </a:r>
            <a:r>
              <a:rPr lang="en-IN" sz="1600" b="0" i="0" u="none" strike="noStrike" baseline="0" dirty="0">
                <a:latin typeface="LucidaSans-Typewriter83"/>
              </a:rPr>
              <a:t> == </a:t>
            </a:r>
            <a:r>
              <a:rPr lang="en-IN" sz="1600" b="0" i="0" u="none" strike="noStrike" baseline="0" dirty="0" err="1">
                <a:latin typeface="LucidaSans-Typewriter83"/>
              </a:rPr>
              <a:t>mycpu</a:t>
            </a:r>
            <a:r>
              <a:rPr lang="en-IN" sz="1600" b="0" i="0" u="none" strike="noStrike" baseline="0" dirty="0">
                <a:latin typeface="LucidaSans-Typewriter83"/>
              </a:rPr>
              <a:t>();</a:t>
            </a:r>
          </a:p>
          <a:p>
            <a:pPr algn="l"/>
            <a:r>
              <a:rPr lang="en-IN" sz="1600" b="0" i="0" u="none" strike="noStrike" baseline="0" dirty="0">
                <a:latin typeface="LucidaSans-Typewriter83"/>
              </a:rPr>
              <a:t>1657 </a:t>
            </a:r>
            <a:r>
              <a:rPr lang="en-IN" sz="1600" b="0" i="0" u="none" strike="noStrike" baseline="0" dirty="0" err="1">
                <a:latin typeface="LucidaSans-Typewriter83"/>
              </a:rPr>
              <a:t>popcli</a:t>
            </a:r>
            <a:r>
              <a:rPr lang="en-IN" sz="1600" b="0" i="0" u="none" strike="noStrike" baseline="0" dirty="0">
                <a:latin typeface="LucidaSans-Typewriter83"/>
              </a:rPr>
              <a:t>();</a:t>
            </a:r>
          </a:p>
          <a:p>
            <a:pPr algn="l"/>
            <a:r>
              <a:rPr lang="en-IN" sz="1600" b="0" i="0" u="none" strike="noStrike" baseline="0" dirty="0">
                <a:latin typeface="LucidaSans-Typewriter83"/>
              </a:rPr>
              <a:t>1658 return r;</a:t>
            </a:r>
          </a:p>
          <a:p>
            <a:pPr algn="l"/>
            <a:r>
              <a:rPr lang="en-IN" sz="1600" b="0" i="0" u="none" strike="noStrike" baseline="0" dirty="0">
                <a:latin typeface="LucidaSans-Typewriter83"/>
              </a:rPr>
              <a:t>1659 }</a:t>
            </a:r>
          </a:p>
          <a:p>
            <a:pPr algn="l"/>
            <a:r>
              <a:rPr lang="en-IN" sz="1600" b="0" i="0" u="none" strike="noStrike" baseline="0" dirty="0">
                <a:latin typeface="LucidaSans-Typewriter83"/>
              </a:rPr>
              <a:t>1660</a:t>
            </a:r>
          </a:p>
          <a:p>
            <a:pPr algn="l"/>
            <a:r>
              <a:rPr lang="en-IN" sz="1600" b="0" i="0" u="none" strike="noStrike" baseline="0" dirty="0">
                <a:latin typeface="LucidaSans-Typewriter83"/>
              </a:rPr>
              <a:t>1661</a:t>
            </a:r>
          </a:p>
          <a:p>
            <a:pPr algn="l"/>
            <a:endParaRPr lang="en-IN" sz="1600" dirty="0"/>
          </a:p>
        </p:txBody>
      </p:sp>
      <p:sp>
        <p:nvSpPr>
          <p:cNvPr id="17" name="TextBox 16">
            <a:extLst>
              <a:ext uri="{FF2B5EF4-FFF2-40B4-BE49-F238E27FC236}">
                <a16:creationId xmlns:a16="http://schemas.microsoft.com/office/drawing/2014/main" id="{81381E86-0A49-4890-95B3-4E6239178F5B}"/>
              </a:ext>
            </a:extLst>
          </p:cNvPr>
          <p:cNvSpPr txBox="1"/>
          <p:nvPr/>
        </p:nvSpPr>
        <p:spPr>
          <a:xfrm>
            <a:off x="5221996" y="919810"/>
            <a:ext cx="6795052" cy="6093976"/>
          </a:xfrm>
          <a:prstGeom prst="rect">
            <a:avLst/>
          </a:prstGeom>
          <a:noFill/>
        </p:spPr>
        <p:txBody>
          <a:bodyPr wrap="square">
            <a:spAutoFit/>
          </a:bodyPr>
          <a:lstStyle/>
          <a:p>
            <a:pPr algn="l"/>
            <a:r>
              <a:rPr lang="en-US" sz="1500" b="0" i="0" u="none" strike="noStrike" baseline="0" dirty="0">
                <a:latin typeface="LucidaSans-Typewriter83"/>
              </a:rPr>
              <a:t>1662 // </a:t>
            </a:r>
            <a:r>
              <a:rPr lang="en-US" sz="1500" b="0" i="0" u="none" strike="noStrike" baseline="0" dirty="0" err="1">
                <a:latin typeface="LucidaSans-Typewriter83"/>
              </a:rPr>
              <a:t>Pushcli</a:t>
            </a:r>
            <a:r>
              <a:rPr lang="en-US" sz="1500" b="0" i="0" u="none" strike="noStrike" baseline="0" dirty="0">
                <a:latin typeface="LucidaSans-Typewriter83"/>
              </a:rPr>
              <a:t>/</a:t>
            </a:r>
            <a:r>
              <a:rPr lang="en-US" sz="1500" b="0" i="0" u="none" strike="noStrike" baseline="0" dirty="0" err="1">
                <a:latin typeface="LucidaSans-Typewriter83"/>
              </a:rPr>
              <a:t>popcli</a:t>
            </a:r>
            <a:r>
              <a:rPr lang="en-US" sz="1500" b="0" i="0" u="none" strike="noStrike" baseline="0" dirty="0">
                <a:latin typeface="LucidaSans-Typewriter83"/>
              </a:rPr>
              <a:t> are like cli/</a:t>
            </a:r>
            <a:r>
              <a:rPr lang="en-US" sz="1500" b="0" i="0" u="none" strike="noStrike" baseline="0" dirty="0" err="1">
                <a:latin typeface="LucidaSans-Typewriter83"/>
              </a:rPr>
              <a:t>sti</a:t>
            </a:r>
            <a:r>
              <a:rPr lang="en-US" sz="1500" b="0" i="0" u="none" strike="noStrike" baseline="0" dirty="0">
                <a:latin typeface="LucidaSans-Typewriter83"/>
              </a:rPr>
              <a:t> except that they are matched:</a:t>
            </a:r>
          </a:p>
          <a:p>
            <a:pPr algn="l"/>
            <a:r>
              <a:rPr lang="en-US" sz="1500" b="0" i="0" u="none" strike="noStrike" baseline="0" dirty="0">
                <a:latin typeface="LucidaSans-Typewriter83"/>
              </a:rPr>
              <a:t>1663 // it takes two </a:t>
            </a:r>
            <a:r>
              <a:rPr lang="en-US" sz="1500" b="0" i="0" u="none" strike="noStrike" baseline="0" dirty="0" err="1">
                <a:latin typeface="LucidaSans-Typewriter83"/>
              </a:rPr>
              <a:t>popcli</a:t>
            </a:r>
            <a:r>
              <a:rPr lang="en-US" sz="1500" b="0" i="0" u="none" strike="noStrike" baseline="0" dirty="0">
                <a:latin typeface="LucidaSans-Typewriter83"/>
              </a:rPr>
              <a:t> to undo two </a:t>
            </a:r>
            <a:r>
              <a:rPr lang="en-US" sz="1500" b="0" i="0" u="none" strike="noStrike" baseline="0" dirty="0" err="1">
                <a:latin typeface="LucidaSans-Typewriter83"/>
              </a:rPr>
              <a:t>pushcli</a:t>
            </a:r>
            <a:r>
              <a:rPr lang="en-US" sz="1500" b="0" i="0" u="none" strike="noStrike" baseline="0" dirty="0">
                <a:latin typeface="LucidaSans-Typewriter83"/>
              </a:rPr>
              <a:t>. Also, if interrupts</a:t>
            </a:r>
          </a:p>
          <a:p>
            <a:pPr algn="l"/>
            <a:r>
              <a:rPr lang="en-US" sz="1500" b="0" i="0" u="none" strike="noStrike" baseline="0" dirty="0">
                <a:latin typeface="LucidaSans-Typewriter83"/>
              </a:rPr>
              <a:t>1664 // are off, then </a:t>
            </a:r>
            <a:r>
              <a:rPr lang="en-US" sz="1500" b="0" i="0" u="none" strike="noStrike" baseline="0" dirty="0" err="1">
                <a:latin typeface="LucidaSans-Typewriter83"/>
              </a:rPr>
              <a:t>pushcli</a:t>
            </a:r>
            <a:r>
              <a:rPr lang="en-US" sz="1500" b="0" i="0" u="none" strike="noStrike" baseline="0" dirty="0">
                <a:latin typeface="LucidaSans-Typewriter83"/>
              </a:rPr>
              <a:t>, </a:t>
            </a:r>
            <a:r>
              <a:rPr lang="en-US" sz="1500" b="0" i="0" u="none" strike="noStrike" baseline="0" dirty="0" err="1">
                <a:latin typeface="LucidaSans-Typewriter83"/>
              </a:rPr>
              <a:t>popcli</a:t>
            </a:r>
            <a:r>
              <a:rPr lang="en-US" sz="1500" b="0" i="0" u="none" strike="noStrike" baseline="0" dirty="0">
                <a:latin typeface="LucidaSans-Typewriter83"/>
              </a:rPr>
              <a:t> leaves them off.</a:t>
            </a:r>
          </a:p>
          <a:p>
            <a:pPr algn="l"/>
            <a:r>
              <a:rPr lang="en-IN" sz="1500" b="0" i="0" u="none" strike="noStrike" baseline="0" dirty="0">
                <a:latin typeface="LucidaSans-Typewriter83"/>
              </a:rPr>
              <a:t>1665</a:t>
            </a:r>
          </a:p>
          <a:p>
            <a:pPr algn="l"/>
            <a:r>
              <a:rPr lang="en-IN" sz="1500" b="0" i="0" u="none" strike="noStrike" baseline="0" dirty="0">
                <a:latin typeface="LucidaSans-Typewriter83"/>
              </a:rPr>
              <a:t>1666 void</a:t>
            </a:r>
          </a:p>
          <a:p>
            <a:pPr algn="l"/>
            <a:r>
              <a:rPr lang="en-IN" sz="1500" b="0" i="0" u="none" strike="noStrike" baseline="0" dirty="0">
                <a:latin typeface="LucidaSans-Typewriter83"/>
              </a:rPr>
              <a:t>1667 </a:t>
            </a:r>
            <a:r>
              <a:rPr lang="en-IN" sz="1500" b="0" i="0" u="none" strike="noStrike" baseline="0" dirty="0" err="1">
                <a:latin typeface="LucidaSans-Typewriter83"/>
              </a:rPr>
              <a:t>pushcli</a:t>
            </a:r>
            <a:r>
              <a:rPr lang="en-IN" sz="1500" b="0" i="0" u="none" strike="noStrike" baseline="0" dirty="0">
                <a:latin typeface="LucidaSans-Typewriter83"/>
              </a:rPr>
              <a:t>(void)</a:t>
            </a:r>
          </a:p>
          <a:p>
            <a:pPr algn="l"/>
            <a:r>
              <a:rPr lang="en-IN" sz="1500" b="0" i="0" u="none" strike="noStrike" baseline="0" dirty="0">
                <a:latin typeface="LucidaSans-Typewriter83"/>
              </a:rPr>
              <a:t>1668 {</a:t>
            </a:r>
          </a:p>
          <a:p>
            <a:pPr algn="l"/>
            <a:r>
              <a:rPr lang="en-IN" sz="1500" b="0" i="0" u="none" strike="noStrike" baseline="0" dirty="0">
                <a:latin typeface="LucidaSans-Typewriter83"/>
              </a:rPr>
              <a:t>1669 int </a:t>
            </a:r>
            <a:r>
              <a:rPr lang="en-IN" sz="1500" b="0" i="0" u="none" strike="noStrike" baseline="0" dirty="0" err="1">
                <a:latin typeface="LucidaSans-Typewriter83"/>
              </a:rPr>
              <a:t>eflags</a:t>
            </a:r>
            <a:r>
              <a:rPr lang="en-IN" sz="1500" b="0" i="0" u="none" strike="noStrike" baseline="0" dirty="0">
                <a:latin typeface="LucidaSans-Typewriter83"/>
              </a:rPr>
              <a:t>;</a:t>
            </a:r>
          </a:p>
          <a:p>
            <a:pPr algn="l"/>
            <a:r>
              <a:rPr lang="en-IN" sz="1500" b="0" i="0" u="none" strike="noStrike" baseline="0" dirty="0">
                <a:latin typeface="LucidaSans-Typewriter83"/>
              </a:rPr>
              <a:t>1670</a:t>
            </a:r>
          </a:p>
          <a:p>
            <a:pPr algn="l"/>
            <a:r>
              <a:rPr lang="en-IN" sz="1500" b="0" i="0" u="none" strike="noStrike" baseline="0" dirty="0">
                <a:latin typeface="LucidaSans-Typewriter83"/>
              </a:rPr>
              <a:t>1671 </a:t>
            </a:r>
            <a:r>
              <a:rPr lang="en-IN" sz="1500" b="0" i="0" u="none" strike="noStrike" baseline="0" dirty="0" err="1">
                <a:latin typeface="LucidaSans-Typewriter83"/>
              </a:rPr>
              <a:t>eflags</a:t>
            </a:r>
            <a:r>
              <a:rPr lang="en-IN" sz="1500" b="0" i="0" u="none" strike="noStrike" baseline="0" dirty="0">
                <a:latin typeface="LucidaSans-Typewriter83"/>
              </a:rPr>
              <a:t> = </a:t>
            </a:r>
            <a:r>
              <a:rPr lang="en-IN" sz="1500" b="0" i="0" u="none" strike="noStrike" baseline="0" dirty="0" err="1">
                <a:latin typeface="LucidaSans-Typewriter83"/>
              </a:rPr>
              <a:t>readeflags</a:t>
            </a:r>
            <a:r>
              <a:rPr lang="en-IN" sz="1500" b="0" i="0" u="none" strike="noStrike" baseline="0" dirty="0">
                <a:latin typeface="LucidaSans-Typewriter83"/>
              </a:rPr>
              <a:t>();</a:t>
            </a:r>
          </a:p>
          <a:p>
            <a:pPr algn="l"/>
            <a:r>
              <a:rPr lang="en-IN" sz="1500" b="0" i="0" u="none" strike="noStrike" baseline="0" dirty="0">
                <a:latin typeface="LucidaSans-Typewriter83"/>
              </a:rPr>
              <a:t>1672 cli();</a:t>
            </a:r>
          </a:p>
          <a:p>
            <a:pPr algn="l"/>
            <a:r>
              <a:rPr lang="en-US" sz="1500" b="0" i="0" u="none" strike="noStrike" baseline="0" dirty="0">
                <a:latin typeface="LucidaSans-Typewriter83"/>
              </a:rPr>
              <a:t>1673 if(</a:t>
            </a:r>
            <a:r>
              <a:rPr lang="en-US" sz="1500" b="0" i="0" u="none" strike="noStrike" baseline="0" dirty="0" err="1">
                <a:latin typeface="LucidaSans-Typewriter83"/>
              </a:rPr>
              <a:t>mycpu</a:t>
            </a:r>
            <a:r>
              <a:rPr lang="en-US" sz="1500" b="0" i="0" u="none" strike="noStrike" baseline="0" dirty="0">
                <a:latin typeface="LucidaSans-Typewriter83"/>
              </a:rPr>
              <a:t>()−&gt;</a:t>
            </a:r>
            <a:r>
              <a:rPr lang="en-US" sz="1500" b="0" i="0" u="none" strike="noStrike" baseline="0" dirty="0" err="1">
                <a:latin typeface="LucidaSans-Typewriter83"/>
              </a:rPr>
              <a:t>ncli</a:t>
            </a:r>
            <a:r>
              <a:rPr lang="en-US" sz="1500" b="0" i="0" u="none" strike="noStrike" baseline="0" dirty="0">
                <a:latin typeface="LucidaSans-Typewriter83"/>
              </a:rPr>
              <a:t> == 0)</a:t>
            </a:r>
          </a:p>
          <a:p>
            <a:pPr algn="l"/>
            <a:r>
              <a:rPr lang="sv-SE" sz="1500" b="0" i="0" u="none" strike="noStrike" baseline="0" dirty="0">
                <a:latin typeface="LucidaSans-Typewriter83"/>
              </a:rPr>
              <a:t>1674 mycpu()−&gt;intena = eflags &amp; FL_IF;</a:t>
            </a:r>
          </a:p>
          <a:p>
            <a:pPr algn="l"/>
            <a:r>
              <a:rPr lang="en-IN" sz="1500" b="0" i="0" u="none" strike="noStrike" baseline="0" dirty="0">
                <a:latin typeface="LucidaSans-Typewriter83"/>
              </a:rPr>
              <a:t>1675 </a:t>
            </a:r>
            <a:r>
              <a:rPr lang="en-IN" sz="1500" b="0" i="0" u="none" strike="noStrike" baseline="0" dirty="0" err="1">
                <a:latin typeface="LucidaSans-Typewriter83"/>
              </a:rPr>
              <a:t>mycpu</a:t>
            </a:r>
            <a:r>
              <a:rPr lang="en-IN" sz="1500" b="0" i="0" u="none" strike="noStrike" baseline="0" dirty="0">
                <a:latin typeface="LucidaSans-Typewriter83"/>
              </a:rPr>
              <a:t>()−&gt;</a:t>
            </a:r>
            <a:r>
              <a:rPr lang="en-IN" sz="1500" b="0" i="0" u="none" strike="noStrike" baseline="0" dirty="0" err="1">
                <a:latin typeface="LucidaSans-Typewriter83"/>
              </a:rPr>
              <a:t>ncli</a:t>
            </a:r>
            <a:r>
              <a:rPr lang="en-IN" sz="1500" b="0" i="0" u="none" strike="noStrike" baseline="0" dirty="0">
                <a:latin typeface="LucidaSans-Typewriter83"/>
              </a:rPr>
              <a:t> += 1;</a:t>
            </a:r>
          </a:p>
          <a:p>
            <a:pPr algn="l"/>
            <a:r>
              <a:rPr lang="en-IN" sz="1500" b="0" i="0" u="none" strike="noStrike" baseline="0" dirty="0">
                <a:latin typeface="LucidaSans-Typewriter83"/>
              </a:rPr>
              <a:t>1676 }</a:t>
            </a:r>
          </a:p>
          <a:p>
            <a:pPr algn="l"/>
            <a:r>
              <a:rPr lang="en-IN" sz="1500" b="0" i="0" u="none" strike="noStrike" baseline="0" dirty="0">
                <a:latin typeface="LucidaSans-Typewriter83"/>
              </a:rPr>
              <a:t>1677</a:t>
            </a:r>
          </a:p>
          <a:p>
            <a:pPr algn="l"/>
            <a:r>
              <a:rPr lang="en-IN" sz="1500" b="0" i="0" u="none" strike="noStrike" baseline="0" dirty="0">
                <a:latin typeface="LucidaSans-Typewriter83"/>
              </a:rPr>
              <a:t>1678 void</a:t>
            </a:r>
          </a:p>
          <a:p>
            <a:pPr algn="l"/>
            <a:r>
              <a:rPr lang="en-IN" sz="1500" b="0" i="0" u="none" strike="noStrike" baseline="0" dirty="0">
                <a:latin typeface="LucidaSans-Typewriter83"/>
              </a:rPr>
              <a:t>1679 </a:t>
            </a:r>
            <a:r>
              <a:rPr lang="en-IN" sz="1500" b="0" i="0" u="none" strike="noStrike" baseline="0" dirty="0" err="1">
                <a:latin typeface="LucidaSans-Typewriter83"/>
              </a:rPr>
              <a:t>popcli</a:t>
            </a:r>
            <a:r>
              <a:rPr lang="en-IN" sz="1500" b="0" i="0" u="none" strike="noStrike" baseline="0" dirty="0">
                <a:latin typeface="LucidaSans-Typewriter83"/>
              </a:rPr>
              <a:t>(void)</a:t>
            </a:r>
          </a:p>
          <a:p>
            <a:pPr algn="l"/>
            <a:r>
              <a:rPr lang="en-IN" sz="1500" b="0" i="0" u="none" strike="noStrike" baseline="0" dirty="0">
                <a:latin typeface="LucidaSans-Typewriter83"/>
              </a:rPr>
              <a:t>1680 {</a:t>
            </a:r>
          </a:p>
          <a:p>
            <a:pPr algn="l"/>
            <a:r>
              <a:rPr lang="en-US" sz="1500" b="0" i="0" u="none" strike="noStrike" baseline="0" dirty="0">
                <a:latin typeface="LucidaSans-Typewriter83"/>
              </a:rPr>
              <a:t>1681 if(</a:t>
            </a:r>
            <a:r>
              <a:rPr lang="en-US" sz="1500" b="0" i="0" u="none" strike="noStrike" baseline="0" dirty="0" err="1">
                <a:latin typeface="LucidaSans-Typewriter83"/>
              </a:rPr>
              <a:t>readeflags</a:t>
            </a:r>
            <a:r>
              <a:rPr lang="en-US" sz="1500" b="0" i="0" u="none" strike="noStrike" baseline="0" dirty="0">
                <a:latin typeface="LucidaSans-Typewriter83"/>
              </a:rPr>
              <a:t>()&amp;FL_IF)</a:t>
            </a:r>
          </a:p>
          <a:p>
            <a:pPr algn="l"/>
            <a:r>
              <a:rPr lang="en-IN" sz="1500" b="0" i="0" u="none" strike="noStrike" baseline="0" dirty="0">
                <a:latin typeface="LucidaSans-Typewriter83"/>
              </a:rPr>
              <a:t>1682 panic("</a:t>
            </a:r>
            <a:r>
              <a:rPr lang="en-IN" sz="1500" b="0" i="0" u="none" strike="noStrike" baseline="0" dirty="0" err="1">
                <a:latin typeface="LucidaSans-Typewriter83"/>
              </a:rPr>
              <a:t>popcli</a:t>
            </a:r>
            <a:r>
              <a:rPr lang="en-IN" sz="1500" b="0" i="0" u="none" strike="noStrike" baseline="0" dirty="0">
                <a:latin typeface="LucidaSans-Typewriter83"/>
              </a:rPr>
              <a:t> − interruptible");</a:t>
            </a:r>
          </a:p>
          <a:p>
            <a:pPr algn="l"/>
            <a:r>
              <a:rPr lang="en-US" sz="1500" b="0" i="0" u="none" strike="noStrike" baseline="0" dirty="0">
                <a:latin typeface="LucidaSans-Typewriter83"/>
              </a:rPr>
              <a:t>1683 if(−−</a:t>
            </a:r>
            <a:r>
              <a:rPr lang="en-US" sz="1500" b="0" i="0" u="none" strike="noStrike" baseline="0" dirty="0" err="1">
                <a:latin typeface="LucidaSans-Typewriter83"/>
              </a:rPr>
              <a:t>mycpu</a:t>
            </a:r>
            <a:r>
              <a:rPr lang="en-US" sz="1500" b="0" i="0" u="none" strike="noStrike" baseline="0" dirty="0">
                <a:latin typeface="LucidaSans-Typewriter83"/>
              </a:rPr>
              <a:t>()−&gt;</a:t>
            </a:r>
            <a:r>
              <a:rPr lang="en-US" sz="1500" b="0" i="0" u="none" strike="noStrike" baseline="0" dirty="0" err="1">
                <a:latin typeface="LucidaSans-Typewriter83"/>
              </a:rPr>
              <a:t>ncli</a:t>
            </a:r>
            <a:r>
              <a:rPr lang="en-US" sz="1500" b="0" i="0" u="none" strike="noStrike" baseline="0" dirty="0">
                <a:latin typeface="LucidaSans-Typewriter83"/>
              </a:rPr>
              <a:t> &lt; 0)</a:t>
            </a:r>
          </a:p>
          <a:p>
            <a:pPr algn="l"/>
            <a:r>
              <a:rPr lang="en-IN" sz="1500" b="0" i="0" u="none" strike="noStrike" baseline="0" dirty="0">
                <a:latin typeface="LucidaSans-Typewriter83"/>
              </a:rPr>
              <a:t>1684 panic("</a:t>
            </a:r>
            <a:r>
              <a:rPr lang="en-IN" sz="1500" b="0" i="0" u="none" strike="noStrike" baseline="0" dirty="0" err="1">
                <a:latin typeface="LucidaSans-Typewriter83"/>
              </a:rPr>
              <a:t>popcli</a:t>
            </a:r>
            <a:r>
              <a:rPr lang="en-IN" sz="1500" b="0" i="0" u="none" strike="noStrike" baseline="0" dirty="0">
                <a:latin typeface="LucidaSans-Typewriter83"/>
              </a:rPr>
              <a:t>");</a:t>
            </a:r>
          </a:p>
          <a:p>
            <a:pPr algn="l"/>
            <a:r>
              <a:rPr lang="sv-SE" sz="1500" b="0" i="0" u="none" strike="noStrike" baseline="0" dirty="0">
                <a:latin typeface="LucidaSans-Typewriter83"/>
              </a:rPr>
              <a:t>1685 if(mycpu()−&gt;ncli == 0 &amp;&amp; mycpu()−&gt;intena)</a:t>
            </a:r>
          </a:p>
          <a:p>
            <a:pPr algn="l"/>
            <a:r>
              <a:rPr lang="en-IN" sz="1500" b="0" i="0" u="none" strike="noStrike" baseline="0" dirty="0">
                <a:latin typeface="LucidaSans-Typewriter83"/>
              </a:rPr>
              <a:t>1686 </a:t>
            </a:r>
            <a:r>
              <a:rPr lang="en-IN" sz="1500" b="0" i="0" u="none" strike="noStrike" baseline="0" dirty="0" err="1">
                <a:latin typeface="LucidaSans-Typewriter83"/>
              </a:rPr>
              <a:t>sti</a:t>
            </a:r>
            <a:r>
              <a:rPr lang="en-IN" sz="1500" b="0" i="0" u="none" strike="noStrike" baseline="0" dirty="0">
                <a:latin typeface="LucidaSans-Typewriter83"/>
              </a:rPr>
              <a:t>();</a:t>
            </a:r>
          </a:p>
          <a:p>
            <a:pPr algn="l"/>
            <a:r>
              <a:rPr lang="en-IN" sz="1500" b="0" i="0" u="none" strike="noStrike" baseline="0" dirty="0">
                <a:latin typeface="LucidaSans-Typewriter83"/>
              </a:rPr>
              <a:t>1687 }</a:t>
            </a:r>
            <a:endParaRPr lang="en-IN" sz="1500" dirty="0"/>
          </a:p>
        </p:txBody>
      </p:sp>
    </p:spTree>
    <p:extLst>
      <p:ext uri="{BB962C8B-B14F-4D97-AF65-F5344CB8AC3E}">
        <p14:creationId xmlns:p14="http://schemas.microsoft.com/office/powerpoint/2010/main" val="1532956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8" name="TextBox 17">
            <a:extLst>
              <a:ext uri="{FF2B5EF4-FFF2-40B4-BE49-F238E27FC236}">
                <a16:creationId xmlns:a16="http://schemas.microsoft.com/office/drawing/2014/main" id="{F5B83D92-4456-425B-AE28-C515DA2A750C}"/>
              </a:ext>
            </a:extLst>
          </p:cNvPr>
          <p:cNvSpPr txBox="1"/>
          <p:nvPr/>
        </p:nvSpPr>
        <p:spPr>
          <a:xfrm>
            <a:off x="5836621" y="569465"/>
            <a:ext cx="6102626" cy="6247864"/>
          </a:xfrm>
          <a:prstGeom prst="rect">
            <a:avLst/>
          </a:prstGeom>
          <a:noFill/>
        </p:spPr>
        <p:txBody>
          <a:bodyPr wrap="square">
            <a:spAutoFit/>
          </a:bodyPr>
          <a:lstStyle/>
          <a:p>
            <a:pPr algn="l"/>
            <a:r>
              <a:rPr lang="en-US" sz="1600" b="0" i="0" u="none" strike="noStrike" baseline="0" dirty="0">
                <a:latin typeface="LucidaSans-Typewriter83"/>
              </a:rPr>
              <a:t>2884 // Must acquire </a:t>
            </a:r>
            <a:r>
              <a:rPr lang="en-US" sz="1600" b="0" i="0" u="none" strike="noStrike" baseline="0" dirty="0" err="1">
                <a:latin typeface="LucidaSans-Typewriter83"/>
              </a:rPr>
              <a:t>ptable.lock</a:t>
            </a:r>
            <a:r>
              <a:rPr lang="en-US" sz="1600" b="0" i="0" u="none" strike="noStrike" baseline="0" dirty="0">
                <a:latin typeface="LucidaSans-Typewriter83"/>
              </a:rPr>
              <a:t> in order to</a:t>
            </a:r>
          </a:p>
          <a:p>
            <a:pPr algn="l"/>
            <a:r>
              <a:rPr lang="en-US" sz="1600" b="0" i="0" u="none" strike="noStrike" baseline="0" dirty="0">
                <a:latin typeface="LucidaSans-Typewriter83"/>
              </a:rPr>
              <a:t>2885 // change p−&gt;state and then call sched.</a:t>
            </a:r>
          </a:p>
          <a:p>
            <a:pPr algn="l"/>
            <a:r>
              <a:rPr lang="en-US" sz="1600" b="0" i="0" u="none" strike="noStrike" baseline="0" dirty="0">
                <a:latin typeface="LucidaSans-Typewriter83"/>
              </a:rPr>
              <a:t>2886 // Once we hold </a:t>
            </a:r>
            <a:r>
              <a:rPr lang="en-US" sz="1600" b="0" i="0" u="none" strike="noStrike" baseline="0" dirty="0" err="1">
                <a:latin typeface="LucidaSans-Typewriter83"/>
              </a:rPr>
              <a:t>ptable.lock</a:t>
            </a:r>
            <a:r>
              <a:rPr lang="en-US" sz="1600" b="0" i="0" u="none" strike="noStrike" baseline="0" dirty="0">
                <a:latin typeface="LucidaSans-Typewriter83"/>
              </a:rPr>
              <a:t>, we can be</a:t>
            </a:r>
          </a:p>
          <a:p>
            <a:pPr algn="l"/>
            <a:r>
              <a:rPr lang="en-US" sz="1600" b="0" i="0" u="none" strike="noStrike" baseline="0" dirty="0">
                <a:latin typeface="LucidaSans-Typewriter83"/>
              </a:rPr>
              <a:t>2887 // guaranteed that we won’t miss any wakeup</a:t>
            </a:r>
          </a:p>
          <a:p>
            <a:pPr algn="l"/>
            <a:r>
              <a:rPr lang="en-US" sz="1600" b="0" i="0" u="none" strike="noStrike" baseline="0" dirty="0">
                <a:latin typeface="LucidaSans-Typewriter83"/>
              </a:rPr>
              <a:t>2888 // (wakeup runs with </a:t>
            </a:r>
            <a:r>
              <a:rPr lang="en-US" sz="1600" b="0" i="0" u="none" strike="noStrike" baseline="0" dirty="0" err="1">
                <a:latin typeface="LucidaSans-Typewriter83"/>
              </a:rPr>
              <a:t>ptable.lock</a:t>
            </a:r>
            <a:r>
              <a:rPr lang="en-US" sz="1600" b="0" i="0" u="none" strike="noStrike" baseline="0" dirty="0">
                <a:latin typeface="LucidaSans-Typewriter83"/>
              </a:rPr>
              <a:t> locked),</a:t>
            </a:r>
          </a:p>
          <a:p>
            <a:pPr algn="l"/>
            <a:r>
              <a:rPr lang="en-US" sz="1600" b="0" i="0" u="none" strike="noStrike" baseline="0" dirty="0">
                <a:latin typeface="LucidaSans-Typewriter83"/>
              </a:rPr>
              <a:t>2889 // so it’s okay to release </a:t>
            </a:r>
            <a:r>
              <a:rPr lang="en-US" sz="1600" b="0" i="0" u="none" strike="noStrike" baseline="0" dirty="0" err="1">
                <a:latin typeface="LucidaSans-Typewriter83"/>
              </a:rPr>
              <a:t>lk</a:t>
            </a:r>
            <a:r>
              <a:rPr lang="en-US" sz="1600" b="0" i="0" u="none" strike="noStrike" baseline="0" dirty="0">
                <a:latin typeface="LucidaSans-Typewriter83"/>
              </a:rPr>
              <a:t>.</a:t>
            </a:r>
          </a:p>
          <a:p>
            <a:pPr algn="l"/>
            <a:r>
              <a:rPr lang="en-US" sz="1600" b="0" i="0" u="none" strike="noStrike" baseline="0" dirty="0">
                <a:latin typeface="LucidaSans-Typewriter83"/>
              </a:rPr>
              <a:t>2890 if(</a:t>
            </a:r>
            <a:r>
              <a:rPr lang="en-US" sz="1600" b="0" i="0" u="none" strike="noStrike" baseline="0" dirty="0" err="1">
                <a:latin typeface="LucidaSans-Typewriter83"/>
              </a:rPr>
              <a:t>lk</a:t>
            </a:r>
            <a:r>
              <a:rPr lang="en-US" sz="1600" b="0" i="0" u="none" strike="noStrike" baseline="0" dirty="0">
                <a:latin typeface="LucidaSans-Typewriter83"/>
              </a:rPr>
              <a:t> != &amp;</a:t>
            </a:r>
            <a:r>
              <a:rPr lang="en-US" sz="1600" b="0" i="0" u="none" strike="noStrike" baseline="0" dirty="0" err="1">
                <a:latin typeface="LucidaSans-Typewriter83"/>
              </a:rPr>
              <a:t>ptable.lock</a:t>
            </a:r>
            <a:r>
              <a:rPr lang="en-US" sz="1600" b="0" i="0" u="none" strike="noStrike" baseline="0" dirty="0">
                <a:latin typeface="LucidaSans-Typewriter83"/>
              </a:rPr>
              <a:t>){</a:t>
            </a:r>
          </a:p>
          <a:p>
            <a:pPr algn="l"/>
            <a:r>
              <a:rPr lang="en-IN" sz="1600" b="0" i="0" u="none" strike="noStrike" baseline="0" dirty="0">
                <a:latin typeface="LucidaSans-Typewriter83"/>
              </a:rPr>
              <a:t>2891 acquire(&amp;</a:t>
            </a:r>
            <a:r>
              <a:rPr lang="en-IN" sz="1600" b="0" i="0" u="none" strike="noStrike" baseline="0" dirty="0" err="1">
                <a:latin typeface="LucidaSans-Typewriter83"/>
              </a:rPr>
              <a:t>ptable.lock</a:t>
            </a:r>
            <a:r>
              <a:rPr lang="en-IN" sz="1600" b="0" i="0" u="none" strike="noStrike" baseline="0" dirty="0">
                <a:latin typeface="LucidaSans-Typewriter83"/>
              </a:rPr>
              <a:t>);</a:t>
            </a:r>
          </a:p>
          <a:p>
            <a:pPr algn="l"/>
            <a:r>
              <a:rPr lang="en-IN" sz="1600" b="0" i="0" u="none" strike="noStrike" baseline="0" dirty="0">
                <a:latin typeface="LucidaSans-Typewriter83"/>
              </a:rPr>
              <a:t>2892 release(</a:t>
            </a:r>
            <a:r>
              <a:rPr lang="en-IN" sz="1600" b="0" i="0" u="none" strike="noStrike" baseline="0" dirty="0" err="1">
                <a:latin typeface="LucidaSans-Typewriter83"/>
              </a:rPr>
              <a:t>lk</a:t>
            </a:r>
            <a:r>
              <a:rPr lang="en-IN" sz="1600" b="0" i="0" u="none" strike="noStrike" baseline="0" dirty="0">
                <a:latin typeface="LucidaSans-Typewriter83"/>
              </a:rPr>
              <a:t>);</a:t>
            </a:r>
          </a:p>
          <a:p>
            <a:pPr algn="l"/>
            <a:r>
              <a:rPr lang="en-IN" sz="1600" b="0" i="0" u="none" strike="noStrike" baseline="0" dirty="0">
                <a:latin typeface="LucidaSans-Typewriter83"/>
              </a:rPr>
              <a:t>2893 }</a:t>
            </a:r>
          </a:p>
          <a:p>
            <a:pPr algn="l"/>
            <a:r>
              <a:rPr lang="en-IN" sz="1600" b="0" i="0" u="none" strike="noStrike" baseline="0" dirty="0">
                <a:latin typeface="LucidaSans-Typewriter83"/>
              </a:rPr>
              <a:t>2894 // Go to sleep.</a:t>
            </a:r>
          </a:p>
          <a:p>
            <a:pPr algn="l"/>
            <a:r>
              <a:rPr lang="en-IN" sz="1600" b="0" i="0" u="none" strike="noStrike" baseline="0" dirty="0">
                <a:latin typeface="LucidaSans-Typewriter83"/>
              </a:rPr>
              <a:t>2895 p−&gt;</a:t>
            </a:r>
            <a:r>
              <a:rPr lang="en-IN" sz="1600" b="0" i="0" u="none" strike="noStrike" baseline="0" dirty="0" err="1">
                <a:latin typeface="LucidaSans-Typewriter83"/>
              </a:rPr>
              <a:t>chan</a:t>
            </a:r>
            <a:r>
              <a:rPr lang="en-IN" sz="1600" b="0" i="0" u="none" strike="noStrike" baseline="0" dirty="0">
                <a:latin typeface="LucidaSans-Typewriter83"/>
              </a:rPr>
              <a:t> = </a:t>
            </a:r>
            <a:r>
              <a:rPr lang="en-IN" sz="1600" b="0" i="0" u="none" strike="noStrike" baseline="0" dirty="0" err="1">
                <a:latin typeface="LucidaSans-Typewriter83"/>
              </a:rPr>
              <a:t>chan</a:t>
            </a:r>
            <a:r>
              <a:rPr lang="en-IN" sz="1600" b="0" i="0" u="none" strike="noStrike" baseline="0" dirty="0">
                <a:latin typeface="LucidaSans-Typewriter83"/>
              </a:rPr>
              <a:t>;</a:t>
            </a:r>
          </a:p>
          <a:p>
            <a:pPr algn="l"/>
            <a:r>
              <a:rPr lang="en-IN" sz="1600" b="0" i="0" u="none" strike="noStrike" baseline="0" dirty="0">
                <a:latin typeface="LucidaSans-Typewriter83"/>
              </a:rPr>
              <a:t>2896 p−&gt;state = SLEEPING;</a:t>
            </a:r>
          </a:p>
          <a:p>
            <a:pPr algn="l"/>
            <a:r>
              <a:rPr lang="en-IN" sz="1600" b="0" i="0" u="none" strike="noStrike" baseline="0" dirty="0">
                <a:latin typeface="LucidaSans-Typewriter83"/>
              </a:rPr>
              <a:t>2897</a:t>
            </a:r>
          </a:p>
          <a:p>
            <a:pPr algn="l"/>
            <a:r>
              <a:rPr lang="en-IN" sz="1600" b="0" i="0" u="none" strike="noStrike" baseline="0" dirty="0">
                <a:latin typeface="LucidaSans-Typewriter83"/>
              </a:rPr>
              <a:t>2898 sched();</a:t>
            </a:r>
          </a:p>
          <a:p>
            <a:pPr algn="l"/>
            <a:r>
              <a:rPr lang="en-IN" sz="1600" b="0" i="0" u="none" strike="noStrike" baseline="0" dirty="0">
                <a:latin typeface="LucidaSans-Typewriter83"/>
              </a:rPr>
              <a:t>2899</a:t>
            </a:r>
          </a:p>
          <a:p>
            <a:pPr algn="l"/>
            <a:r>
              <a:rPr lang="en-IN" sz="1600" b="0" i="0" u="none" strike="noStrike" baseline="0" dirty="0">
                <a:latin typeface="LucidaSans-Typewriter83"/>
              </a:rPr>
              <a:t>2900 // Tidy up.</a:t>
            </a:r>
          </a:p>
          <a:p>
            <a:pPr algn="l"/>
            <a:r>
              <a:rPr lang="en-IN" sz="1600" b="0" i="0" u="none" strike="noStrike" baseline="0" dirty="0">
                <a:latin typeface="LucidaSans-Typewriter83"/>
              </a:rPr>
              <a:t>2901 p−&gt;</a:t>
            </a:r>
            <a:r>
              <a:rPr lang="en-IN" sz="1600" b="0" i="0" u="none" strike="noStrike" baseline="0" dirty="0" err="1">
                <a:latin typeface="LucidaSans-Typewriter83"/>
              </a:rPr>
              <a:t>chan</a:t>
            </a:r>
            <a:r>
              <a:rPr lang="en-IN" sz="1600" b="0" i="0" u="none" strike="noStrike" baseline="0" dirty="0">
                <a:latin typeface="LucidaSans-Typewriter83"/>
              </a:rPr>
              <a:t> = 0;</a:t>
            </a:r>
          </a:p>
          <a:p>
            <a:pPr algn="l"/>
            <a:r>
              <a:rPr lang="en-IN" sz="1600" b="0" i="0" u="none" strike="noStrike" baseline="0" dirty="0">
                <a:latin typeface="LucidaSans-Typewriter83"/>
              </a:rPr>
              <a:t>2902</a:t>
            </a:r>
          </a:p>
          <a:p>
            <a:pPr algn="l"/>
            <a:r>
              <a:rPr lang="en-IN" sz="1600" b="0" i="0" u="none" strike="noStrike" baseline="0" dirty="0">
                <a:latin typeface="LucidaSans-Typewriter83"/>
              </a:rPr>
              <a:t>2903 // Reacquire original lock.</a:t>
            </a:r>
          </a:p>
          <a:p>
            <a:pPr algn="l"/>
            <a:r>
              <a:rPr lang="en-US" sz="1600" b="0" i="0" u="none" strike="noStrike" baseline="0" dirty="0">
                <a:latin typeface="LucidaSans-Typewriter83"/>
              </a:rPr>
              <a:t>2904 if(</a:t>
            </a:r>
            <a:r>
              <a:rPr lang="en-US" sz="1600" b="0" i="0" u="none" strike="noStrike" baseline="0" dirty="0" err="1">
                <a:latin typeface="LucidaSans-Typewriter83"/>
              </a:rPr>
              <a:t>lk</a:t>
            </a:r>
            <a:r>
              <a:rPr lang="en-US" sz="1600" b="0" i="0" u="none" strike="noStrike" baseline="0" dirty="0">
                <a:latin typeface="LucidaSans-Typewriter83"/>
              </a:rPr>
              <a:t> != &amp;</a:t>
            </a:r>
            <a:r>
              <a:rPr lang="en-US" sz="1600" b="0" i="0" u="none" strike="noStrike" baseline="0" dirty="0" err="1">
                <a:latin typeface="LucidaSans-Typewriter83"/>
              </a:rPr>
              <a:t>ptable.lock</a:t>
            </a:r>
            <a:r>
              <a:rPr lang="en-US" sz="1600" b="0" i="0" u="none" strike="noStrike" baseline="0" dirty="0">
                <a:latin typeface="LucidaSans-Typewriter83"/>
              </a:rPr>
              <a:t>){</a:t>
            </a:r>
          </a:p>
          <a:p>
            <a:pPr algn="l"/>
            <a:r>
              <a:rPr lang="en-IN" sz="1600" b="0" i="0" u="none" strike="noStrike" baseline="0" dirty="0">
                <a:latin typeface="LucidaSans-Typewriter83"/>
              </a:rPr>
              <a:t>2905 release(&amp;</a:t>
            </a:r>
            <a:r>
              <a:rPr lang="en-IN" sz="1600" b="0" i="0" u="none" strike="noStrike" baseline="0" dirty="0" err="1">
                <a:latin typeface="LucidaSans-Typewriter83"/>
              </a:rPr>
              <a:t>ptable.lock</a:t>
            </a:r>
            <a:r>
              <a:rPr lang="en-IN" sz="1600" b="0" i="0" u="none" strike="noStrike" baseline="0" dirty="0">
                <a:latin typeface="LucidaSans-Typewriter83"/>
              </a:rPr>
              <a:t>);</a:t>
            </a:r>
          </a:p>
          <a:p>
            <a:pPr algn="l"/>
            <a:r>
              <a:rPr lang="en-IN" sz="1600" b="0" i="0" u="none" strike="noStrike" baseline="0" dirty="0">
                <a:latin typeface="LucidaSans-Typewriter83"/>
              </a:rPr>
              <a:t>2906 acquire(</a:t>
            </a:r>
            <a:r>
              <a:rPr lang="en-IN" sz="1600" b="0" i="0" u="none" strike="noStrike" baseline="0" dirty="0" err="1">
                <a:latin typeface="LucidaSans-Typewriter83"/>
              </a:rPr>
              <a:t>lk</a:t>
            </a:r>
            <a:r>
              <a:rPr lang="en-IN" sz="1600" b="0" i="0" u="none" strike="noStrike" baseline="0" dirty="0">
                <a:latin typeface="LucidaSans-Typewriter83"/>
              </a:rPr>
              <a:t>);</a:t>
            </a:r>
          </a:p>
          <a:p>
            <a:pPr algn="l"/>
            <a:r>
              <a:rPr lang="en-IN" sz="1600" b="0" i="0" u="none" strike="noStrike" baseline="0" dirty="0">
                <a:latin typeface="LucidaSans-Typewriter83"/>
              </a:rPr>
              <a:t>2907 }</a:t>
            </a:r>
          </a:p>
          <a:p>
            <a:pPr algn="l"/>
            <a:r>
              <a:rPr lang="en-IN" sz="1600" b="0" i="0" u="none" strike="noStrike" baseline="0" dirty="0">
                <a:latin typeface="LucidaSans-Typewriter83"/>
              </a:rPr>
              <a:t>2908 }</a:t>
            </a:r>
            <a:endParaRPr lang="en-IN" sz="1600" dirty="0"/>
          </a:p>
        </p:txBody>
      </p:sp>
      <p:sp>
        <p:nvSpPr>
          <p:cNvPr id="16" name="TextBox 15">
            <a:extLst>
              <a:ext uri="{FF2B5EF4-FFF2-40B4-BE49-F238E27FC236}">
                <a16:creationId xmlns:a16="http://schemas.microsoft.com/office/drawing/2014/main" id="{94E6B308-4E3B-4E00-9253-99257D415753}"/>
              </a:ext>
            </a:extLst>
          </p:cNvPr>
          <p:cNvSpPr txBox="1"/>
          <p:nvPr/>
        </p:nvSpPr>
        <p:spPr>
          <a:xfrm>
            <a:off x="345195" y="1643027"/>
            <a:ext cx="6102626" cy="3693319"/>
          </a:xfrm>
          <a:prstGeom prst="rect">
            <a:avLst/>
          </a:prstGeom>
          <a:noFill/>
        </p:spPr>
        <p:txBody>
          <a:bodyPr wrap="square">
            <a:spAutoFit/>
          </a:bodyPr>
          <a:lstStyle/>
          <a:p>
            <a:pPr algn="l"/>
            <a:r>
              <a:rPr lang="en-US" sz="1800" b="0" i="0" u="none" strike="noStrike" baseline="0" dirty="0">
                <a:latin typeface="LucidaSans-Typewriter83"/>
              </a:rPr>
              <a:t>2871 // Atomically release lock and sleep on chan.</a:t>
            </a:r>
          </a:p>
          <a:p>
            <a:pPr algn="l"/>
            <a:r>
              <a:rPr lang="en-US" sz="1800" b="0" i="0" u="none" strike="noStrike" baseline="0" dirty="0">
                <a:latin typeface="LucidaSans-Typewriter83"/>
              </a:rPr>
              <a:t>2872 // Reacquires lock when awakened.</a:t>
            </a:r>
          </a:p>
          <a:p>
            <a:pPr algn="l"/>
            <a:r>
              <a:rPr lang="en-IN" sz="1800" b="0" i="0" u="none" strike="noStrike" baseline="0" dirty="0">
                <a:latin typeface="LucidaSans-Typewriter83"/>
              </a:rPr>
              <a:t>2873 void</a:t>
            </a:r>
          </a:p>
          <a:p>
            <a:pPr algn="l"/>
            <a:r>
              <a:rPr lang="en-US" sz="1800" b="0" i="0" u="none" strike="noStrike" baseline="0" dirty="0">
                <a:latin typeface="LucidaSans-Typewriter83"/>
              </a:rPr>
              <a:t>2874 sleep(void *</a:t>
            </a:r>
            <a:r>
              <a:rPr lang="en-US" sz="1800" b="0" i="0" u="none" strike="noStrike" baseline="0" dirty="0" err="1">
                <a:latin typeface="LucidaSans-Typewriter83"/>
              </a:rPr>
              <a:t>chan</a:t>
            </a:r>
            <a:r>
              <a:rPr lang="en-US" sz="1800" b="0" i="0" u="none" strike="noStrike" baseline="0" dirty="0">
                <a:latin typeface="LucidaSans-Typewriter83"/>
              </a:rPr>
              <a:t>, struct spinlock *</a:t>
            </a:r>
            <a:r>
              <a:rPr lang="en-US" sz="1800" b="0" i="0" u="none" strike="noStrike" baseline="0" dirty="0" err="1">
                <a:latin typeface="LucidaSans-Typewriter83"/>
              </a:rPr>
              <a:t>lk</a:t>
            </a:r>
            <a:r>
              <a:rPr lang="en-US" sz="1800" b="0" i="0" u="none" strike="noStrike" baseline="0" dirty="0">
                <a:latin typeface="LucidaSans-Typewriter83"/>
              </a:rPr>
              <a:t>)</a:t>
            </a:r>
          </a:p>
          <a:p>
            <a:pPr algn="l"/>
            <a:r>
              <a:rPr lang="en-IN" sz="1800" b="0" i="0" u="none" strike="noStrike" baseline="0" dirty="0">
                <a:latin typeface="LucidaSans-Typewriter83"/>
              </a:rPr>
              <a:t>2875 {</a:t>
            </a:r>
          </a:p>
          <a:p>
            <a:pPr algn="l"/>
            <a:r>
              <a:rPr lang="pl-PL" sz="1800" b="0" i="0" u="none" strike="noStrike" baseline="0" dirty="0">
                <a:latin typeface="LucidaSans-Typewriter83"/>
              </a:rPr>
              <a:t>2876 struct proc *p = myproc();</a:t>
            </a:r>
          </a:p>
          <a:p>
            <a:pPr algn="l"/>
            <a:r>
              <a:rPr lang="en-IN" sz="1800" b="0" i="0" u="none" strike="noStrike" baseline="0" dirty="0">
                <a:latin typeface="LucidaSans-Typewriter83"/>
              </a:rPr>
              <a:t>2877</a:t>
            </a:r>
          </a:p>
          <a:p>
            <a:pPr algn="l"/>
            <a:r>
              <a:rPr lang="en-IN" sz="1800" b="0" i="0" u="none" strike="noStrike" baseline="0" dirty="0">
                <a:latin typeface="LucidaSans-Typewriter83"/>
              </a:rPr>
              <a:t>2878 if(p == 0)</a:t>
            </a:r>
          </a:p>
          <a:p>
            <a:pPr algn="l"/>
            <a:r>
              <a:rPr lang="en-IN" sz="1800" b="0" i="0" u="none" strike="noStrike" baseline="0" dirty="0">
                <a:latin typeface="LucidaSans-Typewriter83"/>
              </a:rPr>
              <a:t>2879 panic("sleep");</a:t>
            </a:r>
          </a:p>
          <a:p>
            <a:pPr algn="l"/>
            <a:r>
              <a:rPr lang="en-IN" sz="1800" b="0" i="0" u="none" strike="noStrike" baseline="0" dirty="0">
                <a:latin typeface="LucidaSans-Typewriter83"/>
              </a:rPr>
              <a:t>2880</a:t>
            </a:r>
          </a:p>
          <a:p>
            <a:pPr algn="l"/>
            <a:r>
              <a:rPr lang="en-IN" sz="1800" b="0" i="0" u="none" strike="noStrike" baseline="0" dirty="0">
                <a:latin typeface="LucidaSans-Typewriter83"/>
              </a:rPr>
              <a:t>2881 if(</a:t>
            </a:r>
            <a:r>
              <a:rPr lang="en-IN" sz="1800" b="0" i="0" u="none" strike="noStrike" baseline="0" dirty="0" err="1">
                <a:latin typeface="LucidaSans-Typewriter83"/>
              </a:rPr>
              <a:t>lk</a:t>
            </a:r>
            <a:r>
              <a:rPr lang="en-IN" sz="1800" b="0" i="0" u="none" strike="noStrike" baseline="0" dirty="0">
                <a:latin typeface="LucidaSans-Typewriter83"/>
              </a:rPr>
              <a:t> == 0)</a:t>
            </a:r>
          </a:p>
          <a:p>
            <a:pPr algn="l"/>
            <a:r>
              <a:rPr lang="en-US" sz="1800" b="0" i="0" u="none" strike="noStrike" baseline="0" dirty="0">
                <a:latin typeface="LucidaSans-Typewriter83"/>
              </a:rPr>
              <a:t>2882 panic("sleep without </a:t>
            </a:r>
            <a:r>
              <a:rPr lang="en-US" sz="1800" b="0" i="0" u="none" strike="noStrike" baseline="0" dirty="0" err="1">
                <a:latin typeface="LucidaSans-Typewriter83"/>
              </a:rPr>
              <a:t>lk</a:t>
            </a:r>
            <a:r>
              <a:rPr lang="en-US" sz="1800" b="0" i="0" u="none" strike="noStrike" baseline="0" dirty="0">
                <a:latin typeface="LucidaSans-Typewriter83"/>
              </a:rPr>
              <a:t>");</a:t>
            </a:r>
          </a:p>
          <a:p>
            <a:pPr algn="l"/>
            <a:r>
              <a:rPr lang="en-IN" sz="1800" b="0" i="0" u="none" strike="noStrike" baseline="0" dirty="0">
                <a:latin typeface="LucidaSans-Typewriter83"/>
              </a:rPr>
              <a:t>2883</a:t>
            </a:r>
          </a:p>
        </p:txBody>
      </p:sp>
    </p:spTree>
    <p:extLst>
      <p:ext uri="{BB962C8B-B14F-4D97-AF65-F5344CB8AC3E}">
        <p14:creationId xmlns:p14="http://schemas.microsoft.com/office/powerpoint/2010/main" val="2849418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6"/>
            <a:ext cx="10515600" cy="809630"/>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B1B38C22-FC7F-4594-A104-A84632D13D6F}"/>
              </a:ext>
            </a:extLst>
          </p:cNvPr>
          <p:cNvSpPr txBox="1"/>
          <p:nvPr/>
        </p:nvSpPr>
        <p:spPr>
          <a:xfrm>
            <a:off x="388685" y="2136338"/>
            <a:ext cx="6102626" cy="3416320"/>
          </a:xfrm>
          <a:prstGeom prst="rect">
            <a:avLst/>
          </a:prstGeom>
          <a:noFill/>
        </p:spPr>
        <p:txBody>
          <a:bodyPr wrap="square">
            <a:spAutoFit/>
          </a:bodyPr>
          <a:lstStyle/>
          <a:p>
            <a:pPr algn="l"/>
            <a:r>
              <a:rPr lang="en-US" sz="1800" b="0" i="0" u="none" strike="noStrike" baseline="0" dirty="0">
                <a:latin typeface="LucidaSans-Typewriter83"/>
              </a:rPr>
              <a:t>2950 // Wake up all processes sleeping on chan.</a:t>
            </a:r>
          </a:p>
          <a:p>
            <a:pPr algn="l"/>
            <a:r>
              <a:rPr lang="en-US" sz="1800" b="0" i="0" u="none" strike="noStrike" baseline="0" dirty="0">
                <a:latin typeface="LucidaSans-Typewriter83"/>
              </a:rPr>
              <a:t>2951 // The </a:t>
            </a:r>
            <a:r>
              <a:rPr lang="en-US" sz="1800" b="0" i="0" u="none" strike="noStrike" baseline="0" dirty="0" err="1">
                <a:latin typeface="LucidaSans-Typewriter83"/>
              </a:rPr>
              <a:t>ptable</a:t>
            </a:r>
            <a:r>
              <a:rPr lang="en-US" sz="1800" b="0" i="0" u="none" strike="noStrike" baseline="0" dirty="0">
                <a:latin typeface="LucidaSans-Typewriter83"/>
              </a:rPr>
              <a:t> lock must be held.</a:t>
            </a:r>
          </a:p>
          <a:p>
            <a:pPr algn="l"/>
            <a:r>
              <a:rPr lang="en-IN" sz="1800" b="0" i="0" u="none" strike="noStrike" baseline="0" dirty="0">
                <a:latin typeface="LucidaSans-Typewriter83"/>
              </a:rPr>
              <a:t>2952 static void</a:t>
            </a:r>
          </a:p>
          <a:p>
            <a:pPr algn="l"/>
            <a:r>
              <a:rPr lang="en-IN" sz="1800" b="0" i="0" u="none" strike="noStrike" baseline="0" dirty="0">
                <a:latin typeface="LucidaSans-Typewriter83"/>
              </a:rPr>
              <a:t>2953 wakeup1(void *</a:t>
            </a:r>
            <a:r>
              <a:rPr lang="en-IN" sz="1800" b="0" i="0" u="none" strike="noStrike" baseline="0" dirty="0" err="1">
                <a:latin typeface="LucidaSans-Typewriter83"/>
              </a:rPr>
              <a:t>chan</a:t>
            </a:r>
            <a:r>
              <a:rPr lang="en-IN" sz="1800" b="0" i="0" u="none" strike="noStrike" baseline="0" dirty="0">
                <a:latin typeface="LucidaSans-Typewriter83"/>
              </a:rPr>
              <a:t>)</a:t>
            </a:r>
          </a:p>
          <a:p>
            <a:pPr algn="l"/>
            <a:r>
              <a:rPr lang="en-IN" sz="1800" b="0" i="0" u="none" strike="noStrike" baseline="0" dirty="0">
                <a:latin typeface="LucidaSans-Typewriter83"/>
              </a:rPr>
              <a:t>2954 {</a:t>
            </a:r>
          </a:p>
          <a:p>
            <a:pPr algn="l"/>
            <a:r>
              <a:rPr lang="en-IN" sz="1800" b="0" i="0" u="none" strike="noStrike" baseline="0" dirty="0">
                <a:latin typeface="LucidaSans-Typewriter83"/>
              </a:rPr>
              <a:t>2955 struct proc *p;</a:t>
            </a:r>
          </a:p>
          <a:p>
            <a:pPr algn="l"/>
            <a:r>
              <a:rPr lang="en-IN" sz="1800" b="0" i="0" u="none" strike="noStrike" baseline="0" dirty="0">
                <a:latin typeface="LucidaSans-Typewriter83"/>
              </a:rPr>
              <a:t>2956</a:t>
            </a:r>
          </a:p>
          <a:p>
            <a:pPr algn="l"/>
            <a:r>
              <a:rPr lang="en-IN" sz="1800" b="0" i="0" u="none" strike="noStrike" baseline="0" dirty="0">
                <a:latin typeface="LucidaSans-Typewriter83"/>
              </a:rPr>
              <a:t>2957 for(p = </a:t>
            </a:r>
            <a:r>
              <a:rPr lang="en-IN" sz="1800" b="0" i="0" u="none" strike="noStrike" baseline="0" dirty="0" err="1">
                <a:latin typeface="LucidaSans-Typewriter83"/>
              </a:rPr>
              <a:t>ptable.proc</a:t>
            </a:r>
            <a:r>
              <a:rPr lang="en-IN" sz="1800" b="0" i="0" u="none" strike="noStrike" baseline="0" dirty="0">
                <a:latin typeface="LucidaSans-Typewriter83"/>
              </a:rPr>
              <a:t>; p &lt; &amp;</a:t>
            </a:r>
            <a:r>
              <a:rPr lang="en-IN" sz="1800" b="0" i="0" u="none" strike="noStrike" baseline="0" dirty="0" err="1">
                <a:latin typeface="LucidaSans-Typewriter83"/>
              </a:rPr>
              <a:t>ptable.proc</a:t>
            </a:r>
            <a:r>
              <a:rPr lang="en-IN" sz="1800" b="0" i="0" u="none" strike="noStrike" baseline="0" dirty="0">
                <a:latin typeface="LucidaSans-Typewriter83"/>
              </a:rPr>
              <a:t>[NPROC]; p++)</a:t>
            </a:r>
          </a:p>
          <a:p>
            <a:pPr algn="l"/>
            <a:r>
              <a:rPr lang="en-US" sz="1800" b="0" i="0" u="none" strike="noStrike" baseline="0" dirty="0">
                <a:latin typeface="LucidaSans-Typewriter83"/>
              </a:rPr>
              <a:t>2958 if(p−&gt;state == SLEEPING &amp;&amp; p−&gt;</a:t>
            </a:r>
            <a:r>
              <a:rPr lang="en-US" sz="1800" b="0" i="0" u="none" strike="noStrike" baseline="0" dirty="0" err="1">
                <a:latin typeface="LucidaSans-Typewriter83"/>
              </a:rPr>
              <a:t>chan</a:t>
            </a:r>
            <a:r>
              <a:rPr lang="en-US" sz="1800" b="0" i="0" u="none" strike="noStrike" baseline="0" dirty="0">
                <a:latin typeface="LucidaSans-Typewriter83"/>
              </a:rPr>
              <a:t> == </a:t>
            </a:r>
            <a:r>
              <a:rPr lang="en-US" sz="1800" b="0" i="0" u="none" strike="noStrike" baseline="0" dirty="0" err="1">
                <a:latin typeface="LucidaSans-Typewriter83"/>
              </a:rPr>
              <a:t>chan</a:t>
            </a:r>
            <a:r>
              <a:rPr lang="en-US" sz="1800" b="0" i="0" u="none" strike="noStrike" baseline="0" dirty="0">
                <a:latin typeface="LucidaSans-Typewriter83"/>
              </a:rPr>
              <a:t>)</a:t>
            </a:r>
          </a:p>
          <a:p>
            <a:pPr algn="l"/>
            <a:r>
              <a:rPr lang="en-IN" sz="1800" b="0" i="0" u="none" strike="noStrike" baseline="0" dirty="0">
                <a:latin typeface="LucidaSans-Typewriter83"/>
              </a:rPr>
              <a:t>2959 p−&gt;state = RUNNABLE;</a:t>
            </a:r>
          </a:p>
          <a:p>
            <a:pPr algn="l"/>
            <a:r>
              <a:rPr lang="en-IN" sz="1800" b="0" i="0" u="none" strike="noStrike" baseline="0" dirty="0">
                <a:latin typeface="LucidaSans-Typewriter83"/>
              </a:rPr>
              <a:t>2960 }</a:t>
            </a:r>
          </a:p>
          <a:p>
            <a:pPr algn="l"/>
            <a:r>
              <a:rPr lang="en-IN" sz="1800" b="0" i="0" u="none" strike="noStrike" baseline="0" dirty="0">
                <a:latin typeface="LucidaSans-Typewriter83"/>
              </a:rPr>
              <a:t>2961</a:t>
            </a:r>
            <a:endParaRPr lang="en-IN" dirty="0"/>
          </a:p>
        </p:txBody>
      </p:sp>
      <p:sp>
        <p:nvSpPr>
          <p:cNvPr id="17" name="TextBox 16">
            <a:extLst>
              <a:ext uri="{FF2B5EF4-FFF2-40B4-BE49-F238E27FC236}">
                <a16:creationId xmlns:a16="http://schemas.microsoft.com/office/drawing/2014/main" id="{139AA8EA-0FCF-4C45-8822-34CD9FFAAB29}"/>
              </a:ext>
            </a:extLst>
          </p:cNvPr>
          <p:cNvSpPr txBox="1"/>
          <p:nvPr/>
        </p:nvSpPr>
        <p:spPr>
          <a:xfrm>
            <a:off x="6664861" y="2136338"/>
            <a:ext cx="4462669" cy="2585323"/>
          </a:xfrm>
          <a:prstGeom prst="rect">
            <a:avLst/>
          </a:prstGeom>
          <a:noFill/>
        </p:spPr>
        <p:txBody>
          <a:bodyPr wrap="square">
            <a:spAutoFit/>
          </a:bodyPr>
          <a:lstStyle/>
          <a:p>
            <a:pPr algn="l"/>
            <a:r>
              <a:rPr lang="en-US" sz="1800" b="0" i="0" u="none" strike="noStrike" baseline="0" dirty="0">
                <a:latin typeface="LucidaSans-Typewriter83"/>
              </a:rPr>
              <a:t>2962 // Wake up all processes sleeping on chan.</a:t>
            </a:r>
          </a:p>
          <a:p>
            <a:pPr algn="l"/>
            <a:r>
              <a:rPr lang="en-IN" sz="1800" b="0" i="0" u="none" strike="noStrike" baseline="0" dirty="0">
                <a:latin typeface="LucidaSans-Typewriter83"/>
              </a:rPr>
              <a:t>2963 void</a:t>
            </a:r>
          </a:p>
          <a:p>
            <a:pPr algn="l"/>
            <a:r>
              <a:rPr lang="en-IN" sz="1800" b="0" i="0" u="none" strike="noStrike" baseline="0" dirty="0">
                <a:latin typeface="LucidaSans-Typewriter83"/>
              </a:rPr>
              <a:t>2964 wakeup(void *</a:t>
            </a:r>
            <a:r>
              <a:rPr lang="en-IN" sz="1800" b="0" i="0" u="none" strike="noStrike" baseline="0" dirty="0" err="1">
                <a:latin typeface="LucidaSans-Typewriter83"/>
              </a:rPr>
              <a:t>chan</a:t>
            </a:r>
            <a:r>
              <a:rPr lang="en-IN" sz="1800" b="0" i="0" u="none" strike="noStrike" baseline="0" dirty="0">
                <a:latin typeface="LucidaSans-Typewriter83"/>
              </a:rPr>
              <a:t>)</a:t>
            </a:r>
          </a:p>
          <a:p>
            <a:pPr algn="l"/>
            <a:r>
              <a:rPr lang="en-IN" sz="1800" b="0" i="0" u="none" strike="noStrike" baseline="0" dirty="0">
                <a:latin typeface="LucidaSans-Typewriter83"/>
              </a:rPr>
              <a:t>2965 {</a:t>
            </a:r>
          </a:p>
          <a:p>
            <a:pPr algn="l"/>
            <a:r>
              <a:rPr lang="en-IN" sz="1800" b="0" i="0" u="none" strike="noStrike" baseline="0" dirty="0">
                <a:latin typeface="LucidaSans-Typewriter83"/>
              </a:rPr>
              <a:t>2966 acquire(&amp;</a:t>
            </a:r>
            <a:r>
              <a:rPr lang="en-IN" sz="1800" b="0" i="0" u="none" strike="noStrike" baseline="0" dirty="0" err="1">
                <a:latin typeface="LucidaSans-Typewriter83"/>
              </a:rPr>
              <a:t>ptable.lock</a:t>
            </a:r>
            <a:r>
              <a:rPr lang="en-IN" sz="1800" b="0" i="0" u="none" strike="noStrike" baseline="0" dirty="0">
                <a:latin typeface="LucidaSans-Typewriter83"/>
              </a:rPr>
              <a:t>);</a:t>
            </a:r>
          </a:p>
          <a:p>
            <a:pPr algn="l"/>
            <a:r>
              <a:rPr lang="en-IN" sz="1800" b="0" i="0" u="none" strike="noStrike" baseline="0" dirty="0">
                <a:latin typeface="LucidaSans-Typewriter83"/>
              </a:rPr>
              <a:t>2967 wakeup1(</a:t>
            </a:r>
            <a:r>
              <a:rPr lang="en-IN" sz="1800" b="0" i="0" u="none" strike="noStrike" baseline="0" dirty="0" err="1">
                <a:latin typeface="LucidaSans-Typewriter83"/>
              </a:rPr>
              <a:t>chan</a:t>
            </a:r>
            <a:r>
              <a:rPr lang="en-IN" sz="1800" b="0" i="0" u="none" strike="noStrike" baseline="0" dirty="0">
                <a:latin typeface="LucidaSans-Typewriter83"/>
              </a:rPr>
              <a:t>);</a:t>
            </a:r>
          </a:p>
          <a:p>
            <a:pPr algn="l"/>
            <a:r>
              <a:rPr lang="en-IN" sz="1800" b="0" i="0" u="none" strike="noStrike" baseline="0" dirty="0">
                <a:latin typeface="LucidaSans-Typewriter83"/>
              </a:rPr>
              <a:t>2968 release(&amp;</a:t>
            </a:r>
            <a:r>
              <a:rPr lang="en-IN" sz="1800" b="0" i="0" u="none" strike="noStrike" baseline="0" dirty="0" err="1">
                <a:latin typeface="LucidaSans-Typewriter83"/>
              </a:rPr>
              <a:t>ptable.lock</a:t>
            </a:r>
            <a:r>
              <a:rPr lang="en-IN" sz="1800" b="0" i="0" u="none" strike="noStrike" baseline="0" dirty="0">
                <a:latin typeface="LucidaSans-Typewriter83"/>
              </a:rPr>
              <a:t>);</a:t>
            </a:r>
          </a:p>
          <a:p>
            <a:pPr algn="l"/>
            <a:r>
              <a:rPr lang="en-IN" sz="1800" b="0" i="0" u="none" strike="noStrike" baseline="0" dirty="0">
                <a:latin typeface="LucidaSans-Typewriter83"/>
              </a:rPr>
              <a:t>2969 }</a:t>
            </a:r>
            <a:endParaRPr lang="en-IN" dirty="0"/>
          </a:p>
        </p:txBody>
      </p:sp>
    </p:spTree>
    <p:extLst>
      <p:ext uri="{BB962C8B-B14F-4D97-AF65-F5344CB8AC3E}">
        <p14:creationId xmlns:p14="http://schemas.microsoft.com/office/powerpoint/2010/main" val="4025716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pPr algn="ctr">
              <a:buFontTx/>
              <a:buNone/>
            </a:pPr>
            <a:r>
              <a:rPr lang="en-US" altLang="en-US" sz="7200"/>
              <a:t>Thank You</a:t>
            </a:r>
          </a:p>
        </p:txBody>
      </p:sp>
      <p:sp>
        <p:nvSpPr>
          <p:cNvPr id="4" name="Slide Number Placeholder 3"/>
          <p:cNvSpPr>
            <a:spLocks noGrp="1"/>
          </p:cNvSpPr>
          <p:nvPr>
            <p:ph type="sldNum" sz="quarter" idx="12"/>
          </p:nvPr>
        </p:nvSpPr>
        <p:spPr/>
        <p:txBody>
          <a:bodyPr/>
          <a:lstStyle/>
          <a:p>
            <a:pPr>
              <a:defRPr/>
            </a:pPr>
            <a:fld id="{8D29A97A-BF65-45DE-9B42-5C72CFD18437}" type="slidenum">
              <a:rPr lang="en-US" smtClean="0"/>
              <a:pPr>
                <a:defRPr/>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5851" y="497840"/>
            <a:ext cx="4933315" cy="695960"/>
          </a:xfrm>
          <a:prstGeom prst="rect">
            <a:avLst/>
          </a:prstGeom>
        </p:spPr>
        <p:txBody>
          <a:bodyPr vert="horz" wrap="square" lIns="0" tIns="12700" rIns="0" bIns="0" rtlCol="0" anchor="ctr">
            <a:spAutoFit/>
          </a:bodyPr>
          <a:lstStyle/>
          <a:p>
            <a:pPr marL="12700">
              <a:lnSpc>
                <a:spcPct val="100000"/>
              </a:lnSpc>
              <a:spcBef>
                <a:spcPts val="100"/>
              </a:spcBef>
            </a:pPr>
            <a:r>
              <a:rPr spc="-5" dirty="0"/>
              <a:t>Motivating</a:t>
            </a:r>
            <a:r>
              <a:rPr spc="-55" dirty="0"/>
              <a:t> </a:t>
            </a:r>
            <a:r>
              <a:rPr spc="-5" dirty="0"/>
              <a:t>Scenario</a:t>
            </a:r>
          </a:p>
        </p:txBody>
      </p:sp>
      <p:sp>
        <p:nvSpPr>
          <p:cNvPr id="3" name="object 3"/>
          <p:cNvSpPr txBox="1"/>
          <p:nvPr/>
        </p:nvSpPr>
        <p:spPr>
          <a:xfrm>
            <a:off x="2059941" y="3983990"/>
            <a:ext cx="114935" cy="330200"/>
          </a:xfrm>
          <a:prstGeom prst="rect">
            <a:avLst/>
          </a:prstGeom>
        </p:spPr>
        <p:txBody>
          <a:bodyPr vert="horz" wrap="square" lIns="0" tIns="12700" rIns="0" bIns="0" rtlCol="0">
            <a:spAutoFit/>
          </a:bodyPr>
          <a:lstStyle/>
          <a:p>
            <a:pPr marL="12700">
              <a:spcBef>
                <a:spcPts val="100"/>
              </a:spcBef>
            </a:pPr>
            <a:r>
              <a:rPr sz="2000" dirty="0">
                <a:solidFill>
                  <a:srgbClr val="0000CC"/>
                </a:solidFill>
                <a:latin typeface="Arial"/>
                <a:cs typeface="Arial"/>
              </a:rPr>
              <a:t>•</a:t>
            </a:r>
            <a:endParaRPr sz="2000">
              <a:latin typeface="Arial"/>
              <a:cs typeface="Arial"/>
            </a:endParaRPr>
          </a:p>
        </p:txBody>
      </p:sp>
      <p:sp>
        <p:nvSpPr>
          <p:cNvPr id="4" name="object 4"/>
          <p:cNvSpPr txBox="1"/>
          <p:nvPr/>
        </p:nvSpPr>
        <p:spPr>
          <a:xfrm>
            <a:off x="2402840" y="3933050"/>
            <a:ext cx="7599045" cy="1003935"/>
          </a:xfrm>
          <a:prstGeom prst="rect">
            <a:avLst/>
          </a:prstGeom>
        </p:spPr>
        <p:txBody>
          <a:bodyPr vert="horz" wrap="square" lIns="0" tIns="77470" rIns="0" bIns="0" rtlCol="0">
            <a:spAutoFit/>
          </a:bodyPr>
          <a:lstStyle/>
          <a:p>
            <a:pPr marL="12700">
              <a:spcBef>
                <a:spcPts val="610"/>
              </a:spcBef>
            </a:pPr>
            <a:r>
              <a:rPr sz="2000" spc="-5" dirty="0">
                <a:solidFill>
                  <a:srgbClr val="0000CC"/>
                </a:solidFill>
                <a:latin typeface="Arial"/>
                <a:cs typeface="Arial"/>
              </a:rPr>
              <a:t>Single </a:t>
            </a:r>
            <a:r>
              <a:rPr sz="2000" dirty="0">
                <a:solidFill>
                  <a:srgbClr val="0000CC"/>
                </a:solidFill>
                <a:latin typeface="Arial"/>
                <a:cs typeface="Arial"/>
              </a:rPr>
              <a:t>core</a:t>
            </a:r>
            <a:endParaRPr sz="2000">
              <a:latin typeface="Arial"/>
              <a:cs typeface="Arial"/>
            </a:endParaRPr>
          </a:p>
          <a:p>
            <a:pPr marL="412750" marR="5080" indent="-285750">
              <a:lnSpc>
                <a:spcPct val="100499"/>
              </a:lnSpc>
              <a:spcBef>
                <a:spcPts val="450"/>
              </a:spcBef>
              <a:tabLst>
                <a:tab pos="412115" algn="l"/>
              </a:tabLst>
            </a:pPr>
            <a:r>
              <a:rPr sz="2700" baseline="3086" dirty="0">
                <a:latin typeface="Arial"/>
                <a:cs typeface="Arial"/>
              </a:rPr>
              <a:t>–	</a:t>
            </a:r>
            <a:r>
              <a:rPr spc="-10" dirty="0">
                <a:latin typeface="Arial"/>
                <a:cs typeface="Arial"/>
              </a:rPr>
              <a:t>Program </a:t>
            </a:r>
            <a:r>
              <a:rPr dirty="0">
                <a:latin typeface="Arial"/>
                <a:cs typeface="Arial"/>
              </a:rPr>
              <a:t>1 </a:t>
            </a:r>
            <a:r>
              <a:rPr spc="-10" dirty="0">
                <a:latin typeface="Arial"/>
                <a:cs typeface="Arial"/>
              </a:rPr>
              <a:t>and program </a:t>
            </a:r>
            <a:r>
              <a:rPr dirty="0">
                <a:latin typeface="Arial"/>
                <a:cs typeface="Arial"/>
              </a:rPr>
              <a:t>2 </a:t>
            </a:r>
            <a:r>
              <a:rPr spc="-5" dirty="0">
                <a:latin typeface="Arial"/>
                <a:cs typeface="Arial"/>
              </a:rPr>
              <a:t>are </a:t>
            </a:r>
            <a:r>
              <a:rPr spc="-10" dirty="0">
                <a:latin typeface="Arial"/>
                <a:cs typeface="Arial"/>
              </a:rPr>
              <a:t>executing at </a:t>
            </a:r>
            <a:r>
              <a:rPr spc="-5" dirty="0">
                <a:latin typeface="Arial"/>
                <a:cs typeface="Arial"/>
              </a:rPr>
              <a:t>the </a:t>
            </a:r>
            <a:r>
              <a:rPr dirty="0">
                <a:latin typeface="Arial"/>
                <a:cs typeface="Arial"/>
              </a:rPr>
              <a:t>same </a:t>
            </a:r>
            <a:r>
              <a:rPr spc="-5" dirty="0">
                <a:latin typeface="Arial"/>
                <a:cs typeface="Arial"/>
              </a:rPr>
              <a:t>time </a:t>
            </a:r>
            <a:r>
              <a:rPr spc="-10" dirty="0">
                <a:latin typeface="Arial"/>
                <a:cs typeface="Arial"/>
              </a:rPr>
              <a:t>but sharing </a:t>
            </a:r>
            <a:r>
              <a:rPr dirty="0">
                <a:latin typeface="Arial"/>
                <a:cs typeface="Arial"/>
              </a:rPr>
              <a:t>a  </a:t>
            </a:r>
            <a:r>
              <a:rPr spc="-5" dirty="0">
                <a:latin typeface="Arial"/>
                <a:cs typeface="Arial"/>
              </a:rPr>
              <a:t>single</a:t>
            </a:r>
            <a:r>
              <a:rPr spc="-10" dirty="0">
                <a:latin typeface="Arial"/>
                <a:cs typeface="Arial"/>
              </a:rPr>
              <a:t> </a:t>
            </a:r>
            <a:r>
              <a:rPr dirty="0">
                <a:latin typeface="Arial"/>
                <a:cs typeface="Arial"/>
              </a:rPr>
              <a:t>core</a:t>
            </a:r>
            <a:endParaRPr>
              <a:latin typeface="Arial"/>
              <a:cs typeface="Arial"/>
            </a:endParaRPr>
          </a:p>
        </p:txBody>
      </p:sp>
      <p:sp>
        <p:nvSpPr>
          <p:cNvPr id="5" name="object 5"/>
          <p:cNvSpPr txBox="1"/>
          <p:nvPr/>
        </p:nvSpPr>
        <p:spPr>
          <a:xfrm>
            <a:off x="2362200" y="1981200"/>
            <a:ext cx="1524000" cy="1739900"/>
          </a:xfrm>
          <a:prstGeom prst="rect">
            <a:avLst/>
          </a:prstGeom>
          <a:ln w="28393">
            <a:solidFill>
              <a:srgbClr val="006FBF"/>
            </a:solidFill>
          </a:ln>
        </p:spPr>
        <p:txBody>
          <a:bodyPr vert="horz" wrap="square" lIns="0" tIns="45720" rIns="0" bIns="0" rtlCol="0">
            <a:spAutoFit/>
          </a:bodyPr>
          <a:lstStyle/>
          <a:p>
            <a:pPr marL="89535">
              <a:spcBef>
                <a:spcPts val="360"/>
              </a:spcBef>
            </a:pPr>
            <a:r>
              <a:rPr dirty="0">
                <a:latin typeface="Arial"/>
                <a:cs typeface="Arial"/>
              </a:rPr>
              <a:t>{</a:t>
            </a:r>
            <a:endParaRPr>
              <a:latin typeface="Arial"/>
              <a:cs typeface="Arial"/>
            </a:endParaRPr>
          </a:p>
          <a:p>
            <a:pPr marL="281940"/>
            <a:r>
              <a:rPr dirty="0">
                <a:latin typeface="Arial"/>
                <a:cs typeface="Arial"/>
              </a:rPr>
              <a:t>*</a:t>
            </a:r>
            <a:endParaRPr>
              <a:latin typeface="Arial"/>
              <a:cs typeface="Arial"/>
            </a:endParaRPr>
          </a:p>
          <a:p>
            <a:pPr marL="89535" marR="398145" indent="191770"/>
            <a:r>
              <a:rPr dirty="0">
                <a:latin typeface="Arial"/>
                <a:cs typeface="Arial"/>
              </a:rPr>
              <a:t>*  c</a:t>
            </a:r>
            <a:r>
              <a:rPr spc="-15" dirty="0">
                <a:latin typeface="Arial"/>
                <a:cs typeface="Arial"/>
              </a:rPr>
              <a:t>o</a:t>
            </a:r>
            <a:r>
              <a:rPr spc="-5" dirty="0">
                <a:latin typeface="Arial"/>
                <a:cs typeface="Arial"/>
              </a:rPr>
              <a:t>unte</a:t>
            </a:r>
            <a:r>
              <a:rPr spc="-10" dirty="0">
                <a:latin typeface="Arial"/>
                <a:cs typeface="Arial"/>
              </a:rPr>
              <a:t>r</a:t>
            </a:r>
            <a:r>
              <a:rPr spc="5" dirty="0">
                <a:latin typeface="Arial"/>
                <a:cs typeface="Arial"/>
              </a:rPr>
              <a:t>+</a:t>
            </a:r>
            <a:r>
              <a:rPr dirty="0">
                <a:latin typeface="Arial"/>
                <a:cs typeface="Arial"/>
              </a:rPr>
              <a:t>+</a:t>
            </a:r>
            <a:endParaRPr>
              <a:latin typeface="Arial"/>
              <a:cs typeface="Arial"/>
            </a:endParaRPr>
          </a:p>
          <a:p>
            <a:pPr marL="281940"/>
            <a:r>
              <a:rPr dirty="0">
                <a:latin typeface="Arial"/>
                <a:cs typeface="Arial"/>
              </a:rPr>
              <a:t>*</a:t>
            </a:r>
            <a:endParaRPr>
              <a:latin typeface="Arial"/>
              <a:cs typeface="Arial"/>
            </a:endParaRPr>
          </a:p>
          <a:p>
            <a:pPr marL="89535"/>
            <a:r>
              <a:rPr dirty="0">
                <a:latin typeface="Arial"/>
                <a:cs typeface="Arial"/>
              </a:rPr>
              <a:t>}</a:t>
            </a:r>
            <a:endParaRPr>
              <a:latin typeface="Arial"/>
              <a:cs typeface="Arial"/>
            </a:endParaRPr>
          </a:p>
        </p:txBody>
      </p:sp>
      <p:sp>
        <p:nvSpPr>
          <p:cNvPr id="6" name="object 6"/>
          <p:cNvSpPr/>
          <p:nvPr/>
        </p:nvSpPr>
        <p:spPr>
          <a:xfrm>
            <a:off x="8077200" y="2057400"/>
            <a:ext cx="1524000" cy="1739900"/>
          </a:xfrm>
          <a:custGeom>
            <a:avLst/>
            <a:gdLst/>
            <a:ahLst/>
            <a:cxnLst/>
            <a:rect l="l" t="t" r="r" b="b"/>
            <a:pathLst>
              <a:path w="1524000" h="1739900">
                <a:moveTo>
                  <a:pt x="0" y="0"/>
                </a:moveTo>
                <a:lnTo>
                  <a:pt x="1524000" y="0"/>
                </a:lnTo>
                <a:lnTo>
                  <a:pt x="1524000" y="1739900"/>
                </a:lnTo>
                <a:lnTo>
                  <a:pt x="0" y="1739900"/>
                </a:lnTo>
                <a:lnTo>
                  <a:pt x="0" y="0"/>
                </a:lnTo>
                <a:close/>
              </a:path>
              <a:path w="1524000" h="1739900">
                <a:moveTo>
                  <a:pt x="0" y="0"/>
                </a:moveTo>
                <a:lnTo>
                  <a:pt x="0" y="0"/>
                </a:lnTo>
              </a:path>
              <a:path w="1524000" h="1739900">
                <a:moveTo>
                  <a:pt x="1524000" y="1739900"/>
                </a:moveTo>
                <a:lnTo>
                  <a:pt x="1524000" y="1739900"/>
                </a:lnTo>
              </a:path>
            </a:pathLst>
          </a:custGeom>
          <a:ln w="28393">
            <a:solidFill>
              <a:srgbClr val="00AF4F"/>
            </a:solidFill>
          </a:ln>
        </p:spPr>
        <p:txBody>
          <a:bodyPr wrap="square" lIns="0" tIns="0" rIns="0" bIns="0" rtlCol="0"/>
          <a:lstStyle/>
          <a:p>
            <a:endParaRPr/>
          </a:p>
        </p:txBody>
      </p:sp>
      <p:sp>
        <p:nvSpPr>
          <p:cNvPr id="7" name="object 7"/>
          <p:cNvSpPr txBox="1"/>
          <p:nvPr/>
        </p:nvSpPr>
        <p:spPr>
          <a:xfrm>
            <a:off x="8154670" y="2091690"/>
            <a:ext cx="102235" cy="299720"/>
          </a:xfrm>
          <a:prstGeom prst="rect">
            <a:avLst/>
          </a:prstGeom>
        </p:spPr>
        <p:txBody>
          <a:bodyPr vert="horz" wrap="square" lIns="0" tIns="12700" rIns="0" bIns="0" rtlCol="0">
            <a:spAutoFit/>
          </a:bodyPr>
          <a:lstStyle/>
          <a:p>
            <a:pPr marL="12700">
              <a:spcBef>
                <a:spcPts val="100"/>
              </a:spcBef>
            </a:pPr>
            <a:r>
              <a:rPr dirty="0">
                <a:latin typeface="Arial"/>
                <a:cs typeface="Arial"/>
              </a:rPr>
              <a:t>{</a:t>
            </a:r>
            <a:endParaRPr>
              <a:latin typeface="Arial"/>
              <a:cs typeface="Arial"/>
            </a:endParaRPr>
          </a:p>
        </p:txBody>
      </p:sp>
      <p:sp>
        <p:nvSpPr>
          <p:cNvPr id="8" name="object 8"/>
          <p:cNvSpPr txBox="1"/>
          <p:nvPr/>
        </p:nvSpPr>
        <p:spPr>
          <a:xfrm>
            <a:off x="8295641" y="2366009"/>
            <a:ext cx="89535" cy="574040"/>
          </a:xfrm>
          <a:prstGeom prst="rect">
            <a:avLst/>
          </a:prstGeom>
        </p:spPr>
        <p:txBody>
          <a:bodyPr vert="horz" wrap="square" lIns="0" tIns="12700" rIns="0" bIns="0" rtlCol="0">
            <a:spAutoFit/>
          </a:bodyPr>
          <a:lstStyle/>
          <a:p>
            <a:pPr>
              <a:spcBef>
                <a:spcPts val="100"/>
              </a:spcBef>
            </a:pPr>
            <a:r>
              <a:rPr dirty="0">
                <a:latin typeface="Arial"/>
                <a:cs typeface="Arial"/>
              </a:rPr>
              <a:t>*</a:t>
            </a:r>
            <a:endParaRPr>
              <a:latin typeface="Arial"/>
              <a:cs typeface="Arial"/>
            </a:endParaRPr>
          </a:p>
          <a:p>
            <a:pPr>
              <a:lnSpc>
                <a:spcPct val="100000"/>
              </a:lnSpc>
            </a:pPr>
            <a:r>
              <a:rPr dirty="0">
                <a:latin typeface="Arial"/>
                <a:cs typeface="Arial"/>
              </a:rPr>
              <a:t>*</a:t>
            </a:r>
            <a:endParaRPr>
              <a:latin typeface="Arial"/>
              <a:cs typeface="Arial"/>
            </a:endParaRPr>
          </a:p>
        </p:txBody>
      </p:sp>
      <p:sp>
        <p:nvSpPr>
          <p:cNvPr id="9" name="object 9"/>
          <p:cNvSpPr txBox="1"/>
          <p:nvPr/>
        </p:nvSpPr>
        <p:spPr>
          <a:xfrm>
            <a:off x="8167370" y="2914650"/>
            <a:ext cx="913765" cy="299720"/>
          </a:xfrm>
          <a:prstGeom prst="rect">
            <a:avLst/>
          </a:prstGeom>
        </p:spPr>
        <p:txBody>
          <a:bodyPr vert="horz" wrap="square" lIns="0" tIns="12700" rIns="0" bIns="0" rtlCol="0">
            <a:spAutoFit/>
          </a:bodyPr>
          <a:lstStyle/>
          <a:p>
            <a:pPr>
              <a:spcBef>
                <a:spcPts val="100"/>
              </a:spcBef>
            </a:pPr>
            <a:r>
              <a:rPr dirty="0">
                <a:latin typeface="Arial"/>
                <a:cs typeface="Arial"/>
              </a:rPr>
              <a:t>c</a:t>
            </a:r>
            <a:r>
              <a:rPr spc="-15" dirty="0">
                <a:latin typeface="Arial"/>
                <a:cs typeface="Arial"/>
              </a:rPr>
              <a:t>o</a:t>
            </a:r>
            <a:r>
              <a:rPr spc="-5" dirty="0">
                <a:latin typeface="Arial"/>
                <a:cs typeface="Arial"/>
              </a:rPr>
              <a:t>unte</a:t>
            </a:r>
            <a:r>
              <a:rPr spc="-10" dirty="0">
                <a:latin typeface="Arial"/>
                <a:cs typeface="Arial"/>
              </a:rPr>
              <a:t>r</a:t>
            </a:r>
            <a:r>
              <a:rPr spc="5" dirty="0">
                <a:latin typeface="Arial"/>
                <a:cs typeface="Arial"/>
              </a:rPr>
              <a:t>-</a:t>
            </a:r>
            <a:r>
              <a:rPr dirty="0">
                <a:latin typeface="Arial"/>
                <a:cs typeface="Arial"/>
              </a:rPr>
              <a:t>-</a:t>
            </a:r>
            <a:endParaRPr>
              <a:latin typeface="Arial"/>
              <a:cs typeface="Arial"/>
            </a:endParaRPr>
          </a:p>
        </p:txBody>
      </p:sp>
      <p:sp>
        <p:nvSpPr>
          <p:cNvPr id="10" name="object 10"/>
          <p:cNvSpPr txBox="1"/>
          <p:nvPr/>
        </p:nvSpPr>
        <p:spPr>
          <a:xfrm>
            <a:off x="8295641" y="3188970"/>
            <a:ext cx="89535" cy="299720"/>
          </a:xfrm>
          <a:prstGeom prst="rect">
            <a:avLst/>
          </a:prstGeom>
        </p:spPr>
        <p:txBody>
          <a:bodyPr vert="horz" wrap="square" lIns="0" tIns="12700" rIns="0" bIns="0" rtlCol="0">
            <a:spAutoFit/>
          </a:bodyPr>
          <a:lstStyle/>
          <a:p>
            <a:pPr>
              <a:spcBef>
                <a:spcPts val="100"/>
              </a:spcBef>
            </a:pPr>
            <a:r>
              <a:rPr dirty="0">
                <a:latin typeface="Arial"/>
                <a:cs typeface="Arial"/>
              </a:rPr>
              <a:t>*</a:t>
            </a:r>
            <a:endParaRPr>
              <a:latin typeface="Arial"/>
              <a:cs typeface="Arial"/>
            </a:endParaRPr>
          </a:p>
        </p:txBody>
      </p:sp>
      <p:sp>
        <p:nvSpPr>
          <p:cNvPr id="11" name="object 11"/>
          <p:cNvSpPr txBox="1"/>
          <p:nvPr/>
        </p:nvSpPr>
        <p:spPr>
          <a:xfrm>
            <a:off x="8167370" y="3463290"/>
            <a:ext cx="76835" cy="299720"/>
          </a:xfrm>
          <a:prstGeom prst="rect">
            <a:avLst/>
          </a:prstGeom>
        </p:spPr>
        <p:txBody>
          <a:bodyPr vert="horz" wrap="square" lIns="0" tIns="12700" rIns="0" bIns="0" rtlCol="0">
            <a:spAutoFit/>
          </a:bodyPr>
          <a:lstStyle/>
          <a:p>
            <a:pPr>
              <a:spcBef>
                <a:spcPts val="100"/>
              </a:spcBef>
            </a:pPr>
            <a:r>
              <a:rPr dirty="0">
                <a:latin typeface="Arial"/>
                <a:cs typeface="Arial"/>
              </a:rPr>
              <a:t>}</a:t>
            </a:r>
            <a:endParaRPr>
              <a:latin typeface="Arial"/>
              <a:cs typeface="Arial"/>
            </a:endParaRPr>
          </a:p>
        </p:txBody>
      </p:sp>
      <p:sp>
        <p:nvSpPr>
          <p:cNvPr id="12" name="object 12"/>
          <p:cNvSpPr txBox="1"/>
          <p:nvPr/>
        </p:nvSpPr>
        <p:spPr>
          <a:xfrm>
            <a:off x="2438401" y="1710690"/>
            <a:ext cx="1066165" cy="299720"/>
          </a:xfrm>
          <a:prstGeom prst="rect">
            <a:avLst/>
          </a:prstGeom>
        </p:spPr>
        <p:txBody>
          <a:bodyPr vert="horz" wrap="square" lIns="0" tIns="12700" rIns="0" bIns="0" rtlCol="0">
            <a:spAutoFit/>
          </a:bodyPr>
          <a:lstStyle/>
          <a:p>
            <a:pPr marL="12700">
              <a:spcBef>
                <a:spcPts val="100"/>
              </a:spcBef>
            </a:pPr>
            <a:r>
              <a:rPr spc="-5" dirty="0">
                <a:solidFill>
                  <a:srgbClr val="0000CC"/>
                </a:solidFill>
                <a:latin typeface="Arial"/>
                <a:cs typeface="Arial"/>
              </a:rPr>
              <a:t>program</a:t>
            </a:r>
            <a:r>
              <a:rPr spc="-85" dirty="0">
                <a:solidFill>
                  <a:srgbClr val="0000CC"/>
                </a:solidFill>
                <a:latin typeface="Arial"/>
                <a:cs typeface="Arial"/>
              </a:rPr>
              <a:t> </a:t>
            </a:r>
            <a:r>
              <a:rPr dirty="0">
                <a:solidFill>
                  <a:srgbClr val="0000CC"/>
                </a:solidFill>
                <a:latin typeface="Arial"/>
                <a:cs typeface="Arial"/>
              </a:rPr>
              <a:t>0</a:t>
            </a:r>
            <a:endParaRPr>
              <a:latin typeface="Arial"/>
              <a:cs typeface="Arial"/>
            </a:endParaRPr>
          </a:p>
        </p:txBody>
      </p:sp>
      <p:sp>
        <p:nvSpPr>
          <p:cNvPr id="13" name="object 13"/>
          <p:cNvSpPr txBox="1"/>
          <p:nvPr/>
        </p:nvSpPr>
        <p:spPr>
          <a:xfrm>
            <a:off x="8153401" y="1785620"/>
            <a:ext cx="1066165" cy="299720"/>
          </a:xfrm>
          <a:prstGeom prst="rect">
            <a:avLst/>
          </a:prstGeom>
        </p:spPr>
        <p:txBody>
          <a:bodyPr vert="horz" wrap="square" lIns="0" tIns="12700" rIns="0" bIns="0" rtlCol="0">
            <a:spAutoFit/>
          </a:bodyPr>
          <a:lstStyle/>
          <a:p>
            <a:pPr marL="12700">
              <a:spcBef>
                <a:spcPts val="100"/>
              </a:spcBef>
            </a:pPr>
            <a:r>
              <a:rPr spc="-5" dirty="0">
                <a:solidFill>
                  <a:srgbClr val="00AF4F"/>
                </a:solidFill>
                <a:latin typeface="Arial"/>
                <a:cs typeface="Arial"/>
              </a:rPr>
              <a:t>program</a:t>
            </a:r>
            <a:r>
              <a:rPr spc="-85" dirty="0">
                <a:solidFill>
                  <a:srgbClr val="00AF4F"/>
                </a:solidFill>
                <a:latin typeface="Arial"/>
                <a:cs typeface="Arial"/>
              </a:rPr>
              <a:t> </a:t>
            </a:r>
            <a:r>
              <a:rPr dirty="0">
                <a:solidFill>
                  <a:srgbClr val="00AF4F"/>
                </a:solidFill>
                <a:latin typeface="Arial"/>
                <a:cs typeface="Arial"/>
              </a:rPr>
              <a:t>1</a:t>
            </a:r>
            <a:endParaRPr>
              <a:latin typeface="Arial"/>
              <a:cs typeface="Arial"/>
            </a:endParaRPr>
          </a:p>
        </p:txBody>
      </p:sp>
      <p:sp>
        <p:nvSpPr>
          <p:cNvPr id="14" name="object 14"/>
          <p:cNvSpPr txBox="1"/>
          <p:nvPr/>
        </p:nvSpPr>
        <p:spPr>
          <a:xfrm>
            <a:off x="5029200" y="1676400"/>
            <a:ext cx="1752600" cy="324448"/>
          </a:xfrm>
          <a:prstGeom prst="rect">
            <a:avLst/>
          </a:prstGeom>
          <a:ln w="28393">
            <a:solidFill>
              <a:srgbClr val="00AFEF"/>
            </a:solidFill>
          </a:ln>
        </p:spPr>
        <p:txBody>
          <a:bodyPr vert="horz" wrap="square" lIns="0" tIns="46990" rIns="0" bIns="0" rtlCol="0">
            <a:spAutoFit/>
          </a:bodyPr>
          <a:lstStyle/>
          <a:p>
            <a:pPr marL="90170">
              <a:spcBef>
                <a:spcPts val="370"/>
              </a:spcBef>
            </a:pPr>
            <a:r>
              <a:rPr spc="-10" dirty="0">
                <a:latin typeface="Arial"/>
                <a:cs typeface="Arial"/>
              </a:rPr>
              <a:t>int</a:t>
            </a:r>
            <a:r>
              <a:rPr spc="-15" dirty="0">
                <a:latin typeface="Arial"/>
                <a:cs typeface="Arial"/>
              </a:rPr>
              <a:t> </a:t>
            </a:r>
            <a:r>
              <a:rPr spc="-5" dirty="0">
                <a:latin typeface="Arial"/>
                <a:cs typeface="Arial"/>
              </a:rPr>
              <a:t>counter=5;</a:t>
            </a:r>
            <a:endParaRPr>
              <a:latin typeface="Arial"/>
              <a:cs typeface="Arial"/>
            </a:endParaRPr>
          </a:p>
        </p:txBody>
      </p:sp>
      <p:sp>
        <p:nvSpPr>
          <p:cNvPr id="15" name="object 15"/>
          <p:cNvSpPr txBox="1"/>
          <p:nvPr/>
        </p:nvSpPr>
        <p:spPr>
          <a:xfrm>
            <a:off x="5030471" y="1416050"/>
            <a:ext cx="158432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shared</a:t>
            </a:r>
            <a:r>
              <a:rPr spc="-45" dirty="0">
                <a:latin typeface="Arial"/>
                <a:cs typeface="Arial"/>
              </a:rPr>
              <a:t> </a:t>
            </a:r>
            <a:r>
              <a:rPr spc="-10" dirty="0">
                <a:latin typeface="Arial"/>
                <a:cs typeface="Arial"/>
              </a:rPr>
              <a:t>variable</a:t>
            </a:r>
            <a:endParaRPr>
              <a:latin typeface="Arial"/>
              <a:cs typeface="Arial"/>
            </a:endParaRPr>
          </a:p>
        </p:txBody>
      </p:sp>
      <p:sp>
        <p:nvSpPr>
          <p:cNvPr id="16" name="object 16"/>
          <p:cNvSpPr/>
          <p:nvPr/>
        </p:nvSpPr>
        <p:spPr>
          <a:xfrm>
            <a:off x="1981201" y="5105400"/>
            <a:ext cx="868335" cy="1274640"/>
          </a:xfrm>
          <a:prstGeom prst="rect">
            <a:avLst/>
          </a:prstGeom>
          <a:blipFill>
            <a:blip r:embed="rId2" cstate="print"/>
            <a:stretch>
              <a:fillRect/>
            </a:stretch>
          </a:blipFill>
        </p:spPr>
        <p:txBody>
          <a:bodyPr wrap="square" lIns="0" tIns="0" rIns="0" bIns="0" rtlCol="0"/>
          <a:lstStyle/>
          <a:p>
            <a:endParaRPr/>
          </a:p>
        </p:txBody>
      </p:sp>
      <p:sp>
        <p:nvSpPr>
          <p:cNvPr id="17" name="object 17"/>
          <p:cNvSpPr txBox="1"/>
          <p:nvPr/>
        </p:nvSpPr>
        <p:spPr>
          <a:xfrm>
            <a:off x="2895600" y="5562600"/>
            <a:ext cx="838200" cy="228600"/>
          </a:xfrm>
          <a:prstGeom prst="rect">
            <a:avLst/>
          </a:prstGeom>
          <a:solidFill>
            <a:srgbClr val="333399"/>
          </a:solidFill>
        </p:spPr>
        <p:txBody>
          <a:bodyPr vert="horz" wrap="square" lIns="0" tIns="0" rIns="0" bIns="0" rtlCol="0">
            <a:spAutoFit/>
          </a:bodyPr>
          <a:lstStyle/>
          <a:p>
            <a:pPr algn="ctr">
              <a:lnSpc>
                <a:spcPts val="1800"/>
              </a:lnSpc>
            </a:pPr>
            <a:r>
              <a:rPr dirty="0">
                <a:solidFill>
                  <a:srgbClr val="FFFFFF"/>
                </a:solidFill>
                <a:latin typeface="Arial"/>
                <a:cs typeface="Arial"/>
              </a:rPr>
              <a:t>1</a:t>
            </a:r>
            <a:endParaRPr>
              <a:latin typeface="Arial"/>
              <a:cs typeface="Arial"/>
            </a:endParaRPr>
          </a:p>
        </p:txBody>
      </p:sp>
      <p:sp>
        <p:nvSpPr>
          <p:cNvPr id="18" name="object 18"/>
          <p:cNvSpPr/>
          <p:nvPr/>
        </p:nvSpPr>
        <p:spPr>
          <a:xfrm>
            <a:off x="3733800" y="5562600"/>
            <a:ext cx="838200" cy="228600"/>
          </a:xfrm>
          <a:custGeom>
            <a:avLst/>
            <a:gdLst/>
            <a:ahLst/>
            <a:cxnLst/>
            <a:rect l="l" t="t" r="r" b="b"/>
            <a:pathLst>
              <a:path w="838200" h="228600">
                <a:moveTo>
                  <a:pt x="838200" y="0"/>
                </a:moveTo>
                <a:lnTo>
                  <a:pt x="0" y="0"/>
                </a:lnTo>
                <a:lnTo>
                  <a:pt x="0" y="228600"/>
                </a:lnTo>
                <a:lnTo>
                  <a:pt x="838200" y="228600"/>
                </a:lnTo>
                <a:close/>
              </a:path>
            </a:pathLst>
          </a:custGeom>
          <a:solidFill>
            <a:srgbClr val="00AF4F"/>
          </a:solidFill>
        </p:spPr>
        <p:txBody>
          <a:bodyPr wrap="square" lIns="0" tIns="0" rIns="0" bIns="0" rtlCol="0"/>
          <a:lstStyle/>
          <a:p>
            <a:endParaRPr/>
          </a:p>
        </p:txBody>
      </p:sp>
      <p:sp>
        <p:nvSpPr>
          <p:cNvPr id="19" name="object 19"/>
          <p:cNvSpPr txBox="1"/>
          <p:nvPr/>
        </p:nvSpPr>
        <p:spPr>
          <a:xfrm>
            <a:off x="4076701" y="5527040"/>
            <a:ext cx="153035" cy="299720"/>
          </a:xfrm>
          <a:prstGeom prst="rect">
            <a:avLst/>
          </a:prstGeom>
        </p:spPr>
        <p:txBody>
          <a:bodyPr vert="horz" wrap="square" lIns="0" tIns="12700" rIns="0" bIns="0" rtlCol="0">
            <a:spAutoFit/>
          </a:bodyPr>
          <a:lstStyle/>
          <a:p>
            <a:pPr marL="12700">
              <a:spcBef>
                <a:spcPts val="100"/>
              </a:spcBef>
            </a:pPr>
            <a:r>
              <a:rPr dirty="0">
                <a:solidFill>
                  <a:srgbClr val="FFFFFF"/>
                </a:solidFill>
                <a:latin typeface="Arial"/>
                <a:cs typeface="Arial"/>
              </a:rPr>
              <a:t>2</a:t>
            </a:r>
            <a:endParaRPr>
              <a:latin typeface="Arial"/>
              <a:cs typeface="Arial"/>
            </a:endParaRPr>
          </a:p>
        </p:txBody>
      </p:sp>
      <p:sp>
        <p:nvSpPr>
          <p:cNvPr id="20" name="object 20"/>
          <p:cNvSpPr/>
          <p:nvPr/>
        </p:nvSpPr>
        <p:spPr>
          <a:xfrm>
            <a:off x="4572000" y="5562600"/>
            <a:ext cx="838200" cy="228600"/>
          </a:xfrm>
          <a:custGeom>
            <a:avLst/>
            <a:gdLst/>
            <a:ahLst/>
            <a:cxnLst/>
            <a:rect l="l" t="t" r="r" b="b"/>
            <a:pathLst>
              <a:path w="838200" h="228600">
                <a:moveTo>
                  <a:pt x="838200" y="0"/>
                </a:moveTo>
                <a:lnTo>
                  <a:pt x="0" y="0"/>
                </a:lnTo>
                <a:lnTo>
                  <a:pt x="0" y="228600"/>
                </a:lnTo>
                <a:lnTo>
                  <a:pt x="838200" y="228600"/>
                </a:lnTo>
                <a:close/>
              </a:path>
            </a:pathLst>
          </a:custGeom>
          <a:solidFill>
            <a:srgbClr val="333399"/>
          </a:solidFill>
        </p:spPr>
        <p:txBody>
          <a:bodyPr wrap="square" lIns="0" tIns="0" rIns="0" bIns="0" rtlCol="0"/>
          <a:lstStyle/>
          <a:p>
            <a:endParaRPr/>
          </a:p>
        </p:txBody>
      </p:sp>
      <p:sp>
        <p:nvSpPr>
          <p:cNvPr id="21" name="object 21"/>
          <p:cNvSpPr txBox="1"/>
          <p:nvPr/>
        </p:nvSpPr>
        <p:spPr>
          <a:xfrm>
            <a:off x="4914901" y="5527040"/>
            <a:ext cx="153035" cy="299720"/>
          </a:xfrm>
          <a:prstGeom prst="rect">
            <a:avLst/>
          </a:prstGeom>
        </p:spPr>
        <p:txBody>
          <a:bodyPr vert="horz" wrap="square" lIns="0" tIns="12700" rIns="0" bIns="0" rtlCol="0">
            <a:spAutoFit/>
          </a:bodyPr>
          <a:lstStyle/>
          <a:p>
            <a:pPr marL="12700">
              <a:spcBef>
                <a:spcPts val="100"/>
              </a:spcBef>
            </a:pPr>
            <a:r>
              <a:rPr dirty="0">
                <a:solidFill>
                  <a:srgbClr val="FFFFFF"/>
                </a:solidFill>
                <a:latin typeface="Arial"/>
                <a:cs typeface="Arial"/>
              </a:rPr>
              <a:t>1</a:t>
            </a:r>
            <a:endParaRPr>
              <a:latin typeface="Arial"/>
              <a:cs typeface="Arial"/>
            </a:endParaRPr>
          </a:p>
        </p:txBody>
      </p:sp>
      <p:sp>
        <p:nvSpPr>
          <p:cNvPr id="22" name="object 22"/>
          <p:cNvSpPr/>
          <p:nvPr/>
        </p:nvSpPr>
        <p:spPr>
          <a:xfrm>
            <a:off x="5410200" y="5562600"/>
            <a:ext cx="838200" cy="228600"/>
          </a:xfrm>
          <a:custGeom>
            <a:avLst/>
            <a:gdLst/>
            <a:ahLst/>
            <a:cxnLst/>
            <a:rect l="l" t="t" r="r" b="b"/>
            <a:pathLst>
              <a:path w="838200" h="228600">
                <a:moveTo>
                  <a:pt x="838200" y="0"/>
                </a:moveTo>
                <a:lnTo>
                  <a:pt x="0" y="0"/>
                </a:lnTo>
                <a:lnTo>
                  <a:pt x="0" y="228600"/>
                </a:lnTo>
                <a:lnTo>
                  <a:pt x="838200" y="228600"/>
                </a:lnTo>
                <a:close/>
              </a:path>
            </a:pathLst>
          </a:custGeom>
          <a:solidFill>
            <a:srgbClr val="00AF4F"/>
          </a:solidFill>
        </p:spPr>
        <p:txBody>
          <a:bodyPr wrap="square" lIns="0" tIns="0" rIns="0" bIns="0" rtlCol="0"/>
          <a:lstStyle/>
          <a:p>
            <a:endParaRPr/>
          </a:p>
        </p:txBody>
      </p:sp>
      <p:sp>
        <p:nvSpPr>
          <p:cNvPr id="23" name="object 23"/>
          <p:cNvSpPr txBox="1"/>
          <p:nvPr/>
        </p:nvSpPr>
        <p:spPr>
          <a:xfrm>
            <a:off x="5753101" y="5527040"/>
            <a:ext cx="153035" cy="299720"/>
          </a:xfrm>
          <a:prstGeom prst="rect">
            <a:avLst/>
          </a:prstGeom>
        </p:spPr>
        <p:txBody>
          <a:bodyPr vert="horz" wrap="square" lIns="0" tIns="12700" rIns="0" bIns="0" rtlCol="0">
            <a:spAutoFit/>
          </a:bodyPr>
          <a:lstStyle/>
          <a:p>
            <a:pPr marL="12700">
              <a:spcBef>
                <a:spcPts val="100"/>
              </a:spcBef>
            </a:pPr>
            <a:r>
              <a:rPr dirty="0">
                <a:solidFill>
                  <a:srgbClr val="FFFFFF"/>
                </a:solidFill>
                <a:latin typeface="Arial"/>
                <a:cs typeface="Arial"/>
              </a:rPr>
              <a:t>2</a:t>
            </a:r>
            <a:endParaRPr>
              <a:latin typeface="Arial"/>
              <a:cs typeface="Arial"/>
            </a:endParaRPr>
          </a:p>
        </p:txBody>
      </p:sp>
      <p:sp>
        <p:nvSpPr>
          <p:cNvPr id="24" name="object 24"/>
          <p:cNvSpPr/>
          <p:nvPr/>
        </p:nvSpPr>
        <p:spPr>
          <a:xfrm>
            <a:off x="6248400" y="5562600"/>
            <a:ext cx="838200" cy="228600"/>
          </a:xfrm>
          <a:custGeom>
            <a:avLst/>
            <a:gdLst/>
            <a:ahLst/>
            <a:cxnLst/>
            <a:rect l="l" t="t" r="r" b="b"/>
            <a:pathLst>
              <a:path w="838200" h="228600">
                <a:moveTo>
                  <a:pt x="838200" y="0"/>
                </a:moveTo>
                <a:lnTo>
                  <a:pt x="0" y="0"/>
                </a:lnTo>
                <a:lnTo>
                  <a:pt x="0" y="228600"/>
                </a:lnTo>
                <a:lnTo>
                  <a:pt x="838200" y="228600"/>
                </a:lnTo>
                <a:close/>
              </a:path>
            </a:pathLst>
          </a:custGeom>
          <a:solidFill>
            <a:srgbClr val="333399"/>
          </a:solidFill>
        </p:spPr>
        <p:txBody>
          <a:bodyPr wrap="square" lIns="0" tIns="0" rIns="0" bIns="0" rtlCol="0"/>
          <a:lstStyle/>
          <a:p>
            <a:endParaRPr/>
          </a:p>
        </p:txBody>
      </p:sp>
      <p:sp>
        <p:nvSpPr>
          <p:cNvPr id="25" name="object 25"/>
          <p:cNvSpPr txBox="1"/>
          <p:nvPr/>
        </p:nvSpPr>
        <p:spPr>
          <a:xfrm>
            <a:off x="6591301" y="5527040"/>
            <a:ext cx="153035" cy="299720"/>
          </a:xfrm>
          <a:prstGeom prst="rect">
            <a:avLst/>
          </a:prstGeom>
        </p:spPr>
        <p:txBody>
          <a:bodyPr vert="horz" wrap="square" lIns="0" tIns="12700" rIns="0" bIns="0" rtlCol="0">
            <a:spAutoFit/>
          </a:bodyPr>
          <a:lstStyle/>
          <a:p>
            <a:pPr marL="12700">
              <a:spcBef>
                <a:spcPts val="100"/>
              </a:spcBef>
            </a:pPr>
            <a:r>
              <a:rPr dirty="0">
                <a:solidFill>
                  <a:srgbClr val="FFFFFF"/>
                </a:solidFill>
                <a:latin typeface="Arial"/>
                <a:cs typeface="Arial"/>
              </a:rPr>
              <a:t>1</a:t>
            </a:r>
            <a:endParaRPr>
              <a:latin typeface="Arial"/>
              <a:cs typeface="Arial"/>
            </a:endParaRPr>
          </a:p>
        </p:txBody>
      </p:sp>
      <p:sp>
        <p:nvSpPr>
          <p:cNvPr id="26" name="object 26"/>
          <p:cNvSpPr/>
          <p:nvPr/>
        </p:nvSpPr>
        <p:spPr>
          <a:xfrm>
            <a:off x="7086600" y="5562600"/>
            <a:ext cx="838200" cy="228600"/>
          </a:xfrm>
          <a:custGeom>
            <a:avLst/>
            <a:gdLst/>
            <a:ahLst/>
            <a:cxnLst/>
            <a:rect l="l" t="t" r="r" b="b"/>
            <a:pathLst>
              <a:path w="838200" h="228600">
                <a:moveTo>
                  <a:pt x="838200" y="0"/>
                </a:moveTo>
                <a:lnTo>
                  <a:pt x="0" y="0"/>
                </a:lnTo>
                <a:lnTo>
                  <a:pt x="0" y="228600"/>
                </a:lnTo>
                <a:lnTo>
                  <a:pt x="838200" y="228600"/>
                </a:lnTo>
                <a:close/>
              </a:path>
            </a:pathLst>
          </a:custGeom>
          <a:solidFill>
            <a:srgbClr val="00AF4F"/>
          </a:solidFill>
        </p:spPr>
        <p:txBody>
          <a:bodyPr wrap="square" lIns="0" tIns="0" rIns="0" bIns="0" rtlCol="0"/>
          <a:lstStyle/>
          <a:p>
            <a:endParaRPr/>
          </a:p>
        </p:txBody>
      </p:sp>
      <p:sp>
        <p:nvSpPr>
          <p:cNvPr id="27" name="object 27"/>
          <p:cNvSpPr txBox="1"/>
          <p:nvPr/>
        </p:nvSpPr>
        <p:spPr>
          <a:xfrm>
            <a:off x="7429501" y="5527040"/>
            <a:ext cx="153035" cy="299720"/>
          </a:xfrm>
          <a:prstGeom prst="rect">
            <a:avLst/>
          </a:prstGeom>
        </p:spPr>
        <p:txBody>
          <a:bodyPr vert="horz" wrap="square" lIns="0" tIns="12700" rIns="0" bIns="0" rtlCol="0">
            <a:spAutoFit/>
          </a:bodyPr>
          <a:lstStyle/>
          <a:p>
            <a:pPr marL="12700">
              <a:spcBef>
                <a:spcPts val="100"/>
              </a:spcBef>
            </a:pPr>
            <a:r>
              <a:rPr dirty="0">
                <a:solidFill>
                  <a:srgbClr val="FFFFFF"/>
                </a:solidFill>
                <a:latin typeface="Arial"/>
                <a:cs typeface="Arial"/>
              </a:rPr>
              <a:t>2</a:t>
            </a:r>
            <a:endParaRPr>
              <a:latin typeface="Arial"/>
              <a:cs typeface="Arial"/>
            </a:endParaRPr>
          </a:p>
        </p:txBody>
      </p:sp>
      <p:grpSp>
        <p:nvGrpSpPr>
          <p:cNvPr id="28" name="object 28"/>
          <p:cNvGrpSpPr/>
          <p:nvPr/>
        </p:nvGrpSpPr>
        <p:grpSpPr>
          <a:xfrm>
            <a:off x="7924800" y="5562600"/>
            <a:ext cx="1676400" cy="228600"/>
            <a:chOff x="6400800" y="5562600"/>
            <a:chExt cx="1676400" cy="228600"/>
          </a:xfrm>
        </p:grpSpPr>
        <p:sp>
          <p:nvSpPr>
            <p:cNvPr id="29" name="object 29"/>
            <p:cNvSpPr/>
            <p:nvPr/>
          </p:nvSpPr>
          <p:spPr>
            <a:xfrm>
              <a:off x="6400800" y="5562600"/>
              <a:ext cx="838200" cy="228600"/>
            </a:xfrm>
            <a:custGeom>
              <a:avLst/>
              <a:gdLst/>
              <a:ahLst/>
              <a:cxnLst/>
              <a:rect l="l" t="t" r="r" b="b"/>
              <a:pathLst>
                <a:path w="838200" h="228600">
                  <a:moveTo>
                    <a:pt x="838200" y="0"/>
                  </a:moveTo>
                  <a:lnTo>
                    <a:pt x="0" y="0"/>
                  </a:lnTo>
                  <a:lnTo>
                    <a:pt x="0" y="228600"/>
                  </a:lnTo>
                  <a:lnTo>
                    <a:pt x="838200" y="228600"/>
                  </a:lnTo>
                  <a:close/>
                </a:path>
              </a:pathLst>
            </a:custGeom>
            <a:solidFill>
              <a:srgbClr val="333399"/>
            </a:solidFill>
          </p:spPr>
          <p:txBody>
            <a:bodyPr wrap="square" lIns="0" tIns="0" rIns="0" bIns="0" rtlCol="0"/>
            <a:lstStyle/>
            <a:p>
              <a:endParaRPr/>
            </a:p>
          </p:txBody>
        </p:sp>
        <p:sp>
          <p:nvSpPr>
            <p:cNvPr id="30" name="object 30"/>
            <p:cNvSpPr/>
            <p:nvPr/>
          </p:nvSpPr>
          <p:spPr>
            <a:xfrm>
              <a:off x="7239000" y="5562600"/>
              <a:ext cx="838200" cy="228600"/>
            </a:xfrm>
            <a:custGeom>
              <a:avLst/>
              <a:gdLst/>
              <a:ahLst/>
              <a:cxnLst/>
              <a:rect l="l" t="t" r="r" b="b"/>
              <a:pathLst>
                <a:path w="838200" h="228600">
                  <a:moveTo>
                    <a:pt x="838200" y="0"/>
                  </a:moveTo>
                  <a:lnTo>
                    <a:pt x="0" y="0"/>
                  </a:lnTo>
                  <a:lnTo>
                    <a:pt x="0" y="228600"/>
                  </a:lnTo>
                  <a:lnTo>
                    <a:pt x="838200" y="228600"/>
                  </a:lnTo>
                  <a:close/>
                </a:path>
              </a:pathLst>
            </a:custGeom>
            <a:solidFill>
              <a:srgbClr val="00AF4F"/>
            </a:solidFill>
          </p:spPr>
          <p:txBody>
            <a:bodyPr wrap="square" lIns="0" tIns="0" rIns="0" bIns="0" rtlCol="0"/>
            <a:lstStyle/>
            <a:p>
              <a:endParaRPr/>
            </a:p>
          </p:txBody>
        </p:sp>
      </p:grpSp>
      <p:sp>
        <p:nvSpPr>
          <p:cNvPr id="31" name="object 31"/>
          <p:cNvSpPr txBox="1"/>
          <p:nvPr/>
        </p:nvSpPr>
        <p:spPr>
          <a:xfrm>
            <a:off x="8078469" y="5527040"/>
            <a:ext cx="2050414" cy="788670"/>
          </a:xfrm>
          <a:prstGeom prst="rect">
            <a:avLst/>
          </a:prstGeom>
        </p:spPr>
        <p:txBody>
          <a:bodyPr vert="horz" wrap="square" lIns="0" tIns="12700" rIns="0" bIns="0" rtlCol="0">
            <a:spAutoFit/>
          </a:bodyPr>
          <a:lstStyle/>
          <a:p>
            <a:pPr marL="201295">
              <a:spcBef>
                <a:spcPts val="100"/>
              </a:spcBef>
              <a:tabLst>
                <a:tab pos="1039494" algn="l"/>
              </a:tabLst>
            </a:pPr>
            <a:r>
              <a:rPr dirty="0">
                <a:solidFill>
                  <a:srgbClr val="FFFFFF"/>
                </a:solidFill>
                <a:latin typeface="Arial"/>
                <a:cs typeface="Arial"/>
              </a:rPr>
              <a:t>1	2</a:t>
            </a:r>
            <a:endParaRPr>
              <a:latin typeface="Arial"/>
              <a:cs typeface="Arial"/>
            </a:endParaRPr>
          </a:p>
          <a:p>
            <a:pPr marL="12700">
              <a:spcBef>
                <a:spcPts val="1689"/>
              </a:spcBef>
            </a:pPr>
            <a:r>
              <a:rPr spc="-5" dirty="0">
                <a:latin typeface="Arial"/>
                <a:cs typeface="Arial"/>
              </a:rPr>
              <a:t>CPU </a:t>
            </a:r>
            <a:r>
              <a:rPr spc="-10" dirty="0">
                <a:latin typeface="Arial"/>
                <a:cs typeface="Arial"/>
              </a:rPr>
              <a:t>usage </a:t>
            </a:r>
            <a:r>
              <a:rPr spc="-15" dirty="0">
                <a:latin typeface="Arial"/>
                <a:cs typeface="Arial"/>
              </a:rPr>
              <a:t>wrt</a:t>
            </a:r>
            <a:r>
              <a:rPr spc="-45" dirty="0">
                <a:latin typeface="Arial"/>
                <a:cs typeface="Arial"/>
              </a:rPr>
              <a:t> </a:t>
            </a:r>
            <a:r>
              <a:rPr spc="-5" dirty="0">
                <a:latin typeface="Arial"/>
                <a:cs typeface="Arial"/>
              </a:rPr>
              <a:t>time</a:t>
            </a:r>
            <a:endParaRPr>
              <a:latin typeface="Arial"/>
              <a:cs typeface="Arial"/>
            </a:endParaRPr>
          </a:p>
        </p:txBody>
      </p:sp>
      <p:grpSp>
        <p:nvGrpSpPr>
          <p:cNvPr id="32" name="object 32"/>
          <p:cNvGrpSpPr/>
          <p:nvPr/>
        </p:nvGrpSpPr>
        <p:grpSpPr>
          <a:xfrm>
            <a:off x="3729127" y="6117590"/>
            <a:ext cx="4348480" cy="113030"/>
            <a:chOff x="2205127" y="6117590"/>
            <a:chExt cx="4348480" cy="113030"/>
          </a:xfrm>
        </p:grpSpPr>
        <p:sp>
          <p:nvSpPr>
            <p:cNvPr id="33" name="object 33"/>
            <p:cNvSpPr/>
            <p:nvPr/>
          </p:nvSpPr>
          <p:spPr>
            <a:xfrm>
              <a:off x="2209799" y="6172200"/>
              <a:ext cx="4236720" cy="1270"/>
            </a:xfrm>
            <a:custGeom>
              <a:avLst/>
              <a:gdLst/>
              <a:ahLst/>
              <a:cxnLst/>
              <a:rect l="l" t="t" r="r" b="b"/>
              <a:pathLst>
                <a:path w="4236720" h="1270">
                  <a:moveTo>
                    <a:pt x="0" y="0"/>
                  </a:moveTo>
                  <a:lnTo>
                    <a:pt x="4236720" y="1270"/>
                  </a:lnTo>
                </a:path>
              </a:pathLst>
            </a:custGeom>
            <a:ln w="9344">
              <a:solidFill>
                <a:srgbClr val="000000"/>
              </a:solidFill>
            </a:ln>
          </p:spPr>
          <p:txBody>
            <a:bodyPr wrap="square" lIns="0" tIns="0" rIns="0" bIns="0" rtlCol="0"/>
            <a:lstStyle/>
            <a:p>
              <a:endParaRPr/>
            </a:p>
          </p:txBody>
        </p:sp>
        <p:sp>
          <p:nvSpPr>
            <p:cNvPr id="34" name="object 34"/>
            <p:cNvSpPr/>
            <p:nvPr/>
          </p:nvSpPr>
          <p:spPr>
            <a:xfrm>
              <a:off x="6438899" y="6117590"/>
              <a:ext cx="114300" cy="113029"/>
            </a:xfrm>
            <a:prstGeom prst="rect">
              <a:avLst/>
            </a:prstGeom>
            <a:blipFill>
              <a:blip r:embed="rId3" cstate="print"/>
              <a:stretch>
                <a:fillRect/>
              </a:stretch>
            </a:blipFill>
          </p:spPr>
          <p:txBody>
            <a:bodyPr wrap="square" lIns="0" tIns="0" rIns="0" bIns="0" rtlCol="0"/>
            <a:lstStyle/>
            <a:p>
              <a:endParaRPr/>
            </a:p>
          </p:txBody>
        </p:sp>
      </p:grpSp>
      <p:sp>
        <p:nvSpPr>
          <p:cNvPr id="35" name="object 35"/>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5851" y="497840"/>
            <a:ext cx="4933315" cy="695960"/>
          </a:xfrm>
          <a:prstGeom prst="rect">
            <a:avLst/>
          </a:prstGeom>
        </p:spPr>
        <p:txBody>
          <a:bodyPr vert="horz" wrap="square" lIns="0" tIns="12700" rIns="0" bIns="0" rtlCol="0" anchor="ctr">
            <a:spAutoFit/>
          </a:bodyPr>
          <a:lstStyle/>
          <a:p>
            <a:pPr marL="12700">
              <a:lnSpc>
                <a:spcPct val="100000"/>
              </a:lnSpc>
              <a:spcBef>
                <a:spcPts val="100"/>
              </a:spcBef>
            </a:pPr>
            <a:r>
              <a:rPr spc="-5" dirty="0"/>
              <a:t>Motivating</a:t>
            </a:r>
            <a:r>
              <a:rPr spc="-55" dirty="0"/>
              <a:t> </a:t>
            </a:r>
            <a:r>
              <a:rPr spc="-5" dirty="0"/>
              <a:t>Scenario</a:t>
            </a:r>
          </a:p>
        </p:txBody>
      </p:sp>
      <p:sp>
        <p:nvSpPr>
          <p:cNvPr id="10" name="object 10"/>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5</a:t>
            </a:fld>
            <a:endParaRPr dirty="0"/>
          </a:p>
        </p:txBody>
      </p:sp>
      <p:sp>
        <p:nvSpPr>
          <p:cNvPr id="3" name="object 3"/>
          <p:cNvSpPr txBox="1"/>
          <p:nvPr/>
        </p:nvSpPr>
        <p:spPr>
          <a:xfrm>
            <a:off x="2059941" y="3894908"/>
            <a:ext cx="5634355" cy="1650364"/>
          </a:xfrm>
          <a:prstGeom prst="rect">
            <a:avLst/>
          </a:prstGeom>
        </p:spPr>
        <p:txBody>
          <a:bodyPr vert="horz" wrap="square" lIns="0" tIns="115570" rIns="0" bIns="0" rtlCol="0">
            <a:spAutoFit/>
          </a:bodyPr>
          <a:lstStyle/>
          <a:p>
            <a:pPr marL="355600" indent="-342900">
              <a:spcBef>
                <a:spcPts val="910"/>
              </a:spcBef>
              <a:buChar char="•"/>
              <a:tabLst>
                <a:tab pos="354965" algn="l"/>
                <a:tab pos="355600" algn="l"/>
              </a:tabLst>
            </a:pPr>
            <a:r>
              <a:rPr sz="3200" dirty="0">
                <a:latin typeface="Arial"/>
                <a:cs typeface="Arial"/>
              </a:rPr>
              <a:t>What </a:t>
            </a:r>
            <a:r>
              <a:rPr sz="3200" spc="-5" dirty="0">
                <a:latin typeface="Arial"/>
                <a:cs typeface="Arial"/>
              </a:rPr>
              <a:t>is the </a:t>
            </a:r>
            <a:r>
              <a:rPr sz="3200" dirty="0">
                <a:latin typeface="Arial"/>
                <a:cs typeface="Arial"/>
              </a:rPr>
              <a:t>value of</a:t>
            </a:r>
            <a:r>
              <a:rPr sz="3200" spc="-90" dirty="0">
                <a:latin typeface="Arial"/>
                <a:cs typeface="Arial"/>
              </a:rPr>
              <a:t> </a:t>
            </a:r>
            <a:r>
              <a:rPr sz="3200" dirty="0">
                <a:latin typeface="Arial"/>
                <a:cs typeface="Arial"/>
              </a:rPr>
              <a:t>counter?</a:t>
            </a:r>
            <a:endParaRPr sz="3200">
              <a:latin typeface="Arial"/>
              <a:cs typeface="Arial"/>
            </a:endParaRPr>
          </a:p>
          <a:p>
            <a:pPr marL="755650" lvl="1" indent="-285750">
              <a:spcBef>
                <a:spcPts val="710"/>
              </a:spcBef>
              <a:buChar char="–"/>
              <a:tabLst>
                <a:tab pos="755650" algn="l"/>
              </a:tabLst>
            </a:pPr>
            <a:r>
              <a:rPr sz="2800" spc="-10" dirty="0">
                <a:latin typeface="Arial"/>
                <a:cs typeface="Arial"/>
              </a:rPr>
              <a:t>expected </a:t>
            </a:r>
            <a:r>
              <a:rPr sz="2800" dirty="0">
                <a:latin typeface="Arial"/>
                <a:cs typeface="Arial"/>
              </a:rPr>
              <a:t>to </a:t>
            </a:r>
            <a:r>
              <a:rPr sz="2800" spc="-5" dirty="0">
                <a:latin typeface="Arial"/>
                <a:cs typeface="Arial"/>
              </a:rPr>
              <a:t>be</a:t>
            </a:r>
            <a:r>
              <a:rPr sz="2800" spc="-15" dirty="0">
                <a:latin typeface="Arial"/>
                <a:cs typeface="Arial"/>
              </a:rPr>
              <a:t> </a:t>
            </a:r>
            <a:r>
              <a:rPr sz="2800" dirty="0">
                <a:latin typeface="Arial"/>
                <a:cs typeface="Arial"/>
              </a:rPr>
              <a:t>5</a:t>
            </a:r>
            <a:endParaRPr sz="2800">
              <a:latin typeface="Arial"/>
              <a:cs typeface="Arial"/>
            </a:endParaRPr>
          </a:p>
          <a:p>
            <a:pPr marL="755650" lvl="1" indent="-285750">
              <a:spcBef>
                <a:spcPts val="710"/>
              </a:spcBef>
              <a:buChar char="–"/>
              <a:tabLst>
                <a:tab pos="755650" algn="l"/>
              </a:tabLst>
            </a:pPr>
            <a:r>
              <a:rPr sz="2800" spc="-5" dirty="0">
                <a:latin typeface="Arial"/>
                <a:cs typeface="Arial"/>
              </a:rPr>
              <a:t>but </a:t>
            </a:r>
            <a:r>
              <a:rPr sz="2800" dirty="0">
                <a:latin typeface="Arial"/>
                <a:cs typeface="Arial"/>
              </a:rPr>
              <a:t>could </a:t>
            </a:r>
            <a:r>
              <a:rPr sz="2800" spc="-5" dirty="0">
                <a:latin typeface="Arial"/>
                <a:cs typeface="Arial"/>
              </a:rPr>
              <a:t>also be </a:t>
            </a:r>
            <a:r>
              <a:rPr sz="2800" dirty="0">
                <a:latin typeface="Arial"/>
                <a:cs typeface="Arial"/>
              </a:rPr>
              <a:t>4 and</a:t>
            </a:r>
            <a:r>
              <a:rPr sz="2800" spc="-25" dirty="0">
                <a:latin typeface="Arial"/>
                <a:cs typeface="Arial"/>
              </a:rPr>
              <a:t> </a:t>
            </a:r>
            <a:r>
              <a:rPr sz="2800" dirty="0">
                <a:latin typeface="Arial"/>
                <a:cs typeface="Arial"/>
              </a:rPr>
              <a:t>6</a:t>
            </a:r>
            <a:endParaRPr sz="2800">
              <a:latin typeface="Arial"/>
              <a:cs typeface="Arial"/>
            </a:endParaRPr>
          </a:p>
        </p:txBody>
      </p:sp>
      <p:sp>
        <p:nvSpPr>
          <p:cNvPr id="4" name="object 4"/>
          <p:cNvSpPr txBox="1"/>
          <p:nvPr/>
        </p:nvSpPr>
        <p:spPr>
          <a:xfrm>
            <a:off x="2362200" y="1981200"/>
            <a:ext cx="1524000" cy="1739900"/>
          </a:xfrm>
          <a:prstGeom prst="rect">
            <a:avLst/>
          </a:prstGeom>
          <a:ln w="28393">
            <a:solidFill>
              <a:srgbClr val="006FBF"/>
            </a:solidFill>
          </a:ln>
        </p:spPr>
        <p:txBody>
          <a:bodyPr vert="horz" wrap="square" lIns="0" tIns="45720" rIns="0" bIns="0" rtlCol="0">
            <a:spAutoFit/>
          </a:bodyPr>
          <a:lstStyle/>
          <a:p>
            <a:pPr marL="89535">
              <a:spcBef>
                <a:spcPts val="360"/>
              </a:spcBef>
            </a:pPr>
            <a:r>
              <a:rPr dirty="0">
                <a:latin typeface="Arial"/>
                <a:cs typeface="Arial"/>
              </a:rPr>
              <a:t>{</a:t>
            </a:r>
            <a:endParaRPr>
              <a:latin typeface="Arial"/>
              <a:cs typeface="Arial"/>
            </a:endParaRPr>
          </a:p>
          <a:p>
            <a:pPr marL="281940"/>
            <a:r>
              <a:rPr dirty="0">
                <a:latin typeface="Arial"/>
                <a:cs typeface="Arial"/>
              </a:rPr>
              <a:t>*</a:t>
            </a:r>
            <a:endParaRPr>
              <a:latin typeface="Arial"/>
              <a:cs typeface="Arial"/>
            </a:endParaRPr>
          </a:p>
          <a:p>
            <a:pPr marL="89535" marR="398145" indent="191770"/>
            <a:r>
              <a:rPr dirty="0">
                <a:latin typeface="Arial"/>
                <a:cs typeface="Arial"/>
              </a:rPr>
              <a:t>*  c</a:t>
            </a:r>
            <a:r>
              <a:rPr spc="-15" dirty="0">
                <a:latin typeface="Arial"/>
                <a:cs typeface="Arial"/>
              </a:rPr>
              <a:t>o</a:t>
            </a:r>
            <a:r>
              <a:rPr spc="-5" dirty="0">
                <a:latin typeface="Arial"/>
                <a:cs typeface="Arial"/>
              </a:rPr>
              <a:t>unte</a:t>
            </a:r>
            <a:r>
              <a:rPr spc="-10" dirty="0">
                <a:latin typeface="Arial"/>
                <a:cs typeface="Arial"/>
              </a:rPr>
              <a:t>r</a:t>
            </a:r>
            <a:r>
              <a:rPr spc="5" dirty="0">
                <a:latin typeface="Arial"/>
                <a:cs typeface="Arial"/>
              </a:rPr>
              <a:t>+</a:t>
            </a:r>
            <a:r>
              <a:rPr dirty="0">
                <a:latin typeface="Arial"/>
                <a:cs typeface="Arial"/>
              </a:rPr>
              <a:t>+</a:t>
            </a:r>
            <a:endParaRPr>
              <a:latin typeface="Arial"/>
              <a:cs typeface="Arial"/>
            </a:endParaRPr>
          </a:p>
          <a:p>
            <a:pPr marL="281940"/>
            <a:r>
              <a:rPr dirty="0">
                <a:latin typeface="Arial"/>
                <a:cs typeface="Arial"/>
              </a:rPr>
              <a:t>*</a:t>
            </a:r>
            <a:endParaRPr>
              <a:latin typeface="Arial"/>
              <a:cs typeface="Arial"/>
            </a:endParaRPr>
          </a:p>
          <a:p>
            <a:pPr marL="89535"/>
            <a:r>
              <a:rPr dirty="0">
                <a:latin typeface="Arial"/>
                <a:cs typeface="Arial"/>
              </a:rPr>
              <a:t>}</a:t>
            </a:r>
            <a:endParaRPr>
              <a:latin typeface="Arial"/>
              <a:cs typeface="Arial"/>
            </a:endParaRPr>
          </a:p>
        </p:txBody>
      </p:sp>
      <p:sp>
        <p:nvSpPr>
          <p:cNvPr id="5" name="object 5"/>
          <p:cNvSpPr txBox="1"/>
          <p:nvPr/>
        </p:nvSpPr>
        <p:spPr>
          <a:xfrm>
            <a:off x="8077200" y="2057400"/>
            <a:ext cx="1524000" cy="1739900"/>
          </a:xfrm>
          <a:prstGeom prst="rect">
            <a:avLst/>
          </a:prstGeom>
          <a:ln w="28393">
            <a:solidFill>
              <a:srgbClr val="00AF4F"/>
            </a:solidFill>
          </a:ln>
        </p:spPr>
        <p:txBody>
          <a:bodyPr vert="horz" wrap="square" lIns="0" tIns="46990" rIns="0" bIns="0" rtlCol="0">
            <a:spAutoFit/>
          </a:bodyPr>
          <a:lstStyle/>
          <a:p>
            <a:pPr marL="90170">
              <a:spcBef>
                <a:spcPts val="370"/>
              </a:spcBef>
            </a:pPr>
            <a:r>
              <a:rPr dirty="0">
                <a:latin typeface="Arial"/>
                <a:cs typeface="Arial"/>
              </a:rPr>
              <a:t>{</a:t>
            </a:r>
            <a:endParaRPr>
              <a:latin typeface="Arial"/>
              <a:cs typeface="Arial"/>
            </a:endParaRPr>
          </a:p>
          <a:p>
            <a:pPr marL="218440"/>
            <a:r>
              <a:rPr dirty="0">
                <a:latin typeface="Arial"/>
                <a:cs typeface="Arial"/>
              </a:rPr>
              <a:t>*</a:t>
            </a:r>
            <a:endParaRPr>
              <a:latin typeface="Arial"/>
              <a:cs typeface="Arial"/>
            </a:endParaRPr>
          </a:p>
          <a:p>
            <a:pPr marL="90170" marR="512445" indent="128270"/>
            <a:r>
              <a:rPr dirty="0">
                <a:latin typeface="Arial"/>
                <a:cs typeface="Arial"/>
              </a:rPr>
              <a:t>*  c</a:t>
            </a:r>
            <a:r>
              <a:rPr spc="-15" dirty="0">
                <a:latin typeface="Arial"/>
                <a:cs typeface="Arial"/>
              </a:rPr>
              <a:t>o</a:t>
            </a:r>
            <a:r>
              <a:rPr spc="-5" dirty="0">
                <a:latin typeface="Arial"/>
                <a:cs typeface="Arial"/>
              </a:rPr>
              <a:t>unte</a:t>
            </a:r>
            <a:r>
              <a:rPr spc="-10" dirty="0">
                <a:latin typeface="Arial"/>
                <a:cs typeface="Arial"/>
              </a:rPr>
              <a:t>r</a:t>
            </a:r>
            <a:r>
              <a:rPr spc="5" dirty="0">
                <a:latin typeface="Arial"/>
                <a:cs typeface="Arial"/>
              </a:rPr>
              <a:t>-</a:t>
            </a:r>
            <a:r>
              <a:rPr dirty="0">
                <a:latin typeface="Arial"/>
                <a:cs typeface="Arial"/>
              </a:rPr>
              <a:t>-</a:t>
            </a:r>
            <a:endParaRPr>
              <a:latin typeface="Arial"/>
              <a:cs typeface="Arial"/>
            </a:endParaRPr>
          </a:p>
          <a:p>
            <a:pPr marL="218440"/>
            <a:r>
              <a:rPr dirty="0">
                <a:latin typeface="Arial"/>
                <a:cs typeface="Arial"/>
              </a:rPr>
              <a:t>*</a:t>
            </a:r>
            <a:endParaRPr>
              <a:latin typeface="Arial"/>
              <a:cs typeface="Arial"/>
            </a:endParaRPr>
          </a:p>
          <a:p>
            <a:pPr marL="90170"/>
            <a:r>
              <a:rPr dirty="0">
                <a:latin typeface="Arial"/>
                <a:cs typeface="Arial"/>
              </a:rPr>
              <a:t>}</a:t>
            </a:r>
            <a:endParaRPr>
              <a:latin typeface="Arial"/>
              <a:cs typeface="Arial"/>
            </a:endParaRPr>
          </a:p>
        </p:txBody>
      </p:sp>
      <p:sp>
        <p:nvSpPr>
          <p:cNvPr id="6" name="object 6"/>
          <p:cNvSpPr txBox="1"/>
          <p:nvPr/>
        </p:nvSpPr>
        <p:spPr>
          <a:xfrm>
            <a:off x="2438400" y="1710690"/>
            <a:ext cx="1065530" cy="299720"/>
          </a:xfrm>
          <a:prstGeom prst="rect">
            <a:avLst/>
          </a:prstGeom>
        </p:spPr>
        <p:txBody>
          <a:bodyPr vert="horz" wrap="square" lIns="0" tIns="12700" rIns="0" bIns="0" rtlCol="0">
            <a:spAutoFit/>
          </a:bodyPr>
          <a:lstStyle/>
          <a:p>
            <a:pPr marL="12700">
              <a:spcBef>
                <a:spcPts val="100"/>
              </a:spcBef>
            </a:pPr>
            <a:r>
              <a:rPr spc="-5" dirty="0">
                <a:solidFill>
                  <a:srgbClr val="3333FF"/>
                </a:solidFill>
                <a:latin typeface="Arial"/>
                <a:cs typeface="Arial"/>
              </a:rPr>
              <a:t>program</a:t>
            </a:r>
            <a:r>
              <a:rPr spc="-85" dirty="0">
                <a:solidFill>
                  <a:srgbClr val="3333FF"/>
                </a:solidFill>
                <a:latin typeface="Arial"/>
                <a:cs typeface="Arial"/>
              </a:rPr>
              <a:t> </a:t>
            </a:r>
            <a:r>
              <a:rPr dirty="0">
                <a:latin typeface="Arial"/>
                <a:cs typeface="Arial"/>
              </a:rPr>
              <a:t>0</a:t>
            </a:r>
            <a:endParaRPr>
              <a:latin typeface="Arial"/>
              <a:cs typeface="Arial"/>
            </a:endParaRPr>
          </a:p>
        </p:txBody>
      </p:sp>
      <p:sp>
        <p:nvSpPr>
          <p:cNvPr id="7" name="object 7"/>
          <p:cNvSpPr txBox="1"/>
          <p:nvPr/>
        </p:nvSpPr>
        <p:spPr>
          <a:xfrm>
            <a:off x="8153401" y="1785620"/>
            <a:ext cx="1066165" cy="299720"/>
          </a:xfrm>
          <a:prstGeom prst="rect">
            <a:avLst/>
          </a:prstGeom>
        </p:spPr>
        <p:txBody>
          <a:bodyPr vert="horz" wrap="square" lIns="0" tIns="12700" rIns="0" bIns="0" rtlCol="0">
            <a:spAutoFit/>
          </a:bodyPr>
          <a:lstStyle/>
          <a:p>
            <a:pPr marL="12700">
              <a:spcBef>
                <a:spcPts val="100"/>
              </a:spcBef>
            </a:pPr>
            <a:r>
              <a:rPr spc="-5" dirty="0">
                <a:solidFill>
                  <a:srgbClr val="00AF4F"/>
                </a:solidFill>
                <a:latin typeface="Arial"/>
                <a:cs typeface="Arial"/>
              </a:rPr>
              <a:t>program</a:t>
            </a:r>
            <a:r>
              <a:rPr spc="-85" dirty="0">
                <a:solidFill>
                  <a:srgbClr val="00AF4F"/>
                </a:solidFill>
                <a:latin typeface="Arial"/>
                <a:cs typeface="Arial"/>
              </a:rPr>
              <a:t> </a:t>
            </a:r>
            <a:r>
              <a:rPr dirty="0">
                <a:solidFill>
                  <a:srgbClr val="00AF4F"/>
                </a:solidFill>
                <a:latin typeface="Arial"/>
                <a:cs typeface="Arial"/>
              </a:rPr>
              <a:t>1</a:t>
            </a:r>
            <a:endParaRPr>
              <a:latin typeface="Arial"/>
              <a:cs typeface="Arial"/>
            </a:endParaRPr>
          </a:p>
        </p:txBody>
      </p:sp>
      <p:sp>
        <p:nvSpPr>
          <p:cNvPr id="8" name="object 8"/>
          <p:cNvSpPr txBox="1"/>
          <p:nvPr/>
        </p:nvSpPr>
        <p:spPr>
          <a:xfrm>
            <a:off x="5029200" y="1676400"/>
            <a:ext cx="1752600" cy="324448"/>
          </a:xfrm>
          <a:prstGeom prst="rect">
            <a:avLst/>
          </a:prstGeom>
          <a:ln w="28393">
            <a:solidFill>
              <a:srgbClr val="00AFEF"/>
            </a:solidFill>
          </a:ln>
        </p:spPr>
        <p:txBody>
          <a:bodyPr vert="horz" wrap="square" lIns="0" tIns="46990" rIns="0" bIns="0" rtlCol="0">
            <a:spAutoFit/>
          </a:bodyPr>
          <a:lstStyle/>
          <a:p>
            <a:pPr marL="90170">
              <a:spcBef>
                <a:spcPts val="370"/>
              </a:spcBef>
            </a:pPr>
            <a:r>
              <a:rPr spc="-10" dirty="0">
                <a:latin typeface="Arial"/>
                <a:cs typeface="Arial"/>
              </a:rPr>
              <a:t>int</a:t>
            </a:r>
            <a:r>
              <a:rPr spc="-15" dirty="0">
                <a:latin typeface="Arial"/>
                <a:cs typeface="Arial"/>
              </a:rPr>
              <a:t> </a:t>
            </a:r>
            <a:r>
              <a:rPr spc="-5" dirty="0">
                <a:latin typeface="Arial"/>
                <a:cs typeface="Arial"/>
              </a:rPr>
              <a:t>counter=5;</a:t>
            </a:r>
            <a:endParaRPr>
              <a:latin typeface="Arial"/>
              <a:cs typeface="Arial"/>
            </a:endParaRPr>
          </a:p>
        </p:txBody>
      </p:sp>
      <p:sp>
        <p:nvSpPr>
          <p:cNvPr id="9" name="object 9"/>
          <p:cNvSpPr txBox="1"/>
          <p:nvPr/>
        </p:nvSpPr>
        <p:spPr>
          <a:xfrm>
            <a:off x="5030470" y="1416050"/>
            <a:ext cx="162179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Shared</a:t>
            </a:r>
            <a:r>
              <a:rPr spc="-80" dirty="0">
                <a:latin typeface="Arial"/>
                <a:cs typeface="Arial"/>
              </a:rPr>
              <a:t> </a:t>
            </a:r>
            <a:r>
              <a:rPr spc="-5" dirty="0">
                <a:latin typeface="Arial"/>
                <a:cs typeface="Arial"/>
              </a:rPr>
              <a:t>variable</a:t>
            </a:r>
            <a:endParaRPr>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5851" y="497840"/>
            <a:ext cx="4933315" cy="695960"/>
          </a:xfrm>
          <a:prstGeom prst="rect">
            <a:avLst/>
          </a:prstGeom>
        </p:spPr>
        <p:txBody>
          <a:bodyPr vert="horz" wrap="square" lIns="0" tIns="12700" rIns="0" bIns="0" rtlCol="0" anchor="ctr">
            <a:spAutoFit/>
          </a:bodyPr>
          <a:lstStyle/>
          <a:p>
            <a:pPr marL="12700">
              <a:lnSpc>
                <a:spcPct val="100000"/>
              </a:lnSpc>
              <a:spcBef>
                <a:spcPts val="100"/>
              </a:spcBef>
            </a:pPr>
            <a:r>
              <a:rPr spc="-5" dirty="0"/>
              <a:t>Motivating</a:t>
            </a:r>
            <a:r>
              <a:rPr spc="-55" dirty="0"/>
              <a:t> </a:t>
            </a:r>
            <a:r>
              <a:rPr spc="-5" dirty="0"/>
              <a:t>Scenario</a:t>
            </a:r>
          </a:p>
        </p:txBody>
      </p:sp>
      <p:sp>
        <p:nvSpPr>
          <p:cNvPr id="3" name="object 3"/>
          <p:cNvSpPr txBox="1"/>
          <p:nvPr/>
        </p:nvSpPr>
        <p:spPr>
          <a:xfrm>
            <a:off x="2362200" y="1981200"/>
            <a:ext cx="1524000" cy="1739900"/>
          </a:xfrm>
          <a:prstGeom prst="rect">
            <a:avLst/>
          </a:prstGeom>
          <a:ln w="28393">
            <a:solidFill>
              <a:srgbClr val="006FBF"/>
            </a:solidFill>
          </a:ln>
        </p:spPr>
        <p:txBody>
          <a:bodyPr vert="horz" wrap="square" lIns="0" tIns="45720" rIns="0" bIns="0" rtlCol="0">
            <a:spAutoFit/>
          </a:bodyPr>
          <a:lstStyle/>
          <a:p>
            <a:pPr marL="89535">
              <a:spcBef>
                <a:spcPts val="360"/>
              </a:spcBef>
            </a:pPr>
            <a:r>
              <a:rPr dirty="0">
                <a:latin typeface="Arial"/>
                <a:cs typeface="Arial"/>
              </a:rPr>
              <a:t>{</a:t>
            </a:r>
            <a:endParaRPr>
              <a:latin typeface="Arial"/>
              <a:cs typeface="Arial"/>
            </a:endParaRPr>
          </a:p>
          <a:p>
            <a:pPr marL="281940"/>
            <a:r>
              <a:rPr dirty="0">
                <a:latin typeface="Arial"/>
                <a:cs typeface="Arial"/>
              </a:rPr>
              <a:t>*</a:t>
            </a:r>
            <a:endParaRPr>
              <a:latin typeface="Arial"/>
              <a:cs typeface="Arial"/>
            </a:endParaRPr>
          </a:p>
          <a:p>
            <a:pPr marL="281940"/>
            <a:r>
              <a:rPr dirty="0">
                <a:latin typeface="Arial"/>
                <a:cs typeface="Arial"/>
              </a:rPr>
              <a:t>*</a:t>
            </a:r>
            <a:endParaRPr>
              <a:latin typeface="Arial"/>
              <a:cs typeface="Arial"/>
            </a:endParaRPr>
          </a:p>
          <a:p>
            <a:pPr marL="89535"/>
            <a:r>
              <a:rPr i="1" spc="-5" dirty="0">
                <a:latin typeface="Arial"/>
                <a:cs typeface="Arial"/>
              </a:rPr>
              <a:t>counter++</a:t>
            </a:r>
            <a:endParaRPr>
              <a:latin typeface="Arial"/>
              <a:cs typeface="Arial"/>
            </a:endParaRPr>
          </a:p>
          <a:p>
            <a:pPr marL="281940"/>
            <a:r>
              <a:rPr dirty="0">
                <a:latin typeface="Arial"/>
                <a:cs typeface="Arial"/>
              </a:rPr>
              <a:t>*</a:t>
            </a:r>
            <a:endParaRPr>
              <a:latin typeface="Arial"/>
              <a:cs typeface="Arial"/>
            </a:endParaRPr>
          </a:p>
          <a:p>
            <a:pPr marL="89535"/>
            <a:r>
              <a:rPr dirty="0">
                <a:latin typeface="Arial"/>
                <a:cs typeface="Arial"/>
              </a:rPr>
              <a:t>}</a:t>
            </a:r>
            <a:endParaRPr>
              <a:latin typeface="Arial"/>
              <a:cs typeface="Arial"/>
            </a:endParaRPr>
          </a:p>
        </p:txBody>
      </p:sp>
      <p:sp>
        <p:nvSpPr>
          <p:cNvPr id="4" name="object 4"/>
          <p:cNvSpPr txBox="1"/>
          <p:nvPr/>
        </p:nvSpPr>
        <p:spPr>
          <a:xfrm>
            <a:off x="8077200" y="2057400"/>
            <a:ext cx="1524000" cy="1739900"/>
          </a:xfrm>
          <a:prstGeom prst="rect">
            <a:avLst/>
          </a:prstGeom>
          <a:ln w="28393">
            <a:solidFill>
              <a:srgbClr val="00AF4F"/>
            </a:solidFill>
          </a:ln>
        </p:spPr>
        <p:txBody>
          <a:bodyPr vert="horz" wrap="square" lIns="0" tIns="46990" rIns="0" bIns="0" rtlCol="0">
            <a:spAutoFit/>
          </a:bodyPr>
          <a:lstStyle/>
          <a:p>
            <a:pPr marL="90170">
              <a:spcBef>
                <a:spcPts val="370"/>
              </a:spcBef>
            </a:pPr>
            <a:r>
              <a:rPr dirty="0">
                <a:latin typeface="Arial"/>
                <a:cs typeface="Arial"/>
              </a:rPr>
              <a:t>{</a:t>
            </a:r>
            <a:endParaRPr>
              <a:latin typeface="Arial"/>
              <a:cs typeface="Arial"/>
            </a:endParaRPr>
          </a:p>
          <a:p>
            <a:pPr marL="218440"/>
            <a:r>
              <a:rPr dirty="0">
                <a:latin typeface="Arial"/>
                <a:cs typeface="Arial"/>
              </a:rPr>
              <a:t>*</a:t>
            </a:r>
            <a:endParaRPr>
              <a:latin typeface="Arial"/>
              <a:cs typeface="Arial"/>
            </a:endParaRPr>
          </a:p>
          <a:p>
            <a:pPr marL="90170" marR="512445" indent="128270"/>
            <a:r>
              <a:rPr dirty="0">
                <a:latin typeface="Arial"/>
                <a:cs typeface="Arial"/>
              </a:rPr>
              <a:t>*  c</a:t>
            </a:r>
            <a:r>
              <a:rPr spc="-15" dirty="0">
                <a:latin typeface="Arial"/>
                <a:cs typeface="Arial"/>
              </a:rPr>
              <a:t>o</a:t>
            </a:r>
            <a:r>
              <a:rPr spc="-5" dirty="0">
                <a:latin typeface="Arial"/>
                <a:cs typeface="Arial"/>
              </a:rPr>
              <a:t>unte</a:t>
            </a:r>
            <a:r>
              <a:rPr spc="-10" dirty="0">
                <a:latin typeface="Arial"/>
                <a:cs typeface="Arial"/>
              </a:rPr>
              <a:t>r</a:t>
            </a:r>
            <a:r>
              <a:rPr spc="5" dirty="0">
                <a:latin typeface="Arial"/>
                <a:cs typeface="Arial"/>
              </a:rPr>
              <a:t>-</a:t>
            </a:r>
            <a:r>
              <a:rPr dirty="0">
                <a:latin typeface="Arial"/>
                <a:cs typeface="Arial"/>
              </a:rPr>
              <a:t>-</a:t>
            </a:r>
            <a:endParaRPr>
              <a:latin typeface="Arial"/>
              <a:cs typeface="Arial"/>
            </a:endParaRPr>
          </a:p>
          <a:p>
            <a:pPr marL="218440"/>
            <a:r>
              <a:rPr dirty="0">
                <a:latin typeface="Arial"/>
                <a:cs typeface="Arial"/>
              </a:rPr>
              <a:t>*</a:t>
            </a:r>
            <a:endParaRPr>
              <a:latin typeface="Arial"/>
              <a:cs typeface="Arial"/>
            </a:endParaRPr>
          </a:p>
          <a:p>
            <a:pPr marL="90170"/>
            <a:r>
              <a:rPr dirty="0">
                <a:latin typeface="Arial"/>
                <a:cs typeface="Arial"/>
              </a:rPr>
              <a:t>}</a:t>
            </a:r>
            <a:endParaRPr>
              <a:latin typeface="Arial"/>
              <a:cs typeface="Arial"/>
            </a:endParaRPr>
          </a:p>
        </p:txBody>
      </p:sp>
      <p:sp>
        <p:nvSpPr>
          <p:cNvPr id="5" name="object 5"/>
          <p:cNvSpPr txBox="1"/>
          <p:nvPr/>
        </p:nvSpPr>
        <p:spPr>
          <a:xfrm>
            <a:off x="2438401" y="1710690"/>
            <a:ext cx="1064895" cy="299720"/>
          </a:xfrm>
          <a:prstGeom prst="rect">
            <a:avLst/>
          </a:prstGeom>
        </p:spPr>
        <p:txBody>
          <a:bodyPr vert="horz" wrap="square" lIns="0" tIns="12700" rIns="0" bIns="0" rtlCol="0">
            <a:spAutoFit/>
          </a:bodyPr>
          <a:lstStyle/>
          <a:p>
            <a:pPr marL="12700">
              <a:spcBef>
                <a:spcPts val="100"/>
              </a:spcBef>
            </a:pPr>
            <a:r>
              <a:rPr i="1" spc="-5" dirty="0">
                <a:solidFill>
                  <a:srgbClr val="3333FF"/>
                </a:solidFill>
                <a:latin typeface="Arial"/>
                <a:cs typeface="Arial"/>
              </a:rPr>
              <a:t>program</a:t>
            </a:r>
            <a:r>
              <a:rPr i="1" spc="-95" dirty="0">
                <a:solidFill>
                  <a:srgbClr val="3333FF"/>
                </a:solidFill>
                <a:latin typeface="Arial"/>
                <a:cs typeface="Arial"/>
              </a:rPr>
              <a:t> </a:t>
            </a:r>
            <a:r>
              <a:rPr dirty="0">
                <a:solidFill>
                  <a:srgbClr val="3333FF"/>
                </a:solidFill>
                <a:latin typeface="Arial"/>
                <a:cs typeface="Arial"/>
              </a:rPr>
              <a:t>0</a:t>
            </a:r>
            <a:endParaRPr>
              <a:latin typeface="Arial"/>
              <a:cs typeface="Arial"/>
            </a:endParaRPr>
          </a:p>
        </p:txBody>
      </p:sp>
      <p:sp>
        <p:nvSpPr>
          <p:cNvPr id="6" name="object 6"/>
          <p:cNvSpPr txBox="1"/>
          <p:nvPr/>
        </p:nvSpPr>
        <p:spPr>
          <a:xfrm>
            <a:off x="8153401" y="1785620"/>
            <a:ext cx="1066165" cy="299720"/>
          </a:xfrm>
          <a:prstGeom prst="rect">
            <a:avLst/>
          </a:prstGeom>
        </p:spPr>
        <p:txBody>
          <a:bodyPr vert="horz" wrap="square" lIns="0" tIns="12700" rIns="0" bIns="0" rtlCol="0">
            <a:spAutoFit/>
          </a:bodyPr>
          <a:lstStyle/>
          <a:p>
            <a:pPr marL="12700">
              <a:spcBef>
                <a:spcPts val="100"/>
              </a:spcBef>
            </a:pPr>
            <a:r>
              <a:rPr spc="-5" dirty="0">
                <a:solidFill>
                  <a:srgbClr val="00AF4F"/>
                </a:solidFill>
                <a:latin typeface="Arial"/>
                <a:cs typeface="Arial"/>
              </a:rPr>
              <a:t>program</a:t>
            </a:r>
            <a:r>
              <a:rPr spc="-85" dirty="0">
                <a:solidFill>
                  <a:srgbClr val="00AF4F"/>
                </a:solidFill>
                <a:latin typeface="Arial"/>
                <a:cs typeface="Arial"/>
              </a:rPr>
              <a:t> </a:t>
            </a:r>
            <a:r>
              <a:rPr dirty="0">
                <a:solidFill>
                  <a:srgbClr val="00AF4F"/>
                </a:solidFill>
                <a:latin typeface="Arial"/>
                <a:cs typeface="Arial"/>
              </a:rPr>
              <a:t>1</a:t>
            </a:r>
            <a:endParaRPr>
              <a:latin typeface="Arial"/>
              <a:cs typeface="Arial"/>
            </a:endParaRPr>
          </a:p>
        </p:txBody>
      </p:sp>
      <p:sp>
        <p:nvSpPr>
          <p:cNvPr id="7" name="object 7"/>
          <p:cNvSpPr txBox="1"/>
          <p:nvPr/>
        </p:nvSpPr>
        <p:spPr>
          <a:xfrm>
            <a:off x="5029200" y="1676400"/>
            <a:ext cx="1752600" cy="324448"/>
          </a:xfrm>
          <a:prstGeom prst="rect">
            <a:avLst/>
          </a:prstGeom>
          <a:ln w="28393">
            <a:solidFill>
              <a:srgbClr val="00AFEF"/>
            </a:solidFill>
          </a:ln>
        </p:spPr>
        <p:txBody>
          <a:bodyPr vert="horz" wrap="square" lIns="0" tIns="46990" rIns="0" bIns="0" rtlCol="0">
            <a:spAutoFit/>
          </a:bodyPr>
          <a:lstStyle/>
          <a:p>
            <a:pPr marL="90170">
              <a:spcBef>
                <a:spcPts val="370"/>
              </a:spcBef>
            </a:pPr>
            <a:r>
              <a:rPr spc="-10" dirty="0">
                <a:latin typeface="Arial"/>
                <a:cs typeface="Arial"/>
              </a:rPr>
              <a:t>int</a:t>
            </a:r>
            <a:r>
              <a:rPr spc="-15" dirty="0">
                <a:latin typeface="Arial"/>
                <a:cs typeface="Arial"/>
              </a:rPr>
              <a:t> </a:t>
            </a:r>
            <a:r>
              <a:rPr spc="-5" dirty="0">
                <a:latin typeface="Arial"/>
                <a:cs typeface="Arial"/>
              </a:rPr>
              <a:t>counter=5;</a:t>
            </a:r>
            <a:endParaRPr>
              <a:latin typeface="Arial"/>
              <a:cs typeface="Arial"/>
            </a:endParaRPr>
          </a:p>
        </p:txBody>
      </p:sp>
      <p:sp>
        <p:nvSpPr>
          <p:cNvPr id="8" name="object 8"/>
          <p:cNvSpPr txBox="1"/>
          <p:nvPr/>
        </p:nvSpPr>
        <p:spPr>
          <a:xfrm>
            <a:off x="5030470" y="1416050"/>
            <a:ext cx="162179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Shared</a:t>
            </a:r>
            <a:r>
              <a:rPr spc="-80" dirty="0">
                <a:latin typeface="Arial"/>
                <a:cs typeface="Arial"/>
              </a:rPr>
              <a:t> </a:t>
            </a:r>
            <a:r>
              <a:rPr spc="-5" dirty="0">
                <a:latin typeface="Arial"/>
                <a:cs typeface="Arial"/>
              </a:rPr>
              <a:t>variable</a:t>
            </a:r>
            <a:endParaRPr>
              <a:latin typeface="Arial"/>
              <a:cs typeface="Arial"/>
            </a:endParaRPr>
          </a:p>
        </p:txBody>
      </p:sp>
      <p:graphicFrame>
        <p:nvGraphicFramePr>
          <p:cNvPr id="9" name="object 9"/>
          <p:cNvGraphicFramePr>
            <a:graphicFrameLocks noGrp="1"/>
          </p:cNvGraphicFramePr>
          <p:nvPr/>
        </p:nvGraphicFramePr>
        <p:xfrm>
          <a:off x="2133600" y="4176804"/>
          <a:ext cx="2286000" cy="1741169"/>
        </p:xfrm>
        <a:graphic>
          <a:graphicData uri="http://schemas.openxmlformats.org/drawingml/2006/table">
            <a:tbl>
              <a:tblPr firstRow="1" bandRow="1">
                <a:tableStyleId>{2D5ABB26-0587-4C30-8999-92F81FD0307C}</a:tableStyleId>
              </a:tblPr>
              <a:tblGrid>
                <a:gridCol w="228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867410">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lnB w="19050">
                      <a:solidFill>
                        <a:srgbClr val="000000"/>
                      </a:solidFill>
                      <a:prstDash val="solid"/>
                    </a:lnB>
                  </a:tcPr>
                </a:tc>
                <a:tc>
                  <a:txBody>
                    <a:bodyPr/>
                    <a:lstStyle/>
                    <a:p>
                      <a:pPr marL="88900" marR="247650">
                        <a:lnSpc>
                          <a:spcPts val="2160"/>
                        </a:lnSpc>
                        <a:spcBef>
                          <a:spcPts val="440"/>
                        </a:spcBef>
                      </a:pPr>
                      <a:r>
                        <a:rPr sz="1800" i="1" spc="-5" dirty="0">
                          <a:solidFill>
                            <a:srgbClr val="0000CC"/>
                          </a:solidFill>
                          <a:latin typeface="Arial"/>
                          <a:cs typeface="Arial"/>
                        </a:rPr>
                        <a:t>R1 </a:t>
                      </a:r>
                      <a:r>
                        <a:rPr sz="1850" spc="680" dirty="0">
                          <a:solidFill>
                            <a:srgbClr val="0000CC"/>
                          </a:solidFill>
                          <a:latin typeface="Symbol"/>
                          <a:cs typeface="Symbol"/>
                        </a:rPr>
                        <a:t></a:t>
                      </a:r>
                      <a:r>
                        <a:rPr sz="1850" spc="-45" dirty="0">
                          <a:solidFill>
                            <a:srgbClr val="0000CC"/>
                          </a:solidFill>
                          <a:latin typeface="Times New Roman"/>
                          <a:cs typeface="Times New Roman"/>
                        </a:rPr>
                        <a:t> </a:t>
                      </a:r>
                      <a:r>
                        <a:rPr sz="1800" i="1" spc="-5" dirty="0">
                          <a:solidFill>
                            <a:srgbClr val="0000CC"/>
                          </a:solidFill>
                          <a:latin typeface="Arial"/>
                          <a:cs typeface="Arial"/>
                        </a:rPr>
                        <a:t>counter  R1 </a:t>
                      </a:r>
                      <a:r>
                        <a:rPr sz="1850" spc="680" dirty="0">
                          <a:solidFill>
                            <a:srgbClr val="0000CC"/>
                          </a:solidFill>
                          <a:latin typeface="Symbol"/>
                          <a:cs typeface="Symbol"/>
                        </a:rPr>
                        <a:t></a:t>
                      </a:r>
                      <a:r>
                        <a:rPr sz="1850" spc="-25" dirty="0">
                          <a:solidFill>
                            <a:srgbClr val="0000CC"/>
                          </a:solidFill>
                          <a:latin typeface="Times New Roman"/>
                          <a:cs typeface="Times New Roman"/>
                        </a:rPr>
                        <a:t> </a:t>
                      </a:r>
                      <a:r>
                        <a:rPr sz="1800" i="1" spc="-5" dirty="0">
                          <a:solidFill>
                            <a:srgbClr val="0000CC"/>
                          </a:solidFill>
                          <a:latin typeface="Arial"/>
                          <a:cs typeface="Arial"/>
                        </a:rPr>
                        <a:t>R1 </a:t>
                      </a:r>
                      <a:r>
                        <a:rPr sz="1800" i="1" dirty="0">
                          <a:solidFill>
                            <a:srgbClr val="0000CC"/>
                          </a:solidFill>
                          <a:latin typeface="Arial"/>
                          <a:cs typeface="Arial"/>
                        </a:rPr>
                        <a:t>+ 1</a:t>
                      </a:r>
                      <a:endParaRPr sz="1800">
                        <a:latin typeface="Arial"/>
                        <a:cs typeface="Arial"/>
                      </a:endParaRPr>
                    </a:p>
                    <a:p>
                      <a:pPr marL="88900">
                        <a:lnSpc>
                          <a:spcPts val="1970"/>
                        </a:lnSpc>
                      </a:pPr>
                      <a:r>
                        <a:rPr sz="1800" i="1" spc="-10" dirty="0">
                          <a:solidFill>
                            <a:srgbClr val="0000CC"/>
                          </a:solidFill>
                          <a:latin typeface="Arial"/>
                          <a:cs typeface="Arial"/>
                        </a:rPr>
                        <a:t>counter</a:t>
                      </a:r>
                      <a:r>
                        <a:rPr sz="1800" i="1" spc="-50" dirty="0">
                          <a:solidFill>
                            <a:srgbClr val="0000CC"/>
                          </a:solidFill>
                          <a:latin typeface="Arial"/>
                          <a:cs typeface="Arial"/>
                        </a:rPr>
                        <a:t> </a:t>
                      </a:r>
                      <a:r>
                        <a:rPr sz="1850" spc="220" dirty="0">
                          <a:solidFill>
                            <a:srgbClr val="0000CC"/>
                          </a:solidFill>
                          <a:latin typeface="Symbol"/>
                          <a:cs typeface="Symbol"/>
                        </a:rPr>
                        <a:t></a:t>
                      </a:r>
                      <a:r>
                        <a:rPr sz="1800" i="1" spc="220" dirty="0">
                          <a:solidFill>
                            <a:srgbClr val="0000CC"/>
                          </a:solidFill>
                          <a:latin typeface="Arial"/>
                          <a:cs typeface="Arial"/>
                        </a:rPr>
                        <a:t>R1</a:t>
                      </a:r>
                      <a:endParaRPr sz="1800">
                        <a:latin typeface="Arial"/>
                        <a:cs typeface="Arial"/>
                      </a:endParaRPr>
                    </a:p>
                  </a:txBody>
                  <a:tcPr marL="0" marR="0" marT="55880" marB="0">
                    <a:lnL w="28575">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B w="19050">
                      <a:solidFill>
                        <a:srgbClr val="000000"/>
                      </a:solidFill>
                      <a:prstDash val="solid"/>
                    </a:lnB>
                  </a:tcPr>
                </a:tc>
                <a:extLst>
                  <a:ext uri="{0D108BD9-81ED-4DB2-BD59-A6C34878D82A}">
                    <a16:rowId xmlns:a16="http://schemas.microsoft.com/office/drawing/2014/main" val="10000"/>
                  </a:ext>
                </a:extLst>
              </a:tr>
              <a:tr h="872489">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lnT w="19050">
                      <a:solidFill>
                        <a:srgbClr val="000000"/>
                      </a:solidFill>
                      <a:prstDash val="solid"/>
                    </a:lnT>
                  </a:tcPr>
                </a:tc>
                <a:tc>
                  <a:txBody>
                    <a:bodyPr/>
                    <a:lstStyle/>
                    <a:p>
                      <a:pPr marL="88900" marR="247650">
                        <a:lnSpc>
                          <a:spcPct val="100000"/>
                        </a:lnSpc>
                        <a:spcBef>
                          <a:spcPts val="20"/>
                        </a:spcBef>
                      </a:pPr>
                      <a:r>
                        <a:rPr sz="1800" spc="-5" dirty="0">
                          <a:solidFill>
                            <a:srgbClr val="00AF4F"/>
                          </a:solidFill>
                          <a:latin typeface="Arial"/>
                          <a:cs typeface="Arial"/>
                        </a:rPr>
                        <a:t>R2 </a:t>
                      </a:r>
                      <a:r>
                        <a:rPr sz="1800" spc="710" dirty="0">
                          <a:solidFill>
                            <a:srgbClr val="00AF4F"/>
                          </a:solidFill>
                          <a:latin typeface="Symbol"/>
                          <a:cs typeface="Symbol"/>
                        </a:rPr>
                        <a:t></a:t>
                      </a:r>
                      <a:r>
                        <a:rPr sz="1800" spc="-35" dirty="0">
                          <a:solidFill>
                            <a:srgbClr val="00AF4F"/>
                          </a:solidFill>
                          <a:latin typeface="Times New Roman"/>
                          <a:cs typeface="Times New Roman"/>
                        </a:rPr>
                        <a:t> </a:t>
                      </a:r>
                      <a:r>
                        <a:rPr sz="1800" spc="-5" dirty="0">
                          <a:solidFill>
                            <a:srgbClr val="00AF4F"/>
                          </a:solidFill>
                          <a:latin typeface="Arial"/>
                          <a:cs typeface="Arial"/>
                        </a:rPr>
                        <a:t>counter  R2 </a:t>
                      </a:r>
                      <a:r>
                        <a:rPr sz="1800" spc="710" dirty="0">
                          <a:solidFill>
                            <a:srgbClr val="00AF4F"/>
                          </a:solidFill>
                          <a:latin typeface="Symbol"/>
                          <a:cs typeface="Symbol"/>
                        </a:rPr>
                        <a:t></a:t>
                      </a:r>
                      <a:r>
                        <a:rPr sz="1800" spc="-15" dirty="0">
                          <a:solidFill>
                            <a:srgbClr val="00AF4F"/>
                          </a:solidFill>
                          <a:latin typeface="Times New Roman"/>
                          <a:cs typeface="Times New Roman"/>
                        </a:rPr>
                        <a:t> </a:t>
                      </a:r>
                      <a:r>
                        <a:rPr sz="1800" spc="-5" dirty="0">
                          <a:solidFill>
                            <a:srgbClr val="00AF4F"/>
                          </a:solidFill>
                          <a:latin typeface="Arial"/>
                          <a:cs typeface="Arial"/>
                        </a:rPr>
                        <a:t>R2 </a:t>
                      </a:r>
                      <a:r>
                        <a:rPr sz="1800" dirty="0">
                          <a:solidFill>
                            <a:srgbClr val="00AF4F"/>
                          </a:solidFill>
                          <a:latin typeface="Arial"/>
                          <a:cs typeface="Arial"/>
                        </a:rPr>
                        <a:t>- 1</a:t>
                      </a:r>
                      <a:endParaRPr sz="1800">
                        <a:latin typeface="Arial"/>
                        <a:cs typeface="Arial"/>
                      </a:endParaRPr>
                    </a:p>
                    <a:p>
                      <a:pPr marL="88900">
                        <a:lnSpc>
                          <a:spcPct val="100000"/>
                        </a:lnSpc>
                      </a:pPr>
                      <a:r>
                        <a:rPr sz="1800" spc="-10" dirty="0">
                          <a:solidFill>
                            <a:srgbClr val="00AF4F"/>
                          </a:solidFill>
                          <a:latin typeface="Arial"/>
                          <a:cs typeface="Arial"/>
                        </a:rPr>
                        <a:t>counter</a:t>
                      </a:r>
                      <a:r>
                        <a:rPr sz="1800" dirty="0">
                          <a:solidFill>
                            <a:srgbClr val="00AF4F"/>
                          </a:solidFill>
                          <a:latin typeface="Arial"/>
                          <a:cs typeface="Arial"/>
                        </a:rPr>
                        <a:t> </a:t>
                      </a:r>
                      <a:r>
                        <a:rPr sz="1800" spc="229" dirty="0">
                          <a:solidFill>
                            <a:srgbClr val="00AF4F"/>
                          </a:solidFill>
                          <a:latin typeface="Symbol"/>
                          <a:cs typeface="Symbol"/>
                        </a:rPr>
                        <a:t></a:t>
                      </a:r>
                      <a:r>
                        <a:rPr sz="1800" spc="229" dirty="0">
                          <a:solidFill>
                            <a:srgbClr val="00AF4F"/>
                          </a:solidFill>
                          <a:latin typeface="Arial"/>
                          <a:cs typeface="Arial"/>
                        </a:rPr>
                        <a:t>R2</a:t>
                      </a:r>
                      <a:endParaRPr sz="1800">
                        <a:latin typeface="Arial"/>
                        <a:cs typeface="Arial"/>
                      </a:endParaRPr>
                    </a:p>
                  </a:txBody>
                  <a:tcPr marL="0" marR="0" marT="2540" marB="0">
                    <a:lnL w="28575">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T w="19050">
                      <a:solidFill>
                        <a:srgbClr val="000000"/>
                      </a:solidFill>
                      <a:prstDash val="solid"/>
                    </a:lnT>
                  </a:tcPr>
                </a:tc>
                <a:extLst>
                  <a:ext uri="{0D108BD9-81ED-4DB2-BD59-A6C34878D82A}">
                    <a16:rowId xmlns:a16="http://schemas.microsoft.com/office/drawing/2014/main" val="10001"/>
                  </a:ext>
                </a:extLst>
              </a:tr>
            </a:tbl>
          </a:graphicData>
        </a:graphic>
      </p:graphicFrame>
      <p:sp>
        <p:nvSpPr>
          <p:cNvPr id="10" name="object 10"/>
          <p:cNvSpPr/>
          <p:nvPr/>
        </p:nvSpPr>
        <p:spPr>
          <a:xfrm>
            <a:off x="1676400" y="3962400"/>
            <a:ext cx="8686800" cy="1270"/>
          </a:xfrm>
          <a:custGeom>
            <a:avLst/>
            <a:gdLst/>
            <a:ahLst/>
            <a:cxnLst/>
            <a:rect l="l" t="t" r="r" b="b"/>
            <a:pathLst>
              <a:path w="8686800" h="1270">
                <a:moveTo>
                  <a:pt x="0" y="0"/>
                </a:moveTo>
                <a:lnTo>
                  <a:pt x="8686800" y="1269"/>
                </a:lnTo>
              </a:path>
            </a:pathLst>
          </a:custGeom>
          <a:ln w="9344">
            <a:solidFill>
              <a:srgbClr val="000000"/>
            </a:solidFill>
          </a:ln>
        </p:spPr>
        <p:txBody>
          <a:bodyPr wrap="square" lIns="0" tIns="0" rIns="0" bIns="0" rtlCol="0"/>
          <a:lstStyle/>
          <a:p>
            <a:endParaRPr/>
          </a:p>
        </p:txBody>
      </p:sp>
      <p:sp>
        <p:nvSpPr>
          <p:cNvPr id="11" name="object 11"/>
          <p:cNvSpPr txBox="1"/>
          <p:nvPr/>
        </p:nvSpPr>
        <p:spPr>
          <a:xfrm>
            <a:off x="1601469" y="4986020"/>
            <a:ext cx="759460" cy="574040"/>
          </a:xfrm>
          <a:prstGeom prst="rect">
            <a:avLst/>
          </a:prstGeom>
        </p:spPr>
        <p:txBody>
          <a:bodyPr vert="horz" wrap="square" lIns="0" tIns="12700" rIns="0" bIns="0" rtlCol="0">
            <a:spAutoFit/>
          </a:bodyPr>
          <a:lstStyle/>
          <a:p>
            <a:pPr marL="12700" marR="5080">
              <a:spcBef>
                <a:spcPts val="100"/>
              </a:spcBef>
            </a:pPr>
            <a:r>
              <a:rPr dirty="0">
                <a:latin typeface="Arial"/>
                <a:cs typeface="Arial"/>
              </a:rPr>
              <a:t>co</a:t>
            </a:r>
            <a:r>
              <a:rPr spc="-15" dirty="0">
                <a:latin typeface="Arial"/>
                <a:cs typeface="Arial"/>
              </a:rPr>
              <a:t>n</a:t>
            </a:r>
            <a:r>
              <a:rPr spc="-5" dirty="0">
                <a:latin typeface="Arial"/>
                <a:cs typeface="Arial"/>
              </a:rPr>
              <a:t>te</a:t>
            </a:r>
            <a:r>
              <a:rPr spc="-15" dirty="0">
                <a:latin typeface="Arial"/>
                <a:cs typeface="Arial"/>
              </a:rPr>
              <a:t>x</a:t>
            </a:r>
            <a:r>
              <a:rPr dirty="0">
                <a:latin typeface="Arial"/>
                <a:cs typeface="Arial"/>
              </a:rPr>
              <a:t>t  </a:t>
            </a:r>
            <a:r>
              <a:rPr spc="-10" dirty="0">
                <a:latin typeface="Arial"/>
                <a:cs typeface="Arial"/>
              </a:rPr>
              <a:t>switch</a:t>
            </a:r>
            <a:endParaRPr>
              <a:latin typeface="Arial"/>
              <a:cs typeface="Arial"/>
            </a:endParaRPr>
          </a:p>
        </p:txBody>
      </p:sp>
      <p:sp>
        <p:nvSpPr>
          <p:cNvPr id="17" name="object 17"/>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6</a:t>
            </a:fld>
            <a:endParaRPr dirty="0"/>
          </a:p>
        </p:txBody>
      </p:sp>
      <p:sp>
        <p:nvSpPr>
          <p:cNvPr id="12" name="object 12"/>
          <p:cNvSpPr txBox="1"/>
          <p:nvPr/>
        </p:nvSpPr>
        <p:spPr>
          <a:xfrm>
            <a:off x="2515869" y="6054090"/>
            <a:ext cx="117475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counter </a:t>
            </a:r>
            <a:r>
              <a:rPr dirty="0">
                <a:latin typeface="Arial"/>
                <a:cs typeface="Arial"/>
              </a:rPr>
              <a:t>=</a:t>
            </a:r>
            <a:r>
              <a:rPr spc="-80" dirty="0">
                <a:latin typeface="Arial"/>
                <a:cs typeface="Arial"/>
              </a:rPr>
              <a:t> </a:t>
            </a:r>
            <a:r>
              <a:rPr dirty="0">
                <a:latin typeface="Arial"/>
                <a:cs typeface="Arial"/>
              </a:rPr>
              <a:t>5</a:t>
            </a:r>
            <a:endParaRPr>
              <a:latin typeface="Arial"/>
              <a:cs typeface="Arial"/>
            </a:endParaRPr>
          </a:p>
        </p:txBody>
      </p:sp>
      <p:graphicFrame>
        <p:nvGraphicFramePr>
          <p:cNvPr id="13" name="object 13"/>
          <p:cNvGraphicFramePr>
            <a:graphicFrameLocks noGrp="1"/>
          </p:cNvGraphicFramePr>
          <p:nvPr/>
        </p:nvGraphicFramePr>
        <p:xfrm>
          <a:off x="4572000" y="4176804"/>
          <a:ext cx="2362200" cy="1739899"/>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305435">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marL="88900">
                        <a:lnSpc>
                          <a:spcPts val="1985"/>
                        </a:lnSpc>
                        <a:spcBef>
                          <a:spcPts val="320"/>
                        </a:spcBef>
                      </a:pPr>
                      <a:r>
                        <a:rPr sz="1800" i="1" spc="-5" dirty="0">
                          <a:solidFill>
                            <a:srgbClr val="0000CC"/>
                          </a:solidFill>
                          <a:latin typeface="Arial"/>
                          <a:cs typeface="Arial"/>
                        </a:rPr>
                        <a:t>R1 </a:t>
                      </a:r>
                      <a:r>
                        <a:rPr sz="1850" spc="680" dirty="0">
                          <a:solidFill>
                            <a:srgbClr val="0000CC"/>
                          </a:solidFill>
                          <a:latin typeface="Symbol"/>
                          <a:cs typeface="Symbol"/>
                        </a:rPr>
                        <a:t></a:t>
                      </a:r>
                      <a:r>
                        <a:rPr sz="1850" spc="5" dirty="0">
                          <a:solidFill>
                            <a:srgbClr val="0000CC"/>
                          </a:solidFill>
                          <a:latin typeface="Times New Roman"/>
                          <a:cs typeface="Times New Roman"/>
                        </a:rPr>
                        <a:t> </a:t>
                      </a:r>
                      <a:r>
                        <a:rPr sz="1800" i="1" spc="-5" dirty="0">
                          <a:solidFill>
                            <a:srgbClr val="0000CC"/>
                          </a:solidFill>
                          <a:latin typeface="Arial"/>
                          <a:cs typeface="Arial"/>
                        </a:rPr>
                        <a:t>counter</a:t>
                      </a:r>
                      <a:endParaRPr sz="1800">
                        <a:latin typeface="Arial"/>
                        <a:cs typeface="Arial"/>
                      </a:endParaRPr>
                    </a:p>
                  </a:txBody>
                  <a:tcPr marL="0" marR="0" marT="40640" marB="0">
                    <a:lnL w="28575">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B w="19050">
                      <a:solidFill>
                        <a:srgbClr val="000000"/>
                      </a:solidFill>
                      <a:prstDash val="solid"/>
                    </a:lnB>
                  </a:tcPr>
                </a:tc>
                <a:extLst>
                  <a:ext uri="{0D108BD9-81ED-4DB2-BD59-A6C34878D82A}">
                    <a16:rowId xmlns:a16="http://schemas.microsoft.com/office/drawing/2014/main" val="10000"/>
                  </a:ext>
                </a:extLst>
              </a:tr>
              <a:tr h="857249">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lnT w="28575">
                      <a:solidFill>
                        <a:srgbClr val="000000"/>
                      </a:solidFill>
                      <a:prstDash val="solid"/>
                    </a:lnT>
                    <a:lnB w="19050">
                      <a:solidFill>
                        <a:srgbClr val="000000"/>
                      </a:solidFill>
                      <a:prstDash val="solid"/>
                    </a:lnB>
                  </a:tcPr>
                </a:tc>
                <a:tc>
                  <a:txBody>
                    <a:bodyPr/>
                    <a:lstStyle/>
                    <a:p>
                      <a:pPr marL="88900" marR="247650">
                        <a:lnSpc>
                          <a:spcPct val="100000"/>
                        </a:lnSpc>
                        <a:spcBef>
                          <a:spcPts val="125"/>
                        </a:spcBef>
                      </a:pPr>
                      <a:r>
                        <a:rPr sz="1800" spc="-5" dirty="0">
                          <a:solidFill>
                            <a:srgbClr val="00AF4F"/>
                          </a:solidFill>
                          <a:latin typeface="Arial"/>
                          <a:cs typeface="Arial"/>
                        </a:rPr>
                        <a:t>R2 </a:t>
                      </a:r>
                      <a:r>
                        <a:rPr sz="1800" spc="710" dirty="0">
                          <a:solidFill>
                            <a:srgbClr val="00AF4F"/>
                          </a:solidFill>
                          <a:latin typeface="Symbol"/>
                          <a:cs typeface="Symbol"/>
                        </a:rPr>
                        <a:t></a:t>
                      </a:r>
                      <a:r>
                        <a:rPr sz="1800" spc="-35" dirty="0">
                          <a:solidFill>
                            <a:srgbClr val="00AF4F"/>
                          </a:solidFill>
                          <a:latin typeface="Times New Roman"/>
                          <a:cs typeface="Times New Roman"/>
                        </a:rPr>
                        <a:t> </a:t>
                      </a:r>
                      <a:r>
                        <a:rPr sz="1800" spc="-5" dirty="0">
                          <a:solidFill>
                            <a:srgbClr val="00AF4F"/>
                          </a:solidFill>
                          <a:latin typeface="Arial"/>
                          <a:cs typeface="Arial"/>
                        </a:rPr>
                        <a:t>counter  R2 </a:t>
                      </a:r>
                      <a:r>
                        <a:rPr sz="1800" spc="235" dirty="0">
                          <a:solidFill>
                            <a:srgbClr val="00AF4F"/>
                          </a:solidFill>
                          <a:latin typeface="Symbol"/>
                          <a:cs typeface="Symbol"/>
                        </a:rPr>
                        <a:t></a:t>
                      </a:r>
                      <a:r>
                        <a:rPr sz="1800" spc="235" dirty="0">
                          <a:solidFill>
                            <a:srgbClr val="00AF4F"/>
                          </a:solidFill>
                          <a:latin typeface="Arial"/>
                          <a:cs typeface="Arial"/>
                        </a:rPr>
                        <a:t>R2 </a:t>
                      </a:r>
                      <a:r>
                        <a:rPr sz="1800" dirty="0">
                          <a:solidFill>
                            <a:srgbClr val="00AF4F"/>
                          </a:solidFill>
                          <a:latin typeface="Arial"/>
                          <a:cs typeface="Arial"/>
                        </a:rPr>
                        <a:t>-</a:t>
                      </a:r>
                      <a:r>
                        <a:rPr sz="1800" spc="-290" dirty="0">
                          <a:solidFill>
                            <a:srgbClr val="00AF4F"/>
                          </a:solidFill>
                          <a:latin typeface="Arial"/>
                          <a:cs typeface="Arial"/>
                        </a:rPr>
                        <a:t> </a:t>
                      </a:r>
                      <a:r>
                        <a:rPr sz="1800" dirty="0">
                          <a:solidFill>
                            <a:srgbClr val="00AF4F"/>
                          </a:solidFill>
                          <a:latin typeface="Arial"/>
                          <a:cs typeface="Arial"/>
                        </a:rPr>
                        <a:t>1</a:t>
                      </a:r>
                      <a:endParaRPr sz="1800">
                        <a:latin typeface="Arial"/>
                        <a:cs typeface="Arial"/>
                      </a:endParaRPr>
                    </a:p>
                    <a:p>
                      <a:pPr marL="88900">
                        <a:lnSpc>
                          <a:spcPct val="100000"/>
                        </a:lnSpc>
                      </a:pPr>
                      <a:r>
                        <a:rPr sz="1800" spc="-10" dirty="0">
                          <a:solidFill>
                            <a:srgbClr val="00AF4F"/>
                          </a:solidFill>
                          <a:latin typeface="Arial"/>
                          <a:cs typeface="Arial"/>
                        </a:rPr>
                        <a:t>counter</a:t>
                      </a:r>
                      <a:r>
                        <a:rPr sz="1800" dirty="0">
                          <a:solidFill>
                            <a:srgbClr val="00AF4F"/>
                          </a:solidFill>
                          <a:latin typeface="Arial"/>
                          <a:cs typeface="Arial"/>
                        </a:rPr>
                        <a:t> </a:t>
                      </a:r>
                      <a:r>
                        <a:rPr sz="1800" spc="229" dirty="0">
                          <a:solidFill>
                            <a:srgbClr val="00AF4F"/>
                          </a:solidFill>
                          <a:latin typeface="Symbol"/>
                          <a:cs typeface="Symbol"/>
                        </a:rPr>
                        <a:t></a:t>
                      </a:r>
                      <a:r>
                        <a:rPr sz="1800" spc="229" dirty="0">
                          <a:solidFill>
                            <a:srgbClr val="00AF4F"/>
                          </a:solidFill>
                          <a:latin typeface="Arial"/>
                          <a:cs typeface="Arial"/>
                        </a:rPr>
                        <a:t>R2</a:t>
                      </a:r>
                      <a:endParaRPr sz="1800">
                        <a:latin typeface="Arial"/>
                        <a:cs typeface="Arial"/>
                      </a:endParaRPr>
                    </a:p>
                  </a:txBody>
                  <a:tcPr marL="0" marR="0" marT="15875" marB="0">
                    <a:lnL w="28575">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T w="19050">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577215">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lnT w="19050">
                      <a:solidFill>
                        <a:srgbClr val="000000"/>
                      </a:solidFill>
                      <a:prstDash val="solid"/>
                    </a:lnT>
                  </a:tcPr>
                </a:tc>
                <a:tc>
                  <a:txBody>
                    <a:bodyPr/>
                    <a:lstStyle/>
                    <a:p>
                      <a:pPr marL="88900">
                        <a:lnSpc>
                          <a:spcPts val="1995"/>
                        </a:lnSpc>
                      </a:pPr>
                      <a:r>
                        <a:rPr sz="1800" i="1" spc="-5" dirty="0">
                          <a:solidFill>
                            <a:srgbClr val="0000CC"/>
                          </a:solidFill>
                          <a:latin typeface="Arial"/>
                          <a:cs typeface="Arial"/>
                        </a:rPr>
                        <a:t>R1 </a:t>
                      </a:r>
                      <a:r>
                        <a:rPr sz="1850" spc="680" dirty="0">
                          <a:solidFill>
                            <a:srgbClr val="0000CC"/>
                          </a:solidFill>
                          <a:latin typeface="Symbol"/>
                          <a:cs typeface="Symbol"/>
                        </a:rPr>
                        <a:t></a:t>
                      </a:r>
                      <a:r>
                        <a:rPr sz="1850" dirty="0">
                          <a:solidFill>
                            <a:srgbClr val="0000CC"/>
                          </a:solidFill>
                          <a:latin typeface="Times New Roman"/>
                          <a:cs typeface="Times New Roman"/>
                        </a:rPr>
                        <a:t> </a:t>
                      </a:r>
                      <a:r>
                        <a:rPr sz="1800" i="1" spc="-5" dirty="0">
                          <a:solidFill>
                            <a:srgbClr val="0000CC"/>
                          </a:solidFill>
                          <a:latin typeface="Arial"/>
                          <a:cs typeface="Arial"/>
                        </a:rPr>
                        <a:t>R1 </a:t>
                      </a:r>
                      <a:r>
                        <a:rPr sz="1800" i="1" dirty="0">
                          <a:solidFill>
                            <a:srgbClr val="0000CC"/>
                          </a:solidFill>
                          <a:latin typeface="Arial"/>
                          <a:cs typeface="Arial"/>
                        </a:rPr>
                        <a:t>+ 1</a:t>
                      </a:r>
                      <a:endParaRPr sz="1800">
                        <a:latin typeface="Arial"/>
                        <a:cs typeface="Arial"/>
                      </a:endParaRPr>
                    </a:p>
                    <a:p>
                      <a:pPr marL="88900">
                        <a:lnSpc>
                          <a:spcPts val="2190"/>
                        </a:lnSpc>
                      </a:pPr>
                      <a:r>
                        <a:rPr sz="1800" i="1" spc="-10" dirty="0">
                          <a:solidFill>
                            <a:srgbClr val="0000CC"/>
                          </a:solidFill>
                          <a:latin typeface="Arial"/>
                          <a:cs typeface="Arial"/>
                        </a:rPr>
                        <a:t>counter </a:t>
                      </a:r>
                      <a:r>
                        <a:rPr sz="1850" spc="680" dirty="0">
                          <a:solidFill>
                            <a:srgbClr val="0000CC"/>
                          </a:solidFill>
                          <a:latin typeface="Symbol"/>
                          <a:cs typeface="Symbol"/>
                        </a:rPr>
                        <a:t></a:t>
                      </a:r>
                      <a:r>
                        <a:rPr sz="1850" spc="30" dirty="0">
                          <a:solidFill>
                            <a:srgbClr val="0000CC"/>
                          </a:solidFill>
                          <a:latin typeface="Times New Roman"/>
                          <a:cs typeface="Times New Roman"/>
                        </a:rPr>
                        <a:t> </a:t>
                      </a:r>
                      <a:r>
                        <a:rPr sz="1800" i="1" spc="-5" dirty="0">
                          <a:solidFill>
                            <a:srgbClr val="0000CC"/>
                          </a:solidFill>
                          <a:latin typeface="Arial"/>
                          <a:cs typeface="Arial"/>
                        </a:rPr>
                        <a:t>R1</a:t>
                      </a:r>
                      <a:endParaRPr sz="180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2"/>
                  </a:ext>
                </a:extLst>
              </a:tr>
            </a:tbl>
          </a:graphicData>
        </a:graphic>
      </p:graphicFrame>
      <p:sp>
        <p:nvSpPr>
          <p:cNvPr id="14" name="object 14"/>
          <p:cNvSpPr txBox="1"/>
          <p:nvPr/>
        </p:nvSpPr>
        <p:spPr>
          <a:xfrm>
            <a:off x="5030470" y="6054090"/>
            <a:ext cx="117475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counter </a:t>
            </a:r>
            <a:r>
              <a:rPr dirty="0">
                <a:latin typeface="Arial"/>
                <a:cs typeface="Arial"/>
              </a:rPr>
              <a:t>=</a:t>
            </a:r>
            <a:r>
              <a:rPr spc="-80" dirty="0">
                <a:latin typeface="Arial"/>
                <a:cs typeface="Arial"/>
              </a:rPr>
              <a:t> </a:t>
            </a:r>
            <a:r>
              <a:rPr dirty="0">
                <a:latin typeface="Arial"/>
                <a:cs typeface="Arial"/>
              </a:rPr>
              <a:t>6</a:t>
            </a:r>
            <a:endParaRPr>
              <a:latin typeface="Arial"/>
              <a:cs typeface="Arial"/>
            </a:endParaRPr>
          </a:p>
        </p:txBody>
      </p:sp>
      <p:graphicFrame>
        <p:nvGraphicFramePr>
          <p:cNvPr id="15" name="object 15"/>
          <p:cNvGraphicFramePr>
            <a:graphicFrameLocks noGrp="1"/>
          </p:cNvGraphicFramePr>
          <p:nvPr/>
        </p:nvGraphicFramePr>
        <p:xfrm>
          <a:off x="7391400" y="4176804"/>
          <a:ext cx="2362200" cy="1739899"/>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305435">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marL="90170">
                        <a:lnSpc>
                          <a:spcPts val="1935"/>
                        </a:lnSpc>
                        <a:spcBef>
                          <a:spcPts val="370"/>
                        </a:spcBef>
                      </a:pPr>
                      <a:r>
                        <a:rPr sz="1800" spc="-5" dirty="0">
                          <a:solidFill>
                            <a:srgbClr val="00AF4F"/>
                          </a:solidFill>
                          <a:latin typeface="Arial"/>
                          <a:cs typeface="Arial"/>
                        </a:rPr>
                        <a:t>R2 </a:t>
                      </a:r>
                      <a:r>
                        <a:rPr sz="1800" spc="710" dirty="0">
                          <a:solidFill>
                            <a:srgbClr val="00AF4F"/>
                          </a:solidFill>
                          <a:latin typeface="Symbol"/>
                          <a:cs typeface="Symbol"/>
                        </a:rPr>
                        <a:t></a:t>
                      </a:r>
                      <a:r>
                        <a:rPr sz="1800" spc="30" dirty="0">
                          <a:solidFill>
                            <a:srgbClr val="00AF4F"/>
                          </a:solidFill>
                          <a:latin typeface="Times New Roman"/>
                          <a:cs typeface="Times New Roman"/>
                        </a:rPr>
                        <a:t> </a:t>
                      </a:r>
                      <a:r>
                        <a:rPr sz="1800" spc="-10" dirty="0">
                          <a:solidFill>
                            <a:srgbClr val="00AF4F"/>
                          </a:solidFill>
                          <a:latin typeface="Arial"/>
                          <a:cs typeface="Arial"/>
                        </a:rPr>
                        <a:t>counter</a:t>
                      </a:r>
                      <a:endParaRPr sz="1800">
                        <a:latin typeface="Arial"/>
                        <a:cs typeface="Arial"/>
                      </a:endParaRPr>
                    </a:p>
                  </a:txBody>
                  <a:tcPr marL="0" marR="0" marT="46990" marB="0">
                    <a:lnL w="28575">
                      <a:solidFill>
                        <a:srgbClr val="000000"/>
                      </a:solidFill>
                      <a:prstDash val="solid"/>
                    </a:lnL>
                    <a:lnR w="28575">
                      <a:solidFill>
                        <a:srgbClr val="000000"/>
                      </a:solidFill>
                      <a:prstDash val="solid"/>
                    </a:lnR>
                    <a:lnT w="28575">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B w="19050">
                      <a:solidFill>
                        <a:srgbClr val="000000"/>
                      </a:solidFill>
                      <a:prstDash val="solid"/>
                    </a:lnB>
                  </a:tcPr>
                </a:tc>
                <a:extLst>
                  <a:ext uri="{0D108BD9-81ED-4DB2-BD59-A6C34878D82A}">
                    <a16:rowId xmlns:a16="http://schemas.microsoft.com/office/drawing/2014/main" val="10000"/>
                  </a:ext>
                </a:extLst>
              </a:tr>
              <a:tr h="857249">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lnT w="28575">
                      <a:solidFill>
                        <a:srgbClr val="000000"/>
                      </a:solidFill>
                      <a:prstDash val="solid"/>
                    </a:lnT>
                    <a:lnB w="19050">
                      <a:solidFill>
                        <a:srgbClr val="000000"/>
                      </a:solidFill>
                      <a:prstDash val="solid"/>
                    </a:lnB>
                  </a:tcPr>
                </a:tc>
                <a:tc>
                  <a:txBody>
                    <a:bodyPr/>
                    <a:lstStyle/>
                    <a:p>
                      <a:pPr marL="90170" marR="246379">
                        <a:lnSpc>
                          <a:spcPts val="2160"/>
                        </a:lnSpc>
                        <a:spcBef>
                          <a:spcPts val="195"/>
                        </a:spcBef>
                      </a:pPr>
                      <a:r>
                        <a:rPr sz="1800" i="1" spc="-5" dirty="0">
                          <a:solidFill>
                            <a:srgbClr val="0000CC"/>
                          </a:solidFill>
                          <a:latin typeface="Arial"/>
                          <a:cs typeface="Arial"/>
                        </a:rPr>
                        <a:t>R2 </a:t>
                      </a:r>
                      <a:r>
                        <a:rPr sz="1850" spc="680" dirty="0">
                          <a:solidFill>
                            <a:srgbClr val="0000CC"/>
                          </a:solidFill>
                          <a:latin typeface="Symbol"/>
                          <a:cs typeface="Symbol"/>
                        </a:rPr>
                        <a:t></a:t>
                      </a:r>
                      <a:r>
                        <a:rPr sz="1850" spc="-20" dirty="0">
                          <a:solidFill>
                            <a:srgbClr val="0000CC"/>
                          </a:solidFill>
                          <a:latin typeface="Times New Roman"/>
                          <a:cs typeface="Times New Roman"/>
                        </a:rPr>
                        <a:t> </a:t>
                      </a:r>
                      <a:r>
                        <a:rPr sz="1800" i="1" spc="-10" dirty="0">
                          <a:solidFill>
                            <a:srgbClr val="0000CC"/>
                          </a:solidFill>
                          <a:latin typeface="Arial"/>
                          <a:cs typeface="Arial"/>
                        </a:rPr>
                        <a:t>counter  </a:t>
                      </a:r>
                      <a:r>
                        <a:rPr sz="1800" i="1" spc="-5" dirty="0">
                          <a:solidFill>
                            <a:srgbClr val="0000CC"/>
                          </a:solidFill>
                          <a:latin typeface="Arial"/>
                          <a:cs typeface="Arial"/>
                        </a:rPr>
                        <a:t>R2 </a:t>
                      </a:r>
                      <a:r>
                        <a:rPr sz="1850" spc="225" dirty="0">
                          <a:solidFill>
                            <a:srgbClr val="0000CC"/>
                          </a:solidFill>
                          <a:latin typeface="Symbol"/>
                          <a:cs typeface="Symbol"/>
                        </a:rPr>
                        <a:t></a:t>
                      </a:r>
                      <a:r>
                        <a:rPr sz="1800" i="1" spc="225" dirty="0">
                          <a:solidFill>
                            <a:srgbClr val="0000CC"/>
                          </a:solidFill>
                          <a:latin typeface="Arial"/>
                          <a:cs typeface="Arial"/>
                        </a:rPr>
                        <a:t>R2 </a:t>
                      </a:r>
                      <a:r>
                        <a:rPr sz="1800" i="1" dirty="0">
                          <a:solidFill>
                            <a:srgbClr val="0000CC"/>
                          </a:solidFill>
                          <a:latin typeface="Arial"/>
                          <a:cs typeface="Arial"/>
                        </a:rPr>
                        <a:t>+</a:t>
                      </a:r>
                      <a:r>
                        <a:rPr sz="1800" i="1" spc="-280" dirty="0">
                          <a:solidFill>
                            <a:srgbClr val="0000CC"/>
                          </a:solidFill>
                          <a:latin typeface="Arial"/>
                          <a:cs typeface="Arial"/>
                        </a:rPr>
                        <a:t> </a:t>
                      </a:r>
                      <a:r>
                        <a:rPr sz="1800" i="1" dirty="0">
                          <a:solidFill>
                            <a:srgbClr val="0000CC"/>
                          </a:solidFill>
                          <a:latin typeface="Arial"/>
                          <a:cs typeface="Arial"/>
                        </a:rPr>
                        <a:t>1</a:t>
                      </a:r>
                      <a:endParaRPr sz="1800">
                        <a:latin typeface="Arial"/>
                        <a:cs typeface="Arial"/>
                      </a:endParaRPr>
                    </a:p>
                    <a:p>
                      <a:pPr marL="90170">
                        <a:lnSpc>
                          <a:spcPts val="2100"/>
                        </a:lnSpc>
                      </a:pPr>
                      <a:r>
                        <a:rPr sz="1800" i="1" spc="-5" dirty="0">
                          <a:solidFill>
                            <a:srgbClr val="0000CC"/>
                          </a:solidFill>
                          <a:latin typeface="Arial"/>
                          <a:cs typeface="Arial"/>
                        </a:rPr>
                        <a:t>counter</a:t>
                      </a:r>
                      <a:r>
                        <a:rPr sz="1800" i="1" spc="-20" dirty="0">
                          <a:solidFill>
                            <a:srgbClr val="0000CC"/>
                          </a:solidFill>
                          <a:latin typeface="Arial"/>
                          <a:cs typeface="Arial"/>
                        </a:rPr>
                        <a:t> </a:t>
                      </a:r>
                      <a:r>
                        <a:rPr sz="1850" spc="220" dirty="0">
                          <a:solidFill>
                            <a:srgbClr val="0000CC"/>
                          </a:solidFill>
                          <a:latin typeface="Symbol"/>
                          <a:cs typeface="Symbol"/>
                        </a:rPr>
                        <a:t></a:t>
                      </a:r>
                      <a:r>
                        <a:rPr sz="1800" i="1" spc="220" dirty="0">
                          <a:solidFill>
                            <a:srgbClr val="0000CC"/>
                          </a:solidFill>
                          <a:latin typeface="Arial"/>
                          <a:cs typeface="Arial"/>
                        </a:rPr>
                        <a:t>R2</a:t>
                      </a:r>
                      <a:endParaRPr sz="1800">
                        <a:latin typeface="Arial"/>
                        <a:cs typeface="Arial"/>
                      </a:endParaRPr>
                    </a:p>
                  </a:txBody>
                  <a:tcPr marL="0" marR="0" marT="24765" marB="0">
                    <a:lnL w="28575">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T w="19050">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577215">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lnT w="19050">
                      <a:solidFill>
                        <a:srgbClr val="000000"/>
                      </a:solidFill>
                      <a:prstDash val="solid"/>
                    </a:lnT>
                  </a:tcPr>
                </a:tc>
                <a:tc>
                  <a:txBody>
                    <a:bodyPr/>
                    <a:lstStyle/>
                    <a:p>
                      <a:pPr marL="90170">
                        <a:lnSpc>
                          <a:spcPts val="2014"/>
                        </a:lnSpc>
                      </a:pPr>
                      <a:r>
                        <a:rPr sz="1800" spc="-5" dirty="0">
                          <a:solidFill>
                            <a:srgbClr val="00AF4F"/>
                          </a:solidFill>
                          <a:latin typeface="Arial"/>
                          <a:cs typeface="Arial"/>
                        </a:rPr>
                        <a:t>R2 </a:t>
                      </a:r>
                      <a:r>
                        <a:rPr sz="1800" spc="710" dirty="0">
                          <a:solidFill>
                            <a:srgbClr val="00AF4F"/>
                          </a:solidFill>
                          <a:latin typeface="Symbol"/>
                          <a:cs typeface="Symbol"/>
                        </a:rPr>
                        <a:t></a:t>
                      </a:r>
                      <a:r>
                        <a:rPr sz="1800" spc="20" dirty="0">
                          <a:solidFill>
                            <a:srgbClr val="00AF4F"/>
                          </a:solidFill>
                          <a:latin typeface="Times New Roman"/>
                          <a:cs typeface="Times New Roman"/>
                        </a:rPr>
                        <a:t> </a:t>
                      </a:r>
                      <a:r>
                        <a:rPr sz="1800" spc="-5" dirty="0">
                          <a:solidFill>
                            <a:srgbClr val="00AF4F"/>
                          </a:solidFill>
                          <a:latin typeface="Arial"/>
                          <a:cs typeface="Arial"/>
                        </a:rPr>
                        <a:t>R2 </a:t>
                      </a:r>
                      <a:r>
                        <a:rPr sz="1800" dirty="0">
                          <a:solidFill>
                            <a:srgbClr val="00AF4F"/>
                          </a:solidFill>
                          <a:latin typeface="Arial"/>
                          <a:cs typeface="Arial"/>
                        </a:rPr>
                        <a:t>- 1</a:t>
                      </a:r>
                      <a:endParaRPr sz="1800">
                        <a:latin typeface="Arial"/>
                        <a:cs typeface="Arial"/>
                      </a:endParaRPr>
                    </a:p>
                    <a:p>
                      <a:pPr marL="90170">
                        <a:lnSpc>
                          <a:spcPct val="100000"/>
                        </a:lnSpc>
                      </a:pPr>
                      <a:r>
                        <a:rPr sz="1800" spc="-5" dirty="0">
                          <a:solidFill>
                            <a:srgbClr val="00AF4F"/>
                          </a:solidFill>
                          <a:latin typeface="Arial"/>
                          <a:cs typeface="Arial"/>
                        </a:rPr>
                        <a:t>counter </a:t>
                      </a:r>
                      <a:r>
                        <a:rPr sz="1800" spc="710" dirty="0">
                          <a:solidFill>
                            <a:srgbClr val="00AF4F"/>
                          </a:solidFill>
                          <a:latin typeface="Symbol"/>
                          <a:cs typeface="Symbol"/>
                        </a:rPr>
                        <a:t></a:t>
                      </a:r>
                      <a:r>
                        <a:rPr sz="1800" spc="15" dirty="0">
                          <a:solidFill>
                            <a:srgbClr val="00AF4F"/>
                          </a:solidFill>
                          <a:latin typeface="Times New Roman"/>
                          <a:cs typeface="Times New Roman"/>
                        </a:rPr>
                        <a:t> </a:t>
                      </a:r>
                      <a:r>
                        <a:rPr sz="1800" spc="-5" dirty="0">
                          <a:solidFill>
                            <a:srgbClr val="00AF4F"/>
                          </a:solidFill>
                          <a:latin typeface="Arial"/>
                          <a:cs typeface="Arial"/>
                        </a:rPr>
                        <a:t>R2</a:t>
                      </a:r>
                      <a:endParaRPr sz="180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2"/>
                  </a:ext>
                </a:extLst>
              </a:tr>
            </a:tbl>
          </a:graphicData>
        </a:graphic>
      </p:graphicFrame>
      <p:sp>
        <p:nvSpPr>
          <p:cNvPr id="16" name="object 16"/>
          <p:cNvSpPr txBox="1"/>
          <p:nvPr/>
        </p:nvSpPr>
        <p:spPr>
          <a:xfrm>
            <a:off x="7849870" y="6054090"/>
            <a:ext cx="117475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counter </a:t>
            </a:r>
            <a:r>
              <a:rPr dirty="0">
                <a:latin typeface="Arial"/>
                <a:cs typeface="Arial"/>
              </a:rPr>
              <a:t>=</a:t>
            </a:r>
            <a:r>
              <a:rPr spc="-80" dirty="0">
                <a:latin typeface="Arial"/>
                <a:cs typeface="Arial"/>
              </a:rPr>
              <a:t> </a:t>
            </a:r>
            <a:r>
              <a:rPr dirty="0">
                <a:latin typeface="Arial"/>
                <a:cs typeface="Arial"/>
              </a:rPr>
              <a:t>4</a:t>
            </a:r>
            <a:endParaRPr>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980" y="497840"/>
            <a:ext cx="4125595" cy="695960"/>
          </a:xfrm>
          <a:prstGeom prst="rect">
            <a:avLst/>
          </a:prstGeom>
        </p:spPr>
        <p:txBody>
          <a:bodyPr vert="horz" wrap="square" lIns="0" tIns="12700" rIns="0" bIns="0" rtlCol="0" anchor="ctr">
            <a:spAutoFit/>
          </a:bodyPr>
          <a:lstStyle/>
          <a:p>
            <a:pPr marL="12700">
              <a:lnSpc>
                <a:spcPct val="100000"/>
              </a:lnSpc>
              <a:spcBef>
                <a:spcPts val="100"/>
              </a:spcBef>
            </a:pPr>
            <a:r>
              <a:rPr spc="-5" dirty="0"/>
              <a:t>Race</a:t>
            </a:r>
            <a:r>
              <a:rPr spc="-80" dirty="0"/>
              <a:t> </a:t>
            </a:r>
            <a:r>
              <a:rPr spc="-5" dirty="0"/>
              <a:t>Conditions</a:t>
            </a:r>
          </a:p>
        </p:txBody>
      </p:sp>
      <p:sp>
        <p:nvSpPr>
          <p:cNvPr id="3" name="object 3"/>
          <p:cNvSpPr txBox="1"/>
          <p:nvPr/>
        </p:nvSpPr>
        <p:spPr>
          <a:xfrm>
            <a:off x="2059941" y="1617979"/>
            <a:ext cx="132715" cy="391160"/>
          </a:xfrm>
          <a:prstGeom prst="rect">
            <a:avLst/>
          </a:prstGeom>
        </p:spPr>
        <p:txBody>
          <a:bodyPr vert="horz" wrap="square" lIns="0" tIns="12700" rIns="0" bIns="0" rtlCol="0">
            <a:spAutoFit/>
          </a:bodyPr>
          <a:lstStyle/>
          <a:p>
            <a:pPr marL="12700">
              <a:spcBef>
                <a:spcPts val="100"/>
              </a:spcBef>
            </a:pPr>
            <a:r>
              <a:rPr sz="2400" dirty="0">
                <a:solidFill>
                  <a:srgbClr val="0000CC"/>
                </a:solidFill>
                <a:latin typeface="Arial"/>
                <a:cs typeface="Arial"/>
              </a:rPr>
              <a:t>•</a:t>
            </a:r>
            <a:endParaRPr sz="2400">
              <a:latin typeface="Arial"/>
              <a:cs typeface="Arial"/>
            </a:endParaRPr>
          </a:p>
        </p:txBody>
      </p:sp>
      <p:sp>
        <p:nvSpPr>
          <p:cNvPr id="4" name="object 4"/>
          <p:cNvSpPr txBox="1"/>
          <p:nvPr/>
        </p:nvSpPr>
        <p:spPr>
          <a:xfrm>
            <a:off x="2402840" y="1555243"/>
            <a:ext cx="7577455" cy="2529205"/>
          </a:xfrm>
          <a:prstGeom prst="rect">
            <a:avLst/>
          </a:prstGeom>
        </p:spPr>
        <p:txBody>
          <a:bodyPr vert="horz" wrap="square" lIns="0" tIns="92075" rIns="0" bIns="0" rtlCol="0">
            <a:spAutoFit/>
          </a:bodyPr>
          <a:lstStyle/>
          <a:p>
            <a:pPr marL="12700">
              <a:spcBef>
                <a:spcPts val="725"/>
              </a:spcBef>
            </a:pPr>
            <a:r>
              <a:rPr sz="2400" spc="-5" dirty="0">
                <a:solidFill>
                  <a:srgbClr val="0000CC"/>
                </a:solidFill>
                <a:latin typeface="Arial"/>
                <a:cs typeface="Arial"/>
              </a:rPr>
              <a:t>Race</a:t>
            </a:r>
            <a:r>
              <a:rPr sz="2400" spc="-10" dirty="0">
                <a:solidFill>
                  <a:srgbClr val="0000CC"/>
                </a:solidFill>
                <a:latin typeface="Arial"/>
                <a:cs typeface="Arial"/>
              </a:rPr>
              <a:t> </a:t>
            </a:r>
            <a:r>
              <a:rPr sz="2400" spc="-5" dirty="0">
                <a:solidFill>
                  <a:srgbClr val="0000CC"/>
                </a:solidFill>
                <a:latin typeface="Arial"/>
                <a:cs typeface="Arial"/>
              </a:rPr>
              <a:t>conditions</a:t>
            </a:r>
            <a:endParaRPr sz="2400">
              <a:latin typeface="Arial"/>
              <a:cs typeface="Arial"/>
            </a:endParaRPr>
          </a:p>
          <a:p>
            <a:pPr marL="412750" marR="5080" indent="-285750">
              <a:lnSpc>
                <a:spcPct val="100800"/>
              </a:lnSpc>
              <a:spcBef>
                <a:spcPts val="500"/>
              </a:spcBef>
              <a:buChar char="–"/>
              <a:tabLst>
                <a:tab pos="412115" algn="l"/>
                <a:tab pos="412750" algn="l"/>
              </a:tabLst>
            </a:pPr>
            <a:r>
              <a:rPr sz="2000" dirty="0">
                <a:latin typeface="Arial"/>
                <a:cs typeface="Arial"/>
              </a:rPr>
              <a:t>A </a:t>
            </a:r>
            <a:r>
              <a:rPr sz="2000" spc="-5" dirty="0">
                <a:latin typeface="Arial"/>
                <a:cs typeface="Arial"/>
              </a:rPr>
              <a:t>situation where </a:t>
            </a:r>
            <a:r>
              <a:rPr sz="2000" dirty="0">
                <a:latin typeface="Arial"/>
                <a:cs typeface="Arial"/>
              </a:rPr>
              <a:t>several processes access and </a:t>
            </a:r>
            <a:r>
              <a:rPr sz="2000" spc="-5" dirty="0">
                <a:latin typeface="Arial"/>
                <a:cs typeface="Arial"/>
              </a:rPr>
              <a:t>manipulate the  </a:t>
            </a:r>
            <a:r>
              <a:rPr sz="2000" dirty="0">
                <a:latin typeface="Arial"/>
                <a:cs typeface="Arial"/>
              </a:rPr>
              <a:t>same </a:t>
            </a:r>
            <a:r>
              <a:rPr sz="2000" spc="-5" dirty="0">
                <a:latin typeface="Arial"/>
                <a:cs typeface="Arial"/>
              </a:rPr>
              <a:t>data </a:t>
            </a:r>
            <a:r>
              <a:rPr sz="2000" dirty="0">
                <a:latin typeface="Arial"/>
                <a:cs typeface="Arial"/>
              </a:rPr>
              <a:t>(</a:t>
            </a:r>
            <a:r>
              <a:rPr sz="2000" i="1" dirty="0">
                <a:solidFill>
                  <a:srgbClr val="0000CC"/>
                </a:solidFill>
                <a:latin typeface="Arial"/>
                <a:cs typeface="Arial"/>
              </a:rPr>
              <a:t>critical</a:t>
            </a:r>
            <a:r>
              <a:rPr sz="2000" i="1" spc="-10" dirty="0">
                <a:solidFill>
                  <a:srgbClr val="0000CC"/>
                </a:solidFill>
                <a:latin typeface="Arial"/>
                <a:cs typeface="Arial"/>
              </a:rPr>
              <a:t> </a:t>
            </a:r>
            <a:r>
              <a:rPr sz="2000" i="1" dirty="0">
                <a:solidFill>
                  <a:srgbClr val="0000CC"/>
                </a:solidFill>
                <a:latin typeface="Arial"/>
                <a:cs typeface="Arial"/>
              </a:rPr>
              <a:t>section</a:t>
            </a:r>
            <a:r>
              <a:rPr sz="2000" dirty="0">
                <a:latin typeface="Arial"/>
                <a:cs typeface="Arial"/>
              </a:rPr>
              <a:t>)</a:t>
            </a:r>
            <a:endParaRPr sz="2000">
              <a:latin typeface="Arial"/>
              <a:cs typeface="Arial"/>
            </a:endParaRPr>
          </a:p>
          <a:p>
            <a:pPr marL="412750" marR="358775" indent="-285750">
              <a:lnSpc>
                <a:spcPct val="100800"/>
              </a:lnSpc>
              <a:spcBef>
                <a:spcPts val="490"/>
              </a:spcBef>
              <a:buChar char="–"/>
              <a:tabLst>
                <a:tab pos="412115" algn="l"/>
                <a:tab pos="412750" algn="l"/>
              </a:tabLst>
            </a:pPr>
            <a:r>
              <a:rPr sz="2000" spc="-5" dirty="0">
                <a:latin typeface="Arial"/>
                <a:cs typeface="Arial"/>
              </a:rPr>
              <a:t>The outcome </a:t>
            </a:r>
            <a:r>
              <a:rPr sz="2000" dirty="0">
                <a:latin typeface="Arial"/>
                <a:cs typeface="Arial"/>
              </a:rPr>
              <a:t>depends </a:t>
            </a:r>
            <a:r>
              <a:rPr sz="2000" spc="-5" dirty="0">
                <a:latin typeface="Arial"/>
                <a:cs typeface="Arial"/>
              </a:rPr>
              <a:t>on the </a:t>
            </a:r>
            <a:r>
              <a:rPr sz="2000" dirty="0">
                <a:latin typeface="Arial"/>
                <a:cs typeface="Arial"/>
              </a:rPr>
              <a:t>order </a:t>
            </a:r>
            <a:r>
              <a:rPr sz="2000" spc="-5" dirty="0">
                <a:latin typeface="Arial"/>
                <a:cs typeface="Arial"/>
              </a:rPr>
              <a:t>in which the </a:t>
            </a:r>
            <a:r>
              <a:rPr sz="2000" dirty="0">
                <a:latin typeface="Arial"/>
                <a:cs typeface="Arial"/>
              </a:rPr>
              <a:t>access </a:t>
            </a:r>
            <a:r>
              <a:rPr sz="2000" spc="-5" dirty="0">
                <a:latin typeface="Arial"/>
                <a:cs typeface="Arial"/>
              </a:rPr>
              <a:t>take  place</a:t>
            </a:r>
            <a:endParaRPr sz="2000">
              <a:latin typeface="Arial"/>
              <a:cs typeface="Arial"/>
            </a:endParaRPr>
          </a:p>
          <a:p>
            <a:pPr marL="412750" indent="-285750">
              <a:spcBef>
                <a:spcPts val="520"/>
              </a:spcBef>
              <a:buChar char="–"/>
              <a:tabLst>
                <a:tab pos="412115" algn="l"/>
                <a:tab pos="412750" algn="l"/>
              </a:tabLst>
            </a:pPr>
            <a:r>
              <a:rPr sz="2000" spc="-5" dirty="0">
                <a:latin typeface="Arial"/>
                <a:cs typeface="Arial"/>
              </a:rPr>
              <a:t>Prevent </a:t>
            </a:r>
            <a:r>
              <a:rPr sz="2000" dirty="0">
                <a:latin typeface="Arial"/>
                <a:cs typeface="Arial"/>
              </a:rPr>
              <a:t>race conditions by</a:t>
            </a:r>
            <a:r>
              <a:rPr sz="2000" spc="-20" dirty="0">
                <a:latin typeface="Arial"/>
                <a:cs typeface="Arial"/>
              </a:rPr>
              <a:t> </a:t>
            </a:r>
            <a:r>
              <a:rPr sz="2000" spc="-5" dirty="0">
                <a:latin typeface="Arial"/>
                <a:cs typeface="Arial"/>
              </a:rPr>
              <a:t>synchronization</a:t>
            </a:r>
            <a:endParaRPr sz="2000">
              <a:latin typeface="Arial"/>
              <a:cs typeface="Arial"/>
            </a:endParaRPr>
          </a:p>
          <a:p>
            <a:pPr marL="812800" lvl="1" indent="-228600">
              <a:spcBef>
                <a:spcPts val="459"/>
              </a:spcBef>
              <a:buChar char="•"/>
              <a:tabLst>
                <a:tab pos="812165" algn="l"/>
                <a:tab pos="812800" algn="l"/>
              </a:tabLst>
            </a:pPr>
            <a:r>
              <a:rPr spc="-5" dirty="0">
                <a:latin typeface="Arial"/>
                <a:cs typeface="Arial"/>
              </a:rPr>
              <a:t>Ensure </a:t>
            </a:r>
            <a:r>
              <a:rPr spc="-10" dirty="0">
                <a:latin typeface="Arial"/>
                <a:cs typeface="Arial"/>
              </a:rPr>
              <a:t>only one </a:t>
            </a:r>
            <a:r>
              <a:rPr spc="-5" dirty="0">
                <a:latin typeface="Arial"/>
                <a:cs typeface="Arial"/>
              </a:rPr>
              <a:t>process </a:t>
            </a:r>
            <a:r>
              <a:rPr spc="-10" dirty="0">
                <a:latin typeface="Arial"/>
                <a:cs typeface="Arial"/>
              </a:rPr>
              <a:t>at </a:t>
            </a:r>
            <a:r>
              <a:rPr dirty="0">
                <a:latin typeface="Arial"/>
                <a:cs typeface="Arial"/>
              </a:rPr>
              <a:t>a </a:t>
            </a:r>
            <a:r>
              <a:rPr spc="-5" dirty="0">
                <a:latin typeface="Arial"/>
                <a:cs typeface="Arial"/>
              </a:rPr>
              <a:t>time </a:t>
            </a:r>
            <a:r>
              <a:rPr spc="-10" dirty="0">
                <a:latin typeface="Arial"/>
                <a:cs typeface="Arial"/>
              </a:rPr>
              <a:t>manipulates </a:t>
            </a:r>
            <a:r>
              <a:rPr dirty="0">
                <a:latin typeface="Arial"/>
                <a:cs typeface="Arial"/>
              </a:rPr>
              <a:t>the critical</a:t>
            </a:r>
            <a:r>
              <a:rPr spc="-20" dirty="0">
                <a:latin typeface="Arial"/>
                <a:cs typeface="Arial"/>
              </a:rPr>
              <a:t> </a:t>
            </a:r>
            <a:r>
              <a:rPr spc="-10" dirty="0">
                <a:latin typeface="Arial"/>
                <a:cs typeface="Arial"/>
              </a:rPr>
              <a:t>data</a:t>
            </a:r>
            <a:endParaRPr>
              <a:latin typeface="Arial"/>
              <a:cs typeface="Arial"/>
            </a:endParaRPr>
          </a:p>
        </p:txBody>
      </p:sp>
      <p:sp>
        <p:nvSpPr>
          <p:cNvPr id="5" name="object 5"/>
          <p:cNvSpPr/>
          <p:nvPr/>
        </p:nvSpPr>
        <p:spPr>
          <a:xfrm>
            <a:off x="5334000" y="4419600"/>
            <a:ext cx="1524000" cy="1739900"/>
          </a:xfrm>
          <a:custGeom>
            <a:avLst/>
            <a:gdLst/>
            <a:ahLst/>
            <a:cxnLst/>
            <a:rect l="l" t="t" r="r" b="b"/>
            <a:pathLst>
              <a:path w="1524000" h="1739900">
                <a:moveTo>
                  <a:pt x="0" y="0"/>
                </a:moveTo>
                <a:lnTo>
                  <a:pt x="1524000" y="0"/>
                </a:lnTo>
                <a:lnTo>
                  <a:pt x="1524000" y="1739900"/>
                </a:lnTo>
                <a:lnTo>
                  <a:pt x="0" y="1739900"/>
                </a:lnTo>
                <a:lnTo>
                  <a:pt x="0" y="0"/>
                </a:lnTo>
                <a:close/>
              </a:path>
              <a:path w="1524000" h="1739900">
                <a:moveTo>
                  <a:pt x="0" y="0"/>
                </a:moveTo>
                <a:lnTo>
                  <a:pt x="0" y="0"/>
                </a:lnTo>
              </a:path>
              <a:path w="1524000" h="1739900">
                <a:moveTo>
                  <a:pt x="1524000" y="1739900"/>
                </a:moveTo>
                <a:lnTo>
                  <a:pt x="1524000" y="1739900"/>
                </a:lnTo>
              </a:path>
            </a:pathLst>
          </a:custGeom>
          <a:ln w="28393">
            <a:solidFill>
              <a:srgbClr val="006FBF"/>
            </a:solidFill>
          </a:ln>
        </p:spPr>
        <p:txBody>
          <a:bodyPr wrap="square" lIns="0" tIns="0" rIns="0" bIns="0" rtlCol="0"/>
          <a:lstStyle/>
          <a:p>
            <a:endParaRPr/>
          </a:p>
        </p:txBody>
      </p:sp>
      <p:sp>
        <p:nvSpPr>
          <p:cNvPr id="6" name="object 6"/>
          <p:cNvSpPr txBox="1"/>
          <p:nvPr/>
        </p:nvSpPr>
        <p:spPr>
          <a:xfrm>
            <a:off x="5424171" y="4453890"/>
            <a:ext cx="294005" cy="848360"/>
          </a:xfrm>
          <a:prstGeom prst="rect">
            <a:avLst/>
          </a:prstGeom>
        </p:spPr>
        <p:txBody>
          <a:bodyPr vert="horz" wrap="square" lIns="0" tIns="12700" rIns="0" bIns="0" rtlCol="0">
            <a:spAutoFit/>
          </a:bodyPr>
          <a:lstStyle/>
          <a:p>
            <a:pPr>
              <a:spcBef>
                <a:spcPts val="100"/>
              </a:spcBef>
            </a:pPr>
            <a:r>
              <a:rPr dirty="0">
                <a:latin typeface="Arial"/>
                <a:cs typeface="Arial"/>
              </a:rPr>
              <a:t>{</a:t>
            </a:r>
            <a:endParaRPr>
              <a:latin typeface="Arial"/>
              <a:cs typeface="Arial"/>
            </a:endParaRPr>
          </a:p>
          <a:p>
            <a:pPr marL="191135"/>
            <a:r>
              <a:rPr dirty="0">
                <a:latin typeface="Arial"/>
                <a:cs typeface="Arial"/>
              </a:rPr>
              <a:t>*</a:t>
            </a:r>
            <a:endParaRPr>
              <a:latin typeface="Arial"/>
              <a:cs typeface="Arial"/>
            </a:endParaRPr>
          </a:p>
          <a:p>
            <a:pPr marL="191135"/>
            <a:r>
              <a:rPr dirty="0">
                <a:latin typeface="Arial"/>
                <a:cs typeface="Arial"/>
              </a:rPr>
              <a:t>*</a:t>
            </a:r>
            <a:endParaRPr>
              <a:latin typeface="Arial"/>
              <a:cs typeface="Arial"/>
            </a:endParaRPr>
          </a:p>
        </p:txBody>
      </p:sp>
      <p:sp>
        <p:nvSpPr>
          <p:cNvPr id="7" name="object 7"/>
          <p:cNvSpPr txBox="1"/>
          <p:nvPr/>
        </p:nvSpPr>
        <p:spPr>
          <a:xfrm>
            <a:off x="5424171" y="5311204"/>
            <a:ext cx="1028065" cy="255904"/>
          </a:xfrm>
          <a:prstGeom prst="rect">
            <a:avLst/>
          </a:prstGeom>
        </p:spPr>
        <p:txBody>
          <a:bodyPr vert="horz" wrap="square" lIns="0" tIns="0" rIns="0" bIns="0" rtlCol="0">
            <a:spAutoFit/>
          </a:bodyPr>
          <a:lstStyle/>
          <a:p>
            <a:pPr>
              <a:lnSpc>
                <a:spcPts val="1989"/>
              </a:lnSpc>
            </a:pPr>
            <a:r>
              <a:rPr dirty="0">
                <a:solidFill>
                  <a:srgbClr val="FF0000"/>
                </a:solidFill>
                <a:latin typeface="Arial"/>
                <a:cs typeface="Arial"/>
              </a:rPr>
              <a:t>c</a:t>
            </a:r>
            <a:r>
              <a:rPr spc="-15" dirty="0">
                <a:solidFill>
                  <a:srgbClr val="FF0000"/>
                </a:solidFill>
                <a:latin typeface="Arial"/>
                <a:cs typeface="Arial"/>
              </a:rPr>
              <a:t>o</a:t>
            </a:r>
            <a:r>
              <a:rPr spc="-5" dirty="0">
                <a:solidFill>
                  <a:srgbClr val="FF0000"/>
                </a:solidFill>
                <a:latin typeface="Arial"/>
                <a:cs typeface="Arial"/>
              </a:rPr>
              <a:t>unte</a:t>
            </a:r>
            <a:r>
              <a:rPr spc="-10" dirty="0">
                <a:solidFill>
                  <a:srgbClr val="FF0000"/>
                </a:solidFill>
                <a:latin typeface="Arial"/>
                <a:cs typeface="Arial"/>
              </a:rPr>
              <a:t>r</a:t>
            </a:r>
            <a:r>
              <a:rPr spc="5" dirty="0">
                <a:solidFill>
                  <a:srgbClr val="FF0000"/>
                </a:solidFill>
                <a:latin typeface="Arial"/>
                <a:cs typeface="Arial"/>
              </a:rPr>
              <a:t>+</a:t>
            </a:r>
            <a:r>
              <a:rPr dirty="0">
                <a:solidFill>
                  <a:srgbClr val="FF0000"/>
                </a:solidFill>
                <a:latin typeface="Arial"/>
                <a:cs typeface="Arial"/>
              </a:rPr>
              <a:t>+</a:t>
            </a:r>
            <a:endParaRPr>
              <a:latin typeface="Arial"/>
              <a:cs typeface="Arial"/>
            </a:endParaRPr>
          </a:p>
        </p:txBody>
      </p:sp>
      <p:sp>
        <p:nvSpPr>
          <p:cNvPr id="8" name="object 8"/>
          <p:cNvSpPr txBox="1"/>
          <p:nvPr/>
        </p:nvSpPr>
        <p:spPr>
          <a:xfrm>
            <a:off x="5615941" y="5551170"/>
            <a:ext cx="102235" cy="299720"/>
          </a:xfrm>
          <a:prstGeom prst="rect">
            <a:avLst/>
          </a:prstGeom>
        </p:spPr>
        <p:txBody>
          <a:bodyPr vert="horz" wrap="square" lIns="0" tIns="12700" rIns="0" bIns="0" rtlCol="0">
            <a:spAutoFit/>
          </a:bodyPr>
          <a:lstStyle/>
          <a:p>
            <a:pPr>
              <a:spcBef>
                <a:spcPts val="100"/>
              </a:spcBef>
            </a:pPr>
            <a:r>
              <a:rPr dirty="0">
                <a:latin typeface="Arial"/>
                <a:cs typeface="Arial"/>
              </a:rPr>
              <a:t>*</a:t>
            </a:r>
            <a:endParaRPr>
              <a:latin typeface="Arial"/>
              <a:cs typeface="Arial"/>
            </a:endParaRPr>
          </a:p>
        </p:txBody>
      </p:sp>
      <p:sp>
        <p:nvSpPr>
          <p:cNvPr id="9" name="object 9"/>
          <p:cNvSpPr txBox="1"/>
          <p:nvPr/>
        </p:nvSpPr>
        <p:spPr>
          <a:xfrm>
            <a:off x="5424171" y="5825490"/>
            <a:ext cx="89535" cy="299720"/>
          </a:xfrm>
          <a:prstGeom prst="rect">
            <a:avLst/>
          </a:prstGeom>
        </p:spPr>
        <p:txBody>
          <a:bodyPr vert="horz" wrap="square" lIns="0" tIns="12700" rIns="0" bIns="0" rtlCol="0">
            <a:spAutoFit/>
          </a:bodyPr>
          <a:lstStyle/>
          <a:p>
            <a:pPr>
              <a:spcBef>
                <a:spcPts val="100"/>
              </a:spcBef>
            </a:pPr>
            <a:r>
              <a:rPr dirty="0">
                <a:latin typeface="Arial"/>
                <a:cs typeface="Arial"/>
              </a:rPr>
              <a:t>}</a:t>
            </a:r>
            <a:endParaRPr>
              <a:latin typeface="Arial"/>
              <a:cs typeface="Arial"/>
            </a:endParaRPr>
          </a:p>
        </p:txBody>
      </p:sp>
      <p:grpSp>
        <p:nvGrpSpPr>
          <p:cNvPr id="10" name="object 10"/>
          <p:cNvGrpSpPr/>
          <p:nvPr/>
        </p:nvGrpSpPr>
        <p:grpSpPr>
          <a:xfrm>
            <a:off x="5168842" y="5264092"/>
            <a:ext cx="1931035" cy="330835"/>
            <a:chOff x="3644841" y="5264091"/>
            <a:chExt cx="1931035" cy="330835"/>
          </a:xfrm>
        </p:grpSpPr>
        <p:sp>
          <p:nvSpPr>
            <p:cNvPr id="11" name="object 11"/>
            <p:cNvSpPr/>
            <p:nvPr/>
          </p:nvSpPr>
          <p:spPr>
            <a:xfrm>
              <a:off x="3657600" y="5276850"/>
              <a:ext cx="1905000" cy="304800"/>
            </a:xfrm>
            <a:custGeom>
              <a:avLst/>
              <a:gdLst/>
              <a:ahLst/>
              <a:cxnLst/>
              <a:rect l="l" t="t" r="r" b="b"/>
              <a:pathLst>
                <a:path w="1905000" h="304800">
                  <a:moveTo>
                    <a:pt x="1905000" y="0"/>
                  </a:moveTo>
                  <a:lnTo>
                    <a:pt x="0" y="0"/>
                  </a:lnTo>
                  <a:lnTo>
                    <a:pt x="0" y="304800"/>
                  </a:lnTo>
                  <a:lnTo>
                    <a:pt x="1905000" y="304800"/>
                  </a:lnTo>
                  <a:close/>
                </a:path>
              </a:pathLst>
            </a:custGeom>
            <a:solidFill>
              <a:srgbClr val="BADFE2">
                <a:alpha val="50000"/>
              </a:srgbClr>
            </a:solidFill>
          </p:spPr>
          <p:txBody>
            <a:bodyPr wrap="square" lIns="0" tIns="0" rIns="0" bIns="0" rtlCol="0"/>
            <a:lstStyle/>
            <a:p>
              <a:endParaRPr/>
            </a:p>
          </p:txBody>
        </p:sp>
        <p:sp>
          <p:nvSpPr>
            <p:cNvPr id="12" name="object 12"/>
            <p:cNvSpPr/>
            <p:nvPr/>
          </p:nvSpPr>
          <p:spPr>
            <a:xfrm>
              <a:off x="3657600" y="5276850"/>
              <a:ext cx="1905000" cy="304800"/>
            </a:xfrm>
            <a:custGeom>
              <a:avLst/>
              <a:gdLst/>
              <a:ahLst/>
              <a:cxnLst/>
              <a:rect l="l" t="t" r="r" b="b"/>
              <a:pathLst>
                <a:path w="1905000" h="304800">
                  <a:moveTo>
                    <a:pt x="952500" y="304800"/>
                  </a:moveTo>
                  <a:lnTo>
                    <a:pt x="0" y="304800"/>
                  </a:lnTo>
                  <a:lnTo>
                    <a:pt x="0" y="0"/>
                  </a:lnTo>
                  <a:lnTo>
                    <a:pt x="1905000" y="0"/>
                  </a:lnTo>
                  <a:lnTo>
                    <a:pt x="1905000" y="304800"/>
                  </a:lnTo>
                  <a:lnTo>
                    <a:pt x="952500" y="304800"/>
                  </a:lnTo>
                  <a:close/>
                </a:path>
              </a:pathLst>
            </a:custGeom>
            <a:ln w="25518">
              <a:solidFill>
                <a:srgbClr val="88A3A6"/>
              </a:solidFill>
            </a:ln>
          </p:spPr>
          <p:txBody>
            <a:bodyPr wrap="square" lIns="0" tIns="0" rIns="0" bIns="0" rtlCol="0"/>
            <a:lstStyle/>
            <a:p>
              <a:endParaRPr/>
            </a:p>
          </p:txBody>
        </p:sp>
      </p:grpSp>
      <p:sp>
        <p:nvSpPr>
          <p:cNvPr id="13" name="object 13"/>
          <p:cNvSpPr txBox="1"/>
          <p:nvPr/>
        </p:nvSpPr>
        <p:spPr>
          <a:xfrm>
            <a:off x="7131050" y="5260340"/>
            <a:ext cx="145923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critical</a:t>
            </a:r>
            <a:r>
              <a:rPr spc="-60" dirty="0">
                <a:latin typeface="Arial"/>
                <a:cs typeface="Arial"/>
              </a:rPr>
              <a:t> </a:t>
            </a:r>
            <a:r>
              <a:rPr spc="-5" dirty="0">
                <a:latin typeface="Arial"/>
                <a:cs typeface="Arial"/>
              </a:rPr>
              <a:t>section</a:t>
            </a:r>
            <a:endParaRPr>
              <a:latin typeface="Arial"/>
              <a:cs typeface="Arial"/>
            </a:endParaRPr>
          </a:p>
        </p:txBody>
      </p:sp>
      <p:sp>
        <p:nvSpPr>
          <p:cNvPr id="15" name="object 15"/>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7</a:t>
            </a:fld>
            <a:endParaRPr dirty="0"/>
          </a:p>
        </p:txBody>
      </p:sp>
      <p:sp>
        <p:nvSpPr>
          <p:cNvPr id="14" name="object 14"/>
          <p:cNvSpPr txBox="1"/>
          <p:nvPr/>
        </p:nvSpPr>
        <p:spPr>
          <a:xfrm>
            <a:off x="7131051" y="5808979"/>
            <a:ext cx="2663825" cy="848360"/>
          </a:xfrm>
          <a:prstGeom prst="rect">
            <a:avLst/>
          </a:prstGeom>
        </p:spPr>
        <p:txBody>
          <a:bodyPr vert="horz" wrap="square" lIns="0" tIns="12700" rIns="0" bIns="0" rtlCol="0">
            <a:spAutoFit/>
          </a:bodyPr>
          <a:lstStyle/>
          <a:p>
            <a:pPr marL="12700" marR="5080">
              <a:spcBef>
                <a:spcPts val="100"/>
              </a:spcBef>
            </a:pPr>
            <a:r>
              <a:rPr i="1" spc="-5" dirty="0">
                <a:latin typeface="Arial"/>
                <a:cs typeface="Arial"/>
              </a:rPr>
              <a:t>No </a:t>
            </a:r>
            <a:r>
              <a:rPr i="1" spc="-10" dirty="0">
                <a:latin typeface="Arial"/>
                <a:cs typeface="Arial"/>
              </a:rPr>
              <a:t>more than one  </a:t>
            </a:r>
            <a:r>
              <a:rPr i="1" spc="-5" dirty="0">
                <a:latin typeface="Arial"/>
                <a:cs typeface="Arial"/>
              </a:rPr>
              <a:t>process </a:t>
            </a:r>
            <a:r>
              <a:rPr i="1" spc="-10" dirty="0">
                <a:latin typeface="Arial"/>
                <a:cs typeface="Arial"/>
              </a:rPr>
              <a:t>should </a:t>
            </a:r>
            <a:r>
              <a:rPr i="1" spc="-5" dirty="0">
                <a:latin typeface="Arial"/>
                <a:cs typeface="Arial"/>
              </a:rPr>
              <a:t>execute in  critical section at </a:t>
            </a:r>
            <a:r>
              <a:rPr i="1" dirty="0">
                <a:latin typeface="Arial"/>
                <a:cs typeface="Arial"/>
              </a:rPr>
              <a:t>a</a:t>
            </a:r>
            <a:r>
              <a:rPr i="1" spc="-35" dirty="0">
                <a:latin typeface="Arial"/>
                <a:cs typeface="Arial"/>
              </a:rPr>
              <a:t> </a:t>
            </a:r>
            <a:r>
              <a:rPr i="1" spc="-5" dirty="0">
                <a:latin typeface="Arial"/>
                <a:cs typeface="Arial"/>
              </a:rPr>
              <a:t>time</a:t>
            </a:r>
            <a:endParaRPr>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6401" y="497840"/>
            <a:ext cx="3750945" cy="695960"/>
          </a:xfrm>
          <a:prstGeom prst="rect">
            <a:avLst/>
          </a:prstGeom>
        </p:spPr>
        <p:txBody>
          <a:bodyPr vert="horz" wrap="square" lIns="0" tIns="12700" rIns="0" bIns="0" rtlCol="0" anchor="ctr">
            <a:spAutoFit/>
          </a:bodyPr>
          <a:lstStyle/>
          <a:p>
            <a:pPr marL="12700">
              <a:lnSpc>
                <a:spcPct val="100000"/>
              </a:lnSpc>
              <a:spcBef>
                <a:spcPts val="100"/>
              </a:spcBef>
            </a:pPr>
            <a:r>
              <a:rPr spc="-5" dirty="0"/>
              <a:t>Critical</a:t>
            </a:r>
            <a:r>
              <a:rPr spc="-70" dirty="0"/>
              <a:t> </a:t>
            </a:r>
            <a:r>
              <a:rPr spc="-5" dirty="0"/>
              <a:t>Section</a:t>
            </a:r>
          </a:p>
        </p:txBody>
      </p:sp>
      <p:sp>
        <p:nvSpPr>
          <p:cNvPr id="4" name="object 4"/>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8</a:t>
            </a:fld>
            <a:endParaRPr dirty="0"/>
          </a:p>
        </p:txBody>
      </p:sp>
      <p:sp>
        <p:nvSpPr>
          <p:cNvPr id="3" name="object 3"/>
          <p:cNvSpPr txBox="1"/>
          <p:nvPr/>
        </p:nvSpPr>
        <p:spPr>
          <a:xfrm>
            <a:off x="2059941" y="1544109"/>
            <a:ext cx="7947025" cy="3711575"/>
          </a:xfrm>
          <a:prstGeom prst="rect">
            <a:avLst/>
          </a:prstGeom>
        </p:spPr>
        <p:txBody>
          <a:bodyPr vert="horz" wrap="square" lIns="0" tIns="102870" rIns="0" bIns="0" rtlCol="0">
            <a:spAutoFit/>
          </a:bodyPr>
          <a:lstStyle/>
          <a:p>
            <a:pPr marL="355600" indent="-342900">
              <a:spcBef>
                <a:spcPts val="810"/>
              </a:spcBef>
              <a:buChar char="•"/>
              <a:tabLst>
                <a:tab pos="354965" algn="l"/>
                <a:tab pos="355600" algn="l"/>
              </a:tabLst>
            </a:pPr>
            <a:r>
              <a:rPr sz="2800" spc="-5" dirty="0">
                <a:latin typeface="Arial"/>
                <a:cs typeface="Arial"/>
              </a:rPr>
              <a:t>Requirements</a:t>
            </a:r>
            <a:endParaRPr sz="2800">
              <a:latin typeface="Arial"/>
              <a:cs typeface="Arial"/>
            </a:endParaRPr>
          </a:p>
          <a:p>
            <a:pPr marL="755650" marR="488315" lvl="1" indent="-285750">
              <a:spcBef>
                <a:spcPts val="610"/>
              </a:spcBef>
              <a:buFont typeface="Arial"/>
              <a:buChar char="–"/>
              <a:tabLst>
                <a:tab pos="755650" algn="l"/>
              </a:tabLst>
            </a:pPr>
            <a:r>
              <a:rPr sz="2400" b="1" spc="-5" dirty="0">
                <a:solidFill>
                  <a:srgbClr val="0000CC"/>
                </a:solidFill>
                <a:latin typeface="Arial"/>
                <a:cs typeface="Arial"/>
              </a:rPr>
              <a:t>Mutual Exclusion </a:t>
            </a:r>
            <a:r>
              <a:rPr sz="2400" b="1" dirty="0">
                <a:solidFill>
                  <a:srgbClr val="0000CC"/>
                </a:solidFill>
                <a:latin typeface="Arial"/>
                <a:cs typeface="Arial"/>
              </a:rPr>
              <a:t>: </a:t>
            </a:r>
            <a:r>
              <a:rPr sz="2400" spc="-5" dirty="0">
                <a:latin typeface="Arial"/>
                <a:cs typeface="Arial"/>
              </a:rPr>
              <a:t>No </a:t>
            </a:r>
            <a:r>
              <a:rPr sz="2400" spc="5" dirty="0">
                <a:latin typeface="Arial"/>
                <a:cs typeface="Arial"/>
              </a:rPr>
              <a:t>more </a:t>
            </a:r>
            <a:r>
              <a:rPr sz="2400" spc="-5" dirty="0">
                <a:latin typeface="Arial"/>
                <a:cs typeface="Arial"/>
              </a:rPr>
              <a:t>than </a:t>
            </a:r>
            <a:r>
              <a:rPr sz="2400" spc="-10" dirty="0">
                <a:latin typeface="Arial"/>
                <a:cs typeface="Arial"/>
              </a:rPr>
              <a:t>one </a:t>
            </a:r>
            <a:r>
              <a:rPr sz="2400" spc="-5" dirty="0">
                <a:latin typeface="Arial"/>
                <a:cs typeface="Arial"/>
              </a:rPr>
              <a:t>process in  critical section at </a:t>
            </a:r>
            <a:r>
              <a:rPr sz="2400" dirty="0">
                <a:latin typeface="Arial"/>
                <a:cs typeface="Arial"/>
              </a:rPr>
              <a:t>a </a:t>
            </a:r>
            <a:r>
              <a:rPr sz="2400" spc="-10" dirty="0">
                <a:latin typeface="Arial"/>
                <a:cs typeface="Arial"/>
              </a:rPr>
              <a:t>given</a:t>
            </a:r>
            <a:r>
              <a:rPr sz="2400" dirty="0">
                <a:latin typeface="Arial"/>
                <a:cs typeface="Arial"/>
              </a:rPr>
              <a:t> </a:t>
            </a:r>
            <a:r>
              <a:rPr sz="2400" spc="5" dirty="0">
                <a:latin typeface="Arial"/>
                <a:cs typeface="Arial"/>
              </a:rPr>
              <a:t>time</a:t>
            </a:r>
            <a:endParaRPr sz="2400">
              <a:latin typeface="Arial"/>
              <a:cs typeface="Arial"/>
            </a:endParaRPr>
          </a:p>
          <a:p>
            <a:pPr marL="755650" marR="5080" lvl="1" indent="-285750">
              <a:lnSpc>
                <a:spcPct val="100499"/>
              </a:lnSpc>
              <a:spcBef>
                <a:spcPts val="615"/>
              </a:spcBef>
              <a:buFont typeface="Arial"/>
              <a:buChar char="–"/>
              <a:tabLst>
                <a:tab pos="755650" algn="l"/>
              </a:tabLst>
            </a:pPr>
            <a:r>
              <a:rPr sz="2400" b="1" spc="-10" dirty="0">
                <a:solidFill>
                  <a:srgbClr val="0000CC"/>
                </a:solidFill>
                <a:latin typeface="Arial"/>
                <a:cs typeface="Arial"/>
              </a:rPr>
              <a:t>Progress </a:t>
            </a:r>
            <a:r>
              <a:rPr sz="2400" b="1" dirty="0">
                <a:solidFill>
                  <a:srgbClr val="0000CC"/>
                </a:solidFill>
                <a:latin typeface="Arial"/>
                <a:cs typeface="Arial"/>
              </a:rPr>
              <a:t>: </a:t>
            </a:r>
            <a:r>
              <a:rPr sz="2400" spc="-5" dirty="0">
                <a:latin typeface="Arial"/>
                <a:cs typeface="Arial"/>
              </a:rPr>
              <a:t>When no process is in the critical section,  </a:t>
            </a:r>
            <a:r>
              <a:rPr sz="2400" spc="-10" dirty="0">
                <a:latin typeface="Arial"/>
                <a:cs typeface="Arial"/>
              </a:rPr>
              <a:t>any </a:t>
            </a:r>
            <a:r>
              <a:rPr sz="2400" spc="-5" dirty="0">
                <a:latin typeface="Arial"/>
                <a:cs typeface="Arial"/>
              </a:rPr>
              <a:t>process that requests entry into the critical  section </a:t>
            </a:r>
            <a:r>
              <a:rPr sz="2400" dirty="0">
                <a:latin typeface="Arial"/>
                <a:cs typeface="Arial"/>
              </a:rPr>
              <a:t>must </a:t>
            </a:r>
            <a:r>
              <a:rPr sz="2400" spc="-5" dirty="0">
                <a:latin typeface="Arial"/>
                <a:cs typeface="Arial"/>
              </a:rPr>
              <a:t>be </a:t>
            </a:r>
            <a:r>
              <a:rPr sz="2400" dirty="0">
                <a:latin typeface="Arial"/>
                <a:cs typeface="Arial"/>
              </a:rPr>
              <a:t>permitted </a:t>
            </a:r>
            <a:r>
              <a:rPr sz="2400" spc="-5" dirty="0">
                <a:latin typeface="Arial"/>
                <a:cs typeface="Arial"/>
              </a:rPr>
              <a:t>without </a:t>
            </a:r>
            <a:r>
              <a:rPr sz="2400" spc="-10" dirty="0">
                <a:latin typeface="Arial"/>
                <a:cs typeface="Arial"/>
              </a:rPr>
              <a:t>any</a:t>
            </a:r>
            <a:r>
              <a:rPr sz="2400" spc="20" dirty="0">
                <a:latin typeface="Arial"/>
                <a:cs typeface="Arial"/>
              </a:rPr>
              <a:t> </a:t>
            </a:r>
            <a:r>
              <a:rPr sz="2400" spc="-10" dirty="0">
                <a:latin typeface="Arial"/>
                <a:cs typeface="Arial"/>
              </a:rPr>
              <a:t>delay</a:t>
            </a:r>
            <a:endParaRPr sz="2400">
              <a:latin typeface="Arial"/>
              <a:cs typeface="Arial"/>
            </a:endParaRPr>
          </a:p>
          <a:p>
            <a:pPr marL="755650" marR="286385" lvl="1" indent="-285750">
              <a:lnSpc>
                <a:spcPct val="100499"/>
              </a:lnSpc>
              <a:spcBef>
                <a:spcPts val="595"/>
              </a:spcBef>
              <a:buFont typeface="Arial"/>
              <a:buChar char="–"/>
              <a:tabLst>
                <a:tab pos="755650" algn="l"/>
              </a:tabLst>
            </a:pPr>
            <a:r>
              <a:rPr sz="2400" b="1" spc="-5" dirty="0">
                <a:solidFill>
                  <a:srgbClr val="0000CC"/>
                </a:solidFill>
                <a:latin typeface="Arial"/>
                <a:cs typeface="Arial"/>
              </a:rPr>
              <a:t>No starvation (bounded wait): </a:t>
            </a:r>
            <a:r>
              <a:rPr sz="2400" spc="-5" dirty="0">
                <a:latin typeface="Arial"/>
                <a:cs typeface="Arial"/>
              </a:rPr>
              <a:t>There is an </a:t>
            </a:r>
            <a:r>
              <a:rPr sz="2400" spc="-10" dirty="0">
                <a:latin typeface="Arial"/>
                <a:cs typeface="Arial"/>
              </a:rPr>
              <a:t>upper  bound </a:t>
            </a:r>
            <a:r>
              <a:rPr sz="2400" spc="-5" dirty="0">
                <a:latin typeface="Arial"/>
                <a:cs typeface="Arial"/>
              </a:rPr>
              <a:t>on </a:t>
            </a:r>
            <a:r>
              <a:rPr sz="2400" dirty="0">
                <a:latin typeface="Arial"/>
                <a:cs typeface="Arial"/>
              </a:rPr>
              <a:t>the </a:t>
            </a:r>
            <a:r>
              <a:rPr sz="2400" spc="-5" dirty="0">
                <a:latin typeface="Arial"/>
                <a:cs typeface="Arial"/>
              </a:rPr>
              <a:t>number of </a:t>
            </a:r>
            <a:r>
              <a:rPr sz="2400" dirty="0">
                <a:latin typeface="Arial"/>
                <a:cs typeface="Arial"/>
              </a:rPr>
              <a:t>times a </a:t>
            </a:r>
            <a:r>
              <a:rPr sz="2400" spc="-5" dirty="0">
                <a:latin typeface="Arial"/>
                <a:cs typeface="Arial"/>
              </a:rPr>
              <a:t>process enters </a:t>
            </a:r>
            <a:r>
              <a:rPr sz="2400" dirty="0">
                <a:latin typeface="Arial"/>
                <a:cs typeface="Arial"/>
              </a:rPr>
              <a:t>the  </a:t>
            </a:r>
            <a:r>
              <a:rPr sz="2400" spc="-5" dirty="0">
                <a:latin typeface="Arial"/>
                <a:cs typeface="Arial"/>
              </a:rPr>
              <a:t>critical section, while another is</a:t>
            </a:r>
            <a:r>
              <a:rPr sz="2400" dirty="0">
                <a:latin typeface="Arial"/>
                <a:cs typeface="Arial"/>
              </a:rPr>
              <a:t> </a:t>
            </a:r>
            <a:r>
              <a:rPr sz="2400" spc="-5" dirty="0">
                <a:latin typeface="Arial"/>
                <a:cs typeface="Arial"/>
              </a:rPr>
              <a:t>waiting.</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1" y="497840"/>
            <a:ext cx="4717415" cy="695960"/>
          </a:xfrm>
          <a:prstGeom prst="rect">
            <a:avLst/>
          </a:prstGeom>
        </p:spPr>
        <p:txBody>
          <a:bodyPr vert="horz" wrap="square" lIns="0" tIns="12700" rIns="0" bIns="0" rtlCol="0" anchor="ctr">
            <a:spAutoFit/>
          </a:bodyPr>
          <a:lstStyle/>
          <a:p>
            <a:pPr marL="12700">
              <a:lnSpc>
                <a:spcPct val="100000"/>
              </a:lnSpc>
              <a:spcBef>
                <a:spcPts val="100"/>
              </a:spcBef>
            </a:pPr>
            <a:r>
              <a:rPr spc="-5" dirty="0"/>
              <a:t>Locks and</a:t>
            </a:r>
            <a:r>
              <a:rPr spc="-50" dirty="0"/>
              <a:t> </a:t>
            </a:r>
            <a:r>
              <a:rPr spc="-5" dirty="0"/>
              <a:t>Unlocks</a:t>
            </a:r>
          </a:p>
        </p:txBody>
      </p:sp>
      <p:sp>
        <p:nvSpPr>
          <p:cNvPr id="12" name="object 12"/>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9</a:t>
            </a:fld>
            <a:endParaRPr dirty="0"/>
          </a:p>
        </p:txBody>
      </p:sp>
      <p:sp>
        <p:nvSpPr>
          <p:cNvPr id="3" name="object 3"/>
          <p:cNvSpPr txBox="1"/>
          <p:nvPr/>
        </p:nvSpPr>
        <p:spPr>
          <a:xfrm>
            <a:off x="2059941" y="4361179"/>
            <a:ext cx="132715" cy="391160"/>
          </a:xfrm>
          <a:prstGeom prst="rect">
            <a:avLst/>
          </a:prstGeom>
        </p:spPr>
        <p:txBody>
          <a:bodyPr vert="horz" wrap="square" lIns="0" tIns="12700" rIns="0" bIns="0" rtlCol="0">
            <a:spAutoFit/>
          </a:bodyPr>
          <a:lstStyle/>
          <a:p>
            <a:pPr marL="12700">
              <a:spcBef>
                <a:spcPts val="100"/>
              </a:spcBef>
            </a:pPr>
            <a:r>
              <a:rPr sz="2400" dirty="0">
                <a:solidFill>
                  <a:srgbClr val="FFBF00"/>
                </a:solidFill>
                <a:latin typeface="Arial"/>
                <a:cs typeface="Arial"/>
              </a:rPr>
              <a:t>•</a:t>
            </a:r>
            <a:endParaRPr sz="2400">
              <a:latin typeface="Arial"/>
              <a:cs typeface="Arial"/>
            </a:endParaRPr>
          </a:p>
        </p:txBody>
      </p:sp>
      <p:sp>
        <p:nvSpPr>
          <p:cNvPr id="4" name="object 4"/>
          <p:cNvSpPr txBox="1"/>
          <p:nvPr/>
        </p:nvSpPr>
        <p:spPr>
          <a:xfrm>
            <a:off x="2402840" y="4298442"/>
            <a:ext cx="6688455" cy="1655445"/>
          </a:xfrm>
          <a:prstGeom prst="rect">
            <a:avLst/>
          </a:prstGeom>
        </p:spPr>
        <p:txBody>
          <a:bodyPr vert="horz" wrap="square" lIns="0" tIns="91440" rIns="0" bIns="0" rtlCol="0">
            <a:spAutoFit/>
          </a:bodyPr>
          <a:lstStyle/>
          <a:p>
            <a:pPr marL="12700">
              <a:spcBef>
                <a:spcPts val="720"/>
              </a:spcBef>
            </a:pPr>
            <a:r>
              <a:rPr sz="2400" spc="-5" dirty="0">
                <a:solidFill>
                  <a:srgbClr val="FFBF00"/>
                </a:solidFill>
                <a:latin typeface="Arial"/>
                <a:cs typeface="Arial"/>
              </a:rPr>
              <a:t>lock(L) </a:t>
            </a:r>
            <a:r>
              <a:rPr sz="2400" dirty="0">
                <a:solidFill>
                  <a:srgbClr val="FFBF00"/>
                </a:solidFill>
                <a:latin typeface="Arial"/>
                <a:cs typeface="Arial"/>
              </a:rPr>
              <a:t>: </a:t>
            </a:r>
            <a:r>
              <a:rPr sz="2400" spc="-5" dirty="0">
                <a:latin typeface="Arial"/>
                <a:cs typeface="Arial"/>
              </a:rPr>
              <a:t>acquire </a:t>
            </a:r>
            <a:r>
              <a:rPr sz="2400" spc="-10" dirty="0">
                <a:latin typeface="Arial"/>
                <a:cs typeface="Arial"/>
              </a:rPr>
              <a:t>lock </a:t>
            </a:r>
            <a:r>
              <a:rPr sz="2400" dirty="0">
                <a:latin typeface="Arial"/>
                <a:cs typeface="Arial"/>
              </a:rPr>
              <a:t>L</a:t>
            </a:r>
            <a:r>
              <a:rPr sz="2400" spc="-55" dirty="0">
                <a:latin typeface="Arial"/>
                <a:cs typeface="Arial"/>
              </a:rPr>
              <a:t> </a:t>
            </a:r>
            <a:r>
              <a:rPr sz="2400" spc="-10" dirty="0">
                <a:latin typeface="Arial"/>
                <a:cs typeface="Arial"/>
              </a:rPr>
              <a:t>exclusively</a:t>
            </a:r>
            <a:endParaRPr sz="2400">
              <a:latin typeface="Arial"/>
              <a:cs typeface="Arial"/>
            </a:endParaRPr>
          </a:p>
          <a:p>
            <a:pPr marL="412750" indent="-285750">
              <a:spcBef>
                <a:spcPts val="520"/>
              </a:spcBef>
              <a:buChar char="–"/>
              <a:tabLst>
                <a:tab pos="412115" algn="l"/>
                <a:tab pos="412750" algn="l"/>
              </a:tabLst>
            </a:pPr>
            <a:r>
              <a:rPr sz="2000" spc="-5" dirty="0">
                <a:latin typeface="Arial"/>
                <a:cs typeface="Arial"/>
              </a:rPr>
              <a:t>Only the </a:t>
            </a:r>
            <a:r>
              <a:rPr sz="2000" dirty="0">
                <a:latin typeface="Arial"/>
                <a:cs typeface="Arial"/>
              </a:rPr>
              <a:t>process </a:t>
            </a:r>
            <a:r>
              <a:rPr sz="2000" spc="-10" dirty="0">
                <a:latin typeface="Arial"/>
                <a:cs typeface="Arial"/>
              </a:rPr>
              <a:t>with </a:t>
            </a:r>
            <a:r>
              <a:rPr sz="2000" dirty="0">
                <a:latin typeface="Arial"/>
                <a:cs typeface="Arial"/>
              </a:rPr>
              <a:t>L can access </a:t>
            </a:r>
            <a:r>
              <a:rPr sz="2000" spc="-5" dirty="0">
                <a:latin typeface="Arial"/>
                <a:cs typeface="Arial"/>
              </a:rPr>
              <a:t>the critical</a:t>
            </a:r>
            <a:r>
              <a:rPr sz="2000" spc="-60" dirty="0">
                <a:latin typeface="Arial"/>
                <a:cs typeface="Arial"/>
              </a:rPr>
              <a:t> </a:t>
            </a:r>
            <a:r>
              <a:rPr sz="2000" spc="-5" dirty="0">
                <a:latin typeface="Arial"/>
                <a:cs typeface="Arial"/>
              </a:rPr>
              <a:t>section</a:t>
            </a:r>
            <a:endParaRPr sz="2000">
              <a:latin typeface="Arial"/>
              <a:cs typeface="Arial"/>
            </a:endParaRPr>
          </a:p>
          <a:p>
            <a:pPr marL="12700">
              <a:spcBef>
                <a:spcPts val="615"/>
              </a:spcBef>
            </a:pPr>
            <a:r>
              <a:rPr sz="2400" spc="-5" dirty="0">
                <a:solidFill>
                  <a:srgbClr val="FFBF00"/>
                </a:solidFill>
                <a:latin typeface="Arial"/>
                <a:cs typeface="Arial"/>
              </a:rPr>
              <a:t>unlock(L) </a:t>
            </a:r>
            <a:r>
              <a:rPr sz="2400" dirty="0">
                <a:solidFill>
                  <a:srgbClr val="FFBF00"/>
                </a:solidFill>
                <a:latin typeface="Arial"/>
                <a:cs typeface="Arial"/>
              </a:rPr>
              <a:t>: </a:t>
            </a:r>
            <a:r>
              <a:rPr sz="2400" spc="-5" dirty="0">
                <a:latin typeface="Arial"/>
                <a:cs typeface="Arial"/>
              </a:rPr>
              <a:t>release </a:t>
            </a:r>
            <a:r>
              <a:rPr sz="2400" spc="-10" dirty="0">
                <a:latin typeface="Arial"/>
                <a:cs typeface="Arial"/>
              </a:rPr>
              <a:t>exclusive </a:t>
            </a:r>
            <a:r>
              <a:rPr sz="2400" spc="-5" dirty="0">
                <a:latin typeface="Arial"/>
                <a:cs typeface="Arial"/>
              </a:rPr>
              <a:t>access </a:t>
            </a:r>
            <a:r>
              <a:rPr sz="2400" dirty="0">
                <a:latin typeface="Arial"/>
                <a:cs typeface="Arial"/>
              </a:rPr>
              <a:t>to </a:t>
            </a:r>
            <a:r>
              <a:rPr sz="2400" spc="-5" dirty="0">
                <a:latin typeface="Arial"/>
                <a:cs typeface="Arial"/>
              </a:rPr>
              <a:t>lock</a:t>
            </a:r>
            <a:r>
              <a:rPr sz="2400" spc="25" dirty="0">
                <a:latin typeface="Arial"/>
                <a:cs typeface="Arial"/>
              </a:rPr>
              <a:t> </a:t>
            </a:r>
            <a:r>
              <a:rPr sz="2400" dirty="0">
                <a:latin typeface="Arial"/>
                <a:cs typeface="Arial"/>
              </a:rPr>
              <a:t>L</a:t>
            </a:r>
            <a:endParaRPr sz="2400">
              <a:latin typeface="Arial"/>
              <a:cs typeface="Arial"/>
            </a:endParaRPr>
          </a:p>
          <a:p>
            <a:pPr marL="412750" indent="-285750">
              <a:spcBef>
                <a:spcPts val="520"/>
              </a:spcBef>
              <a:buChar char="–"/>
              <a:tabLst>
                <a:tab pos="412115" algn="l"/>
                <a:tab pos="412750" algn="l"/>
              </a:tabLst>
            </a:pPr>
            <a:r>
              <a:rPr sz="2000" spc="-5" dirty="0">
                <a:latin typeface="Arial"/>
                <a:cs typeface="Arial"/>
              </a:rPr>
              <a:t>Permitting other </a:t>
            </a:r>
            <a:r>
              <a:rPr sz="2000" dirty="0">
                <a:latin typeface="Arial"/>
                <a:cs typeface="Arial"/>
              </a:rPr>
              <a:t>processes </a:t>
            </a:r>
            <a:r>
              <a:rPr sz="2000" spc="-5" dirty="0">
                <a:latin typeface="Arial"/>
                <a:cs typeface="Arial"/>
              </a:rPr>
              <a:t>to </a:t>
            </a:r>
            <a:r>
              <a:rPr sz="2000" dirty="0">
                <a:latin typeface="Arial"/>
                <a:cs typeface="Arial"/>
              </a:rPr>
              <a:t>access </a:t>
            </a:r>
            <a:r>
              <a:rPr sz="2000" spc="-5" dirty="0">
                <a:latin typeface="Arial"/>
                <a:cs typeface="Arial"/>
              </a:rPr>
              <a:t>the critical</a:t>
            </a:r>
            <a:r>
              <a:rPr sz="2000" spc="40" dirty="0">
                <a:latin typeface="Arial"/>
                <a:cs typeface="Arial"/>
              </a:rPr>
              <a:t> </a:t>
            </a:r>
            <a:r>
              <a:rPr sz="2000" spc="-5" dirty="0">
                <a:latin typeface="Arial"/>
                <a:cs typeface="Arial"/>
              </a:rPr>
              <a:t>section</a:t>
            </a:r>
            <a:endParaRPr sz="2000">
              <a:latin typeface="Arial"/>
              <a:cs typeface="Arial"/>
            </a:endParaRPr>
          </a:p>
        </p:txBody>
      </p:sp>
      <p:sp>
        <p:nvSpPr>
          <p:cNvPr id="5" name="object 5"/>
          <p:cNvSpPr txBox="1"/>
          <p:nvPr/>
        </p:nvSpPr>
        <p:spPr>
          <a:xfrm>
            <a:off x="2059941" y="5175250"/>
            <a:ext cx="132715" cy="391160"/>
          </a:xfrm>
          <a:prstGeom prst="rect">
            <a:avLst/>
          </a:prstGeom>
        </p:spPr>
        <p:txBody>
          <a:bodyPr vert="horz" wrap="square" lIns="0" tIns="12700" rIns="0" bIns="0" rtlCol="0">
            <a:spAutoFit/>
          </a:bodyPr>
          <a:lstStyle/>
          <a:p>
            <a:pPr marL="12700">
              <a:spcBef>
                <a:spcPts val="100"/>
              </a:spcBef>
            </a:pPr>
            <a:r>
              <a:rPr sz="2400" dirty="0">
                <a:solidFill>
                  <a:srgbClr val="FFBF00"/>
                </a:solidFill>
                <a:latin typeface="Arial"/>
                <a:cs typeface="Arial"/>
              </a:rPr>
              <a:t>•</a:t>
            </a:r>
            <a:endParaRPr sz="2400">
              <a:latin typeface="Arial"/>
              <a:cs typeface="Arial"/>
            </a:endParaRPr>
          </a:p>
        </p:txBody>
      </p:sp>
      <p:sp>
        <p:nvSpPr>
          <p:cNvPr id="6" name="object 6"/>
          <p:cNvSpPr txBox="1"/>
          <p:nvPr/>
        </p:nvSpPr>
        <p:spPr>
          <a:xfrm>
            <a:off x="2362200" y="1981200"/>
            <a:ext cx="1524000" cy="2288540"/>
          </a:xfrm>
          <a:prstGeom prst="rect">
            <a:avLst/>
          </a:prstGeom>
          <a:ln w="28393">
            <a:solidFill>
              <a:srgbClr val="006FBF"/>
            </a:solidFill>
          </a:ln>
        </p:spPr>
        <p:txBody>
          <a:bodyPr vert="horz" wrap="square" lIns="0" tIns="45720" rIns="0" bIns="0" rtlCol="0">
            <a:spAutoFit/>
          </a:bodyPr>
          <a:lstStyle/>
          <a:p>
            <a:pPr marL="89535">
              <a:spcBef>
                <a:spcPts val="360"/>
              </a:spcBef>
            </a:pPr>
            <a:r>
              <a:rPr dirty="0">
                <a:latin typeface="Arial"/>
                <a:cs typeface="Arial"/>
              </a:rPr>
              <a:t>{</a:t>
            </a:r>
            <a:endParaRPr>
              <a:latin typeface="Arial"/>
              <a:cs typeface="Arial"/>
            </a:endParaRPr>
          </a:p>
          <a:p>
            <a:pPr marL="281940"/>
            <a:r>
              <a:rPr dirty="0">
                <a:latin typeface="Arial"/>
                <a:cs typeface="Arial"/>
              </a:rPr>
              <a:t>*</a:t>
            </a:r>
            <a:endParaRPr>
              <a:latin typeface="Arial"/>
              <a:cs typeface="Arial"/>
            </a:endParaRPr>
          </a:p>
          <a:p>
            <a:pPr marL="89535" marR="398145" indent="191770"/>
            <a:r>
              <a:rPr dirty="0">
                <a:latin typeface="Arial"/>
                <a:cs typeface="Arial"/>
              </a:rPr>
              <a:t>*  </a:t>
            </a:r>
            <a:r>
              <a:rPr spc="-10" dirty="0">
                <a:solidFill>
                  <a:srgbClr val="FFBF00"/>
                </a:solidFill>
                <a:latin typeface="Arial"/>
                <a:cs typeface="Arial"/>
              </a:rPr>
              <a:t>lock(L)  </a:t>
            </a:r>
            <a:r>
              <a:rPr dirty="0">
                <a:solidFill>
                  <a:srgbClr val="FF0000"/>
                </a:solidFill>
                <a:latin typeface="Arial"/>
                <a:cs typeface="Arial"/>
              </a:rPr>
              <a:t>c</a:t>
            </a:r>
            <a:r>
              <a:rPr spc="-15" dirty="0">
                <a:solidFill>
                  <a:srgbClr val="FF0000"/>
                </a:solidFill>
                <a:latin typeface="Arial"/>
                <a:cs typeface="Arial"/>
              </a:rPr>
              <a:t>o</a:t>
            </a:r>
            <a:r>
              <a:rPr spc="-5" dirty="0">
                <a:solidFill>
                  <a:srgbClr val="FF0000"/>
                </a:solidFill>
                <a:latin typeface="Arial"/>
                <a:cs typeface="Arial"/>
              </a:rPr>
              <a:t>unte</a:t>
            </a:r>
            <a:r>
              <a:rPr spc="-10" dirty="0">
                <a:solidFill>
                  <a:srgbClr val="FF0000"/>
                </a:solidFill>
                <a:latin typeface="Arial"/>
                <a:cs typeface="Arial"/>
              </a:rPr>
              <a:t>r</a:t>
            </a:r>
            <a:r>
              <a:rPr spc="5" dirty="0">
                <a:solidFill>
                  <a:srgbClr val="FF0000"/>
                </a:solidFill>
                <a:latin typeface="Arial"/>
                <a:cs typeface="Arial"/>
              </a:rPr>
              <a:t>+</a:t>
            </a:r>
            <a:r>
              <a:rPr dirty="0">
                <a:solidFill>
                  <a:srgbClr val="FF0000"/>
                </a:solidFill>
                <a:latin typeface="Arial"/>
                <a:cs typeface="Arial"/>
              </a:rPr>
              <a:t>+  </a:t>
            </a:r>
            <a:r>
              <a:rPr spc="-10" dirty="0">
                <a:solidFill>
                  <a:srgbClr val="FFBF00"/>
                </a:solidFill>
                <a:latin typeface="Arial"/>
                <a:cs typeface="Arial"/>
              </a:rPr>
              <a:t>unlock(L)</a:t>
            </a:r>
            <a:endParaRPr>
              <a:latin typeface="Arial"/>
              <a:cs typeface="Arial"/>
            </a:endParaRPr>
          </a:p>
          <a:p>
            <a:pPr marL="281940"/>
            <a:r>
              <a:rPr dirty="0">
                <a:latin typeface="Arial"/>
                <a:cs typeface="Arial"/>
              </a:rPr>
              <a:t>*</a:t>
            </a:r>
            <a:endParaRPr>
              <a:latin typeface="Arial"/>
              <a:cs typeface="Arial"/>
            </a:endParaRPr>
          </a:p>
          <a:p>
            <a:pPr marL="89535"/>
            <a:r>
              <a:rPr dirty="0">
                <a:latin typeface="Arial"/>
                <a:cs typeface="Arial"/>
              </a:rPr>
              <a:t>}</a:t>
            </a:r>
            <a:endParaRPr>
              <a:latin typeface="Arial"/>
              <a:cs typeface="Arial"/>
            </a:endParaRPr>
          </a:p>
        </p:txBody>
      </p:sp>
      <p:sp>
        <p:nvSpPr>
          <p:cNvPr id="7" name="object 7"/>
          <p:cNvSpPr txBox="1"/>
          <p:nvPr/>
        </p:nvSpPr>
        <p:spPr>
          <a:xfrm>
            <a:off x="8077200" y="2057400"/>
            <a:ext cx="1524000" cy="2288540"/>
          </a:xfrm>
          <a:prstGeom prst="rect">
            <a:avLst/>
          </a:prstGeom>
          <a:ln w="28393">
            <a:solidFill>
              <a:srgbClr val="00AF4F"/>
            </a:solidFill>
          </a:ln>
        </p:spPr>
        <p:txBody>
          <a:bodyPr vert="horz" wrap="square" lIns="0" tIns="46990" rIns="0" bIns="0" rtlCol="0">
            <a:spAutoFit/>
          </a:bodyPr>
          <a:lstStyle/>
          <a:p>
            <a:pPr marL="90170">
              <a:spcBef>
                <a:spcPts val="370"/>
              </a:spcBef>
            </a:pPr>
            <a:r>
              <a:rPr dirty="0">
                <a:latin typeface="Arial"/>
                <a:cs typeface="Arial"/>
              </a:rPr>
              <a:t>{</a:t>
            </a:r>
            <a:endParaRPr>
              <a:latin typeface="Arial"/>
              <a:cs typeface="Arial"/>
            </a:endParaRPr>
          </a:p>
          <a:p>
            <a:pPr marL="218440"/>
            <a:r>
              <a:rPr dirty="0">
                <a:latin typeface="Arial"/>
                <a:cs typeface="Arial"/>
              </a:rPr>
              <a:t>*</a:t>
            </a:r>
            <a:endParaRPr>
              <a:latin typeface="Arial"/>
              <a:cs typeface="Arial"/>
            </a:endParaRPr>
          </a:p>
          <a:p>
            <a:pPr marL="90170" marR="488315" indent="128270"/>
            <a:r>
              <a:rPr dirty="0">
                <a:latin typeface="Arial"/>
                <a:cs typeface="Arial"/>
              </a:rPr>
              <a:t>*  </a:t>
            </a:r>
            <a:r>
              <a:rPr spc="-10" dirty="0">
                <a:solidFill>
                  <a:srgbClr val="FFBF00"/>
                </a:solidFill>
                <a:latin typeface="Arial"/>
                <a:cs typeface="Arial"/>
              </a:rPr>
              <a:t>lock(L)  </a:t>
            </a:r>
            <a:r>
              <a:rPr spc="-5" dirty="0">
                <a:solidFill>
                  <a:srgbClr val="FF0000"/>
                </a:solidFill>
                <a:latin typeface="Arial"/>
                <a:cs typeface="Arial"/>
              </a:rPr>
              <a:t>counter--  </a:t>
            </a:r>
            <a:r>
              <a:rPr spc="-15" dirty="0">
                <a:solidFill>
                  <a:srgbClr val="FFBF00"/>
                </a:solidFill>
                <a:latin typeface="Arial"/>
                <a:cs typeface="Arial"/>
              </a:rPr>
              <a:t>u</a:t>
            </a:r>
            <a:r>
              <a:rPr spc="-5" dirty="0">
                <a:solidFill>
                  <a:srgbClr val="FFBF00"/>
                </a:solidFill>
                <a:latin typeface="Arial"/>
                <a:cs typeface="Arial"/>
              </a:rPr>
              <a:t>n</a:t>
            </a:r>
            <a:r>
              <a:rPr spc="-10" dirty="0">
                <a:solidFill>
                  <a:srgbClr val="FFBF00"/>
                </a:solidFill>
                <a:latin typeface="Arial"/>
                <a:cs typeface="Arial"/>
              </a:rPr>
              <a:t>l</a:t>
            </a:r>
            <a:r>
              <a:rPr spc="-5" dirty="0">
                <a:solidFill>
                  <a:srgbClr val="FFBF00"/>
                </a:solidFill>
                <a:latin typeface="Arial"/>
                <a:cs typeface="Arial"/>
              </a:rPr>
              <a:t>ock(L)</a:t>
            </a:r>
            <a:endParaRPr>
              <a:latin typeface="Arial"/>
              <a:cs typeface="Arial"/>
            </a:endParaRPr>
          </a:p>
          <a:p>
            <a:pPr marL="218440"/>
            <a:r>
              <a:rPr dirty="0">
                <a:latin typeface="Arial"/>
                <a:cs typeface="Arial"/>
              </a:rPr>
              <a:t>*</a:t>
            </a:r>
            <a:endParaRPr>
              <a:latin typeface="Arial"/>
              <a:cs typeface="Arial"/>
            </a:endParaRPr>
          </a:p>
          <a:p>
            <a:pPr marL="90170"/>
            <a:r>
              <a:rPr dirty="0">
                <a:latin typeface="Arial"/>
                <a:cs typeface="Arial"/>
              </a:rPr>
              <a:t>}</a:t>
            </a:r>
            <a:endParaRPr>
              <a:latin typeface="Arial"/>
              <a:cs typeface="Arial"/>
            </a:endParaRPr>
          </a:p>
        </p:txBody>
      </p:sp>
      <p:sp>
        <p:nvSpPr>
          <p:cNvPr id="8" name="object 8"/>
          <p:cNvSpPr txBox="1"/>
          <p:nvPr/>
        </p:nvSpPr>
        <p:spPr>
          <a:xfrm>
            <a:off x="2438401" y="1710690"/>
            <a:ext cx="1066165" cy="299720"/>
          </a:xfrm>
          <a:prstGeom prst="rect">
            <a:avLst/>
          </a:prstGeom>
        </p:spPr>
        <p:txBody>
          <a:bodyPr vert="horz" wrap="square" lIns="0" tIns="12700" rIns="0" bIns="0" rtlCol="0">
            <a:spAutoFit/>
          </a:bodyPr>
          <a:lstStyle/>
          <a:p>
            <a:pPr marL="12700">
              <a:spcBef>
                <a:spcPts val="100"/>
              </a:spcBef>
            </a:pPr>
            <a:r>
              <a:rPr spc="-5" dirty="0">
                <a:solidFill>
                  <a:srgbClr val="0000CC"/>
                </a:solidFill>
                <a:latin typeface="Arial"/>
                <a:cs typeface="Arial"/>
              </a:rPr>
              <a:t>program</a:t>
            </a:r>
            <a:r>
              <a:rPr spc="-85" dirty="0">
                <a:solidFill>
                  <a:srgbClr val="0000CC"/>
                </a:solidFill>
                <a:latin typeface="Arial"/>
                <a:cs typeface="Arial"/>
              </a:rPr>
              <a:t> </a:t>
            </a:r>
            <a:r>
              <a:rPr dirty="0">
                <a:solidFill>
                  <a:srgbClr val="0000CC"/>
                </a:solidFill>
                <a:latin typeface="Arial"/>
                <a:cs typeface="Arial"/>
              </a:rPr>
              <a:t>0</a:t>
            </a:r>
            <a:endParaRPr>
              <a:latin typeface="Arial"/>
              <a:cs typeface="Arial"/>
            </a:endParaRPr>
          </a:p>
        </p:txBody>
      </p:sp>
      <p:sp>
        <p:nvSpPr>
          <p:cNvPr id="9" name="object 9"/>
          <p:cNvSpPr txBox="1"/>
          <p:nvPr/>
        </p:nvSpPr>
        <p:spPr>
          <a:xfrm>
            <a:off x="8153401" y="1785620"/>
            <a:ext cx="1066165" cy="299720"/>
          </a:xfrm>
          <a:prstGeom prst="rect">
            <a:avLst/>
          </a:prstGeom>
        </p:spPr>
        <p:txBody>
          <a:bodyPr vert="horz" wrap="square" lIns="0" tIns="12700" rIns="0" bIns="0" rtlCol="0">
            <a:spAutoFit/>
          </a:bodyPr>
          <a:lstStyle/>
          <a:p>
            <a:pPr marL="12700">
              <a:spcBef>
                <a:spcPts val="100"/>
              </a:spcBef>
            </a:pPr>
            <a:r>
              <a:rPr spc="-5" dirty="0">
                <a:solidFill>
                  <a:srgbClr val="00AF4F"/>
                </a:solidFill>
                <a:latin typeface="Arial"/>
                <a:cs typeface="Arial"/>
              </a:rPr>
              <a:t>program</a:t>
            </a:r>
            <a:r>
              <a:rPr spc="-85" dirty="0">
                <a:solidFill>
                  <a:srgbClr val="00AF4F"/>
                </a:solidFill>
                <a:latin typeface="Arial"/>
                <a:cs typeface="Arial"/>
              </a:rPr>
              <a:t> </a:t>
            </a:r>
            <a:r>
              <a:rPr dirty="0">
                <a:solidFill>
                  <a:srgbClr val="00AF4F"/>
                </a:solidFill>
                <a:latin typeface="Arial"/>
                <a:cs typeface="Arial"/>
              </a:rPr>
              <a:t>1</a:t>
            </a:r>
            <a:endParaRPr>
              <a:latin typeface="Arial"/>
              <a:cs typeface="Arial"/>
            </a:endParaRPr>
          </a:p>
        </p:txBody>
      </p:sp>
      <p:sp>
        <p:nvSpPr>
          <p:cNvPr id="10" name="object 10"/>
          <p:cNvSpPr txBox="1"/>
          <p:nvPr/>
        </p:nvSpPr>
        <p:spPr>
          <a:xfrm>
            <a:off x="5029200" y="1676401"/>
            <a:ext cx="1752600" cy="601447"/>
          </a:xfrm>
          <a:prstGeom prst="rect">
            <a:avLst/>
          </a:prstGeom>
          <a:ln w="28393">
            <a:solidFill>
              <a:srgbClr val="00AFEF"/>
            </a:solidFill>
          </a:ln>
        </p:spPr>
        <p:txBody>
          <a:bodyPr vert="horz" wrap="square" lIns="0" tIns="46990" rIns="0" bIns="0" rtlCol="0">
            <a:spAutoFit/>
          </a:bodyPr>
          <a:lstStyle/>
          <a:p>
            <a:pPr marL="90170" marR="265430">
              <a:spcBef>
                <a:spcPts val="370"/>
              </a:spcBef>
            </a:pPr>
            <a:r>
              <a:rPr spc="-10" dirty="0">
                <a:latin typeface="Arial"/>
                <a:cs typeface="Arial"/>
              </a:rPr>
              <a:t>int</a:t>
            </a:r>
            <a:r>
              <a:rPr spc="-80" dirty="0">
                <a:latin typeface="Arial"/>
                <a:cs typeface="Arial"/>
              </a:rPr>
              <a:t> </a:t>
            </a:r>
            <a:r>
              <a:rPr spc="-5" dirty="0">
                <a:latin typeface="Arial"/>
                <a:cs typeface="Arial"/>
              </a:rPr>
              <a:t>counter=5;  </a:t>
            </a:r>
            <a:r>
              <a:rPr spc="-5" dirty="0">
                <a:solidFill>
                  <a:srgbClr val="FF0000"/>
                </a:solidFill>
                <a:latin typeface="Arial"/>
                <a:cs typeface="Arial"/>
              </a:rPr>
              <a:t>lock_t </a:t>
            </a:r>
            <a:r>
              <a:rPr spc="-10" dirty="0">
                <a:solidFill>
                  <a:srgbClr val="FF0000"/>
                </a:solidFill>
                <a:latin typeface="Arial"/>
                <a:cs typeface="Arial"/>
              </a:rPr>
              <a:t>L;</a:t>
            </a:r>
            <a:endParaRPr>
              <a:latin typeface="Arial"/>
              <a:cs typeface="Arial"/>
            </a:endParaRPr>
          </a:p>
        </p:txBody>
      </p:sp>
      <p:sp>
        <p:nvSpPr>
          <p:cNvPr id="11" name="object 11"/>
          <p:cNvSpPr txBox="1"/>
          <p:nvPr/>
        </p:nvSpPr>
        <p:spPr>
          <a:xfrm>
            <a:off x="5030471" y="1416050"/>
            <a:ext cx="158432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shared</a:t>
            </a:r>
            <a:r>
              <a:rPr spc="-45" dirty="0">
                <a:latin typeface="Arial"/>
                <a:cs typeface="Arial"/>
              </a:rPr>
              <a:t> </a:t>
            </a:r>
            <a:r>
              <a:rPr spc="-10" dirty="0">
                <a:latin typeface="Arial"/>
                <a:cs typeface="Arial"/>
              </a:rPr>
              <a:t>variable</a:t>
            </a:r>
            <a:endParaRPr>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4170</Words>
  <Application>Microsoft Office PowerPoint</Application>
  <PresentationFormat>Widescreen</PresentationFormat>
  <Paragraphs>534</Paragraphs>
  <Slides>33</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Calibri</vt:lpstr>
      <vt:lpstr>Calibri Light</vt:lpstr>
      <vt:lpstr>Century</vt:lpstr>
      <vt:lpstr>Courier New</vt:lpstr>
      <vt:lpstr>erdana</vt:lpstr>
      <vt:lpstr>Garamond</vt:lpstr>
      <vt:lpstr>LucidaSans-Typewriter83</vt:lpstr>
      <vt:lpstr>Monotype Sorts</vt:lpstr>
      <vt:lpstr>Symbol</vt:lpstr>
      <vt:lpstr>Times New Roman</vt:lpstr>
      <vt:lpstr>verdana</vt:lpstr>
      <vt:lpstr>Office Theme</vt:lpstr>
      <vt:lpstr>SLEEP &amp; WAKEUP</vt:lpstr>
      <vt:lpstr>PowerPoint Presentation</vt:lpstr>
      <vt:lpstr>  </vt:lpstr>
      <vt:lpstr>Motivating Scenario</vt:lpstr>
      <vt:lpstr>Motivating Scenario</vt:lpstr>
      <vt:lpstr>Motivating Scenario</vt:lpstr>
      <vt:lpstr>Race Conditions</vt:lpstr>
      <vt:lpstr>Critical Section</vt:lpstr>
      <vt:lpstr>Locks and Unlocks</vt:lpstr>
      <vt:lpstr>How to Implement Locking</vt:lpstr>
      <vt:lpstr>Using Interrupts</vt:lpstr>
      <vt:lpstr>Semaphore</vt:lpstr>
      <vt:lpstr>Semaphore as General Synchronization Tool</vt:lpstr>
      <vt:lpstr>Semaphore Implementation</vt:lpstr>
      <vt:lpstr>Semaphore Implementation with no Busy waiting </vt:lpstr>
      <vt:lpstr>Semaphore Implementation with no Busy waiting (Cont.)</vt:lpstr>
      <vt:lpstr>Deadlock and Starvation</vt:lpstr>
      <vt:lpstr>Bounded-Buffer Problem</vt:lpstr>
      <vt:lpstr>  </vt:lpstr>
      <vt:lpstr>  </vt:lpstr>
      <vt:lpstr>Sleep</vt:lpstr>
      <vt:lpstr>Sleep</vt:lpstr>
      <vt:lpstr>PowerPoint Presentation</vt:lpstr>
      <vt:lpstr>PowerPoint Presentation</vt:lpstr>
      <vt:lpstr>  </vt:lpstr>
      <vt:lpstr>PowerPoint Presentation</vt:lpstr>
      <vt:lpstr>PowerPoint Presentation</vt:lpstr>
      <vt:lpstr>  1550 // Mutual exclusion spin locks. 1551 1552 #include "types.h" 1553 #include "defs.h" 1554 #include "param.h" 1555 #include "x86.h" 1556 #include "memlayout.h" 1557 #include "mmu.h" 1558 #include "proc.h" 1559 #include "spinlock.h" 1560 1561 void 1562 initlock(struct spinlock *lk, char *name) 1563 { 1564 lk−&gt;name = name; 1565 lk−&gt;locked = 0; 1566 lk−&gt;cpu = 0; 1567 } 1568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&amp; WAKEUP</dc:title>
  <dc:creator>Thirupathi Rao Komati</dc:creator>
  <cp:lastModifiedBy>Thirupathi Rao Komati</cp:lastModifiedBy>
  <cp:revision>65</cp:revision>
  <dcterms:created xsi:type="dcterms:W3CDTF">2020-08-27T14:19:14Z</dcterms:created>
  <dcterms:modified xsi:type="dcterms:W3CDTF">2020-08-29T01:26:52Z</dcterms:modified>
</cp:coreProperties>
</file>