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80" r:id="rId2"/>
    <p:sldId id="368" r:id="rId3"/>
    <p:sldId id="413" r:id="rId4"/>
    <p:sldId id="416" r:id="rId5"/>
    <p:sldId id="444" r:id="rId6"/>
    <p:sldId id="445" r:id="rId7"/>
    <p:sldId id="417" r:id="rId8"/>
    <p:sldId id="414" r:id="rId9"/>
    <p:sldId id="446" r:id="rId10"/>
    <p:sldId id="447" r:id="rId11"/>
    <p:sldId id="422" r:id="rId12"/>
    <p:sldId id="448" r:id="rId13"/>
    <p:sldId id="449" r:id="rId14"/>
    <p:sldId id="423" r:id="rId15"/>
    <p:sldId id="415" r:id="rId16"/>
    <p:sldId id="450" r:id="rId17"/>
    <p:sldId id="418" r:id="rId18"/>
    <p:sldId id="369" r:id="rId19"/>
    <p:sldId id="451" r:id="rId20"/>
    <p:sldId id="452" r:id="rId21"/>
    <p:sldId id="453"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782" y="1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73D-08A9-485D-B334-FBE364CD0FA3}" type="datetimeFigureOut">
              <a:rPr lang="en-IN" smtClean="0"/>
              <a:t>10-09-2020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C6472-3D53-488C-AD4B-9CC4541E470A}" type="slidenum">
              <a:rPr lang="en-IN" smtClean="0"/>
              <a:t>‹#›</a:t>
            </a:fld>
            <a:endParaRPr lang="en-IN"/>
          </a:p>
        </p:txBody>
      </p:sp>
    </p:spTree>
    <p:extLst>
      <p:ext uri="{BB962C8B-B14F-4D97-AF65-F5344CB8AC3E}">
        <p14:creationId xmlns:p14="http://schemas.microsoft.com/office/powerpoint/2010/main" val="29215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t>9/10/2020</a:t>
            </a:fld>
            <a:endParaRPr lang="en-US"/>
          </a:p>
        </p:txBody>
      </p:sp>
      <p:sp>
        <p:nvSpPr>
          <p:cNvPr id="5" name="Footer Placeholder 4">
            <a:extLst>
              <a:ext uri="{FF2B5EF4-FFF2-40B4-BE49-F238E27FC236}">
                <a16:creationId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t>9/10/2020</a:t>
            </a:fld>
            <a:endParaRPr lang="en-US"/>
          </a:p>
        </p:txBody>
      </p:sp>
      <p:sp>
        <p:nvSpPr>
          <p:cNvPr id="5" name="Footer Placeholder 4">
            <a:extLst>
              <a:ext uri="{FF2B5EF4-FFF2-40B4-BE49-F238E27FC236}">
                <a16:creationId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t>9/10/2020</a:t>
            </a:fld>
            <a:endParaRPr lang="en-US"/>
          </a:p>
        </p:txBody>
      </p:sp>
      <p:sp>
        <p:nvSpPr>
          <p:cNvPr id="5" name="Footer Placeholder 4">
            <a:extLst>
              <a:ext uri="{FF2B5EF4-FFF2-40B4-BE49-F238E27FC236}">
                <a16:creationId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t>9/10/2020</a:t>
            </a:fld>
            <a:endParaRPr lang="en-US"/>
          </a:p>
        </p:txBody>
      </p:sp>
      <p:sp>
        <p:nvSpPr>
          <p:cNvPr id="5" name="Footer Placeholder 4">
            <a:extLst>
              <a:ext uri="{FF2B5EF4-FFF2-40B4-BE49-F238E27FC236}">
                <a16:creationId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t>9/10/2020</a:t>
            </a:fld>
            <a:endParaRPr lang="en-US"/>
          </a:p>
        </p:txBody>
      </p:sp>
      <p:sp>
        <p:nvSpPr>
          <p:cNvPr id="5" name="Footer Placeholder 4">
            <a:extLst>
              <a:ext uri="{FF2B5EF4-FFF2-40B4-BE49-F238E27FC236}">
                <a16:creationId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t>9/10/2020</a:t>
            </a:fld>
            <a:endParaRPr lang="en-US"/>
          </a:p>
        </p:txBody>
      </p:sp>
      <p:sp>
        <p:nvSpPr>
          <p:cNvPr id="6" name="Footer Placeholder 5">
            <a:extLst>
              <a:ext uri="{FF2B5EF4-FFF2-40B4-BE49-F238E27FC236}">
                <a16:creationId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t>9/10/2020</a:t>
            </a:fld>
            <a:endParaRPr lang="en-US"/>
          </a:p>
        </p:txBody>
      </p:sp>
      <p:sp>
        <p:nvSpPr>
          <p:cNvPr id="8" name="Footer Placeholder 7">
            <a:extLst>
              <a:ext uri="{FF2B5EF4-FFF2-40B4-BE49-F238E27FC236}">
                <a16:creationId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t>9/10/2020</a:t>
            </a:fld>
            <a:endParaRPr lang="en-US"/>
          </a:p>
        </p:txBody>
      </p:sp>
      <p:sp>
        <p:nvSpPr>
          <p:cNvPr id="4" name="Footer Placeholder 3">
            <a:extLst>
              <a:ext uri="{FF2B5EF4-FFF2-40B4-BE49-F238E27FC236}">
                <a16:creationId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t>9/10/2020</a:t>
            </a:fld>
            <a:endParaRPr lang="en-US"/>
          </a:p>
        </p:txBody>
      </p:sp>
      <p:sp>
        <p:nvSpPr>
          <p:cNvPr id="3" name="Footer Placeholder 2">
            <a:extLst>
              <a:ext uri="{FF2B5EF4-FFF2-40B4-BE49-F238E27FC236}">
                <a16:creationId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t>9/10/2020</a:t>
            </a:fld>
            <a:endParaRPr lang="en-US"/>
          </a:p>
        </p:txBody>
      </p:sp>
      <p:sp>
        <p:nvSpPr>
          <p:cNvPr id="6" name="Footer Placeholder 5">
            <a:extLst>
              <a:ext uri="{FF2B5EF4-FFF2-40B4-BE49-F238E27FC236}">
                <a16:creationId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t>9/10/2020</a:t>
            </a:fld>
            <a:endParaRPr lang="en-US"/>
          </a:p>
        </p:txBody>
      </p:sp>
      <p:sp>
        <p:nvSpPr>
          <p:cNvPr id="6" name="Footer Placeholder 5">
            <a:extLst>
              <a:ext uri="{FF2B5EF4-FFF2-40B4-BE49-F238E27FC236}">
                <a16:creationId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t>9/10/2020</a:t>
            </a:fld>
            <a:endParaRPr lang="en-US"/>
          </a:p>
        </p:txBody>
      </p:sp>
      <p:sp>
        <p:nvSpPr>
          <p:cNvPr id="5" name="Footer Placeholder 4">
            <a:extLst>
              <a:ext uri="{FF2B5EF4-FFF2-40B4-BE49-F238E27FC236}">
                <a16:creationId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7ED51001-3D07-43DC-B984-7906C542EC3F}"/>
              </a:ext>
            </a:extLst>
          </p:cNvPr>
          <p:cNvSpPr txBox="1"/>
          <p:nvPr/>
        </p:nvSpPr>
        <p:spPr>
          <a:xfrm>
            <a:off x="284321" y="1210843"/>
            <a:ext cx="6576291" cy="2246769"/>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RECAP –  Session15</a:t>
            </a:r>
          </a:p>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System Calls Related to the Process</a:t>
            </a:r>
          </a:p>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Understanding the exec() System Call</a:t>
            </a:r>
          </a:p>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Understanding the shell</a:t>
            </a:r>
          </a:p>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Understanding the </a:t>
            </a:r>
            <a:r>
              <a:rPr lang="en-US" sz="2800" b="1" dirty="0" err="1">
                <a:solidFill>
                  <a:schemeClr val="accent5">
                    <a:lumMod val="75000"/>
                  </a:schemeClr>
                </a:solidFill>
                <a:effectLst>
                  <a:outerShdw blurRad="38100" dist="38100" dir="2700000" algn="tl">
                    <a:srgbClr val="000000">
                      <a:alpha val="43137"/>
                    </a:srgbClr>
                  </a:outerShdw>
                </a:effectLst>
              </a:rPr>
              <a:t>init</a:t>
            </a:r>
            <a:r>
              <a:rPr lang="en-US" sz="2800" b="1" dirty="0">
                <a:solidFill>
                  <a:schemeClr val="accent5">
                    <a:lumMod val="75000"/>
                  </a:schemeClr>
                </a:solidFill>
                <a:effectLst>
                  <a:outerShdw blurRad="38100" dist="38100" dir="2700000" algn="tl">
                    <a:srgbClr val="000000">
                      <a:alpha val="43137"/>
                    </a:srgbClr>
                  </a:outerShdw>
                </a:effectLst>
              </a:rPr>
              <a:t> process</a:t>
            </a:r>
            <a:endParaRPr lang="en-US" dirty="0">
              <a:solidFill>
                <a:srgbClr val="00B0F0"/>
              </a:solidFill>
            </a:endParaRPr>
          </a:p>
        </p:txBody>
      </p:sp>
      <p:sp>
        <p:nvSpPr>
          <p:cNvPr id="20" name="Rectangle 2">
            <a:extLst>
              <a:ext uri="{FF2B5EF4-FFF2-40B4-BE49-F238E27FC236}">
                <a16:creationId xmlns:a16="http://schemas.microsoft.com/office/drawing/2014/main" id="{22C71532-1FF2-47E5-88FF-16F18D99D3B5}"/>
              </a:ext>
            </a:extLst>
          </p:cNvPr>
          <p:cNvSpPr txBox="1">
            <a:spLocks noChangeArrowheads="1"/>
          </p:cNvSpPr>
          <p:nvPr/>
        </p:nvSpPr>
        <p:spPr>
          <a:xfrm>
            <a:off x="284321" y="228561"/>
            <a:ext cx="7656443"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Session -16 Process Control </a:t>
            </a:r>
          </a:p>
        </p:txBody>
      </p:sp>
    </p:spTree>
    <p:extLst>
      <p:ext uri="{BB962C8B-B14F-4D97-AF65-F5344CB8AC3E}">
        <p14:creationId xmlns:p14="http://schemas.microsoft.com/office/powerpoint/2010/main" val="48580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A03C1CB5-8FEE-47B0-B169-C17C163AB946}"/>
              </a:ext>
            </a:extLst>
          </p:cNvPr>
          <p:cNvSpPr txBox="1"/>
          <p:nvPr/>
        </p:nvSpPr>
        <p:spPr>
          <a:xfrm>
            <a:off x="302349" y="752765"/>
            <a:ext cx="6308989" cy="4524315"/>
          </a:xfrm>
          <a:prstGeom prst="rect">
            <a:avLst/>
          </a:prstGeom>
          <a:noFill/>
        </p:spPr>
        <p:txBody>
          <a:bodyPr wrap="square">
            <a:spAutoFit/>
          </a:bodyPr>
          <a:lstStyle/>
          <a:p>
            <a:r>
              <a:rPr lang="en-IN" dirty="0"/>
              <a:t>6689 // Save program name for debugging. </a:t>
            </a:r>
          </a:p>
          <a:p>
            <a:r>
              <a:rPr lang="en-IN" dirty="0"/>
              <a:t>6690 for(last=s=path; *s; s++) </a:t>
            </a:r>
          </a:p>
          <a:p>
            <a:r>
              <a:rPr lang="en-IN" dirty="0"/>
              <a:t>6691 if(*s == ’/’)</a:t>
            </a:r>
          </a:p>
          <a:p>
            <a:r>
              <a:rPr lang="en-IN" dirty="0"/>
              <a:t>6692 last = s+1; </a:t>
            </a:r>
          </a:p>
          <a:p>
            <a:r>
              <a:rPr lang="en-IN" dirty="0"/>
              <a:t>6693 </a:t>
            </a:r>
            <a:r>
              <a:rPr lang="en-IN" dirty="0" err="1"/>
              <a:t>safestrcpy</a:t>
            </a:r>
            <a:r>
              <a:rPr lang="en-IN" dirty="0"/>
              <a:t>(</a:t>
            </a:r>
            <a:r>
              <a:rPr lang="en-IN" dirty="0" err="1"/>
              <a:t>curproc</a:t>
            </a:r>
            <a:r>
              <a:rPr lang="en-IN" dirty="0"/>
              <a:t>−&gt;name, last, </a:t>
            </a:r>
            <a:r>
              <a:rPr lang="en-IN" dirty="0" err="1"/>
              <a:t>sizeof</a:t>
            </a:r>
            <a:r>
              <a:rPr lang="en-IN" dirty="0"/>
              <a:t>(</a:t>
            </a:r>
            <a:r>
              <a:rPr lang="en-IN" dirty="0" err="1"/>
              <a:t>curproc</a:t>
            </a:r>
            <a:r>
              <a:rPr lang="en-IN" dirty="0"/>
              <a:t>−&gt;name));</a:t>
            </a:r>
          </a:p>
          <a:p>
            <a:r>
              <a:rPr lang="en-IN" dirty="0"/>
              <a:t>6694 </a:t>
            </a:r>
          </a:p>
          <a:p>
            <a:r>
              <a:rPr lang="en-IN" dirty="0"/>
              <a:t>6695 // Commit to the user image. </a:t>
            </a:r>
          </a:p>
          <a:p>
            <a:r>
              <a:rPr lang="en-IN" dirty="0"/>
              <a:t>6696 </a:t>
            </a:r>
            <a:r>
              <a:rPr lang="en-IN" dirty="0" err="1"/>
              <a:t>oldpgdir</a:t>
            </a:r>
            <a:r>
              <a:rPr lang="en-IN" dirty="0"/>
              <a:t> = </a:t>
            </a:r>
            <a:r>
              <a:rPr lang="en-IN" dirty="0" err="1"/>
              <a:t>curproc</a:t>
            </a:r>
            <a:r>
              <a:rPr lang="en-IN" dirty="0"/>
              <a:t>−&gt;</a:t>
            </a:r>
            <a:r>
              <a:rPr lang="en-IN" dirty="0" err="1"/>
              <a:t>pgdir</a:t>
            </a:r>
            <a:r>
              <a:rPr lang="en-IN" dirty="0"/>
              <a:t>; </a:t>
            </a:r>
          </a:p>
          <a:p>
            <a:r>
              <a:rPr lang="en-IN" dirty="0"/>
              <a:t>6697 </a:t>
            </a:r>
            <a:r>
              <a:rPr lang="en-IN" dirty="0" err="1"/>
              <a:t>curproc</a:t>
            </a:r>
            <a:r>
              <a:rPr lang="en-IN" dirty="0"/>
              <a:t>−&gt;</a:t>
            </a:r>
            <a:r>
              <a:rPr lang="en-IN" dirty="0" err="1"/>
              <a:t>pgdir</a:t>
            </a:r>
            <a:r>
              <a:rPr lang="en-IN" dirty="0"/>
              <a:t> = </a:t>
            </a:r>
            <a:r>
              <a:rPr lang="en-IN" dirty="0" err="1"/>
              <a:t>pgdir</a:t>
            </a:r>
            <a:r>
              <a:rPr lang="en-IN" dirty="0"/>
              <a:t>; </a:t>
            </a:r>
          </a:p>
          <a:p>
            <a:r>
              <a:rPr lang="en-IN" dirty="0"/>
              <a:t>6698 </a:t>
            </a:r>
            <a:r>
              <a:rPr lang="en-IN" dirty="0" err="1"/>
              <a:t>curproc</a:t>
            </a:r>
            <a:r>
              <a:rPr lang="en-IN" dirty="0"/>
              <a:t>−&gt;</a:t>
            </a:r>
            <a:r>
              <a:rPr lang="en-IN" dirty="0" err="1"/>
              <a:t>sz</a:t>
            </a:r>
            <a:r>
              <a:rPr lang="en-IN" dirty="0"/>
              <a:t> = </a:t>
            </a:r>
            <a:r>
              <a:rPr lang="en-IN" dirty="0" err="1"/>
              <a:t>sz</a:t>
            </a:r>
            <a:r>
              <a:rPr lang="en-IN" dirty="0"/>
              <a:t>; </a:t>
            </a:r>
          </a:p>
          <a:p>
            <a:r>
              <a:rPr lang="en-IN" dirty="0"/>
              <a:t>6699 </a:t>
            </a:r>
            <a:r>
              <a:rPr lang="en-IN" dirty="0" err="1"/>
              <a:t>curproc</a:t>
            </a:r>
            <a:r>
              <a:rPr lang="en-IN" dirty="0"/>
              <a:t>−&gt;</a:t>
            </a:r>
            <a:r>
              <a:rPr lang="en-IN" dirty="0" err="1"/>
              <a:t>tf</a:t>
            </a:r>
            <a:r>
              <a:rPr lang="en-IN" dirty="0"/>
              <a:t>−&gt;</a:t>
            </a:r>
            <a:r>
              <a:rPr lang="en-IN" dirty="0" err="1"/>
              <a:t>eip</a:t>
            </a:r>
            <a:r>
              <a:rPr lang="en-IN" dirty="0"/>
              <a:t> = </a:t>
            </a:r>
            <a:r>
              <a:rPr lang="en-IN" dirty="0" err="1"/>
              <a:t>elf.entry</a:t>
            </a:r>
            <a:r>
              <a:rPr lang="en-IN" dirty="0"/>
              <a:t>; // main </a:t>
            </a:r>
          </a:p>
          <a:p>
            <a:r>
              <a:rPr lang="en-IN" dirty="0"/>
              <a:t>6700 </a:t>
            </a:r>
            <a:r>
              <a:rPr lang="en-IN" dirty="0" err="1"/>
              <a:t>curproc</a:t>
            </a:r>
            <a:r>
              <a:rPr lang="en-IN" dirty="0"/>
              <a:t>−&gt;</a:t>
            </a:r>
            <a:r>
              <a:rPr lang="en-IN" dirty="0" err="1"/>
              <a:t>tf</a:t>
            </a:r>
            <a:r>
              <a:rPr lang="en-IN" dirty="0"/>
              <a:t>−&gt;</a:t>
            </a:r>
            <a:r>
              <a:rPr lang="en-IN" dirty="0" err="1"/>
              <a:t>esp</a:t>
            </a:r>
            <a:r>
              <a:rPr lang="en-IN" dirty="0"/>
              <a:t> = </a:t>
            </a:r>
            <a:r>
              <a:rPr lang="en-IN" dirty="0" err="1"/>
              <a:t>sp</a:t>
            </a:r>
            <a:r>
              <a:rPr lang="en-IN" dirty="0"/>
              <a:t>; </a:t>
            </a:r>
          </a:p>
          <a:p>
            <a:r>
              <a:rPr lang="en-IN" dirty="0"/>
              <a:t>6701 </a:t>
            </a:r>
            <a:r>
              <a:rPr lang="en-IN" dirty="0" err="1"/>
              <a:t>switchuvm</a:t>
            </a:r>
            <a:r>
              <a:rPr lang="en-IN" dirty="0"/>
              <a:t>(</a:t>
            </a:r>
            <a:r>
              <a:rPr lang="en-IN" dirty="0" err="1"/>
              <a:t>curproc</a:t>
            </a:r>
            <a:r>
              <a:rPr lang="en-IN" dirty="0"/>
              <a:t>); </a:t>
            </a:r>
          </a:p>
          <a:p>
            <a:r>
              <a:rPr lang="en-IN" dirty="0"/>
              <a:t>6702 </a:t>
            </a:r>
            <a:r>
              <a:rPr lang="en-IN" dirty="0" err="1"/>
              <a:t>freevm</a:t>
            </a:r>
            <a:r>
              <a:rPr lang="en-IN" dirty="0"/>
              <a:t>(</a:t>
            </a:r>
            <a:r>
              <a:rPr lang="en-IN" dirty="0" err="1"/>
              <a:t>oldpgdir</a:t>
            </a:r>
            <a:r>
              <a:rPr lang="en-IN" dirty="0"/>
              <a:t>); </a:t>
            </a:r>
          </a:p>
          <a:p>
            <a:r>
              <a:rPr lang="en-IN" dirty="0"/>
              <a:t>6703 return 0; </a:t>
            </a:r>
          </a:p>
          <a:p>
            <a:r>
              <a:rPr lang="en-IN" dirty="0"/>
              <a:t>6704 </a:t>
            </a:r>
          </a:p>
        </p:txBody>
      </p:sp>
      <p:sp>
        <p:nvSpPr>
          <p:cNvPr id="7" name="Rectangle 2">
            <a:extLst>
              <a:ext uri="{FF2B5EF4-FFF2-40B4-BE49-F238E27FC236}">
                <a16:creationId xmlns:a16="http://schemas.microsoft.com/office/drawing/2014/main" id="{C546ADB1-37FD-4DDE-9924-AD8CD71E1360}"/>
              </a:ext>
            </a:extLst>
          </p:cNvPr>
          <p:cNvSpPr txBox="1">
            <a:spLocks noChangeArrowheads="1"/>
          </p:cNvSpPr>
          <p:nvPr/>
        </p:nvSpPr>
        <p:spPr>
          <a:xfrm>
            <a:off x="145481" y="-51463"/>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Exec Xv6 Code</a:t>
            </a:r>
          </a:p>
        </p:txBody>
      </p:sp>
      <p:sp>
        <p:nvSpPr>
          <p:cNvPr id="4" name="Rectangle 3">
            <a:extLst>
              <a:ext uri="{FF2B5EF4-FFF2-40B4-BE49-F238E27FC236}">
                <a16:creationId xmlns:a16="http://schemas.microsoft.com/office/drawing/2014/main" id="{9A3566F5-572C-4C55-ADA8-E90713E1997D}"/>
              </a:ext>
            </a:extLst>
          </p:cNvPr>
          <p:cNvSpPr/>
          <p:nvPr/>
        </p:nvSpPr>
        <p:spPr>
          <a:xfrm>
            <a:off x="7583853" y="1302469"/>
            <a:ext cx="3050245" cy="2862322"/>
          </a:xfrm>
          <a:prstGeom prst="rect">
            <a:avLst/>
          </a:prstGeom>
        </p:spPr>
        <p:txBody>
          <a:bodyPr wrap="square">
            <a:spAutoFit/>
          </a:bodyPr>
          <a:lstStyle/>
          <a:p>
            <a:r>
              <a:rPr lang="en-IN" dirty="0"/>
              <a:t>6705 bad: </a:t>
            </a:r>
          </a:p>
          <a:p>
            <a:r>
              <a:rPr lang="en-IN" dirty="0"/>
              <a:t>6706 if(</a:t>
            </a:r>
            <a:r>
              <a:rPr lang="en-IN" dirty="0" err="1"/>
              <a:t>pgdir</a:t>
            </a:r>
            <a:r>
              <a:rPr lang="en-IN" dirty="0"/>
              <a:t>) </a:t>
            </a:r>
          </a:p>
          <a:p>
            <a:r>
              <a:rPr lang="en-IN" dirty="0"/>
              <a:t>6707 </a:t>
            </a:r>
            <a:r>
              <a:rPr lang="en-IN" dirty="0" err="1"/>
              <a:t>freevm</a:t>
            </a:r>
            <a:r>
              <a:rPr lang="en-IN" dirty="0"/>
              <a:t>(</a:t>
            </a:r>
            <a:r>
              <a:rPr lang="en-IN" dirty="0" err="1"/>
              <a:t>pgdir</a:t>
            </a:r>
            <a:r>
              <a:rPr lang="en-IN" dirty="0"/>
              <a:t>); </a:t>
            </a:r>
          </a:p>
          <a:p>
            <a:r>
              <a:rPr lang="en-IN" dirty="0"/>
              <a:t>6708 if(</a:t>
            </a:r>
            <a:r>
              <a:rPr lang="en-IN" dirty="0" err="1"/>
              <a:t>ip</a:t>
            </a:r>
            <a:r>
              <a:rPr lang="en-IN" dirty="0"/>
              <a:t>){ </a:t>
            </a:r>
          </a:p>
          <a:p>
            <a:r>
              <a:rPr lang="en-IN" dirty="0"/>
              <a:t>6709 </a:t>
            </a:r>
            <a:r>
              <a:rPr lang="en-IN" dirty="0" err="1"/>
              <a:t>iunlockput</a:t>
            </a:r>
            <a:r>
              <a:rPr lang="en-IN" dirty="0"/>
              <a:t>(</a:t>
            </a:r>
            <a:r>
              <a:rPr lang="en-IN" dirty="0" err="1"/>
              <a:t>ip</a:t>
            </a:r>
            <a:r>
              <a:rPr lang="en-IN" dirty="0"/>
              <a:t>); </a:t>
            </a:r>
          </a:p>
          <a:p>
            <a:r>
              <a:rPr lang="en-IN" dirty="0"/>
              <a:t>6710 </a:t>
            </a:r>
            <a:r>
              <a:rPr lang="en-IN" dirty="0" err="1"/>
              <a:t>end_op</a:t>
            </a:r>
            <a:r>
              <a:rPr lang="en-IN" dirty="0"/>
              <a:t>(); </a:t>
            </a:r>
          </a:p>
          <a:p>
            <a:r>
              <a:rPr lang="en-IN" dirty="0"/>
              <a:t>6711 } </a:t>
            </a:r>
          </a:p>
          <a:p>
            <a:r>
              <a:rPr lang="en-IN" dirty="0"/>
              <a:t>6712 return −1; </a:t>
            </a:r>
          </a:p>
          <a:p>
            <a:r>
              <a:rPr lang="en-IN" dirty="0"/>
              <a:t>6713 } </a:t>
            </a:r>
          </a:p>
          <a:p>
            <a:r>
              <a:rPr lang="en-IN" dirty="0"/>
              <a:t>6714 </a:t>
            </a:r>
          </a:p>
        </p:txBody>
      </p:sp>
    </p:spTree>
    <p:extLst>
      <p:ext uri="{BB962C8B-B14F-4D97-AF65-F5344CB8AC3E}">
        <p14:creationId xmlns:p14="http://schemas.microsoft.com/office/powerpoint/2010/main" val="126338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Rectangle 2">
            <a:extLst>
              <a:ext uri="{FF2B5EF4-FFF2-40B4-BE49-F238E27FC236}">
                <a16:creationId xmlns:a16="http://schemas.microsoft.com/office/drawing/2014/main" id="{4D2C8B10-6A60-4CA9-A8CA-639888A707BE}"/>
              </a:ext>
            </a:extLst>
          </p:cNvPr>
          <p:cNvSpPr txBox="1">
            <a:spLocks noChangeArrowheads="1"/>
          </p:cNvSpPr>
          <p:nvPr/>
        </p:nvSpPr>
        <p:spPr>
          <a:xfrm>
            <a:off x="145481" y="-51463"/>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Exec Working</a:t>
            </a:r>
          </a:p>
        </p:txBody>
      </p:sp>
      <p:sp>
        <p:nvSpPr>
          <p:cNvPr id="7" name="object 2">
            <a:extLst>
              <a:ext uri="{FF2B5EF4-FFF2-40B4-BE49-F238E27FC236}">
                <a16:creationId xmlns:a16="http://schemas.microsoft.com/office/drawing/2014/main" id="{34C11ED9-C427-4C06-81DE-379BE987302E}"/>
              </a:ext>
            </a:extLst>
          </p:cNvPr>
          <p:cNvSpPr txBox="1"/>
          <p:nvPr/>
        </p:nvSpPr>
        <p:spPr>
          <a:xfrm>
            <a:off x="145481" y="908747"/>
            <a:ext cx="11901517" cy="5039841"/>
          </a:xfrm>
          <a:prstGeom prst="rect">
            <a:avLst/>
          </a:prstGeom>
        </p:spPr>
        <p:txBody>
          <a:bodyPr vert="horz" wrap="square" lIns="0" tIns="12700" rIns="0" bIns="0" rtlCol="0">
            <a:spAutoFit/>
          </a:bodyPr>
          <a:lstStyle/>
          <a:p>
            <a:pPr marL="355600" marR="5080" indent="-342900">
              <a:spcBef>
                <a:spcPts val="100"/>
              </a:spcBef>
              <a:buFont typeface="Arial"/>
              <a:buChar char="•"/>
              <a:tabLst>
                <a:tab pos="354965" algn="l"/>
                <a:tab pos="355600" algn="l"/>
              </a:tabLst>
            </a:pPr>
            <a:r>
              <a:rPr lang="en-US" sz="2000" dirty="0"/>
              <a:t>Exec is the system call that creates the user part of an address space. It initializes the user part of an address space from a file stored in the file system. </a:t>
            </a:r>
          </a:p>
          <a:p>
            <a:pPr marL="355600" marR="5080" indent="-342900">
              <a:spcBef>
                <a:spcPts val="100"/>
              </a:spcBef>
              <a:buFont typeface="Arial"/>
              <a:buChar char="•"/>
              <a:tabLst>
                <a:tab pos="354965" algn="l"/>
                <a:tab pos="355600" algn="l"/>
              </a:tabLst>
            </a:pPr>
            <a:r>
              <a:rPr lang="en-US" sz="2000" dirty="0"/>
              <a:t>Exec (6610) opens the named binary path using </a:t>
            </a:r>
            <a:r>
              <a:rPr lang="en-US" sz="2000" dirty="0" err="1"/>
              <a:t>namei</a:t>
            </a:r>
            <a:r>
              <a:rPr lang="en-US" sz="2000" dirty="0"/>
              <a:t> (6623). Then, it reads the ELF header.</a:t>
            </a:r>
          </a:p>
          <a:p>
            <a:pPr marL="355600" marR="5080" indent="-342900">
              <a:spcBef>
                <a:spcPts val="100"/>
              </a:spcBef>
              <a:buFont typeface="Arial"/>
              <a:buChar char="•"/>
              <a:tabLst>
                <a:tab pos="354965" algn="l"/>
                <a:tab pos="355600" algn="l"/>
              </a:tabLst>
            </a:pPr>
            <a:r>
              <a:rPr lang="en-US" sz="2000" dirty="0"/>
              <a:t>Xv6 applications are described in the widely-used ELF format, defined in </a:t>
            </a:r>
            <a:r>
              <a:rPr lang="en-US" sz="2000" dirty="0" err="1"/>
              <a:t>elf.h</a:t>
            </a:r>
            <a:r>
              <a:rPr lang="en-US" sz="2000" dirty="0"/>
              <a:t>. </a:t>
            </a:r>
          </a:p>
          <a:p>
            <a:pPr marL="355600" marR="5080" indent="-342900">
              <a:spcBef>
                <a:spcPts val="100"/>
              </a:spcBef>
              <a:buFont typeface="Arial"/>
              <a:buChar char="•"/>
              <a:tabLst>
                <a:tab pos="354965" algn="l"/>
                <a:tab pos="355600" algn="l"/>
              </a:tabLst>
            </a:pPr>
            <a:r>
              <a:rPr lang="en-US" sz="2000" dirty="0"/>
              <a:t>An ELF binary consists of an ELF header, struct </a:t>
            </a:r>
            <a:r>
              <a:rPr lang="en-US" sz="2000" dirty="0" err="1"/>
              <a:t>elfhdr</a:t>
            </a:r>
            <a:r>
              <a:rPr lang="en-US" sz="2000" dirty="0"/>
              <a:t> (0905), followed by a sequence of program section headers, struct </a:t>
            </a:r>
            <a:r>
              <a:rPr lang="en-US" sz="2000" dirty="0" err="1"/>
              <a:t>proghdr</a:t>
            </a:r>
            <a:r>
              <a:rPr lang="en-US" sz="2000" dirty="0"/>
              <a:t> (0924). </a:t>
            </a:r>
          </a:p>
          <a:p>
            <a:pPr marL="355600" marR="5080" indent="-342900">
              <a:spcBef>
                <a:spcPts val="100"/>
              </a:spcBef>
              <a:buFont typeface="Arial"/>
              <a:buChar char="•"/>
              <a:tabLst>
                <a:tab pos="354965" algn="l"/>
                <a:tab pos="355600" algn="l"/>
              </a:tabLst>
            </a:pPr>
            <a:r>
              <a:rPr lang="en-US" sz="2000" dirty="0"/>
              <a:t>Each </a:t>
            </a:r>
            <a:r>
              <a:rPr lang="en-US" sz="2000" dirty="0" err="1"/>
              <a:t>proghdr</a:t>
            </a:r>
            <a:r>
              <a:rPr lang="en-US" sz="2000" dirty="0"/>
              <a:t> describes a section of the application that must be loaded into memory; xv6 programs have only one program section header, but other systems might have separate sections for instructions and data. </a:t>
            </a:r>
          </a:p>
          <a:p>
            <a:pPr marL="355600" marR="5080" indent="-342900">
              <a:spcBef>
                <a:spcPts val="100"/>
              </a:spcBef>
              <a:buFont typeface="Arial"/>
              <a:buChar char="•"/>
              <a:tabLst>
                <a:tab pos="354965" algn="l"/>
                <a:tab pos="355600" algn="l"/>
              </a:tabLst>
            </a:pPr>
            <a:r>
              <a:rPr lang="en-US" sz="2000" dirty="0"/>
              <a:t>The first step is a quick check that the file probably contains an ELF binary. </a:t>
            </a:r>
          </a:p>
          <a:p>
            <a:pPr marL="355600" marR="5080" indent="-342900">
              <a:spcBef>
                <a:spcPts val="100"/>
              </a:spcBef>
              <a:buFont typeface="Arial"/>
              <a:buChar char="•"/>
              <a:tabLst>
                <a:tab pos="354965" algn="l"/>
                <a:tab pos="355600" algn="l"/>
              </a:tabLst>
            </a:pPr>
            <a:r>
              <a:rPr lang="en-US" sz="2000" dirty="0"/>
              <a:t>An ELF binary starts with the four-byte ‘‘magic number’’ 0x7F, ’E’, ’L’, ’F’, or ELF_MAGIC (0902). </a:t>
            </a:r>
          </a:p>
          <a:p>
            <a:pPr marL="355600" marR="5080" indent="-342900">
              <a:spcBef>
                <a:spcPts val="100"/>
              </a:spcBef>
              <a:buFont typeface="Arial"/>
              <a:buChar char="•"/>
              <a:tabLst>
                <a:tab pos="354965" algn="l"/>
                <a:tab pos="355600" algn="l"/>
              </a:tabLst>
            </a:pPr>
            <a:r>
              <a:rPr lang="en-US" sz="2000" dirty="0"/>
              <a:t>If the ELF header has the right magic number, exec assumes that the binary is well-formed. Exec allocates a new page table with no user mappings with </a:t>
            </a:r>
            <a:r>
              <a:rPr lang="en-US" sz="2000" dirty="0" err="1"/>
              <a:t>setupkvm</a:t>
            </a:r>
            <a:r>
              <a:rPr lang="en-US" sz="2000" dirty="0"/>
              <a:t> (6637), allocates memory for each ELF segment with </a:t>
            </a:r>
            <a:r>
              <a:rPr lang="en-US" sz="2000" dirty="0" err="1"/>
              <a:t>allocuvm</a:t>
            </a:r>
            <a:r>
              <a:rPr lang="en-US" sz="2000" dirty="0"/>
              <a:t> (6651), and loads each segment into memory with </a:t>
            </a:r>
            <a:r>
              <a:rPr lang="en-US" sz="2000" dirty="0" err="1"/>
              <a:t>loaduvm</a:t>
            </a:r>
            <a:r>
              <a:rPr lang="en-US" sz="2000" dirty="0"/>
              <a:t> (6655). </a:t>
            </a:r>
          </a:p>
          <a:p>
            <a:pPr marL="355600" marR="5080" indent="-342900">
              <a:spcBef>
                <a:spcPts val="100"/>
              </a:spcBef>
              <a:buFont typeface="Arial"/>
              <a:buChar char="•"/>
              <a:tabLst>
                <a:tab pos="354965" algn="l"/>
                <a:tab pos="355600" algn="l"/>
              </a:tabLst>
            </a:pPr>
            <a:r>
              <a:rPr lang="en-US" sz="2000" dirty="0" err="1"/>
              <a:t>allocuvm</a:t>
            </a:r>
            <a:r>
              <a:rPr lang="en-US" sz="2000" dirty="0"/>
              <a:t> checks that the virtual addresses requested is below KERNBASE.</a:t>
            </a:r>
          </a:p>
          <a:p>
            <a:pPr marL="355600" marR="5080" indent="-342900">
              <a:spcBef>
                <a:spcPts val="100"/>
              </a:spcBef>
              <a:buFont typeface="Arial"/>
              <a:buChar char="•"/>
              <a:tabLst>
                <a:tab pos="354965" algn="l"/>
                <a:tab pos="355600" algn="l"/>
              </a:tabLst>
            </a:pPr>
            <a:r>
              <a:rPr lang="en-US" sz="2000" dirty="0" err="1"/>
              <a:t>loaduvm</a:t>
            </a:r>
            <a:r>
              <a:rPr lang="en-US" sz="2000" dirty="0"/>
              <a:t> (1903) uses </a:t>
            </a:r>
            <a:r>
              <a:rPr lang="en-US" sz="2000" dirty="0" err="1"/>
              <a:t>walkpgdir</a:t>
            </a:r>
            <a:r>
              <a:rPr lang="en-US" sz="2000" dirty="0"/>
              <a:t> to find the physical address of the allocated memory at which to write each page of the ELF segment, and </a:t>
            </a:r>
            <a:r>
              <a:rPr lang="en-US" sz="2000" dirty="0" err="1"/>
              <a:t>readi</a:t>
            </a:r>
            <a:r>
              <a:rPr lang="en-US" sz="2000" dirty="0"/>
              <a:t> to read from the file</a:t>
            </a:r>
            <a:endParaRPr sz="2000" dirty="0">
              <a:latin typeface="Arial"/>
              <a:cs typeface="Arial"/>
            </a:endParaRPr>
          </a:p>
        </p:txBody>
      </p:sp>
    </p:spTree>
    <p:extLst>
      <p:ext uri="{BB962C8B-B14F-4D97-AF65-F5344CB8AC3E}">
        <p14:creationId xmlns:p14="http://schemas.microsoft.com/office/powerpoint/2010/main" val="114466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Rectangle 2">
            <a:extLst>
              <a:ext uri="{FF2B5EF4-FFF2-40B4-BE49-F238E27FC236}">
                <a16:creationId xmlns:a16="http://schemas.microsoft.com/office/drawing/2014/main" id="{4D2C8B10-6A60-4CA9-A8CA-639888A707BE}"/>
              </a:ext>
            </a:extLst>
          </p:cNvPr>
          <p:cNvSpPr txBox="1">
            <a:spLocks noChangeArrowheads="1"/>
          </p:cNvSpPr>
          <p:nvPr/>
        </p:nvSpPr>
        <p:spPr>
          <a:xfrm>
            <a:off x="145481" y="-51463"/>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Exec Working</a:t>
            </a:r>
          </a:p>
        </p:txBody>
      </p:sp>
      <p:sp>
        <p:nvSpPr>
          <p:cNvPr id="7" name="object 2">
            <a:extLst>
              <a:ext uri="{FF2B5EF4-FFF2-40B4-BE49-F238E27FC236}">
                <a16:creationId xmlns:a16="http://schemas.microsoft.com/office/drawing/2014/main" id="{34C11ED9-C427-4C06-81DE-379BE987302E}"/>
              </a:ext>
            </a:extLst>
          </p:cNvPr>
          <p:cNvSpPr txBox="1"/>
          <p:nvPr/>
        </p:nvSpPr>
        <p:spPr>
          <a:xfrm>
            <a:off x="88135" y="1076691"/>
            <a:ext cx="11901517" cy="4167808"/>
          </a:xfrm>
          <a:prstGeom prst="rect">
            <a:avLst/>
          </a:prstGeom>
        </p:spPr>
        <p:txBody>
          <a:bodyPr vert="horz" wrap="square" lIns="0" tIns="12700" rIns="0" bIns="0" rtlCol="0">
            <a:spAutoFit/>
          </a:bodyPr>
          <a:lstStyle/>
          <a:p>
            <a:pPr marL="285750" indent="-285750">
              <a:buFont typeface="Arial" panose="020B0604020202020204" pitchFamily="34" charset="0"/>
              <a:buChar char="•"/>
            </a:pPr>
            <a:r>
              <a:rPr lang="en-IN" dirty="0"/>
              <a:t>The program section header’s </a:t>
            </a:r>
            <a:r>
              <a:rPr lang="en-IN" dirty="0" err="1"/>
              <a:t>filesz</a:t>
            </a:r>
            <a:r>
              <a:rPr lang="en-IN" dirty="0"/>
              <a:t> may be less than the </a:t>
            </a:r>
            <a:r>
              <a:rPr lang="en-IN" dirty="0" err="1"/>
              <a:t>memsz</a:t>
            </a:r>
            <a:r>
              <a:rPr lang="en-IN" dirty="0"/>
              <a:t>, indicating that the gap between them should be filled with zeroes (for C global variables) rather than read from the file. </a:t>
            </a:r>
          </a:p>
          <a:p>
            <a:pPr marL="285750" indent="-285750">
              <a:buFont typeface="Arial" panose="020B0604020202020204" pitchFamily="34" charset="0"/>
              <a:buChar char="•"/>
            </a:pPr>
            <a:r>
              <a:rPr lang="en-IN" dirty="0"/>
              <a:t>For /</a:t>
            </a:r>
            <a:r>
              <a:rPr lang="en-IN" dirty="0" err="1"/>
              <a:t>init</a:t>
            </a:r>
            <a:r>
              <a:rPr lang="en-IN" dirty="0"/>
              <a:t>, </a:t>
            </a:r>
            <a:r>
              <a:rPr lang="en-IN" dirty="0" err="1"/>
              <a:t>filesz</a:t>
            </a:r>
            <a:r>
              <a:rPr lang="en-IN" dirty="0"/>
              <a:t> is 2240 bytes and </a:t>
            </a:r>
            <a:r>
              <a:rPr lang="en-IN" dirty="0" err="1"/>
              <a:t>memsz</a:t>
            </a:r>
            <a:r>
              <a:rPr lang="en-IN" dirty="0"/>
              <a:t> is 2252 bytes, and thus </a:t>
            </a:r>
            <a:r>
              <a:rPr lang="en-IN" dirty="0" err="1"/>
              <a:t>allocuvm</a:t>
            </a:r>
            <a:r>
              <a:rPr lang="en-IN" dirty="0"/>
              <a:t> allocates enough physical memory to hold 2252 bytes, but reads only 2240bytes from the file /init. </a:t>
            </a:r>
          </a:p>
          <a:p>
            <a:pPr marL="285750" indent="-285750">
              <a:buFont typeface="Arial" panose="020B0604020202020204" pitchFamily="34" charset="0"/>
              <a:buChar char="•"/>
            </a:pPr>
            <a:r>
              <a:rPr lang="en-IN" dirty="0"/>
              <a:t>Now exec allocates and initializes the user stack. It allocates just one stack page. Exec copies the argument strings to the top of the stack one at a time, recording the pointers to them in </a:t>
            </a:r>
            <a:r>
              <a:rPr lang="en-IN" dirty="0" err="1"/>
              <a:t>ustack</a:t>
            </a:r>
            <a:r>
              <a:rPr lang="en-IN" dirty="0"/>
              <a:t>. </a:t>
            </a:r>
          </a:p>
          <a:p>
            <a:pPr marL="285750" indent="-285750">
              <a:buFont typeface="Arial" panose="020B0604020202020204" pitchFamily="34" charset="0"/>
              <a:buChar char="•"/>
            </a:pPr>
            <a:r>
              <a:rPr lang="en-IN" dirty="0"/>
              <a:t>Exec places an inaccessible page just below the stack page, so that programs that try to use more than one page will fault. This inaccessible page also allows exec to deal with arguments that are too large; in that situation, the </a:t>
            </a:r>
            <a:r>
              <a:rPr lang="en-IN" dirty="0" err="1"/>
              <a:t>copyout</a:t>
            </a:r>
            <a:r>
              <a:rPr lang="en-IN" dirty="0"/>
              <a:t>(2118) function that exec uses to copy arguments to the stack will notice that the destination page is not accessible, and will return –1. </a:t>
            </a:r>
          </a:p>
          <a:p>
            <a:pPr marL="285750" indent="-285750">
              <a:buFont typeface="Arial" panose="020B0604020202020204" pitchFamily="34" charset="0"/>
              <a:buChar char="•"/>
            </a:pPr>
            <a:r>
              <a:rPr lang="en-IN" dirty="0"/>
              <a:t>During the preparation of the new memory image, if exec detects an error like an invalid program segment, it jumps to the label bad, frees the new image, and returns –1.Exec must wait to free the old image until it is sure that the system call will succeed: if the old image is gone, the system call cannot return–1 to it. The only error cases in exec happen during the creation of the image. </a:t>
            </a:r>
          </a:p>
          <a:p>
            <a:pPr marL="285750" indent="-285750">
              <a:buFont typeface="Arial" panose="020B0604020202020204" pitchFamily="34" charset="0"/>
              <a:buChar char="•"/>
            </a:pPr>
            <a:r>
              <a:rPr lang="en-IN" dirty="0"/>
              <a:t>Once the image is complete, exec can install the new image(6701) and free the old one(6702). Finally, exec returns 0.</a:t>
            </a:r>
          </a:p>
        </p:txBody>
      </p:sp>
    </p:spTree>
    <p:extLst>
      <p:ext uri="{BB962C8B-B14F-4D97-AF65-F5344CB8AC3E}">
        <p14:creationId xmlns:p14="http://schemas.microsoft.com/office/powerpoint/2010/main" val="106363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Rectangle 2">
            <a:extLst>
              <a:ext uri="{FF2B5EF4-FFF2-40B4-BE49-F238E27FC236}">
                <a16:creationId xmlns:a16="http://schemas.microsoft.com/office/drawing/2014/main" id="{4D2C8B10-6A60-4CA9-A8CA-639888A707BE}"/>
              </a:ext>
            </a:extLst>
          </p:cNvPr>
          <p:cNvSpPr txBox="1">
            <a:spLocks noChangeArrowheads="1"/>
          </p:cNvSpPr>
          <p:nvPr/>
        </p:nvSpPr>
        <p:spPr>
          <a:xfrm>
            <a:off x="145480" y="-51463"/>
            <a:ext cx="10765175" cy="6906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Using Exec may be Risky and Complicated</a:t>
            </a:r>
          </a:p>
        </p:txBody>
      </p:sp>
      <p:sp>
        <p:nvSpPr>
          <p:cNvPr id="7" name="object 2">
            <a:extLst>
              <a:ext uri="{FF2B5EF4-FFF2-40B4-BE49-F238E27FC236}">
                <a16:creationId xmlns:a16="http://schemas.microsoft.com/office/drawing/2014/main" id="{34C11ED9-C427-4C06-81DE-379BE987302E}"/>
              </a:ext>
            </a:extLst>
          </p:cNvPr>
          <p:cNvSpPr txBox="1"/>
          <p:nvPr/>
        </p:nvSpPr>
        <p:spPr>
          <a:xfrm>
            <a:off x="88136" y="1206596"/>
            <a:ext cx="11834576" cy="4444807"/>
          </a:xfrm>
          <a:prstGeom prst="rect">
            <a:avLst/>
          </a:prstGeom>
        </p:spPr>
        <p:txBody>
          <a:bodyPr vert="horz" wrap="square" lIns="0" tIns="12700" rIns="0" bIns="0" rtlCol="0">
            <a:spAutoFit/>
          </a:bodyPr>
          <a:lstStyle/>
          <a:p>
            <a:pPr marL="285750" indent="-285750" algn="just">
              <a:buFont typeface="Arial" panose="020B0604020202020204" pitchFamily="34" charset="0"/>
              <a:buChar char="•"/>
            </a:pPr>
            <a:r>
              <a:rPr lang="en-IN" dirty="0"/>
              <a:t>Exec loads bytes from the ELF file into memory at addresses specified by the ELF file. </a:t>
            </a:r>
          </a:p>
          <a:p>
            <a:pPr marL="285750" indent="-285750" algn="just">
              <a:buFont typeface="Arial" panose="020B0604020202020204" pitchFamily="34" charset="0"/>
              <a:buChar char="•"/>
            </a:pPr>
            <a:r>
              <a:rPr lang="en-IN" dirty="0"/>
              <a:t>Users or processes can place whatever addresses they want int o an ELF file. </a:t>
            </a:r>
          </a:p>
          <a:p>
            <a:pPr marL="285750" indent="-285750" algn="just">
              <a:buFont typeface="Arial" panose="020B0604020202020204" pitchFamily="34" charset="0"/>
              <a:buChar char="•"/>
            </a:pPr>
            <a:r>
              <a:rPr lang="en-IN" dirty="0"/>
              <a:t>Thus exec is risky, because the addresses in the ELF file may refer to the kernel, accidentally or on purpose. </a:t>
            </a:r>
          </a:p>
          <a:p>
            <a:pPr marL="285750" indent="-285750" algn="just">
              <a:buFont typeface="Arial" panose="020B0604020202020204" pitchFamily="34" charset="0"/>
              <a:buChar char="•"/>
            </a:pPr>
            <a:r>
              <a:rPr lang="en-US" dirty="0"/>
              <a:t>Notice that when exec copies the program segments, it makes sure that the data being loaded into memory fits in the declared size </a:t>
            </a:r>
            <a:r>
              <a:rPr lang="en-US" dirty="0" err="1"/>
              <a:t>ph.memsz</a:t>
            </a:r>
            <a:r>
              <a:rPr lang="en-US" dirty="0"/>
              <a:t> (5069-5070). </a:t>
            </a:r>
          </a:p>
          <a:p>
            <a:pPr marL="285750" indent="-285750" algn="just">
              <a:buFont typeface="Arial" panose="020B0604020202020204" pitchFamily="34" charset="0"/>
              <a:buChar char="•"/>
            </a:pPr>
            <a:r>
              <a:rPr lang="en-US" dirty="0"/>
              <a:t>Without this check, a malformed ELF binary could cause exec to write past the end of the allocated memory image, causing memory corruption and making the operating system unstable. </a:t>
            </a:r>
          </a:p>
          <a:p>
            <a:pPr marL="285750" indent="-285750" algn="just">
              <a:buFont typeface="Arial" panose="020B0604020202020204" pitchFamily="34" charset="0"/>
              <a:buChar char="•"/>
            </a:pPr>
            <a:r>
              <a:rPr lang="en-US" dirty="0"/>
              <a:t>The boot sector neglected this check both to reduce code size and because not checking doesn’t change the failure mode: either way the machine doesn’t boot if given a bad ELF image. In contrast, in exec this check is the difference between making one process fail and making the entire system fail.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Exec is the most complicated code in xv6 in and in most operating systems. It involves pointer translation (in </a:t>
            </a:r>
            <a:r>
              <a:rPr lang="en-US" dirty="0" err="1"/>
              <a:t>sys_exec</a:t>
            </a:r>
            <a:r>
              <a:rPr lang="en-US" dirty="0"/>
              <a:t> too), many error cases, and must replace one running process with another. Real world operating systems have even more complicated exec implementations. They handle shell scripts more complicated ELF binaries, and even multiple binary formats. </a:t>
            </a: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316326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Rectangle 2">
            <a:extLst>
              <a:ext uri="{FF2B5EF4-FFF2-40B4-BE49-F238E27FC236}">
                <a16:creationId xmlns:a16="http://schemas.microsoft.com/office/drawing/2014/main" id="{4D2C8B10-6A60-4CA9-A8CA-639888A707BE}"/>
              </a:ext>
            </a:extLst>
          </p:cNvPr>
          <p:cNvSpPr txBox="1">
            <a:spLocks noChangeArrowheads="1"/>
          </p:cNvSpPr>
          <p:nvPr/>
        </p:nvSpPr>
        <p:spPr>
          <a:xfrm>
            <a:off x="88135" y="85173"/>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The Shell</a:t>
            </a:r>
          </a:p>
        </p:txBody>
      </p:sp>
      <p:sp>
        <p:nvSpPr>
          <p:cNvPr id="7" name="object 2">
            <a:extLst>
              <a:ext uri="{FF2B5EF4-FFF2-40B4-BE49-F238E27FC236}">
                <a16:creationId xmlns:a16="http://schemas.microsoft.com/office/drawing/2014/main" id="{34C11ED9-C427-4C06-81DE-379BE987302E}"/>
              </a:ext>
            </a:extLst>
          </p:cNvPr>
          <p:cNvSpPr txBox="1"/>
          <p:nvPr/>
        </p:nvSpPr>
        <p:spPr>
          <a:xfrm>
            <a:off x="164584" y="1076691"/>
            <a:ext cx="11162873" cy="5247590"/>
          </a:xfrm>
          <a:prstGeom prst="rect">
            <a:avLst/>
          </a:prstGeom>
        </p:spPr>
        <p:txBody>
          <a:bodyPr vert="horz" wrap="square" lIns="0" tIns="12700" rIns="0" bIns="0" rtlCol="0">
            <a:spAutoFit/>
          </a:bodyPr>
          <a:lstStyle/>
          <a:p>
            <a:pPr marL="355600" marR="5080" indent="-342900" algn="just">
              <a:spcBef>
                <a:spcPts val="100"/>
              </a:spcBef>
              <a:buFont typeface="Arial"/>
              <a:buChar char="•"/>
              <a:tabLst>
                <a:tab pos="354965" algn="l"/>
                <a:tab pos="355600" algn="l"/>
              </a:tabLst>
            </a:pPr>
            <a:r>
              <a:rPr lang="en-US" sz="2400" dirty="0"/>
              <a:t>The Shell acts as an interface between the User / User Applications and the Kernel.</a:t>
            </a:r>
          </a:p>
          <a:p>
            <a:pPr marL="355600" marR="5080" indent="-342900" algn="just">
              <a:spcBef>
                <a:spcPts val="100"/>
              </a:spcBef>
              <a:buFont typeface="Arial"/>
              <a:buChar char="•"/>
              <a:tabLst>
                <a:tab pos="354965" algn="l"/>
                <a:tab pos="355600" algn="l"/>
              </a:tabLst>
            </a:pPr>
            <a:r>
              <a:rPr lang="en-US" sz="2400" dirty="0"/>
              <a:t>The shell is both a command interpreter and a programming language. It is also a process that creates an environment to work in. </a:t>
            </a:r>
          </a:p>
          <a:p>
            <a:pPr marL="355600" marR="5080" indent="-342900" algn="just">
              <a:spcBef>
                <a:spcPts val="100"/>
              </a:spcBef>
              <a:buFont typeface="Arial"/>
              <a:buChar char="•"/>
              <a:tabLst>
                <a:tab pos="354965" algn="l"/>
                <a:tab pos="355600" algn="l"/>
              </a:tabLst>
            </a:pPr>
            <a:r>
              <a:rPr lang="en-US" sz="2400" dirty="0"/>
              <a:t>The shell reads a command line from its standard input and interprets it according to a fixed set of rules. The standard input and standard output file descriptors for the login shell are usually the terminal on which the user logs in. </a:t>
            </a:r>
          </a:p>
          <a:p>
            <a:pPr marL="355600" marR="5080" indent="-342900" algn="just">
              <a:spcBef>
                <a:spcPts val="100"/>
              </a:spcBef>
              <a:buFont typeface="Arial"/>
              <a:buChar char="•"/>
              <a:tabLst>
                <a:tab pos="354965" algn="l"/>
                <a:tab pos="355600" algn="l"/>
              </a:tabLst>
            </a:pPr>
            <a:r>
              <a:rPr lang="en-US" sz="2400" dirty="0"/>
              <a:t>If the shell recognizes the input string as a built-in command (for example, commands cd, for, while and others), it executes the command internally without creating new processes; otherwise, it assumes the command is the name of an executable file.</a:t>
            </a:r>
          </a:p>
          <a:p>
            <a:pPr marL="355600" marR="5080" indent="-342900" algn="just">
              <a:spcBef>
                <a:spcPts val="100"/>
              </a:spcBef>
              <a:buFont typeface="Arial"/>
              <a:buChar char="•"/>
              <a:tabLst>
                <a:tab pos="354965" algn="l"/>
                <a:tab pos="355600" algn="l"/>
              </a:tabLst>
            </a:pPr>
            <a:r>
              <a:rPr lang="en-US" sz="2400" dirty="0"/>
              <a:t>The simplest command lines contain a program name and some parameters, such as who, grep —n, Is —l The shell forks and creates a child process, which execs the program that the user specified on the command line. </a:t>
            </a:r>
          </a:p>
          <a:p>
            <a:pPr marL="355600" marR="5080" indent="-342900" algn="just">
              <a:spcBef>
                <a:spcPts val="100"/>
              </a:spcBef>
              <a:buFont typeface="Arial"/>
              <a:buChar char="•"/>
              <a:tabLst>
                <a:tab pos="354965" algn="l"/>
                <a:tab pos="355600" algn="l"/>
              </a:tabLst>
            </a:pPr>
            <a:r>
              <a:rPr lang="en-US" sz="2400" dirty="0"/>
              <a:t>The parent process, the shell that the user is using, waits until the child process exits from the command and then loops back to read the next command.</a:t>
            </a:r>
            <a:endParaRPr sz="2400" dirty="0">
              <a:latin typeface="Arial"/>
              <a:cs typeface="Arial"/>
            </a:endParaRPr>
          </a:p>
        </p:txBody>
      </p:sp>
    </p:spTree>
    <p:extLst>
      <p:ext uri="{BB962C8B-B14F-4D97-AF65-F5344CB8AC3E}">
        <p14:creationId xmlns:p14="http://schemas.microsoft.com/office/powerpoint/2010/main" val="209229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F706AF77-3DCE-4D6F-9B48-686354AC370F}"/>
              </a:ext>
            </a:extLst>
          </p:cNvPr>
          <p:cNvSpPr txBox="1"/>
          <p:nvPr/>
        </p:nvSpPr>
        <p:spPr>
          <a:xfrm>
            <a:off x="358464" y="944940"/>
            <a:ext cx="11143146" cy="3785652"/>
          </a:xfrm>
          <a:prstGeom prst="rect">
            <a:avLst/>
          </a:prstGeom>
          <a:noFill/>
        </p:spPr>
        <p:txBody>
          <a:bodyPr wrap="square">
            <a:spAutoFit/>
          </a:bodyPr>
          <a:lstStyle/>
          <a:p>
            <a:pPr marL="342900" indent="-342900" algn="just">
              <a:buFont typeface="Arial" panose="020B0604020202020204" pitchFamily="34" charset="0"/>
              <a:buChar char="•"/>
            </a:pPr>
            <a:r>
              <a:rPr lang="en-US" sz="2400" dirty="0"/>
              <a:t>UNIX Operating System offers a variety of shells for you to choose from. Over time, shells have become more powerful by the progressive addition of new features. The shells we consider in this text can be grouped into two categories</a:t>
            </a:r>
          </a:p>
          <a:p>
            <a:pPr marL="800100" lvl="1" indent="-342900" algn="just">
              <a:buFont typeface="Arial" panose="020B0604020202020204" pitchFamily="34" charset="0"/>
              <a:buChar char="•"/>
            </a:pPr>
            <a:r>
              <a:rPr lang="en-US" sz="2400" dirty="0"/>
              <a:t>The Bourne family comprising the Bourne shell (/bin/</a:t>
            </a:r>
            <a:r>
              <a:rPr lang="en-US" sz="2400" dirty="0" err="1"/>
              <a:t>sh</a:t>
            </a:r>
            <a:r>
              <a:rPr lang="en-US" sz="2400" dirty="0"/>
              <a:t>) and its derivatives—the Korn shell (/bin/</a:t>
            </a:r>
            <a:r>
              <a:rPr lang="en-US" sz="2400" dirty="0" err="1"/>
              <a:t>ksh</a:t>
            </a:r>
            <a:r>
              <a:rPr lang="en-US" sz="2400" dirty="0"/>
              <a:t>) and Bash (/bin/bash). </a:t>
            </a:r>
          </a:p>
          <a:p>
            <a:pPr marL="800100" lvl="1" indent="-342900" algn="just">
              <a:buFont typeface="Arial" panose="020B0604020202020204" pitchFamily="34" charset="0"/>
              <a:buChar char="•"/>
            </a:pPr>
            <a:r>
              <a:rPr lang="en-US" sz="2400" dirty="0"/>
              <a:t>The C Shell (/bin/</a:t>
            </a:r>
            <a:r>
              <a:rPr lang="en-US" sz="2400" dirty="0" err="1"/>
              <a:t>csh</a:t>
            </a:r>
            <a:r>
              <a:rPr lang="en-US" sz="2400" dirty="0"/>
              <a:t>) and its derivative, </a:t>
            </a:r>
            <a:r>
              <a:rPr lang="en-US" sz="2400" dirty="0" err="1"/>
              <a:t>Tcsh</a:t>
            </a:r>
            <a:r>
              <a:rPr lang="en-US" sz="2400" dirty="0"/>
              <a:t> (/bin/</a:t>
            </a:r>
            <a:r>
              <a:rPr lang="en-US" sz="2400" dirty="0" err="1"/>
              <a:t>tcsh</a:t>
            </a:r>
            <a:r>
              <a:rPr lang="en-US" sz="2400" dirty="0"/>
              <a:t>).</a:t>
            </a:r>
          </a:p>
          <a:p>
            <a:pPr marL="342900" indent="-342900" algn="just">
              <a:buFont typeface="Arial" panose="020B0604020202020204" pitchFamily="34" charset="0"/>
              <a:buChar char="•"/>
            </a:pPr>
            <a:r>
              <a:rPr lang="en-IN" sz="2400" dirty="0"/>
              <a:t>The shell’s own </a:t>
            </a:r>
            <a:r>
              <a:rPr lang="en-US" sz="2400" dirty="0"/>
              <a:t>pathname is stored in SHELL, but its PID is stored in a special “variable”, $$. </a:t>
            </a:r>
          </a:p>
          <a:p>
            <a:pPr marL="342900" indent="-342900" algn="just">
              <a:buFont typeface="Arial" panose="020B0604020202020204" pitchFamily="34" charset="0"/>
              <a:buChar char="•"/>
            </a:pPr>
            <a:r>
              <a:rPr lang="en-US" sz="2400" dirty="0"/>
              <a:t>To know the PID of your current shell, type $ echo $$</a:t>
            </a:r>
          </a:p>
          <a:p>
            <a:pPr marL="342900" indent="-342900" algn="just">
              <a:buFont typeface="Arial" panose="020B0604020202020204" pitchFamily="34" charset="0"/>
              <a:buChar char="•"/>
            </a:pPr>
            <a:endParaRPr lang="en-US" sz="2400" dirty="0"/>
          </a:p>
        </p:txBody>
      </p:sp>
      <p:sp>
        <p:nvSpPr>
          <p:cNvPr id="5" name="Rectangle 2">
            <a:extLst>
              <a:ext uri="{FF2B5EF4-FFF2-40B4-BE49-F238E27FC236}">
                <a16:creationId xmlns:a16="http://schemas.microsoft.com/office/drawing/2014/main" id="{4D2C8B10-6A60-4CA9-A8CA-639888A707BE}"/>
              </a:ext>
            </a:extLst>
          </p:cNvPr>
          <p:cNvSpPr txBox="1">
            <a:spLocks noChangeArrowheads="1"/>
          </p:cNvSpPr>
          <p:nvPr/>
        </p:nvSpPr>
        <p:spPr>
          <a:xfrm>
            <a:off x="145481" y="-51463"/>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The Shell </a:t>
            </a:r>
            <a:r>
              <a:rPr lang="en-US" altLang="en-US" sz="4800" b="1" dirty="0" err="1">
                <a:solidFill>
                  <a:srgbClr val="C00000"/>
                </a:solidFill>
                <a:latin typeface="+mn-lt"/>
              </a:rPr>
              <a:t>Contd</a:t>
            </a:r>
            <a:r>
              <a:rPr lang="en-US" altLang="en-US" sz="4800" b="1" dirty="0">
                <a:solidFill>
                  <a:srgbClr val="C00000"/>
                </a:solidFill>
                <a:latin typeface="+mn-lt"/>
              </a:rPr>
              <a:t>…</a:t>
            </a:r>
          </a:p>
        </p:txBody>
      </p:sp>
    </p:spTree>
    <p:extLst>
      <p:ext uri="{BB962C8B-B14F-4D97-AF65-F5344CB8AC3E}">
        <p14:creationId xmlns:p14="http://schemas.microsoft.com/office/powerpoint/2010/main" val="1868738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F706AF77-3DCE-4D6F-9B48-686354AC370F}"/>
              </a:ext>
            </a:extLst>
          </p:cNvPr>
          <p:cNvSpPr txBox="1"/>
          <p:nvPr/>
        </p:nvSpPr>
        <p:spPr>
          <a:xfrm>
            <a:off x="358464" y="944940"/>
            <a:ext cx="11143146" cy="5632311"/>
          </a:xfrm>
          <a:prstGeom prst="rect">
            <a:avLst/>
          </a:prstGeom>
          <a:noFill/>
        </p:spPr>
        <p:txBody>
          <a:bodyPr wrap="square">
            <a:spAutoFit/>
          </a:bodyPr>
          <a:lstStyle/>
          <a:p>
            <a:pPr marL="342900" indent="-342900" algn="just">
              <a:buFont typeface="Arial" panose="020B0604020202020204" pitchFamily="34" charset="0"/>
              <a:buChar char="•"/>
            </a:pPr>
            <a:r>
              <a:rPr lang="en-US" sz="2400" b="1" dirty="0"/>
              <a:t>Parsing:</a:t>
            </a:r>
            <a:r>
              <a:rPr lang="en-US" sz="2400" dirty="0"/>
              <a:t> The shell first breaks up the command line into words using spaces and tabs as delimiters, unless quoted. All consecutive occurrences of a space or tab are replaced here with a single space. </a:t>
            </a:r>
          </a:p>
          <a:p>
            <a:pPr marL="342900" indent="-342900" algn="just">
              <a:buFont typeface="Arial" panose="020B0604020202020204" pitchFamily="34" charset="0"/>
              <a:buChar char="•"/>
            </a:pPr>
            <a:r>
              <a:rPr lang="en-US" sz="2400" b="1" dirty="0"/>
              <a:t>Variable evaluation:</a:t>
            </a:r>
            <a:r>
              <a:rPr lang="en-US" sz="2400" dirty="0"/>
              <a:t> All words preceded by a $ are evaluated as variables, unless quoted or escaped.</a:t>
            </a:r>
          </a:p>
          <a:p>
            <a:pPr marL="342900" indent="-342900" algn="just">
              <a:buFont typeface="Arial" panose="020B0604020202020204" pitchFamily="34" charset="0"/>
              <a:buChar char="•"/>
            </a:pPr>
            <a:r>
              <a:rPr lang="en-US" sz="2400" b="1" dirty="0"/>
              <a:t>Command substitution:</a:t>
            </a:r>
            <a:r>
              <a:rPr lang="en-US" sz="2400" dirty="0"/>
              <a:t> Any command surrounded by backquotes is executed by the shell, which then replaces the standard output of the command in the command line.</a:t>
            </a:r>
          </a:p>
          <a:p>
            <a:pPr marL="342900" indent="-342900" algn="just">
              <a:buFont typeface="Arial" panose="020B0604020202020204" pitchFamily="34" charset="0"/>
              <a:buChar char="•"/>
            </a:pPr>
            <a:r>
              <a:rPr lang="en-US" sz="2400" b="1" dirty="0"/>
              <a:t>Redirection:</a:t>
            </a:r>
            <a:r>
              <a:rPr lang="en-US" sz="2400" dirty="0"/>
              <a:t> The shell then looks for the characters &gt;, &gt; to open the files they point to. </a:t>
            </a:r>
          </a:p>
          <a:p>
            <a:pPr marL="342900" indent="-342900" algn="just">
              <a:buFont typeface="Arial" panose="020B0604020202020204" pitchFamily="34" charset="0"/>
              <a:buChar char="•"/>
            </a:pPr>
            <a:r>
              <a:rPr lang="en-US" sz="2400" b="1" dirty="0"/>
              <a:t>Wild-card interpretation:</a:t>
            </a:r>
            <a:r>
              <a:rPr lang="en-US" sz="2400" dirty="0"/>
              <a:t> The shell finally scans the command line for wild cards (the characters *, ?, [ and ]). Any word containing a wild card is replaced with a sorted list of filenames that match the pattern. The list of these filenames then forms the arguments to the command.</a:t>
            </a:r>
          </a:p>
          <a:p>
            <a:pPr marL="342900" indent="-342900" algn="just">
              <a:buFont typeface="Arial" panose="020B0604020202020204" pitchFamily="34" charset="0"/>
              <a:buChar char="•"/>
            </a:pPr>
            <a:r>
              <a:rPr lang="en-US" sz="2400" b="1" dirty="0"/>
              <a:t>PATH evaluation:</a:t>
            </a:r>
            <a:r>
              <a:rPr lang="en-US" sz="2400" dirty="0"/>
              <a:t> The shell finally looks for the PATH variable to determine the sequence of directories it has to search in order to hunt for the command.</a:t>
            </a:r>
          </a:p>
        </p:txBody>
      </p:sp>
      <p:sp>
        <p:nvSpPr>
          <p:cNvPr id="5" name="Rectangle 2">
            <a:extLst>
              <a:ext uri="{FF2B5EF4-FFF2-40B4-BE49-F238E27FC236}">
                <a16:creationId xmlns:a16="http://schemas.microsoft.com/office/drawing/2014/main" id="{4D2C8B10-6A60-4CA9-A8CA-639888A707BE}"/>
              </a:ext>
            </a:extLst>
          </p:cNvPr>
          <p:cNvSpPr txBox="1">
            <a:spLocks noChangeArrowheads="1"/>
          </p:cNvSpPr>
          <p:nvPr/>
        </p:nvSpPr>
        <p:spPr>
          <a:xfrm>
            <a:off x="145481" y="-51463"/>
            <a:ext cx="10801480"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Shell Commands - Sequence of Steps</a:t>
            </a:r>
          </a:p>
        </p:txBody>
      </p:sp>
    </p:spTree>
    <p:extLst>
      <p:ext uri="{BB962C8B-B14F-4D97-AF65-F5344CB8AC3E}">
        <p14:creationId xmlns:p14="http://schemas.microsoft.com/office/powerpoint/2010/main" val="1239893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F706AF77-3DCE-4D6F-9B48-686354AC370F}"/>
              </a:ext>
            </a:extLst>
          </p:cNvPr>
          <p:cNvSpPr txBox="1"/>
          <p:nvPr/>
        </p:nvSpPr>
        <p:spPr>
          <a:xfrm>
            <a:off x="278242" y="758618"/>
            <a:ext cx="11143146" cy="5632311"/>
          </a:xfrm>
          <a:prstGeom prst="rect">
            <a:avLst/>
          </a:prstGeom>
          <a:noFill/>
        </p:spPr>
        <p:txBody>
          <a:bodyPr wrap="square">
            <a:spAutoFit/>
          </a:bodyPr>
          <a:lstStyle/>
          <a:p>
            <a:pPr marL="342900" indent="-342900" algn="just">
              <a:buFont typeface="Arial" panose="020B0604020202020204" pitchFamily="34" charset="0"/>
              <a:buChar char="•"/>
            </a:pPr>
            <a:r>
              <a:rPr lang="en-US" sz="2400" dirty="0"/>
              <a:t>The PPID of every login shell is always 1. This is the </a:t>
            </a:r>
            <a:r>
              <a:rPr lang="en-US" sz="2400" dirty="0" err="1"/>
              <a:t>init</a:t>
            </a:r>
            <a:r>
              <a:rPr lang="en-US" sz="2400" dirty="0"/>
              <a:t> process: the second process of the system. </a:t>
            </a:r>
          </a:p>
          <a:p>
            <a:pPr marL="342900" indent="-342900" algn="just">
              <a:buFont typeface="Arial" panose="020B0604020202020204" pitchFamily="34" charset="0"/>
              <a:buChar char="•"/>
            </a:pPr>
            <a:r>
              <a:rPr lang="en-US" sz="2400" dirty="0" err="1"/>
              <a:t>init</a:t>
            </a:r>
            <a:r>
              <a:rPr lang="en-US" sz="2400" dirty="0"/>
              <a:t> is a very important process and, apart from being the parent of users’ shells, it is also responsible for giving birth to every service that’s running in the system—like printing, mail, Web, and so on.</a:t>
            </a:r>
          </a:p>
          <a:p>
            <a:pPr marL="342900" indent="-342900" algn="just">
              <a:buFont typeface="Arial" panose="020B0604020202020204" pitchFamily="34" charset="0"/>
              <a:buChar char="•"/>
            </a:pPr>
            <a:r>
              <a:rPr lang="en-US" sz="2400" dirty="0"/>
              <a:t>Even though no one may be using the system, a number of system processes keep running all the time. </a:t>
            </a:r>
          </a:p>
          <a:p>
            <a:pPr marL="342900" indent="-342900" algn="just">
              <a:buFont typeface="Arial" panose="020B0604020202020204" pitchFamily="34" charset="0"/>
              <a:buChar char="•"/>
            </a:pPr>
            <a:r>
              <a:rPr lang="en-US" sz="2400" dirty="0"/>
              <a:t>They are spawned during system startup by </a:t>
            </a:r>
            <a:r>
              <a:rPr lang="en-US" sz="2400" dirty="0" err="1"/>
              <a:t>init</a:t>
            </a:r>
            <a:r>
              <a:rPr lang="en-US" sz="2400" dirty="0"/>
              <a:t> (PID 1), the parent of the login shell. The </a:t>
            </a:r>
            <a:r>
              <a:rPr lang="en-US" sz="2400" dirty="0" err="1"/>
              <a:t>ps</a:t>
            </a:r>
            <a:r>
              <a:rPr lang="en-US" sz="2400" dirty="0"/>
              <a:t> -e command lists them all.</a:t>
            </a:r>
          </a:p>
          <a:p>
            <a:pPr marL="342900" indent="-342900" algn="just">
              <a:buFont typeface="Arial" panose="020B0604020202020204" pitchFamily="34" charset="0"/>
              <a:buChar char="•"/>
            </a:pPr>
            <a:r>
              <a:rPr lang="en-US" sz="2400" dirty="0"/>
              <a:t>System processes that have no controlling terminal are easily identified by the ? in the TTY column. </a:t>
            </a:r>
          </a:p>
          <a:p>
            <a:pPr marL="342900" indent="-342900" algn="just">
              <a:buFont typeface="Arial" panose="020B0604020202020204" pitchFamily="34" charset="0"/>
              <a:buChar char="•"/>
            </a:pPr>
            <a:r>
              <a:rPr lang="en-US" sz="2400" dirty="0"/>
              <a:t>A process that is disassociated from the terminal can neither write to the terminal nor read from it. Such processes are also known as daemons. Many of these daemons are actually sleeping (a process state) and wake up only when they receive input.</a:t>
            </a:r>
          </a:p>
          <a:p>
            <a:pPr marL="342900" indent="-342900" algn="just">
              <a:buFont typeface="Arial" panose="020B0604020202020204" pitchFamily="34" charset="0"/>
              <a:buChar char="•"/>
            </a:pPr>
            <a:r>
              <a:rPr lang="en-IN" sz="2400" dirty="0"/>
              <a:t>Examples of Daemons are: </a:t>
            </a:r>
            <a:r>
              <a:rPr lang="en-IN" sz="2400" dirty="0" err="1"/>
              <a:t>lpsched</a:t>
            </a:r>
            <a:r>
              <a:rPr lang="en-IN" sz="2400" dirty="0"/>
              <a:t>, </a:t>
            </a:r>
            <a:r>
              <a:rPr lang="en-IN" sz="2400" dirty="0" err="1"/>
              <a:t>sendmail</a:t>
            </a:r>
            <a:r>
              <a:rPr lang="en-IN" sz="2400" dirty="0"/>
              <a:t>, </a:t>
            </a:r>
            <a:r>
              <a:rPr lang="en-IN" sz="2400" dirty="0" err="1"/>
              <a:t>inetd</a:t>
            </a:r>
            <a:r>
              <a:rPr lang="en-IN" sz="2400" dirty="0"/>
              <a:t> etc.</a:t>
            </a:r>
          </a:p>
        </p:txBody>
      </p:sp>
      <p:sp>
        <p:nvSpPr>
          <p:cNvPr id="4" name="Rectangle 2">
            <a:extLst>
              <a:ext uri="{FF2B5EF4-FFF2-40B4-BE49-F238E27FC236}">
                <a16:creationId xmlns:a16="http://schemas.microsoft.com/office/drawing/2014/main" id="{4E282ACF-B55B-4BAA-8A8C-486DC0BE64F0}"/>
              </a:ext>
            </a:extLst>
          </p:cNvPr>
          <p:cNvSpPr txBox="1">
            <a:spLocks noChangeArrowheads="1"/>
          </p:cNvSpPr>
          <p:nvPr/>
        </p:nvSpPr>
        <p:spPr>
          <a:xfrm>
            <a:off x="145481" y="-51463"/>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Init Process</a:t>
            </a:r>
          </a:p>
        </p:txBody>
      </p:sp>
    </p:spTree>
    <p:extLst>
      <p:ext uri="{BB962C8B-B14F-4D97-AF65-F5344CB8AC3E}">
        <p14:creationId xmlns:p14="http://schemas.microsoft.com/office/powerpoint/2010/main" val="1519843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B1065F5C-7F64-4FF2-A159-B7C406004DE8}"/>
              </a:ext>
            </a:extLst>
          </p:cNvPr>
          <p:cNvSpPr txBox="1"/>
          <p:nvPr/>
        </p:nvSpPr>
        <p:spPr>
          <a:xfrm>
            <a:off x="196452" y="1094653"/>
            <a:ext cx="11799095" cy="4154984"/>
          </a:xfrm>
          <a:prstGeom prst="rect">
            <a:avLst/>
          </a:prstGeom>
          <a:noFill/>
        </p:spPr>
        <p:txBody>
          <a:bodyPr wrap="square">
            <a:spAutoFit/>
          </a:bodyPr>
          <a:lstStyle/>
          <a:p>
            <a:pPr marL="342900" indent="-342900">
              <a:buFont typeface="Arial" panose="020B0604020202020204" pitchFamily="34" charset="0"/>
              <a:buChar char="•"/>
            </a:pPr>
            <a:r>
              <a:rPr lang="en-US" sz="2400" dirty="0"/>
              <a:t>To initialize a system from an inactive state, an administrator goes through a "bootstrap" sequence: The administrator "boots" the system. Boot procedures vary according to machine type, but the goal is common to all machines.</a:t>
            </a:r>
          </a:p>
          <a:p>
            <a:pPr marL="342900" indent="-342900">
              <a:buFont typeface="Arial" panose="020B0604020202020204" pitchFamily="34" charset="0"/>
              <a:buChar char="•"/>
            </a:pPr>
            <a:r>
              <a:rPr lang="en-US" sz="2400" dirty="0"/>
              <a:t>The </a:t>
            </a:r>
            <a:r>
              <a:rPr lang="en-US" sz="2400" dirty="0" err="1"/>
              <a:t>init</a:t>
            </a:r>
            <a:r>
              <a:rPr lang="en-US" sz="2400" dirty="0"/>
              <a:t> process is a process dispatcher, spawning processes that allow users to log in to the system, among others. </a:t>
            </a:r>
          </a:p>
          <a:p>
            <a:pPr marL="342900" indent="-342900">
              <a:buFont typeface="Arial" panose="020B0604020202020204" pitchFamily="34" charset="0"/>
              <a:buChar char="•"/>
            </a:pPr>
            <a:r>
              <a:rPr lang="en-US" sz="2400" dirty="0"/>
              <a:t>Init reads the file "</a:t>
            </a:r>
            <a:r>
              <a:rPr lang="en-US" sz="2400" dirty="0" err="1"/>
              <a:t>tetchnittab</a:t>
            </a:r>
            <a:r>
              <a:rPr lang="en-US" sz="2400" dirty="0"/>
              <a:t>" for instructions about which processes to spawn. </a:t>
            </a:r>
          </a:p>
          <a:p>
            <a:pPr marL="342900" indent="-342900">
              <a:buFont typeface="Arial" panose="020B0604020202020204" pitchFamily="34" charset="0"/>
              <a:buChar char="•"/>
            </a:pPr>
            <a:r>
              <a:rPr lang="en-US" sz="2400" dirty="0"/>
              <a:t>The file "/</a:t>
            </a:r>
            <a:r>
              <a:rPr lang="en-US" sz="2400" dirty="0" err="1"/>
              <a:t>etc</a:t>
            </a:r>
            <a:r>
              <a:rPr lang="en-US" sz="2400" dirty="0"/>
              <a:t>/</a:t>
            </a:r>
            <a:r>
              <a:rPr lang="en-US" sz="2400" dirty="0" err="1"/>
              <a:t>inittab</a:t>
            </a:r>
            <a:r>
              <a:rPr lang="en-US" sz="2400" dirty="0"/>
              <a:t>" contains lines that contain an "id," a state identifier (single user, multi-user, etc.), an "action" and a program specification. </a:t>
            </a:r>
          </a:p>
          <a:p>
            <a:pPr marL="342900" indent="-342900">
              <a:buFont typeface="Arial" panose="020B0604020202020204" pitchFamily="34" charset="0"/>
              <a:buChar char="•"/>
            </a:pPr>
            <a:r>
              <a:rPr lang="en-US" sz="2400" dirty="0"/>
              <a:t>Init reads the file and, if the state in which it was invoked matches the state identifier of a line, creates a process that executes the given program specification</a:t>
            </a:r>
          </a:p>
          <a:p>
            <a:endParaRPr lang="en-US" sz="2400" dirty="0"/>
          </a:p>
        </p:txBody>
      </p:sp>
      <p:sp>
        <p:nvSpPr>
          <p:cNvPr id="7" name="Rectangle 2">
            <a:extLst>
              <a:ext uri="{FF2B5EF4-FFF2-40B4-BE49-F238E27FC236}">
                <a16:creationId xmlns:a16="http://schemas.microsoft.com/office/drawing/2014/main" id="{AB62A807-C568-411E-AF29-73D8FAC44A85}"/>
              </a:ext>
            </a:extLst>
          </p:cNvPr>
          <p:cNvSpPr txBox="1">
            <a:spLocks noChangeArrowheads="1"/>
          </p:cNvSpPr>
          <p:nvPr/>
        </p:nvSpPr>
        <p:spPr>
          <a:xfrm>
            <a:off x="138841" y="219325"/>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Init Process </a:t>
            </a:r>
            <a:r>
              <a:rPr lang="en-US" altLang="en-US" sz="4800" b="1" dirty="0" err="1">
                <a:solidFill>
                  <a:srgbClr val="C00000"/>
                </a:solidFill>
                <a:latin typeface="+mn-lt"/>
              </a:rPr>
              <a:t>Contd</a:t>
            </a:r>
            <a:r>
              <a:rPr lang="en-US" altLang="en-US" sz="4800" b="1" dirty="0">
                <a:solidFill>
                  <a:srgbClr val="C00000"/>
                </a:solidFill>
                <a:latin typeface="+mn-lt"/>
              </a:rPr>
              <a:t>…</a:t>
            </a:r>
          </a:p>
        </p:txBody>
      </p:sp>
    </p:spTree>
    <p:extLst>
      <p:ext uri="{BB962C8B-B14F-4D97-AF65-F5344CB8AC3E}">
        <p14:creationId xmlns:p14="http://schemas.microsoft.com/office/powerpoint/2010/main" val="4036492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B1065F5C-7F64-4FF2-A159-B7C406004DE8}"/>
              </a:ext>
            </a:extLst>
          </p:cNvPr>
          <p:cNvSpPr txBox="1"/>
          <p:nvPr/>
        </p:nvSpPr>
        <p:spPr>
          <a:xfrm>
            <a:off x="138841" y="1243486"/>
            <a:ext cx="7789070" cy="5262979"/>
          </a:xfrm>
          <a:prstGeom prst="rect">
            <a:avLst/>
          </a:prstGeom>
          <a:noFill/>
        </p:spPr>
        <p:txBody>
          <a:bodyPr wrap="square">
            <a:spAutoFit/>
          </a:bodyPr>
          <a:lstStyle/>
          <a:p>
            <a:r>
              <a:rPr lang="en-US" sz="2400" dirty="0"/>
              <a:t>algorithm start /* system startup procedure */</a:t>
            </a:r>
          </a:p>
          <a:p>
            <a:r>
              <a:rPr lang="en-US" sz="2400" dirty="0"/>
              <a:t>input: none </a:t>
            </a:r>
          </a:p>
          <a:p>
            <a:r>
              <a:rPr lang="en-US" sz="2400" dirty="0"/>
              <a:t>output: none </a:t>
            </a:r>
          </a:p>
          <a:p>
            <a:r>
              <a:rPr lang="en-US" sz="2400" dirty="0"/>
              <a:t>{</a:t>
            </a:r>
            <a:br>
              <a:rPr lang="en-US" sz="2400" dirty="0"/>
            </a:br>
            <a:r>
              <a:rPr lang="en-US" sz="2400" dirty="0"/>
              <a:t>    initialize all kernel data structures; </a:t>
            </a:r>
          </a:p>
          <a:p>
            <a:r>
              <a:rPr lang="en-US" sz="2400" dirty="0"/>
              <a:t>    pseudo-mount of root; </a:t>
            </a:r>
          </a:p>
          <a:p>
            <a:r>
              <a:rPr lang="en-US" sz="2400" dirty="0"/>
              <a:t>    hand-craft environment of process 0; </a:t>
            </a:r>
          </a:p>
          <a:p>
            <a:r>
              <a:rPr lang="en-US" sz="2400" dirty="0"/>
              <a:t>    fork process 1: /* process 1 in here */</a:t>
            </a:r>
          </a:p>
          <a:p>
            <a:r>
              <a:rPr lang="en-US" sz="2400" dirty="0"/>
              <a:t>    allocate region; </a:t>
            </a:r>
          </a:p>
          <a:p>
            <a:r>
              <a:rPr lang="en-US" sz="2400" dirty="0"/>
              <a:t>    attach region to </a:t>
            </a:r>
            <a:r>
              <a:rPr lang="en-US" sz="2400" dirty="0" err="1"/>
              <a:t>init</a:t>
            </a:r>
            <a:r>
              <a:rPr lang="en-US" sz="2400" dirty="0"/>
              <a:t> address space;</a:t>
            </a:r>
          </a:p>
          <a:p>
            <a:r>
              <a:rPr lang="en-US" sz="2400" dirty="0"/>
              <a:t>    grow region to accommodate code about to copy in;  </a:t>
            </a:r>
          </a:p>
          <a:p>
            <a:r>
              <a:rPr lang="en-US" sz="2400" dirty="0"/>
              <a:t>    copy code from kernel space to </a:t>
            </a:r>
            <a:r>
              <a:rPr lang="en-US" sz="2400" dirty="0" err="1"/>
              <a:t>init</a:t>
            </a:r>
            <a:r>
              <a:rPr lang="en-US" sz="2400" dirty="0"/>
              <a:t> user space to exec </a:t>
            </a:r>
            <a:r>
              <a:rPr lang="en-US" sz="2400" dirty="0" err="1"/>
              <a:t>init</a:t>
            </a:r>
            <a:r>
              <a:rPr lang="en-US" sz="2400" dirty="0"/>
              <a:t>; </a:t>
            </a:r>
          </a:p>
          <a:p>
            <a:r>
              <a:rPr lang="en-US" sz="2400" dirty="0"/>
              <a:t>    change mode: return from kernel to user mode;</a:t>
            </a:r>
          </a:p>
          <a:p>
            <a:r>
              <a:rPr lang="en-US" sz="2400" dirty="0"/>
              <a:t>     /* </a:t>
            </a:r>
            <a:r>
              <a:rPr lang="en-US" sz="2400" dirty="0" err="1"/>
              <a:t>init</a:t>
            </a:r>
            <a:r>
              <a:rPr lang="en-US" sz="2400" dirty="0"/>
              <a:t> never gets here---as result of above change mode, </a:t>
            </a:r>
          </a:p>
        </p:txBody>
      </p:sp>
      <p:sp>
        <p:nvSpPr>
          <p:cNvPr id="7" name="Rectangle 2">
            <a:extLst>
              <a:ext uri="{FF2B5EF4-FFF2-40B4-BE49-F238E27FC236}">
                <a16:creationId xmlns:a16="http://schemas.microsoft.com/office/drawing/2014/main" id="{AB62A807-C568-411E-AF29-73D8FAC44A85}"/>
              </a:ext>
            </a:extLst>
          </p:cNvPr>
          <p:cNvSpPr txBox="1">
            <a:spLocks noChangeArrowheads="1"/>
          </p:cNvSpPr>
          <p:nvPr/>
        </p:nvSpPr>
        <p:spPr>
          <a:xfrm>
            <a:off x="138841" y="219325"/>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Booting Algorithm</a:t>
            </a:r>
          </a:p>
        </p:txBody>
      </p:sp>
    </p:spTree>
    <p:extLst>
      <p:ext uri="{BB962C8B-B14F-4D97-AF65-F5344CB8AC3E}">
        <p14:creationId xmlns:p14="http://schemas.microsoft.com/office/powerpoint/2010/main" val="295965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6" name="Rectangle 2">
            <a:extLst>
              <a:ext uri="{FF2B5EF4-FFF2-40B4-BE49-F238E27FC236}">
                <a16:creationId xmlns:a16="http://schemas.microsoft.com/office/drawing/2014/main" id="{8E03A40D-61C1-41AB-BFB3-6869619B0C45}"/>
              </a:ext>
            </a:extLst>
          </p:cNvPr>
          <p:cNvSpPr txBox="1">
            <a:spLocks noChangeArrowheads="1"/>
          </p:cNvSpPr>
          <p:nvPr/>
        </p:nvSpPr>
        <p:spPr>
          <a:xfrm>
            <a:off x="155012" y="-62382"/>
            <a:ext cx="5460697"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Recap of Session-15</a:t>
            </a:r>
          </a:p>
        </p:txBody>
      </p:sp>
      <p:sp>
        <p:nvSpPr>
          <p:cNvPr id="16" name="TextBox 15">
            <a:extLst>
              <a:ext uri="{FF2B5EF4-FFF2-40B4-BE49-F238E27FC236}">
                <a16:creationId xmlns:a16="http://schemas.microsoft.com/office/drawing/2014/main" id="{18C7F213-B957-4DA7-B107-0C0822ED9FAE}"/>
              </a:ext>
            </a:extLst>
          </p:cNvPr>
          <p:cNvSpPr txBox="1"/>
          <p:nvPr/>
        </p:nvSpPr>
        <p:spPr>
          <a:xfrm>
            <a:off x="284321" y="1210843"/>
            <a:ext cx="8507254" cy="3539430"/>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In Session15 we have learned the following</a:t>
            </a:r>
          </a:p>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Fork System Call</a:t>
            </a:r>
          </a:p>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Working Mechanism of Fork</a:t>
            </a:r>
          </a:p>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Process Structure</a:t>
            </a:r>
          </a:p>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Kill System Call</a:t>
            </a:r>
          </a:p>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Exit System Call</a:t>
            </a:r>
          </a:p>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Zombies</a:t>
            </a:r>
          </a:p>
          <a:p>
            <a:pPr marL="285750" indent="-285750">
              <a:buFont typeface="Arial" panose="020B0604020202020204" pitchFamily="34" charset="0"/>
              <a:buChar char="•"/>
            </a:pPr>
            <a:r>
              <a:rPr lang="en-US" sz="2800" b="1" dirty="0">
                <a:solidFill>
                  <a:schemeClr val="accent5">
                    <a:lumMod val="75000"/>
                  </a:schemeClr>
                </a:solidFill>
                <a:effectLst>
                  <a:outerShdw blurRad="38100" dist="38100" dir="2700000" algn="tl">
                    <a:srgbClr val="000000">
                      <a:alpha val="43137"/>
                    </a:srgbClr>
                  </a:outerShdw>
                </a:effectLst>
              </a:rPr>
              <a:t>Orphans</a:t>
            </a:r>
            <a:endParaRPr lang="en-US" dirty="0">
              <a:solidFill>
                <a:srgbClr val="00B0F0"/>
              </a:solidFill>
            </a:endParaRPr>
          </a:p>
        </p:txBody>
      </p:sp>
    </p:spTree>
    <p:extLst>
      <p:ext uri="{BB962C8B-B14F-4D97-AF65-F5344CB8AC3E}">
        <p14:creationId xmlns:p14="http://schemas.microsoft.com/office/powerpoint/2010/main" val="2492227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 name="Rectangle 2">
            <a:extLst>
              <a:ext uri="{FF2B5EF4-FFF2-40B4-BE49-F238E27FC236}">
                <a16:creationId xmlns:a16="http://schemas.microsoft.com/office/drawing/2014/main" id="{AB62A807-C568-411E-AF29-73D8FAC44A85}"/>
              </a:ext>
            </a:extLst>
          </p:cNvPr>
          <p:cNvSpPr txBox="1">
            <a:spLocks noChangeArrowheads="1"/>
          </p:cNvSpPr>
          <p:nvPr/>
        </p:nvSpPr>
        <p:spPr>
          <a:xfrm>
            <a:off x="138841" y="219325"/>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Booting Algorithm </a:t>
            </a:r>
            <a:r>
              <a:rPr lang="en-US" altLang="en-US" sz="4800" b="1" dirty="0" err="1">
                <a:solidFill>
                  <a:srgbClr val="C00000"/>
                </a:solidFill>
                <a:latin typeface="+mn-lt"/>
              </a:rPr>
              <a:t>Contd</a:t>
            </a:r>
            <a:r>
              <a:rPr lang="en-US" altLang="en-US" sz="4800" b="1" dirty="0">
                <a:solidFill>
                  <a:srgbClr val="C00000"/>
                </a:solidFill>
                <a:latin typeface="+mn-lt"/>
              </a:rPr>
              <a:t>…</a:t>
            </a:r>
          </a:p>
        </p:txBody>
      </p:sp>
      <p:sp>
        <p:nvSpPr>
          <p:cNvPr id="4" name="Rectangle 3">
            <a:extLst>
              <a:ext uri="{FF2B5EF4-FFF2-40B4-BE49-F238E27FC236}">
                <a16:creationId xmlns:a16="http://schemas.microsoft.com/office/drawing/2014/main" id="{B4101E9D-0E1A-478A-8C3C-3612D0CC9FBF}"/>
              </a:ext>
            </a:extLst>
          </p:cNvPr>
          <p:cNvSpPr/>
          <p:nvPr/>
        </p:nvSpPr>
        <p:spPr>
          <a:xfrm>
            <a:off x="323849" y="1397674"/>
            <a:ext cx="11120415" cy="4154984"/>
          </a:xfrm>
          <a:prstGeom prst="rect">
            <a:avLst/>
          </a:prstGeom>
        </p:spPr>
        <p:txBody>
          <a:bodyPr wrap="square">
            <a:spAutoFit/>
          </a:bodyPr>
          <a:lstStyle/>
          <a:p>
            <a:r>
              <a:rPr lang="en-US" sz="2400" dirty="0"/>
              <a:t>   * </a:t>
            </a:r>
            <a:r>
              <a:rPr lang="en-US" sz="2400" dirty="0" err="1"/>
              <a:t>init</a:t>
            </a:r>
            <a:r>
              <a:rPr lang="en-US" sz="2400" dirty="0"/>
              <a:t> exec's </a:t>
            </a:r>
            <a:r>
              <a:rPr lang="en-US" sz="2400" dirty="0" err="1"/>
              <a:t>ietc</a:t>
            </a:r>
            <a:r>
              <a:rPr lang="en-US" sz="2400" dirty="0"/>
              <a:t>/</a:t>
            </a:r>
            <a:r>
              <a:rPr lang="en-US" sz="2400" dirty="0" err="1"/>
              <a:t>init</a:t>
            </a:r>
            <a:r>
              <a:rPr lang="en-US" sz="2400" dirty="0"/>
              <a:t> and becomes a "</a:t>
            </a:r>
            <a:r>
              <a:rPr lang="en-US" sz="2400" dirty="0" err="1"/>
              <a:t>normar</a:t>
            </a:r>
            <a:r>
              <a:rPr lang="en-US" sz="2400" dirty="0"/>
              <a:t> user process * with respect to invocation         	of system calls * /</a:t>
            </a:r>
          </a:p>
          <a:p>
            <a:r>
              <a:rPr lang="en-US" sz="2400" dirty="0"/>
              <a:t> } </a:t>
            </a:r>
          </a:p>
          <a:p>
            <a:r>
              <a:rPr lang="en-US" sz="2400" dirty="0"/>
              <a:t> */ proc 0 continues here */ </a:t>
            </a:r>
          </a:p>
          <a:p>
            <a:r>
              <a:rPr lang="en-US" sz="2400" dirty="0"/>
              <a:t>  fork kernel processes; </a:t>
            </a:r>
          </a:p>
          <a:p>
            <a:r>
              <a:rPr lang="en-US" sz="2400" dirty="0"/>
              <a:t>  /* process 0 invokes the swapper to manage the allocation of </a:t>
            </a:r>
          </a:p>
          <a:p>
            <a:r>
              <a:rPr lang="en-US" sz="2400" dirty="0"/>
              <a:t>  * process address space to main memory and the swap devices, </a:t>
            </a:r>
          </a:p>
          <a:p>
            <a:r>
              <a:rPr lang="en-US" sz="2400" dirty="0"/>
              <a:t>  * This is an infinite loop; process 0 usually sleeps in the </a:t>
            </a:r>
          </a:p>
          <a:p>
            <a:r>
              <a:rPr lang="en-US" sz="2400" dirty="0"/>
              <a:t>  * loop unless there is work for it to do. */</a:t>
            </a:r>
          </a:p>
          <a:p>
            <a:r>
              <a:rPr lang="en-US" sz="2400" dirty="0"/>
              <a:t>  execute code for swapper algorithm; </a:t>
            </a:r>
          </a:p>
          <a:p>
            <a:r>
              <a:rPr lang="en-US" sz="2400" dirty="0"/>
              <a:t>}</a:t>
            </a:r>
            <a:endParaRPr lang="en-IN" sz="2400" dirty="0"/>
          </a:p>
        </p:txBody>
      </p:sp>
    </p:spTree>
    <p:extLst>
      <p:ext uri="{BB962C8B-B14F-4D97-AF65-F5344CB8AC3E}">
        <p14:creationId xmlns:p14="http://schemas.microsoft.com/office/powerpoint/2010/main" val="1273660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B1065F5C-7F64-4FF2-A159-B7C406004DE8}"/>
              </a:ext>
            </a:extLst>
          </p:cNvPr>
          <p:cNvSpPr txBox="1"/>
          <p:nvPr/>
        </p:nvSpPr>
        <p:spPr>
          <a:xfrm>
            <a:off x="88135" y="1179346"/>
            <a:ext cx="5817758" cy="5262979"/>
          </a:xfrm>
          <a:prstGeom prst="rect">
            <a:avLst/>
          </a:prstGeom>
          <a:noFill/>
        </p:spPr>
        <p:txBody>
          <a:bodyPr wrap="square">
            <a:spAutoFit/>
          </a:bodyPr>
          <a:lstStyle/>
          <a:p>
            <a:r>
              <a:rPr lang="en-US" sz="2400" dirty="0"/>
              <a:t>algorithm </a:t>
            </a:r>
            <a:r>
              <a:rPr lang="en-US" sz="2400" dirty="0" err="1"/>
              <a:t>init</a:t>
            </a:r>
            <a:r>
              <a:rPr lang="en-US" sz="2400" dirty="0"/>
              <a:t> </a:t>
            </a:r>
          </a:p>
          <a:p>
            <a:r>
              <a:rPr lang="en-US" sz="2400" dirty="0"/>
              <a:t>/* </a:t>
            </a:r>
            <a:r>
              <a:rPr lang="en-US" sz="2400" dirty="0" err="1"/>
              <a:t>init</a:t>
            </a:r>
            <a:r>
              <a:rPr lang="en-US" sz="2400" dirty="0"/>
              <a:t> process, process I of the system */ </a:t>
            </a:r>
          </a:p>
          <a:p>
            <a:r>
              <a:rPr lang="en-US" sz="2400" dirty="0"/>
              <a:t> input; none </a:t>
            </a:r>
          </a:p>
          <a:p>
            <a:r>
              <a:rPr lang="en-US" sz="2400" dirty="0"/>
              <a:t> output: none </a:t>
            </a:r>
          </a:p>
          <a:p>
            <a:r>
              <a:rPr lang="en-US" sz="2400" dirty="0"/>
              <a:t>{</a:t>
            </a:r>
          </a:p>
          <a:p>
            <a:r>
              <a:rPr lang="en-US" sz="2400" dirty="0"/>
              <a:t>    </a:t>
            </a:r>
            <a:r>
              <a:rPr lang="en-US" sz="2400" dirty="0" err="1"/>
              <a:t>fd</a:t>
            </a:r>
            <a:r>
              <a:rPr lang="en-US" sz="2400" dirty="0"/>
              <a:t> = open("/</a:t>
            </a:r>
            <a:r>
              <a:rPr lang="en-US" sz="2400" dirty="0" err="1"/>
              <a:t>etc</a:t>
            </a:r>
            <a:r>
              <a:rPr lang="en-US" sz="2400" dirty="0"/>
              <a:t>/</a:t>
            </a:r>
            <a:r>
              <a:rPr lang="en-US" sz="2400" dirty="0" err="1"/>
              <a:t>inittab</a:t>
            </a:r>
            <a:r>
              <a:rPr lang="en-US" sz="2400" dirty="0"/>
              <a:t>", O_RDONLY); </a:t>
            </a:r>
          </a:p>
          <a:p>
            <a:r>
              <a:rPr lang="en-US" sz="2400" dirty="0"/>
              <a:t>   while (</a:t>
            </a:r>
            <a:r>
              <a:rPr lang="en-US" sz="2400" dirty="0" err="1"/>
              <a:t>line_read</a:t>
            </a:r>
            <a:r>
              <a:rPr lang="en-US" sz="2400" dirty="0"/>
              <a:t>(</a:t>
            </a:r>
            <a:r>
              <a:rPr lang="en-US" sz="2400" dirty="0" err="1"/>
              <a:t>fd</a:t>
            </a:r>
            <a:r>
              <a:rPr lang="en-US" sz="2400" dirty="0"/>
              <a:t>,   buffer)) </a:t>
            </a:r>
          </a:p>
          <a:p>
            <a:r>
              <a:rPr lang="en-US" sz="2400" dirty="0"/>
              <a:t>   {</a:t>
            </a:r>
          </a:p>
          <a:p>
            <a:r>
              <a:rPr lang="en-US" sz="2400" dirty="0"/>
              <a:t>         /* read every line of file */</a:t>
            </a:r>
          </a:p>
          <a:p>
            <a:r>
              <a:rPr lang="en-US" sz="2400" dirty="0"/>
              <a:t>        if (invoked state !, buffer state) </a:t>
            </a:r>
          </a:p>
          <a:p>
            <a:r>
              <a:rPr lang="en-US" sz="2400" dirty="0"/>
              <a:t>              continue;   /* loop back to while */</a:t>
            </a:r>
          </a:p>
          <a:p>
            <a:r>
              <a:rPr lang="en-US" sz="2400" dirty="0"/>
              <a:t>        /* state matched */ </a:t>
            </a:r>
          </a:p>
          <a:p>
            <a:r>
              <a:rPr lang="en-US" sz="2400" dirty="0"/>
              <a:t>      if (fork() == 0)</a:t>
            </a:r>
          </a:p>
          <a:p>
            <a:r>
              <a:rPr lang="en-US" sz="2400" dirty="0"/>
              <a:t>      {</a:t>
            </a:r>
          </a:p>
        </p:txBody>
      </p:sp>
      <p:sp>
        <p:nvSpPr>
          <p:cNvPr id="7" name="Rectangle 2">
            <a:extLst>
              <a:ext uri="{FF2B5EF4-FFF2-40B4-BE49-F238E27FC236}">
                <a16:creationId xmlns:a16="http://schemas.microsoft.com/office/drawing/2014/main" id="{AB62A807-C568-411E-AF29-73D8FAC44A85}"/>
              </a:ext>
            </a:extLst>
          </p:cNvPr>
          <p:cNvSpPr txBox="1">
            <a:spLocks noChangeArrowheads="1"/>
          </p:cNvSpPr>
          <p:nvPr/>
        </p:nvSpPr>
        <p:spPr>
          <a:xfrm>
            <a:off x="138841" y="219325"/>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Init Algorithm</a:t>
            </a:r>
          </a:p>
        </p:txBody>
      </p:sp>
      <p:sp>
        <p:nvSpPr>
          <p:cNvPr id="4" name="Rectangle 3">
            <a:extLst>
              <a:ext uri="{FF2B5EF4-FFF2-40B4-BE49-F238E27FC236}">
                <a16:creationId xmlns:a16="http://schemas.microsoft.com/office/drawing/2014/main" id="{6FE94087-4D1D-4D7D-94A5-183F8EC5EA06}"/>
              </a:ext>
            </a:extLst>
          </p:cNvPr>
          <p:cNvSpPr/>
          <p:nvPr/>
        </p:nvSpPr>
        <p:spPr>
          <a:xfrm>
            <a:off x="6286109" y="1479590"/>
            <a:ext cx="6096000" cy="4524315"/>
          </a:xfrm>
          <a:prstGeom prst="rect">
            <a:avLst/>
          </a:prstGeom>
        </p:spPr>
        <p:txBody>
          <a:bodyPr>
            <a:spAutoFit/>
          </a:bodyPr>
          <a:lstStyle/>
          <a:p>
            <a:r>
              <a:rPr lang="en-US" sz="2400" dirty="0"/>
              <a:t>      </a:t>
            </a:r>
            <a:r>
              <a:rPr lang="en-US" sz="2400" dirty="0" err="1"/>
              <a:t>execl</a:t>
            </a:r>
            <a:r>
              <a:rPr lang="en-US" sz="2400" dirty="0"/>
              <a:t>("process specified in buffer"); </a:t>
            </a:r>
          </a:p>
          <a:p>
            <a:r>
              <a:rPr lang="en-US" sz="2400" dirty="0"/>
              <a:t>      exit(); </a:t>
            </a:r>
          </a:p>
          <a:p>
            <a:r>
              <a:rPr lang="en-US" sz="2400" dirty="0"/>
              <a:t>    }</a:t>
            </a:r>
          </a:p>
          <a:p>
            <a:r>
              <a:rPr lang="en-US" sz="2400" dirty="0"/>
              <a:t>     /* </a:t>
            </a:r>
            <a:r>
              <a:rPr lang="en-US" sz="2400" dirty="0" err="1"/>
              <a:t>init</a:t>
            </a:r>
            <a:r>
              <a:rPr lang="en-US" sz="2400" dirty="0"/>
              <a:t> process does not wait  */</a:t>
            </a:r>
          </a:p>
          <a:p>
            <a:r>
              <a:rPr lang="en-US" sz="2400" dirty="0"/>
              <a:t>    /* loop back to while */ </a:t>
            </a:r>
          </a:p>
          <a:p>
            <a:r>
              <a:rPr lang="en-US" sz="2400" dirty="0"/>
              <a:t>   while ((id == wait((int *) 0)) !=1) </a:t>
            </a:r>
          </a:p>
          <a:p>
            <a:r>
              <a:rPr lang="en-US" sz="2400" dirty="0"/>
              <a:t>   {</a:t>
            </a:r>
          </a:p>
          <a:p>
            <a:r>
              <a:rPr lang="en-US" sz="2400" dirty="0"/>
              <a:t>      /* check here if a spawned child died; </a:t>
            </a:r>
          </a:p>
          <a:p>
            <a:r>
              <a:rPr lang="en-US" sz="2400" dirty="0"/>
              <a:t>      * consider respawning it */</a:t>
            </a:r>
          </a:p>
          <a:p>
            <a:r>
              <a:rPr lang="en-US" sz="2400" dirty="0"/>
              <a:t>     /* otherwise, just continue */</a:t>
            </a:r>
          </a:p>
          <a:p>
            <a:r>
              <a:rPr lang="en-US" sz="2400" dirty="0"/>
              <a:t>   }</a:t>
            </a:r>
          </a:p>
          <a:p>
            <a:r>
              <a:rPr lang="en-US" sz="2400" dirty="0"/>
              <a:t>}</a:t>
            </a:r>
          </a:p>
        </p:txBody>
      </p:sp>
    </p:spTree>
    <p:extLst>
      <p:ext uri="{BB962C8B-B14F-4D97-AF65-F5344CB8AC3E}">
        <p14:creationId xmlns:p14="http://schemas.microsoft.com/office/powerpoint/2010/main" val="725126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p:txBody>
          <a:bodyPr/>
          <a:lstStyle/>
          <a:p>
            <a:pPr algn="ctr">
              <a:buFontTx/>
              <a:buNone/>
            </a:pPr>
            <a:r>
              <a:rPr lang="en-US" altLang="en-US" sz="7200"/>
              <a:t>Thank You</a:t>
            </a:r>
          </a:p>
        </p:txBody>
      </p:sp>
      <p:sp>
        <p:nvSpPr>
          <p:cNvPr id="4" name="Slide Number Placeholder 3"/>
          <p:cNvSpPr>
            <a:spLocks noGrp="1"/>
          </p:cNvSpPr>
          <p:nvPr>
            <p:ph type="sldNum" sz="quarter" idx="12"/>
          </p:nvPr>
        </p:nvSpPr>
        <p:spPr/>
        <p:txBody>
          <a:bodyPr/>
          <a:lstStyle/>
          <a:p>
            <a:pPr>
              <a:defRPr/>
            </a:pPr>
            <a:fld id="{8D29A97A-BF65-45DE-9B42-5C72CFD18437}" type="slidenum">
              <a:rPr lang="en-US" smtClean="0"/>
              <a:pPr>
                <a:defRPr/>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02D4A2E9-C7F0-4FFE-A46C-3BEF0C4FA3F2}"/>
              </a:ext>
            </a:extLst>
          </p:cNvPr>
          <p:cNvSpPr txBox="1"/>
          <p:nvPr/>
        </p:nvSpPr>
        <p:spPr>
          <a:xfrm>
            <a:off x="387927" y="1076691"/>
            <a:ext cx="9863513" cy="2677656"/>
          </a:xfrm>
          <a:prstGeom prst="rect">
            <a:avLst/>
          </a:prstGeom>
          <a:noFill/>
        </p:spPr>
        <p:txBody>
          <a:bodyPr wrap="square" rtlCol="0">
            <a:spAutoFit/>
          </a:bodyPr>
          <a:lstStyle/>
          <a:p>
            <a:pPr marL="457200" indent="-457200">
              <a:buFont typeface="+mj-lt"/>
              <a:buAutoNum type="arabicPeriod"/>
            </a:pPr>
            <a:r>
              <a:rPr lang="en-IN" sz="2800" b="1" dirty="0"/>
              <a:t>Exec</a:t>
            </a:r>
          </a:p>
          <a:p>
            <a:pPr marL="914400" lvl="1" indent="-457200">
              <a:buFont typeface="Arial" panose="020B0604020202020204" pitchFamily="34" charset="0"/>
              <a:buChar char="•"/>
            </a:pPr>
            <a:r>
              <a:rPr lang="en-US" sz="2800" b="1" dirty="0"/>
              <a:t>Used to Invoke other Programs </a:t>
            </a:r>
          </a:p>
          <a:p>
            <a:pPr marL="514350" indent="-514350">
              <a:buFont typeface="+mj-lt"/>
              <a:buAutoNum type="arabicPeriod"/>
            </a:pPr>
            <a:r>
              <a:rPr lang="en-US" sz="2800" b="1" dirty="0"/>
              <a:t>Shell</a:t>
            </a:r>
          </a:p>
          <a:p>
            <a:pPr marL="914400" lvl="1" indent="-457200">
              <a:buFont typeface="Arial" panose="020B0604020202020204" pitchFamily="34" charset="0"/>
              <a:buChar char="•"/>
            </a:pPr>
            <a:r>
              <a:rPr lang="en-US" sz="2800" b="1" dirty="0"/>
              <a:t>Acts as an Interface between User Applications and Kernel</a:t>
            </a:r>
          </a:p>
          <a:p>
            <a:pPr marL="457200" indent="-457200">
              <a:buFont typeface="+mj-lt"/>
              <a:buAutoNum type="arabicPeriod"/>
            </a:pPr>
            <a:r>
              <a:rPr lang="en-US" sz="2800" b="1" dirty="0"/>
              <a:t>Init Process</a:t>
            </a:r>
          </a:p>
          <a:p>
            <a:pPr marL="914400" lvl="1" indent="-457200">
              <a:buFont typeface="Arial" panose="020B0604020202020204" pitchFamily="34" charset="0"/>
              <a:buChar char="•"/>
            </a:pPr>
            <a:r>
              <a:rPr lang="en-US" sz="2800" b="1" dirty="0"/>
              <a:t>The Second Process of the System</a:t>
            </a:r>
          </a:p>
        </p:txBody>
      </p:sp>
      <p:sp>
        <p:nvSpPr>
          <p:cNvPr id="6" name="Rectangle 2">
            <a:extLst>
              <a:ext uri="{FF2B5EF4-FFF2-40B4-BE49-F238E27FC236}">
                <a16:creationId xmlns:a16="http://schemas.microsoft.com/office/drawing/2014/main" id="{427082BF-18B9-4FB0-A00B-EB04C3B0B91F}"/>
              </a:ext>
            </a:extLst>
          </p:cNvPr>
          <p:cNvSpPr txBox="1">
            <a:spLocks noChangeArrowheads="1"/>
          </p:cNvSpPr>
          <p:nvPr/>
        </p:nvSpPr>
        <p:spPr>
          <a:xfrm>
            <a:off x="155012" y="-62382"/>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System Calls for the Process</a:t>
            </a:r>
          </a:p>
        </p:txBody>
      </p:sp>
    </p:spTree>
    <p:extLst>
      <p:ext uri="{BB962C8B-B14F-4D97-AF65-F5344CB8AC3E}">
        <p14:creationId xmlns:p14="http://schemas.microsoft.com/office/powerpoint/2010/main" val="265161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02D4A2E9-C7F0-4FFE-A46C-3BEF0C4FA3F2}"/>
              </a:ext>
            </a:extLst>
          </p:cNvPr>
          <p:cNvSpPr txBox="1"/>
          <p:nvPr/>
        </p:nvSpPr>
        <p:spPr>
          <a:xfrm>
            <a:off x="255648" y="1076691"/>
            <a:ext cx="11071809"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We fork to create a process, but more often than not, we follow it with an exec to run a separate program in the address space of the child.</a:t>
            </a:r>
          </a:p>
          <a:p>
            <a:pPr marL="457200" indent="-457200" algn="just">
              <a:buFont typeface="Arial" panose="020B0604020202020204" pitchFamily="34" charset="0"/>
              <a:buChar char="•"/>
            </a:pPr>
            <a:r>
              <a:rPr lang="en-US" sz="2800" dirty="0"/>
              <a:t>Exec replaces this address space (the text, data, and stack) with that of the new program, which then starts running by executing its main function. </a:t>
            </a:r>
          </a:p>
          <a:p>
            <a:pPr marL="457200" indent="-457200" algn="just">
              <a:buFont typeface="Arial" panose="020B0604020202020204" pitchFamily="34" charset="0"/>
              <a:buChar char="•"/>
            </a:pPr>
            <a:r>
              <a:rPr lang="en-US" sz="2800" dirty="0"/>
              <a:t>Since no new process is created, the PID doesn’t change across an exec. Because the stack is replaced with a new one, the call to exec doesn’t return unless it results in an error.</a:t>
            </a:r>
            <a:endParaRPr lang="en-IN" sz="2800" dirty="0"/>
          </a:p>
        </p:txBody>
      </p:sp>
      <p:sp>
        <p:nvSpPr>
          <p:cNvPr id="4" name="Rectangle 2">
            <a:extLst>
              <a:ext uri="{FF2B5EF4-FFF2-40B4-BE49-F238E27FC236}">
                <a16:creationId xmlns:a16="http://schemas.microsoft.com/office/drawing/2014/main" id="{9C249FCE-059B-460F-B36B-57C189C5617E}"/>
              </a:ext>
            </a:extLst>
          </p:cNvPr>
          <p:cNvSpPr txBox="1">
            <a:spLocks noChangeArrowheads="1"/>
          </p:cNvSpPr>
          <p:nvPr/>
        </p:nvSpPr>
        <p:spPr>
          <a:xfrm>
            <a:off x="145481" y="70457"/>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Exec System Call</a:t>
            </a:r>
          </a:p>
        </p:txBody>
      </p:sp>
    </p:spTree>
    <p:extLst>
      <p:ext uri="{BB962C8B-B14F-4D97-AF65-F5344CB8AC3E}">
        <p14:creationId xmlns:p14="http://schemas.microsoft.com/office/powerpoint/2010/main" val="351434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02D4A2E9-C7F0-4FFE-A46C-3BEF0C4FA3F2}"/>
              </a:ext>
            </a:extLst>
          </p:cNvPr>
          <p:cNvSpPr txBox="1"/>
          <p:nvPr/>
        </p:nvSpPr>
        <p:spPr>
          <a:xfrm>
            <a:off x="255648" y="1076691"/>
            <a:ext cx="11071809" cy="2246769"/>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The exec system call invokes another program, overlaying the memory space of a process with a copy of an executable file. </a:t>
            </a:r>
          </a:p>
          <a:p>
            <a:pPr marL="457200" indent="-457200" algn="just">
              <a:buFont typeface="Arial" panose="020B0604020202020204" pitchFamily="34" charset="0"/>
              <a:buChar char="•"/>
            </a:pPr>
            <a:r>
              <a:rPr lang="en-US" sz="2800" dirty="0"/>
              <a:t>The contents of the user-level context that existed before the exec call are no longer accessible afterward except for exec's parameters, which the kernel copies from the old address space to the new address space. </a:t>
            </a:r>
            <a:endParaRPr lang="en-IN" sz="2800" dirty="0"/>
          </a:p>
        </p:txBody>
      </p:sp>
      <p:sp>
        <p:nvSpPr>
          <p:cNvPr id="4" name="Rectangle 2">
            <a:extLst>
              <a:ext uri="{FF2B5EF4-FFF2-40B4-BE49-F238E27FC236}">
                <a16:creationId xmlns:a16="http://schemas.microsoft.com/office/drawing/2014/main" id="{9C249FCE-059B-460F-B36B-57C189C5617E}"/>
              </a:ext>
            </a:extLst>
          </p:cNvPr>
          <p:cNvSpPr txBox="1">
            <a:spLocks noChangeArrowheads="1"/>
          </p:cNvSpPr>
          <p:nvPr/>
        </p:nvSpPr>
        <p:spPr>
          <a:xfrm>
            <a:off x="145481" y="70457"/>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Exec System Call</a:t>
            </a:r>
          </a:p>
        </p:txBody>
      </p:sp>
    </p:spTree>
    <p:extLst>
      <p:ext uri="{BB962C8B-B14F-4D97-AF65-F5344CB8AC3E}">
        <p14:creationId xmlns:p14="http://schemas.microsoft.com/office/powerpoint/2010/main" val="84413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02D4A2E9-C7F0-4FFE-A46C-3BEF0C4FA3F2}"/>
              </a:ext>
            </a:extLst>
          </p:cNvPr>
          <p:cNvSpPr txBox="1"/>
          <p:nvPr/>
        </p:nvSpPr>
        <p:spPr>
          <a:xfrm>
            <a:off x="74461" y="996587"/>
            <a:ext cx="6896349" cy="5632311"/>
          </a:xfrm>
          <a:prstGeom prst="rect">
            <a:avLst/>
          </a:prstGeom>
          <a:noFill/>
        </p:spPr>
        <p:txBody>
          <a:bodyPr wrap="square" rtlCol="0">
            <a:spAutoFit/>
          </a:bodyPr>
          <a:lstStyle/>
          <a:p>
            <a:pPr algn="just"/>
            <a:r>
              <a:rPr lang="en-IN" sz="2000" dirty="0"/>
              <a:t>algorithm exec </a:t>
            </a:r>
          </a:p>
          <a:p>
            <a:pPr algn="just"/>
            <a:r>
              <a:rPr lang="en-IN" sz="2000" dirty="0"/>
              <a:t>input: (1) file name (2) parameter list</a:t>
            </a:r>
          </a:p>
          <a:p>
            <a:pPr algn="just"/>
            <a:r>
              <a:rPr lang="en-IN" sz="2000" dirty="0"/>
              <a:t>	(3) environment variables list</a:t>
            </a:r>
          </a:p>
          <a:p>
            <a:pPr algn="just"/>
            <a:r>
              <a:rPr lang="en-IN" sz="2000" dirty="0"/>
              <a:t>output: none</a:t>
            </a:r>
          </a:p>
          <a:p>
            <a:pPr algn="just"/>
            <a:r>
              <a:rPr lang="en-IN" sz="2000" dirty="0"/>
              <a:t>{</a:t>
            </a:r>
          </a:p>
          <a:p>
            <a:pPr algn="just"/>
            <a:r>
              <a:rPr lang="en-IN" sz="2000" dirty="0"/>
              <a:t>    get file mode (algorithm </a:t>
            </a:r>
            <a:r>
              <a:rPr lang="en-IN" sz="2000" dirty="0" err="1"/>
              <a:t>namei</a:t>
            </a:r>
            <a:r>
              <a:rPr lang="en-IN" sz="2000" dirty="0"/>
              <a:t>); </a:t>
            </a:r>
          </a:p>
          <a:p>
            <a:pPr algn="just"/>
            <a:r>
              <a:rPr lang="en-IN" sz="2000" dirty="0"/>
              <a:t>    verify file executable, user bas permission to execute; </a:t>
            </a:r>
          </a:p>
          <a:p>
            <a:pPr algn="just"/>
            <a:r>
              <a:rPr lang="en-IN" sz="2000" dirty="0"/>
              <a:t>    read file headers, check that it is a bad module;</a:t>
            </a:r>
          </a:p>
          <a:p>
            <a:pPr algn="just"/>
            <a:r>
              <a:rPr lang="en-IN" sz="2000" dirty="0"/>
              <a:t>    copy exec parameters from old address space to system space; </a:t>
            </a:r>
          </a:p>
          <a:p>
            <a:pPr algn="just"/>
            <a:r>
              <a:rPr lang="en-IN" sz="2000" dirty="0"/>
              <a:t>    for (every region attached to process) </a:t>
            </a:r>
          </a:p>
          <a:p>
            <a:pPr algn="just"/>
            <a:r>
              <a:rPr lang="en-IN" sz="2000" dirty="0"/>
              <a:t>        detach all old regions (algorithm detach); </a:t>
            </a:r>
          </a:p>
          <a:p>
            <a:pPr algn="just"/>
            <a:r>
              <a:rPr lang="en-IN" sz="2000" dirty="0"/>
              <a:t>        for (every region specified in </a:t>
            </a:r>
            <a:r>
              <a:rPr lang="en-IN" sz="2000" dirty="0" err="1"/>
              <a:t>laad</a:t>
            </a:r>
            <a:r>
              <a:rPr lang="en-IN" sz="2000" dirty="0"/>
              <a:t> module)</a:t>
            </a:r>
          </a:p>
          <a:p>
            <a:pPr algn="just"/>
            <a:r>
              <a:rPr lang="en-IN" sz="2000" dirty="0"/>
              <a:t>        { </a:t>
            </a:r>
          </a:p>
          <a:p>
            <a:pPr algn="just"/>
            <a:r>
              <a:rPr lang="en-IN" sz="2000" dirty="0"/>
              <a:t>	allocate new regions (algorithm </a:t>
            </a:r>
            <a:r>
              <a:rPr lang="en-IN" sz="2000" dirty="0" err="1"/>
              <a:t>allocreg</a:t>
            </a:r>
            <a:r>
              <a:rPr lang="en-IN" sz="2000" dirty="0"/>
              <a:t>); </a:t>
            </a:r>
          </a:p>
          <a:p>
            <a:pPr algn="just"/>
            <a:r>
              <a:rPr lang="en-IN" sz="2000" dirty="0"/>
              <a:t>	attach the regions (algorithm </a:t>
            </a:r>
            <a:r>
              <a:rPr lang="en-IN" sz="2000" dirty="0" err="1"/>
              <a:t>attachreg</a:t>
            </a:r>
            <a:r>
              <a:rPr lang="en-IN" sz="2000" dirty="0"/>
              <a:t>); </a:t>
            </a:r>
          </a:p>
          <a:p>
            <a:pPr algn="just"/>
            <a:r>
              <a:rPr lang="en-IN" sz="2000" dirty="0"/>
              <a:t>	load region into memory if appropriate (algorithm 	</a:t>
            </a:r>
            <a:r>
              <a:rPr lang="en-IN" sz="2000" dirty="0" err="1"/>
              <a:t>loadreg</a:t>
            </a:r>
            <a:r>
              <a:rPr lang="en-IN" sz="2000" dirty="0"/>
              <a:t>); </a:t>
            </a:r>
          </a:p>
          <a:p>
            <a:pPr algn="just"/>
            <a:r>
              <a:rPr lang="en-IN" sz="2000" dirty="0"/>
              <a:t>         }</a:t>
            </a:r>
          </a:p>
        </p:txBody>
      </p:sp>
      <p:sp>
        <p:nvSpPr>
          <p:cNvPr id="4" name="Rectangle 2">
            <a:extLst>
              <a:ext uri="{FF2B5EF4-FFF2-40B4-BE49-F238E27FC236}">
                <a16:creationId xmlns:a16="http://schemas.microsoft.com/office/drawing/2014/main" id="{9C249FCE-059B-460F-B36B-57C189C5617E}"/>
              </a:ext>
            </a:extLst>
          </p:cNvPr>
          <p:cNvSpPr txBox="1">
            <a:spLocks noChangeArrowheads="1"/>
          </p:cNvSpPr>
          <p:nvPr/>
        </p:nvSpPr>
        <p:spPr>
          <a:xfrm>
            <a:off x="145481" y="70457"/>
            <a:ext cx="5950519"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Exec Algorithm</a:t>
            </a:r>
          </a:p>
        </p:txBody>
      </p:sp>
      <p:sp>
        <p:nvSpPr>
          <p:cNvPr id="6" name="Rectangle 5">
            <a:extLst>
              <a:ext uri="{FF2B5EF4-FFF2-40B4-BE49-F238E27FC236}">
                <a16:creationId xmlns:a16="http://schemas.microsoft.com/office/drawing/2014/main" id="{3BCC8763-1A48-41DF-ACD3-540E639E7E9E}"/>
              </a:ext>
            </a:extLst>
          </p:cNvPr>
          <p:cNvSpPr/>
          <p:nvPr/>
        </p:nvSpPr>
        <p:spPr>
          <a:xfrm>
            <a:off x="6420623" y="1174830"/>
            <a:ext cx="5851276" cy="1938992"/>
          </a:xfrm>
          <a:prstGeom prst="rect">
            <a:avLst/>
          </a:prstGeom>
        </p:spPr>
        <p:txBody>
          <a:bodyPr wrap="square">
            <a:spAutoFit/>
          </a:bodyPr>
          <a:lstStyle/>
          <a:p>
            <a:pPr algn="just"/>
            <a:r>
              <a:rPr lang="en-IN" sz="2000" dirty="0"/>
              <a:t>     copy exec parameters into new user stack region; </a:t>
            </a:r>
          </a:p>
          <a:p>
            <a:pPr algn="just"/>
            <a:r>
              <a:rPr lang="en-IN" sz="2000" dirty="0"/>
              <a:t>     special processing for </a:t>
            </a:r>
            <a:r>
              <a:rPr lang="en-IN" sz="2000" dirty="0" err="1"/>
              <a:t>setuid</a:t>
            </a:r>
            <a:r>
              <a:rPr lang="en-IN" sz="2000" dirty="0"/>
              <a:t> programs, tracing;</a:t>
            </a:r>
          </a:p>
          <a:p>
            <a:pPr algn="just"/>
            <a:r>
              <a:rPr lang="en-IN" sz="2000" dirty="0"/>
              <a:t>     initialize user register save area for return to user                        	mode;                                  </a:t>
            </a:r>
          </a:p>
          <a:p>
            <a:pPr algn="just"/>
            <a:r>
              <a:rPr lang="en-IN" sz="2000" dirty="0"/>
              <a:t>     release mode of file (algorithm </a:t>
            </a:r>
            <a:r>
              <a:rPr lang="en-IN" sz="2000" dirty="0" err="1"/>
              <a:t>iput</a:t>
            </a:r>
            <a:r>
              <a:rPr lang="en-IN" sz="2000" dirty="0"/>
              <a:t>);</a:t>
            </a:r>
          </a:p>
          <a:p>
            <a:pPr algn="just"/>
            <a:r>
              <a:rPr lang="en-IN" sz="2000" dirty="0"/>
              <a:t>}</a:t>
            </a:r>
          </a:p>
        </p:txBody>
      </p:sp>
    </p:spTree>
    <p:extLst>
      <p:ext uri="{BB962C8B-B14F-4D97-AF65-F5344CB8AC3E}">
        <p14:creationId xmlns:p14="http://schemas.microsoft.com/office/powerpoint/2010/main" val="73049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02D4A2E9-C7F0-4FFE-A46C-3BEF0C4FA3F2}"/>
              </a:ext>
            </a:extLst>
          </p:cNvPr>
          <p:cNvSpPr txBox="1"/>
          <p:nvPr/>
        </p:nvSpPr>
        <p:spPr>
          <a:xfrm>
            <a:off x="168074" y="990396"/>
            <a:ext cx="11451960" cy="5262979"/>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Following attributes that are inherited from fork will remain same when exec is executed.</a:t>
            </a:r>
          </a:p>
          <a:p>
            <a:pPr marL="914400" lvl="1" indent="-457200" algn="just">
              <a:buFont typeface="Arial" panose="020B0604020202020204" pitchFamily="34" charset="0"/>
              <a:buChar char="•"/>
            </a:pPr>
            <a:r>
              <a:rPr lang="en-US" sz="2800" dirty="0"/>
              <a:t>Previous program’s file descriptors.</a:t>
            </a:r>
          </a:p>
          <a:p>
            <a:pPr marL="914400" lvl="1" indent="-457200" algn="just">
              <a:buFont typeface="Arial" panose="020B0604020202020204" pitchFamily="34" charset="0"/>
              <a:buChar char="•"/>
            </a:pPr>
            <a:r>
              <a:rPr lang="en-US" sz="2800" dirty="0"/>
              <a:t>Current and root directory.</a:t>
            </a:r>
          </a:p>
          <a:p>
            <a:pPr marL="914400" lvl="1" indent="-457200" algn="just">
              <a:buFont typeface="Arial" panose="020B0604020202020204" pitchFamily="34" charset="0"/>
              <a:buChar char="•"/>
            </a:pPr>
            <a:r>
              <a:rPr lang="en-US" sz="2800" dirty="0" err="1"/>
              <a:t>Umask</a:t>
            </a:r>
            <a:r>
              <a:rPr lang="en-US" sz="2800" dirty="0"/>
              <a:t> settings</a:t>
            </a:r>
          </a:p>
          <a:p>
            <a:pPr marL="914400" lvl="1" indent="-457200" algn="just">
              <a:buFont typeface="Arial" panose="020B0604020202020204" pitchFamily="34" charset="0"/>
              <a:buChar char="•"/>
            </a:pPr>
            <a:r>
              <a:rPr lang="en-US" sz="2800" dirty="0"/>
              <a:t>Global environment. </a:t>
            </a:r>
          </a:p>
          <a:p>
            <a:pPr marL="457200" indent="-457200" algn="just">
              <a:buFont typeface="Arial" panose="020B0604020202020204" pitchFamily="34" charset="0"/>
              <a:buChar char="•"/>
            </a:pPr>
            <a:r>
              <a:rPr lang="en-US" sz="2800" dirty="0"/>
              <a:t>However, a programmer can change the </a:t>
            </a:r>
            <a:r>
              <a:rPr lang="en-US" sz="2800" dirty="0" err="1"/>
              <a:t>exec’d</a:t>
            </a:r>
            <a:r>
              <a:rPr lang="en-US" sz="2800" dirty="0"/>
              <a:t> environment in two ways.</a:t>
            </a:r>
          </a:p>
          <a:p>
            <a:pPr marL="914400" lvl="1" indent="-457200" algn="just">
              <a:buFont typeface="Arial" panose="020B0604020202020204" pitchFamily="34" charset="0"/>
              <a:buChar char="•"/>
            </a:pPr>
            <a:r>
              <a:rPr lang="en-US" sz="2800" dirty="0"/>
              <a:t> By closing one or more file descriptors, so files opened before or after a fork can’t be read directly in the </a:t>
            </a:r>
            <a:r>
              <a:rPr lang="en-US" sz="2800" dirty="0" err="1"/>
              <a:t>exec’d</a:t>
            </a:r>
            <a:r>
              <a:rPr lang="en-US" sz="2800" dirty="0"/>
              <a:t> process.</a:t>
            </a:r>
          </a:p>
          <a:p>
            <a:pPr marL="914400" lvl="1" indent="-457200" algn="just">
              <a:buFont typeface="Arial" panose="020B0604020202020204" pitchFamily="34" charset="0"/>
              <a:buChar char="•"/>
            </a:pPr>
            <a:r>
              <a:rPr lang="en-US" sz="2800" dirty="0"/>
              <a:t>By passing a separate environment to the </a:t>
            </a:r>
            <a:r>
              <a:rPr lang="en-US" sz="2800" dirty="0" err="1"/>
              <a:t>exec’d</a:t>
            </a:r>
            <a:r>
              <a:rPr lang="en-US" sz="2800" dirty="0"/>
              <a:t> process instead of the default environment maintained in the global environ variable. Two exec functions (</a:t>
            </a:r>
            <a:r>
              <a:rPr lang="en-US" sz="2800" dirty="0" err="1"/>
              <a:t>execve</a:t>
            </a:r>
            <a:r>
              <a:rPr lang="en-US" sz="2800" dirty="0"/>
              <a:t> and </a:t>
            </a:r>
            <a:r>
              <a:rPr lang="en-US" sz="2800" dirty="0" err="1"/>
              <a:t>execle</a:t>
            </a:r>
            <a:r>
              <a:rPr lang="en-US" sz="2800" dirty="0"/>
              <a:t>) are designed to work this way</a:t>
            </a:r>
            <a:endParaRPr lang="en-IN" sz="2800" dirty="0"/>
          </a:p>
        </p:txBody>
      </p:sp>
      <p:sp>
        <p:nvSpPr>
          <p:cNvPr id="6" name="Rectangle 2">
            <a:extLst>
              <a:ext uri="{FF2B5EF4-FFF2-40B4-BE49-F238E27FC236}">
                <a16:creationId xmlns:a16="http://schemas.microsoft.com/office/drawing/2014/main" id="{F692502D-FE17-431C-8FED-60A89D63B6A3}"/>
              </a:ext>
            </a:extLst>
          </p:cNvPr>
          <p:cNvSpPr txBox="1">
            <a:spLocks noChangeArrowheads="1"/>
          </p:cNvSpPr>
          <p:nvPr/>
        </p:nvSpPr>
        <p:spPr>
          <a:xfrm>
            <a:off x="145481" y="-51463"/>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Exec System Call </a:t>
            </a:r>
            <a:r>
              <a:rPr lang="en-US" altLang="en-US" sz="4800" b="1" dirty="0" err="1">
                <a:solidFill>
                  <a:srgbClr val="C00000"/>
                </a:solidFill>
                <a:latin typeface="+mn-lt"/>
              </a:rPr>
              <a:t>Contd</a:t>
            </a:r>
            <a:r>
              <a:rPr lang="en-US" altLang="en-US" sz="4800" b="1" dirty="0">
                <a:solidFill>
                  <a:srgbClr val="C00000"/>
                </a:solidFill>
                <a:latin typeface="+mn-lt"/>
              </a:rPr>
              <a:t>…</a:t>
            </a:r>
          </a:p>
        </p:txBody>
      </p:sp>
    </p:spTree>
    <p:extLst>
      <p:ext uri="{BB962C8B-B14F-4D97-AF65-F5344CB8AC3E}">
        <p14:creationId xmlns:p14="http://schemas.microsoft.com/office/powerpoint/2010/main" val="367864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A03C1CB5-8FEE-47B0-B169-C17C163AB946}"/>
              </a:ext>
            </a:extLst>
          </p:cNvPr>
          <p:cNvSpPr txBox="1"/>
          <p:nvPr/>
        </p:nvSpPr>
        <p:spPr>
          <a:xfrm>
            <a:off x="278242" y="751431"/>
            <a:ext cx="4426923" cy="5909310"/>
          </a:xfrm>
          <a:prstGeom prst="rect">
            <a:avLst/>
          </a:prstGeom>
          <a:noFill/>
        </p:spPr>
        <p:txBody>
          <a:bodyPr wrap="square">
            <a:spAutoFit/>
          </a:bodyPr>
          <a:lstStyle/>
          <a:p>
            <a:r>
              <a:rPr lang="en-IN" dirty="0"/>
              <a:t>6600 #include "</a:t>
            </a:r>
            <a:r>
              <a:rPr lang="en-IN" dirty="0" err="1"/>
              <a:t>types.h</a:t>
            </a:r>
            <a:r>
              <a:rPr lang="en-IN" dirty="0"/>
              <a:t>" </a:t>
            </a:r>
          </a:p>
          <a:p>
            <a:r>
              <a:rPr lang="en-IN" dirty="0"/>
              <a:t>6601 #include "</a:t>
            </a:r>
            <a:r>
              <a:rPr lang="en-IN" dirty="0" err="1"/>
              <a:t>param.h</a:t>
            </a:r>
            <a:r>
              <a:rPr lang="en-IN" dirty="0"/>
              <a:t>“</a:t>
            </a:r>
          </a:p>
          <a:p>
            <a:r>
              <a:rPr lang="en-IN" dirty="0"/>
              <a:t>6602 #include "</a:t>
            </a:r>
            <a:r>
              <a:rPr lang="en-IN" dirty="0" err="1"/>
              <a:t>memlayout.h</a:t>
            </a:r>
            <a:r>
              <a:rPr lang="en-IN" dirty="0"/>
              <a:t>" </a:t>
            </a:r>
          </a:p>
          <a:p>
            <a:r>
              <a:rPr lang="en-IN" dirty="0"/>
              <a:t>6603 #include "</a:t>
            </a:r>
            <a:r>
              <a:rPr lang="en-IN" dirty="0" err="1"/>
              <a:t>mmu.h</a:t>
            </a:r>
            <a:r>
              <a:rPr lang="en-IN" dirty="0"/>
              <a:t>" </a:t>
            </a:r>
          </a:p>
          <a:p>
            <a:r>
              <a:rPr lang="en-IN" dirty="0"/>
              <a:t>6604 #include "</a:t>
            </a:r>
            <a:r>
              <a:rPr lang="en-IN" dirty="0" err="1"/>
              <a:t>proc.h</a:t>
            </a:r>
            <a:r>
              <a:rPr lang="en-IN" dirty="0"/>
              <a:t>" </a:t>
            </a:r>
          </a:p>
          <a:p>
            <a:r>
              <a:rPr lang="en-IN" dirty="0"/>
              <a:t>6605 #include "</a:t>
            </a:r>
            <a:r>
              <a:rPr lang="en-IN" dirty="0" err="1"/>
              <a:t>defs.h</a:t>
            </a:r>
            <a:r>
              <a:rPr lang="en-IN" dirty="0"/>
              <a:t>" </a:t>
            </a:r>
          </a:p>
          <a:p>
            <a:r>
              <a:rPr lang="en-IN" dirty="0"/>
              <a:t>6606 #include "x86.h“</a:t>
            </a:r>
          </a:p>
          <a:p>
            <a:r>
              <a:rPr lang="en-IN" dirty="0"/>
              <a:t>6607 #include "</a:t>
            </a:r>
            <a:r>
              <a:rPr lang="en-IN" dirty="0" err="1"/>
              <a:t>elf.h</a:t>
            </a:r>
            <a:r>
              <a:rPr lang="en-IN" dirty="0"/>
              <a:t>“</a:t>
            </a:r>
          </a:p>
          <a:p>
            <a:r>
              <a:rPr lang="en-IN" dirty="0"/>
              <a:t>6608 </a:t>
            </a:r>
          </a:p>
          <a:p>
            <a:r>
              <a:rPr lang="en-IN" dirty="0"/>
              <a:t>6609 int </a:t>
            </a:r>
          </a:p>
          <a:p>
            <a:r>
              <a:rPr lang="en-IN" dirty="0"/>
              <a:t>6610 exec(char *path, char **</a:t>
            </a:r>
            <a:r>
              <a:rPr lang="en-IN" dirty="0" err="1"/>
              <a:t>argv</a:t>
            </a:r>
            <a:r>
              <a:rPr lang="en-IN" dirty="0"/>
              <a:t>) </a:t>
            </a:r>
          </a:p>
          <a:p>
            <a:r>
              <a:rPr lang="en-IN" dirty="0"/>
              <a:t>6611 { 6612 char *s, *last; </a:t>
            </a:r>
          </a:p>
          <a:p>
            <a:r>
              <a:rPr lang="en-IN" dirty="0"/>
              <a:t>6613 int </a:t>
            </a:r>
            <a:r>
              <a:rPr lang="en-IN" dirty="0" err="1"/>
              <a:t>i</a:t>
            </a:r>
            <a:r>
              <a:rPr lang="en-IN" dirty="0"/>
              <a:t>, off; </a:t>
            </a:r>
          </a:p>
          <a:p>
            <a:r>
              <a:rPr lang="en-IN" dirty="0"/>
              <a:t>6614 </a:t>
            </a:r>
            <a:r>
              <a:rPr lang="en-IN" dirty="0" err="1"/>
              <a:t>uint</a:t>
            </a:r>
            <a:r>
              <a:rPr lang="en-IN" dirty="0"/>
              <a:t> </a:t>
            </a:r>
            <a:r>
              <a:rPr lang="en-IN" dirty="0" err="1"/>
              <a:t>argc</a:t>
            </a:r>
            <a:r>
              <a:rPr lang="en-IN" dirty="0"/>
              <a:t>, </a:t>
            </a:r>
            <a:r>
              <a:rPr lang="en-IN" dirty="0" err="1"/>
              <a:t>sz</a:t>
            </a:r>
            <a:r>
              <a:rPr lang="en-IN" dirty="0"/>
              <a:t>, </a:t>
            </a:r>
            <a:r>
              <a:rPr lang="en-IN" dirty="0" err="1"/>
              <a:t>sp</a:t>
            </a:r>
            <a:r>
              <a:rPr lang="en-IN" dirty="0"/>
              <a:t>, </a:t>
            </a:r>
            <a:r>
              <a:rPr lang="en-IN" dirty="0" err="1"/>
              <a:t>ustack</a:t>
            </a:r>
            <a:r>
              <a:rPr lang="en-IN" dirty="0"/>
              <a:t>[3+MAXARG+1]; </a:t>
            </a:r>
          </a:p>
          <a:p>
            <a:r>
              <a:rPr lang="en-IN" dirty="0"/>
              <a:t>6615 struct </a:t>
            </a:r>
            <a:r>
              <a:rPr lang="en-IN" dirty="0" err="1"/>
              <a:t>elfhdr</a:t>
            </a:r>
            <a:r>
              <a:rPr lang="en-IN" dirty="0"/>
              <a:t> elf; </a:t>
            </a:r>
          </a:p>
          <a:p>
            <a:r>
              <a:rPr lang="en-IN" dirty="0"/>
              <a:t>6616 struct </a:t>
            </a:r>
            <a:r>
              <a:rPr lang="en-IN" dirty="0" err="1"/>
              <a:t>inode</a:t>
            </a:r>
            <a:r>
              <a:rPr lang="en-IN" dirty="0"/>
              <a:t> *</a:t>
            </a:r>
            <a:r>
              <a:rPr lang="en-IN" dirty="0" err="1"/>
              <a:t>ip</a:t>
            </a:r>
            <a:r>
              <a:rPr lang="en-IN" dirty="0"/>
              <a:t>; </a:t>
            </a:r>
          </a:p>
          <a:p>
            <a:r>
              <a:rPr lang="en-IN" dirty="0"/>
              <a:t>6617 struct </a:t>
            </a:r>
            <a:r>
              <a:rPr lang="en-IN" dirty="0" err="1"/>
              <a:t>proghdr</a:t>
            </a:r>
            <a:r>
              <a:rPr lang="en-IN" dirty="0"/>
              <a:t> </a:t>
            </a:r>
            <a:r>
              <a:rPr lang="en-IN" dirty="0" err="1"/>
              <a:t>ph</a:t>
            </a:r>
            <a:r>
              <a:rPr lang="en-IN" dirty="0"/>
              <a:t>; </a:t>
            </a:r>
          </a:p>
          <a:p>
            <a:r>
              <a:rPr lang="en-IN" dirty="0"/>
              <a:t>6618 </a:t>
            </a:r>
            <a:r>
              <a:rPr lang="en-IN" dirty="0" err="1"/>
              <a:t>pde_t</a:t>
            </a:r>
            <a:r>
              <a:rPr lang="en-IN" dirty="0"/>
              <a:t> *</a:t>
            </a:r>
            <a:r>
              <a:rPr lang="en-IN" dirty="0" err="1"/>
              <a:t>pgdir</a:t>
            </a:r>
            <a:r>
              <a:rPr lang="en-IN" dirty="0"/>
              <a:t>, *</a:t>
            </a:r>
            <a:r>
              <a:rPr lang="en-IN" dirty="0" err="1"/>
              <a:t>oldpgdir</a:t>
            </a:r>
            <a:r>
              <a:rPr lang="en-IN" dirty="0"/>
              <a:t>; </a:t>
            </a:r>
          </a:p>
          <a:p>
            <a:r>
              <a:rPr lang="en-IN" dirty="0"/>
              <a:t>6619 struct proc *</a:t>
            </a:r>
            <a:r>
              <a:rPr lang="en-IN" dirty="0" err="1"/>
              <a:t>curproc</a:t>
            </a:r>
            <a:r>
              <a:rPr lang="en-IN" dirty="0"/>
              <a:t> = </a:t>
            </a:r>
            <a:r>
              <a:rPr lang="en-IN" dirty="0" err="1"/>
              <a:t>myproc</a:t>
            </a:r>
            <a:r>
              <a:rPr lang="en-IN" dirty="0"/>
              <a:t>(); </a:t>
            </a:r>
          </a:p>
          <a:p>
            <a:r>
              <a:rPr lang="en-IN" dirty="0"/>
              <a:t>6620 </a:t>
            </a:r>
          </a:p>
          <a:p>
            <a:r>
              <a:rPr lang="en-IN" dirty="0"/>
              <a:t>6621 </a:t>
            </a:r>
            <a:r>
              <a:rPr lang="en-IN" dirty="0" err="1"/>
              <a:t>begin_op</a:t>
            </a:r>
            <a:r>
              <a:rPr lang="en-IN" dirty="0"/>
              <a:t>(); </a:t>
            </a:r>
          </a:p>
        </p:txBody>
      </p:sp>
      <p:sp>
        <p:nvSpPr>
          <p:cNvPr id="17" name="TextBox 16">
            <a:extLst>
              <a:ext uri="{FF2B5EF4-FFF2-40B4-BE49-F238E27FC236}">
                <a16:creationId xmlns:a16="http://schemas.microsoft.com/office/drawing/2014/main" id="{943214D3-88A0-43D0-A321-7FDF7E1A1FC8}"/>
              </a:ext>
            </a:extLst>
          </p:cNvPr>
          <p:cNvSpPr txBox="1"/>
          <p:nvPr/>
        </p:nvSpPr>
        <p:spPr>
          <a:xfrm>
            <a:off x="5192777" y="85173"/>
            <a:ext cx="6100762" cy="6463308"/>
          </a:xfrm>
          <a:prstGeom prst="rect">
            <a:avLst/>
          </a:prstGeom>
          <a:noFill/>
        </p:spPr>
        <p:txBody>
          <a:bodyPr wrap="square">
            <a:spAutoFit/>
          </a:bodyPr>
          <a:lstStyle>
            <a:defPPr>
              <a:defRPr lang="en-US"/>
            </a:defPPr>
            <a:lvl1pPr>
              <a:defRPr sz="2000"/>
            </a:lvl1pPr>
          </a:lstStyle>
          <a:p>
            <a:r>
              <a:rPr lang="en-IN" sz="1800" dirty="0"/>
              <a:t>6622</a:t>
            </a:r>
          </a:p>
          <a:p>
            <a:r>
              <a:rPr lang="en-IN" sz="1800" dirty="0"/>
              <a:t>6623 if((</a:t>
            </a:r>
            <a:r>
              <a:rPr lang="en-IN" sz="1800" dirty="0" err="1"/>
              <a:t>ip</a:t>
            </a:r>
            <a:r>
              <a:rPr lang="en-IN" sz="1800" dirty="0"/>
              <a:t> = </a:t>
            </a:r>
            <a:r>
              <a:rPr lang="en-IN" sz="1800" dirty="0" err="1"/>
              <a:t>namei</a:t>
            </a:r>
            <a:r>
              <a:rPr lang="en-IN" sz="1800" dirty="0"/>
              <a:t>(path)) == 0){ </a:t>
            </a:r>
          </a:p>
          <a:p>
            <a:r>
              <a:rPr lang="en-IN" sz="1800" dirty="0"/>
              <a:t>6624 </a:t>
            </a:r>
            <a:r>
              <a:rPr lang="en-IN" sz="1800" dirty="0" err="1"/>
              <a:t>end_op</a:t>
            </a:r>
            <a:r>
              <a:rPr lang="en-IN" sz="1800" dirty="0"/>
              <a:t>(); </a:t>
            </a:r>
          </a:p>
          <a:p>
            <a:r>
              <a:rPr lang="en-IN" sz="1800" dirty="0"/>
              <a:t>6625 </a:t>
            </a:r>
            <a:r>
              <a:rPr lang="en-IN" sz="1800" dirty="0" err="1"/>
              <a:t>cprintf</a:t>
            </a:r>
            <a:r>
              <a:rPr lang="en-IN" sz="1800" dirty="0"/>
              <a:t>("exec: fail\n"); </a:t>
            </a:r>
          </a:p>
          <a:p>
            <a:r>
              <a:rPr lang="en-IN" sz="1800" dirty="0"/>
              <a:t>6626 return −1; </a:t>
            </a:r>
          </a:p>
          <a:p>
            <a:r>
              <a:rPr lang="en-IN" sz="1800" dirty="0"/>
              <a:t>6627 } </a:t>
            </a:r>
          </a:p>
          <a:p>
            <a:r>
              <a:rPr lang="en-IN" sz="1800" dirty="0"/>
              <a:t>6628 </a:t>
            </a:r>
            <a:r>
              <a:rPr lang="en-IN" sz="1800" dirty="0" err="1"/>
              <a:t>ilock</a:t>
            </a:r>
            <a:r>
              <a:rPr lang="en-IN" sz="1800" dirty="0"/>
              <a:t>(</a:t>
            </a:r>
            <a:r>
              <a:rPr lang="en-IN" sz="1800" dirty="0" err="1"/>
              <a:t>ip</a:t>
            </a:r>
            <a:r>
              <a:rPr lang="en-IN" sz="1800" dirty="0"/>
              <a:t>); </a:t>
            </a:r>
          </a:p>
          <a:p>
            <a:r>
              <a:rPr lang="en-IN" sz="1800" dirty="0"/>
              <a:t>6629 </a:t>
            </a:r>
            <a:r>
              <a:rPr lang="en-IN" sz="1800" dirty="0" err="1"/>
              <a:t>pgdir</a:t>
            </a:r>
            <a:r>
              <a:rPr lang="en-IN" sz="1800" dirty="0"/>
              <a:t> = 0; </a:t>
            </a:r>
          </a:p>
          <a:p>
            <a:r>
              <a:rPr lang="en-IN" sz="1800" dirty="0"/>
              <a:t>6630 </a:t>
            </a:r>
          </a:p>
          <a:p>
            <a:r>
              <a:rPr lang="en-IN" sz="1800" dirty="0"/>
              <a:t>6631 // Check ELF header </a:t>
            </a:r>
          </a:p>
          <a:p>
            <a:r>
              <a:rPr lang="en-IN" sz="1800" dirty="0"/>
              <a:t>6632 if(</a:t>
            </a:r>
            <a:r>
              <a:rPr lang="en-IN" sz="1800" dirty="0" err="1"/>
              <a:t>readi</a:t>
            </a:r>
            <a:r>
              <a:rPr lang="en-IN" sz="1800" dirty="0"/>
              <a:t>(</a:t>
            </a:r>
            <a:r>
              <a:rPr lang="en-IN" sz="1800" dirty="0" err="1"/>
              <a:t>ip</a:t>
            </a:r>
            <a:r>
              <a:rPr lang="en-IN" sz="1800" dirty="0"/>
              <a:t>, (char*)&amp;elf, 0, </a:t>
            </a:r>
            <a:r>
              <a:rPr lang="en-IN" sz="1800" dirty="0" err="1"/>
              <a:t>sizeof</a:t>
            </a:r>
            <a:r>
              <a:rPr lang="en-IN" sz="1800" dirty="0"/>
              <a:t>(elf)) != </a:t>
            </a:r>
            <a:r>
              <a:rPr lang="en-IN" sz="1800" dirty="0" err="1"/>
              <a:t>sizeof</a:t>
            </a:r>
            <a:r>
              <a:rPr lang="en-IN" sz="1800" dirty="0"/>
              <a:t>(elf)) </a:t>
            </a:r>
          </a:p>
          <a:p>
            <a:r>
              <a:rPr lang="en-IN" sz="1800" dirty="0"/>
              <a:t>6633 </a:t>
            </a:r>
            <a:r>
              <a:rPr lang="en-IN" sz="1800" dirty="0" err="1"/>
              <a:t>goto</a:t>
            </a:r>
            <a:r>
              <a:rPr lang="en-IN" sz="1800" dirty="0"/>
              <a:t> bad; </a:t>
            </a:r>
          </a:p>
          <a:p>
            <a:r>
              <a:rPr lang="en-IN" sz="1800" dirty="0"/>
              <a:t>6634 if(</a:t>
            </a:r>
            <a:r>
              <a:rPr lang="en-IN" sz="1800" dirty="0" err="1"/>
              <a:t>elf.magic</a:t>
            </a:r>
            <a:r>
              <a:rPr lang="en-IN" sz="1800" dirty="0"/>
              <a:t> != ELF_MAGIC) </a:t>
            </a:r>
          </a:p>
          <a:p>
            <a:r>
              <a:rPr lang="en-IN" sz="1800" dirty="0"/>
              <a:t>6635 </a:t>
            </a:r>
            <a:r>
              <a:rPr lang="en-IN" sz="1800" dirty="0" err="1"/>
              <a:t>goto</a:t>
            </a:r>
            <a:r>
              <a:rPr lang="en-IN" sz="1800" dirty="0"/>
              <a:t> bad; </a:t>
            </a:r>
          </a:p>
          <a:p>
            <a:r>
              <a:rPr lang="en-IN" sz="1800" dirty="0"/>
              <a:t>6636 </a:t>
            </a:r>
          </a:p>
          <a:p>
            <a:r>
              <a:rPr lang="en-IN" sz="1800" dirty="0"/>
              <a:t>6637 if((</a:t>
            </a:r>
            <a:r>
              <a:rPr lang="en-IN" sz="1800" dirty="0" err="1"/>
              <a:t>pgdir</a:t>
            </a:r>
            <a:r>
              <a:rPr lang="en-IN" sz="1800" dirty="0"/>
              <a:t> = </a:t>
            </a:r>
            <a:r>
              <a:rPr lang="en-IN" sz="1800" dirty="0" err="1"/>
              <a:t>setupkvm</a:t>
            </a:r>
            <a:r>
              <a:rPr lang="en-IN" sz="1800" dirty="0"/>
              <a:t>()) == 0) </a:t>
            </a:r>
          </a:p>
          <a:p>
            <a:r>
              <a:rPr lang="en-IN" sz="1800" dirty="0"/>
              <a:t>6638 </a:t>
            </a:r>
            <a:r>
              <a:rPr lang="en-IN" sz="1800" dirty="0" err="1"/>
              <a:t>goto</a:t>
            </a:r>
            <a:r>
              <a:rPr lang="en-IN" sz="1800" dirty="0"/>
              <a:t> bad; </a:t>
            </a:r>
          </a:p>
          <a:p>
            <a:r>
              <a:rPr lang="en-IN" sz="1800" dirty="0"/>
              <a:t>6639 </a:t>
            </a:r>
          </a:p>
          <a:p>
            <a:r>
              <a:rPr lang="en-IN" sz="1800" dirty="0"/>
              <a:t>6640 // Load program into memory. </a:t>
            </a:r>
          </a:p>
          <a:p>
            <a:r>
              <a:rPr lang="en-IN" sz="1800" dirty="0"/>
              <a:t>6641 </a:t>
            </a:r>
            <a:r>
              <a:rPr lang="en-IN" sz="1800" dirty="0" err="1"/>
              <a:t>sz</a:t>
            </a:r>
            <a:r>
              <a:rPr lang="en-IN" sz="1800" dirty="0"/>
              <a:t> = 0; </a:t>
            </a:r>
          </a:p>
          <a:p>
            <a:r>
              <a:rPr lang="en-IN" sz="1800" dirty="0"/>
              <a:t>6642 for(</a:t>
            </a:r>
            <a:r>
              <a:rPr lang="en-IN" sz="1800" dirty="0" err="1"/>
              <a:t>i</a:t>
            </a:r>
            <a:r>
              <a:rPr lang="en-IN" sz="1800" dirty="0"/>
              <a:t>=0, off=</a:t>
            </a:r>
            <a:r>
              <a:rPr lang="en-IN" sz="1800" dirty="0" err="1"/>
              <a:t>elf.phoff</a:t>
            </a:r>
            <a:r>
              <a:rPr lang="en-IN" sz="1800" dirty="0"/>
              <a:t>; </a:t>
            </a:r>
            <a:r>
              <a:rPr lang="en-IN" sz="1800" dirty="0" err="1"/>
              <a:t>i</a:t>
            </a:r>
            <a:r>
              <a:rPr lang="en-IN" sz="1800" dirty="0"/>
              <a:t>&lt; </a:t>
            </a:r>
            <a:r>
              <a:rPr lang="en-IN" sz="1800" dirty="0" err="1"/>
              <a:t>ph.filesz</a:t>
            </a:r>
            <a:r>
              <a:rPr lang="en-IN" sz="1800" dirty="0"/>
              <a:t>) </a:t>
            </a:r>
          </a:p>
          <a:p>
            <a:r>
              <a:rPr lang="en-IN" sz="1800" dirty="0"/>
              <a:t>6648      </a:t>
            </a:r>
            <a:r>
              <a:rPr lang="en-IN" sz="1800" dirty="0" err="1"/>
              <a:t>goto</a:t>
            </a:r>
            <a:r>
              <a:rPr lang="en-IN" sz="1800" dirty="0"/>
              <a:t> bad; </a:t>
            </a:r>
          </a:p>
          <a:p>
            <a:r>
              <a:rPr lang="en-IN" sz="1800" dirty="0"/>
              <a:t>6649 if(</a:t>
            </a:r>
            <a:r>
              <a:rPr lang="en-IN" sz="1800" dirty="0" err="1"/>
              <a:t>ph.vaddr</a:t>
            </a:r>
            <a:r>
              <a:rPr lang="en-IN" sz="1800" dirty="0"/>
              <a:t> + </a:t>
            </a:r>
            <a:r>
              <a:rPr lang="en-IN" sz="1800" dirty="0" err="1"/>
              <a:t>ph.memsz</a:t>
            </a:r>
            <a:r>
              <a:rPr lang="en-IN" sz="1800" dirty="0"/>
              <a:t> &lt; </a:t>
            </a:r>
            <a:r>
              <a:rPr lang="en-IN" sz="1800" dirty="0" err="1"/>
              <a:t>ph.vaddr</a:t>
            </a:r>
            <a:r>
              <a:rPr lang="en-IN" sz="1800" dirty="0"/>
              <a:t>)</a:t>
            </a:r>
          </a:p>
        </p:txBody>
      </p:sp>
      <p:sp>
        <p:nvSpPr>
          <p:cNvPr id="7" name="Rectangle 2">
            <a:extLst>
              <a:ext uri="{FF2B5EF4-FFF2-40B4-BE49-F238E27FC236}">
                <a16:creationId xmlns:a16="http://schemas.microsoft.com/office/drawing/2014/main" id="{C546ADB1-37FD-4DDE-9924-AD8CD71E1360}"/>
              </a:ext>
            </a:extLst>
          </p:cNvPr>
          <p:cNvSpPr txBox="1">
            <a:spLocks noChangeArrowheads="1"/>
          </p:cNvSpPr>
          <p:nvPr/>
        </p:nvSpPr>
        <p:spPr>
          <a:xfrm>
            <a:off x="145481" y="-51463"/>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Exec XV6 Code</a:t>
            </a:r>
          </a:p>
        </p:txBody>
      </p:sp>
    </p:spTree>
    <p:extLst>
      <p:ext uri="{BB962C8B-B14F-4D97-AF65-F5344CB8AC3E}">
        <p14:creationId xmlns:p14="http://schemas.microsoft.com/office/powerpoint/2010/main" val="337441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A03C1CB5-8FEE-47B0-B169-C17C163AB946}"/>
              </a:ext>
            </a:extLst>
          </p:cNvPr>
          <p:cNvSpPr txBox="1"/>
          <p:nvPr/>
        </p:nvSpPr>
        <p:spPr>
          <a:xfrm>
            <a:off x="278242" y="751431"/>
            <a:ext cx="4426923" cy="5909310"/>
          </a:xfrm>
          <a:prstGeom prst="rect">
            <a:avLst/>
          </a:prstGeom>
          <a:noFill/>
        </p:spPr>
        <p:txBody>
          <a:bodyPr wrap="square">
            <a:spAutoFit/>
          </a:bodyPr>
          <a:lstStyle/>
          <a:p>
            <a:r>
              <a:rPr lang="en-IN" dirty="0"/>
              <a:t>6650 </a:t>
            </a:r>
            <a:r>
              <a:rPr lang="en-IN" dirty="0" err="1"/>
              <a:t>goto</a:t>
            </a:r>
            <a:r>
              <a:rPr lang="en-IN" dirty="0"/>
              <a:t> bad; </a:t>
            </a:r>
          </a:p>
          <a:p>
            <a:r>
              <a:rPr lang="en-IN" dirty="0"/>
              <a:t>6651 if((</a:t>
            </a:r>
            <a:r>
              <a:rPr lang="en-IN" dirty="0" err="1"/>
              <a:t>sz</a:t>
            </a:r>
            <a:r>
              <a:rPr lang="en-IN" dirty="0"/>
              <a:t> = </a:t>
            </a:r>
            <a:r>
              <a:rPr lang="en-IN" dirty="0" err="1"/>
              <a:t>allocuvm</a:t>
            </a:r>
            <a:r>
              <a:rPr lang="en-IN" dirty="0"/>
              <a:t>(</a:t>
            </a:r>
            <a:r>
              <a:rPr lang="en-IN" dirty="0" err="1"/>
              <a:t>pgdir</a:t>
            </a:r>
            <a:r>
              <a:rPr lang="en-IN" dirty="0"/>
              <a:t>, </a:t>
            </a:r>
            <a:r>
              <a:rPr lang="en-IN" dirty="0" err="1"/>
              <a:t>sz</a:t>
            </a:r>
            <a:r>
              <a:rPr lang="en-IN" dirty="0"/>
              <a:t>, </a:t>
            </a:r>
            <a:r>
              <a:rPr lang="en-IN" dirty="0" err="1"/>
              <a:t>ph.vaddr</a:t>
            </a:r>
            <a:r>
              <a:rPr lang="en-IN" dirty="0"/>
              <a:t> + </a:t>
            </a:r>
            <a:r>
              <a:rPr lang="en-IN" dirty="0" err="1"/>
              <a:t>ph.memsz</a:t>
            </a:r>
            <a:r>
              <a:rPr lang="en-IN" dirty="0"/>
              <a:t>)) == 0) </a:t>
            </a:r>
          </a:p>
          <a:p>
            <a:r>
              <a:rPr lang="en-IN" dirty="0"/>
              <a:t>6652 </a:t>
            </a:r>
            <a:r>
              <a:rPr lang="en-IN" dirty="0" err="1"/>
              <a:t>goto</a:t>
            </a:r>
            <a:r>
              <a:rPr lang="en-IN" dirty="0"/>
              <a:t> bad;</a:t>
            </a:r>
          </a:p>
          <a:p>
            <a:r>
              <a:rPr lang="en-IN" dirty="0"/>
              <a:t>6653 if(</a:t>
            </a:r>
            <a:r>
              <a:rPr lang="en-IN" dirty="0" err="1"/>
              <a:t>ph.vaddr</a:t>
            </a:r>
            <a:r>
              <a:rPr lang="en-IN" dirty="0"/>
              <a:t> % PGSIZE != 0) </a:t>
            </a:r>
          </a:p>
          <a:p>
            <a:r>
              <a:rPr lang="en-IN" dirty="0"/>
              <a:t>6654 </a:t>
            </a:r>
            <a:r>
              <a:rPr lang="en-IN" dirty="0" err="1"/>
              <a:t>goto</a:t>
            </a:r>
            <a:r>
              <a:rPr lang="en-IN" dirty="0"/>
              <a:t> bad; </a:t>
            </a:r>
          </a:p>
          <a:p>
            <a:r>
              <a:rPr lang="en-IN" dirty="0"/>
              <a:t>6655 if(</a:t>
            </a:r>
            <a:r>
              <a:rPr lang="en-IN" dirty="0" err="1"/>
              <a:t>loaduvm</a:t>
            </a:r>
            <a:r>
              <a:rPr lang="en-IN" dirty="0"/>
              <a:t>(</a:t>
            </a:r>
            <a:r>
              <a:rPr lang="en-IN" dirty="0" err="1"/>
              <a:t>pgdir</a:t>
            </a:r>
            <a:r>
              <a:rPr lang="en-IN" dirty="0"/>
              <a:t>, (char*)</a:t>
            </a:r>
            <a:r>
              <a:rPr lang="en-IN" dirty="0" err="1"/>
              <a:t>ph.vaddr</a:t>
            </a:r>
            <a:r>
              <a:rPr lang="en-IN" dirty="0"/>
              <a:t>, </a:t>
            </a:r>
            <a:r>
              <a:rPr lang="en-IN" dirty="0" err="1"/>
              <a:t>ip</a:t>
            </a:r>
            <a:r>
              <a:rPr lang="en-IN" dirty="0"/>
              <a:t>, </a:t>
            </a:r>
            <a:r>
              <a:rPr lang="en-IN" dirty="0" err="1"/>
              <a:t>ph.off</a:t>
            </a:r>
            <a:r>
              <a:rPr lang="en-IN" dirty="0"/>
              <a:t>, </a:t>
            </a:r>
            <a:r>
              <a:rPr lang="en-IN" dirty="0" err="1"/>
              <a:t>ph.filesz</a:t>
            </a:r>
            <a:r>
              <a:rPr lang="en-IN" dirty="0"/>
              <a:t>) &lt; 0) </a:t>
            </a:r>
          </a:p>
          <a:p>
            <a:r>
              <a:rPr lang="en-IN" dirty="0"/>
              <a:t>6656 </a:t>
            </a:r>
            <a:r>
              <a:rPr lang="en-IN" dirty="0" err="1"/>
              <a:t>goto</a:t>
            </a:r>
            <a:r>
              <a:rPr lang="en-IN" dirty="0"/>
              <a:t> bad; </a:t>
            </a:r>
          </a:p>
          <a:p>
            <a:r>
              <a:rPr lang="en-IN" dirty="0"/>
              <a:t>6657 } </a:t>
            </a:r>
          </a:p>
          <a:p>
            <a:r>
              <a:rPr lang="en-IN" dirty="0"/>
              <a:t>6658 </a:t>
            </a:r>
            <a:r>
              <a:rPr lang="en-IN" dirty="0" err="1"/>
              <a:t>iunlockput</a:t>
            </a:r>
            <a:r>
              <a:rPr lang="en-IN" dirty="0"/>
              <a:t>(</a:t>
            </a:r>
            <a:r>
              <a:rPr lang="en-IN" dirty="0" err="1"/>
              <a:t>ip</a:t>
            </a:r>
            <a:r>
              <a:rPr lang="en-IN" dirty="0"/>
              <a:t>); </a:t>
            </a:r>
          </a:p>
          <a:p>
            <a:r>
              <a:rPr lang="en-IN" dirty="0"/>
              <a:t>6659 </a:t>
            </a:r>
            <a:r>
              <a:rPr lang="en-IN" dirty="0" err="1"/>
              <a:t>end_op</a:t>
            </a:r>
            <a:r>
              <a:rPr lang="en-IN" dirty="0"/>
              <a:t>(); </a:t>
            </a:r>
          </a:p>
          <a:p>
            <a:r>
              <a:rPr lang="en-IN" dirty="0"/>
              <a:t>6660 </a:t>
            </a:r>
            <a:r>
              <a:rPr lang="en-IN" dirty="0" err="1"/>
              <a:t>ip</a:t>
            </a:r>
            <a:r>
              <a:rPr lang="en-IN" dirty="0"/>
              <a:t> = 0; </a:t>
            </a:r>
          </a:p>
          <a:p>
            <a:r>
              <a:rPr lang="en-IN" dirty="0"/>
              <a:t>6661 </a:t>
            </a:r>
          </a:p>
          <a:p>
            <a:r>
              <a:rPr lang="en-IN" dirty="0"/>
              <a:t>6662 // Allocate two pages at the next page boundary. </a:t>
            </a:r>
          </a:p>
          <a:p>
            <a:r>
              <a:rPr lang="en-IN" dirty="0"/>
              <a:t>6663 // Make the first inaccessible. Use the second as the user stack. </a:t>
            </a:r>
          </a:p>
          <a:p>
            <a:r>
              <a:rPr lang="en-IN" dirty="0"/>
              <a:t>6664 </a:t>
            </a:r>
            <a:r>
              <a:rPr lang="en-IN" dirty="0" err="1"/>
              <a:t>sz</a:t>
            </a:r>
            <a:r>
              <a:rPr lang="en-IN" dirty="0"/>
              <a:t> = PGROUNDUP(</a:t>
            </a:r>
            <a:r>
              <a:rPr lang="en-IN" dirty="0" err="1"/>
              <a:t>sz</a:t>
            </a:r>
            <a:r>
              <a:rPr lang="en-IN" dirty="0"/>
              <a:t>); </a:t>
            </a:r>
          </a:p>
          <a:p>
            <a:r>
              <a:rPr lang="en-IN" dirty="0"/>
              <a:t>6665 if((</a:t>
            </a:r>
            <a:r>
              <a:rPr lang="en-IN" dirty="0" err="1"/>
              <a:t>sz</a:t>
            </a:r>
            <a:r>
              <a:rPr lang="en-IN" dirty="0"/>
              <a:t> = </a:t>
            </a:r>
            <a:r>
              <a:rPr lang="en-IN" dirty="0" err="1"/>
              <a:t>allocuvm</a:t>
            </a:r>
            <a:r>
              <a:rPr lang="en-IN" dirty="0"/>
              <a:t>(</a:t>
            </a:r>
            <a:r>
              <a:rPr lang="en-IN" dirty="0" err="1"/>
              <a:t>pgdir</a:t>
            </a:r>
            <a:r>
              <a:rPr lang="en-IN" dirty="0"/>
              <a:t>, </a:t>
            </a:r>
            <a:r>
              <a:rPr lang="en-IN" dirty="0" err="1"/>
              <a:t>sz</a:t>
            </a:r>
            <a:r>
              <a:rPr lang="en-IN" dirty="0"/>
              <a:t>, </a:t>
            </a:r>
            <a:r>
              <a:rPr lang="en-IN" dirty="0" err="1"/>
              <a:t>sz</a:t>
            </a:r>
            <a:r>
              <a:rPr lang="en-IN" dirty="0"/>
              <a:t> + 2*PGSIZE)) == 0)</a:t>
            </a:r>
          </a:p>
        </p:txBody>
      </p:sp>
      <p:sp>
        <p:nvSpPr>
          <p:cNvPr id="17" name="TextBox 16">
            <a:extLst>
              <a:ext uri="{FF2B5EF4-FFF2-40B4-BE49-F238E27FC236}">
                <a16:creationId xmlns:a16="http://schemas.microsoft.com/office/drawing/2014/main" id="{943214D3-88A0-43D0-A321-7FDF7E1A1FC8}"/>
              </a:ext>
            </a:extLst>
          </p:cNvPr>
          <p:cNvSpPr txBox="1"/>
          <p:nvPr/>
        </p:nvSpPr>
        <p:spPr>
          <a:xfrm>
            <a:off x="5192777" y="85173"/>
            <a:ext cx="6100762" cy="6463308"/>
          </a:xfrm>
          <a:prstGeom prst="rect">
            <a:avLst/>
          </a:prstGeom>
          <a:noFill/>
        </p:spPr>
        <p:txBody>
          <a:bodyPr wrap="square">
            <a:spAutoFit/>
          </a:bodyPr>
          <a:lstStyle>
            <a:defPPr>
              <a:defRPr lang="en-US"/>
            </a:defPPr>
            <a:lvl1pPr>
              <a:defRPr sz="2000"/>
            </a:lvl1pPr>
          </a:lstStyle>
          <a:p>
            <a:r>
              <a:rPr lang="en-IN" sz="1800" dirty="0"/>
              <a:t>6666 </a:t>
            </a:r>
            <a:r>
              <a:rPr lang="en-IN" sz="1800" dirty="0" err="1"/>
              <a:t>goto</a:t>
            </a:r>
            <a:r>
              <a:rPr lang="en-IN" sz="1800" dirty="0"/>
              <a:t> bad; </a:t>
            </a:r>
          </a:p>
          <a:p>
            <a:r>
              <a:rPr lang="en-IN" sz="1800" dirty="0"/>
              <a:t>6667 </a:t>
            </a:r>
            <a:r>
              <a:rPr lang="en-IN" sz="1800" dirty="0" err="1"/>
              <a:t>clearpteu</a:t>
            </a:r>
            <a:r>
              <a:rPr lang="en-IN" sz="1800" dirty="0"/>
              <a:t>(</a:t>
            </a:r>
            <a:r>
              <a:rPr lang="en-IN" sz="1800" dirty="0" err="1"/>
              <a:t>pgdir</a:t>
            </a:r>
            <a:r>
              <a:rPr lang="en-IN" sz="1800" dirty="0"/>
              <a:t>, (char*)(</a:t>
            </a:r>
            <a:r>
              <a:rPr lang="en-IN" sz="1800" dirty="0" err="1"/>
              <a:t>sz</a:t>
            </a:r>
            <a:r>
              <a:rPr lang="en-IN" sz="1800" dirty="0"/>
              <a:t> − 2*PGSIZE)); </a:t>
            </a:r>
          </a:p>
          <a:p>
            <a:r>
              <a:rPr lang="en-IN" sz="1800" dirty="0"/>
              <a:t>6668 </a:t>
            </a:r>
            <a:r>
              <a:rPr lang="en-IN" sz="1800" dirty="0" err="1"/>
              <a:t>sp</a:t>
            </a:r>
            <a:r>
              <a:rPr lang="en-IN" sz="1800" dirty="0"/>
              <a:t> = </a:t>
            </a:r>
            <a:r>
              <a:rPr lang="en-IN" sz="1800" dirty="0" err="1"/>
              <a:t>sz</a:t>
            </a:r>
            <a:r>
              <a:rPr lang="en-IN" sz="1800" dirty="0"/>
              <a:t>;</a:t>
            </a:r>
          </a:p>
          <a:p>
            <a:r>
              <a:rPr lang="en-IN" sz="1800" dirty="0"/>
              <a:t>6669</a:t>
            </a:r>
          </a:p>
          <a:p>
            <a:r>
              <a:rPr lang="en-IN" sz="1800" dirty="0"/>
              <a:t>6670 // Push argument strings, prepare rest of stack in </a:t>
            </a:r>
            <a:r>
              <a:rPr lang="en-IN" sz="1800" dirty="0" err="1"/>
              <a:t>ustack</a:t>
            </a:r>
            <a:r>
              <a:rPr lang="en-IN" sz="1800" dirty="0"/>
              <a:t>. 6671 for(</a:t>
            </a:r>
            <a:r>
              <a:rPr lang="en-IN" sz="1800" dirty="0" err="1"/>
              <a:t>argc</a:t>
            </a:r>
            <a:r>
              <a:rPr lang="en-IN" sz="1800" dirty="0"/>
              <a:t> = 0; </a:t>
            </a:r>
            <a:r>
              <a:rPr lang="en-IN" sz="1800" dirty="0" err="1"/>
              <a:t>argv</a:t>
            </a:r>
            <a:r>
              <a:rPr lang="en-IN" sz="1800" dirty="0"/>
              <a:t>[</a:t>
            </a:r>
            <a:r>
              <a:rPr lang="en-IN" sz="1800" dirty="0" err="1"/>
              <a:t>argc</a:t>
            </a:r>
            <a:r>
              <a:rPr lang="en-IN" sz="1800" dirty="0"/>
              <a:t>]; </a:t>
            </a:r>
            <a:r>
              <a:rPr lang="en-IN" sz="1800" dirty="0" err="1"/>
              <a:t>argc</a:t>
            </a:r>
            <a:r>
              <a:rPr lang="en-IN" sz="1800" dirty="0"/>
              <a:t>++) {</a:t>
            </a:r>
          </a:p>
          <a:p>
            <a:r>
              <a:rPr lang="en-IN" sz="1800" dirty="0"/>
              <a:t>6672 if(</a:t>
            </a:r>
            <a:r>
              <a:rPr lang="en-IN" sz="1800" dirty="0" err="1"/>
              <a:t>argc</a:t>
            </a:r>
            <a:r>
              <a:rPr lang="en-IN" sz="1800" dirty="0"/>
              <a:t> &gt;= MAXARG) </a:t>
            </a:r>
          </a:p>
          <a:p>
            <a:r>
              <a:rPr lang="en-IN" sz="1800" dirty="0"/>
              <a:t>6673 </a:t>
            </a:r>
            <a:r>
              <a:rPr lang="en-IN" sz="1800" dirty="0" err="1"/>
              <a:t>goto</a:t>
            </a:r>
            <a:r>
              <a:rPr lang="en-IN" sz="1800" dirty="0"/>
              <a:t> bad; </a:t>
            </a:r>
          </a:p>
          <a:p>
            <a:r>
              <a:rPr lang="en-IN" sz="1800" dirty="0"/>
              <a:t>6674 </a:t>
            </a:r>
            <a:r>
              <a:rPr lang="en-IN" sz="1800" dirty="0" err="1"/>
              <a:t>sp</a:t>
            </a:r>
            <a:r>
              <a:rPr lang="en-IN" sz="1800" dirty="0"/>
              <a:t> = (</a:t>
            </a:r>
            <a:r>
              <a:rPr lang="en-IN" sz="1800" dirty="0" err="1"/>
              <a:t>sp</a:t>
            </a:r>
            <a:r>
              <a:rPr lang="en-IN" sz="1800" dirty="0"/>
              <a:t> − (</a:t>
            </a:r>
            <a:r>
              <a:rPr lang="en-IN" sz="1800" dirty="0" err="1"/>
              <a:t>strlen</a:t>
            </a:r>
            <a:r>
              <a:rPr lang="en-IN" sz="1800" dirty="0"/>
              <a:t>(</a:t>
            </a:r>
            <a:r>
              <a:rPr lang="en-IN" sz="1800" dirty="0" err="1"/>
              <a:t>argv</a:t>
            </a:r>
            <a:r>
              <a:rPr lang="en-IN" sz="1800" dirty="0"/>
              <a:t>[</a:t>
            </a:r>
            <a:r>
              <a:rPr lang="en-IN" sz="1800" dirty="0" err="1"/>
              <a:t>argc</a:t>
            </a:r>
            <a:r>
              <a:rPr lang="en-IN" sz="1800" dirty="0"/>
              <a:t>]) + 1)) &amp; ~3; </a:t>
            </a:r>
          </a:p>
          <a:p>
            <a:r>
              <a:rPr lang="en-IN" sz="1800" dirty="0"/>
              <a:t>6675 if(</a:t>
            </a:r>
            <a:r>
              <a:rPr lang="en-IN" sz="1800" dirty="0" err="1"/>
              <a:t>copyout</a:t>
            </a:r>
            <a:r>
              <a:rPr lang="en-IN" sz="1800" dirty="0"/>
              <a:t>(</a:t>
            </a:r>
            <a:r>
              <a:rPr lang="en-IN" sz="1800" dirty="0" err="1"/>
              <a:t>pgdir</a:t>
            </a:r>
            <a:r>
              <a:rPr lang="en-IN" sz="1800" dirty="0"/>
              <a:t>, </a:t>
            </a:r>
            <a:r>
              <a:rPr lang="en-IN" sz="1800" dirty="0" err="1"/>
              <a:t>sp</a:t>
            </a:r>
            <a:r>
              <a:rPr lang="en-IN" sz="1800" dirty="0"/>
              <a:t>, </a:t>
            </a:r>
            <a:r>
              <a:rPr lang="en-IN" sz="1800" dirty="0" err="1"/>
              <a:t>argv</a:t>
            </a:r>
            <a:r>
              <a:rPr lang="en-IN" sz="1800" dirty="0"/>
              <a:t>[</a:t>
            </a:r>
            <a:r>
              <a:rPr lang="en-IN" sz="1800" dirty="0" err="1"/>
              <a:t>argc</a:t>
            </a:r>
            <a:r>
              <a:rPr lang="en-IN" sz="1800" dirty="0"/>
              <a:t>], </a:t>
            </a:r>
            <a:r>
              <a:rPr lang="en-IN" sz="1800" dirty="0" err="1"/>
              <a:t>strlen</a:t>
            </a:r>
            <a:r>
              <a:rPr lang="en-IN" sz="1800" dirty="0"/>
              <a:t>(</a:t>
            </a:r>
            <a:r>
              <a:rPr lang="en-IN" sz="1800" dirty="0" err="1"/>
              <a:t>argv</a:t>
            </a:r>
            <a:r>
              <a:rPr lang="en-IN" sz="1800" dirty="0"/>
              <a:t>[</a:t>
            </a:r>
            <a:r>
              <a:rPr lang="en-IN" sz="1800" dirty="0" err="1"/>
              <a:t>argc</a:t>
            </a:r>
            <a:r>
              <a:rPr lang="en-IN" sz="1800" dirty="0"/>
              <a:t>]) + 1) &lt; 0) 6676 </a:t>
            </a:r>
            <a:r>
              <a:rPr lang="en-IN" sz="1800" dirty="0" err="1"/>
              <a:t>goto</a:t>
            </a:r>
            <a:r>
              <a:rPr lang="en-IN" sz="1800" dirty="0"/>
              <a:t> bad; </a:t>
            </a:r>
          </a:p>
          <a:p>
            <a:r>
              <a:rPr lang="en-IN" sz="1800" dirty="0"/>
              <a:t>6677 </a:t>
            </a:r>
            <a:r>
              <a:rPr lang="en-IN" sz="1800" dirty="0" err="1"/>
              <a:t>ustack</a:t>
            </a:r>
            <a:r>
              <a:rPr lang="en-IN" sz="1800" dirty="0"/>
              <a:t>[3+argc] = </a:t>
            </a:r>
            <a:r>
              <a:rPr lang="en-IN" sz="1800" dirty="0" err="1"/>
              <a:t>sp</a:t>
            </a:r>
            <a:r>
              <a:rPr lang="en-IN" sz="1800" dirty="0"/>
              <a:t>; </a:t>
            </a:r>
          </a:p>
          <a:p>
            <a:r>
              <a:rPr lang="en-IN" sz="1800" dirty="0"/>
              <a:t>6678 } </a:t>
            </a:r>
          </a:p>
          <a:p>
            <a:r>
              <a:rPr lang="en-IN" sz="1800" dirty="0"/>
              <a:t>6679 </a:t>
            </a:r>
            <a:r>
              <a:rPr lang="en-IN" sz="1800" dirty="0" err="1"/>
              <a:t>ustack</a:t>
            </a:r>
            <a:r>
              <a:rPr lang="en-IN" sz="1800" dirty="0"/>
              <a:t>[3+argc] = 0; </a:t>
            </a:r>
          </a:p>
          <a:p>
            <a:r>
              <a:rPr lang="en-IN" sz="1800" dirty="0"/>
              <a:t>6680 </a:t>
            </a:r>
          </a:p>
          <a:p>
            <a:r>
              <a:rPr lang="en-IN" sz="1800" dirty="0"/>
              <a:t>6681 </a:t>
            </a:r>
            <a:r>
              <a:rPr lang="en-IN" sz="1800" dirty="0" err="1"/>
              <a:t>ustack</a:t>
            </a:r>
            <a:r>
              <a:rPr lang="en-IN" sz="1800" dirty="0"/>
              <a:t>[0] = 0xffffffff; // fake return PC </a:t>
            </a:r>
          </a:p>
          <a:p>
            <a:r>
              <a:rPr lang="en-IN" sz="1800" dirty="0"/>
              <a:t>6682 </a:t>
            </a:r>
            <a:r>
              <a:rPr lang="en-IN" sz="1800" dirty="0" err="1"/>
              <a:t>ustack</a:t>
            </a:r>
            <a:r>
              <a:rPr lang="en-IN" sz="1800" dirty="0"/>
              <a:t>[1] = </a:t>
            </a:r>
            <a:r>
              <a:rPr lang="en-IN" sz="1800" dirty="0" err="1"/>
              <a:t>argc</a:t>
            </a:r>
            <a:r>
              <a:rPr lang="en-IN" sz="1800" dirty="0"/>
              <a:t>; </a:t>
            </a:r>
          </a:p>
          <a:p>
            <a:r>
              <a:rPr lang="en-IN" sz="1800" dirty="0"/>
              <a:t>6683 </a:t>
            </a:r>
            <a:r>
              <a:rPr lang="en-IN" sz="1800" dirty="0" err="1"/>
              <a:t>ustack</a:t>
            </a:r>
            <a:r>
              <a:rPr lang="en-IN" sz="1800" dirty="0"/>
              <a:t>[2] = </a:t>
            </a:r>
            <a:r>
              <a:rPr lang="en-IN" sz="1800" dirty="0" err="1"/>
              <a:t>sp</a:t>
            </a:r>
            <a:r>
              <a:rPr lang="en-IN" sz="1800" dirty="0"/>
              <a:t> − (argc+1)*4; // </a:t>
            </a:r>
            <a:r>
              <a:rPr lang="en-IN" sz="1800" dirty="0" err="1"/>
              <a:t>argv</a:t>
            </a:r>
            <a:r>
              <a:rPr lang="en-IN" sz="1800" dirty="0"/>
              <a:t> pointer </a:t>
            </a:r>
          </a:p>
          <a:p>
            <a:r>
              <a:rPr lang="en-IN" sz="1800" dirty="0"/>
              <a:t>6684 </a:t>
            </a:r>
          </a:p>
          <a:p>
            <a:r>
              <a:rPr lang="en-IN" sz="1800" dirty="0"/>
              <a:t>6685 </a:t>
            </a:r>
            <a:r>
              <a:rPr lang="en-IN" sz="1800" dirty="0" err="1"/>
              <a:t>sp</a:t>
            </a:r>
            <a:r>
              <a:rPr lang="en-IN" sz="1800" dirty="0"/>
              <a:t> −= (3+argc+1) * 4; </a:t>
            </a:r>
          </a:p>
          <a:p>
            <a:r>
              <a:rPr lang="en-IN" sz="1800" dirty="0"/>
              <a:t>6686 if(</a:t>
            </a:r>
            <a:r>
              <a:rPr lang="en-IN" sz="1800" dirty="0" err="1"/>
              <a:t>copyout</a:t>
            </a:r>
            <a:r>
              <a:rPr lang="en-IN" sz="1800" dirty="0"/>
              <a:t>(</a:t>
            </a:r>
            <a:r>
              <a:rPr lang="en-IN" sz="1800" dirty="0" err="1"/>
              <a:t>pgdir</a:t>
            </a:r>
            <a:r>
              <a:rPr lang="en-IN" sz="1800" dirty="0"/>
              <a:t>, </a:t>
            </a:r>
            <a:r>
              <a:rPr lang="en-IN" sz="1800" dirty="0" err="1"/>
              <a:t>sp</a:t>
            </a:r>
            <a:r>
              <a:rPr lang="en-IN" sz="1800" dirty="0"/>
              <a:t>, </a:t>
            </a:r>
            <a:r>
              <a:rPr lang="en-IN" sz="1800" dirty="0" err="1"/>
              <a:t>ustack</a:t>
            </a:r>
            <a:r>
              <a:rPr lang="en-IN" sz="1800" dirty="0"/>
              <a:t>, (3+argc+1)*4) &lt; 0) </a:t>
            </a:r>
          </a:p>
          <a:p>
            <a:r>
              <a:rPr lang="en-IN" sz="1800" dirty="0"/>
              <a:t>6687 </a:t>
            </a:r>
            <a:r>
              <a:rPr lang="en-IN" sz="1800" dirty="0" err="1"/>
              <a:t>goto</a:t>
            </a:r>
            <a:r>
              <a:rPr lang="en-IN" sz="1800" dirty="0"/>
              <a:t> bad; </a:t>
            </a:r>
          </a:p>
          <a:p>
            <a:r>
              <a:rPr lang="en-IN" sz="1800" dirty="0"/>
              <a:t>6688</a:t>
            </a:r>
          </a:p>
        </p:txBody>
      </p:sp>
      <p:sp>
        <p:nvSpPr>
          <p:cNvPr id="7" name="Rectangle 2">
            <a:extLst>
              <a:ext uri="{FF2B5EF4-FFF2-40B4-BE49-F238E27FC236}">
                <a16:creationId xmlns:a16="http://schemas.microsoft.com/office/drawing/2014/main" id="{C546ADB1-37FD-4DDE-9924-AD8CD71E1360}"/>
              </a:ext>
            </a:extLst>
          </p:cNvPr>
          <p:cNvSpPr txBox="1">
            <a:spLocks noChangeArrowheads="1"/>
          </p:cNvSpPr>
          <p:nvPr/>
        </p:nvSpPr>
        <p:spPr>
          <a:xfrm>
            <a:off x="145481" y="-51463"/>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n-lt"/>
              </a:rPr>
              <a:t>Exec XV6 Code</a:t>
            </a:r>
          </a:p>
        </p:txBody>
      </p:sp>
    </p:spTree>
    <p:extLst>
      <p:ext uri="{BB962C8B-B14F-4D97-AF65-F5344CB8AC3E}">
        <p14:creationId xmlns:p14="http://schemas.microsoft.com/office/powerpoint/2010/main" val="3334447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6163</TotalTime>
  <Words>3460</Words>
  <Application>Microsoft Office PowerPoint</Application>
  <PresentationFormat>Widescreen</PresentationFormat>
  <Paragraphs>286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dc:title>
  <dc:creator>Thirupathi Rao Komati</dc:creator>
  <cp:lastModifiedBy>MAHESHBABU ARRAMA</cp:lastModifiedBy>
  <cp:revision>253</cp:revision>
  <dcterms:created xsi:type="dcterms:W3CDTF">2020-07-11T10:25:28Z</dcterms:created>
  <dcterms:modified xsi:type="dcterms:W3CDTF">2020-09-10T20:33:32Z</dcterms:modified>
</cp:coreProperties>
</file>